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handoutMasterIdLst>
    <p:handoutMasterId r:id="rId49"/>
  </p:handoutMasterIdLst>
  <p:sldIdLst>
    <p:sldId id="259" r:id="rId2"/>
    <p:sldId id="430" r:id="rId3"/>
    <p:sldId id="261" r:id="rId4"/>
    <p:sldId id="262" r:id="rId5"/>
    <p:sldId id="432" r:id="rId6"/>
    <p:sldId id="433" r:id="rId7"/>
    <p:sldId id="449" r:id="rId8"/>
    <p:sldId id="452" r:id="rId9"/>
    <p:sldId id="451" r:id="rId10"/>
    <p:sldId id="453" r:id="rId11"/>
    <p:sldId id="454" r:id="rId12"/>
    <p:sldId id="455" r:id="rId13"/>
    <p:sldId id="456" r:id="rId14"/>
    <p:sldId id="457" r:id="rId15"/>
    <p:sldId id="2147471491" r:id="rId16"/>
    <p:sldId id="2147471492" r:id="rId17"/>
    <p:sldId id="445" r:id="rId18"/>
    <p:sldId id="263" r:id="rId19"/>
    <p:sldId id="319" r:id="rId20"/>
    <p:sldId id="438" r:id="rId21"/>
    <p:sldId id="458" r:id="rId22"/>
    <p:sldId id="2147471485" r:id="rId23"/>
    <p:sldId id="439" r:id="rId24"/>
    <p:sldId id="2350" r:id="rId25"/>
    <p:sldId id="2351" r:id="rId26"/>
    <p:sldId id="2352" r:id="rId27"/>
    <p:sldId id="2147471495" r:id="rId28"/>
    <p:sldId id="437" r:id="rId29"/>
    <p:sldId id="349" r:id="rId30"/>
    <p:sldId id="2147471486" r:id="rId31"/>
    <p:sldId id="2147471488" r:id="rId32"/>
    <p:sldId id="2147471487" r:id="rId33"/>
    <p:sldId id="2147471489" r:id="rId34"/>
    <p:sldId id="446" r:id="rId35"/>
    <p:sldId id="2348" r:id="rId36"/>
    <p:sldId id="2147471484" r:id="rId37"/>
    <p:sldId id="2353" r:id="rId38"/>
    <p:sldId id="2147471493" r:id="rId39"/>
    <p:sldId id="2147471494" r:id="rId40"/>
    <p:sldId id="444" r:id="rId41"/>
    <p:sldId id="442" r:id="rId42"/>
    <p:sldId id="2147471483" r:id="rId43"/>
    <p:sldId id="443" r:id="rId44"/>
    <p:sldId id="2147471490" r:id="rId45"/>
    <p:sldId id="2347" r:id="rId46"/>
    <p:sldId id="269" r:id="rId47"/>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EE902A-D664-2FC5-482D-F6610044576C}" name="Victoria M Young" initials="VMY" userId="S::victoriay@unr.edu::1f9e955a-f96e-49df-a1b7-4023f0e5903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E3C595-7F87-4083-94C6-BDE02D87E4C8}" v="3" dt="2024-04-02T16:06:49.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86408" autoAdjust="0"/>
  </p:normalViewPr>
  <p:slideViewPr>
    <p:cSldViewPr snapToGrid="0" snapToObjects="1">
      <p:cViewPr varScale="1">
        <p:scale>
          <a:sx n="98" d="100"/>
          <a:sy n="98" d="100"/>
        </p:scale>
        <p:origin x="1974" y="90"/>
      </p:cViewPr>
      <p:guideLst>
        <p:guide orient="horz" pos="2160"/>
        <p:guide pos="2880"/>
      </p:guideLst>
    </p:cSldViewPr>
  </p:slideViewPr>
  <p:outlineViewPr>
    <p:cViewPr>
      <p:scale>
        <a:sx n="33" d="100"/>
        <a:sy n="33" d="100"/>
      </p:scale>
      <p:origin x="0" y="-760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PowerPoint]Region'!$D$17</c:f>
              <c:strCache>
                <c:ptCount val="1"/>
                <c:pt idx="0">
                  <c:v>Clark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 in Microsoft PowerPoint]Region'!$C$18:$C$22</c:f>
              <c:numCache>
                <c:formatCode>General</c:formatCode>
                <c:ptCount val="5"/>
                <c:pt idx="0">
                  <c:v>2018</c:v>
                </c:pt>
                <c:pt idx="1">
                  <c:v>2019</c:v>
                </c:pt>
                <c:pt idx="2">
                  <c:v>2020</c:v>
                </c:pt>
                <c:pt idx="3">
                  <c:v>2021</c:v>
                </c:pt>
                <c:pt idx="4">
                  <c:v>2022</c:v>
                </c:pt>
              </c:numCache>
            </c:numRef>
          </c:cat>
          <c:val>
            <c:numRef>
              <c:f>'[Chart in Microsoft PowerPoint]Region'!$D$18:$D$22</c:f>
              <c:numCache>
                <c:formatCode>General</c:formatCode>
                <c:ptCount val="5"/>
                <c:pt idx="0">
                  <c:v>464.1</c:v>
                </c:pt>
                <c:pt idx="1">
                  <c:v>446</c:v>
                </c:pt>
                <c:pt idx="2">
                  <c:v>457.5</c:v>
                </c:pt>
                <c:pt idx="3">
                  <c:v>467.9</c:v>
                </c:pt>
                <c:pt idx="4">
                  <c:v>486.7</c:v>
                </c:pt>
              </c:numCache>
            </c:numRef>
          </c:val>
          <c:smooth val="0"/>
          <c:extLst>
            <c:ext xmlns:c16="http://schemas.microsoft.com/office/drawing/2014/chart" uri="{C3380CC4-5D6E-409C-BE32-E72D297353CC}">
              <c16:uniqueId val="{00000000-B29E-7F45-AEF8-02E74BD69358}"/>
            </c:ext>
          </c:extLst>
        </c:ser>
        <c:ser>
          <c:idx val="1"/>
          <c:order val="1"/>
          <c:tx>
            <c:strRef>
              <c:f>'[Chart in Microsoft PowerPoint]Region'!$E$17</c:f>
              <c:strCache>
                <c:ptCount val="1"/>
                <c:pt idx="0">
                  <c:v>Washoe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'[Chart in Microsoft PowerPoint]Region'!$C$18:$C$22</c:f>
              <c:numCache>
                <c:formatCode>General</c:formatCode>
                <c:ptCount val="5"/>
                <c:pt idx="0">
                  <c:v>2018</c:v>
                </c:pt>
                <c:pt idx="1">
                  <c:v>2019</c:v>
                </c:pt>
                <c:pt idx="2">
                  <c:v>2020</c:v>
                </c:pt>
                <c:pt idx="3">
                  <c:v>2021</c:v>
                </c:pt>
                <c:pt idx="4">
                  <c:v>2022</c:v>
                </c:pt>
              </c:numCache>
            </c:numRef>
          </c:cat>
          <c:val>
            <c:numRef>
              <c:f>'[Chart in Microsoft PowerPoint]Region'!$E$18:$E$22</c:f>
              <c:numCache>
                <c:formatCode>General</c:formatCode>
                <c:ptCount val="5"/>
                <c:pt idx="0">
                  <c:v>270</c:v>
                </c:pt>
                <c:pt idx="1">
                  <c:v>247</c:v>
                </c:pt>
                <c:pt idx="2">
                  <c:v>240.7</c:v>
                </c:pt>
                <c:pt idx="3">
                  <c:v>242.5</c:v>
                </c:pt>
                <c:pt idx="4">
                  <c:v>246.5</c:v>
                </c:pt>
              </c:numCache>
            </c:numRef>
          </c:val>
          <c:smooth val="0"/>
          <c:extLst>
            <c:ext xmlns:c16="http://schemas.microsoft.com/office/drawing/2014/chart" uri="{C3380CC4-5D6E-409C-BE32-E72D297353CC}">
              <c16:uniqueId val="{00000001-B29E-7F45-AEF8-02E74BD69358}"/>
            </c:ext>
          </c:extLst>
        </c:ser>
        <c:ser>
          <c:idx val="2"/>
          <c:order val="2"/>
          <c:tx>
            <c:strRef>
              <c:f>'[Chart in Microsoft PowerPoint]Region'!$F$17</c:f>
              <c:strCache>
                <c:ptCount val="1"/>
                <c:pt idx="0">
                  <c:v>All Other Counties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'[Chart in Microsoft PowerPoint]Region'!$C$18:$C$22</c:f>
              <c:numCache>
                <c:formatCode>General</c:formatCode>
                <c:ptCount val="5"/>
                <c:pt idx="0">
                  <c:v>2018</c:v>
                </c:pt>
                <c:pt idx="1">
                  <c:v>2019</c:v>
                </c:pt>
                <c:pt idx="2">
                  <c:v>2020</c:v>
                </c:pt>
                <c:pt idx="3">
                  <c:v>2021</c:v>
                </c:pt>
                <c:pt idx="4">
                  <c:v>2022</c:v>
                </c:pt>
              </c:numCache>
            </c:numRef>
          </c:cat>
          <c:val>
            <c:numRef>
              <c:f>'[Chart in Microsoft PowerPoint]Region'!$F$18:$F$22</c:f>
              <c:numCache>
                <c:formatCode>General</c:formatCode>
                <c:ptCount val="5"/>
                <c:pt idx="0">
                  <c:v>153.30000000000001</c:v>
                </c:pt>
                <c:pt idx="1">
                  <c:v>150.19999999999999</c:v>
                </c:pt>
                <c:pt idx="2">
                  <c:v>160.80000000000001</c:v>
                </c:pt>
                <c:pt idx="3">
                  <c:v>160</c:v>
                </c:pt>
                <c:pt idx="4">
                  <c:v>156.4</c:v>
                </c:pt>
              </c:numCache>
            </c:numRef>
          </c:val>
          <c:smooth val="0"/>
          <c:extLst>
            <c:ext xmlns:c16="http://schemas.microsoft.com/office/drawing/2014/chart" uri="{C3380CC4-5D6E-409C-BE32-E72D297353CC}">
              <c16:uniqueId val="{00000002-B29E-7F45-AEF8-02E74BD69358}"/>
            </c:ext>
          </c:extLst>
        </c:ser>
        <c:dLbls>
          <c:showLegendKey val="0"/>
          <c:showVal val="0"/>
          <c:showCatName val="0"/>
          <c:showSerName val="0"/>
          <c:showPercent val="0"/>
          <c:showBubbleSize val="0"/>
        </c:dLbls>
        <c:marker val="1"/>
        <c:smooth val="0"/>
        <c:axId val="233399791"/>
        <c:axId val="232927807"/>
      </c:lineChart>
      <c:catAx>
        <c:axId val="233399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32927807"/>
        <c:crosses val="autoZero"/>
        <c:auto val="1"/>
        <c:lblAlgn val="ctr"/>
        <c:lblOffset val="100"/>
        <c:noMultiLvlLbl val="0"/>
      </c:catAx>
      <c:valAx>
        <c:axId val="2329278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dirty="0"/>
                  <a:t>Rate Per 100,000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3339979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PowerPoint]Region'!$I$5</c:f>
              <c:strCache>
                <c:ptCount val="1"/>
                <c:pt idx="0">
                  <c:v>Clark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 in Microsoft PowerPoint]Region'!$H$6:$H$10</c:f>
              <c:numCache>
                <c:formatCode>General</c:formatCode>
                <c:ptCount val="5"/>
                <c:pt idx="0">
                  <c:v>2018</c:v>
                </c:pt>
                <c:pt idx="1">
                  <c:v>2019</c:v>
                </c:pt>
                <c:pt idx="2">
                  <c:v>2020</c:v>
                </c:pt>
                <c:pt idx="3">
                  <c:v>2021</c:v>
                </c:pt>
                <c:pt idx="4">
                  <c:v>2022</c:v>
                </c:pt>
              </c:numCache>
            </c:numRef>
          </c:cat>
          <c:val>
            <c:numRef>
              <c:f>'[Chart in Microsoft PowerPoint]Region'!$I$6:$I$10</c:f>
              <c:numCache>
                <c:formatCode>General</c:formatCode>
                <c:ptCount val="5"/>
                <c:pt idx="0">
                  <c:v>20.5</c:v>
                </c:pt>
                <c:pt idx="1">
                  <c:v>19.8</c:v>
                </c:pt>
                <c:pt idx="2">
                  <c:v>13.9</c:v>
                </c:pt>
                <c:pt idx="3">
                  <c:v>18.5</c:v>
                </c:pt>
                <c:pt idx="4">
                  <c:v>20.6</c:v>
                </c:pt>
              </c:numCache>
            </c:numRef>
          </c:val>
          <c:smooth val="0"/>
          <c:extLst>
            <c:ext xmlns:c16="http://schemas.microsoft.com/office/drawing/2014/chart" uri="{C3380CC4-5D6E-409C-BE32-E72D297353CC}">
              <c16:uniqueId val="{00000000-D1CF-1440-B8D6-0A64C1F5BD9E}"/>
            </c:ext>
          </c:extLst>
        </c:ser>
        <c:ser>
          <c:idx val="1"/>
          <c:order val="1"/>
          <c:tx>
            <c:strRef>
              <c:f>'[Chart in Microsoft PowerPoint]Region'!$J$5</c:f>
              <c:strCache>
                <c:ptCount val="1"/>
                <c:pt idx="0">
                  <c:v>Washoe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'[Chart in Microsoft PowerPoint]Region'!$H$6:$H$10</c:f>
              <c:numCache>
                <c:formatCode>General</c:formatCode>
                <c:ptCount val="5"/>
                <c:pt idx="0">
                  <c:v>2018</c:v>
                </c:pt>
                <c:pt idx="1">
                  <c:v>2019</c:v>
                </c:pt>
                <c:pt idx="2">
                  <c:v>2020</c:v>
                </c:pt>
                <c:pt idx="3">
                  <c:v>2021</c:v>
                </c:pt>
                <c:pt idx="4">
                  <c:v>2022</c:v>
                </c:pt>
              </c:numCache>
            </c:numRef>
          </c:cat>
          <c:val>
            <c:numRef>
              <c:f>'[Chart in Microsoft PowerPoint]Region'!$J$6:$J$10</c:f>
              <c:numCache>
                <c:formatCode>General</c:formatCode>
                <c:ptCount val="5"/>
                <c:pt idx="0">
                  <c:v>8.6</c:v>
                </c:pt>
                <c:pt idx="1">
                  <c:v>8.3000000000000007</c:v>
                </c:pt>
                <c:pt idx="2">
                  <c:v>8.1999999999999993</c:v>
                </c:pt>
                <c:pt idx="3">
                  <c:v>7.9</c:v>
                </c:pt>
                <c:pt idx="4">
                  <c:v>7.7</c:v>
                </c:pt>
              </c:numCache>
            </c:numRef>
          </c:val>
          <c:smooth val="0"/>
          <c:extLst>
            <c:ext xmlns:c16="http://schemas.microsoft.com/office/drawing/2014/chart" uri="{C3380CC4-5D6E-409C-BE32-E72D297353CC}">
              <c16:uniqueId val="{00000001-D1CF-1440-B8D6-0A64C1F5BD9E}"/>
            </c:ext>
          </c:extLst>
        </c:ser>
        <c:ser>
          <c:idx val="2"/>
          <c:order val="2"/>
          <c:tx>
            <c:strRef>
              <c:f>'[Chart in Microsoft PowerPoint]Region'!$K$5</c:f>
              <c:strCache>
                <c:ptCount val="1"/>
                <c:pt idx="0">
                  <c:v>All Other Counties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'[Chart in Microsoft PowerPoint]Region'!$H$6:$H$10</c:f>
              <c:numCache>
                <c:formatCode>General</c:formatCode>
                <c:ptCount val="5"/>
                <c:pt idx="0">
                  <c:v>2018</c:v>
                </c:pt>
                <c:pt idx="1">
                  <c:v>2019</c:v>
                </c:pt>
                <c:pt idx="2">
                  <c:v>2020</c:v>
                </c:pt>
                <c:pt idx="3">
                  <c:v>2021</c:v>
                </c:pt>
                <c:pt idx="4">
                  <c:v>2022</c:v>
                </c:pt>
              </c:numCache>
            </c:numRef>
          </c:cat>
          <c:val>
            <c:numRef>
              <c:f>'[Chart in Microsoft PowerPoint]Region'!$K$6:$K$10</c:f>
              <c:numCache>
                <c:formatCode>General</c:formatCode>
                <c:ptCount val="5"/>
                <c:pt idx="0">
                  <c:v>3.2</c:v>
                </c:pt>
                <c:pt idx="1">
                  <c:v>5.8</c:v>
                </c:pt>
                <c:pt idx="2">
                  <c:v>2.2999999999999998</c:v>
                </c:pt>
                <c:pt idx="3">
                  <c:v>4.2</c:v>
                </c:pt>
                <c:pt idx="4">
                  <c:v>2.5</c:v>
                </c:pt>
              </c:numCache>
            </c:numRef>
          </c:val>
          <c:smooth val="0"/>
          <c:extLst>
            <c:ext xmlns:c16="http://schemas.microsoft.com/office/drawing/2014/chart" uri="{C3380CC4-5D6E-409C-BE32-E72D297353CC}">
              <c16:uniqueId val="{00000002-D1CF-1440-B8D6-0A64C1F5BD9E}"/>
            </c:ext>
          </c:extLst>
        </c:ser>
        <c:dLbls>
          <c:showLegendKey val="0"/>
          <c:showVal val="0"/>
          <c:showCatName val="0"/>
          <c:showSerName val="0"/>
          <c:showPercent val="0"/>
          <c:showBubbleSize val="0"/>
        </c:dLbls>
        <c:marker val="1"/>
        <c:smooth val="0"/>
        <c:axId val="262736783"/>
        <c:axId val="262960063"/>
      </c:lineChart>
      <c:catAx>
        <c:axId val="26273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62960063"/>
        <c:crosses val="autoZero"/>
        <c:auto val="1"/>
        <c:lblAlgn val="ctr"/>
        <c:lblOffset val="100"/>
        <c:noMultiLvlLbl val="0"/>
      </c:catAx>
      <c:valAx>
        <c:axId val="262960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dirty="0"/>
                  <a:t>Rate Per 100,000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6273678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PowerPoint]Gender'!$I$2</c:f>
              <c:strCache>
                <c:ptCount val="1"/>
                <c:pt idx="0">
                  <c:v>Male</c:v>
                </c:pt>
              </c:strCache>
            </c:strRef>
          </c:tx>
          <c:spPr>
            <a:solidFill>
              <a:schemeClr val="accent1"/>
            </a:solidFill>
            <a:ln>
              <a:noFill/>
            </a:ln>
            <a:effectLst/>
          </c:spPr>
          <c:invertIfNegative val="0"/>
          <c:cat>
            <c:numRef>
              <c:f>'[Chart in Microsoft PowerPoint]Gender'!$H$3:$H$7</c:f>
              <c:numCache>
                <c:formatCode>General</c:formatCode>
                <c:ptCount val="5"/>
                <c:pt idx="0">
                  <c:v>2018</c:v>
                </c:pt>
                <c:pt idx="1">
                  <c:v>2019</c:v>
                </c:pt>
                <c:pt idx="2">
                  <c:v>2020</c:v>
                </c:pt>
                <c:pt idx="3">
                  <c:v>2021</c:v>
                </c:pt>
                <c:pt idx="4">
                  <c:v>2022</c:v>
                </c:pt>
              </c:numCache>
            </c:numRef>
          </c:cat>
          <c:val>
            <c:numRef>
              <c:f>'[Chart in Microsoft PowerPoint]Gender'!$I$3:$I$7</c:f>
              <c:numCache>
                <c:formatCode>General</c:formatCode>
                <c:ptCount val="5"/>
                <c:pt idx="0">
                  <c:v>29.2</c:v>
                </c:pt>
                <c:pt idx="1">
                  <c:v>28.4</c:v>
                </c:pt>
                <c:pt idx="2">
                  <c:v>20.399999999999999</c:v>
                </c:pt>
                <c:pt idx="3">
                  <c:v>26.8</c:v>
                </c:pt>
                <c:pt idx="4">
                  <c:v>27.9</c:v>
                </c:pt>
              </c:numCache>
            </c:numRef>
          </c:val>
          <c:extLst>
            <c:ext xmlns:c16="http://schemas.microsoft.com/office/drawing/2014/chart" uri="{C3380CC4-5D6E-409C-BE32-E72D297353CC}">
              <c16:uniqueId val="{00000000-9A7F-BF47-80ED-26C9B4F1F7CB}"/>
            </c:ext>
          </c:extLst>
        </c:ser>
        <c:ser>
          <c:idx val="1"/>
          <c:order val="1"/>
          <c:tx>
            <c:strRef>
              <c:f>'[Chart in Microsoft PowerPoint]Gender'!$J$2</c:f>
              <c:strCache>
                <c:ptCount val="1"/>
                <c:pt idx="0">
                  <c:v>Female</c:v>
                </c:pt>
              </c:strCache>
            </c:strRef>
          </c:tx>
          <c:spPr>
            <a:solidFill>
              <a:schemeClr val="accent2"/>
            </a:solidFill>
            <a:ln>
              <a:noFill/>
            </a:ln>
            <a:effectLst/>
          </c:spPr>
          <c:invertIfNegative val="0"/>
          <c:cat>
            <c:numRef>
              <c:f>'[Chart in Microsoft PowerPoint]Gender'!$H$3:$H$7</c:f>
              <c:numCache>
                <c:formatCode>General</c:formatCode>
                <c:ptCount val="5"/>
                <c:pt idx="0">
                  <c:v>2018</c:v>
                </c:pt>
                <c:pt idx="1">
                  <c:v>2019</c:v>
                </c:pt>
                <c:pt idx="2">
                  <c:v>2020</c:v>
                </c:pt>
                <c:pt idx="3">
                  <c:v>2021</c:v>
                </c:pt>
                <c:pt idx="4">
                  <c:v>2022</c:v>
                </c:pt>
              </c:numCache>
            </c:numRef>
          </c:cat>
          <c:val>
            <c:numRef>
              <c:f>'[Chart in Microsoft PowerPoint]Gender'!$J$3:$J$7</c:f>
              <c:numCache>
                <c:formatCode>General</c:formatCode>
                <c:ptCount val="5"/>
                <c:pt idx="0">
                  <c:v>4.2</c:v>
                </c:pt>
                <c:pt idx="1">
                  <c:v>4.5</c:v>
                </c:pt>
                <c:pt idx="2">
                  <c:v>3.1</c:v>
                </c:pt>
                <c:pt idx="3">
                  <c:v>4</c:v>
                </c:pt>
                <c:pt idx="4">
                  <c:v>5.3</c:v>
                </c:pt>
              </c:numCache>
            </c:numRef>
          </c:val>
          <c:extLst>
            <c:ext xmlns:c16="http://schemas.microsoft.com/office/drawing/2014/chart" uri="{C3380CC4-5D6E-409C-BE32-E72D297353CC}">
              <c16:uniqueId val="{00000001-9A7F-BF47-80ED-26C9B4F1F7CB}"/>
            </c:ext>
          </c:extLst>
        </c:ser>
        <c:dLbls>
          <c:showLegendKey val="0"/>
          <c:showVal val="0"/>
          <c:showCatName val="0"/>
          <c:showSerName val="0"/>
          <c:showPercent val="0"/>
          <c:showBubbleSize val="0"/>
        </c:dLbls>
        <c:gapWidth val="150"/>
        <c:axId val="261316047"/>
        <c:axId val="260558431"/>
      </c:barChart>
      <c:catAx>
        <c:axId val="26131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60558431"/>
        <c:crosses val="autoZero"/>
        <c:auto val="1"/>
        <c:lblAlgn val="ctr"/>
        <c:lblOffset val="100"/>
        <c:noMultiLvlLbl val="0"/>
      </c:catAx>
      <c:valAx>
        <c:axId val="260558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dirty="0"/>
                  <a:t>Rate Per 100,000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613160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PowerPoint]Age and Sex'!$B$1</c:f>
              <c:strCache>
                <c:ptCount val="1"/>
                <c:pt idx="0">
                  <c:v>Male</c:v>
                </c:pt>
              </c:strCache>
            </c:strRef>
          </c:tx>
          <c:spPr>
            <a:solidFill>
              <a:schemeClr val="accent1"/>
            </a:solidFill>
            <a:ln>
              <a:noFill/>
            </a:ln>
            <a:effectLst/>
          </c:spPr>
          <c:invertIfNegative val="0"/>
          <c:cat>
            <c:strRef>
              <c:f>'[Chart in Microsoft PowerPoint]Age and Sex'!$A$2:$A$12</c:f>
              <c:strCache>
                <c:ptCount val="11"/>
                <c:pt idx="0">
                  <c:v> &lt; 13 </c:v>
                </c:pt>
                <c:pt idx="1">
                  <c:v> 13-14 </c:v>
                </c:pt>
                <c:pt idx="2">
                  <c:v>15-19</c:v>
                </c:pt>
                <c:pt idx="3">
                  <c:v>20-24</c:v>
                </c:pt>
                <c:pt idx="4">
                  <c:v>25-29</c:v>
                </c:pt>
                <c:pt idx="5">
                  <c:v>30-34</c:v>
                </c:pt>
                <c:pt idx="6">
                  <c:v>35-39</c:v>
                </c:pt>
                <c:pt idx="7">
                  <c:v>40-44</c:v>
                </c:pt>
                <c:pt idx="8">
                  <c:v>45-54</c:v>
                </c:pt>
                <c:pt idx="9">
                  <c:v>55-64</c:v>
                </c:pt>
                <c:pt idx="10">
                  <c:v>65+</c:v>
                </c:pt>
              </c:strCache>
            </c:strRef>
          </c:cat>
          <c:val>
            <c:numRef>
              <c:f>'[Chart in Microsoft PowerPoint]Age and Sex'!$B$2:$B$12</c:f>
              <c:numCache>
                <c:formatCode>#,##0.0</c:formatCode>
                <c:ptCount val="11"/>
                <c:pt idx="0">
                  <c:v>0.8</c:v>
                </c:pt>
                <c:pt idx="1">
                  <c:v>0</c:v>
                </c:pt>
                <c:pt idx="2">
                  <c:v>10.3</c:v>
                </c:pt>
                <c:pt idx="3">
                  <c:v>59.8</c:v>
                </c:pt>
                <c:pt idx="4">
                  <c:v>78.400000000000006</c:v>
                </c:pt>
                <c:pt idx="5">
                  <c:v>70.7</c:v>
                </c:pt>
                <c:pt idx="6">
                  <c:v>61.3</c:v>
                </c:pt>
                <c:pt idx="7">
                  <c:v>42.7</c:v>
                </c:pt>
                <c:pt idx="8">
                  <c:v>22.6</c:v>
                </c:pt>
                <c:pt idx="9">
                  <c:v>12.4</c:v>
                </c:pt>
                <c:pt idx="10">
                  <c:v>3.9</c:v>
                </c:pt>
              </c:numCache>
            </c:numRef>
          </c:val>
          <c:extLst>
            <c:ext xmlns:c16="http://schemas.microsoft.com/office/drawing/2014/chart" uri="{C3380CC4-5D6E-409C-BE32-E72D297353CC}">
              <c16:uniqueId val="{00000000-5E3C-0F44-9ACC-967C5C9E0B4B}"/>
            </c:ext>
          </c:extLst>
        </c:ser>
        <c:ser>
          <c:idx val="1"/>
          <c:order val="1"/>
          <c:tx>
            <c:strRef>
              <c:f>'[Chart in Microsoft PowerPoint]Age and Sex'!$C$1</c:f>
              <c:strCache>
                <c:ptCount val="1"/>
                <c:pt idx="0">
                  <c:v>Female</c:v>
                </c:pt>
              </c:strCache>
            </c:strRef>
          </c:tx>
          <c:spPr>
            <a:solidFill>
              <a:schemeClr val="accent2"/>
            </a:solidFill>
            <a:ln>
              <a:noFill/>
            </a:ln>
            <a:effectLst/>
          </c:spPr>
          <c:invertIfNegative val="0"/>
          <c:cat>
            <c:strRef>
              <c:f>'[Chart in Microsoft PowerPoint]Age and Sex'!$A$2:$A$12</c:f>
              <c:strCache>
                <c:ptCount val="11"/>
                <c:pt idx="0">
                  <c:v> &lt; 13 </c:v>
                </c:pt>
                <c:pt idx="1">
                  <c:v> 13-14 </c:v>
                </c:pt>
                <c:pt idx="2">
                  <c:v>15-19</c:v>
                </c:pt>
                <c:pt idx="3">
                  <c:v>20-24</c:v>
                </c:pt>
                <c:pt idx="4">
                  <c:v>25-29</c:v>
                </c:pt>
                <c:pt idx="5">
                  <c:v>30-34</c:v>
                </c:pt>
                <c:pt idx="6">
                  <c:v>35-39</c:v>
                </c:pt>
                <c:pt idx="7">
                  <c:v>40-44</c:v>
                </c:pt>
                <c:pt idx="8">
                  <c:v>45-54</c:v>
                </c:pt>
                <c:pt idx="9">
                  <c:v>55-64</c:v>
                </c:pt>
                <c:pt idx="10">
                  <c:v>65+</c:v>
                </c:pt>
              </c:strCache>
            </c:strRef>
          </c:cat>
          <c:val>
            <c:numRef>
              <c:f>'[Chart in Microsoft PowerPoint]Age and Sex'!$C$2:$C$12</c:f>
              <c:numCache>
                <c:formatCode>#,##0.0</c:formatCode>
                <c:ptCount val="11"/>
                <c:pt idx="0" formatCode="General">
                  <c:v>0</c:v>
                </c:pt>
                <c:pt idx="1">
                  <c:v>0</c:v>
                </c:pt>
                <c:pt idx="2">
                  <c:v>1.8</c:v>
                </c:pt>
                <c:pt idx="3">
                  <c:v>6.6</c:v>
                </c:pt>
                <c:pt idx="4">
                  <c:v>10.8</c:v>
                </c:pt>
                <c:pt idx="5">
                  <c:v>13.9</c:v>
                </c:pt>
                <c:pt idx="6">
                  <c:v>15.3</c:v>
                </c:pt>
                <c:pt idx="7">
                  <c:v>9.3000000000000007</c:v>
                </c:pt>
                <c:pt idx="8">
                  <c:v>6.9</c:v>
                </c:pt>
                <c:pt idx="9">
                  <c:v>4.0999999999999996</c:v>
                </c:pt>
                <c:pt idx="10">
                  <c:v>0.4</c:v>
                </c:pt>
              </c:numCache>
            </c:numRef>
          </c:val>
          <c:extLst>
            <c:ext xmlns:c16="http://schemas.microsoft.com/office/drawing/2014/chart" uri="{C3380CC4-5D6E-409C-BE32-E72D297353CC}">
              <c16:uniqueId val="{00000001-5E3C-0F44-9ACC-967C5C9E0B4B}"/>
            </c:ext>
          </c:extLst>
        </c:ser>
        <c:dLbls>
          <c:showLegendKey val="0"/>
          <c:showVal val="0"/>
          <c:showCatName val="0"/>
          <c:showSerName val="0"/>
          <c:showPercent val="0"/>
          <c:showBubbleSize val="0"/>
        </c:dLbls>
        <c:gapWidth val="150"/>
        <c:axId val="461296543"/>
        <c:axId val="263474271"/>
      </c:barChart>
      <c:catAx>
        <c:axId val="46129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63474271"/>
        <c:crosses val="autoZero"/>
        <c:auto val="1"/>
        <c:lblAlgn val="ctr"/>
        <c:lblOffset val="100"/>
        <c:noMultiLvlLbl val="0"/>
      </c:catAx>
      <c:valAx>
        <c:axId val="263474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dirty="0"/>
                  <a:t>Rate Per 100,000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6129654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PowerPoint]Race and Ethn'!$I$7</c:f>
              <c:strCache>
                <c:ptCount val="1"/>
                <c:pt idx="0">
                  <c:v>White, non-Hispanic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'[Chart in Microsoft PowerPoint]Race and Ethn'!$J$6:$N$6</c:f>
              <c:strCache>
                <c:ptCount val="5"/>
                <c:pt idx="0">
                  <c:v>2018</c:v>
                </c:pt>
                <c:pt idx="1">
                  <c:v>2019</c:v>
                </c:pt>
                <c:pt idx="2">
                  <c:v>2020</c:v>
                </c:pt>
                <c:pt idx="3">
                  <c:v>2021</c:v>
                </c:pt>
                <c:pt idx="4">
                  <c:v>2022</c:v>
                </c:pt>
              </c:strCache>
            </c:strRef>
          </c:cat>
          <c:val>
            <c:numRef>
              <c:f>'[Chart in Microsoft PowerPoint]Race and Ethn'!$J$7:$N$7</c:f>
              <c:numCache>
                <c:formatCode>General</c:formatCode>
                <c:ptCount val="5"/>
                <c:pt idx="0">
                  <c:v>10.6</c:v>
                </c:pt>
                <c:pt idx="1">
                  <c:v>10.199999999999999</c:v>
                </c:pt>
                <c:pt idx="2">
                  <c:v>7.3</c:v>
                </c:pt>
                <c:pt idx="3">
                  <c:v>8.5</c:v>
                </c:pt>
                <c:pt idx="4">
                  <c:v>8</c:v>
                </c:pt>
              </c:numCache>
            </c:numRef>
          </c:val>
          <c:smooth val="0"/>
          <c:extLst>
            <c:ext xmlns:c16="http://schemas.microsoft.com/office/drawing/2014/chart" uri="{C3380CC4-5D6E-409C-BE32-E72D297353CC}">
              <c16:uniqueId val="{00000000-9724-3F4C-BED9-DF4F9741F6DB}"/>
            </c:ext>
          </c:extLst>
        </c:ser>
        <c:ser>
          <c:idx val="1"/>
          <c:order val="1"/>
          <c:tx>
            <c:strRef>
              <c:f>'[Chart in Microsoft PowerPoint]Race and Ethn'!$I$8</c:f>
              <c:strCache>
                <c:ptCount val="1"/>
                <c:pt idx="0">
                  <c:v>Black, non-Hispanic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'[Chart in Microsoft PowerPoint]Race and Ethn'!$J$6:$N$6</c:f>
              <c:strCache>
                <c:ptCount val="5"/>
                <c:pt idx="0">
                  <c:v>2018</c:v>
                </c:pt>
                <c:pt idx="1">
                  <c:v>2019</c:v>
                </c:pt>
                <c:pt idx="2">
                  <c:v>2020</c:v>
                </c:pt>
                <c:pt idx="3">
                  <c:v>2021</c:v>
                </c:pt>
                <c:pt idx="4">
                  <c:v>2022</c:v>
                </c:pt>
              </c:strCache>
            </c:strRef>
          </c:cat>
          <c:val>
            <c:numRef>
              <c:f>'[Chart in Microsoft PowerPoint]Race and Ethn'!$J$8:$N$8</c:f>
              <c:numCache>
                <c:formatCode>General</c:formatCode>
                <c:ptCount val="5"/>
                <c:pt idx="0">
                  <c:v>59</c:v>
                </c:pt>
                <c:pt idx="1">
                  <c:v>63.6</c:v>
                </c:pt>
                <c:pt idx="2">
                  <c:v>39.5</c:v>
                </c:pt>
                <c:pt idx="3">
                  <c:v>51</c:v>
                </c:pt>
                <c:pt idx="4">
                  <c:v>48.2</c:v>
                </c:pt>
              </c:numCache>
            </c:numRef>
          </c:val>
          <c:smooth val="0"/>
          <c:extLst>
            <c:ext xmlns:c16="http://schemas.microsoft.com/office/drawing/2014/chart" uri="{C3380CC4-5D6E-409C-BE32-E72D297353CC}">
              <c16:uniqueId val="{00000001-9724-3F4C-BED9-DF4F9741F6DB}"/>
            </c:ext>
          </c:extLst>
        </c:ser>
        <c:ser>
          <c:idx val="2"/>
          <c:order val="2"/>
          <c:tx>
            <c:strRef>
              <c:f>'[Chart in Microsoft PowerPoint]Race and Ethn'!$I$9</c:f>
              <c:strCache>
                <c:ptCount val="1"/>
                <c:pt idx="0">
                  <c:v>Hispanic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'[Chart in Microsoft PowerPoint]Race and Ethn'!$J$6:$N$6</c:f>
              <c:strCache>
                <c:ptCount val="5"/>
                <c:pt idx="0">
                  <c:v>2018</c:v>
                </c:pt>
                <c:pt idx="1">
                  <c:v>2019</c:v>
                </c:pt>
                <c:pt idx="2">
                  <c:v>2020</c:v>
                </c:pt>
                <c:pt idx="3">
                  <c:v>2021</c:v>
                </c:pt>
                <c:pt idx="4">
                  <c:v>2022</c:v>
                </c:pt>
              </c:strCache>
            </c:strRef>
          </c:cat>
          <c:val>
            <c:numRef>
              <c:f>'[Chart in Microsoft PowerPoint]Race and Ethn'!$J$9:$N$9</c:f>
              <c:numCache>
                <c:formatCode>General</c:formatCode>
                <c:ptCount val="5"/>
                <c:pt idx="0">
                  <c:v>16.7</c:v>
                </c:pt>
                <c:pt idx="1">
                  <c:v>16.100000000000001</c:v>
                </c:pt>
                <c:pt idx="2">
                  <c:v>12.4</c:v>
                </c:pt>
                <c:pt idx="3">
                  <c:v>17.600000000000001</c:v>
                </c:pt>
                <c:pt idx="4">
                  <c:v>23</c:v>
                </c:pt>
              </c:numCache>
            </c:numRef>
          </c:val>
          <c:smooth val="0"/>
          <c:extLst>
            <c:ext xmlns:c16="http://schemas.microsoft.com/office/drawing/2014/chart" uri="{C3380CC4-5D6E-409C-BE32-E72D297353CC}">
              <c16:uniqueId val="{00000002-9724-3F4C-BED9-DF4F9741F6DB}"/>
            </c:ext>
          </c:extLst>
        </c:ser>
        <c:ser>
          <c:idx val="3"/>
          <c:order val="3"/>
          <c:tx>
            <c:strRef>
              <c:f>'[Chart in Microsoft PowerPoint]Race and Ethn'!$I$10</c:f>
              <c:strCache>
                <c:ptCount val="1"/>
                <c:pt idx="0">
                  <c:v>American Indian/Alaska Native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'[Chart in Microsoft PowerPoint]Race and Ethn'!$J$6:$N$6</c:f>
              <c:strCache>
                <c:ptCount val="5"/>
                <c:pt idx="0">
                  <c:v>2018</c:v>
                </c:pt>
                <c:pt idx="1">
                  <c:v>2019</c:v>
                </c:pt>
                <c:pt idx="2">
                  <c:v>2020</c:v>
                </c:pt>
                <c:pt idx="3">
                  <c:v>2021</c:v>
                </c:pt>
                <c:pt idx="4">
                  <c:v>2022</c:v>
                </c:pt>
              </c:strCache>
            </c:strRef>
          </c:cat>
          <c:val>
            <c:numRef>
              <c:f>'[Chart in Microsoft PowerPoint]Race and Ethn'!$J$10:$N$10</c:f>
              <c:numCache>
                <c:formatCode>General</c:formatCode>
                <c:ptCount val="5"/>
                <c:pt idx="0">
                  <c:v>8.5</c:v>
                </c:pt>
                <c:pt idx="1">
                  <c:v>5.7</c:v>
                </c:pt>
                <c:pt idx="2">
                  <c:v>5.6</c:v>
                </c:pt>
                <c:pt idx="3">
                  <c:v>11.1</c:v>
                </c:pt>
                <c:pt idx="4">
                  <c:v>8.4</c:v>
                </c:pt>
              </c:numCache>
            </c:numRef>
          </c:val>
          <c:smooth val="0"/>
          <c:extLst>
            <c:ext xmlns:c16="http://schemas.microsoft.com/office/drawing/2014/chart" uri="{C3380CC4-5D6E-409C-BE32-E72D297353CC}">
              <c16:uniqueId val="{00000003-9724-3F4C-BED9-DF4F9741F6DB}"/>
            </c:ext>
          </c:extLst>
        </c:ser>
        <c:ser>
          <c:idx val="4"/>
          <c:order val="4"/>
          <c:tx>
            <c:strRef>
              <c:f>'[Chart in Microsoft PowerPoint]Race and Ethn'!$I$11</c:f>
              <c:strCache>
                <c:ptCount val="1"/>
                <c:pt idx="0">
                  <c:v>Asian/Hawaiian/Pacific Islander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'[Chart in Microsoft PowerPoint]Race and Ethn'!$J$6:$N$6</c:f>
              <c:strCache>
                <c:ptCount val="5"/>
                <c:pt idx="0">
                  <c:v>2018</c:v>
                </c:pt>
                <c:pt idx="1">
                  <c:v>2019</c:v>
                </c:pt>
                <c:pt idx="2">
                  <c:v>2020</c:v>
                </c:pt>
                <c:pt idx="3">
                  <c:v>2021</c:v>
                </c:pt>
                <c:pt idx="4">
                  <c:v>2022</c:v>
                </c:pt>
              </c:strCache>
            </c:strRef>
          </c:cat>
          <c:val>
            <c:numRef>
              <c:f>'[Chart in Microsoft PowerPoint]Race and Ethn'!$J$11:$N$11</c:f>
              <c:numCache>
                <c:formatCode>General</c:formatCode>
                <c:ptCount val="5"/>
                <c:pt idx="0">
                  <c:v>11.3</c:v>
                </c:pt>
                <c:pt idx="1">
                  <c:v>8</c:v>
                </c:pt>
                <c:pt idx="2">
                  <c:v>6.6</c:v>
                </c:pt>
                <c:pt idx="3">
                  <c:v>8.9</c:v>
                </c:pt>
                <c:pt idx="4">
                  <c:v>5.8</c:v>
                </c:pt>
              </c:numCache>
            </c:numRef>
          </c:val>
          <c:smooth val="0"/>
          <c:extLst>
            <c:ext xmlns:c16="http://schemas.microsoft.com/office/drawing/2014/chart" uri="{C3380CC4-5D6E-409C-BE32-E72D297353CC}">
              <c16:uniqueId val="{00000004-9724-3F4C-BED9-DF4F9741F6DB}"/>
            </c:ext>
          </c:extLst>
        </c:ser>
        <c:dLbls>
          <c:showLegendKey val="0"/>
          <c:showVal val="0"/>
          <c:showCatName val="0"/>
          <c:showSerName val="0"/>
          <c:showPercent val="0"/>
          <c:showBubbleSize val="0"/>
        </c:dLbls>
        <c:marker val="1"/>
        <c:smooth val="0"/>
        <c:axId val="252618447"/>
        <c:axId val="242041327"/>
      </c:lineChart>
      <c:catAx>
        <c:axId val="25261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2041327"/>
        <c:crosses val="autoZero"/>
        <c:auto val="1"/>
        <c:lblAlgn val="ctr"/>
        <c:lblOffset val="100"/>
        <c:noMultiLvlLbl val="0"/>
      </c:catAx>
      <c:valAx>
        <c:axId val="242041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t>Rate Per 100,000</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526184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Facility of Diagnosis </c:v>
                </c:pt>
              </c:strCache>
            </c:strRef>
          </c:tx>
          <c:spPr>
            <a:solidFill>
              <a:schemeClr val="accent1">
                <a:lumMod val="75000"/>
              </a:schemeClr>
            </a:solidFill>
            <a:ln>
              <a:solidFill>
                <a:schemeClr val="accent1">
                  <a:lumMod val="50000"/>
                </a:schemeClr>
              </a:solidFill>
            </a:ln>
            <a:effectLst/>
          </c:spPr>
          <c:invertIfNegative val="0"/>
          <c:cat>
            <c:strRef>
              <c:f>Sheet1!$A$3:$A$11</c:f>
              <c:strCache>
                <c:ptCount val="9"/>
                <c:pt idx="0">
                  <c:v>HIV Counseling and Testing  Site </c:v>
                </c:pt>
                <c:pt idx="1">
                  <c:v>Private Physician's Office</c:v>
                </c:pt>
                <c:pt idx="2">
                  <c:v>Inpatient Facility/ Hospital </c:v>
                </c:pt>
                <c:pt idx="3">
                  <c:v>Outpatient Facility ( Unspecified)</c:v>
                </c:pt>
                <c:pt idx="4">
                  <c:v>Adult HIV Clinic</c:v>
                </c:pt>
                <c:pt idx="5">
                  <c:v>Correctional Facility </c:v>
                </c:pt>
                <c:pt idx="6">
                  <c:v>STD Clinic</c:v>
                </c:pt>
                <c:pt idx="7">
                  <c:v>Blood Bank or Plasma Center</c:v>
                </c:pt>
                <c:pt idx="8">
                  <c:v>Emergency Room</c:v>
                </c:pt>
              </c:strCache>
            </c:strRef>
          </c:cat>
          <c:val>
            <c:numRef>
              <c:f>Sheet1!$B$3:$B$11</c:f>
              <c:numCache>
                <c:formatCode>0.0%</c:formatCode>
                <c:ptCount val="9"/>
                <c:pt idx="0">
                  <c:v>8.4000000000000005E-2</c:v>
                </c:pt>
                <c:pt idx="1">
                  <c:v>0.252</c:v>
                </c:pt>
                <c:pt idx="2">
                  <c:v>0.11600000000000001</c:v>
                </c:pt>
                <c:pt idx="3">
                  <c:v>8.5999999999999993E-2</c:v>
                </c:pt>
                <c:pt idx="4">
                  <c:v>2.8000000000000001E-2</c:v>
                </c:pt>
                <c:pt idx="5">
                  <c:v>3.2000000000000001E-2</c:v>
                </c:pt>
                <c:pt idx="6">
                  <c:v>8.2000000000000003E-2</c:v>
                </c:pt>
                <c:pt idx="7">
                  <c:v>0.05</c:v>
                </c:pt>
                <c:pt idx="8">
                  <c:v>3.5999999999999997E-2</c:v>
                </c:pt>
              </c:numCache>
            </c:numRef>
          </c:val>
          <c:extLst>
            <c:ext xmlns:c16="http://schemas.microsoft.com/office/drawing/2014/chart" uri="{C3380CC4-5D6E-409C-BE32-E72D297353CC}">
              <c16:uniqueId val="{00000000-6066-FF45-9570-508AA54A651F}"/>
            </c:ext>
          </c:extLst>
        </c:ser>
        <c:dLbls>
          <c:showLegendKey val="0"/>
          <c:showVal val="0"/>
          <c:showCatName val="0"/>
          <c:showSerName val="0"/>
          <c:showPercent val="0"/>
          <c:showBubbleSize val="0"/>
        </c:dLbls>
        <c:gapWidth val="219"/>
        <c:axId val="535747791"/>
        <c:axId val="535749503"/>
      </c:barChart>
      <c:catAx>
        <c:axId val="53574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5749503"/>
        <c:crosses val="autoZero"/>
        <c:auto val="1"/>
        <c:lblAlgn val="ctr"/>
        <c:lblOffset val="100"/>
        <c:noMultiLvlLbl val="0"/>
      </c:catAx>
      <c:valAx>
        <c:axId val="5357495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3574779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Sheet1!$B$15</c:f>
              <c:strCache>
                <c:ptCount val="1"/>
                <c:pt idx="0">
                  <c:v>Transmission Category </c:v>
                </c:pt>
              </c:strCache>
            </c:strRef>
          </c:tx>
          <c:spPr>
            <a:solidFill>
              <a:schemeClr val="accent1">
                <a:lumMod val="75000"/>
              </a:schemeClr>
            </a:solidFill>
            <a:ln w="19050">
              <a:solidFill>
                <a:schemeClr val="lt1"/>
              </a:solidFill>
            </a:ln>
            <a:effectLst/>
          </c:spPr>
          <c:invertIfNegative val="0"/>
          <c:cat>
            <c:strRef>
              <c:f>Sheet1!$A$16:$A$22</c:f>
              <c:strCache>
                <c:ptCount val="7"/>
                <c:pt idx="0">
                  <c:v>Male-to-male sexual contact (MSM)</c:v>
                </c:pt>
                <c:pt idx="1">
                  <c:v>Injection Drug Use (IDU)</c:v>
                </c:pt>
                <c:pt idx="2">
                  <c:v>MSM + IDU</c:v>
                </c:pt>
                <c:pt idx="3">
                  <c:v>Heterosexual Contact</c:v>
                </c:pt>
                <c:pt idx="4">
                  <c:v>Perinatal Exposure</c:v>
                </c:pt>
                <c:pt idx="5">
                  <c:v>Transfusion/Hemophilia</c:v>
                </c:pt>
                <c:pt idx="6">
                  <c:v>No Identified Risk </c:v>
                </c:pt>
              </c:strCache>
            </c:strRef>
          </c:cat>
          <c:val>
            <c:numRef>
              <c:f>Sheet1!$B$16:$B$22</c:f>
              <c:numCache>
                <c:formatCode>0%</c:formatCode>
                <c:ptCount val="7"/>
                <c:pt idx="0">
                  <c:v>0.49199999999999999</c:v>
                </c:pt>
                <c:pt idx="1">
                  <c:v>0.03</c:v>
                </c:pt>
                <c:pt idx="2">
                  <c:v>4.2999999999999997E-2</c:v>
                </c:pt>
                <c:pt idx="3">
                  <c:v>3.4000000000000002E-2</c:v>
                </c:pt>
                <c:pt idx="4">
                  <c:v>2.0000000000000001E-4</c:v>
                </c:pt>
                <c:pt idx="5">
                  <c:v>0</c:v>
                </c:pt>
                <c:pt idx="6">
                  <c:v>0.4</c:v>
                </c:pt>
              </c:numCache>
            </c:numRef>
          </c:val>
          <c:extLst>
            <c:ext xmlns:c16="http://schemas.microsoft.com/office/drawing/2014/chart" uri="{C3380CC4-5D6E-409C-BE32-E72D297353CC}">
              <c16:uniqueId val="{00000000-3378-C743-961B-C493EC5CDC99}"/>
            </c:ext>
          </c:extLst>
        </c:ser>
        <c:dLbls>
          <c:showLegendKey val="0"/>
          <c:showVal val="0"/>
          <c:showCatName val="0"/>
          <c:showSerName val="0"/>
          <c:showPercent val="0"/>
          <c:showBubbleSize val="0"/>
        </c:dLbls>
        <c:gapWidth val="150"/>
        <c:axId val="960097263"/>
        <c:axId val="959482479"/>
      </c:barChart>
      <c:catAx>
        <c:axId val="9600972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59482479"/>
        <c:crosses val="autoZero"/>
        <c:auto val="1"/>
        <c:lblAlgn val="ctr"/>
        <c:lblOffset val="100"/>
        <c:noMultiLvlLbl val="0"/>
      </c:catAx>
      <c:valAx>
        <c:axId val="9594824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960097263"/>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4/10/2024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dirty="0"/>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4/10/2024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dirty="0"/>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dirty="0"/>
          </a:p>
        </p:txBody>
      </p:sp>
    </p:spTree>
    <p:extLst>
      <p:ext uri="{BB962C8B-B14F-4D97-AF65-F5344CB8AC3E}">
        <p14:creationId xmlns:p14="http://schemas.microsoft.com/office/powerpoint/2010/main" val="197617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28</a:t>
            </a:fld>
            <a:endParaRPr lang="en-US" dirty="0"/>
          </a:p>
        </p:txBody>
      </p:sp>
    </p:spTree>
    <p:extLst>
      <p:ext uri="{BB962C8B-B14F-4D97-AF65-F5344CB8AC3E}">
        <p14:creationId xmlns:p14="http://schemas.microsoft.com/office/powerpoint/2010/main" val="302154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29</a:t>
            </a:fld>
            <a:endParaRPr lang="en-US" dirty="0"/>
          </a:p>
        </p:txBody>
      </p:sp>
    </p:spTree>
    <p:extLst>
      <p:ext uri="{BB962C8B-B14F-4D97-AF65-F5344CB8AC3E}">
        <p14:creationId xmlns:p14="http://schemas.microsoft.com/office/powerpoint/2010/main" val="128964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32</a:t>
            </a:fld>
            <a:endParaRPr lang="en-US" dirty="0"/>
          </a:p>
        </p:txBody>
      </p:sp>
    </p:spTree>
    <p:extLst>
      <p:ext uri="{BB962C8B-B14F-4D97-AF65-F5344CB8AC3E}">
        <p14:creationId xmlns:p14="http://schemas.microsoft.com/office/powerpoint/2010/main" val="4209569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Spanish and Chinese </a:t>
            </a:r>
          </a:p>
        </p:txBody>
      </p:sp>
      <p:sp>
        <p:nvSpPr>
          <p:cNvPr id="4" name="Slide Number Placeholder 3"/>
          <p:cNvSpPr>
            <a:spLocks noGrp="1"/>
          </p:cNvSpPr>
          <p:nvPr>
            <p:ph type="sldNum" sz="quarter" idx="5"/>
          </p:nvPr>
        </p:nvSpPr>
        <p:spPr/>
        <p:txBody>
          <a:bodyPr/>
          <a:lstStyle/>
          <a:p>
            <a:fld id="{2EAF3D7C-E79C-464D-870B-78CB3C2428AA}" type="slidenum">
              <a:rPr lang="en-US" smtClean="0"/>
              <a:t>33</a:t>
            </a:fld>
            <a:endParaRPr lang="en-US"/>
          </a:p>
        </p:txBody>
      </p:sp>
    </p:spTree>
    <p:extLst>
      <p:ext uri="{BB962C8B-B14F-4D97-AF65-F5344CB8AC3E}">
        <p14:creationId xmlns:p14="http://schemas.microsoft.com/office/powerpoint/2010/main" val="1456124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National HIV Curriculum </a:t>
            </a:r>
          </a:p>
        </p:txBody>
      </p:sp>
      <p:sp>
        <p:nvSpPr>
          <p:cNvPr id="4" name="Slide Number Placeholder 3"/>
          <p:cNvSpPr>
            <a:spLocks noGrp="1"/>
          </p:cNvSpPr>
          <p:nvPr>
            <p:ph type="sldNum" sz="quarter" idx="5"/>
          </p:nvPr>
        </p:nvSpPr>
        <p:spPr/>
        <p:txBody>
          <a:bodyPr/>
          <a:lstStyle/>
          <a:p>
            <a:fld id="{2EAF3D7C-E79C-464D-870B-78CB3C2428AA}" type="slidenum">
              <a:rPr lang="en-US" smtClean="0"/>
              <a:t>35</a:t>
            </a:fld>
            <a:endParaRPr lang="en-US" dirty="0"/>
          </a:p>
        </p:txBody>
      </p:sp>
    </p:spTree>
    <p:extLst>
      <p:ext uri="{BB962C8B-B14F-4D97-AF65-F5344CB8AC3E}">
        <p14:creationId xmlns:p14="http://schemas.microsoft.com/office/powerpoint/2010/main" val="256693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36</a:t>
            </a:fld>
            <a:endParaRPr lang="en-US" dirty="0"/>
          </a:p>
        </p:txBody>
      </p:sp>
    </p:spTree>
    <p:extLst>
      <p:ext uri="{BB962C8B-B14F-4D97-AF65-F5344CB8AC3E}">
        <p14:creationId xmlns:p14="http://schemas.microsoft.com/office/powerpoint/2010/main" val="319044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37</a:t>
            </a:fld>
            <a:endParaRPr lang="en-US" dirty="0"/>
          </a:p>
        </p:txBody>
      </p:sp>
    </p:spTree>
    <p:extLst>
      <p:ext uri="{BB962C8B-B14F-4D97-AF65-F5344CB8AC3E}">
        <p14:creationId xmlns:p14="http://schemas.microsoft.com/office/powerpoint/2010/main" val="3031141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40</a:t>
            </a:fld>
            <a:endParaRPr lang="en-US" dirty="0"/>
          </a:p>
        </p:txBody>
      </p:sp>
    </p:spTree>
    <p:extLst>
      <p:ext uri="{BB962C8B-B14F-4D97-AF65-F5344CB8AC3E}">
        <p14:creationId xmlns:p14="http://schemas.microsoft.com/office/powerpoint/2010/main" val="3382100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41</a:t>
            </a:fld>
            <a:endParaRPr lang="en-US" dirty="0"/>
          </a:p>
        </p:txBody>
      </p:sp>
    </p:spTree>
    <p:extLst>
      <p:ext uri="{BB962C8B-B14F-4D97-AF65-F5344CB8AC3E}">
        <p14:creationId xmlns:p14="http://schemas.microsoft.com/office/powerpoint/2010/main" val="1145245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42</a:t>
            </a:fld>
            <a:endParaRPr lang="en-US" dirty="0"/>
          </a:p>
        </p:txBody>
      </p:sp>
    </p:spTree>
    <p:extLst>
      <p:ext uri="{BB962C8B-B14F-4D97-AF65-F5344CB8AC3E}">
        <p14:creationId xmlns:p14="http://schemas.microsoft.com/office/powerpoint/2010/main" val="297044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5</a:t>
            </a:fld>
            <a:endParaRPr lang="en-US" dirty="0"/>
          </a:p>
        </p:txBody>
      </p:sp>
    </p:spTree>
    <p:extLst>
      <p:ext uri="{BB962C8B-B14F-4D97-AF65-F5344CB8AC3E}">
        <p14:creationId xmlns:p14="http://schemas.microsoft.com/office/powerpoint/2010/main" val="246757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45</a:t>
            </a:fld>
            <a:endParaRPr lang="en-US" dirty="0"/>
          </a:p>
        </p:txBody>
      </p:sp>
    </p:spTree>
    <p:extLst>
      <p:ext uri="{BB962C8B-B14F-4D97-AF65-F5344CB8AC3E}">
        <p14:creationId xmlns:p14="http://schemas.microsoft.com/office/powerpoint/2010/main" val="376905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46</a:t>
            </a:fld>
            <a:endParaRPr lang="en-US" dirty="0"/>
          </a:p>
        </p:txBody>
      </p:sp>
    </p:spTree>
    <p:extLst>
      <p:ext uri="{BB962C8B-B14F-4D97-AF65-F5344CB8AC3E}">
        <p14:creationId xmlns:p14="http://schemas.microsoft.com/office/powerpoint/2010/main" val="115049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6</a:t>
            </a:fld>
            <a:endParaRPr lang="en-US" dirty="0"/>
          </a:p>
        </p:txBody>
      </p:sp>
    </p:spTree>
    <p:extLst>
      <p:ext uri="{BB962C8B-B14F-4D97-AF65-F5344CB8AC3E}">
        <p14:creationId xmlns:p14="http://schemas.microsoft.com/office/powerpoint/2010/main" val="244250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14</a:t>
            </a:fld>
            <a:endParaRPr lang="en-US" dirty="0"/>
          </a:p>
        </p:txBody>
      </p:sp>
    </p:spTree>
    <p:extLst>
      <p:ext uri="{BB962C8B-B14F-4D97-AF65-F5344CB8AC3E}">
        <p14:creationId xmlns:p14="http://schemas.microsoft.com/office/powerpoint/2010/main" val="124245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https://www.cdc.gov/hiv/clinicians/screening/patient-benefits.html#:~:text=Health%20care%20providers%20who%20routinely,HIV%20prevention%20and%20care%20continuum.&amp;text=For%20patients%20with%20a%20negative,%2C%20and%20risk%2Dreduction%20counseling.</a:t>
            </a:r>
          </a:p>
          <a:p>
            <a:endParaRPr lang="en-US" dirty="0"/>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17</a:t>
            </a:fld>
            <a:endParaRPr lang="en-US" dirty="0"/>
          </a:p>
        </p:txBody>
      </p:sp>
    </p:spTree>
    <p:extLst>
      <p:ext uri="{BB962C8B-B14F-4D97-AF65-F5344CB8AC3E}">
        <p14:creationId xmlns:p14="http://schemas.microsoft.com/office/powerpoint/2010/main" val="233127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F6F37-4E9A-9C4F-BA75-46C7A22D2980}" type="slidenum">
              <a:rPr lang="en-US" smtClean="0"/>
              <a:t>18</a:t>
            </a:fld>
            <a:endParaRPr lang="en-US" dirty="0"/>
          </a:p>
        </p:txBody>
      </p:sp>
    </p:spTree>
    <p:extLst>
      <p:ext uri="{BB962C8B-B14F-4D97-AF65-F5344CB8AC3E}">
        <p14:creationId xmlns:p14="http://schemas.microsoft.com/office/powerpoint/2010/main" val="2838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F6F37-4E9A-9C4F-BA75-46C7A22D2980}" type="slidenum">
              <a:rPr lang="en-US" smtClean="0"/>
              <a:t>19</a:t>
            </a:fld>
            <a:endParaRPr lang="en-US" dirty="0"/>
          </a:p>
        </p:txBody>
      </p:sp>
    </p:spTree>
    <p:extLst>
      <p:ext uri="{BB962C8B-B14F-4D97-AF65-F5344CB8AC3E}">
        <p14:creationId xmlns:p14="http://schemas.microsoft.com/office/powerpoint/2010/main" val="138532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80635-99B0-4069-A535-0ABEC7080385}"/>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6DD54772-1452-452C-A330-7281C4A3436D}"/>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3415BC80-7B28-48A2-B3F8-FDC4F25C848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E3BBA1-2D6D-45AA-AA1F-F3327A3D2062}" type="slidenum">
              <a:t>24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25</a:t>
            </a:fld>
            <a:endParaRPr lang="en-US" dirty="0"/>
          </a:p>
        </p:txBody>
      </p:sp>
    </p:spTree>
    <p:extLst>
      <p:ext uri="{BB962C8B-B14F-4D97-AF65-F5344CB8AC3E}">
        <p14:creationId xmlns:p14="http://schemas.microsoft.com/office/powerpoint/2010/main" val="2276403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025528"/>
            <a:ext cx="7772399" cy="2474409"/>
          </a:xfrm>
        </p:spPr>
        <p:txBody>
          <a:bodyPr anchor="t"/>
          <a:lstStyle>
            <a:lvl1pPr>
              <a:defRPr sz="40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2" y="4681685"/>
            <a:ext cx="7772398" cy="1066800"/>
          </a:xfrm>
        </p:spPr>
        <p:txBody>
          <a:bodyPr anchor="t">
            <a:normAutofit/>
          </a:bodyPr>
          <a:lstStyle>
            <a:lvl1pPr marL="0" indent="0" algn="l">
              <a:buNone/>
              <a:defRPr sz="2100">
                <a:solidFill>
                  <a:srgbClr val="222222"/>
                </a:solidFill>
              </a:defRPr>
            </a:lvl1pPr>
            <a:lvl2pPr marL="342337" indent="0" algn="ctr">
              <a:buNone/>
              <a:defRPr>
                <a:solidFill>
                  <a:schemeClr val="tx1">
                    <a:tint val="75000"/>
                  </a:schemeClr>
                </a:solidFill>
              </a:defRPr>
            </a:lvl2pPr>
            <a:lvl3pPr marL="684674" indent="0" algn="ctr">
              <a:buNone/>
              <a:defRPr>
                <a:solidFill>
                  <a:schemeClr val="tx1">
                    <a:tint val="75000"/>
                  </a:schemeClr>
                </a:solidFill>
              </a:defRPr>
            </a:lvl3pPr>
            <a:lvl4pPr marL="1027012" indent="0" algn="ctr">
              <a:buNone/>
              <a:defRPr>
                <a:solidFill>
                  <a:schemeClr val="tx1">
                    <a:tint val="75000"/>
                  </a:schemeClr>
                </a:solidFill>
              </a:defRPr>
            </a:lvl4pPr>
            <a:lvl5pPr marL="1369349" indent="0" algn="ctr">
              <a:buNone/>
              <a:defRPr>
                <a:solidFill>
                  <a:schemeClr val="tx1">
                    <a:tint val="75000"/>
                  </a:schemeClr>
                </a:solidFill>
              </a:defRPr>
            </a:lvl5pPr>
            <a:lvl6pPr marL="1711686" indent="0" algn="ctr">
              <a:buNone/>
              <a:defRPr>
                <a:solidFill>
                  <a:schemeClr val="tx1">
                    <a:tint val="75000"/>
                  </a:schemeClr>
                </a:solidFill>
              </a:defRPr>
            </a:lvl6pPr>
            <a:lvl7pPr marL="2054023" indent="0" algn="ctr">
              <a:buNone/>
              <a:defRPr>
                <a:solidFill>
                  <a:schemeClr val="tx1">
                    <a:tint val="75000"/>
                  </a:schemeClr>
                </a:solidFill>
              </a:defRPr>
            </a:lvl7pPr>
            <a:lvl8pPr marL="2396360" indent="0" algn="ctr">
              <a:buNone/>
              <a:defRPr>
                <a:solidFill>
                  <a:schemeClr val="tx1">
                    <a:tint val="75000"/>
                  </a:schemeClr>
                </a:solidFill>
              </a:defRPr>
            </a:lvl8pPr>
            <a:lvl9pPr marL="273869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dirty="0"/>
          </a:p>
        </p:txBody>
      </p:sp>
      <p:sp>
        <p:nvSpPr>
          <p:cNvPr id="11" name="Date Placeholder 3"/>
          <p:cNvSpPr>
            <a:spLocks noGrp="1"/>
          </p:cNvSpPr>
          <p:nvPr>
            <p:ph type="dt" sz="half" idx="10"/>
          </p:nvPr>
        </p:nvSpPr>
        <p:spPr>
          <a:xfrm>
            <a:off x="7719761" y="6352708"/>
            <a:ext cx="738443" cy="365760"/>
          </a:xfrm>
          <a:prstGeom prst="rect">
            <a:avLst/>
          </a:prstGeom>
        </p:spPr>
        <p:txBody>
          <a:bodyPr anchor="ctr"/>
          <a:lstStyle>
            <a:lvl1pPr>
              <a:defRPr sz="900" b="0" i="0">
                <a:solidFill>
                  <a:srgbClr val="88A7DF"/>
                </a:solidFill>
                <a:latin typeface="+mn-lt"/>
                <a:cs typeface="ITC Avant Garde Std Bk Cn"/>
              </a:defRPr>
            </a:lvl1pPr>
          </a:lstStyle>
          <a:p>
            <a:fld id="{20B397DD-A1F4-BD42-8C23-B4EC6E2FB771}" type="datetime1">
              <a:rPr lang="en-US" smtClean="0"/>
              <a:t>4/10/2024</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a:t>paetc.org</a:t>
            </a:r>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CA979852-C97B-B14C-9B2A-62C7CA124200}" type="datetime1">
              <a:rPr lang="en-US" smtClean="0"/>
              <a:t>4/10/2024</a:t>
            </a:fld>
            <a:endParaRPr lang="en-US" dirty="0"/>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3187174"/>
            <a:ext cx="7659687" cy="1168401"/>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8" y="1553633"/>
            <a:ext cx="6135687" cy="1633538"/>
          </a:xfrm>
        </p:spPr>
        <p:txBody>
          <a:bodyPr anchor="b"/>
          <a:lstStyle>
            <a:lvl1pPr marL="0" indent="0">
              <a:buNone/>
              <a:defRPr sz="1500">
                <a:solidFill>
                  <a:srgbClr val="222222"/>
                </a:solidFill>
              </a:defRPr>
            </a:lvl1pPr>
            <a:lvl2pPr marL="342337" indent="0">
              <a:buNone/>
              <a:defRPr sz="1350">
                <a:solidFill>
                  <a:schemeClr val="tx1">
                    <a:tint val="75000"/>
                  </a:schemeClr>
                </a:solidFill>
              </a:defRPr>
            </a:lvl2pPr>
            <a:lvl3pPr marL="684674" indent="0">
              <a:buNone/>
              <a:defRPr sz="1200">
                <a:solidFill>
                  <a:schemeClr val="tx1">
                    <a:tint val="75000"/>
                  </a:schemeClr>
                </a:solidFill>
              </a:defRPr>
            </a:lvl3pPr>
            <a:lvl4pPr marL="1027012" indent="0">
              <a:buNone/>
              <a:defRPr sz="1050">
                <a:solidFill>
                  <a:schemeClr val="tx1">
                    <a:tint val="75000"/>
                  </a:schemeClr>
                </a:solidFill>
              </a:defRPr>
            </a:lvl4pPr>
            <a:lvl5pPr marL="1369349" indent="0">
              <a:buNone/>
              <a:defRPr sz="1050">
                <a:solidFill>
                  <a:schemeClr val="tx1">
                    <a:tint val="75000"/>
                  </a:schemeClr>
                </a:solidFill>
              </a:defRPr>
            </a:lvl5pPr>
            <a:lvl6pPr marL="1711686" indent="0">
              <a:buNone/>
              <a:defRPr sz="1050">
                <a:solidFill>
                  <a:schemeClr val="tx1">
                    <a:tint val="75000"/>
                  </a:schemeClr>
                </a:solidFill>
              </a:defRPr>
            </a:lvl6pPr>
            <a:lvl7pPr marL="2054023" indent="0">
              <a:buNone/>
              <a:defRPr sz="1050">
                <a:solidFill>
                  <a:schemeClr val="tx1">
                    <a:tint val="75000"/>
                  </a:schemeClr>
                </a:solidFill>
              </a:defRPr>
            </a:lvl7pPr>
            <a:lvl8pPr marL="2396360" indent="0">
              <a:buNone/>
              <a:defRPr sz="1050">
                <a:solidFill>
                  <a:schemeClr val="tx1">
                    <a:tint val="75000"/>
                  </a:schemeClr>
                </a:solidFill>
              </a:defRPr>
            </a:lvl8pPr>
            <a:lvl9pPr marL="2738698"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D37B11F5-7D46-2840-9E1A-95A154789C1D}" type="datetime1">
              <a:rPr lang="en-US" smtClean="0"/>
              <a:t>4/10/2024</a:t>
            </a:fld>
            <a:endParaRPr lang="en-US" dirty="0"/>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3" y="1536192"/>
            <a:ext cx="4038599" cy="44313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Date Placeholder 3"/>
          <p:cNvSpPr>
            <a:spLocks noGrp="1"/>
          </p:cNvSpPr>
          <p:nvPr>
            <p:ph type="dt" sz="half" idx="13"/>
          </p:nvPr>
        </p:nvSpPr>
        <p:spPr>
          <a:xfrm>
            <a:off x="7719761" y="6352708"/>
            <a:ext cx="738443" cy="365760"/>
          </a:xfrm>
          <a:prstGeom prst="rect">
            <a:avLst/>
          </a:prstGeom>
        </p:spPr>
        <p:txBody>
          <a:bodyPr anchor="ctr"/>
          <a:lstStyle>
            <a:lvl1pPr>
              <a:defRPr sz="900">
                <a:solidFill>
                  <a:srgbClr val="88A7DF"/>
                </a:solidFill>
              </a:defRPr>
            </a:lvl1pPr>
          </a:lstStyle>
          <a:p>
            <a:fld id="{AD7814A4-20F2-9A4C-873E-2AC2AA7D0C4C}" type="datetime1">
              <a:rPr lang="en-US" smtClean="0"/>
              <a:t>4/10/2024</a:t>
            </a:fld>
            <a:endParaRPr lang="en-US" dirty="0"/>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1" y="1644605"/>
            <a:ext cx="3890108" cy="639763"/>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408723"/>
            <a:ext cx="3890108"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1" y="1644605"/>
            <a:ext cx="4038599" cy="639763"/>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32211" y="2408723"/>
            <a:ext cx="4038599"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dirty="0"/>
          </a:p>
        </p:txBody>
      </p:sp>
      <p:sp>
        <p:nvSpPr>
          <p:cNvPr id="11" name="Date Placeholder 3"/>
          <p:cNvSpPr>
            <a:spLocks noGrp="1"/>
          </p:cNvSpPr>
          <p:nvPr>
            <p:ph type="dt" sz="half" idx="13"/>
          </p:nvPr>
        </p:nvSpPr>
        <p:spPr>
          <a:xfrm>
            <a:off x="7719761" y="6352708"/>
            <a:ext cx="738443" cy="365760"/>
          </a:xfrm>
          <a:prstGeom prst="rect">
            <a:avLst/>
          </a:prstGeom>
        </p:spPr>
        <p:txBody>
          <a:bodyPr anchor="ctr"/>
          <a:lstStyle>
            <a:lvl1pPr>
              <a:defRPr sz="900">
                <a:solidFill>
                  <a:srgbClr val="88A7DF"/>
                </a:solidFill>
              </a:defRPr>
            </a:lvl1pPr>
          </a:lstStyle>
          <a:p>
            <a:fld id="{F0400BDD-C64E-A646-BB04-4897CB59B8FE}" type="datetime1">
              <a:rPr lang="en-US" smtClean="0"/>
              <a:t>4/10/2024</a:t>
            </a:fld>
            <a:endParaRPr lang="en-US" dirty="0"/>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dirty="0"/>
          </a:p>
        </p:txBody>
      </p:sp>
      <p:sp>
        <p:nvSpPr>
          <p:cNvPr id="7"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AC92D7CF-0488-4941-A8F0-D24EE9D7CD5E}" type="datetime1">
              <a:rPr lang="en-US" smtClean="0"/>
              <a:t>4/10/2024</a:t>
            </a:fld>
            <a:endParaRPr lang="en-US" dirty="0"/>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dirty="0"/>
          </a:p>
        </p:txBody>
      </p:sp>
      <p:sp>
        <p:nvSpPr>
          <p:cNvPr id="6"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8AEC8834-0501-BB49-990B-CAD068FB829A}" type="datetime1">
              <a:rPr lang="en-US" smtClean="0"/>
              <a:t>4/10/2024</a:t>
            </a:fld>
            <a:endParaRPr lang="en-US" dirty="0"/>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4" y="5495544"/>
            <a:ext cx="8516815" cy="594360"/>
          </a:xfrm>
        </p:spPr>
        <p:txBody>
          <a:bodyPr anchor="b"/>
          <a:lstStyle>
            <a:lvl1pPr algn="ctr">
              <a:defRPr sz="165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Content Placeholder 8"/>
          <p:cNvSpPr>
            <a:spLocks noGrp="1"/>
          </p:cNvSpPr>
          <p:nvPr>
            <p:ph sz="quarter" idx="13"/>
          </p:nvPr>
        </p:nvSpPr>
        <p:spPr>
          <a:xfrm>
            <a:off x="304804" y="381003"/>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3DF25ED4-1B54-B240-AA6E-2A9FD224D82B}" type="datetime1">
              <a:rPr lang="en-US" smtClean="0"/>
              <a:t>4/10/2024</a:t>
            </a:fld>
            <a:endParaRPr lang="en-US" dirty="0"/>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3"/>
            <a:ext cx="8588248" cy="522557"/>
          </a:xfrm>
        </p:spPr>
        <p:txBody>
          <a:bodyPr anchor="b"/>
          <a:lstStyle>
            <a:lvl1pPr algn="ctr">
              <a:defRPr sz="165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2400"/>
            </a:lvl1pPr>
            <a:lvl2pPr marL="342337" indent="0">
              <a:buNone/>
              <a:defRPr sz="2100"/>
            </a:lvl2pPr>
            <a:lvl3pPr marL="684674" indent="0">
              <a:buNone/>
              <a:defRPr sz="1800"/>
            </a:lvl3pPr>
            <a:lvl4pPr marL="1027012" indent="0">
              <a:buNone/>
              <a:defRPr sz="1500"/>
            </a:lvl4pPr>
            <a:lvl5pPr marL="1369349" indent="0">
              <a:buNone/>
              <a:defRPr sz="1500"/>
            </a:lvl5pPr>
            <a:lvl6pPr marL="1711686" indent="0">
              <a:buNone/>
              <a:defRPr sz="1500"/>
            </a:lvl6pPr>
            <a:lvl7pPr marL="2054023" indent="0">
              <a:buNone/>
              <a:defRPr sz="1500"/>
            </a:lvl7pPr>
            <a:lvl8pPr marL="2396360" indent="0">
              <a:buNone/>
              <a:defRPr sz="1500"/>
            </a:lvl8pPr>
            <a:lvl9pPr marL="2738698" indent="0">
              <a:buNone/>
              <a:defRPr sz="1500"/>
            </a:lvl9pPr>
          </a:lstStyle>
          <a:p>
            <a:r>
              <a:rPr lang="en-US" dirty="0"/>
              <a:t>Click icon to add picture</a:t>
            </a:r>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200"/>
            </a:lvl1pPr>
            <a:lvl2pPr marL="342337" indent="0">
              <a:buNone/>
              <a:defRPr sz="900"/>
            </a:lvl2pPr>
            <a:lvl3pPr marL="684674" indent="0">
              <a:buNone/>
              <a:defRPr sz="750"/>
            </a:lvl3pPr>
            <a:lvl4pPr marL="1027012" indent="0">
              <a:buNone/>
              <a:defRPr sz="675"/>
            </a:lvl4pPr>
            <a:lvl5pPr marL="1369349" indent="0">
              <a:buNone/>
              <a:defRPr sz="675"/>
            </a:lvl5pPr>
            <a:lvl6pPr marL="1711686" indent="0">
              <a:buNone/>
              <a:defRPr sz="675"/>
            </a:lvl6pPr>
            <a:lvl7pPr marL="2054023" indent="0">
              <a:buNone/>
              <a:defRPr sz="675"/>
            </a:lvl7pPr>
            <a:lvl8pPr marL="2396360" indent="0">
              <a:buNone/>
              <a:defRPr sz="675"/>
            </a:lvl8pPr>
            <a:lvl9pPr marL="2738698" indent="0">
              <a:buNone/>
              <a:defRPr sz="675"/>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dirty="0"/>
          </a:p>
        </p:txBody>
      </p:sp>
      <p:sp>
        <p:nvSpPr>
          <p:cNvPr id="10" name="Date Placeholder 3"/>
          <p:cNvSpPr>
            <a:spLocks noGrp="1"/>
          </p:cNvSpPr>
          <p:nvPr>
            <p:ph type="dt" sz="half" idx="12"/>
          </p:nvPr>
        </p:nvSpPr>
        <p:spPr>
          <a:xfrm>
            <a:off x="7719761" y="6352708"/>
            <a:ext cx="738443" cy="365760"/>
          </a:xfrm>
          <a:prstGeom prst="rect">
            <a:avLst/>
          </a:prstGeom>
        </p:spPr>
        <p:txBody>
          <a:bodyPr anchor="ctr"/>
          <a:lstStyle>
            <a:lvl1pPr>
              <a:defRPr sz="900">
                <a:solidFill>
                  <a:srgbClr val="88A7DF"/>
                </a:solidFill>
              </a:defRPr>
            </a:lvl1pPr>
          </a:lstStyle>
          <a:p>
            <a:fld id="{DB92A167-D0BA-D142-B00A-6148A0612FF1}" type="datetime1">
              <a:rPr lang="en-US" smtClean="0"/>
              <a:t>4/10/2024</a:t>
            </a:fld>
            <a:endParaRPr lang="en-US" dirty="0"/>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5" y="6"/>
            <a:ext cx="9143999" cy="6197487"/>
          </a:xfrm>
          <a:prstGeom prst="rect">
            <a:avLst/>
          </a:prstGeom>
        </p:spPr>
      </p:pic>
      <p:sp>
        <p:nvSpPr>
          <p:cNvPr id="7" name="Rectangle 6"/>
          <p:cNvSpPr/>
          <p:nvPr/>
        </p:nvSpPr>
        <p:spPr>
          <a:xfrm>
            <a:off x="5"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468" tIns="34234" rIns="68468" bIns="34234" rtlCol="0" anchor="ctr"/>
          <a:lstStyle/>
          <a:p>
            <a:pPr algn="ctr"/>
            <a:endParaRPr lang="en-US" sz="1350" dirty="0"/>
          </a:p>
        </p:txBody>
      </p:sp>
      <p:sp>
        <p:nvSpPr>
          <p:cNvPr id="2" name="Title Placeholder 1"/>
          <p:cNvSpPr>
            <a:spLocks noGrp="1"/>
          </p:cNvSpPr>
          <p:nvPr>
            <p:ph type="title"/>
          </p:nvPr>
        </p:nvSpPr>
        <p:spPr>
          <a:xfrm>
            <a:off x="457203"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3"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468" tIns="34234" rIns="68468" bIns="34234" rtlCol="0" anchor="ctr"/>
          <a:lstStyle/>
          <a:p>
            <a:pPr algn="ctr"/>
            <a:endParaRPr lang="en-US" sz="1350" dirty="0">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350">
                <a:solidFill>
                  <a:schemeClr val="bg1"/>
                </a:solidFill>
              </a:defRPr>
            </a:lvl1pPr>
          </a:lstStyle>
          <a:p>
            <a:fld id="{1D2EA5EF-C699-AF4C-BA42-C0A1CAAB713C}" type="slidenum">
              <a:rPr lang="en-US" smtClean="0"/>
              <a:t>‹#›</a:t>
            </a:fld>
            <a:endParaRPr lang="en-US" dirty="0"/>
          </a:p>
        </p:txBody>
      </p:sp>
      <p:sp>
        <p:nvSpPr>
          <p:cNvPr id="15" name="Date Placeholder 3"/>
          <p:cNvSpPr>
            <a:spLocks noGrp="1"/>
          </p:cNvSpPr>
          <p:nvPr>
            <p:ph type="dt" sz="half" idx="2"/>
          </p:nvPr>
        </p:nvSpPr>
        <p:spPr>
          <a:xfrm>
            <a:off x="7719761" y="6352708"/>
            <a:ext cx="738443" cy="365760"/>
          </a:xfrm>
          <a:prstGeom prst="rect">
            <a:avLst/>
          </a:prstGeom>
        </p:spPr>
        <p:txBody>
          <a:bodyPr lIns="91290" tIns="45645" rIns="91290" bIns="45645" anchor="ctr"/>
          <a:lstStyle>
            <a:lvl1pPr>
              <a:defRPr sz="900">
                <a:solidFill>
                  <a:srgbClr val="88A7DF"/>
                </a:solidFill>
              </a:defRPr>
            </a:lvl1pPr>
          </a:lstStyle>
          <a:p>
            <a:fld id="{A80AFE23-E95D-354B-B4BC-DF054F2C9ECF}" type="datetime1">
              <a:rPr lang="en-US" smtClean="0"/>
              <a:t>4/10/2024</a:t>
            </a:fld>
            <a:endParaRPr lang="en-US" dirty="0"/>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a:t>paetc.org</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rethinkhivnevad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ndhivnevada.org/testing-and-treatment/" TargetMode="External"/><Relationship Id="rId5" Type="http://schemas.openxmlformats.org/officeDocument/2006/relationships/hyperlink" Target="https://www.southernnevadahealthdistrict.org/programs/collect-2-protect/" TargetMode="External"/><Relationship Id="rId4" Type="http://schemas.openxmlformats.org/officeDocument/2006/relationships/hyperlink" Target="https://www.rethinksafesexnv.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nnhopes.org/hi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acceptonline.org/" TargetMode="External"/><Relationship Id="rId5" Type="http://schemas.openxmlformats.org/officeDocument/2006/relationships/hyperlink" Target="https://www.gethealthycarsoncity.org/divisions/chronic-disease-prevention-health-promotion/hiv-aids-stds" TargetMode="External"/><Relationship Id="rId4" Type="http://schemas.openxmlformats.org/officeDocument/2006/relationships/hyperlink" Target="https://www.nnhopes.org/patients/services/change-poin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impactchange.southernnevadahealthdistrict.org/" TargetMode="External"/><Relationship Id="rId7" Type="http://schemas.openxmlformats.org/officeDocument/2006/relationships/hyperlink" Target="https://thecenterlv.org/" TargetMode="External"/><Relationship Id="rId2" Type="http://schemas.openxmlformats.org/officeDocument/2006/relationships/hyperlink" Target="https://www.southernnevadahealthdistrict.org/community-health-center/sexual-health-clinic/" TargetMode="External"/><Relationship Id="rId1" Type="http://schemas.openxmlformats.org/officeDocument/2006/relationships/slideLayout" Target="../slideLayouts/slideLayout2.xml"/><Relationship Id="rId6" Type="http://schemas.openxmlformats.org/officeDocument/2006/relationships/hyperlink" Target="https://www.communityoutreachmedicalcenter.org/" TargetMode="External"/><Relationship Id="rId5" Type="http://schemas.openxmlformats.org/officeDocument/2006/relationships/hyperlink" Target="https://www.harmreductioncenterlv.com/services" TargetMode="External"/><Relationship Id="rId4" Type="http://schemas.openxmlformats.org/officeDocument/2006/relationships/hyperlink" Target="https://www.umcsn.com/medical-services/hiv-aids-wellness-cente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owl.excelsior.edu/writing-process/prewriting-strategies/prewriting-strategies-asking-defining-questio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pbh.nv.gov/Programs/HIV-OPHIE/dta/Publications/HIV/AIDS_Surveillance_Program_(HIV-OPHIE)_-_Publications/" TargetMode="External"/><Relationship Id="rId7" Type="http://schemas.openxmlformats.org/officeDocument/2006/relationships/hyperlink" Target="https://aidsetc.org/resource/reaching-people-hiv-rural-united-stat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dc.gov/hiv/clinicians/screening/index.html" TargetMode="External"/><Relationship Id="rId5" Type="http://schemas.openxmlformats.org/officeDocument/2006/relationships/hyperlink" Target="https://www.leg.state.nv.us/App/NELIS/REL/81st2021/Bill/7672/Overview" TargetMode="External"/><Relationship Id="rId4" Type="http://schemas.openxmlformats.org/officeDocument/2006/relationships/hyperlink" Target="https://www.cdc.gov/hiv/clinicians/screening/patient-benefits.html#:~:text=Health%20care%20providers%20who%20routinely,HIV%20prevention%20and%20care%20continuum.&amp;text=For%20patients%20with%20a%20negative,%2C%20and%20risk%2Dreduction%20counsel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613" y="2738234"/>
            <a:ext cx="7990285" cy="1855807"/>
          </a:xfrm>
        </p:spPr>
        <p:txBody>
          <a:bodyPr/>
          <a:lstStyle/>
          <a:p>
            <a:r>
              <a:rPr lang="en-US" sz="3600" dirty="0"/>
              <a:t>Addressing HIV Myths in Rural Nevada </a:t>
            </a:r>
          </a:p>
        </p:txBody>
      </p:sp>
      <p:sp>
        <p:nvSpPr>
          <p:cNvPr id="3" name="Subtitle 2"/>
          <p:cNvSpPr>
            <a:spLocks noGrp="1"/>
          </p:cNvSpPr>
          <p:nvPr>
            <p:ph type="subTitle" idx="1"/>
          </p:nvPr>
        </p:nvSpPr>
        <p:spPr>
          <a:xfrm>
            <a:off x="464344" y="4368514"/>
            <a:ext cx="4076443" cy="1053593"/>
          </a:xfrm>
        </p:spPr>
        <p:txBody>
          <a:bodyPr>
            <a:normAutofit fontScale="62500" lnSpcReduction="20000"/>
          </a:bodyPr>
          <a:lstStyle/>
          <a:p>
            <a:r>
              <a:rPr lang="en-US" b="1" dirty="0"/>
              <a:t>Victoria Young, MPH</a:t>
            </a:r>
          </a:p>
          <a:p>
            <a:r>
              <a:rPr lang="en-US" dirty="0"/>
              <a:t>Senior Program Manger</a:t>
            </a:r>
          </a:p>
          <a:p>
            <a:r>
              <a:rPr lang="en-US" dirty="0"/>
              <a:t>Pacific AETC-NV</a:t>
            </a:r>
          </a:p>
          <a:p>
            <a:r>
              <a:rPr lang="en-US" dirty="0"/>
              <a:t>University of Nevada, Reno School of Medicine</a:t>
            </a:r>
          </a:p>
          <a:p>
            <a:endParaRPr lang="en-US" dirty="0"/>
          </a:p>
          <a:p>
            <a:endParaRPr lang="en-US" dirty="0"/>
          </a:p>
        </p:txBody>
      </p:sp>
      <p:sp>
        <p:nvSpPr>
          <p:cNvPr id="4" name="Subtitle 2">
            <a:extLst>
              <a:ext uri="{FF2B5EF4-FFF2-40B4-BE49-F238E27FC236}">
                <a16:creationId xmlns:a16="http://schemas.microsoft.com/office/drawing/2014/main" id="{C682ECA5-7905-7C2F-7E60-DC45E709E139}"/>
              </a:ext>
            </a:extLst>
          </p:cNvPr>
          <p:cNvSpPr txBox="1">
            <a:spLocks/>
          </p:cNvSpPr>
          <p:nvPr/>
        </p:nvSpPr>
        <p:spPr>
          <a:xfrm>
            <a:off x="4762246" y="4368514"/>
            <a:ext cx="3917411" cy="1053593"/>
          </a:xfrm>
          <a:prstGeom prst="rect">
            <a:avLst/>
          </a:prstGeom>
        </p:spPr>
        <p:txBody>
          <a:bodyPr vert="horz" lIns="68468" tIns="34234" rIns="68468" bIns="34234" rtlCol="0" anchor="t">
            <a:normAutofit fontScale="62500" lnSpcReduction="20000"/>
          </a:bodyPr>
          <a:lstStyle>
            <a:lvl1pPr marL="0" indent="0" algn="l" defTabSz="912899" rtl="0" eaLnBrk="1" latinLnBrk="0" hangingPunct="1">
              <a:spcBef>
                <a:spcPct val="20000"/>
              </a:spcBef>
              <a:buClr>
                <a:schemeClr val="accent6"/>
              </a:buClr>
              <a:buFont typeface="Wingdings" charset="2"/>
              <a:buNone/>
              <a:defRPr sz="2800" b="0" i="0" kern="1200">
                <a:solidFill>
                  <a:srgbClr val="222222"/>
                </a:solidFill>
                <a:latin typeface="+mn-lt"/>
                <a:ea typeface="+mn-ea"/>
                <a:cs typeface="ITC Avant Garde Std Md"/>
              </a:defRPr>
            </a:lvl1pPr>
            <a:lvl2pPr marL="456449" indent="0" algn="ctr" defTabSz="912899" rtl="0" eaLnBrk="1" latinLnBrk="0" hangingPunct="1">
              <a:spcBef>
                <a:spcPct val="20000"/>
              </a:spcBef>
              <a:buClr>
                <a:schemeClr val="accent6"/>
              </a:buClr>
              <a:buFont typeface="Wingdings" charset="2"/>
              <a:buNone/>
              <a:defRPr sz="2200" b="0" i="0" kern="1200">
                <a:solidFill>
                  <a:schemeClr val="tx1">
                    <a:tint val="75000"/>
                  </a:schemeClr>
                </a:solidFill>
                <a:latin typeface="+mn-lt"/>
                <a:ea typeface="+mn-ea"/>
                <a:cs typeface="ITC Avant Garde Std Md"/>
              </a:defRPr>
            </a:lvl2pPr>
            <a:lvl3pPr marL="912899" indent="0" algn="ctr" defTabSz="912899" rtl="0" eaLnBrk="1" latinLnBrk="0" hangingPunct="1">
              <a:spcBef>
                <a:spcPct val="20000"/>
              </a:spcBef>
              <a:buClr>
                <a:schemeClr val="accent6"/>
              </a:buClr>
              <a:buFont typeface="Wingdings" charset="2"/>
              <a:buNone/>
              <a:defRPr sz="2000" b="0" i="0" kern="1200">
                <a:solidFill>
                  <a:schemeClr val="tx1">
                    <a:tint val="75000"/>
                  </a:schemeClr>
                </a:solidFill>
                <a:latin typeface="+mn-lt"/>
                <a:ea typeface="+mn-ea"/>
                <a:cs typeface="ITC Avant Garde Std Md"/>
              </a:defRPr>
            </a:lvl3pPr>
            <a:lvl4pPr marL="1369349" indent="0" algn="ctr" defTabSz="912899" rtl="0" eaLnBrk="1" latinLnBrk="0" hangingPunct="1">
              <a:spcBef>
                <a:spcPct val="20000"/>
              </a:spcBef>
              <a:buClr>
                <a:schemeClr val="accent6"/>
              </a:buClr>
              <a:buFont typeface="Wingdings" charset="2"/>
              <a:buNone/>
              <a:defRPr sz="1800" b="0" i="0" kern="1200">
                <a:solidFill>
                  <a:schemeClr val="tx1">
                    <a:tint val="75000"/>
                  </a:schemeClr>
                </a:solidFill>
                <a:latin typeface="+mn-lt"/>
                <a:ea typeface="+mn-ea"/>
                <a:cs typeface="ITC Avant Garde Std Md"/>
              </a:defRPr>
            </a:lvl4pPr>
            <a:lvl5pPr marL="1825798" indent="0" algn="ctr" defTabSz="912899" rtl="0" eaLnBrk="1" latinLnBrk="0" hangingPunct="1">
              <a:spcBef>
                <a:spcPct val="20000"/>
              </a:spcBef>
              <a:buClr>
                <a:schemeClr val="accent6"/>
              </a:buClr>
              <a:buFont typeface="Wingdings" charset="2"/>
              <a:buNone/>
              <a:defRPr sz="1600" b="0" i="0" kern="1200" baseline="0">
                <a:solidFill>
                  <a:schemeClr val="tx1">
                    <a:tint val="75000"/>
                  </a:schemeClr>
                </a:solidFill>
                <a:latin typeface="+mn-lt"/>
                <a:ea typeface="+mn-ea"/>
                <a:cs typeface="ITC Avant Garde Std Md"/>
              </a:defRPr>
            </a:lvl5pPr>
            <a:lvl6pPr marL="2282248" indent="0" algn="ctr" defTabSz="912899"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38697" indent="0" algn="ctr" defTabSz="912899"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195147" indent="0" algn="ctr" defTabSz="912899"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1597" indent="0" algn="ctr" defTabSz="912899"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sz="2100" b="1" dirty="0"/>
              <a:t>Ivy T. </a:t>
            </a:r>
            <a:r>
              <a:rPr lang="en-US" sz="2100" b="1" dirty="0" err="1"/>
              <a:t>Spadone</a:t>
            </a:r>
            <a:r>
              <a:rPr lang="en-US" sz="2100" b="1" dirty="0"/>
              <a:t>, MS, PA-C, AAHIVS </a:t>
            </a:r>
          </a:p>
          <a:p>
            <a:r>
              <a:rPr lang="en-US" sz="2100" dirty="0"/>
              <a:t>Assistant Professor </a:t>
            </a:r>
          </a:p>
          <a:p>
            <a:r>
              <a:rPr lang="en-US" sz="2100" dirty="0"/>
              <a:t>University of Nevada, Reno School of Medicine</a:t>
            </a:r>
          </a:p>
          <a:p>
            <a:r>
              <a:rPr lang="en-US" sz="2100" dirty="0"/>
              <a:t>Pacific AETC-NV Faculty </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dirty="0"/>
              <a:t>paetc.org</a:t>
            </a:r>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dirty="0"/>
          </a:p>
        </p:txBody>
      </p:sp>
    </p:spTree>
    <p:extLst>
      <p:ext uri="{BB962C8B-B14F-4D97-AF65-F5344CB8AC3E}">
        <p14:creationId xmlns:p14="http://schemas.microsoft.com/office/powerpoint/2010/main" val="335100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00EE-668A-F2C0-9ED0-030BB2968E49}"/>
              </a:ext>
            </a:extLst>
          </p:cNvPr>
          <p:cNvSpPr>
            <a:spLocks noGrp="1"/>
          </p:cNvSpPr>
          <p:nvPr>
            <p:ph type="title"/>
          </p:nvPr>
        </p:nvSpPr>
        <p:spPr/>
        <p:txBody>
          <a:bodyPr/>
          <a:lstStyle/>
          <a:p>
            <a:r>
              <a:rPr lang="en-US" dirty="0"/>
              <a:t>New HIV Diagnosis by Sex, 2018-2022</a:t>
            </a:r>
          </a:p>
        </p:txBody>
      </p:sp>
      <p:graphicFrame>
        <p:nvGraphicFramePr>
          <p:cNvPr id="4" name="Chart 3" descr="New HIV Diagnosis by Age and Sex, 2018- 2022&#10;&#10;Males across all age groups have higher rates of HIV compared to females.">
            <a:extLst>
              <a:ext uri="{FF2B5EF4-FFF2-40B4-BE49-F238E27FC236}">
                <a16:creationId xmlns:a16="http://schemas.microsoft.com/office/drawing/2014/main" id="{07C3C56F-82A4-9855-FCB6-34E764DBFAD2}"/>
              </a:ext>
            </a:extLst>
          </p:cNvPr>
          <p:cNvGraphicFramePr>
            <a:graphicFrameLocks/>
          </p:cNvGraphicFramePr>
          <p:nvPr>
            <p:extLst>
              <p:ext uri="{D42A27DB-BD31-4B8C-83A1-F6EECF244321}">
                <p14:modId xmlns:p14="http://schemas.microsoft.com/office/powerpoint/2010/main" val="2566236943"/>
              </p:ext>
            </p:extLst>
          </p:nvPr>
        </p:nvGraphicFramePr>
        <p:xfrm>
          <a:off x="550889" y="2161395"/>
          <a:ext cx="7791138" cy="33053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67F8961-D2CE-9079-4119-E6164568536E}"/>
              </a:ext>
            </a:extLst>
          </p:cNvPr>
          <p:cNvSpPr txBox="1"/>
          <p:nvPr/>
        </p:nvSpPr>
        <p:spPr>
          <a:xfrm>
            <a:off x="2273821" y="5583458"/>
            <a:ext cx="5629742" cy="300082"/>
          </a:xfrm>
          <a:prstGeom prst="rect">
            <a:avLst/>
          </a:prstGeom>
          <a:noFill/>
        </p:spPr>
        <p:txBody>
          <a:bodyPr wrap="square">
            <a:spAutoFit/>
          </a:bodyPr>
          <a:lstStyle/>
          <a:p>
            <a:r>
              <a:rPr lang="en-US" sz="1350" dirty="0">
                <a:solidFill>
                  <a:schemeClr val="bg1"/>
                </a:solidFill>
              </a:rPr>
              <a:t>(NV DPBH, 2018-2022)</a:t>
            </a:r>
          </a:p>
        </p:txBody>
      </p:sp>
      <p:sp>
        <p:nvSpPr>
          <p:cNvPr id="3" name="Slide Number Placeholder 2">
            <a:extLst>
              <a:ext uri="{FF2B5EF4-FFF2-40B4-BE49-F238E27FC236}">
                <a16:creationId xmlns:a16="http://schemas.microsoft.com/office/drawing/2014/main" id="{AC1F3842-A510-4C4A-3906-7A3535BDE9EF}"/>
              </a:ext>
            </a:extLst>
          </p:cNvPr>
          <p:cNvSpPr>
            <a:spLocks noGrp="1"/>
          </p:cNvSpPr>
          <p:nvPr>
            <p:ph type="sldNum" sz="quarter" idx="12"/>
          </p:nvPr>
        </p:nvSpPr>
        <p:spPr/>
        <p:txBody>
          <a:bodyPr/>
          <a:lstStyle/>
          <a:p>
            <a:fld id="{1D2EA5EF-C699-AF4C-BA42-C0A1CAAB713C}" type="slidenum">
              <a:rPr lang="en-US" smtClean="0"/>
              <a:t>10</a:t>
            </a:fld>
            <a:endParaRPr lang="en-US" dirty="0"/>
          </a:p>
        </p:txBody>
      </p:sp>
    </p:spTree>
    <p:extLst>
      <p:ext uri="{BB962C8B-B14F-4D97-AF65-F5344CB8AC3E}">
        <p14:creationId xmlns:p14="http://schemas.microsoft.com/office/powerpoint/2010/main" val="96985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0736-8B5E-CC54-86E9-3677DEA03788}"/>
              </a:ext>
            </a:extLst>
          </p:cNvPr>
          <p:cNvSpPr>
            <a:spLocks noGrp="1"/>
          </p:cNvSpPr>
          <p:nvPr>
            <p:ph type="title"/>
          </p:nvPr>
        </p:nvSpPr>
        <p:spPr/>
        <p:txBody>
          <a:bodyPr/>
          <a:lstStyle/>
          <a:p>
            <a:r>
              <a:rPr lang="en-US" dirty="0"/>
              <a:t>New HIV Diagnosis by Age and Sex, 2022</a:t>
            </a:r>
          </a:p>
        </p:txBody>
      </p:sp>
      <p:graphicFrame>
        <p:nvGraphicFramePr>
          <p:cNvPr id="4" name="Chart 3" descr="New HIV Diagnosis by Age and Sex, 2022&#10;&#10;Males across all age groups have higher rates of HIV compared to females.&#10;&#10;The ages that are most impacted are males 25-29, 30-34, 35-39, 20-24, 40-44, 45-54, 55-64, and 65 and over ">
            <a:extLst>
              <a:ext uri="{FF2B5EF4-FFF2-40B4-BE49-F238E27FC236}">
                <a16:creationId xmlns:a16="http://schemas.microsoft.com/office/drawing/2014/main" id="{13F71566-669B-CBD2-B750-236098EE86F7}"/>
              </a:ext>
            </a:extLst>
          </p:cNvPr>
          <p:cNvGraphicFramePr>
            <a:graphicFrameLocks/>
          </p:cNvGraphicFramePr>
          <p:nvPr>
            <p:extLst>
              <p:ext uri="{D42A27DB-BD31-4B8C-83A1-F6EECF244321}">
                <p14:modId xmlns:p14="http://schemas.microsoft.com/office/powerpoint/2010/main" val="1400904858"/>
              </p:ext>
            </p:extLst>
          </p:nvPr>
        </p:nvGraphicFramePr>
        <p:xfrm>
          <a:off x="146154" y="2038350"/>
          <a:ext cx="8668063" cy="34621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3925E66-7D50-A9BF-CB33-4EDB1609EEEC}"/>
              </a:ext>
            </a:extLst>
          </p:cNvPr>
          <p:cNvSpPr txBox="1"/>
          <p:nvPr/>
        </p:nvSpPr>
        <p:spPr>
          <a:xfrm>
            <a:off x="2273821" y="5596752"/>
            <a:ext cx="5629742" cy="300082"/>
          </a:xfrm>
          <a:prstGeom prst="rect">
            <a:avLst/>
          </a:prstGeom>
          <a:noFill/>
        </p:spPr>
        <p:txBody>
          <a:bodyPr wrap="square">
            <a:spAutoFit/>
          </a:bodyPr>
          <a:lstStyle/>
          <a:p>
            <a:r>
              <a:rPr lang="en-US" sz="1350" dirty="0">
                <a:solidFill>
                  <a:schemeClr val="bg1"/>
                </a:solidFill>
              </a:rPr>
              <a:t>(NV DPBH, 2018-2022)</a:t>
            </a:r>
          </a:p>
        </p:txBody>
      </p:sp>
      <p:sp>
        <p:nvSpPr>
          <p:cNvPr id="3" name="Slide Number Placeholder 2">
            <a:extLst>
              <a:ext uri="{FF2B5EF4-FFF2-40B4-BE49-F238E27FC236}">
                <a16:creationId xmlns:a16="http://schemas.microsoft.com/office/drawing/2014/main" id="{CC42C2AA-7A74-2FE6-EE28-0E0C6B0E025E}"/>
              </a:ext>
            </a:extLst>
          </p:cNvPr>
          <p:cNvSpPr>
            <a:spLocks noGrp="1"/>
          </p:cNvSpPr>
          <p:nvPr>
            <p:ph type="sldNum" sz="quarter" idx="12"/>
          </p:nvPr>
        </p:nvSpPr>
        <p:spPr/>
        <p:txBody>
          <a:bodyPr/>
          <a:lstStyle/>
          <a:p>
            <a:fld id="{1D2EA5EF-C699-AF4C-BA42-C0A1CAAB713C}" type="slidenum">
              <a:rPr lang="en-US" smtClean="0"/>
              <a:t>11</a:t>
            </a:fld>
            <a:endParaRPr lang="en-US" dirty="0"/>
          </a:p>
        </p:txBody>
      </p:sp>
    </p:spTree>
    <p:extLst>
      <p:ext uri="{BB962C8B-B14F-4D97-AF65-F5344CB8AC3E}">
        <p14:creationId xmlns:p14="http://schemas.microsoft.com/office/powerpoint/2010/main" val="152012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2FE8-18A7-F05D-ADDF-D6E1ED5F9154}"/>
              </a:ext>
            </a:extLst>
          </p:cNvPr>
          <p:cNvSpPr>
            <a:spLocks noGrp="1"/>
          </p:cNvSpPr>
          <p:nvPr>
            <p:ph type="title"/>
          </p:nvPr>
        </p:nvSpPr>
        <p:spPr/>
        <p:txBody>
          <a:bodyPr/>
          <a:lstStyle/>
          <a:p>
            <a:r>
              <a:rPr lang="en-US" dirty="0"/>
              <a:t>HIV New Diagnosis by Race and Ethnicity, </a:t>
            </a:r>
            <a:br>
              <a:rPr lang="en-US" dirty="0"/>
            </a:br>
            <a:r>
              <a:rPr lang="en-US" dirty="0"/>
              <a:t>2018-2022 </a:t>
            </a:r>
          </a:p>
        </p:txBody>
      </p:sp>
      <p:graphicFrame>
        <p:nvGraphicFramePr>
          <p:cNvPr id="4" name="Chart 3" descr="HIV New Diagnosis by Race and Ethnicity, 2018-2022 &#10;&#10;Black, Non-Hispanic populations have the highest rate of HIV, followed by Hispanic, American indian. Alaska native, and Asian/ Pacific Islander ">
            <a:extLst>
              <a:ext uri="{FF2B5EF4-FFF2-40B4-BE49-F238E27FC236}">
                <a16:creationId xmlns:a16="http://schemas.microsoft.com/office/drawing/2014/main" id="{6C59BCC9-94BE-97E8-8A78-43BF4A084A49}"/>
              </a:ext>
            </a:extLst>
          </p:cNvPr>
          <p:cNvGraphicFramePr>
            <a:graphicFrameLocks/>
          </p:cNvGraphicFramePr>
          <p:nvPr>
            <p:extLst>
              <p:ext uri="{D42A27DB-BD31-4B8C-83A1-F6EECF244321}">
                <p14:modId xmlns:p14="http://schemas.microsoft.com/office/powerpoint/2010/main" val="2964701531"/>
              </p:ext>
            </p:extLst>
          </p:nvPr>
        </p:nvGraphicFramePr>
        <p:xfrm>
          <a:off x="573373" y="1920480"/>
          <a:ext cx="8199399" cy="36661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0BECD5D-660D-63B2-83A8-B6D616B4D20B}"/>
              </a:ext>
            </a:extLst>
          </p:cNvPr>
          <p:cNvSpPr txBox="1"/>
          <p:nvPr/>
        </p:nvSpPr>
        <p:spPr>
          <a:xfrm>
            <a:off x="2273821" y="5583458"/>
            <a:ext cx="5629742" cy="300082"/>
          </a:xfrm>
          <a:prstGeom prst="rect">
            <a:avLst/>
          </a:prstGeom>
          <a:noFill/>
        </p:spPr>
        <p:txBody>
          <a:bodyPr wrap="square">
            <a:spAutoFit/>
          </a:bodyPr>
          <a:lstStyle/>
          <a:p>
            <a:r>
              <a:rPr lang="en-US" sz="1350" dirty="0">
                <a:solidFill>
                  <a:schemeClr val="bg1"/>
                </a:solidFill>
              </a:rPr>
              <a:t>(NV DPBH, 2018-2022)</a:t>
            </a:r>
          </a:p>
        </p:txBody>
      </p:sp>
      <p:sp>
        <p:nvSpPr>
          <p:cNvPr id="3" name="Slide Number Placeholder 2">
            <a:extLst>
              <a:ext uri="{FF2B5EF4-FFF2-40B4-BE49-F238E27FC236}">
                <a16:creationId xmlns:a16="http://schemas.microsoft.com/office/drawing/2014/main" id="{D642C406-2D17-F12E-E6A9-8C3D343D6635}"/>
              </a:ext>
            </a:extLst>
          </p:cNvPr>
          <p:cNvSpPr>
            <a:spLocks noGrp="1"/>
          </p:cNvSpPr>
          <p:nvPr>
            <p:ph type="sldNum" sz="quarter" idx="12"/>
          </p:nvPr>
        </p:nvSpPr>
        <p:spPr/>
        <p:txBody>
          <a:bodyPr/>
          <a:lstStyle/>
          <a:p>
            <a:fld id="{1D2EA5EF-C699-AF4C-BA42-C0A1CAAB713C}" type="slidenum">
              <a:rPr lang="en-US" smtClean="0"/>
              <a:t>12</a:t>
            </a:fld>
            <a:endParaRPr lang="en-US" dirty="0"/>
          </a:p>
        </p:txBody>
      </p:sp>
    </p:spTree>
    <p:extLst>
      <p:ext uri="{BB962C8B-B14F-4D97-AF65-F5344CB8AC3E}">
        <p14:creationId xmlns:p14="http://schemas.microsoft.com/office/powerpoint/2010/main" val="173462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acility of Diagnosis for New Diagnosis, 2022">
            <a:extLst>
              <a:ext uri="{FF2B5EF4-FFF2-40B4-BE49-F238E27FC236}">
                <a16:creationId xmlns:a16="http://schemas.microsoft.com/office/drawing/2014/main" id="{6F603E29-462D-4816-4248-D04F2E14DD67}"/>
              </a:ext>
            </a:extLst>
          </p:cNvPr>
          <p:cNvSpPr>
            <a:spLocks noGrp="1"/>
          </p:cNvSpPr>
          <p:nvPr>
            <p:ph type="title"/>
          </p:nvPr>
        </p:nvSpPr>
        <p:spPr/>
        <p:txBody>
          <a:bodyPr/>
          <a:lstStyle/>
          <a:p>
            <a:r>
              <a:rPr lang="en-US" dirty="0"/>
              <a:t>Facility of Diagnosis for New Diagnosis, 2022</a:t>
            </a:r>
          </a:p>
        </p:txBody>
      </p:sp>
      <p:graphicFrame>
        <p:nvGraphicFramePr>
          <p:cNvPr id="4" name="Chart 3" descr="Facility of Diagnosis for New Diagnosis, 2022&#10;&#10;Private physicians office 25%&#10;Inpatient facility hospital 11.6 %&#10;outpatient facility 8.6%&#10;HIV Counseling and Testing Site 8.4%&#10;STD clnics 8.2%&#10;&#10;">
            <a:extLst>
              <a:ext uri="{FF2B5EF4-FFF2-40B4-BE49-F238E27FC236}">
                <a16:creationId xmlns:a16="http://schemas.microsoft.com/office/drawing/2014/main" id="{C9BDF97D-0623-EE09-8280-AE4BCE645639}"/>
              </a:ext>
            </a:extLst>
          </p:cNvPr>
          <p:cNvGraphicFramePr>
            <a:graphicFrameLocks/>
          </p:cNvGraphicFramePr>
          <p:nvPr>
            <p:extLst>
              <p:ext uri="{D42A27DB-BD31-4B8C-83A1-F6EECF244321}">
                <p14:modId xmlns:p14="http://schemas.microsoft.com/office/powerpoint/2010/main" val="3642976924"/>
              </p:ext>
            </p:extLst>
          </p:nvPr>
        </p:nvGraphicFramePr>
        <p:xfrm>
          <a:off x="-171450" y="1920479"/>
          <a:ext cx="9315450" cy="36054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C8A626B-DD61-627C-C41A-197818F19CA0}"/>
              </a:ext>
            </a:extLst>
          </p:cNvPr>
          <p:cNvSpPr txBox="1"/>
          <p:nvPr/>
        </p:nvSpPr>
        <p:spPr>
          <a:xfrm>
            <a:off x="1981962" y="5586662"/>
            <a:ext cx="4658868" cy="300082"/>
          </a:xfrm>
          <a:prstGeom prst="rect">
            <a:avLst/>
          </a:prstGeom>
          <a:noFill/>
        </p:spPr>
        <p:txBody>
          <a:bodyPr wrap="square">
            <a:spAutoFit/>
          </a:bodyPr>
          <a:lstStyle/>
          <a:p>
            <a:r>
              <a:rPr lang="en-US" sz="1350" dirty="0">
                <a:solidFill>
                  <a:schemeClr val="bg1"/>
                </a:solidFill>
              </a:rPr>
              <a:t>(NV DPBH, 2018-2022)</a:t>
            </a:r>
          </a:p>
        </p:txBody>
      </p:sp>
      <p:sp>
        <p:nvSpPr>
          <p:cNvPr id="3" name="Slide Number Placeholder 2">
            <a:extLst>
              <a:ext uri="{FF2B5EF4-FFF2-40B4-BE49-F238E27FC236}">
                <a16:creationId xmlns:a16="http://schemas.microsoft.com/office/drawing/2014/main" id="{B5317B68-1FB4-FE71-B1E2-B3EEE5E769FC}"/>
              </a:ext>
            </a:extLst>
          </p:cNvPr>
          <p:cNvSpPr>
            <a:spLocks noGrp="1"/>
          </p:cNvSpPr>
          <p:nvPr>
            <p:ph type="sldNum" sz="quarter" idx="12"/>
          </p:nvPr>
        </p:nvSpPr>
        <p:spPr/>
        <p:txBody>
          <a:bodyPr/>
          <a:lstStyle/>
          <a:p>
            <a:fld id="{1D2EA5EF-C699-AF4C-BA42-C0A1CAAB713C}" type="slidenum">
              <a:rPr lang="en-US" smtClean="0"/>
              <a:t>13</a:t>
            </a:fld>
            <a:endParaRPr lang="en-US" dirty="0"/>
          </a:p>
        </p:txBody>
      </p:sp>
    </p:spTree>
    <p:extLst>
      <p:ext uri="{BB962C8B-B14F-4D97-AF65-F5344CB8AC3E}">
        <p14:creationId xmlns:p14="http://schemas.microsoft.com/office/powerpoint/2010/main" val="154999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CF52-DD5F-6877-7B7E-0BA871FCAABE}"/>
              </a:ext>
            </a:extLst>
          </p:cNvPr>
          <p:cNvSpPr>
            <a:spLocks noGrp="1"/>
          </p:cNvSpPr>
          <p:nvPr>
            <p:ph type="title"/>
          </p:nvPr>
        </p:nvSpPr>
        <p:spPr/>
        <p:txBody>
          <a:bodyPr/>
          <a:lstStyle/>
          <a:p>
            <a:r>
              <a:rPr lang="en-US" dirty="0"/>
              <a:t>Transmission Category for New Diagnosis, 2022</a:t>
            </a:r>
          </a:p>
        </p:txBody>
      </p:sp>
      <p:graphicFrame>
        <p:nvGraphicFramePr>
          <p:cNvPr id="4" name="Chart 3" descr="Transmission Category for New Diagnosis, 2022 &#10;&#10;MSM 49%&#10;No identified Risk 40%&#10;4% MSM and IDU&#10;3% IDU">
            <a:extLst>
              <a:ext uri="{FF2B5EF4-FFF2-40B4-BE49-F238E27FC236}">
                <a16:creationId xmlns:a16="http://schemas.microsoft.com/office/drawing/2014/main" id="{7979B881-22EA-4666-ECBD-9BAFB9AA521D}"/>
              </a:ext>
            </a:extLst>
          </p:cNvPr>
          <p:cNvGraphicFramePr>
            <a:graphicFrameLocks/>
          </p:cNvGraphicFramePr>
          <p:nvPr>
            <p:extLst>
              <p:ext uri="{D42A27DB-BD31-4B8C-83A1-F6EECF244321}">
                <p14:modId xmlns:p14="http://schemas.microsoft.com/office/powerpoint/2010/main" val="4202615203"/>
              </p:ext>
            </p:extLst>
          </p:nvPr>
        </p:nvGraphicFramePr>
        <p:xfrm>
          <a:off x="63572" y="1920480"/>
          <a:ext cx="9080428" cy="366618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110F2BB-63DD-6236-4AD7-156992609830}"/>
              </a:ext>
            </a:extLst>
          </p:cNvPr>
          <p:cNvSpPr txBox="1"/>
          <p:nvPr/>
        </p:nvSpPr>
        <p:spPr>
          <a:xfrm>
            <a:off x="2340864" y="5587931"/>
            <a:ext cx="4572000" cy="300082"/>
          </a:xfrm>
          <a:prstGeom prst="rect">
            <a:avLst/>
          </a:prstGeom>
          <a:noFill/>
        </p:spPr>
        <p:txBody>
          <a:bodyPr wrap="square">
            <a:spAutoFit/>
          </a:bodyPr>
          <a:lstStyle/>
          <a:p>
            <a:r>
              <a:rPr lang="en-US" sz="1350" dirty="0">
                <a:solidFill>
                  <a:schemeClr val="bg1"/>
                </a:solidFill>
              </a:rPr>
              <a:t>(NV DPBH, 2018-2022)</a:t>
            </a:r>
          </a:p>
        </p:txBody>
      </p:sp>
      <p:sp>
        <p:nvSpPr>
          <p:cNvPr id="3" name="Slide Number Placeholder 2">
            <a:extLst>
              <a:ext uri="{FF2B5EF4-FFF2-40B4-BE49-F238E27FC236}">
                <a16:creationId xmlns:a16="http://schemas.microsoft.com/office/drawing/2014/main" id="{45BC5D38-9A83-419D-8937-BCBD9D9D9104}"/>
              </a:ext>
            </a:extLst>
          </p:cNvPr>
          <p:cNvSpPr>
            <a:spLocks noGrp="1"/>
          </p:cNvSpPr>
          <p:nvPr>
            <p:ph type="sldNum" sz="quarter" idx="12"/>
          </p:nvPr>
        </p:nvSpPr>
        <p:spPr/>
        <p:txBody>
          <a:bodyPr/>
          <a:lstStyle/>
          <a:p>
            <a:fld id="{1D2EA5EF-C699-AF4C-BA42-C0A1CAAB713C}" type="slidenum">
              <a:rPr lang="en-US" smtClean="0"/>
              <a:t>14</a:t>
            </a:fld>
            <a:endParaRPr lang="en-US" dirty="0"/>
          </a:p>
        </p:txBody>
      </p:sp>
    </p:spTree>
    <p:extLst>
      <p:ext uri="{BB962C8B-B14F-4D97-AF65-F5344CB8AC3E}">
        <p14:creationId xmlns:p14="http://schemas.microsoft.com/office/powerpoint/2010/main" val="244278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16A2-9146-35FF-3791-0000DCEFB24E}"/>
              </a:ext>
            </a:extLst>
          </p:cNvPr>
          <p:cNvSpPr>
            <a:spLocks noGrp="1"/>
          </p:cNvSpPr>
          <p:nvPr>
            <p:ph type="title"/>
          </p:nvPr>
        </p:nvSpPr>
        <p:spPr/>
        <p:txBody>
          <a:bodyPr/>
          <a:lstStyle/>
          <a:p>
            <a:r>
              <a:rPr lang="en-US" dirty="0"/>
              <a:t>Reaching People with HIV in Rural U.S.</a:t>
            </a:r>
          </a:p>
        </p:txBody>
      </p:sp>
      <p:pic>
        <p:nvPicPr>
          <p:cNvPr id="6" name="Content Placeholder 5" descr="Reaching people with HIV in Rural US infographic, go to https://aidsetc.org/resource/reaching-people-hiv-rural-united-states">
            <a:extLst>
              <a:ext uri="{FF2B5EF4-FFF2-40B4-BE49-F238E27FC236}">
                <a16:creationId xmlns:a16="http://schemas.microsoft.com/office/drawing/2014/main" id="{B7A7A7E6-2F3A-C17B-5BF0-EE16164B3387}"/>
              </a:ext>
            </a:extLst>
          </p:cNvPr>
          <p:cNvPicPr>
            <a:picLocks noGrp="1" noChangeAspect="1"/>
          </p:cNvPicPr>
          <p:nvPr>
            <p:ph idx="1"/>
          </p:nvPr>
        </p:nvPicPr>
        <p:blipFill>
          <a:blip r:embed="rId2"/>
          <a:stretch>
            <a:fillRect/>
          </a:stretch>
        </p:blipFill>
        <p:spPr>
          <a:xfrm>
            <a:off x="1503123" y="1894292"/>
            <a:ext cx="5731241" cy="3596232"/>
          </a:xfrm>
        </p:spPr>
      </p:pic>
      <p:sp>
        <p:nvSpPr>
          <p:cNvPr id="7" name="TextBox 6">
            <a:extLst>
              <a:ext uri="{FF2B5EF4-FFF2-40B4-BE49-F238E27FC236}">
                <a16:creationId xmlns:a16="http://schemas.microsoft.com/office/drawing/2014/main" id="{B5534C43-970E-090A-73D8-5C718D0E1943}"/>
              </a:ext>
            </a:extLst>
          </p:cNvPr>
          <p:cNvSpPr txBox="1"/>
          <p:nvPr/>
        </p:nvSpPr>
        <p:spPr>
          <a:xfrm>
            <a:off x="2181877" y="5655192"/>
            <a:ext cx="4570434" cy="300082"/>
          </a:xfrm>
          <a:prstGeom prst="rect">
            <a:avLst/>
          </a:prstGeom>
          <a:noFill/>
        </p:spPr>
        <p:txBody>
          <a:bodyPr wrap="square">
            <a:spAutoFit/>
          </a:bodyPr>
          <a:lstStyle/>
          <a:p>
            <a:r>
              <a:rPr lang="en-US" sz="1350" dirty="0">
                <a:solidFill>
                  <a:schemeClr val="bg1"/>
                </a:solidFill>
              </a:rPr>
              <a:t>(AETC NCRC, 2024) </a:t>
            </a:r>
          </a:p>
        </p:txBody>
      </p:sp>
      <p:sp>
        <p:nvSpPr>
          <p:cNvPr id="4" name="Slide Number Placeholder 3">
            <a:extLst>
              <a:ext uri="{FF2B5EF4-FFF2-40B4-BE49-F238E27FC236}">
                <a16:creationId xmlns:a16="http://schemas.microsoft.com/office/drawing/2014/main" id="{D89DD51B-1774-1E7D-F714-5DA0FCB932E6}"/>
              </a:ext>
            </a:extLst>
          </p:cNvPr>
          <p:cNvSpPr>
            <a:spLocks noGrp="1"/>
          </p:cNvSpPr>
          <p:nvPr>
            <p:ph type="sldNum" sz="quarter" idx="12"/>
          </p:nvPr>
        </p:nvSpPr>
        <p:spPr/>
        <p:txBody>
          <a:bodyPr/>
          <a:lstStyle/>
          <a:p>
            <a:fld id="{1D2EA5EF-C699-AF4C-BA42-C0A1CAAB713C}" type="slidenum">
              <a:rPr lang="en-US" smtClean="0"/>
              <a:t>15</a:t>
            </a:fld>
            <a:endParaRPr lang="en-US" dirty="0"/>
          </a:p>
        </p:txBody>
      </p:sp>
    </p:spTree>
    <p:extLst>
      <p:ext uri="{BB962C8B-B14F-4D97-AF65-F5344CB8AC3E}">
        <p14:creationId xmlns:p14="http://schemas.microsoft.com/office/powerpoint/2010/main" val="47928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F37E-F02A-71F2-3497-604878B6299E}"/>
              </a:ext>
            </a:extLst>
          </p:cNvPr>
          <p:cNvSpPr>
            <a:spLocks noGrp="1"/>
          </p:cNvSpPr>
          <p:nvPr>
            <p:ph type="title"/>
          </p:nvPr>
        </p:nvSpPr>
        <p:spPr/>
        <p:txBody>
          <a:bodyPr/>
          <a:lstStyle/>
          <a:p>
            <a:r>
              <a:rPr lang="en-US" dirty="0"/>
              <a:t>Barrier to accessing HIV Care in Rural Communities</a:t>
            </a:r>
          </a:p>
        </p:txBody>
      </p:sp>
      <p:pic>
        <p:nvPicPr>
          <p:cNvPr id="6" name="Content Placeholder 5" descr="Reaching people with HIV in Rural US infographic, go to https://aidsetc.org/resource/reaching-people-hiv-rural-united-states">
            <a:extLst>
              <a:ext uri="{FF2B5EF4-FFF2-40B4-BE49-F238E27FC236}">
                <a16:creationId xmlns:a16="http://schemas.microsoft.com/office/drawing/2014/main" id="{1A8B9F51-7FB2-4ED7-7BC1-F745AF9B1D26}"/>
              </a:ext>
            </a:extLst>
          </p:cNvPr>
          <p:cNvPicPr>
            <a:picLocks noGrp="1" noChangeAspect="1"/>
          </p:cNvPicPr>
          <p:nvPr>
            <p:ph idx="1"/>
          </p:nvPr>
        </p:nvPicPr>
        <p:blipFill>
          <a:blip r:embed="rId2"/>
          <a:stretch>
            <a:fillRect/>
          </a:stretch>
        </p:blipFill>
        <p:spPr>
          <a:xfrm>
            <a:off x="1831931" y="1983042"/>
            <a:ext cx="5168944" cy="3482312"/>
          </a:xfrm>
        </p:spPr>
      </p:pic>
      <p:sp>
        <p:nvSpPr>
          <p:cNvPr id="7" name="TextBox 6">
            <a:extLst>
              <a:ext uri="{FF2B5EF4-FFF2-40B4-BE49-F238E27FC236}">
                <a16:creationId xmlns:a16="http://schemas.microsoft.com/office/drawing/2014/main" id="{9129B7BA-16C8-2CD0-2839-FF1822432159}"/>
              </a:ext>
            </a:extLst>
          </p:cNvPr>
          <p:cNvSpPr txBox="1"/>
          <p:nvPr/>
        </p:nvSpPr>
        <p:spPr>
          <a:xfrm>
            <a:off x="2181877" y="5655192"/>
            <a:ext cx="4570434" cy="300082"/>
          </a:xfrm>
          <a:prstGeom prst="rect">
            <a:avLst/>
          </a:prstGeom>
          <a:noFill/>
        </p:spPr>
        <p:txBody>
          <a:bodyPr wrap="square">
            <a:spAutoFit/>
          </a:bodyPr>
          <a:lstStyle/>
          <a:p>
            <a:r>
              <a:rPr lang="en-US" sz="1350" dirty="0">
                <a:solidFill>
                  <a:schemeClr val="bg1"/>
                </a:solidFill>
              </a:rPr>
              <a:t>(AETC NCRC, 2024) </a:t>
            </a:r>
          </a:p>
        </p:txBody>
      </p:sp>
      <p:sp>
        <p:nvSpPr>
          <p:cNvPr id="4" name="Slide Number Placeholder 3">
            <a:extLst>
              <a:ext uri="{FF2B5EF4-FFF2-40B4-BE49-F238E27FC236}">
                <a16:creationId xmlns:a16="http://schemas.microsoft.com/office/drawing/2014/main" id="{60244FC2-466E-DBEC-B8CF-E2CA0B19021A}"/>
              </a:ext>
            </a:extLst>
          </p:cNvPr>
          <p:cNvSpPr>
            <a:spLocks noGrp="1"/>
          </p:cNvSpPr>
          <p:nvPr>
            <p:ph type="sldNum" sz="quarter" idx="12"/>
          </p:nvPr>
        </p:nvSpPr>
        <p:spPr/>
        <p:txBody>
          <a:bodyPr/>
          <a:lstStyle/>
          <a:p>
            <a:fld id="{1D2EA5EF-C699-AF4C-BA42-C0A1CAAB713C}" type="slidenum">
              <a:rPr lang="en-US" smtClean="0"/>
              <a:t>16</a:t>
            </a:fld>
            <a:endParaRPr lang="en-US" dirty="0"/>
          </a:p>
        </p:txBody>
      </p:sp>
    </p:spTree>
    <p:extLst>
      <p:ext uri="{BB962C8B-B14F-4D97-AF65-F5344CB8AC3E}">
        <p14:creationId xmlns:p14="http://schemas.microsoft.com/office/powerpoint/2010/main" val="110803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1954-50F6-C7D2-8422-99384741F79F}"/>
              </a:ext>
            </a:extLst>
          </p:cNvPr>
          <p:cNvSpPr>
            <a:spLocks noGrp="1"/>
          </p:cNvSpPr>
          <p:nvPr>
            <p:ph type="title"/>
          </p:nvPr>
        </p:nvSpPr>
        <p:spPr>
          <a:xfrm>
            <a:off x="1495211" y="876871"/>
            <a:ext cx="6236677" cy="857250"/>
          </a:xfrm>
        </p:spPr>
        <p:txBody>
          <a:bodyPr/>
          <a:lstStyle/>
          <a:p>
            <a:r>
              <a:rPr lang="en-US" dirty="0"/>
              <a:t>Why is HIV Screening Important? </a:t>
            </a:r>
          </a:p>
        </p:txBody>
      </p:sp>
      <p:pic>
        <p:nvPicPr>
          <p:cNvPr id="1026" name="Picture 2" descr="Graphic illustrating CDC's Status-neutral Approach to Prevention and Care">
            <a:extLst>
              <a:ext uri="{FF2B5EF4-FFF2-40B4-BE49-F238E27FC236}">
                <a16:creationId xmlns:a16="http://schemas.microsoft.com/office/drawing/2014/main" id="{C8F6B165-A03F-AAFE-AA95-A11EA836E2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4339" y="1827150"/>
            <a:ext cx="6679544" cy="27965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1839DC-2E9B-4596-124C-BCA1D33490DE}"/>
              </a:ext>
            </a:extLst>
          </p:cNvPr>
          <p:cNvSpPr txBox="1"/>
          <p:nvPr/>
        </p:nvSpPr>
        <p:spPr>
          <a:xfrm>
            <a:off x="1361701" y="4580727"/>
            <a:ext cx="7444407" cy="923330"/>
          </a:xfrm>
          <a:prstGeom prst="rect">
            <a:avLst/>
          </a:prstGeom>
          <a:noFill/>
        </p:spPr>
        <p:txBody>
          <a:bodyPr wrap="square">
            <a:spAutoFit/>
          </a:bodyPr>
          <a:lstStyle/>
          <a:p>
            <a:r>
              <a:rPr lang="en-US" sz="1350" dirty="0">
                <a:solidFill>
                  <a:srgbClr val="000000"/>
                </a:solidFill>
                <a:latin typeface="Open Sans" panose="020B0606030504020204" pitchFamily="34" charset="0"/>
              </a:rPr>
              <a:t>Health care providers who routinely screen for HIV play a key role in improving outcomes at each step of the HIV prevention and care continuum.</a:t>
            </a:r>
            <a:r>
              <a:rPr lang="en-US" sz="1350" baseline="30000" dirty="0">
                <a:solidFill>
                  <a:srgbClr val="000000"/>
                </a:solidFill>
                <a:latin typeface="Open Sans" panose="020B0606030504020204" pitchFamily="34" charset="0"/>
              </a:rPr>
              <a:t>3 </a:t>
            </a:r>
            <a:r>
              <a:rPr lang="en-US" sz="1350" dirty="0">
                <a:solidFill>
                  <a:srgbClr val="000000"/>
                </a:solidFill>
                <a:latin typeface="Open Sans" panose="020B0606030504020204" pitchFamily="34" charset="0"/>
              </a:rPr>
              <a:t>For patients with a negative HIV result, assess their needs and risk and link them to prevention tools, such as PrEP, condoms, and risk-reduction counseling.</a:t>
            </a:r>
            <a:endParaRPr lang="en-US" sz="1350" dirty="0"/>
          </a:p>
        </p:txBody>
      </p:sp>
      <p:sp>
        <p:nvSpPr>
          <p:cNvPr id="5" name="TextBox 4">
            <a:extLst>
              <a:ext uri="{FF2B5EF4-FFF2-40B4-BE49-F238E27FC236}">
                <a16:creationId xmlns:a16="http://schemas.microsoft.com/office/drawing/2014/main" id="{15A94E61-DF02-B0B5-F3A8-B1442DA2C12A}"/>
              </a:ext>
            </a:extLst>
          </p:cNvPr>
          <p:cNvSpPr txBox="1"/>
          <p:nvPr/>
        </p:nvSpPr>
        <p:spPr>
          <a:xfrm>
            <a:off x="2286000" y="5596752"/>
            <a:ext cx="4572000" cy="300082"/>
          </a:xfrm>
          <a:prstGeom prst="rect">
            <a:avLst/>
          </a:prstGeom>
          <a:noFill/>
        </p:spPr>
        <p:txBody>
          <a:bodyPr wrap="square">
            <a:spAutoFit/>
          </a:bodyPr>
          <a:lstStyle/>
          <a:p>
            <a:r>
              <a:rPr lang="en-US" sz="1350" dirty="0">
                <a:solidFill>
                  <a:schemeClr val="bg1"/>
                </a:solidFill>
              </a:rPr>
              <a:t>(CDC, 2022)</a:t>
            </a:r>
          </a:p>
        </p:txBody>
      </p:sp>
      <p:sp>
        <p:nvSpPr>
          <p:cNvPr id="4" name="Slide Number Placeholder 3">
            <a:extLst>
              <a:ext uri="{FF2B5EF4-FFF2-40B4-BE49-F238E27FC236}">
                <a16:creationId xmlns:a16="http://schemas.microsoft.com/office/drawing/2014/main" id="{B474D8F8-1BD0-0614-4B16-FFAAA2ECA904}"/>
              </a:ext>
            </a:extLst>
          </p:cNvPr>
          <p:cNvSpPr>
            <a:spLocks noGrp="1"/>
          </p:cNvSpPr>
          <p:nvPr>
            <p:ph type="sldNum" sz="quarter" idx="12"/>
          </p:nvPr>
        </p:nvSpPr>
        <p:spPr/>
        <p:txBody>
          <a:bodyPr/>
          <a:lstStyle/>
          <a:p>
            <a:fld id="{1D2EA5EF-C699-AF4C-BA42-C0A1CAAB713C}" type="slidenum">
              <a:rPr lang="en-US" smtClean="0"/>
              <a:t>17</a:t>
            </a:fld>
            <a:endParaRPr lang="en-US" dirty="0"/>
          </a:p>
        </p:txBody>
      </p:sp>
    </p:spTree>
    <p:extLst>
      <p:ext uri="{BB962C8B-B14F-4D97-AF65-F5344CB8AC3E}">
        <p14:creationId xmlns:p14="http://schemas.microsoft.com/office/powerpoint/2010/main" val="2863444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3197" y="1067329"/>
            <a:ext cx="5354404" cy="1238681"/>
          </a:xfrm>
          <a:prstGeom prst="rect">
            <a:avLst/>
          </a:prstGeom>
        </p:spPr>
        <p:txBody>
          <a:bodyPr vert="horz" wrap="square" lIns="0" tIns="7501" rIns="0" bIns="0" rtlCol="0" anchor="ctr">
            <a:spAutoFit/>
          </a:bodyPr>
          <a:lstStyle/>
          <a:p>
            <a:pPr marL="7144">
              <a:spcBef>
                <a:spcPts val="59"/>
              </a:spcBef>
            </a:pPr>
            <a:r>
              <a:rPr spc="-48" dirty="0"/>
              <a:t>Screening</a:t>
            </a:r>
            <a:r>
              <a:rPr spc="-233" dirty="0"/>
              <a:t> </a:t>
            </a:r>
            <a:r>
              <a:rPr spc="-31" dirty="0"/>
              <a:t>for</a:t>
            </a:r>
            <a:r>
              <a:rPr spc="-124" dirty="0"/>
              <a:t> </a:t>
            </a:r>
            <a:r>
              <a:rPr spc="-14" dirty="0"/>
              <a:t>HIV</a:t>
            </a:r>
            <a:r>
              <a:rPr lang="en-US" spc="-14" dirty="0"/>
              <a:t> Guidelines </a:t>
            </a:r>
            <a:endParaRPr spc="-14" dirty="0"/>
          </a:p>
        </p:txBody>
      </p:sp>
      <p:sp>
        <p:nvSpPr>
          <p:cNvPr id="3" name="object 3"/>
          <p:cNvSpPr txBox="1"/>
          <p:nvPr/>
        </p:nvSpPr>
        <p:spPr>
          <a:xfrm>
            <a:off x="1547694" y="2382978"/>
            <a:ext cx="5962174" cy="2421119"/>
          </a:xfrm>
          <a:prstGeom prst="rect">
            <a:avLst/>
          </a:prstGeom>
        </p:spPr>
        <p:txBody>
          <a:bodyPr vert="horz" wrap="square" lIns="0" tIns="47506" rIns="0" bIns="0" rtlCol="0">
            <a:spAutoFit/>
          </a:bodyPr>
          <a:lstStyle/>
          <a:p>
            <a:pPr marL="7144">
              <a:spcBef>
                <a:spcPts val="374"/>
              </a:spcBef>
            </a:pPr>
            <a:r>
              <a:rPr sz="1800" b="1" u="heavy" dirty="0">
                <a:solidFill>
                  <a:srgbClr val="212121"/>
                </a:solidFill>
                <a:uFill>
                  <a:solidFill>
                    <a:srgbClr val="212121"/>
                  </a:solidFill>
                </a:uFill>
                <a:latin typeface="Arial"/>
                <a:cs typeface="Arial"/>
              </a:rPr>
              <a:t>At</a:t>
            </a:r>
            <a:r>
              <a:rPr sz="1800" b="1" u="heavy" spc="17" dirty="0">
                <a:solidFill>
                  <a:srgbClr val="212121"/>
                </a:solidFill>
                <a:uFill>
                  <a:solidFill>
                    <a:srgbClr val="212121"/>
                  </a:solidFill>
                </a:uFill>
                <a:latin typeface="Arial"/>
                <a:cs typeface="Arial"/>
              </a:rPr>
              <a:t> </a:t>
            </a:r>
            <a:r>
              <a:rPr sz="1800" b="1" u="heavy" dirty="0">
                <a:solidFill>
                  <a:srgbClr val="212121"/>
                </a:solidFill>
                <a:uFill>
                  <a:solidFill>
                    <a:srgbClr val="212121"/>
                  </a:solidFill>
                </a:uFill>
                <a:latin typeface="Arial"/>
                <a:cs typeface="Arial"/>
              </a:rPr>
              <a:t>least</a:t>
            </a:r>
            <a:r>
              <a:rPr sz="1800" b="1" u="heavy" spc="-23" dirty="0">
                <a:solidFill>
                  <a:srgbClr val="212121"/>
                </a:solidFill>
                <a:uFill>
                  <a:solidFill>
                    <a:srgbClr val="212121"/>
                  </a:solidFill>
                </a:uFill>
                <a:latin typeface="Arial"/>
                <a:cs typeface="Arial"/>
              </a:rPr>
              <a:t> </a:t>
            </a:r>
            <a:r>
              <a:rPr sz="1800" b="1" u="heavy" spc="-11" dirty="0">
                <a:solidFill>
                  <a:srgbClr val="212121"/>
                </a:solidFill>
                <a:uFill>
                  <a:solidFill>
                    <a:srgbClr val="212121"/>
                  </a:solidFill>
                </a:uFill>
                <a:latin typeface="Arial"/>
                <a:cs typeface="Arial"/>
              </a:rPr>
              <a:t>once</a:t>
            </a:r>
            <a:endParaRPr sz="1800" dirty="0">
              <a:latin typeface="Arial"/>
              <a:cs typeface="Arial"/>
            </a:endParaRPr>
          </a:p>
          <a:p>
            <a:pPr marL="201454" indent="-131802">
              <a:spcBef>
                <a:spcPts val="318"/>
              </a:spcBef>
              <a:buClr>
                <a:srgbClr val="D51F1A"/>
              </a:buClr>
              <a:buFont typeface="Wingdings"/>
              <a:buChar char=""/>
              <a:tabLst>
                <a:tab pos="201811" algn="l"/>
              </a:tabLst>
            </a:pPr>
            <a:r>
              <a:rPr sz="1800" dirty="0">
                <a:solidFill>
                  <a:srgbClr val="212121"/>
                </a:solidFill>
                <a:latin typeface="Arial"/>
                <a:cs typeface="Arial"/>
              </a:rPr>
              <a:t>ALL</a:t>
            </a:r>
            <a:r>
              <a:rPr sz="1800" spc="-31" dirty="0">
                <a:solidFill>
                  <a:srgbClr val="212121"/>
                </a:solidFill>
                <a:latin typeface="Arial"/>
                <a:cs typeface="Arial"/>
              </a:rPr>
              <a:t> </a:t>
            </a:r>
            <a:r>
              <a:rPr sz="1800" dirty="0">
                <a:solidFill>
                  <a:srgbClr val="212121"/>
                </a:solidFill>
                <a:latin typeface="Arial"/>
                <a:cs typeface="Arial"/>
              </a:rPr>
              <a:t>13</a:t>
            </a:r>
            <a:r>
              <a:rPr sz="1800" spc="-68" dirty="0">
                <a:solidFill>
                  <a:srgbClr val="212121"/>
                </a:solidFill>
                <a:latin typeface="Arial"/>
                <a:cs typeface="Arial"/>
              </a:rPr>
              <a:t> </a:t>
            </a:r>
            <a:r>
              <a:rPr sz="1800" dirty="0">
                <a:solidFill>
                  <a:srgbClr val="212121"/>
                </a:solidFill>
                <a:latin typeface="Arial"/>
                <a:cs typeface="Arial"/>
              </a:rPr>
              <a:t>to</a:t>
            </a:r>
            <a:r>
              <a:rPr sz="1800" spc="23" dirty="0">
                <a:solidFill>
                  <a:srgbClr val="212121"/>
                </a:solidFill>
                <a:latin typeface="Arial"/>
                <a:cs typeface="Arial"/>
              </a:rPr>
              <a:t> </a:t>
            </a:r>
            <a:r>
              <a:rPr sz="1800" dirty="0">
                <a:solidFill>
                  <a:srgbClr val="212121"/>
                </a:solidFill>
                <a:latin typeface="Arial"/>
                <a:cs typeface="Arial"/>
              </a:rPr>
              <a:t>64</a:t>
            </a:r>
            <a:r>
              <a:rPr sz="1800" spc="-71" dirty="0">
                <a:solidFill>
                  <a:srgbClr val="212121"/>
                </a:solidFill>
                <a:latin typeface="Arial"/>
                <a:cs typeface="Arial"/>
              </a:rPr>
              <a:t> </a:t>
            </a:r>
            <a:r>
              <a:rPr sz="1800" dirty="0">
                <a:solidFill>
                  <a:srgbClr val="212121"/>
                </a:solidFill>
                <a:latin typeface="Arial"/>
                <a:cs typeface="Arial"/>
              </a:rPr>
              <a:t>years</a:t>
            </a:r>
            <a:r>
              <a:rPr sz="1800" spc="48" dirty="0">
                <a:solidFill>
                  <a:srgbClr val="212121"/>
                </a:solidFill>
                <a:latin typeface="Arial"/>
                <a:cs typeface="Arial"/>
              </a:rPr>
              <a:t> </a:t>
            </a:r>
            <a:r>
              <a:rPr sz="1800" dirty="0">
                <a:solidFill>
                  <a:srgbClr val="212121"/>
                </a:solidFill>
                <a:latin typeface="Arial"/>
                <a:cs typeface="Arial"/>
              </a:rPr>
              <a:t>old</a:t>
            </a:r>
            <a:r>
              <a:rPr sz="1800" spc="-26" dirty="0">
                <a:solidFill>
                  <a:srgbClr val="212121"/>
                </a:solidFill>
                <a:latin typeface="Arial"/>
                <a:cs typeface="Arial"/>
              </a:rPr>
              <a:t> </a:t>
            </a:r>
            <a:r>
              <a:rPr sz="1800" dirty="0">
                <a:solidFill>
                  <a:srgbClr val="212121"/>
                </a:solidFill>
                <a:latin typeface="Arial"/>
                <a:cs typeface="Arial"/>
              </a:rPr>
              <a:t>(</a:t>
            </a:r>
            <a:r>
              <a:rPr lang="en-US" sz="1800" dirty="0">
                <a:solidFill>
                  <a:srgbClr val="212121"/>
                </a:solidFill>
                <a:latin typeface="Arial"/>
                <a:cs typeface="Arial"/>
              </a:rPr>
              <a:t>15 to </a:t>
            </a:r>
            <a:r>
              <a:rPr sz="1800" dirty="0">
                <a:solidFill>
                  <a:srgbClr val="212121"/>
                </a:solidFill>
                <a:latin typeface="Arial"/>
                <a:cs typeface="Arial"/>
              </a:rPr>
              <a:t>65</a:t>
            </a:r>
            <a:r>
              <a:rPr sz="1800" spc="-26" dirty="0">
                <a:solidFill>
                  <a:srgbClr val="212121"/>
                </a:solidFill>
                <a:latin typeface="Arial"/>
                <a:cs typeface="Arial"/>
              </a:rPr>
              <a:t> </a:t>
            </a:r>
            <a:r>
              <a:rPr sz="1800" dirty="0">
                <a:solidFill>
                  <a:srgbClr val="212121"/>
                </a:solidFill>
                <a:latin typeface="Arial"/>
                <a:cs typeface="Arial"/>
              </a:rPr>
              <a:t>for</a:t>
            </a:r>
            <a:r>
              <a:rPr sz="1800" spc="8" dirty="0">
                <a:solidFill>
                  <a:srgbClr val="212121"/>
                </a:solidFill>
                <a:latin typeface="Arial"/>
                <a:cs typeface="Arial"/>
              </a:rPr>
              <a:t> </a:t>
            </a:r>
            <a:r>
              <a:rPr sz="1800" spc="-6" dirty="0">
                <a:solidFill>
                  <a:srgbClr val="212121"/>
                </a:solidFill>
                <a:latin typeface="Arial"/>
                <a:cs typeface="Arial"/>
              </a:rPr>
              <a:t>USPSTF)</a:t>
            </a:r>
            <a:endParaRPr sz="1800" dirty="0">
              <a:latin typeface="Arial"/>
              <a:cs typeface="Arial"/>
            </a:endParaRPr>
          </a:p>
          <a:p>
            <a:pPr>
              <a:spcBef>
                <a:spcPts val="3"/>
              </a:spcBef>
              <a:buClr>
                <a:srgbClr val="D51F1A"/>
              </a:buClr>
              <a:buFont typeface="Wingdings"/>
              <a:buChar char=""/>
            </a:pPr>
            <a:endParaRPr sz="1800" dirty="0">
              <a:latin typeface="Arial"/>
              <a:cs typeface="Arial"/>
            </a:endParaRPr>
          </a:p>
          <a:p>
            <a:pPr marL="7144"/>
            <a:r>
              <a:rPr sz="1800" b="1" u="heavy" dirty="0">
                <a:solidFill>
                  <a:srgbClr val="212121"/>
                </a:solidFill>
                <a:uFill>
                  <a:solidFill>
                    <a:srgbClr val="212121"/>
                  </a:solidFill>
                </a:uFill>
                <a:latin typeface="Arial"/>
                <a:cs typeface="Arial"/>
              </a:rPr>
              <a:t>At</a:t>
            </a:r>
            <a:r>
              <a:rPr sz="1800" b="1" u="heavy" spc="17" dirty="0">
                <a:solidFill>
                  <a:srgbClr val="212121"/>
                </a:solidFill>
                <a:uFill>
                  <a:solidFill>
                    <a:srgbClr val="212121"/>
                  </a:solidFill>
                </a:uFill>
                <a:latin typeface="Arial"/>
                <a:cs typeface="Arial"/>
              </a:rPr>
              <a:t> </a:t>
            </a:r>
            <a:r>
              <a:rPr sz="1800" b="1" u="heavy" dirty="0">
                <a:solidFill>
                  <a:srgbClr val="212121"/>
                </a:solidFill>
                <a:uFill>
                  <a:solidFill>
                    <a:srgbClr val="212121"/>
                  </a:solidFill>
                </a:uFill>
                <a:latin typeface="Arial"/>
                <a:cs typeface="Arial"/>
              </a:rPr>
              <a:t>least</a:t>
            </a:r>
            <a:r>
              <a:rPr sz="1800" b="1" u="heavy" spc="-23" dirty="0">
                <a:solidFill>
                  <a:srgbClr val="212121"/>
                </a:solidFill>
                <a:uFill>
                  <a:solidFill>
                    <a:srgbClr val="212121"/>
                  </a:solidFill>
                </a:uFill>
                <a:latin typeface="Arial"/>
                <a:cs typeface="Arial"/>
              </a:rPr>
              <a:t> </a:t>
            </a:r>
            <a:r>
              <a:rPr sz="1800" b="1" u="heavy" spc="-6" dirty="0">
                <a:solidFill>
                  <a:srgbClr val="212121"/>
                </a:solidFill>
                <a:uFill>
                  <a:solidFill>
                    <a:srgbClr val="212121"/>
                  </a:solidFill>
                </a:uFill>
                <a:latin typeface="Arial"/>
                <a:cs typeface="Arial"/>
              </a:rPr>
              <a:t>annually</a:t>
            </a:r>
            <a:endParaRPr sz="1800" dirty="0">
              <a:latin typeface="Arial"/>
              <a:cs typeface="Arial"/>
            </a:endParaRPr>
          </a:p>
          <a:p>
            <a:pPr marL="201454" indent="-131802">
              <a:spcBef>
                <a:spcPts val="318"/>
              </a:spcBef>
              <a:buClr>
                <a:srgbClr val="D51F1A"/>
              </a:buClr>
              <a:buFont typeface="Wingdings"/>
              <a:buChar char=""/>
              <a:tabLst>
                <a:tab pos="201811" algn="l"/>
              </a:tabLst>
            </a:pPr>
            <a:r>
              <a:rPr sz="1800" dirty="0">
                <a:solidFill>
                  <a:srgbClr val="212121"/>
                </a:solidFill>
                <a:latin typeface="Arial"/>
                <a:cs typeface="Arial"/>
              </a:rPr>
              <a:t>ALL</a:t>
            </a:r>
            <a:r>
              <a:rPr sz="1800" spc="-48" dirty="0">
                <a:solidFill>
                  <a:srgbClr val="212121"/>
                </a:solidFill>
                <a:latin typeface="Arial"/>
                <a:cs typeface="Arial"/>
              </a:rPr>
              <a:t> </a:t>
            </a:r>
            <a:r>
              <a:rPr sz="1800" dirty="0">
                <a:solidFill>
                  <a:srgbClr val="212121"/>
                </a:solidFill>
                <a:latin typeface="Arial"/>
                <a:cs typeface="Arial"/>
              </a:rPr>
              <a:t>sexually</a:t>
            </a:r>
            <a:r>
              <a:rPr sz="1800" spc="-6" dirty="0">
                <a:solidFill>
                  <a:srgbClr val="212121"/>
                </a:solidFill>
                <a:latin typeface="Arial"/>
                <a:cs typeface="Arial"/>
              </a:rPr>
              <a:t> </a:t>
            </a:r>
            <a:r>
              <a:rPr sz="1800" dirty="0">
                <a:solidFill>
                  <a:srgbClr val="212121"/>
                </a:solidFill>
                <a:latin typeface="Arial"/>
                <a:cs typeface="Arial"/>
              </a:rPr>
              <a:t>active</a:t>
            </a:r>
            <a:r>
              <a:rPr sz="1800" spc="23" dirty="0">
                <a:solidFill>
                  <a:srgbClr val="212121"/>
                </a:solidFill>
                <a:latin typeface="Arial"/>
                <a:cs typeface="Arial"/>
              </a:rPr>
              <a:t> </a:t>
            </a:r>
            <a:r>
              <a:rPr sz="1800" dirty="0">
                <a:solidFill>
                  <a:srgbClr val="212121"/>
                </a:solidFill>
                <a:latin typeface="Arial"/>
                <a:cs typeface="Arial"/>
              </a:rPr>
              <a:t>MSM</a:t>
            </a:r>
            <a:r>
              <a:rPr sz="1800" spc="-45" dirty="0">
                <a:solidFill>
                  <a:srgbClr val="212121"/>
                </a:solidFill>
                <a:latin typeface="Arial"/>
                <a:cs typeface="Arial"/>
              </a:rPr>
              <a:t> </a:t>
            </a:r>
            <a:r>
              <a:rPr sz="1800" dirty="0">
                <a:solidFill>
                  <a:srgbClr val="212121"/>
                </a:solidFill>
                <a:latin typeface="Arial"/>
                <a:cs typeface="Arial"/>
              </a:rPr>
              <a:t>(along</a:t>
            </a:r>
            <a:r>
              <a:rPr sz="1800" spc="6" dirty="0">
                <a:solidFill>
                  <a:srgbClr val="212121"/>
                </a:solidFill>
                <a:latin typeface="Arial"/>
                <a:cs typeface="Arial"/>
              </a:rPr>
              <a:t> </a:t>
            </a:r>
            <a:r>
              <a:rPr sz="1800" dirty="0">
                <a:solidFill>
                  <a:srgbClr val="212121"/>
                </a:solidFill>
                <a:latin typeface="Arial"/>
                <a:cs typeface="Arial"/>
              </a:rPr>
              <a:t>with</a:t>
            </a:r>
            <a:r>
              <a:rPr sz="1800" spc="8" dirty="0">
                <a:solidFill>
                  <a:srgbClr val="212121"/>
                </a:solidFill>
                <a:latin typeface="Arial"/>
                <a:cs typeface="Arial"/>
              </a:rPr>
              <a:t> </a:t>
            </a:r>
            <a:r>
              <a:rPr sz="1800" dirty="0">
                <a:solidFill>
                  <a:srgbClr val="212121"/>
                </a:solidFill>
                <a:latin typeface="Arial"/>
                <a:cs typeface="Arial"/>
              </a:rPr>
              <a:t>syphilis,</a:t>
            </a:r>
            <a:r>
              <a:rPr sz="1800" spc="-95" dirty="0">
                <a:solidFill>
                  <a:srgbClr val="212121"/>
                </a:solidFill>
                <a:latin typeface="Arial"/>
                <a:cs typeface="Arial"/>
              </a:rPr>
              <a:t> </a:t>
            </a:r>
            <a:r>
              <a:rPr sz="1800" dirty="0">
                <a:solidFill>
                  <a:srgbClr val="212121"/>
                </a:solidFill>
                <a:latin typeface="Arial"/>
                <a:cs typeface="Arial"/>
              </a:rPr>
              <a:t>gonorrhea,</a:t>
            </a:r>
            <a:r>
              <a:rPr sz="1800" spc="65" dirty="0">
                <a:solidFill>
                  <a:srgbClr val="212121"/>
                </a:solidFill>
                <a:latin typeface="Arial"/>
                <a:cs typeface="Arial"/>
              </a:rPr>
              <a:t> </a:t>
            </a:r>
            <a:r>
              <a:rPr sz="1800" dirty="0">
                <a:solidFill>
                  <a:srgbClr val="212121"/>
                </a:solidFill>
                <a:latin typeface="Arial"/>
                <a:cs typeface="Arial"/>
              </a:rPr>
              <a:t>chlamydia</a:t>
            </a:r>
            <a:r>
              <a:rPr sz="1800" spc="-74" dirty="0">
                <a:solidFill>
                  <a:srgbClr val="212121"/>
                </a:solidFill>
                <a:latin typeface="Arial"/>
                <a:cs typeface="Arial"/>
              </a:rPr>
              <a:t> </a:t>
            </a:r>
            <a:r>
              <a:rPr sz="1800" spc="-6" dirty="0">
                <a:solidFill>
                  <a:srgbClr val="212121"/>
                </a:solidFill>
                <a:latin typeface="Arial"/>
                <a:cs typeface="Arial"/>
              </a:rPr>
              <a:t>screen)</a:t>
            </a:r>
            <a:endParaRPr sz="1800" dirty="0">
              <a:latin typeface="Arial"/>
              <a:cs typeface="Arial"/>
            </a:endParaRPr>
          </a:p>
          <a:p>
            <a:pPr marL="201811" marR="935117" indent="-132160">
              <a:lnSpc>
                <a:spcPct val="119600"/>
              </a:lnSpc>
              <a:buClr>
                <a:srgbClr val="D51F1A"/>
              </a:buClr>
              <a:buFont typeface="Wingdings"/>
              <a:buChar char=""/>
              <a:tabLst>
                <a:tab pos="212884" algn="l"/>
              </a:tabLst>
            </a:pPr>
            <a:r>
              <a:rPr sz="1800" dirty="0">
                <a:solidFill>
                  <a:srgbClr val="212121"/>
                </a:solidFill>
                <a:latin typeface="Arial"/>
                <a:cs typeface="Arial"/>
              </a:rPr>
              <a:t>Anyone</a:t>
            </a:r>
            <a:r>
              <a:rPr sz="1800" spc="3" dirty="0">
                <a:solidFill>
                  <a:srgbClr val="212121"/>
                </a:solidFill>
                <a:latin typeface="Arial"/>
                <a:cs typeface="Arial"/>
              </a:rPr>
              <a:t> </a:t>
            </a:r>
            <a:r>
              <a:rPr sz="1800" dirty="0">
                <a:solidFill>
                  <a:srgbClr val="212121"/>
                </a:solidFill>
                <a:latin typeface="Arial"/>
                <a:cs typeface="Arial"/>
              </a:rPr>
              <a:t>who</a:t>
            </a:r>
            <a:r>
              <a:rPr sz="1800" spc="11" dirty="0">
                <a:solidFill>
                  <a:srgbClr val="212121"/>
                </a:solidFill>
                <a:latin typeface="Arial"/>
                <a:cs typeface="Arial"/>
              </a:rPr>
              <a:t> </a:t>
            </a:r>
            <a:r>
              <a:rPr sz="1800" dirty="0">
                <a:solidFill>
                  <a:srgbClr val="212121"/>
                </a:solidFill>
                <a:latin typeface="Arial"/>
                <a:cs typeface="Arial"/>
              </a:rPr>
              <a:t>has</a:t>
            </a:r>
            <a:r>
              <a:rPr sz="1800" spc="-45" dirty="0">
                <a:solidFill>
                  <a:srgbClr val="212121"/>
                </a:solidFill>
                <a:latin typeface="Arial"/>
                <a:cs typeface="Arial"/>
              </a:rPr>
              <a:t> </a:t>
            </a:r>
            <a:r>
              <a:rPr sz="1800" dirty="0">
                <a:solidFill>
                  <a:srgbClr val="212121"/>
                </a:solidFill>
                <a:latin typeface="Arial"/>
                <a:cs typeface="Arial"/>
              </a:rPr>
              <a:t>unsafe</a:t>
            </a:r>
            <a:r>
              <a:rPr sz="1800" spc="11" dirty="0">
                <a:solidFill>
                  <a:srgbClr val="212121"/>
                </a:solidFill>
                <a:latin typeface="Arial"/>
                <a:cs typeface="Arial"/>
              </a:rPr>
              <a:t> </a:t>
            </a:r>
            <a:r>
              <a:rPr sz="1800" dirty="0">
                <a:solidFill>
                  <a:srgbClr val="212121"/>
                </a:solidFill>
                <a:latin typeface="Arial"/>
                <a:cs typeface="Arial"/>
              </a:rPr>
              <a:t>sex</a:t>
            </a:r>
            <a:r>
              <a:rPr sz="1800" spc="-6" dirty="0">
                <a:solidFill>
                  <a:srgbClr val="212121"/>
                </a:solidFill>
                <a:latin typeface="Arial"/>
                <a:cs typeface="Arial"/>
              </a:rPr>
              <a:t> </a:t>
            </a:r>
            <a:r>
              <a:rPr sz="1800" dirty="0">
                <a:solidFill>
                  <a:srgbClr val="212121"/>
                </a:solidFill>
                <a:latin typeface="Arial"/>
                <a:cs typeface="Arial"/>
              </a:rPr>
              <a:t>or</a:t>
            </a:r>
            <a:r>
              <a:rPr sz="1800" spc="-3" dirty="0">
                <a:solidFill>
                  <a:srgbClr val="212121"/>
                </a:solidFill>
                <a:latin typeface="Arial"/>
                <a:cs typeface="Arial"/>
              </a:rPr>
              <a:t> </a:t>
            </a:r>
            <a:r>
              <a:rPr sz="1800" dirty="0">
                <a:solidFill>
                  <a:srgbClr val="212121"/>
                </a:solidFill>
                <a:latin typeface="Arial"/>
                <a:cs typeface="Arial"/>
              </a:rPr>
              <a:t>shares</a:t>
            </a:r>
            <a:r>
              <a:rPr sz="1800" spc="-6" dirty="0">
                <a:solidFill>
                  <a:srgbClr val="212121"/>
                </a:solidFill>
                <a:latin typeface="Arial"/>
                <a:cs typeface="Arial"/>
              </a:rPr>
              <a:t> </a:t>
            </a:r>
            <a:r>
              <a:rPr sz="1800" dirty="0">
                <a:solidFill>
                  <a:srgbClr val="212121"/>
                </a:solidFill>
                <a:latin typeface="Arial"/>
                <a:cs typeface="Arial"/>
              </a:rPr>
              <a:t>injection</a:t>
            </a:r>
            <a:r>
              <a:rPr sz="1800" spc="6" dirty="0">
                <a:solidFill>
                  <a:srgbClr val="212121"/>
                </a:solidFill>
                <a:latin typeface="Arial"/>
                <a:cs typeface="Arial"/>
              </a:rPr>
              <a:t> </a:t>
            </a:r>
            <a:r>
              <a:rPr sz="1800" dirty="0">
                <a:solidFill>
                  <a:srgbClr val="212121"/>
                </a:solidFill>
                <a:latin typeface="Arial"/>
                <a:cs typeface="Arial"/>
              </a:rPr>
              <a:t>drug</a:t>
            </a:r>
            <a:r>
              <a:rPr sz="1800" spc="-74" dirty="0">
                <a:solidFill>
                  <a:srgbClr val="212121"/>
                </a:solidFill>
                <a:latin typeface="Arial"/>
                <a:cs typeface="Arial"/>
              </a:rPr>
              <a:t> </a:t>
            </a:r>
            <a:r>
              <a:rPr sz="1800" spc="-6" dirty="0">
                <a:solidFill>
                  <a:srgbClr val="212121"/>
                </a:solidFill>
                <a:latin typeface="Arial"/>
                <a:cs typeface="Arial"/>
              </a:rPr>
              <a:t>equipment 	</a:t>
            </a:r>
            <a:r>
              <a:rPr sz="1800" dirty="0">
                <a:solidFill>
                  <a:srgbClr val="212121"/>
                </a:solidFill>
                <a:latin typeface="Arial"/>
                <a:cs typeface="Arial"/>
              </a:rPr>
              <a:t>(along</a:t>
            </a:r>
            <a:r>
              <a:rPr sz="1800" spc="23" dirty="0">
                <a:solidFill>
                  <a:srgbClr val="212121"/>
                </a:solidFill>
                <a:latin typeface="Arial"/>
                <a:cs typeface="Arial"/>
              </a:rPr>
              <a:t> </a:t>
            </a:r>
            <a:r>
              <a:rPr sz="1800" dirty="0">
                <a:solidFill>
                  <a:srgbClr val="212121"/>
                </a:solidFill>
                <a:latin typeface="Arial"/>
                <a:cs typeface="Arial"/>
              </a:rPr>
              <a:t>with</a:t>
            </a:r>
            <a:r>
              <a:rPr sz="1800" spc="-11" dirty="0">
                <a:solidFill>
                  <a:srgbClr val="212121"/>
                </a:solidFill>
                <a:latin typeface="Arial"/>
                <a:cs typeface="Arial"/>
              </a:rPr>
              <a:t> </a:t>
            </a:r>
            <a:r>
              <a:rPr sz="1800" dirty="0">
                <a:solidFill>
                  <a:srgbClr val="212121"/>
                </a:solidFill>
                <a:latin typeface="Arial"/>
                <a:cs typeface="Arial"/>
              </a:rPr>
              <a:t>HCV</a:t>
            </a:r>
            <a:r>
              <a:rPr sz="1800" spc="-34" dirty="0">
                <a:solidFill>
                  <a:srgbClr val="212121"/>
                </a:solidFill>
                <a:latin typeface="Arial"/>
                <a:cs typeface="Arial"/>
              </a:rPr>
              <a:t> </a:t>
            </a:r>
            <a:r>
              <a:rPr sz="1800" spc="-6" dirty="0">
                <a:solidFill>
                  <a:srgbClr val="212121"/>
                </a:solidFill>
                <a:latin typeface="Arial"/>
                <a:cs typeface="Arial"/>
              </a:rPr>
              <a:t>screen)</a:t>
            </a:r>
            <a:endParaRPr sz="1800" dirty="0">
              <a:latin typeface="Arial"/>
              <a:cs typeface="Arial"/>
            </a:endParaRPr>
          </a:p>
        </p:txBody>
      </p:sp>
      <p:sp>
        <p:nvSpPr>
          <p:cNvPr id="6" name="TextBox 5">
            <a:extLst>
              <a:ext uri="{FF2B5EF4-FFF2-40B4-BE49-F238E27FC236}">
                <a16:creationId xmlns:a16="http://schemas.microsoft.com/office/drawing/2014/main" id="{85163C7C-A34A-D9F6-A6D3-385C66F80B69}"/>
              </a:ext>
            </a:extLst>
          </p:cNvPr>
          <p:cNvSpPr txBox="1"/>
          <p:nvPr/>
        </p:nvSpPr>
        <p:spPr>
          <a:xfrm>
            <a:off x="2090075" y="5611325"/>
            <a:ext cx="3429000" cy="300082"/>
          </a:xfrm>
          <a:prstGeom prst="rect">
            <a:avLst/>
          </a:prstGeom>
          <a:noFill/>
        </p:spPr>
        <p:txBody>
          <a:bodyPr wrap="square">
            <a:spAutoFit/>
          </a:bodyPr>
          <a:lstStyle/>
          <a:p>
            <a:r>
              <a:rPr lang="en-US" sz="1350" dirty="0">
                <a:solidFill>
                  <a:schemeClr val="bg1"/>
                </a:solidFill>
              </a:rPr>
              <a:t>(CDC, 2020) (USPSTF, 2022)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0ADA-E80B-0198-5EF4-6F20BD6D1254}"/>
              </a:ext>
            </a:extLst>
          </p:cNvPr>
          <p:cNvSpPr>
            <a:spLocks noGrp="1"/>
          </p:cNvSpPr>
          <p:nvPr>
            <p:ph type="title"/>
          </p:nvPr>
        </p:nvSpPr>
        <p:spPr/>
        <p:txBody>
          <a:bodyPr/>
          <a:lstStyle/>
          <a:p>
            <a:r>
              <a:rPr lang="en-US" dirty="0"/>
              <a:t>Nevada Senate Bill 211 (2021)</a:t>
            </a:r>
          </a:p>
        </p:txBody>
      </p:sp>
      <p:grpSp>
        <p:nvGrpSpPr>
          <p:cNvPr id="5" name="Group 4" descr="Senate Bill 211 description ">
            <a:extLst>
              <a:ext uri="{FF2B5EF4-FFF2-40B4-BE49-F238E27FC236}">
                <a16:creationId xmlns:a16="http://schemas.microsoft.com/office/drawing/2014/main" id="{4368A721-29F5-083A-9583-D3173A36F64C}"/>
              </a:ext>
            </a:extLst>
          </p:cNvPr>
          <p:cNvGrpSpPr/>
          <p:nvPr/>
        </p:nvGrpSpPr>
        <p:grpSpPr>
          <a:xfrm>
            <a:off x="2552198" y="2568227"/>
            <a:ext cx="4104085" cy="2347328"/>
            <a:chOff x="1878929" y="2281303"/>
            <a:chExt cx="5472113" cy="3129770"/>
          </a:xfrm>
        </p:grpSpPr>
        <p:pic>
          <p:nvPicPr>
            <p:cNvPr id="3" name="Picture 2" descr="Senate Bill 211 ">
              <a:extLst>
                <a:ext uri="{FF2B5EF4-FFF2-40B4-BE49-F238E27FC236}">
                  <a16:creationId xmlns:a16="http://schemas.microsoft.com/office/drawing/2014/main" id="{CD56C8E3-6396-DBAD-1A13-57A78EE1E41B}"/>
                </a:ext>
              </a:extLst>
            </p:cNvPr>
            <p:cNvPicPr>
              <a:picLocks noChangeAspect="1"/>
            </p:cNvPicPr>
            <p:nvPr/>
          </p:nvPicPr>
          <p:blipFill>
            <a:blip r:embed="rId3"/>
            <a:stretch>
              <a:fillRect/>
            </a:stretch>
          </p:blipFill>
          <p:spPr>
            <a:xfrm>
              <a:off x="1878929" y="2281303"/>
              <a:ext cx="5472113" cy="3129770"/>
            </a:xfrm>
            <a:prstGeom prst="rect">
              <a:avLst/>
            </a:prstGeom>
          </p:spPr>
        </p:pic>
        <p:sp>
          <p:nvSpPr>
            <p:cNvPr id="6" name="Rectangle 5">
              <a:extLst>
                <a:ext uri="{FF2B5EF4-FFF2-40B4-BE49-F238E27FC236}">
                  <a16:creationId xmlns:a16="http://schemas.microsoft.com/office/drawing/2014/main" id="{7AB4A7D8-8BF6-E639-7AA5-05E6BB2FB927}"/>
                </a:ext>
              </a:extLst>
            </p:cNvPr>
            <p:cNvSpPr/>
            <p:nvPr/>
          </p:nvSpPr>
          <p:spPr>
            <a:xfrm>
              <a:off x="5172075" y="3559828"/>
              <a:ext cx="1600200" cy="171450"/>
            </a:xfrm>
            <a:prstGeom prst="rect">
              <a:avLst/>
            </a:prstGeom>
            <a:solidFill>
              <a:srgbClr val="FFFF00">
                <a:alpha val="43137"/>
              </a:srgbClr>
            </a:solidFill>
            <a:ln>
              <a:solidFill>
                <a:srgbClr val="FFFF00">
                  <a:alpha val="4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0A9273A2-99CC-DFD6-3F8C-D5A641A3DBA0}"/>
                </a:ext>
              </a:extLst>
            </p:cNvPr>
            <p:cNvSpPr/>
            <p:nvPr/>
          </p:nvSpPr>
          <p:spPr>
            <a:xfrm>
              <a:off x="5637887" y="3387002"/>
              <a:ext cx="971550" cy="171450"/>
            </a:xfrm>
            <a:prstGeom prst="rect">
              <a:avLst/>
            </a:prstGeom>
            <a:solidFill>
              <a:srgbClr val="FFFF00">
                <a:alpha val="43137"/>
              </a:srgbClr>
            </a:solidFill>
            <a:ln>
              <a:solidFill>
                <a:srgbClr val="FFFF00">
                  <a:alpha val="4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497E991E-DA26-037E-7F9E-3069F6F5A28B}"/>
                </a:ext>
              </a:extLst>
            </p:cNvPr>
            <p:cNvSpPr/>
            <p:nvPr/>
          </p:nvSpPr>
          <p:spPr>
            <a:xfrm>
              <a:off x="2628900" y="3846188"/>
              <a:ext cx="4457700" cy="171450"/>
            </a:xfrm>
            <a:prstGeom prst="rect">
              <a:avLst/>
            </a:prstGeom>
            <a:solidFill>
              <a:srgbClr val="FFFF00">
                <a:alpha val="43137"/>
              </a:srgbClr>
            </a:solidFill>
            <a:ln>
              <a:solidFill>
                <a:srgbClr val="FFFF00">
                  <a:alpha val="4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7FE5EC76-C0F5-9AC9-2897-F7FA1A8BCF20}"/>
                </a:ext>
              </a:extLst>
            </p:cNvPr>
            <p:cNvSpPr/>
            <p:nvPr/>
          </p:nvSpPr>
          <p:spPr>
            <a:xfrm>
              <a:off x="2719322" y="4076009"/>
              <a:ext cx="3028950" cy="202446"/>
            </a:xfrm>
            <a:prstGeom prst="rect">
              <a:avLst/>
            </a:prstGeom>
            <a:solidFill>
              <a:srgbClr val="FFFF00">
                <a:alpha val="43137"/>
              </a:srgbClr>
            </a:solidFill>
            <a:ln>
              <a:solidFill>
                <a:srgbClr val="FFFF00">
                  <a:alpha val="4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0" name="TextBox 9">
            <a:extLst>
              <a:ext uri="{FF2B5EF4-FFF2-40B4-BE49-F238E27FC236}">
                <a16:creationId xmlns:a16="http://schemas.microsoft.com/office/drawing/2014/main" id="{3B4FD6EA-5931-4276-B7C0-DF9AD7EBC676}"/>
              </a:ext>
            </a:extLst>
          </p:cNvPr>
          <p:cNvSpPr txBox="1"/>
          <p:nvPr/>
        </p:nvSpPr>
        <p:spPr>
          <a:xfrm>
            <a:off x="2286783" y="5656271"/>
            <a:ext cx="4570434" cy="300082"/>
          </a:xfrm>
          <a:prstGeom prst="rect">
            <a:avLst/>
          </a:prstGeom>
          <a:noFill/>
        </p:spPr>
        <p:txBody>
          <a:bodyPr wrap="square">
            <a:spAutoFit/>
          </a:bodyPr>
          <a:lstStyle/>
          <a:p>
            <a:r>
              <a:rPr lang="en-US" sz="1350" dirty="0">
                <a:solidFill>
                  <a:schemeClr val="bg1"/>
                </a:solidFill>
              </a:rPr>
              <a:t>(NDPBH, 2021)</a:t>
            </a:r>
          </a:p>
        </p:txBody>
      </p:sp>
    </p:spTree>
    <p:extLst>
      <p:ext uri="{BB962C8B-B14F-4D97-AF65-F5344CB8AC3E}">
        <p14:creationId xmlns:p14="http://schemas.microsoft.com/office/powerpoint/2010/main" val="367618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1485903" y="1803953"/>
            <a:ext cx="6236677" cy="3528924"/>
          </a:xfrm>
        </p:spPr>
        <p:txBody>
          <a:bodyPr vert="horz" lIns="68468" tIns="34234" rIns="68468" bIns="34234" rtlCol="0" anchor="t">
            <a:normAutofit fontScale="62500" lnSpcReduction="20000"/>
          </a:bodyPr>
          <a:lstStyle/>
          <a:p>
            <a:pPr marL="85249" indent="0">
              <a:buNone/>
            </a:pPr>
            <a:r>
              <a:rPr lang="en-US" sz="1725"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85249" indent="0">
              <a:buNone/>
            </a:pPr>
            <a:endParaRPr lang="en-US" sz="1725" dirty="0">
              <a:ea typeface="+mn-lt"/>
              <a:cs typeface="+mn-lt"/>
            </a:endParaRPr>
          </a:p>
          <a:p>
            <a:pPr marL="85249" indent="0">
              <a:buNone/>
            </a:pPr>
            <a:r>
              <a:rPr lang="en-US" sz="1725" b="1" dirty="0">
                <a:ea typeface="+mn-lt"/>
                <a:cs typeface="+mn-lt"/>
              </a:rPr>
              <a:t>HRSA Acknowledgement Statement </a:t>
            </a:r>
            <a:br>
              <a:rPr lang="en-US" sz="1725" b="1" dirty="0">
                <a:ea typeface="+mn-lt"/>
                <a:cs typeface="+mn-lt"/>
              </a:rPr>
            </a:br>
            <a:r>
              <a:rPr lang="en-US" sz="1725" dirty="0">
                <a:ea typeface="+mn-lt"/>
                <a:cs typeface="+mn-lt"/>
              </a:rPr>
              <a:t>The Pacific AETC is supported by the Health Resources and Services Administration (HRSA) of the U.S. Department of Health and Human Services (HHS) as part of an award totaling $3,887,700.00. The contents are those of the author(s) and do not necessarily represent the official views of, nor an endorsement, by HRSA, HHS, or the U.S. Government. For more information, please visit HRSA.gov. </a:t>
            </a:r>
          </a:p>
          <a:p>
            <a:pPr marL="85249" indent="0">
              <a:buNone/>
            </a:pPr>
            <a:endParaRPr lang="en-US" sz="1725" dirty="0">
              <a:ea typeface="+mn-lt"/>
              <a:cs typeface="+mn-lt"/>
            </a:endParaRPr>
          </a:p>
          <a:p>
            <a:pPr marL="85249" indent="0">
              <a:buNone/>
            </a:pPr>
            <a:r>
              <a:rPr lang="en-US" sz="1725" b="1" dirty="0">
                <a:ea typeface="+mn-lt"/>
                <a:cs typeface="+mn-lt"/>
              </a:rPr>
              <a:t>Trade Name Disclosure Statement </a:t>
            </a:r>
            <a:br>
              <a:rPr lang="en-US" sz="1725" b="1" dirty="0">
                <a:ea typeface="+mn-lt"/>
                <a:cs typeface="+mn-lt"/>
              </a:rPr>
            </a:br>
            <a:r>
              <a:rPr lang="en-US" sz="1725" dirty="0">
                <a:ea typeface="+mn-lt"/>
                <a:cs typeface="+mn-lt"/>
              </a:rPr>
              <a:t>Funding for this presentation was made possible by 5 U1OHA29292‐08‐00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85249" indent="0">
              <a:buNone/>
            </a:pPr>
            <a:endParaRPr lang="en-US" sz="1725" dirty="0">
              <a:ea typeface="+mn-lt"/>
              <a:cs typeface="+mn-lt"/>
            </a:endParaRPr>
          </a:p>
          <a:p>
            <a:pPr marL="85584" indent="0">
              <a:buNone/>
            </a:pPr>
            <a:endParaRPr lang="en-US" dirty="0"/>
          </a:p>
        </p:txBody>
      </p:sp>
      <p:sp>
        <p:nvSpPr>
          <p:cNvPr id="5" name="Footer Placeholder 4"/>
          <p:cNvSpPr>
            <a:spLocks noGrp="1"/>
          </p:cNvSpPr>
          <p:nvPr>
            <p:ph type="ftr" sz="quarter" idx="11"/>
          </p:nvPr>
        </p:nvSpPr>
        <p:spPr>
          <a:xfrm>
            <a:off x="3657344" y="5621781"/>
            <a:ext cx="3275474" cy="274320"/>
          </a:xfrm>
          <a:prstGeom prst="rect">
            <a:avLst/>
          </a:prstGeom>
        </p:spPr>
        <p:txBody>
          <a:bodyPr anchor="ctr"/>
          <a:lstStyle>
            <a:defPPr>
              <a:defRPr lang="en-US"/>
            </a:defPPr>
            <a:lvl1pPr marL="0" algn="l" defTabSz="342337" rtl="0" eaLnBrk="1" latinLnBrk="0" hangingPunct="1">
              <a:defRPr sz="900" b="0" i="0" kern="1200">
                <a:solidFill>
                  <a:schemeClr val="tx2">
                    <a:lumMod val="40000"/>
                    <a:lumOff val="60000"/>
                  </a:schemeClr>
                </a:solidFill>
                <a:latin typeface="+mn-lt"/>
                <a:ea typeface="+mn-ea"/>
                <a:cs typeface="ITC Avant Garde Std Bk Cn"/>
              </a:defRPr>
            </a:lvl1pPr>
            <a:lvl2pPr marL="342337" algn="l" defTabSz="342337" rtl="0" eaLnBrk="1" latinLnBrk="0" hangingPunct="1">
              <a:defRPr sz="1350" kern="1200">
                <a:solidFill>
                  <a:schemeClr val="tx1"/>
                </a:solidFill>
                <a:latin typeface="+mn-lt"/>
                <a:ea typeface="+mn-ea"/>
                <a:cs typeface="+mn-cs"/>
              </a:defRPr>
            </a:lvl2pPr>
            <a:lvl3pPr marL="684674" algn="l" defTabSz="342337" rtl="0" eaLnBrk="1" latinLnBrk="0" hangingPunct="1">
              <a:defRPr sz="1350" kern="1200">
                <a:solidFill>
                  <a:schemeClr val="tx1"/>
                </a:solidFill>
                <a:latin typeface="+mn-lt"/>
                <a:ea typeface="+mn-ea"/>
                <a:cs typeface="+mn-cs"/>
              </a:defRPr>
            </a:lvl3pPr>
            <a:lvl4pPr marL="1027012" algn="l" defTabSz="342337" rtl="0" eaLnBrk="1" latinLnBrk="0" hangingPunct="1">
              <a:defRPr sz="1350" kern="1200">
                <a:solidFill>
                  <a:schemeClr val="tx1"/>
                </a:solidFill>
                <a:latin typeface="+mn-lt"/>
                <a:ea typeface="+mn-ea"/>
                <a:cs typeface="+mn-cs"/>
              </a:defRPr>
            </a:lvl4pPr>
            <a:lvl5pPr marL="1369349" algn="l" defTabSz="342337" rtl="0" eaLnBrk="1" latinLnBrk="0" hangingPunct="1">
              <a:defRPr sz="1350" kern="1200">
                <a:solidFill>
                  <a:schemeClr val="tx1"/>
                </a:solidFill>
                <a:latin typeface="+mn-lt"/>
                <a:ea typeface="+mn-ea"/>
                <a:cs typeface="+mn-cs"/>
              </a:defRPr>
            </a:lvl5pPr>
            <a:lvl6pPr marL="1711686" algn="l" defTabSz="342337" rtl="0" eaLnBrk="1" latinLnBrk="0" hangingPunct="1">
              <a:defRPr sz="1350" kern="1200">
                <a:solidFill>
                  <a:schemeClr val="tx1"/>
                </a:solidFill>
                <a:latin typeface="+mn-lt"/>
                <a:ea typeface="+mn-ea"/>
                <a:cs typeface="+mn-cs"/>
              </a:defRPr>
            </a:lvl6pPr>
            <a:lvl7pPr marL="2054023" algn="l" defTabSz="342337" rtl="0" eaLnBrk="1" latinLnBrk="0" hangingPunct="1">
              <a:defRPr sz="1350" kern="1200">
                <a:solidFill>
                  <a:schemeClr val="tx1"/>
                </a:solidFill>
                <a:latin typeface="+mn-lt"/>
                <a:ea typeface="+mn-ea"/>
                <a:cs typeface="+mn-cs"/>
              </a:defRPr>
            </a:lvl7pPr>
            <a:lvl8pPr marL="2396360" algn="l" defTabSz="342337" rtl="0" eaLnBrk="1" latinLnBrk="0" hangingPunct="1">
              <a:defRPr sz="1350" kern="1200">
                <a:solidFill>
                  <a:schemeClr val="tx1"/>
                </a:solidFill>
                <a:latin typeface="+mn-lt"/>
                <a:ea typeface="+mn-ea"/>
                <a:cs typeface="+mn-cs"/>
              </a:defRPr>
            </a:lvl8pPr>
            <a:lvl9pPr marL="2738698" algn="l" defTabSz="342337" rtl="0" eaLnBrk="1" latinLnBrk="0" hangingPunct="1">
              <a:defRPr sz="1350" kern="1200">
                <a:solidFill>
                  <a:schemeClr val="tx1"/>
                </a:solidFill>
                <a:latin typeface="+mn-lt"/>
                <a:ea typeface="+mn-ea"/>
                <a:cs typeface="+mn-cs"/>
              </a:defRPr>
            </a:lvl9pPr>
          </a:lstStyle>
          <a:p>
            <a:r>
              <a:rPr lang="en-US" dirty="0"/>
              <a:t>paetc.org</a:t>
            </a:r>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dirty="0"/>
          </a:p>
        </p:txBody>
      </p:sp>
    </p:spTree>
    <p:extLst>
      <p:ext uri="{BB962C8B-B14F-4D97-AF65-F5344CB8AC3E}">
        <p14:creationId xmlns:p14="http://schemas.microsoft.com/office/powerpoint/2010/main" val="23211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1A45-11ED-41DA-A79B-758A9DEC057F}"/>
              </a:ext>
            </a:extLst>
          </p:cNvPr>
          <p:cNvSpPr>
            <a:spLocks noGrp="1"/>
          </p:cNvSpPr>
          <p:nvPr>
            <p:ph type="title"/>
          </p:nvPr>
        </p:nvSpPr>
        <p:spPr>
          <a:xfrm>
            <a:off x="1470994" y="2516828"/>
            <a:ext cx="6236677" cy="857250"/>
          </a:xfrm>
        </p:spPr>
        <p:txBody>
          <a:bodyPr/>
          <a:lstStyle/>
          <a:p>
            <a:r>
              <a:rPr lang="en-US" dirty="0"/>
              <a:t>Myth: The numbers are so low that I won’t see anyone with HIV in my clinic.</a:t>
            </a:r>
          </a:p>
        </p:txBody>
      </p:sp>
      <p:sp>
        <p:nvSpPr>
          <p:cNvPr id="4" name="Slide Number Placeholder 3">
            <a:extLst>
              <a:ext uri="{FF2B5EF4-FFF2-40B4-BE49-F238E27FC236}">
                <a16:creationId xmlns:a16="http://schemas.microsoft.com/office/drawing/2014/main" id="{24388D55-027C-5701-76B6-0DEA83CDADF4}"/>
              </a:ext>
            </a:extLst>
          </p:cNvPr>
          <p:cNvSpPr>
            <a:spLocks noGrp="1"/>
          </p:cNvSpPr>
          <p:nvPr>
            <p:ph type="sldNum" sz="quarter" idx="12"/>
          </p:nvPr>
        </p:nvSpPr>
        <p:spPr/>
        <p:txBody>
          <a:bodyPr/>
          <a:lstStyle/>
          <a:p>
            <a:fld id="{1D2EA5EF-C699-AF4C-BA42-C0A1CAAB713C}" type="slidenum">
              <a:rPr lang="en-US" smtClean="0"/>
              <a:t>20</a:t>
            </a:fld>
            <a:endParaRPr lang="en-US" dirty="0"/>
          </a:p>
        </p:txBody>
      </p:sp>
    </p:spTree>
    <p:extLst>
      <p:ext uri="{BB962C8B-B14F-4D97-AF65-F5344CB8AC3E}">
        <p14:creationId xmlns:p14="http://schemas.microsoft.com/office/powerpoint/2010/main" val="412953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0696-87C2-4EC9-9E1F-105361F20F8B}"/>
              </a:ext>
            </a:extLst>
          </p:cNvPr>
          <p:cNvSpPr txBox="1">
            <a:spLocks noGrp="1"/>
          </p:cNvSpPr>
          <p:nvPr>
            <p:ph type="title"/>
          </p:nvPr>
        </p:nvSpPr>
        <p:spPr>
          <a:xfrm>
            <a:off x="1614489" y="1705574"/>
            <a:ext cx="5915025" cy="338926"/>
          </a:xfrm>
        </p:spPr>
        <p:txBody>
          <a:bodyPr/>
          <a:lstStyle/>
          <a:p>
            <a:pPr lvl="0"/>
            <a:r>
              <a:rPr lang="en-US" sz="2025"/>
              <a:t>Consider the case of Mr. S</a:t>
            </a:r>
          </a:p>
        </p:txBody>
      </p:sp>
      <p:sp>
        <p:nvSpPr>
          <p:cNvPr id="3" name="Content Placeholder 2">
            <a:extLst>
              <a:ext uri="{FF2B5EF4-FFF2-40B4-BE49-F238E27FC236}">
                <a16:creationId xmlns:a16="http://schemas.microsoft.com/office/drawing/2014/main" id="{A0952069-AE75-4FE7-B21C-6F26B27570ED}"/>
              </a:ext>
            </a:extLst>
          </p:cNvPr>
          <p:cNvSpPr txBox="1">
            <a:spLocks noGrp="1"/>
          </p:cNvSpPr>
          <p:nvPr>
            <p:ph idx="1"/>
          </p:nvPr>
        </p:nvSpPr>
        <p:spPr>
          <a:xfrm>
            <a:off x="1614489" y="2164348"/>
            <a:ext cx="5915025" cy="2810382"/>
          </a:xfrm>
        </p:spPr>
        <p:txBody>
          <a:bodyPr>
            <a:normAutofit fontScale="92500" lnSpcReduction="10000"/>
          </a:bodyPr>
          <a:lstStyle/>
          <a:p>
            <a:pPr marL="0" indent="0">
              <a:buNone/>
            </a:pPr>
            <a:r>
              <a:rPr lang="en-US"/>
              <a:t>62 y/o male seen as new patient in primary care s/p ER visit for an allergic reaction. Was cutting down trees in back yard, developed a rash on his arms and legs and angioedema in his left arm. Some shortness of breath, seen in ER. Given Claritin, Pepcid, dose of steroid. Told to establish primary care</a:t>
            </a:r>
          </a:p>
          <a:p>
            <a:pPr marL="0" indent="0">
              <a:buNone/>
            </a:pPr>
            <a:endParaRPr lang="en-US"/>
          </a:p>
          <a:p>
            <a:pPr marL="0" indent="0">
              <a:buNone/>
            </a:pPr>
            <a:r>
              <a:rPr lang="en-US"/>
              <a:t>Seen in PC office for first time one week after. Patient screened during social history for substance use. Patient states sober for about 5 years. But did use substances (IV) in the past. PC added HIV antibody test to lab work. Never been tested for HIV previously.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640C-7120-4E2C-AF7F-A81514312AC1}"/>
              </a:ext>
            </a:extLst>
          </p:cNvPr>
          <p:cNvSpPr txBox="1">
            <a:spLocks noGrp="1"/>
          </p:cNvSpPr>
          <p:nvPr>
            <p:ph type="title"/>
          </p:nvPr>
        </p:nvSpPr>
        <p:spPr>
          <a:xfrm>
            <a:off x="1614489" y="1705573"/>
            <a:ext cx="5915025" cy="264021"/>
          </a:xfrm>
        </p:spPr>
        <p:txBody>
          <a:bodyPr/>
          <a:lstStyle/>
          <a:p>
            <a:pPr lvl="0"/>
            <a:r>
              <a:rPr lang="en-US" sz="1800"/>
              <a:t> Mr. S:</a:t>
            </a:r>
            <a:br>
              <a:rPr lang="en-US" sz="1800"/>
            </a:br>
            <a:endParaRPr lang="en-US" sz="1800"/>
          </a:p>
        </p:txBody>
      </p:sp>
      <p:sp>
        <p:nvSpPr>
          <p:cNvPr id="3" name="Content Placeholder 2">
            <a:extLst>
              <a:ext uri="{FF2B5EF4-FFF2-40B4-BE49-F238E27FC236}">
                <a16:creationId xmlns:a16="http://schemas.microsoft.com/office/drawing/2014/main" id="{27E414D6-FF9E-4DDD-AC4F-459767C42466}"/>
              </a:ext>
            </a:extLst>
          </p:cNvPr>
          <p:cNvSpPr txBox="1">
            <a:spLocks noGrp="1"/>
          </p:cNvSpPr>
          <p:nvPr>
            <p:ph idx="1"/>
          </p:nvPr>
        </p:nvSpPr>
        <p:spPr>
          <a:xfrm>
            <a:off x="1614490" y="1969593"/>
            <a:ext cx="2914652" cy="3005136"/>
          </a:xfrm>
        </p:spPr>
        <p:txBody>
          <a:bodyPr>
            <a:normAutofit fontScale="85000" lnSpcReduction="10000"/>
          </a:bodyPr>
          <a:lstStyle/>
          <a:p>
            <a:pPr marL="0" indent="0">
              <a:lnSpc>
                <a:spcPct val="80000"/>
              </a:lnSpc>
              <a:buNone/>
            </a:pPr>
            <a:r>
              <a:rPr lang="en-US" dirty="0"/>
              <a:t>HIV Ab: Positive</a:t>
            </a:r>
          </a:p>
          <a:p>
            <a:pPr marL="0" indent="0">
              <a:lnSpc>
                <a:spcPct val="80000"/>
              </a:lnSpc>
              <a:buNone/>
            </a:pPr>
            <a:r>
              <a:rPr lang="en-US" dirty="0"/>
              <a:t>HIV </a:t>
            </a:r>
            <a:r>
              <a:rPr lang="en-US" dirty="0" err="1"/>
              <a:t>Multispot</a:t>
            </a:r>
            <a:r>
              <a:rPr lang="en-US" dirty="0"/>
              <a:t>: Positive </a:t>
            </a:r>
          </a:p>
          <a:p>
            <a:pPr marL="0" indent="0">
              <a:lnSpc>
                <a:spcPct val="80000"/>
              </a:lnSpc>
              <a:buNone/>
            </a:pPr>
            <a:r>
              <a:rPr lang="en-US" dirty="0"/>
              <a:t>Hep A Ab, Total: Negative </a:t>
            </a:r>
          </a:p>
          <a:p>
            <a:pPr marL="0" indent="0">
              <a:lnSpc>
                <a:spcPct val="80000"/>
              </a:lnSpc>
              <a:buNone/>
            </a:pPr>
            <a:r>
              <a:rPr lang="en-US" dirty="0"/>
              <a:t>Hep B surface Ag: Neg</a:t>
            </a:r>
          </a:p>
          <a:p>
            <a:pPr marL="0" indent="0">
              <a:lnSpc>
                <a:spcPct val="80000"/>
              </a:lnSpc>
              <a:buNone/>
            </a:pPr>
            <a:r>
              <a:rPr lang="en-US" dirty="0"/>
              <a:t>Hep B core Ab: Pos</a:t>
            </a:r>
          </a:p>
          <a:p>
            <a:pPr marL="0" indent="0">
              <a:lnSpc>
                <a:spcPct val="80000"/>
              </a:lnSpc>
              <a:buNone/>
            </a:pPr>
            <a:r>
              <a:rPr lang="en-US" dirty="0"/>
              <a:t>Hep B Surf Ab: &lt;3.1 </a:t>
            </a:r>
          </a:p>
          <a:p>
            <a:pPr marL="0" indent="0">
              <a:lnSpc>
                <a:spcPct val="80000"/>
              </a:lnSpc>
              <a:buNone/>
            </a:pPr>
            <a:r>
              <a:rPr lang="en-US" dirty="0"/>
              <a:t>Hep C Ab: Neg </a:t>
            </a:r>
          </a:p>
          <a:p>
            <a:pPr marL="0" indent="0">
              <a:lnSpc>
                <a:spcPct val="80000"/>
              </a:lnSpc>
              <a:buNone/>
            </a:pPr>
            <a:r>
              <a:rPr lang="en-US" dirty="0"/>
              <a:t>Absolute CD4: 30/2.7%</a:t>
            </a:r>
          </a:p>
          <a:p>
            <a:pPr marL="0" indent="0">
              <a:lnSpc>
                <a:spcPct val="80000"/>
              </a:lnSpc>
              <a:buNone/>
            </a:pPr>
            <a:r>
              <a:rPr lang="en-US" dirty="0"/>
              <a:t>HIV-1 RNA by PCR:</a:t>
            </a:r>
          </a:p>
          <a:p>
            <a:pPr marL="0" indent="0">
              <a:lnSpc>
                <a:spcPct val="80000"/>
              </a:lnSpc>
              <a:buNone/>
            </a:pPr>
            <a:r>
              <a:rPr lang="en-US" dirty="0"/>
              <a:t>234,000 copies/ml with</a:t>
            </a:r>
          </a:p>
          <a:p>
            <a:pPr marL="0" indent="0">
              <a:lnSpc>
                <a:spcPct val="80000"/>
              </a:lnSpc>
              <a:buNone/>
            </a:pPr>
            <a:r>
              <a:rPr lang="en-US" dirty="0"/>
              <a:t>log10 5.369</a:t>
            </a:r>
          </a:p>
          <a:p>
            <a:pPr marL="0" indent="0">
              <a:lnSpc>
                <a:spcPct val="80000"/>
              </a:lnSpc>
              <a:buNone/>
            </a:pPr>
            <a:r>
              <a:rPr lang="en-US" dirty="0"/>
              <a:t>RPR: 1:1 </a:t>
            </a:r>
          </a:p>
          <a:p>
            <a:pPr lvl="0">
              <a:lnSpc>
                <a:spcPct val="80000"/>
              </a:lnSpc>
            </a:pPr>
            <a:endParaRPr lang="en-US" dirty="0"/>
          </a:p>
        </p:txBody>
      </p:sp>
      <p:sp>
        <p:nvSpPr>
          <p:cNvPr id="4" name="Content Placeholder 3">
            <a:extLst>
              <a:ext uri="{FF2B5EF4-FFF2-40B4-BE49-F238E27FC236}">
                <a16:creationId xmlns:a16="http://schemas.microsoft.com/office/drawing/2014/main" id="{6B962DFA-A7C2-4F1D-A33B-E86CA4BFDCAB}"/>
              </a:ext>
            </a:extLst>
          </p:cNvPr>
          <p:cNvSpPr txBox="1">
            <a:spLocks noGrp="1"/>
          </p:cNvSpPr>
          <p:nvPr>
            <p:ph idx="2"/>
          </p:nvPr>
        </p:nvSpPr>
        <p:spPr>
          <a:xfrm>
            <a:off x="4614863" y="1969593"/>
            <a:ext cx="2914652" cy="3005136"/>
          </a:xfrm>
        </p:spPr>
        <p:txBody>
          <a:bodyPr>
            <a:normAutofit fontScale="85000" lnSpcReduction="10000"/>
          </a:bodyPr>
          <a:lstStyle/>
          <a:p>
            <a:pPr marL="0" indent="0">
              <a:lnSpc>
                <a:spcPct val="80000"/>
              </a:lnSpc>
              <a:buNone/>
            </a:pPr>
            <a:r>
              <a:rPr lang="en-US"/>
              <a:t>Lipids: C = 249, TG: 92, HDL: 56,LDL 177</a:t>
            </a:r>
          </a:p>
          <a:p>
            <a:pPr marL="0" indent="0">
              <a:lnSpc>
                <a:spcPct val="80000"/>
              </a:lnSpc>
              <a:buNone/>
            </a:pPr>
            <a:r>
              <a:rPr lang="en-US"/>
              <a:t>CBC: normal</a:t>
            </a:r>
          </a:p>
          <a:p>
            <a:pPr marL="0" indent="0">
              <a:lnSpc>
                <a:spcPct val="80000"/>
              </a:lnSpc>
              <a:buNone/>
            </a:pPr>
            <a:r>
              <a:rPr lang="en-US"/>
              <a:t>HIV Genosure: no identified mutations</a:t>
            </a:r>
          </a:p>
          <a:p>
            <a:pPr marL="0" indent="0">
              <a:lnSpc>
                <a:spcPct val="80000"/>
              </a:lnSpc>
              <a:buNone/>
            </a:pPr>
            <a:r>
              <a:rPr lang="en-US"/>
              <a:t>ALT: 21</a:t>
            </a:r>
          </a:p>
          <a:p>
            <a:pPr marL="0" indent="0">
              <a:lnSpc>
                <a:spcPct val="80000"/>
              </a:lnSpc>
              <a:buNone/>
            </a:pPr>
            <a:r>
              <a:rPr lang="en-US"/>
              <a:t>AST: 15</a:t>
            </a:r>
          </a:p>
          <a:p>
            <a:pPr marL="0" indent="0">
              <a:lnSpc>
                <a:spcPct val="80000"/>
              </a:lnSpc>
              <a:buNone/>
            </a:pPr>
            <a:r>
              <a:rPr lang="en-US"/>
              <a:t>Creat: 1.17</a:t>
            </a:r>
          </a:p>
          <a:p>
            <a:pPr marL="0" indent="0">
              <a:lnSpc>
                <a:spcPct val="80000"/>
              </a:lnSpc>
              <a:buNone/>
            </a:pPr>
            <a:r>
              <a:rPr lang="en-US"/>
              <a:t>QFN: Negative</a:t>
            </a:r>
          </a:p>
          <a:p>
            <a:pPr marL="0" indent="0">
              <a:lnSpc>
                <a:spcPct val="80000"/>
              </a:lnSpc>
              <a:buNone/>
            </a:pPr>
            <a:r>
              <a:rPr lang="en-US"/>
              <a:t>GC/Chlamydia : neg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C0C3-32A5-0BB4-21B3-BA88E24F2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0F358-6BAD-7EFB-F59E-F15B47874C35}"/>
              </a:ext>
            </a:extLst>
          </p:cNvPr>
          <p:cNvSpPr>
            <a:spLocks noGrp="1"/>
          </p:cNvSpPr>
          <p:nvPr>
            <p:ph type="title"/>
          </p:nvPr>
        </p:nvSpPr>
        <p:spPr>
          <a:xfrm>
            <a:off x="1470994" y="2516828"/>
            <a:ext cx="6236677" cy="857250"/>
          </a:xfrm>
        </p:spPr>
        <p:txBody>
          <a:bodyPr/>
          <a:lstStyle/>
          <a:p>
            <a:r>
              <a:rPr lang="en-US" dirty="0"/>
              <a:t>Myth: My patient have already been screened by other providers </a:t>
            </a:r>
          </a:p>
        </p:txBody>
      </p:sp>
      <p:sp>
        <p:nvSpPr>
          <p:cNvPr id="4" name="Slide Number Placeholder 3">
            <a:extLst>
              <a:ext uri="{FF2B5EF4-FFF2-40B4-BE49-F238E27FC236}">
                <a16:creationId xmlns:a16="http://schemas.microsoft.com/office/drawing/2014/main" id="{482BA39D-541E-1A80-BD8C-88EC7A0E97A6}"/>
              </a:ext>
            </a:extLst>
          </p:cNvPr>
          <p:cNvSpPr>
            <a:spLocks noGrp="1"/>
          </p:cNvSpPr>
          <p:nvPr>
            <p:ph type="sldNum" sz="quarter" idx="12"/>
          </p:nvPr>
        </p:nvSpPr>
        <p:spPr/>
        <p:txBody>
          <a:bodyPr/>
          <a:lstStyle/>
          <a:p>
            <a:fld id="{1D2EA5EF-C699-AF4C-BA42-C0A1CAAB713C}" type="slidenum">
              <a:rPr lang="en-US" smtClean="0"/>
              <a:t>23</a:t>
            </a:fld>
            <a:endParaRPr lang="en-US" dirty="0"/>
          </a:p>
        </p:txBody>
      </p:sp>
    </p:spTree>
    <p:extLst>
      <p:ext uri="{BB962C8B-B14F-4D97-AF65-F5344CB8AC3E}">
        <p14:creationId xmlns:p14="http://schemas.microsoft.com/office/powerpoint/2010/main" val="346864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EF7B-7CFC-4EB3-99B9-A67B7CA8819B}"/>
              </a:ext>
            </a:extLst>
          </p:cNvPr>
          <p:cNvSpPr txBox="1">
            <a:spLocks noGrp="1"/>
          </p:cNvSpPr>
          <p:nvPr>
            <p:ph type="title"/>
          </p:nvPr>
        </p:nvSpPr>
        <p:spPr>
          <a:xfrm>
            <a:off x="286333" y="997785"/>
            <a:ext cx="1571216" cy="745627"/>
          </a:xfrm>
        </p:spPr>
        <p:txBody>
          <a:bodyPr/>
          <a:lstStyle/>
          <a:p>
            <a:pPr lvl="0"/>
            <a:r>
              <a:rPr lang="en-US" sz="2025" dirty="0">
                <a:solidFill>
                  <a:srgbClr val="FF0000"/>
                </a:solidFill>
              </a:rPr>
              <a:t>Why screen? </a:t>
            </a:r>
          </a:p>
        </p:txBody>
      </p:sp>
      <p:pic>
        <p:nvPicPr>
          <p:cNvPr id="3" name="Content Placeholder 3" descr="1and 8 people with HIV don't know they have HIV &#10; &#10;Fewer  than 40% have ever been tested for HIV &#10;&#10;158,500 people with HIV ">
            <a:extLst>
              <a:ext uri="{FF2B5EF4-FFF2-40B4-BE49-F238E27FC236}">
                <a16:creationId xmlns:a16="http://schemas.microsoft.com/office/drawing/2014/main" id="{CCF00211-430A-4DE8-BBDE-2BA744B9ED84}"/>
              </a:ext>
            </a:extLst>
          </p:cNvPr>
          <p:cNvPicPr>
            <a:picLocks noGrp="1" noChangeAspect="1"/>
          </p:cNvPicPr>
          <p:nvPr>
            <p:ph idx="1"/>
          </p:nvPr>
        </p:nvPicPr>
        <p:blipFill>
          <a:blip r:embed="rId3"/>
          <a:stretch>
            <a:fillRect/>
          </a:stretch>
        </p:blipFill>
        <p:spPr>
          <a:xfrm>
            <a:off x="1370066" y="1619388"/>
            <a:ext cx="5625704" cy="1087634"/>
          </a:xfrm>
        </p:spPr>
      </p:pic>
      <p:pic>
        <p:nvPicPr>
          <p:cNvPr id="4" name="Picture 4" descr="5Not Tested Last Year %&#10;&#10;59 heterosexuals at increased risk for HV&#10;42 People who inject drugs&#10;29 Men who have sex with men ">
            <a:extLst>
              <a:ext uri="{FF2B5EF4-FFF2-40B4-BE49-F238E27FC236}">
                <a16:creationId xmlns:a16="http://schemas.microsoft.com/office/drawing/2014/main" id="{E3AB793F-23D5-45B9-9FF2-37394481C2BF}"/>
              </a:ext>
            </a:extLst>
          </p:cNvPr>
          <p:cNvPicPr>
            <a:picLocks noChangeAspect="1"/>
          </p:cNvPicPr>
          <p:nvPr/>
        </p:nvPicPr>
        <p:blipFill>
          <a:blip r:embed="rId4"/>
          <a:stretch>
            <a:fillRect/>
          </a:stretch>
        </p:blipFill>
        <p:spPr>
          <a:xfrm>
            <a:off x="1967297" y="2545421"/>
            <a:ext cx="5206275" cy="2544027"/>
          </a:xfrm>
          <a:prstGeom prst="rect">
            <a:avLst/>
          </a:prstGeom>
          <a:noFill/>
          <a:ln cap="flat">
            <a:noFill/>
          </a:ln>
        </p:spPr>
      </p:pic>
      <p:sp>
        <p:nvSpPr>
          <p:cNvPr id="6" name="TextBox 5">
            <a:extLst>
              <a:ext uri="{FF2B5EF4-FFF2-40B4-BE49-F238E27FC236}">
                <a16:creationId xmlns:a16="http://schemas.microsoft.com/office/drawing/2014/main" id="{4B03A87A-FD8B-8ACF-F08C-615F6F049209}"/>
              </a:ext>
            </a:extLst>
          </p:cNvPr>
          <p:cNvSpPr txBox="1"/>
          <p:nvPr/>
        </p:nvSpPr>
        <p:spPr>
          <a:xfrm>
            <a:off x="2285217" y="5556929"/>
            <a:ext cx="4570434" cy="300082"/>
          </a:xfrm>
          <a:prstGeom prst="rect">
            <a:avLst/>
          </a:prstGeom>
          <a:noFill/>
        </p:spPr>
        <p:txBody>
          <a:bodyPr wrap="square">
            <a:spAutoFit/>
          </a:bodyPr>
          <a:lstStyle/>
          <a:p>
            <a:r>
              <a:rPr lang="en-US" sz="1350" dirty="0">
                <a:solidFill>
                  <a:schemeClr val="bg1"/>
                </a:solidFill>
              </a:rPr>
              <a:t>(CDC,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A842C5-95BE-5D0D-073E-13785878E116}"/>
              </a:ext>
            </a:extLst>
          </p:cNvPr>
          <p:cNvSpPr>
            <a:spLocks noGrp="1"/>
          </p:cNvSpPr>
          <p:nvPr>
            <p:ph type="title" idx="4294967295"/>
          </p:nvPr>
        </p:nvSpPr>
        <p:spPr/>
        <p:txBody>
          <a:bodyPr/>
          <a:lstStyle/>
          <a:p>
            <a:r>
              <a:rPr lang="en-US" dirty="0">
                <a:solidFill>
                  <a:schemeClr val="accent6">
                    <a:alpha val="0"/>
                  </a:schemeClr>
                </a:solidFill>
              </a:rPr>
              <a:t>Missed Opportunities </a:t>
            </a:r>
          </a:p>
        </p:txBody>
      </p:sp>
      <p:sp>
        <p:nvSpPr>
          <p:cNvPr id="2" name="TextBox 1">
            <a:extLst>
              <a:ext uri="{FF2B5EF4-FFF2-40B4-BE49-F238E27FC236}">
                <a16:creationId xmlns:a16="http://schemas.microsoft.com/office/drawing/2014/main" id="{C0DEA8B8-7C93-4591-B08D-74985678D815}"/>
              </a:ext>
            </a:extLst>
          </p:cNvPr>
          <p:cNvSpPr txBox="1"/>
          <p:nvPr/>
        </p:nvSpPr>
        <p:spPr>
          <a:xfrm>
            <a:off x="1260566" y="1566319"/>
            <a:ext cx="4496904" cy="398186"/>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US" sz="2250">
                <a:solidFill>
                  <a:srgbClr val="000000"/>
                </a:solidFill>
                <a:latin typeface="Calibri"/>
              </a:rPr>
              <a:t>Missed Opportunities for HIV Testing </a:t>
            </a:r>
          </a:p>
        </p:txBody>
      </p:sp>
      <p:pic>
        <p:nvPicPr>
          <p:cNvPr id="3" name="Picture 2" descr="Not Tested Last Year %&#10;&#10;59 heterosexuals at increased risk for HV&#10;42 People who inject drugs&#10;29 Men who have sex with men ">
            <a:extLst>
              <a:ext uri="{FF2B5EF4-FFF2-40B4-BE49-F238E27FC236}">
                <a16:creationId xmlns:a16="http://schemas.microsoft.com/office/drawing/2014/main" id="{61F9303D-C303-4871-9EC3-47AB598A093D}"/>
              </a:ext>
            </a:extLst>
          </p:cNvPr>
          <p:cNvPicPr>
            <a:picLocks noChangeAspect="1"/>
          </p:cNvPicPr>
          <p:nvPr/>
        </p:nvPicPr>
        <p:blipFill>
          <a:blip r:embed="rId3"/>
          <a:stretch>
            <a:fillRect/>
          </a:stretch>
        </p:blipFill>
        <p:spPr>
          <a:xfrm>
            <a:off x="458913" y="1964506"/>
            <a:ext cx="4103096" cy="3152431"/>
          </a:xfrm>
          <a:prstGeom prst="rect">
            <a:avLst/>
          </a:prstGeom>
          <a:noFill/>
          <a:ln cap="flat">
            <a:noFill/>
          </a:ln>
        </p:spPr>
      </p:pic>
      <p:sp>
        <p:nvSpPr>
          <p:cNvPr id="4" name="TextBox 3">
            <a:extLst>
              <a:ext uri="{FF2B5EF4-FFF2-40B4-BE49-F238E27FC236}">
                <a16:creationId xmlns:a16="http://schemas.microsoft.com/office/drawing/2014/main" id="{3935F58C-4E51-4198-ABE5-92C95178C0C5}"/>
              </a:ext>
            </a:extLst>
          </p:cNvPr>
          <p:cNvSpPr txBox="1"/>
          <p:nvPr/>
        </p:nvSpPr>
        <p:spPr>
          <a:xfrm>
            <a:off x="5221224" y="2563378"/>
            <a:ext cx="2615184" cy="865622"/>
          </a:xfrm>
          <a:prstGeom prst="rect">
            <a:avLst/>
          </a:prstGeom>
          <a:noFill/>
          <a:ln cap="flat">
            <a:noFill/>
          </a:ln>
        </p:spPr>
        <p:txBody>
          <a:bodyPr vert="horz" wrap="square" lIns="51435" tIns="25718" rIns="51435" bIns="25718" anchor="t" anchorCtr="0" compatLnSpc="1">
            <a:spAutoFit/>
          </a:bodyPr>
          <a:lstStyle/>
          <a:p>
            <a:pPr defTabSz="514350">
              <a:spcAft>
                <a:spcPts val="599"/>
              </a:spcAft>
              <a:defRPr sz="1800" b="0" i="0" u="none" strike="noStrike" kern="0" cap="none" spc="0" baseline="0">
                <a:solidFill>
                  <a:srgbClr val="000000"/>
                </a:solidFill>
                <a:uFillTx/>
              </a:defRPr>
            </a:pPr>
            <a:r>
              <a:rPr lang="en-US" sz="1575" b="1" dirty="0">
                <a:solidFill>
                  <a:srgbClr val="4472C4"/>
                </a:solidFill>
                <a:latin typeface="Calibri"/>
              </a:rPr>
              <a:t>7 out of 10 </a:t>
            </a:r>
            <a:r>
              <a:rPr lang="en-US" sz="1013" dirty="0">
                <a:solidFill>
                  <a:srgbClr val="4472C4"/>
                </a:solidFill>
                <a:latin typeface="Calibri"/>
              </a:rPr>
              <a:t>patients at risk for HIV who were </a:t>
            </a:r>
            <a:r>
              <a:rPr lang="en-US" sz="1350" b="1" dirty="0">
                <a:solidFill>
                  <a:srgbClr val="4472C4"/>
                </a:solidFill>
                <a:latin typeface="Calibri"/>
              </a:rPr>
              <a:t>not tested</a:t>
            </a:r>
            <a:r>
              <a:rPr lang="en-US" sz="1013" b="1" dirty="0">
                <a:solidFill>
                  <a:srgbClr val="4472C4"/>
                </a:solidFill>
                <a:latin typeface="Calibri"/>
              </a:rPr>
              <a:t> </a:t>
            </a:r>
            <a:r>
              <a:rPr lang="en-US" sz="1013" dirty="0">
                <a:solidFill>
                  <a:srgbClr val="4472C4"/>
                </a:solidFill>
                <a:latin typeface="Calibri"/>
              </a:rPr>
              <a:t>for HIV in the past year </a:t>
            </a:r>
            <a:r>
              <a:rPr lang="en-US" sz="1350" b="1" dirty="0">
                <a:solidFill>
                  <a:srgbClr val="4472C4"/>
                </a:solidFill>
                <a:latin typeface="Calibri"/>
              </a:rPr>
              <a:t>saw a primary care provider</a:t>
            </a:r>
            <a:r>
              <a:rPr lang="en-US" sz="1350" dirty="0">
                <a:solidFill>
                  <a:srgbClr val="4472C4"/>
                </a:solidFill>
                <a:latin typeface="Calibri"/>
              </a:rPr>
              <a:t> </a:t>
            </a:r>
            <a:r>
              <a:rPr lang="en-US" sz="1013" dirty="0">
                <a:solidFill>
                  <a:srgbClr val="4472C4"/>
                </a:solidFill>
                <a:latin typeface="Calibri"/>
              </a:rPr>
              <a:t>during that period</a:t>
            </a:r>
          </a:p>
        </p:txBody>
      </p:sp>
      <p:sp>
        <p:nvSpPr>
          <p:cNvPr id="5" name="Rectangle 5">
            <a:extLst>
              <a:ext uri="{FF2B5EF4-FFF2-40B4-BE49-F238E27FC236}">
                <a16:creationId xmlns:a16="http://schemas.microsoft.com/office/drawing/2014/main" id="{79BE05AD-D7CE-471F-95A9-217433AB2BA5}"/>
              </a:ext>
            </a:extLst>
          </p:cNvPr>
          <p:cNvSpPr/>
          <p:nvPr/>
        </p:nvSpPr>
        <p:spPr>
          <a:xfrm>
            <a:off x="4920141" y="3931459"/>
            <a:ext cx="3061077" cy="1021433"/>
          </a:xfrm>
          <a:prstGeom prst="rect">
            <a:avLst/>
          </a:prstGeom>
          <a:noFill/>
          <a:ln cap="flat">
            <a:noFill/>
            <a:prstDash val="solid"/>
          </a:ln>
        </p:spPr>
        <p:txBody>
          <a:bodyPr vert="horz" wrap="square" lIns="51435" tIns="25718" rIns="51435" bIns="25718" anchor="t" anchorCtr="0" compatLnSpc="1">
            <a:spAutoFit/>
          </a:bodyPr>
          <a:lstStyle/>
          <a:p>
            <a:pPr defTabSz="514350">
              <a:spcAft>
                <a:spcPts val="675"/>
              </a:spcAft>
              <a:defRPr sz="1800" b="0" i="0" u="none" strike="noStrike" kern="0" cap="none" spc="0" baseline="0">
                <a:solidFill>
                  <a:srgbClr val="000000"/>
                </a:solidFill>
                <a:uFillTx/>
              </a:defRPr>
            </a:pPr>
            <a:r>
              <a:rPr lang="en-US" sz="1575" b="1" dirty="0">
                <a:solidFill>
                  <a:srgbClr val="BE3226"/>
                </a:solidFill>
                <a:latin typeface="Calibri"/>
              </a:rPr>
              <a:t>75%</a:t>
            </a:r>
            <a:r>
              <a:rPr lang="en-US" sz="1575" dirty="0">
                <a:solidFill>
                  <a:srgbClr val="BE3226"/>
                </a:solidFill>
                <a:latin typeface="Calibri"/>
              </a:rPr>
              <a:t>of those patients who saw their primary care provider were </a:t>
            </a:r>
            <a:r>
              <a:rPr lang="en-US" sz="1575" b="1" dirty="0">
                <a:solidFill>
                  <a:srgbClr val="BE3226"/>
                </a:solidFill>
                <a:latin typeface="Calibri"/>
              </a:rPr>
              <a:t>not offered a test </a:t>
            </a:r>
          </a:p>
          <a:p>
            <a:pPr defTabSz="514350">
              <a:spcAft>
                <a:spcPts val="675"/>
              </a:spcAft>
              <a:defRPr sz="1800" b="0" i="0" u="none" strike="noStrike" kern="0" cap="none" spc="0" baseline="0">
                <a:solidFill>
                  <a:srgbClr val="000000"/>
                </a:solidFill>
                <a:uFillTx/>
              </a:defRPr>
            </a:pPr>
            <a:r>
              <a:rPr lang="en-US" sz="1013" b="1" dirty="0">
                <a:solidFill>
                  <a:srgbClr val="BE3226"/>
                </a:solidFill>
                <a:latin typeface="Calibri"/>
              </a:rPr>
              <a:t> </a:t>
            </a:r>
          </a:p>
        </p:txBody>
      </p:sp>
      <p:sp>
        <p:nvSpPr>
          <p:cNvPr id="8" name="TextBox 7">
            <a:extLst>
              <a:ext uri="{FF2B5EF4-FFF2-40B4-BE49-F238E27FC236}">
                <a16:creationId xmlns:a16="http://schemas.microsoft.com/office/drawing/2014/main" id="{D6FDBC70-7E7B-80CC-92D3-B046C3ECEA4C}"/>
              </a:ext>
            </a:extLst>
          </p:cNvPr>
          <p:cNvSpPr txBox="1"/>
          <p:nvPr/>
        </p:nvSpPr>
        <p:spPr>
          <a:xfrm>
            <a:off x="1958382" y="5619395"/>
            <a:ext cx="4570434" cy="300082"/>
          </a:xfrm>
          <a:prstGeom prst="rect">
            <a:avLst/>
          </a:prstGeom>
          <a:noFill/>
        </p:spPr>
        <p:txBody>
          <a:bodyPr wrap="square">
            <a:spAutoFit/>
          </a:bodyPr>
          <a:lstStyle/>
          <a:p>
            <a:r>
              <a:rPr lang="en-US" sz="1350" dirty="0">
                <a:solidFill>
                  <a:schemeClr val="bg1"/>
                </a:solidFill>
              </a:rPr>
              <a:t>(CDC, 2022)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C0C3-32A5-0BB4-21B3-BA88E24F2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0F358-6BAD-7EFB-F59E-F15B47874C35}"/>
              </a:ext>
            </a:extLst>
          </p:cNvPr>
          <p:cNvSpPr>
            <a:spLocks noGrp="1"/>
          </p:cNvSpPr>
          <p:nvPr>
            <p:ph type="title"/>
          </p:nvPr>
        </p:nvSpPr>
        <p:spPr>
          <a:xfrm>
            <a:off x="1470994" y="2516828"/>
            <a:ext cx="6236677" cy="857250"/>
          </a:xfrm>
        </p:spPr>
        <p:txBody>
          <a:bodyPr/>
          <a:lstStyle/>
          <a:p>
            <a:r>
              <a:rPr lang="en-US" dirty="0"/>
              <a:t>Myth: I don’t have the equipment to screen and it is too expensive  </a:t>
            </a:r>
          </a:p>
        </p:txBody>
      </p:sp>
      <p:sp>
        <p:nvSpPr>
          <p:cNvPr id="4" name="Slide Number Placeholder 3">
            <a:extLst>
              <a:ext uri="{FF2B5EF4-FFF2-40B4-BE49-F238E27FC236}">
                <a16:creationId xmlns:a16="http://schemas.microsoft.com/office/drawing/2014/main" id="{482BA39D-541E-1A80-BD8C-88EC7A0E97A6}"/>
              </a:ext>
            </a:extLst>
          </p:cNvPr>
          <p:cNvSpPr>
            <a:spLocks noGrp="1"/>
          </p:cNvSpPr>
          <p:nvPr>
            <p:ph type="sldNum" sz="quarter" idx="12"/>
          </p:nvPr>
        </p:nvSpPr>
        <p:spPr/>
        <p:txBody>
          <a:bodyPr/>
          <a:lstStyle/>
          <a:p>
            <a:fld id="{1D2EA5EF-C699-AF4C-BA42-C0A1CAAB713C}" type="slidenum">
              <a:rPr lang="en-US" smtClean="0"/>
              <a:t>26</a:t>
            </a:fld>
            <a:endParaRPr lang="en-US" dirty="0"/>
          </a:p>
        </p:txBody>
      </p:sp>
    </p:spTree>
    <p:extLst>
      <p:ext uri="{BB962C8B-B14F-4D97-AF65-F5344CB8AC3E}">
        <p14:creationId xmlns:p14="http://schemas.microsoft.com/office/powerpoint/2010/main" val="1600180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8FB8-8B4F-4457-B09F-404AD1A8AED2}"/>
              </a:ext>
            </a:extLst>
          </p:cNvPr>
          <p:cNvSpPr txBox="1">
            <a:spLocks noGrp="1"/>
          </p:cNvSpPr>
          <p:nvPr>
            <p:ph type="title"/>
          </p:nvPr>
        </p:nvSpPr>
        <p:spPr/>
        <p:txBody>
          <a:bodyPr/>
          <a:lstStyle/>
          <a:p>
            <a:pPr lvl="0"/>
            <a:r>
              <a:rPr lang="en-US">
                <a:solidFill>
                  <a:srgbClr val="FF0000"/>
                </a:solidFill>
              </a:rPr>
              <a:t>RAPID VS IN LAB TESTING (SCREENING) </a:t>
            </a:r>
            <a:endParaRPr lang="en-US"/>
          </a:p>
        </p:txBody>
      </p:sp>
      <p:sp>
        <p:nvSpPr>
          <p:cNvPr id="3" name="Content Placeholder 2">
            <a:extLst>
              <a:ext uri="{FF2B5EF4-FFF2-40B4-BE49-F238E27FC236}">
                <a16:creationId xmlns:a16="http://schemas.microsoft.com/office/drawing/2014/main" id="{E48F8F8B-8AF3-4FB7-AB1C-AB20F38A27AD}"/>
              </a:ext>
            </a:extLst>
          </p:cNvPr>
          <p:cNvSpPr txBox="1">
            <a:spLocks noGrp="1"/>
          </p:cNvSpPr>
          <p:nvPr>
            <p:ph idx="1"/>
          </p:nvPr>
        </p:nvSpPr>
        <p:spPr/>
        <p:txBody>
          <a:bodyPr/>
          <a:lstStyle/>
          <a:p>
            <a:pPr lvl="0"/>
            <a:r>
              <a:rPr lang="en-US" dirty="0"/>
              <a:t>Rapid tests: </a:t>
            </a:r>
          </a:p>
          <a:p>
            <a:pPr marL="600061" lvl="2" indent="0">
              <a:buNone/>
            </a:pPr>
            <a:r>
              <a:rPr lang="en-US" dirty="0"/>
              <a:t>1 min, fingerstick—Ab test (INSTI)</a:t>
            </a:r>
          </a:p>
          <a:p>
            <a:pPr marL="600061" lvl="2" indent="0">
              <a:buNone/>
            </a:pPr>
            <a:r>
              <a:rPr lang="en-US" dirty="0"/>
              <a:t>20 minutes, fingerstick– Ag and Ab test (Alere 4</a:t>
            </a:r>
            <a:r>
              <a:rPr lang="en-US" baseline="30000" dirty="0"/>
              <a:t>th</a:t>
            </a:r>
            <a:r>
              <a:rPr lang="en-US" dirty="0"/>
              <a:t> gen)</a:t>
            </a:r>
          </a:p>
          <a:p>
            <a:pPr lvl="0"/>
            <a:r>
              <a:rPr lang="en-US" dirty="0"/>
              <a:t>Lab tests: </a:t>
            </a:r>
          </a:p>
          <a:p>
            <a:pPr marL="600061" lvl="2" indent="0">
              <a:buNone/>
            </a:pPr>
            <a:r>
              <a:rPr lang="en-US" dirty="0"/>
              <a:t>Venipuncture</a:t>
            </a:r>
          </a:p>
          <a:p>
            <a:pPr marL="600061" lvl="2" indent="0">
              <a:buNone/>
            </a:pPr>
            <a:r>
              <a:rPr lang="en-US" dirty="0"/>
              <a:t>24 hours</a:t>
            </a:r>
          </a:p>
          <a:p>
            <a:pPr marL="600061" lvl="2" indent="0">
              <a:buNone/>
            </a:pPr>
            <a:r>
              <a:rPr lang="en-US" dirty="0"/>
              <a:t>enzyme linked immunoassay</a:t>
            </a:r>
          </a:p>
          <a:p>
            <a:pPr marL="600061" lvl="2" indent="0">
              <a:buNone/>
            </a:pPr>
            <a:r>
              <a:rPr lang="en-US" dirty="0"/>
              <a:t>Ab test</a:t>
            </a:r>
          </a:p>
          <a:p>
            <a:pPr lvl="0"/>
            <a:endParaRPr lang="en-US" dirty="0"/>
          </a:p>
        </p:txBody>
      </p:sp>
      <p:pic>
        <p:nvPicPr>
          <p:cNvPr id="4" name="Picture 5" descr="Image of 1/2 4th Gen Test (both)&#10;Rapid tests: &#10;1 min, fingerstick—Ab test (INSTI)&#10;20 minutes, fingerstick– Ag and Ab test (Alere 4th gen)&#10;Lab tests: &#10;Venipuncture&#10;24 hours&#10;enzyme linked immunoassay&#10;Ab test&#10;&#10;">
            <a:extLst>
              <a:ext uri="{FF2B5EF4-FFF2-40B4-BE49-F238E27FC236}">
                <a16:creationId xmlns:a16="http://schemas.microsoft.com/office/drawing/2014/main" id="{A63466B8-CBCF-4D36-982D-CD336B2448EF}"/>
              </a:ext>
            </a:extLst>
          </p:cNvPr>
          <p:cNvPicPr>
            <a:picLocks noChangeAspect="1"/>
          </p:cNvPicPr>
          <p:nvPr/>
        </p:nvPicPr>
        <p:blipFill>
          <a:blip r:embed="rId2"/>
          <a:stretch>
            <a:fillRect/>
          </a:stretch>
        </p:blipFill>
        <p:spPr>
          <a:xfrm>
            <a:off x="1861142" y="4276439"/>
            <a:ext cx="3830899" cy="1048317"/>
          </a:xfrm>
          <a:prstGeom prst="rect">
            <a:avLst/>
          </a:prstGeom>
          <a:noFill/>
          <a:ln cap="flat">
            <a:noFill/>
          </a:ln>
        </p:spPr>
      </p:pic>
      <p:sp>
        <p:nvSpPr>
          <p:cNvPr id="10" name="TextBox 9">
            <a:extLst>
              <a:ext uri="{FF2B5EF4-FFF2-40B4-BE49-F238E27FC236}">
                <a16:creationId xmlns:a16="http://schemas.microsoft.com/office/drawing/2014/main" id="{276E1475-610B-4A79-5D04-2E2C7BC87238}"/>
              </a:ext>
            </a:extLst>
          </p:cNvPr>
          <p:cNvSpPr txBox="1"/>
          <p:nvPr/>
        </p:nvSpPr>
        <p:spPr>
          <a:xfrm>
            <a:off x="1984592" y="5629274"/>
            <a:ext cx="4570434" cy="300082"/>
          </a:xfrm>
          <a:prstGeom prst="rect">
            <a:avLst/>
          </a:prstGeom>
          <a:noFill/>
        </p:spPr>
        <p:txBody>
          <a:bodyPr wrap="square">
            <a:spAutoFit/>
          </a:bodyPr>
          <a:lstStyle/>
          <a:p>
            <a:r>
              <a:rPr lang="en-US" sz="1350" dirty="0">
                <a:solidFill>
                  <a:schemeClr val="bg1"/>
                </a:solidFill>
              </a:rPr>
              <a:t>(</a:t>
            </a:r>
            <a:r>
              <a:rPr lang="en-US" sz="1350" dirty="0" err="1">
                <a:solidFill>
                  <a:schemeClr val="bg1"/>
                </a:solidFill>
              </a:rPr>
              <a:t>Spadone</a:t>
            </a:r>
            <a:r>
              <a:rPr lang="en-US" sz="1350" dirty="0">
                <a:solidFill>
                  <a:schemeClr val="bg1"/>
                </a:solidFill>
              </a:rPr>
              <a:t> Image, 2022)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448B-6EFB-413C-BBCA-D267274D9C8B}"/>
              </a:ext>
            </a:extLst>
          </p:cNvPr>
          <p:cNvSpPr txBox="1">
            <a:spLocks noGrp="1"/>
          </p:cNvSpPr>
          <p:nvPr>
            <p:ph type="title"/>
          </p:nvPr>
        </p:nvSpPr>
        <p:spPr>
          <a:xfrm>
            <a:off x="1614489" y="1228727"/>
            <a:ext cx="5915025" cy="785812"/>
          </a:xfrm>
        </p:spPr>
        <p:txBody>
          <a:bodyPr/>
          <a:lstStyle/>
          <a:p>
            <a:pPr lvl="0"/>
            <a:r>
              <a:rPr lang="en-US" dirty="0"/>
              <a:t>HIV confirmation:  </a:t>
            </a:r>
          </a:p>
        </p:txBody>
      </p:sp>
      <p:pic>
        <p:nvPicPr>
          <p:cNvPr id="3" name="Content Placeholder 4" descr="HIV 1/2 4th Gen Test (Both)&#10;laboratory screen example ">
            <a:extLst>
              <a:ext uri="{FF2B5EF4-FFF2-40B4-BE49-F238E27FC236}">
                <a16:creationId xmlns:a16="http://schemas.microsoft.com/office/drawing/2014/main" id="{226B9F6A-2DA2-49F8-9476-18D5C47F8A1B}"/>
              </a:ext>
            </a:extLst>
          </p:cNvPr>
          <p:cNvPicPr>
            <a:picLocks noGrp="1" noChangeAspect="1"/>
          </p:cNvPicPr>
          <p:nvPr>
            <p:ph idx="1"/>
          </p:nvPr>
        </p:nvPicPr>
        <p:blipFill>
          <a:blip r:embed="rId3"/>
          <a:stretch>
            <a:fillRect/>
          </a:stretch>
        </p:blipFill>
        <p:spPr>
          <a:xfrm>
            <a:off x="866157" y="2176219"/>
            <a:ext cx="6663357" cy="2902081"/>
          </a:xfrm>
        </p:spPr>
      </p:pic>
      <p:sp>
        <p:nvSpPr>
          <p:cNvPr id="5" name="TextBox 4">
            <a:extLst>
              <a:ext uri="{FF2B5EF4-FFF2-40B4-BE49-F238E27FC236}">
                <a16:creationId xmlns:a16="http://schemas.microsoft.com/office/drawing/2014/main" id="{511603FA-577C-8A2F-326E-2111FC8D02A1}"/>
              </a:ext>
            </a:extLst>
          </p:cNvPr>
          <p:cNvSpPr txBox="1"/>
          <p:nvPr/>
        </p:nvSpPr>
        <p:spPr>
          <a:xfrm>
            <a:off x="1984592" y="5629274"/>
            <a:ext cx="4570434" cy="300082"/>
          </a:xfrm>
          <a:prstGeom prst="rect">
            <a:avLst/>
          </a:prstGeom>
          <a:noFill/>
        </p:spPr>
        <p:txBody>
          <a:bodyPr wrap="square">
            <a:spAutoFit/>
          </a:bodyPr>
          <a:lstStyle/>
          <a:p>
            <a:r>
              <a:rPr lang="en-US" sz="1350" dirty="0">
                <a:solidFill>
                  <a:schemeClr val="bg1"/>
                </a:solidFill>
              </a:rPr>
              <a:t>(</a:t>
            </a:r>
            <a:r>
              <a:rPr lang="en-US" sz="1350" dirty="0" err="1">
                <a:solidFill>
                  <a:schemeClr val="bg1"/>
                </a:solidFill>
              </a:rPr>
              <a:t>Spadone</a:t>
            </a:r>
            <a:r>
              <a:rPr lang="en-US" sz="1350" dirty="0">
                <a:solidFill>
                  <a:schemeClr val="bg1"/>
                </a:solidFill>
              </a:rPr>
              <a:t> Image, 2022)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C710E7-9583-A654-EAFB-7B8912DEC6BD}"/>
              </a:ext>
            </a:extLst>
          </p:cNvPr>
          <p:cNvSpPr>
            <a:spLocks noGrp="1"/>
          </p:cNvSpPr>
          <p:nvPr>
            <p:ph type="title" idx="4294967295"/>
          </p:nvPr>
        </p:nvSpPr>
        <p:spPr/>
        <p:txBody>
          <a:bodyPr/>
          <a:lstStyle/>
          <a:p>
            <a:r>
              <a:rPr lang="en-US" dirty="0"/>
              <a:t>Which test to use?</a:t>
            </a:r>
          </a:p>
        </p:txBody>
      </p:sp>
      <p:pic>
        <p:nvPicPr>
          <p:cNvPr id="2" name="Picture 1" descr="Flow chart of days following HIV acquisitions, with acute illness and HIV antibody, RNA and HIV p24 Anitgen. ">
            <a:extLst>
              <a:ext uri="{FF2B5EF4-FFF2-40B4-BE49-F238E27FC236}">
                <a16:creationId xmlns:a16="http://schemas.microsoft.com/office/drawing/2014/main" id="{89C54305-752D-4380-A766-30ECE4EE8A94}"/>
              </a:ext>
            </a:extLst>
          </p:cNvPr>
          <p:cNvPicPr>
            <a:picLocks noChangeAspect="1"/>
          </p:cNvPicPr>
          <p:nvPr/>
        </p:nvPicPr>
        <p:blipFill>
          <a:blip r:embed="rId3"/>
          <a:stretch>
            <a:fillRect/>
          </a:stretch>
        </p:blipFill>
        <p:spPr>
          <a:xfrm>
            <a:off x="596901" y="1871662"/>
            <a:ext cx="4131218" cy="3441794"/>
          </a:xfrm>
          <a:prstGeom prst="rect">
            <a:avLst/>
          </a:prstGeom>
          <a:noFill/>
          <a:ln cap="flat">
            <a:noFill/>
          </a:ln>
        </p:spPr>
      </p:pic>
      <p:sp>
        <p:nvSpPr>
          <p:cNvPr id="3" name="Rectangle 2" descr="Determination of which Ab test to use, based on patient’s history of exposure and symptoms at the time of testing&#10;">
            <a:extLst>
              <a:ext uri="{FF2B5EF4-FFF2-40B4-BE49-F238E27FC236}">
                <a16:creationId xmlns:a16="http://schemas.microsoft.com/office/drawing/2014/main" id="{72AFC05D-CDB0-45EC-9134-CC48B2860A7B}"/>
              </a:ext>
            </a:extLst>
          </p:cNvPr>
          <p:cNvSpPr/>
          <p:nvPr/>
        </p:nvSpPr>
        <p:spPr>
          <a:xfrm>
            <a:off x="5151865" y="2514949"/>
            <a:ext cx="3395234" cy="2431701"/>
          </a:xfrm>
          <a:prstGeom prst="rect">
            <a:avLst/>
          </a:prstGeom>
          <a:gradFill>
            <a:gsLst>
              <a:gs pos="0">
                <a:srgbClr val="6083CB"/>
              </a:gs>
              <a:gs pos="100000">
                <a:srgbClr val="3E70CA"/>
              </a:gs>
            </a:gsLst>
            <a:lin ang="5400000"/>
          </a:gradFill>
          <a:ln w="6345" cap="flat">
            <a:solidFill>
              <a:srgbClr val="4472C4"/>
            </a:solidFill>
            <a:prstDash val="solid"/>
            <a:miter/>
          </a:ln>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n-US" sz="1350" dirty="0">
                <a:solidFill>
                  <a:srgbClr val="FFFFFF"/>
                </a:solidFill>
                <a:latin typeface="Calibri"/>
              </a:rPr>
              <a:t>Determination of which Ab test to use, based on patient’s history of exposure and symptoms at the time of testing</a:t>
            </a:r>
          </a:p>
        </p:txBody>
      </p:sp>
      <p:sp>
        <p:nvSpPr>
          <p:cNvPr id="6" name="TextBox 5">
            <a:extLst>
              <a:ext uri="{FF2B5EF4-FFF2-40B4-BE49-F238E27FC236}">
                <a16:creationId xmlns:a16="http://schemas.microsoft.com/office/drawing/2014/main" id="{E0E1D4BE-F350-E667-0FD1-33876F4D91E6}"/>
              </a:ext>
            </a:extLst>
          </p:cNvPr>
          <p:cNvSpPr txBox="1"/>
          <p:nvPr/>
        </p:nvSpPr>
        <p:spPr>
          <a:xfrm>
            <a:off x="2087933" y="5603901"/>
            <a:ext cx="4570434" cy="300082"/>
          </a:xfrm>
          <a:prstGeom prst="rect">
            <a:avLst/>
          </a:prstGeom>
          <a:noFill/>
        </p:spPr>
        <p:txBody>
          <a:bodyPr wrap="square">
            <a:spAutoFit/>
          </a:bodyPr>
          <a:lstStyle/>
          <a:p>
            <a:r>
              <a:rPr lang="en-US" sz="1350" dirty="0">
                <a:solidFill>
                  <a:schemeClr val="bg1"/>
                </a:solidFill>
              </a:rPr>
              <a:t>(CDC, 2022)</a:t>
            </a:r>
          </a:p>
        </p:txBody>
      </p:sp>
    </p:spTree>
  </p:cSld>
  <p:clrMapOvr>
    <a:masterClrMapping/>
  </p:clrMapOvr>
  <mc:AlternateContent xmlns:mc="http://schemas.openxmlformats.org/markup-compatibility/2006" xmlns:p14="http://schemas.microsoft.com/office/powerpoint/2010/main">
    <mc:Choice Requires="p14">
      <p:transition spd="slow" p14:dur="2000" advTm="59262"/>
    </mc:Choice>
    <mc:Fallback xmlns="">
      <p:transition spd="slow" advTm="592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Disclosures</a:t>
            </a:r>
          </a:p>
        </p:txBody>
      </p:sp>
      <p:sp>
        <p:nvSpPr>
          <p:cNvPr id="7" name="Content Placeholder 6"/>
          <p:cNvSpPr>
            <a:spLocks noGrp="1"/>
          </p:cNvSpPr>
          <p:nvPr>
            <p:ph idx="1"/>
          </p:nvPr>
        </p:nvSpPr>
        <p:spPr/>
        <p:txBody>
          <a:bodyPr>
            <a:normAutofit/>
          </a:bodyPr>
          <a:lstStyle/>
          <a:p>
            <a:pPr marL="0" indent="0">
              <a:buNone/>
            </a:pPr>
            <a:endParaRPr lang="en-US" i="1" dirty="0">
              <a:solidFill>
                <a:srgbClr val="FF0000"/>
              </a:solidFill>
            </a:endParaRPr>
          </a:p>
          <a:p>
            <a:pPr marL="0" indent="0">
              <a:buNone/>
            </a:pPr>
            <a:r>
              <a:rPr lang="en-US" sz="2550" dirty="0"/>
              <a:t>All presenters of this continuing medical education activity have indicated that neither they nor their spouse/legally recognized domestic partner has any financial relationships with commercial interests related to the content of this activity. </a:t>
            </a:r>
          </a:p>
          <a:p>
            <a:pPr marL="0" indent="0">
              <a:buNone/>
            </a:pPr>
            <a:endParaRPr lang="en-US" b="1" i="1" dirty="0">
              <a:solidFill>
                <a:srgbClr val="FF0000"/>
              </a:solidFill>
            </a:endParaRPr>
          </a:p>
        </p:txBody>
      </p:sp>
      <p:sp>
        <p:nvSpPr>
          <p:cNvPr id="2" name="Slide Number Placeholder 1">
            <a:extLst>
              <a:ext uri="{FF2B5EF4-FFF2-40B4-BE49-F238E27FC236}">
                <a16:creationId xmlns:a16="http://schemas.microsoft.com/office/drawing/2014/main" id="{5141AC4F-C40E-CF4F-9B8A-B863157BAAFE}"/>
              </a:ext>
            </a:extLst>
          </p:cNvPr>
          <p:cNvSpPr>
            <a:spLocks noGrp="1"/>
          </p:cNvSpPr>
          <p:nvPr>
            <p:ph type="sldNum" sz="quarter" idx="12"/>
          </p:nvPr>
        </p:nvSpPr>
        <p:spPr/>
        <p:txBody>
          <a:bodyPr/>
          <a:lstStyle/>
          <a:p>
            <a:fld id="{1D2EA5EF-C699-AF4C-BA42-C0A1CAAB713C}" type="slidenum">
              <a:rPr lang="en-US" smtClean="0"/>
              <a:t>3</a:t>
            </a:fld>
            <a:endParaRPr lang="en-US" dirty="0"/>
          </a:p>
        </p:txBody>
      </p:sp>
    </p:spTree>
    <p:extLst>
      <p:ext uri="{BB962C8B-B14F-4D97-AF65-F5344CB8AC3E}">
        <p14:creationId xmlns:p14="http://schemas.microsoft.com/office/powerpoint/2010/main" val="30159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9008-73A3-D66C-F106-EE4CE644BD1E}"/>
              </a:ext>
            </a:extLst>
          </p:cNvPr>
          <p:cNvSpPr>
            <a:spLocks noGrp="1"/>
          </p:cNvSpPr>
          <p:nvPr>
            <p:ph type="title"/>
          </p:nvPr>
        </p:nvSpPr>
        <p:spPr>
          <a:xfrm>
            <a:off x="1510905" y="2634493"/>
            <a:ext cx="6236677" cy="857250"/>
          </a:xfrm>
        </p:spPr>
        <p:txBody>
          <a:bodyPr/>
          <a:lstStyle/>
          <a:p>
            <a:r>
              <a:rPr lang="en-US" dirty="0"/>
              <a:t>Myth: We really don’t have many cases of sexually transmitted infections in the rural areas </a:t>
            </a:r>
          </a:p>
        </p:txBody>
      </p:sp>
      <p:sp>
        <p:nvSpPr>
          <p:cNvPr id="4" name="Slide Number Placeholder 3">
            <a:extLst>
              <a:ext uri="{FF2B5EF4-FFF2-40B4-BE49-F238E27FC236}">
                <a16:creationId xmlns:a16="http://schemas.microsoft.com/office/drawing/2014/main" id="{96189620-3DCB-28D4-4C0D-B9A0018A8AFD}"/>
              </a:ext>
            </a:extLst>
          </p:cNvPr>
          <p:cNvSpPr>
            <a:spLocks noGrp="1"/>
          </p:cNvSpPr>
          <p:nvPr>
            <p:ph type="sldNum" sz="quarter" idx="12"/>
          </p:nvPr>
        </p:nvSpPr>
        <p:spPr/>
        <p:txBody>
          <a:bodyPr/>
          <a:lstStyle/>
          <a:p>
            <a:fld id="{1D2EA5EF-C699-AF4C-BA42-C0A1CAAB713C}" type="slidenum">
              <a:rPr lang="en-US" smtClean="0"/>
              <a:t>30</a:t>
            </a:fld>
            <a:endParaRPr lang="en-US" dirty="0"/>
          </a:p>
        </p:txBody>
      </p:sp>
    </p:spTree>
    <p:extLst>
      <p:ext uri="{BB962C8B-B14F-4D97-AF65-F5344CB8AC3E}">
        <p14:creationId xmlns:p14="http://schemas.microsoft.com/office/powerpoint/2010/main" val="3332491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488A-E6D4-401E-B672-6C3545238B56}"/>
              </a:ext>
            </a:extLst>
          </p:cNvPr>
          <p:cNvSpPr>
            <a:spLocks noGrp="1"/>
          </p:cNvSpPr>
          <p:nvPr>
            <p:ph type="title"/>
          </p:nvPr>
        </p:nvSpPr>
        <p:spPr>
          <a:xfrm>
            <a:off x="1485903" y="1063229"/>
            <a:ext cx="6236677" cy="572690"/>
          </a:xfrm>
        </p:spPr>
        <p:txBody>
          <a:bodyPr/>
          <a:lstStyle/>
          <a:p>
            <a:r>
              <a:rPr lang="en-US" dirty="0"/>
              <a:t>STI testing </a:t>
            </a:r>
          </a:p>
        </p:txBody>
      </p:sp>
      <p:sp>
        <p:nvSpPr>
          <p:cNvPr id="3" name="Content Placeholder 2">
            <a:extLst>
              <a:ext uri="{FF2B5EF4-FFF2-40B4-BE49-F238E27FC236}">
                <a16:creationId xmlns:a16="http://schemas.microsoft.com/office/drawing/2014/main" id="{B9A7FBB9-3DF7-4976-A66D-E3F93F49CB53}"/>
              </a:ext>
            </a:extLst>
          </p:cNvPr>
          <p:cNvSpPr>
            <a:spLocks noGrp="1"/>
          </p:cNvSpPr>
          <p:nvPr>
            <p:ph idx="1"/>
          </p:nvPr>
        </p:nvSpPr>
        <p:spPr>
          <a:xfrm>
            <a:off x="1485903" y="1764508"/>
            <a:ext cx="6236677" cy="3568370"/>
          </a:xfrm>
        </p:spPr>
        <p:txBody>
          <a:bodyPr/>
          <a:lstStyle/>
          <a:p>
            <a:pPr marL="85584" indent="0">
              <a:buNone/>
            </a:pPr>
            <a:r>
              <a:rPr lang="en-US" dirty="0"/>
              <a:t>Frequency dependent on risk</a:t>
            </a:r>
          </a:p>
          <a:p>
            <a:pPr marL="85584" indent="0">
              <a:buNone/>
            </a:pPr>
            <a:r>
              <a:rPr lang="en-US" dirty="0"/>
              <a:t>Sexual history: 5Ps </a:t>
            </a:r>
          </a:p>
          <a:p>
            <a:pPr marL="85584" indent="0">
              <a:buNone/>
            </a:pPr>
            <a:r>
              <a:rPr lang="en-US" dirty="0"/>
              <a:t>Partners</a:t>
            </a:r>
          </a:p>
          <a:p>
            <a:pPr marL="85584" indent="0">
              <a:buNone/>
            </a:pPr>
            <a:r>
              <a:rPr lang="en-US" dirty="0"/>
              <a:t>Practices</a:t>
            </a:r>
          </a:p>
          <a:p>
            <a:pPr marL="85584" indent="0">
              <a:buNone/>
            </a:pPr>
            <a:r>
              <a:rPr lang="en-US" dirty="0"/>
              <a:t>Prevention </a:t>
            </a:r>
          </a:p>
          <a:p>
            <a:pPr marL="85584" indent="0">
              <a:buNone/>
            </a:pPr>
            <a:r>
              <a:rPr lang="en-US" dirty="0"/>
              <a:t>Pregnancy </a:t>
            </a:r>
          </a:p>
          <a:p>
            <a:pPr marL="85584" indent="0">
              <a:buNone/>
            </a:pPr>
            <a:r>
              <a:rPr lang="en-US" dirty="0"/>
              <a:t>Previous STI </a:t>
            </a:r>
          </a:p>
          <a:p>
            <a:pPr marL="85584" indent="0">
              <a:buNone/>
            </a:pPr>
            <a:endParaRPr lang="en-US" dirty="0"/>
          </a:p>
          <a:p>
            <a:pPr marL="85584" indent="0">
              <a:buNone/>
            </a:pPr>
            <a:r>
              <a:rPr lang="en-US" dirty="0"/>
              <a:t>Multisite STI screening and testing– videos </a:t>
            </a:r>
          </a:p>
          <a:p>
            <a:pPr marL="85584" indent="0">
              <a:buNone/>
            </a:pPr>
            <a:r>
              <a:rPr lang="en-US" dirty="0"/>
              <a:t>https://preprx.ucsf.edu/self-swab-sti-testing </a:t>
            </a:r>
          </a:p>
          <a:p>
            <a:pPr marL="85584" indent="0">
              <a:buNone/>
            </a:pPr>
            <a:endParaRPr lang="en-US" dirty="0"/>
          </a:p>
        </p:txBody>
      </p:sp>
      <p:sp>
        <p:nvSpPr>
          <p:cNvPr id="6" name="TextBox 5">
            <a:extLst>
              <a:ext uri="{FF2B5EF4-FFF2-40B4-BE49-F238E27FC236}">
                <a16:creationId xmlns:a16="http://schemas.microsoft.com/office/drawing/2014/main" id="{BFC357C0-9000-958D-D628-5E03DA8D9C26}"/>
              </a:ext>
            </a:extLst>
          </p:cNvPr>
          <p:cNvSpPr txBox="1"/>
          <p:nvPr/>
        </p:nvSpPr>
        <p:spPr>
          <a:xfrm>
            <a:off x="2040959" y="5586662"/>
            <a:ext cx="4570434" cy="300082"/>
          </a:xfrm>
          <a:prstGeom prst="rect">
            <a:avLst/>
          </a:prstGeom>
          <a:noFill/>
        </p:spPr>
        <p:txBody>
          <a:bodyPr wrap="square">
            <a:spAutoFit/>
          </a:bodyPr>
          <a:lstStyle/>
          <a:p>
            <a:r>
              <a:rPr lang="en-US" sz="1350" dirty="0">
                <a:solidFill>
                  <a:schemeClr val="bg1"/>
                </a:solidFill>
              </a:rPr>
              <a:t>(CDC, 2022) (UCSF, 2023)</a:t>
            </a:r>
          </a:p>
        </p:txBody>
      </p:sp>
      <p:sp>
        <p:nvSpPr>
          <p:cNvPr id="4" name="Slide Number Placeholder 3">
            <a:extLst>
              <a:ext uri="{FF2B5EF4-FFF2-40B4-BE49-F238E27FC236}">
                <a16:creationId xmlns:a16="http://schemas.microsoft.com/office/drawing/2014/main" id="{CCCAC353-D337-4A96-BFD5-59EE47BEB429}"/>
              </a:ext>
            </a:extLst>
          </p:cNvPr>
          <p:cNvSpPr>
            <a:spLocks noGrp="1"/>
          </p:cNvSpPr>
          <p:nvPr>
            <p:ph type="sldNum" sz="quarter" idx="12"/>
          </p:nvPr>
        </p:nvSpPr>
        <p:spPr/>
        <p:txBody>
          <a:bodyPr/>
          <a:lstStyle/>
          <a:p>
            <a:fld id="{1D2EA5EF-C699-AF4C-BA42-C0A1CAAB713C}" type="slidenum">
              <a:rPr lang="en-US" smtClean="0"/>
              <a:t>31</a:t>
            </a:fld>
            <a:endParaRPr lang="en-US"/>
          </a:p>
        </p:txBody>
      </p:sp>
    </p:spTree>
    <p:extLst>
      <p:ext uri="{BB962C8B-B14F-4D97-AF65-F5344CB8AC3E}">
        <p14:creationId xmlns:p14="http://schemas.microsoft.com/office/powerpoint/2010/main" val="79409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FD12EB-BBB0-FE8F-8C67-FFAB273ADD4E}"/>
              </a:ext>
            </a:extLst>
          </p:cNvPr>
          <p:cNvSpPr>
            <a:spLocks noGrp="1"/>
          </p:cNvSpPr>
          <p:nvPr>
            <p:ph type="title" idx="4294967295"/>
          </p:nvPr>
        </p:nvSpPr>
        <p:spPr/>
        <p:txBody>
          <a:bodyPr/>
          <a:lstStyle/>
          <a:p>
            <a:r>
              <a:rPr lang="en-US" dirty="0">
                <a:solidFill>
                  <a:schemeClr val="accent6">
                    <a:alpha val="0"/>
                  </a:schemeClr>
                </a:solidFill>
              </a:rPr>
              <a:t>Journal articles</a:t>
            </a:r>
          </a:p>
        </p:txBody>
      </p:sp>
      <p:pic>
        <p:nvPicPr>
          <p:cNvPr id="3" name="Picture 2" descr="International Journal of STD and AIDS journal ">
            <a:extLst>
              <a:ext uri="{FF2B5EF4-FFF2-40B4-BE49-F238E27FC236}">
                <a16:creationId xmlns:a16="http://schemas.microsoft.com/office/drawing/2014/main" id="{80680926-3DF9-4139-A5F2-F861D39D6D40}"/>
              </a:ext>
            </a:extLst>
          </p:cNvPr>
          <p:cNvPicPr>
            <a:picLocks noChangeAspect="1"/>
          </p:cNvPicPr>
          <p:nvPr/>
        </p:nvPicPr>
        <p:blipFill>
          <a:blip r:embed="rId3"/>
          <a:stretch>
            <a:fillRect/>
          </a:stretch>
        </p:blipFill>
        <p:spPr>
          <a:xfrm>
            <a:off x="2868217" y="1060848"/>
            <a:ext cx="3250406" cy="564356"/>
          </a:xfrm>
          <a:prstGeom prst="rect">
            <a:avLst/>
          </a:prstGeom>
        </p:spPr>
      </p:pic>
      <p:pic>
        <p:nvPicPr>
          <p:cNvPr id="4" name="Picture 3" descr="Image of study title:  Impact of recurrent sexually transmitted infections on HIV seroconversions: Results from multi-state frailty models ">
            <a:extLst>
              <a:ext uri="{FF2B5EF4-FFF2-40B4-BE49-F238E27FC236}">
                <a16:creationId xmlns:a16="http://schemas.microsoft.com/office/drawing/2014/main" id="{464838D7-1EF9-4C09-9FD0-A8EBE730F12C}"/>
              </a:ext>
            </a:extLst>
          </p:cNvPr>
          <p:cNvPicPr>
            <a:picLocks noChangeAspect="1"/>
          </p:cNvPicPr>
          <p:nvPr/>
        </p:nvPicPr>
        <p:blipFill>
          <a:blip r:embed="rId4"/>
          <a:stretch>
            <a:fillRect/>
          </a:stretch>
        </p:blipFill>
        <p:spPr>
          <a:xfrm>
            <a:off x="1143000" y="1685379"/>
            <a:ext cx="6858000" cy="886918"/>
          </a:xfrm>
          <a:prstGeom prst="rect">
            <a:avLst/>
          </a:prstGeom>
        </p:spPr>
      </p:pic>
      <p:sp>
        <p:nvSpPr>
          <p:cNvPr id="5" name="TextBox 4">
            <a:extLst>
              <a:ext uri="{FF2B5EF4-FFF2-40B4-BE49-F238E27FC236}">
                <a16:creationId xmlns:a16="http://schemas.microsoft.com/office/drawing/2014/main" id="{8BB7E0C2-E92D-46C0-88ED-11B2FC83DB82}"/>
              </a:ext>
            </a:extLst>
          </p:cNvPr>
          <p:cNvSpPr txBox="1"/>
          <p:nvPr/>
        </p:nvSpPr>
        <p:spPr>
          <a:xfrm>
            <a:off x="2100264" y="3007519"/>
            <a:ext cx="5293757"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350" dirty="0"/>
              <a:t>South Africa—epicenter of HIV epidemic </a:t>
            </a:r>
          </a:p>
          <a:p>
            <a:r>
              <a:rPr lang="en-US" sz="1350" dirty="0"/>
              <a:t>Study published in 2021</a:t>
            </a:r>
          </a:p>
          <a:p>
            <a:r>
              <a:rPr lang="en-US" sz="1350" dirty="0"/>
              <a:t>Highest burden of STIs </a:t>
            </a:r>
          </a:p>
          <a:p>
            <a:r>
              <a:rPr lang="en-US" sz="1350" dirty="0"/>
              <a:t>Studied cumulative impact of recurrent STIs on HIV seroconversion</a:t>
            </a:r>
          </a:p>
          <a:p>
            <a:r>
              <a:rPr lang="en-US" sz="1350" dirty="0"/>
              <a:t>Conclusion: recurrent STIs increases rates of HIV. </a:t>
            </a:r>
          </a:p>
          <a:p>
            <a:r>
              <a:rPr lang="en-US" sz="1350" dirty="0"/>
              <a:t>65% of HIV infections associated with recurrent STIs </a:t>
            </a:r>
          </a:p>
          <a:p>
            <a:r>
              <a:rPr lang="en-US" sz="1350" dirty="0"/>
              <a:t> </a:t>
            </a:r>
          </a:p>
          <a:p>
            <a:endParaRPr lang="en-US" sz="1350" dirty="0"/>
          </a:p>
        </p:txBody>
      </p:sp>
      <p:sp>
        <p:nvSpPr>
          <p:cNvPr id="8" name="TextBox 7">
            <a:extLst>
              <a:ext uri="{FF2B5EF4-FFF2-40B4-BE49-F238E27FC236}">
                <a16:creationId xmlns:a16="http://schemas.microsoft.com/office/drawing/2014/main" id="{A86E1B3D-8056-0D89-D3DD-29464E4E8B7A}"/>
              </a:ext>
            </a:extLst>
          </p:cNvPr>
          <p:cNvSpPr txBox="1"/>
          <p:nvPr/>
        </p:nvSpPr>
        <p:spPr>
          <a:xfrm>
            <a:off x="1965803" y="5606843"/>
            <a:ext cx="4570434" cy="300082"/>
          </a:xfrm>
          <a:prstGeom prst="rect">
            <a:avLst/>
          </a:prstGeom>
          <a:noFill/>
        </p:spPr>
        <p:txBody>
          <a:bodyPr wrap="square">
            <a:spAutoFit/>
          </a:bodyPr>
          <a:lstStyle/>
          <a:p>
            <a:r>
              <a:rPr lang="en-US" sz="1350" dirty="0">
                <a:solidFill>
                  <a:schemeClr val="bg1"/>
                </a:solidFill>
              </a:rPr>
              <a:t>(CDC, 2022)</a:t>
            </a:r>
          </a:p>
        </p:txBody>
      </p:sp>
      <p:sp>
        <p:nvSpPr>
          <p:cNvPr id="2" name="Slide Number Placeholder 1">
            <a:extLst>
              <a:ext uri="{FF2B5EF4-FFF2-40B4-BE49-F238E27FC236}">
                <a16:creationId xmlns:a16="http://schemas.microsoft.com/office/drawing/2014/main" id="{54C5C4B7-0206-4B5B-8798-C302284A967D}"/>
              </a:ext>
            </a:extLst>
          </p:cNvPr>
          <p:cNvSpPr>
            <a:spLocks noGrp="1"/>
          </p:cNvSpPr>
          <p:nvPr>
            <p:ph type="sldNum" sz="quarter" idx="12"/>
          </p:nvPr>
        </p:nvSpPr>
        <p:spPr/>
        <p:txBody>
          <a:bodyPr/>
          <a:lstStyle/>
          <a:p>
            <a:fld id="{1D2EA5EF-C699-AF4C-BA42-C0A1CAAB713C}" type="slidenum">
              <a:rPr lang="en-US" smtClean="0"/>
              <a:t>32</a:t>
            </a:fld>
            <a:endParaRPr lang="en-US"/>
          </a:p>
        </p:txBody>
      </p:sp>
    </p:spTree>
    <p:extLst>
      <p:ext uri="{BB962C8B-B14F-4D97-AF65-F5344CB8AC3E}">
        <p14:creationId xmlns:p14="http://schemas.microsoft.com/office/powerpoint/2010/main" val="131945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137251-504B-3658-3C3B-9F14556E9934}"/>
              </a:ext>
            </a:extLst>
          </p:cNvPr>
          <p:cNvSpPr>
            <a:spLocks noGrp="1"/>
          </p:cNvSpPr>
          <p:nvPr>
            <p:ph type="title" idx="4294967295"/>
          </p:nvPr>
        </p:nvSpPr>
        <p:spPr>
          <a:xfrm>
            <a:off x="414216" y="823515"/>
            <a:ext cx="8315569" cy="857250"/>
          </a:xfrm>
          <a:solidFill>
            <a:schemeClr val="tx1">
              <a:lumMod val="10000"/>
              <a:lumOff val="90000"/>
              <a:alpha val="0"/>
            </a:schemeClr>
          </a:solidFill>
        </p:spPr>
        <p:txBody>
          <a:bodyPr/>
          <a:lstStyle/>
          <a:p>
            <a:r>
              <a:rPr lang="en-US" dirty="0">
                <a:solidFill>
                  <a:schemeClr val="accent6">
                    <a:alpha val="0"/>
                  </a:schemeClr>
                </a:solidFill>
              </a:rPr>
              <a:t>Collection Methods</a:t>
            </a:r>
            <a:r>
              <a:rPr lang="en-US" baseline="0" dirty="0">
                <a:solidFill>
                  <a:schemeClr val="accent6">
                    <a:alpha val="0"/>
                  </a:schemeClr>
                </a:solidFill>
              </a:rPr>
              <a:t> </a:t>
            </a:r>
            <a:endParaRPr lang="en-US" dirty="0">
              <a:solidFill>
                <a:schemeClr val="accent6">
                  <a:alpha val="0"/>
                </a:schemeClr>
              </a:solidFill>
            </a:endParaRPr>
          </a:p>
        </p:txBody>
      </p:sp>
      <p:sp>
        <p:nvSpPr>
          <p:cNvPr id="6" name="Title 4">
            <a:extLst>
              <a:ext uri="{FF2B5EF4-FFF2-40B4-BE49-F238E27FC236}">
                <a16:creationId xmlns:a16="http://schemas.microsoft.com/office/drawing/2014/main" id="{E8DCB11A-43FE-5EF9-98E5-A1A75799C798}"/>
              </a:ext>
            </a:extLst>
          </p:cNvPr>
          <p:cNvSpPr txBox="1">
            <a:spLocks/>
          </p:cNvSpPr>
          <p:nvPr/>
        </p:nvSpPr>
        <p:spPr>
          <a:xfrm>
            <a:off x="414216" y="857250"/>
            <a:ext cx="8315569" cy="857250"/>
          </a:xfrm>
          <a:prstGeom prst="rect">
            <a:avLst/>
          </a:prstGeom>
          <a:solidFill>
            <a:schemeClr val="tx1">
              <a:lumMod val="10000"/>
              <a:lumOff val="90000"/>
              <a:alpha val="0"/>
            </a:schemeClr>
          </a:solidFill>
        </p:spPr>
        <p:txBody>
          <a:bodyPr vert="horz" lIns="68468" tIns="34234" rIns="68468" bIns="34234" rtlCol="0" anchor="ctr">
            <a:noAutofit/>
          </a:bodyPr>
          <a:lst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sz="3000">
                <a:solidFill>
                  <a:schemeClr val="accent6">
                    <a:alpha val="0"/>
                  </a:schemeClr>
                </a:solidFill>
              </a:rPr>
              <a:t>Collection Methods </a:t>
            </a:r>
            <a:endParaRPr lang="en-US" sz="3000" dirty="0">
              <a:solidFill>
                <a:schemeClr val="accent6">
                  <a:alpha val="0"/>
                </a:schemeClr>
              </a:solidFill>
            </a:endParaRPr>
          </a:p>
        </p:txBody>
      </p:sp>
      <p:pic>
        <p:nvPicPr>
          <p:cNvPr id="3" name="Picture 2" descr="Image of anal swab instructions ">
            <a:extLst>
              <a:ext uri="{FF2B5EF4-FFF2-40B4-BE49-F238E27FC236}">
                <a16:creationId xmlns:a16="http://schemas.microsoft.com/office/drawing/2014/main" id="{E3EFA365-57A5-4311-BE19-D749D1FC9A61}"/>
              </a:ext>
            </a:extLst>
          </p:cNvPr>
          <p:cNvPicPr>
            <a:picLocks noChangeAspect="1"/>
          </p:cNvPicPr>
          <p:nvPr/>
        </p:nvPicPr>
        <p:blipFill>
          <a:blip r:embed="rId3"/>
          <a:stretch>
            <a:fillRect/>
          </a:stretch>
        </p:blipFill>
        <p:spPr>
          <a:xfrm>
            <a:off x="1101329" y="942824"/>
            <a:ext cx="5562589" cy="2182416"/>
          </a:xfrm>
          <a:prstGeom prst="rect">
            <a:avLst/>
          </a:prstGeom>
        </p:spPr>
      </p:pic>
      <p:pic>
        <p:nvPicPr>
          <p:cNvPr id="4" name="Picture 3" descr="Image of oral swab instructions ">
            <a:extLst>
              <a:ext uri="{FF2B5EF4-FFF2-40B4-BE49-F238E27FC236}">
                <a16:creationId xmlns:a16="http://schemas.microsoft.com/office/drawing/2014/main" id="{62C15A1F-9977-44B1-9CC9-8A55BC8CA6D0}"/>
              </a:ext>
            </a:extLst>
          </p:cNvPr>
          <p:cNvPicPr>
            <a:picLocks noChangeAspect="1"/>
          </p:cNvPicPr>
          <p:nvPr/>
        </p:nvPicPr>
        <p:blipFill>
          <a:blip r:embed="rId4"/>
          <a:stretch>
            <a:fillRect/>
          </a:stretch>
        </p:blipFill>
        <p:spPr>
          <a:xfrm>
            <a:off x="1368029" y="3016251"/>
            <a:ext cx="5656683" cy="2445147"/>
          </a:xfrm>
          <a:prstGeom prst="rect">
            <a:avLst/>
          </a:prstGeom>
        </p:spPr>
      </p:pic>
      <p:sp>
        <p:nvSpPr>
          <p:cNvPr id="8" name="TextBox 7">
            <a:extLst>
              <a:ext uri="{FF2B5EF4-FFF2-40B4-BE49-F238E27FC236}">
                <a16:creationId xmlns:a16="http://schemas.microsoft.com/office/drawing/2014/main" id="{3679978A-0D41-87C9-1A72-CFAD226D1452}"/>
              </a:ext>
            </a:extLst>
          </p:cNvPr>
          <p:cNvSpPr txBox="1"/>
          <p:nvPr/>
        </p:nvSpPr>
        <p:spPr>
          <a:xfrm>
            <a:off x="1806096" y="5638178"/>
            <a:ext cx="4570434" cy="300082"/>
          </a:xfrm>
          <a:prstGeom prst="rect">
            <a:avLst/>
          </a:prstGeom>
          <a:noFill/>
        </p:spPr>
        <p:txBody>
          <a:bodyPr wrap="square">
            <a:spAutoFit/>
          </a:bodyPr>
          <a:lstStyle/>
          <a:p>
            <a:r>
              <a:rPr lang="en-US" sz="1350" dirty="0">
                <a:solidFill>
                  <a:schemeClr val="bg1"/>
                </a:solidFill>
              </a:rPr>
              <a:t>(CDC, 2022)</a:t>
            </a:r>
          </a:p>
        </p:txBody>
      </p:sp>
      <p:sp>
        <p:nvSpPr>
          <p:cNvPr id="2" name="Slide Number Placeholder 1">
            <a:extLst>
              <a:ext uri="{FF2B5EF4-FFF2-40B4-BE49-F238E27FC236}">
                <a16:creationId xmlns:a16="http://schemas.microsoft.com/office/drawing/2014/main" id="{0A017E0F-0C5C-4A42-AFBC-6C3B59C69DC8}"/>
              </a:ext>
            </a:extLst>
          </p:cNvPr>
          <p:cNvSpPr>
            <a:spLocks noGrp="1"/>
          </p:cNvSpPr>
          <p:nvPr>
            <p:ph type="sldNum" sz="quarter" idx="12"/>
          </p:nvPr>
        </p:nvSpPr>
        <p:spPr/>
        <p:txBody>
          <a:bodyPr/>
          <a:lstStyle/>
          <a:p>
            <a:fld id="{1D2EA5EF-C699-AF4C-BA42-C0A1CAAB713C}" type="slidenum">
              <a:rPr lang="en-US" smtClean="0"/>
              <a:t>33</a:t>
            </a:fld>
            <a:endParaRPr lang="en-US"/>
          </a:p>
        </p:txBody>
      </p:sp>
    </p:spTree>
    <p:extLst>
      <p:ext uri="{BB962C8B-B14F-4D97-AF65-F5344CB8AC3E}">
        <p14:creationId xmlns:p14="http://schemas.microsoft.com/office/powerpoint/2010/main" val="3665912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9008-73A3-D66C-F106-EE4CE644BD1E}"/>
              </a:ext>
            </a:extLst>
          </p:cNvPr>
          <p:cNvSpPr>
            <a:spLocks noGrp="1"/>
          </p:cNvSpPr>
          <p:nvPr>
            <p:ph type="title"/>
          </p:nvPr>
        </p:nvSpPr>
        <p:spPr>
          <a:xfrm>
            <a:off x="1510905" y="2634493"/>
            <a:ext cx="6236677" cy="857250"/>
          </a:xfrm>
        </p:spPr>
        <p:txBody>
          <a:bodyPr/>
          <a:lstStyle/>
          <a:p>
            <a:r>
              <a:rPr lang="en-US" dirty="0"/>
              <a:t>Myth: There is no place for me to send a patient with HIV in Nevada</a:t>
            </a:r>
          </a:p>
        </p:txBody>
      </p:sp>
      <p:sp>
        <p:nvSpPr>
          <p:cNvPr id="4" name="Slide Number Placeholder 3">
            <a:extLst>
              <a:ext uri="{FF2B5EF4-FFF2-40B4-BE49-F238E27FC236}">
                <a16:creationId xmlns:a16="http://schemas.microsoft.com/office/drawing/2014/main" id="{96189620-3DCB-28D4-4C0D-B9A0018A8AFD}"/>
              </a:ext>
            </a:extLst>
          </p:cNvPr>
          <p:cNvSpPr>
            <a:spLocks noGrp="1"/>
          </p:cNvSpPr>
          <p:nvPr>
            <p:ph type="sldNum" sz="quarter" idx="12"/>
          </p:nvPr>
        </p:nvSpPr>
        <p:spPr/>
        <p:txBody>
          <a:bodyPr/>
          <a:lstStyle/>
          <a:p>
            <a:fld id="{1D2EA5EF-C699-AF4C-BA42-C0A1CAAB713C}" type="slidenum">
              <a:rPr lang="en-US" smtClean="0"/>
              <a:t>34</a:t>
            </a:fld>
            <a:endParaRPr lang="en-US" dirty="0"/>
          </a:p>
        </p:txBody>
      </p:sp>
    </p:spTree>
    <p:extLst>
      <p:ext uri="{BB962C8B-B14F-4D97-AF65-F5344CB8AC3E}">
        <p14:creationId xmlns:p14="http://schemas.microsoft.com/office/powerpoint/2010/main" val="1061524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8E4F-455D-4AF0-BFD8-7BD4E1DD5B64}"/>
              </a:ext>
            </a:extLst>
          </p:cNvPr>
          <p:cNvSpPr txBox="1">
            <a:spLocks noGrp="1"/>
          </p:cNvSpPr>
          <p:nvPr>
            <p:ph type="title"/>
          </p:nvPr>
        </p:nvSpPr>
        <p:spPr>
          <a:xfrm>
            <a:off x="1614489" y="1000126"/>
            <a:ext cx="5915025" cy="828675"/>
          </a:xfrm>
        </p:spPr>
        <p:txBody>
          <a:bodyPr/>
          <a:lstStyle/>
          <a:p>
            <a:pPr lvl="0"/>
            <a:r>
              <a:rPr lang="en-US" dirty="0"/>
              <a:t>National HIV Curriculum </a:t>
            </a:r>
          </a:p>
        </p:txBody>
      </p:sp>
      <p:pic>
        <p:nvPicPr>
          <p:cNvPr id="3" name="Content Placeholder 3" descr="National HIV Curriculum ">
            <a:extLst>
              <a:ext uri="{FF2B5EF4-FFF2-40B4-BE49-F238E27FC236}">
                <a16:creationId xmlns:a16="http://schemas.microsoft.com/office/drawing/2014/main" id="{F18A196D-27EE-4765-B161-9653F6FC5C1F}"/>
              </a:ext>
            </a:extLst>
          </p:cNvPr>
          <p:cNvPicPr>
            <a:picLocks noGrp="1" noChangeAspect="1"/>
          </p:cNvPicPr>
          <p:nvPr>
            <p:ph idx="1"/>
          </p:nvPr>
        </p:nvPicPr>
        <p:blipFill>
          <a:blip r:embed="rId3"/>
          <a:stretch>
            <a:fillRect/>
          </a:stretch>
        </p:blipFill>
        <p:spPr>
          <a:xfrm>
            <a:off x="586429" y="2137106"/>
            <a:ext cx="5625704" cy="1639491"/>
          </a:xfrm>
        </p:spPr>
      </p:pic>
      <p:pic>
        <p:nvPicPr>
          <p:cNvPr id="4" name="Picture 4" descr="National HIV Curriculum image of partners ">
            <a:extLst>
              <a:ext uri="{FF2B5EF4-FFF2-40B4-BE49-F238E27FC236}">
                <a16:creationId xmlns:a16="http://schemas.microsoft.com/office/drawing/2014/main" id="{300648BF-2EFC-4AA3-87CB-69200A0CD442}"/>
              </a:ext>
            </a:extLst>
          </p:cNvPr>
          <p:cNvPicPr>
            <a:picLocks noChangeAspect="1"/>
          </p:cNvPicPr>
          <p:nvPr/>
        </p:nvPicPr>
        <p:blipFill>
          <a:blip r:embed="rId4"/>
          <a:stretch>
            <a:fillRect/>
          </a:stretch>
        </p:blipFill>
        <p:spPr>
          <a:xfrm>
            <a:off x="2471778" y="4091104"/>
            <a:ext cx="5260346" cy="1249582"/>
          </a:xfrm>
          <a:prstGeom prst="rect">
            <a:avLst/>
          </a:prstGeom>
          <a:noFill/>
          <a:ln cap="flat">
            <a:noFill/>
          </a:ln>
        </p:spPr>
      </p:pic>
      <p:sp>
        <p:nvSpPr>
          <p:cNvPr id="6" name="TextBox 5">
            <a:extLst>
              <a:ext uri="{FF2B5EF4-FFF2-40B4-BE49-F238E27FC236}">
                <a16:creationId xmlns:a16="http://schemas.microsoft.com/office/drawing/2014/main" id="{565DB25D-BB61-7EC4-9F80-97FDD975012E}"/>
              </a:ext>
            </a:extLst>
          </p:cNvPr>
          <p:cNvSpPr txBox="1"/>
          <p:nvPr/>
        </p:nvSpPr>
        <p:spPr>
          <a:xfrm>
            <a:off x="2181877" y="5655192"/>
            <a:ext cx="4570434" cy="300082"/>
          </a:xfrm>
          <a:prstGeom prst="rect">
            <a:avLst/>
          </a:prstGeom>
          <a:noFill/>
        </p:spPr>
        <p:txBody>
          <a:bodyPr wrap="square">
            <a:spAutoFit/>
          </a:bodyPr>
          <a:lstStyle/>
          <a:p>
            <a:r>
              <a:rPr lang="en-US" sz="1350" dirty="0">
                <a:solidFill>
                  <a:schemeClr val="bg1"/>
                </a:solidFill>
              </a:rPr>
              <a:t>(National HIV Curriculum, 2024)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BFCF77-12DE-0585-6260-1548EE76FC1B}"/>
              </a:ext>
            </a:extLst>
          </p:cNvPr>
          <p:cNvSpPr>
            <a:spLocks noGrp="1"/>
          </p:cNvSpPr>
          <p:nvPr>
            <p:ph type="title" idx="4294967295"/>
          </p:nvPr>
        </p:nvSpPr>
        <p:spPr/>
        <p:txBody>
          <a:bodyPr/>
          <a:lstStyle/>
          <a:p>
            <a:pPr rtl="0" eaLnBrk="1" latinLnBrk="0" hangingPunct="1"/>
            <a:r>
              <a:rPr lang="en-US" sz="2025" b="0" i="0" spc="0" baseline="0" dirty="0">
                <a:solidFill>
                  <a:srgbClr val="000000"/>
                </a:solidFill>
                <a:effectLst/>
                <a:latin typeface="Calibri" panose="020F0502020204030204" pitchFamily="34" charset="0"/>
                <a:ea typeface="+mn-ea"/>
                <a:cs typeface="+mn-cs"/>
              </a:rPr>
              <a:t>NATIONAL CLINICIAN CONSULTATION CENTER </a:t>
            </a:r>
            <a:endParaRPr lang="en-US" dirty="0">
              <a:effectLst/>
            </a:endParaRPr>
          </a:p>
          <a:p>
            <a:endParaRPr lang="en-US" dirty="0"/>
          </a:p>
        </p:txBody>
      </p:sp>
      <p:pic>
        <p:nvPicPr>
          <p:cNvPr id="4" name="Picture 3" descr=" NATIONAL CLINICIAN CONSULTATION CENTER  image of staff and phone numbers ">
            <a:extLst>
              <a:ext uri="{FF2B5EF4-FFF2-40B4-BE49-F238E27FC236}">
                <a16:creationId xmlns:a16="http://schemas.microsoft.com/office/drawing/2014/main" id="{C3C82968-0076-4FF4-B970-C8FF9C33B625}"/>
              </a:ext>
            </a:extLst>
          </p:cNvPr>
          <p:cNvPicPr>
            <a:picLocks noChangeAspect="1"/>
          </p:cNvPicPr>
          <p:nvPr/>
        </p:nvPicPr>
        <p:blipFill>
          <a:blip r:embed="rId3"/>
          <a:stretch>
            <a:fillRect/>
          </a:stretch>
        </p:blipFill>
        <p:spPr>
          <a:xfrm>
            <a:off x="1664494" y="1496972"/>
            <a:ext cx="5664994" cy="3754646"/>
          </a:xfrm>
          <a:prstGeom prst="rect">
            <a:avLst/>
          </a:prstGeom>
        </p:spPr>
      </p:pic>
      <p:sp>
        <p:nvSpPr>
          <p:cNvPr id="5" name="TextBox 4">
            <a:extLst>
              <a:ext uri="{FF2B5EF4-FFF2-40B4-BE49-F238E27FC236}">
                <a16:creationId xmlns:a16="http://schemas.microsoft.com/office/drawing/2014/main" id="{D554889D-82FF-0326-66A4-58C9E6585848}"/>
              </a:ext>
            </a:extLst>
          </p:cNvPr>
          <p:cNvSpPr txBox="1"/>
          <p:nvPr/>
        </p:nvSpPr>
        <p:spPr>
          <a:xfrm>
            <a:off x="2181877" y="5655192"/>
            <a:ext cx="4570434" cy="300082"/>
          </a:xfrm>
          <a:prstGeom prst="rect">
            <a:avLst/>
          </a:prstGeom>
          <a:noFill/>
        </p:spPr>
        <p:txBody>
          <a:bodyPr wrap="square">
            <a:spAutoFit/>
          </a:bodyPr>
          <a:lstStyle/>
          <a:p>
            <a:r>
              <a:rPr lang="en-US" sz="1350" dirty="0">
                <a:solidFill>
                  <a:schemeClr val="bg1"/>
                </a:solidFill>
              </a:rPr>
              <a:t>(National Clinician Consultation Center, 2024)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E24F3B-120A-27CB-B7F6-826CEC2B73FB}"/>
              </a:ext>
            </a:extLst>
          </p:cNvPr>
          <p:cNvSpPr>
            <a:spLocks noGrp="1"/>
          </p:cNvSpPr>
          <p:nvPr>
            <p:ph type="title" idx="4294967295"/>
          </p:nvPr>
        </p:nvSpPr>
        <p:spPr/>
        <p:txBody>
          <a:bodyPr/>
          <a:lstStyle/>
          <a:p>
            <a:r>
              <a:rPr lang="en-US" dirty="0"/>
              <a:t>NNPTC</a:t>
            </a:r>
          </a:p>
        </p:txBody>
      </p:sp>
      <p:pic>
        <p:nvPicPr>
          <p:cNvPr id="3" name="Picture 2" descr="Image of the website National Network of STD Clinical Prevention Training Centers">
            <a:extLst>
              <a:ext uri="{FF2B5EF4-FFF2-40B4-BE49-F238E27FC236}">
                <a16:creationId xmlns:a16="http://schemas.microsoft.com/office/drawing/2014/main" id="{60BF02E5-7A18-4EDB-8972-E4F1DA2671DC}"/>
              </a:ext>
            </a:extLst>
          </p:cNvPr>
          <p:cNvPicPr>
            <a:picLocks noChangeAspect="1"/>
          </p:cNvPicPr>
          <p:nvPr/>
        </p:nvPicPr>
        <p:blipFill>
          <a:blip r:embed="rId3"/>
          <a:stretch>
            <a:fillRect/>
          </a:stretch>
        </p:blipFill>
        <p:spPr>
          <a:xfrm>
            <a:off x="2058194" y="1312949"/>
            <a:ext cx="6858000" cy="2288729"/>
          </a:xfrm>
          <a:prstGeom prst="rect">
            <a:avLst/>
          </a:prstGeom>
        </p:spPr>
      </p:pic>
      <p:pic>
        <p:nvPicPr>
          <p:cNvPr id="4" name="Picture 3" descr="Image of the webisite National Network of STD Clinical Prevention Training Centers Enter your online consultation request ">
            <a:extLst>
              <a:ext uri="{FF2B5EF4-FFF2-40B4-BE49-F238E27FC236}">
                <a16:creationId xmlns:a16="http://schemas.microsoft.com/office/drawing/2014/main" id="{749EF5C1-E234-44CD-B55C-5CDC5399AC16}"/>
              </a:ext>
            </a:extLst>
          </p:cNvPr>
          <p:cNvPicPr>
            <a:picLocks noChangeAspect="1"/>
          </p:cNvPicPr>
          <p:nvPr/>
        </p:nvPicPr>
        <p:blipFill>
          <a:blip r:embed="rId4"/>
          <a:stretch>
            <a:fillRect/>
          </a:stretch>
        </p:blipFill>
        <p:spPr>
          <a:xfrm>
            <a:off x="1585913" y="2994147"/>
            <a:ext cx="6222206" cy="2512306"/>
          </a:xfrm>
          <a:prstGeom prst="rect">
            <a:avLst/>
          </a:prstGeom>
        </p:spPr>
      </p:pic>
      <p:sp>
        <p:nvSpPr>
          <p:cNvPr id="6" name="TextBox 5">
            <a:extLst>
              <a:ext uri="{FF2B5EF4-FFF2-40B4-BE49-F238E27FC236}">
                <a16:creationId xmlns:a16="http://schemas.microsoft.com/office/drawing/2014/main" id="{951A1A1B-3F1A-9A42-7674-7591EFDC7F1F}"/>
              </a:ext>
            </a:extLst>
          </p:cNvPr>
          <p:cNvSpPr txBox="1"/>
          <p:nvPr/>
        </p:nvSpPr>
        <p:spPr>
          <a:xfrm>
            <a:off x="2181877" y="5655192"/>
            <a:ext cx="5822255" cy="300082"/>
          </a:xfrm>
          <a:prstGeom prst="rect">
            <a:avLst/>
          </a:prstGeom>
          <a:noFill/>
        </p:spPr>
        <p:txBody>
          <a:bodyPr wrap="square">
            <a:spAutoFit/>
          </a:bodyPr>
          <a:lstStyle/>
          <a:p>
            <a:r>
              <a:rPr lang="en-US" sz="1350" dirty="0">
                <a:solidFill>
                  <a:schemeClr val="bg1"/>
                </a:solidFill>
              </a:rPr>
              <a:t>(National Network of STD Clinical Prevention and Training Center , 2024) </a:t>
            </a:r>
          </a:p>
        </p:txBody>
      </p:sp>
      <p:sp>
        <p:nvSpPr>
          <p:cNvPr id="2" name="Slide Number Placeholder 1">
            <a:extLst>
              <a:ext uri="{FF2B5EF4-FFF2-40B4-BE49-F238E27FC236}">
                <a16:creationId xmlns:a16="http://schemas.microsoft.com/office/drawing/2014/main" id="{93BFFF43-2C55-48C3-87CF-3C65EBEA6C49}"/>
              </a:ext>
            </a:extLst>
          </p:cNvPr>
          <p:cNvSpPr>
            <a:spLocks noGrp="1"/>
          </p:cNvSpPr>
          <p:nvPr>
            <p:ph type="sldNum" sz="quarter" idx="12"/>
          </p:nvPr>
        </p:nvSpPr>
        <p:spPr/>
        <p:txBody>
          <a:bodyPr/>
          <a:lstStyle/>
          <a:p>
            <a:fld id="{1D2EA5EF-C699-AF4C-BA42-C0A1CAAB713C}" type="slidenum">
              <a:rPr lang="en-US" smtClean="0"/>
              <a:t>37</a:t>
            </a:fld>
            <a:endParaRPr lang="en-US"/>
          </a:p>
        </p:txBody>
      </p:sp>
    </p:spTree>
    <p:extLst>
      <p:ext uri="{BB962C8B-B14F-4D97-AF65-F5344CB8AC3E}">
        <p14:creationId xmlns:p14="http://schemas.microsoft.com/office/powerpoint/2010/main" val="2280772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B162-A162-693E-B95E-DCD162B37E94}"/>
              </a:ext>
            </a:extLst>
          </p:cNvPr>
          <p:cNvSpPr>
            <a:spLocks noGrp="1"/>
          </p:cNvSpPr>
          <p:nvPr>
            <p:ph type="title"/>
          </p:nvPr>
        </p:nvSpPr>
        <p:spPr/>
        <p:txBody>
          <a:bodyPr/>
          <a:lstStyle/>
          <a:p>
            <a:r>
              <a:rPr lang="en-US" dirty="0"/>
              <a:t>Addressing Barriers to Care in Rural Communities</a:t>
            </a:r>
          </a:p>
        </p:txBody>
      </p:sp>
      <p:pic>
        <p:nvPicPr>
          <p:cNvPr id="6" name="Content Placeholder 5" descr="Reaching people with HIV in Rural US infographic, go to https://aidsetc.org/resource/reaching-people-hiv-rural-united-states">
            <a:extLst>
              <a:ext uri="{FF2B5EF4-FFF2-40B4-BE49-F238E27FC236}">
                <a16:creationId xmlns:a16="http://schemas.microsoft.com/office/drawing/2014/main" id="{9D20C633-49D8-4986-CD6E-B8D526D2171A}"/>
              </a:ext>
            </a:extLst>
          </p:cNvPr>
          <p:cNvPicPr>
            <a:picLocks noGrp="1" noChangeAspect="1"/>
          </p:cNvPicPr>
          <p:nvPr>
            <p:ph idx="1"/>
          </p:nvPr>
        </p:nvPicPr>
        <p:blipFill>
          <a:blip r:embed="rId2"/>
          <a:stretch>
            <a:fillRect/>
          </a:stretch>
        </p:blipFill>
        <p:spPr>
          <a:xfrm>
            <a:off x="1503123" y="1920480"/>
            <a:ext cx="5966729" cy="3693287"/>
          </a:xfrm>
        </p:spPr>
      </p:pic>
      <p:sp>
        <p:nvSpPr>
          <p:cNvPr id="3" name="TextBox 2">
            <a:extLst>
              <a:ext uri="{FF2B5EF4-FFF2-40B4-BE49-F238E27FC236}">
                <a16:creationId xmlns:a16="http://schemas.microsoft.com/office/drawing/2014/main" id="{8DE4B4F8-AFC8-EF8B-B19B-3F7983F6169E}"/>
              </a:ext>
            </a:extLst>
          </p:cNvPr>
          <p:cNvSpPr txBox="1"/>
          <p:nvPr/>
        </p:nvSpPr>
        <p:spPr>
          <a:xfrm>
            <a:off x="2181877" y="5655192"/>
            <a:ext cx="4570434" cy="300082"/>
          </a:xfrm>
          <a:prstGeom prst="rect">
            <a:avLst/>
          </a:prstGeom>
          <a:noFill/>
        </p:spPr>
        <p:txBody>
          <a:bodyPr wrap="square">
            <a:spAutoFit/>
          </a:bodyPr>
          <a:lstStyle/>
          <a:p>
            <a:r>
              <a:rPr lang="en-US" sz="1350" dirty="0">
                <a:solidFill>
                  <a:schemeClr val="bg1"/>
                </a:solidFill>
              </a:rPr>
              <a:t>(AETC NCRC, 2024) </a:t>
            </a:r>
          </a:p>
        </p:txBody>
      </p:sp>
      <p:sp>
        <p:nvSpPr>
          <p:cNvPr id="4" name="Slide Number Placeholder 3">
            <a:extLst>
              <a:ext uri="{FF2B5EF4-FFF2-40B4-BE49-F238E27FC236}">
                <a16:creationId xmlns:a16="http://schemas.microsoft.com/office/drawing/2014/main" id="{0960BEAC-57D7-C329-5670-48FA468DAF9A}"/>
              </a:ext>
            </a:extLst>
          </p:cNvPr>
          <p:cNvSpPr>
            <a:spLocks noGrp="1"/>
          </p:cNvSpPr>
          <p:nvPr>
            <p:ph type="sldNum" sz="quarter" idx="12"/>
          </p:nvPr>
        </p:nvSpPr>
        <p:spPr/>
        <p:txBody>
          <a:bodyPr/>
          <a:lstStyle/>
          <a:p>
            <a:fld id="{1D2EA5EF-C699-AF4C-BA42-C0A1CAAB713C}" type="slidenum">
              <a:rPr lang="en-US" smtClean="0"/>
              <a:t>38</a:t>
            </a:fld>
            <a:endParaRPr lang="en-US" dirty="0"/>
          </a:p>
        </p:txBody>
      </p:sp>
    </p:spTree>
    <p:extLst>
      <p:ext uri="{BB962C8B-B14F-4D97-AF65-F5344CB8AC3E}">
        <p14:creationId xmlns:p14="http://schemas.microsoft.com/office/powerpoint/2010/main" val="291136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7ACA-EC70-9228-C760-81980306F751}"/>
              </a:ext>
            </a:extLst>
          </p:cNvPr>
          <p:cNvSpPr>
            <a:spLocks noGrp="1"/>
          </p:cNvSpPr>
          <p:nvPr>
            <p:ph type="title"/>
          </p:nvPr>
        </p:nvSpPr>
        <p:spPr/>
        <p:txBody>
          <a:bodyPr/>
          <a:lstStyle/>
          <a:p>
            <a:r>
              <a:rPr lang="en-US" dirty="0"/>
              <a:t>Addressing Stigma and Free Training</a:t>
            </a:r>
          </a:p>
        </p:txBody>
      </p:sp>
      <p:pic>
        <p:nvPicPr>
          <p:cNvPr id="6" name="Content Placeholder 5" descr="Reaching people with HIV in Rural US infographic, go to https://aidsetc.org/resource/reaching-people-hiv-rural-united-states">
            <a:extLst>
              <a:ext uri="{FF2B5EF4-FFF2-40B4-BE49-F238E27FC236}">
                <a16:creationId xmlns:a16="http://schemas.microsoft.com/office/drawing/2014/main" id="{32147A67-FE14-DA3C-19D7-02C8DD6EE1C7}"/>
              </a:ext>
            </a:extLst>
          </p:cNvPr>
          <p:cNvPicPr>
            <a:picLocks noGrp="1" noChangeAspect="1"/>
          </p:cNvPicPr>
          <p:nvPr>
            <p:ph idx="1"/>
          </p:nvPr>
        </p:nvPicPr>
        <p:blipFill>
          <a:blip r:embed="rId2"/>
          <a:stretch>
            <a:fillRect/>
          </a:stretch>
        </p:blipFill>
        <p:spPr>
          <a:xfrm>
            <a:off x="2057401" y="1813005"/>
            <a:ext cx="5714999" cy="3775120"/>
          </a:xfrm>
        </p:spPr>
      </p:pic>
      <p:sp>
        <p:nvSpPr>
          <p:cNvPr id="3" name="TextBox 2">
            <a:extLst>
              <a:ext uri="{FF2B5EF4-FFF2-40B4-BE49-F238E27FC236}">
                <a16:creationId xmlns:a16="http://schemas.microsoft.com/office/drawing/2014/main" id="{F3889F6D-4855-20C9-F8D0-1CDDBB69BED7}"/>
              </a:ext>
            </a:extLst>
          </p:cNvPr>
          <p:cNvSpPr txBox="1"/>
          <p:nvPr/>
        </p:nvSpPr>
        <p:spPr>
          <a:xfrm>
            <a:off x="2181877" y="5655192"/>
            <a:ext cx="4570434" cy="300082"/>
          </a:xfrm>
          <a:prstGeom prst="rect">
            <a:avLst/>
          </a:prstGeom>
          <a:noFill/>
        </p:spPr>
        <p:txBody>
          <a:bodyPr wrap="square">
            <a:spAutoFit/>
          </a:bodyPr>
          <a:lstStyle/>
          <a:p>
            <a:r>
              <a:rPr lang="en-US" sz="1350" dirty="0">
                <a:solidFill>
                  <a:schemeClr val="bg1"/>
                </a:solidFill>
              </a:rPr>
              <a:t>(AETC NCRC, 2024) </a:t>
            </a:r>
          </a:p>
        </p:txBody>
      </p:sp>
      <p:sp>
        <p:nvSpPr>
          <p:cNvPr id="4" name="Slide Number Placeholder 3">
            <a:extLst>
              <a:ext uri="{FF2B5EF4-FFF2-40B4-BE49-F238E27FC236}">
                <a16:creationId xmlns:a16="http://schemas.microsoft.com/office/drawing/2014/main" id="{568BD10E-46E9-E800-CC76-E629CEC7837E}"/>
              </a:ext>
            </a:extLst>
          </p:cNvPr>
          <p:cNvSpPr>
            <a:spLocks noGrp="1"/>
          </p:cNvSpPr>
          <p:nvPr>
            <p:ph type="sldNum" sz="quarter" idx="12"/>
          </p:nvPr>
        </p:nvSpPr>
        <p:spPr/>
        <p:txBody>
          <a:bodyPr/>
          <a:lstStyle/>
          <a:p>
            <a:fld id="{1D2EA5EF-C699-AF4C-BA42-C0A1CAAB713C}" type="slidenum">
              <a:rPr lang="en-US" smtClean="0"/>
              <a:t>39</a:t>
            </a:fld>
            <a:endParaRPr lang="en-US" dirty="0"/>
          </a:p>
        </p:txBody>
      </p:sp>
    </p:spTree>
    <p:extLst>
      <p:ext uri="{BB962C8B-B14F-4D97-AF65-F5344CB8AC3E}">
        <p14:creationId xmlns:p14="http://schemas.microsoft.com/office/powerpoint/2010/main" val="62586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85584" indent="0">
              <a:buNone/>
            </a:pPr>
            <a:r>
              <a:rPr lang="en-US" dirty="0"/>
              <a:t>At the completion of this presentation, participants will be able to:</a:t>
            </a:r>
          </a:p>
          <a:p>
            <a:r>
              <a:rPr lang="en-US" dirty="0"/>
              <a:t>Compare Nevada’s HIV Epidemiology data with other states</a:t>
            </a:r>
          </a:p>
          <a:p>
            <a:r>
              <a:rPr lang="en-US" dirty="0"/>
              <a:t>Discuss why HIV screening is important </a:t>
            </a:r>
          </a:p>
          <a:p>
            <a:r>
              <a:rPr lang="en-US" dirty="0"/>
              <a:t>Examine case presentation from rural Nevada </a:t>
            </a:r>
          </a:p>
          <a:p>
            <a:r>
              <a:rPr lang="en-US" dirty="0"/>
              <a:t>Describe HIV and STI resources for Nevada providers</a:t>
            </a:r>
          </a:p>
          <a:p>
            <a:pPr marL="85584" indent="0">
              <a:buNone/>
            </a:pPr>
            <a:endParaRPr lang="en-US" dirty="0"/>
          </a:p>
          <a:p>
            <a:pPr marL="428484" indent="-342900">
              <a:buFont typeface="+mj-lt"/>
              <a:buAutoNum type="arabicPeriod"/>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a:t>
            </a:fld>
            <a:endParaRPr lang="en-US" dirty="0"/>
          </a:p>
        </p:txBody>
      </p:sp>
    </p:spTree>
    <p:extLst>
      <p:ext uri="{BB962C8B-B14F-4D97-AF65-F5344CB8AC3E}">
        <p14:creationId xmlns:p14="http://schemas.microsoft.com/office/powerpoint/2010/main" val="4183897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9AC4-6BEA-DF1F-95B0-BBCD72FEE6FE}"/>
              </a:ext>
            </a:extLst>
          </p:cNvPr>
          <p:cNvSpPr>
            <a:spLocks noGrp="1"/>
          </p:cNvSpPr>
          <p:nvPr>
            <p:ph type="title"/>
          </p:nvPr>
        </p:nvSpPr>
        <p:spPr/>
        <p:txBody>
          <a:bodyPr/>
          <a:lstStyle/>
          <a:p>
            <a:r>
              <a:rPr lang="en-US" dirty="0"/>
              <a:t>Statewide Resources</a:t>
            </a:r>
          </a:p>
        </p:txBody>
      </p:sp>
      <p:sp>
        <p:nvSpPr>
          <p:cNvPr id="4" name="Slide Number Placeholder 3">
            <a:extLst>
              <a:ext uri="{FF2B5EF4-FFF2-40B4-BE49-F238E27FC236}">
                <a16:creationId xmlns:a16="http://schemas.microsoft.com/office/drawing/2014/main" id="{07968AC3-C5B2-EAB1-4F0B-38739D373754}"/>
              </a:ext>
            </a:extLst>
          </p:cNvPr>
          <p:cNvSpPr>
            <a:spLocks noGrp="1"/>
          </p:cNvSpPr>
          <p:nvPr>
            <p:ph type="sldNum" sz="quarter" idx="12"/>
          </p:nvPr>
        </p:nvSpPr>
        <p:spPr/>
        <p:txBody>
          <a:bodyPr/>
          <a:lstStyle/>
          <a:p>
            <a:fld id="{1D2EA5EF-C699-AF4C-BA42-C0A1CAAB713C}" type="slidenum">
              <a:rPr lang="en-US" smtClean="0"/>
              <a:t>40</a:t>
            </a:fld>
            <a:endParaRPr lang="en-US" dirty="0"/>
          </a:p>
        </p:txBody>
      </p:sp>
      <p:sp>
        <p:nvSpPr>
          <p:cNvPr id="10" name="Content Placeholder 9">
            <a:extLst>
              <a:ext uri="{FF2B5EF4-FFF2-40B4-BE49-F238E27FC236}">
                <a16:creationId xmlns:a16="http://schemas.microsoft.com/office/drawing/2014/main" id="{5C01B2B6-ADB6-F368-2186-30502134B355}"/>
              </a:ext>
            </a:extLst>
          </p:cNvPr>
          <p:cNvSpPr>
            <a:spLocks noGrp="1"/>
          </p:cNvSpPr>
          <p:nvPr>
            <p:ph idx="1"/>
          </p:nvPr>
        </p:nvSpPr>
        <p:spPr>
          <a:xfrm>
            <a:off x="490539" y="1920479"/>
            <a:ext cx="8315569" cy="2961902"/>
          </a:xfrm>
        </p:spPr>
        <p:txBody>
          <a:bodyPr>
            <a:normAutofit lnSpcReduction="10000"/>
          </a:bodyPr>
          <a:lstStyle/>
          <a:p>
            <a:pPr marL="214313" indent="-214313">
              <a:buFont typeface="Arial" panose="020B0604020202020204" pitchFamily="34" charset="0"/>
              <a:buChar char="•"/>
            </a:pPr>
            <a:r>
              <a:rPr lang="en-US" dirty="0"/>
              <a:t>Rethink HIV - This great HIV resource for patient education </a:t>
            </a:r>
            <a:r>
              <a:rPr lang="en-US" dirty="0">
                <a:hlinkClick r:id="rId3"/>
              </a:rPr>
              <a:t>https://www.rethinkhivnevada.org</a:t>
            </a:r>
            <a:endParaRPr lang="en-US" dirty="0"/>
          </a:p>
          <a:p>
            <a:pPr marL="214313" indent="-214313">
              <a:buFont typeface="Arial" panose="020B0604020202020204" pitchFamily="34" charset="0"/>
              <a:buChar char="•"/>
            </a:pPr>
            <a:r>
              <a:rPr lang="en-US" dirty="0"/>
              <a:t>Rethink Safe sex- This great STI resource for patient education </a:t>
            </a:r>
            <a:r>
              <a:rPr lang="en-US" dirty="0">
                <a:hlinkClick r:id="rId4"/>
              </a:rPr>
              <a:t>https://www.rethinksafesexnv.org</a:t>
            </a:r>
            <a:endParaRPr lang="en-US" dirty="0"/>
          </a:p>
          <a:p>
            <a:pPr marL="214313" indent="-214313">
              <a:buFont typeface="Arial" panose="020B0604020202020204" pitchFamily="34" charset="0"/>
              <a:buChar char="•"/>
            </a:pPr>
            <a:r>
              <a:rPr lang="en-US" dirty="0"/>
              <a:t>Collect2Protect- At Home HIV, Gonorrhea, and Chlamydia testing with video and instructions in English and Spanish (free or low cost).</a:t>
            </a:r>
          </a:p>
          <a:p>
            <a:pPr marL="436832" lvl="1" indent="-214313">
              <a:buFont typeface="Arial" panose="020B0604020202020204" pitchFamily="34" charset="0"/>
              <a:buChar char="•"/>
            </a:pPr>
            <a:r>
              <a:rPr lang="en-US" dirty="0">
                <a:hlinkClick r:id="rId5"/>
              </a:rPr>
              <a:t>https://www.southernnevadahealthdistrict.org/programs/collect-2-protect/</a:t>
            </a:r>
            <a:endParaRPr lang="en-US" dirty="0"/>
          </a:p>
          <a:p>
            <a:pPr marL="214313" indent="-214313">
              <a:buFont typeface="Arial" panose="020B0604020202020204" pitchFamily="34" charset="0"/>
              <a:buChar char="•"/>
            </a:pPr>
            <a:r>
              <a:rPr lang="en-US" dirty="0"/>
              <a:t>State of Nevada Website on HIV Treatment and Testing</a:t>
            </a:r>
          </a:p>
          <a:p>
            <a:pPr marL="436832" lvl="1" indent="-214313">
              <a:buFont typeface="Arial" panose="020B0604020202020204" pitchFamily="34" charset="0"/>
              <a:buChar char="•"/>
            </a:pPr>
            <a:r>
              <a:rPr lang="en-US" dirty="0">
                <a:hlinkClick r:id="rId6"/>
              </a:rPr>
              <a:t>https://endhivnevada.org/testing-and-treatment/</a:t>
            </a:r>
            <a:endParaRPr lang="en-US" dirty="0"/>
          </a:p>
          <a:p>
            <a:pPr marL="214313" indent="-214313">
              <a:buFont typeface="Arial" panose="020B0604020202020204" pitchFamily="34" charset="0"/>
              <a:buChar char="•"/>
            </a:pPr>
            <a:r>
              <a:rPr lang="en-US" dirty="0"/>
              <a:t>Nevada Medicaid Covers Condoms with an RX</a:t>
            </a:r>
          </a:p>
          <a:p>
            <a:pPr marL="214313" indent="-214313">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51752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26A2-DDB9-3340-20D4-A51054A3EFF2}"/>
              </a:ext>
            </a:extLst>
          </p:cNvPr>
          <p:cNvSpPr>
            <a:spLocks noGrp="1"/>
          </p:cNvSpPr>
          <p:nvPr>
            <p:ph type="title"/>
          </p:nvPr>
        </p:nvSpPr>
        <p:spPr/>
        <p:txBody>
          <a:bodyPr/>
          <a:lstStyle/>
          <a:p>
            <a:r>
              <a:rPr lang="en-US" dirty="0"/>
              <a:t>Northern Nevada Resources </a:t>
            </a:r>
          </a:p>
        </p:txBody>
      </p:sp>
      <p:sp>
        <p:nvSpPr>
          <p:cNvPr id="3" name="Content Placeholder 2">
            <a:extLst>
              <a:ext uri="{FF2B5EF4-FFF2-40B4-BE49-F238E27FC236}">
                <a16:creationId xmlns:a16="http://schemas.microsoft.com/office/drawing/2014/main" id="{0357A41B-81AC-426D-418C-00522A35C213}"/>
              </a:ext>
            </a:extLst>
          </p:cNvPr>
          <p:cNvSpPr>
            <a:spLocks noGrp="1"/>
          </p:cNvSpPr>
          <p:nvPr>
            <p:ph idx="1"/>
          </p:nvPr>
        </p:nvSpPr>
        <p:spPr/>
        <p:txBody>
          <a:bodyPr/>
          <a:lstStyle/>
          <a:p>
            <a:r>
              <a:rPr lang="en-US" dirty="0"/>
              <a:t>Northern Nevada HOPES- HIV care and treatment</a:t>
            </a:r>
          </a:p>
          <a:p>
            <a:pPr lvl="1"/>
            <a:r>
              <a:rPr lang="en-US" dirty="0">
                <a:hlinkClick r:id="rId3"/>
              </a:rPr>
              <a:t>https://www.nnhopes.org/hiv/</a:t>
            </a:r>
            <a:endParaRPr lang="en-US" dirty="0"/>
          </a:p>
          <a:p>
            <a:r>
              <a:rPr lang="en-US" dirty="0"/>
              <a:t>Change Point- Harm Reduction</a:t>
            </a:r>
          </a:p>
          <a:p>
            <a:pPr lvl="1"/>
            <a:r>
              <a:rPr lang="en-US" dirty="0">
                <a:hlinkClick r:id="rId4"/>
              </a:rPr>
              <a:t>https://www.nnhopes.org/patients/services/change-point/</a:t>
            </a:r>
            <a:endParaRPr lang="en-US" dirty="0"/>
          </a:p>
          <a:p>
            <a:r>
              <a:rPr lang="en-US" dirty="0"/>
              <a:t>Carson City Health and Human Services</a:t>
            </a:r>
          </a:p>
          <a:p>
            <a:pPr lvl="1"/>
            <a:r>
              <a:rPr lang="en-US" dirty="0">
                <a:hlinkClick r:id="rId5"/>
              </a:rPr>
              <a:t>https://www.gethealthycarsoncity.org/divisions/chronic-disease-prevention-health-promotion/hiv-aids-stds</a:t>
            </a:r>
            <a:endParaRPr lang="en-US" dirty="0"/>
          </a:p>
          <a:p>
            <a:r>
              <a:rPr lang="en-US" dirty="0"/>
              <a:t>Accept- HIV screening and support</a:t>
            </a:r>
          </a:p>
          <a:p>
            <a:pPr lvl="1"/>
            <a:r>
              <a:rPr lang="en-US" dirty="0">
                <a:hlinkClick r:id="rId6"/>
              </a:rPr>
              <a:t>https://acceptonline.org/</a:t>
            </a:r>
            <a:endParaRPr lang="en-US" dirty="0"/>
          </a:p>
          <a:p>
            <a:pPr lvl="1"/>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1FD4709-D781-98C8-B22A-DEB3D21DBF8A}"/>
              </a:ext>
            </a:extLst>
          </p:cNvPr>
          <p:cNvSpPr>
            <a:spLocks noGrp="1"/>
          </p:cNvSpPr>
          <p:nvPr>
            <p:ph type="sldNum" sz="quarter" idx="12"/>
          </p:nvPr>
        </p:nvSpPr>
        <p:spPr/>
        <p:txBody>
          <a:bodyPr/>
          <a:lstStyle/>
          <a:p>
            <a:fld id="{1D2EA5EF-C699-AF4C-BA42-C0A1CAAB713C}" type="slidenum">
              <a:rPr lang="en-US" smtClean="0"/>
              <a:t>41</a:t>
            </a:fld>
            <a:endParaRPr lang="en-US" dirty="0"/>
          </a:p>
        </p:txBody>
      </p:sp>
    </p:spTree>
    <p:extLst>
      <p:ext uri="{BB962C8B-B14F-4D97-AF65-F5344CB8AC3E}">
        <p14:creationId xmlns:p14="http://schemas.microsoft.com/office/powerpoint/2010/main" val="3674742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10FB21-D4C5-3A03-DFDC-2DB5C5BFD44A}"/>
              </a:ext>
            </a:extLst>
          </p:cNvPr>
          <p:cNvSpPr>
            <a:spLocks noGrp="1"/>
          </p:cNvSpPr>
          <p:nvPr>
            <p:ph type="title" idx="4294967295"/>
          </p:nvPr>
        </p:nvSpPr>
        <p:spPr>
          <a:xfrm>
            <a:off x="414216" y="900567"/>
            <a:ext cx="8315569" cy="857250"/>
          </a:xfrm>
        </p:spPr>
        <p:txBody>
          <a:bodyPr/>
          <a:lstStyle/>
          <a:p>
            <a:r>
              <a:rPr lang="en-US" dirty="0"/>
              <a:t>Northern Nevada HIV</a:t>
            </a:r>
            <a:r>
              <a:rPr lang="en-US" baseline="0" dirty="0"/>
              <a:t> Outpatient Program Education and Services ( NNHOPES)</a:t>
            </a:r>
            <a:endParaRPr lang="en-US" dirty="0"/>
          </a:p>
        </p:txBody>
      </p:sp>
      <p:pic>
        <p:nvPicPr>
          <p:cNvPr id="3" name="Picture 2" descr="Image of Northern Nevada HIV Outpatient Program Education and Service--Bell Street Clinic ">
            <a:extLst>
              <a:ext uri="{FF2B5EF4-FFF2-40B4-BE49-F238E27FC236}">
                <a16:creationId xmlns:a16="http://schemas.microsoft.com/office/drawing/2014/main" id="{57F782E9-9C11-42FC-8172-0286A7B02A83}"/>
              </a:ext>
            </a:extLst>
          </p:cNvPr>
          <p:cNvPicPr>
            <a:picLocks noChangeAspect="1"/>
          </p:cNvPicPr>
          <p:nvPr/>
        </p:nvPicPr>
        <p:blipFill>
          <a:blip r:embed="rId3"/>
          <a:stretch>
            <a:fillRect/>
          </a:stretch>
        </p:blipFill>
        <p:spPr>
          <a:xfrm>
            <a:off x="2037910" y="1757817"/>
            <a:ext cx="3149173" cy="3688535"/>
          </a:xfrm>
          <a:prstGeom prst="rect">
            <a:avLst/>
          </a:prstGeom>
        </p:spPr>
      </p:pic>
      <p:sp>
        <p:nvSpPr>
          <p:cNvPr id="7" name="TextBox 6">
            <a:extLst>
              <a:ext uri="{FF2B5EF4-FFF2-40B4-BE49-F238E27FC236}">
                <a16:creationId xmlns:a16="http://schemas.microsoft.com/office/drawing/2014/main" id="{23410BAB-ED75-FE8E-85AD-5340159F51D8}"/>
              </a:ext>
            </a:extLst>
          </p:cNvPr>
          <p:cNvSpPr txBox="1"/>
          <p:nvPr/>
        </p:nvSpPr>
        <p:spPr>
          <a:xfrm>
            <a:off x="2181877" y="5655192"/>
            <a:ext cx="4570434" cy="300082"/>
          </a:xfrm>
          <a:prstGeom prst="rect">
            <a:avLst/>
          </a:prstGeom>
          <a:noFill/>
        </p:spPr>
        <p:txBody>
          <a:bodyPr wrap="square">
            <a:spAutoFit/>
          </a:bodyPr>
          <a:lstStyle/>
          <a:p>
            <a:r>
              <a:rPr lang="en-US" sz="1350" dirty="0">
                <a:solidFill>
                  <a:schemeClr val="bg1"/>
                </a:solidFill>
              </a:rPr>
              <a:t>(NNHOPES, 2024) </a:t>
            </a:r>
          </a:p>
        </p:txBody>
      </p:sp>
      <p:sp>
        <p:nvSpPr>
          <p:cNvPr id="2" name="Slide Number Placeholder 1">
            <a:extLst>
              <a:ext uri="{FF2B5EF4-FFF2-40B4-BE49-F238E27FC236}">
                <a16:creationId xmlns:a16="http://schemas.microsoft.com/office/drawing/2014/main" id="{410A6140-6410-4A8E-9B97-D54C656E94F2}"/>
              </a:ext>
            </a:extLst>
          </p:cNvPr>
          <p:cNvSpPr>
            <a:spLocks noGrp="1"/>
          </p:cNvSpPr>
          <p:nvPr>
            <p:ph type="sldNum" sz="quarter" idx="12"/>
          </p:nvPr>
        </p:nvSpPr>
        <p:spPr/>
        <p:txBody>
          <a:bodyPr/>
          <a:lstStyle/>
          <a:p>
            <a:fld id="{1D2EA5EF-C699-AF4C-BA42-C0A1CAAB713C}" type="slidenum">
              <a:rPr lang="en-US" smtClean="0"/>
              <a:t>42</a:t>
            </a:fld>
            <a:endParaRPr lang="en-US"/>
          </a:p>
        </p:txBody>
      </p:sp>
    </p:spTree>
    <p:extLst>
      <p:ext uri="{BB962C8B-B14F-4D97-AF65-F5344CB8AC3E}">
        <p14:creationId xmlns:p14="http://schemas.microsoft.com/office/powerpoint/2010/main" val="2866220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6097-9ABE-066E-CD54-37AABD07E50E}"/>
              </a:ext>
            </a:extLst>
          </p:cNvPr>
          <p:cNvSpPr>
            <a:spLocks noGrp="1"/>
          </p:cNvSpPr>
          <p:nvPr>
            <p:ph type="title"/>
          </p:nvPr>
        </p:nvSpPr>
        <p:spPr/>
        <p:txBody>
          <a:bodyPr/>
          <a:lstStyle/>
          <a:p>
            <a:r>
              <a:rPr lang="en-US" dirty="0"/>
              <a:t>Southern Nevada Resources</a:t>
            </a:r>
          </a:p>
        </p:txBody>
      </p:sp>
      <p:sp>
        <p:nvSpPr>
          <p:cNvPr id="3" name="Content Placeholder 2">
            <a:extLst>
              <a:ext uri="{FF2B5EF4-FFF2-40B4-BE49-F238E27FC236}">
                <a16:creationId xmlns:a16="http://schemas.microsoft.com/office/drawing/2014/main" id="{AC9CEBFD-15D3-09AF-9819-39512995ED02}"/>
              </a:ext>
            </a:extLst>
          </p:cNvPr>
          <p:cNvSpPr>
            <a:spLocks noGrp="1"/>
          </p:cNvSpPr>
          <p:nvPr>
            <p:ph idx="1"/>
          </p:nvPr>
        </p:nvSpPr>
        <p:spPr/>
        <p:txBody>
          <a:bodyPr>
            <a:normAutofit fontScale="85000" lnSpcReduction="20000"/>
          </a:bodyPr>
          <a:lstStyle/>
          <a:p>
            <a:r>
              <a:rPr lang="en-US" dirty="0"/>
              <a:t>Southern Nevada Health District</a:t>
            </a:r>
          </a:p>
          <a:p>
            <a:pPr lvl="1"/>
            <a:r>
              <a:rPr lang="en-US" dirty="0"/>
              <a:t>Sexual Health Clinic- HIV and STI screening</a:t>
            </a:r>
          </a:p>
          <a:p>
            <a:pPr lvl="2"/>
            <a:r>
              <a:rPr lang="en-US" dirty="0">
                <a:hlinkClick r:id="rId2"/>
              </a:rPr>
              <a:t>https://www.southernnevadahealthdistrict.org/community-health-center/sexual-health-clinic/</a:t>
            </a:r>
            <a:endParaRPr lang="en-US" dirty="0"/>
          </a:p>
          <a:p>
            <a:pPr lvl="1"/>
            <a:r>
              <a:rPr lang="en-US" dirty="0"/>
              <a:t>Empower Change-  Rapid HIV Testing and Counseling Training Program</a:t>
            </a:r>
          </a:p>
          <a:p>
            <a:pPr lvl="2"/>
            <a:r>
              <a:rPr lang="en-US" dirty="0">
                <a:hlinkClick r:id="rId3"/>
              </a:rPr>
              <a:t>https://impactchange.southernnevadahealthdistrict.org</a:t>
            </a:r>
            <a:endParaRPr lang="en-US" dirty="0"/>
          </a:p>
          <a:p>
            <a:pPr marL="308104" lvl="1" indent="0">
              <a:buNone/>
            </a:pPr>
            <a:r>
              <a:rPr lang="en-US" dirty="0"/>
              <a:t> </a:t>
            </a:r>
          </a:p>
          <a:p>
            <a:r>
              <a:rPr lang="en-US" dirty="0"/>
              <a:t>UMC Wellness Center- resource  HIV prevention and care</a:t>
            </a:r>
          </a:p>
          <a:p>
            <a:pPr lvl="1"/>
            <a:r>
              <a:rPr lang="en-US" dirty="0">
                <a:hlinkClick r:id="rId4"/>
              </a:rPr>
              <a:t>https://www.umcsn.com/medical-services/hiv-aids-wellness-center</a:t>
            </a:r>
            <a:endParaRPr lang="en-US" dirty="0"/>
          </a:p>
          <a:p>
            <a:r>
              <a:rPr lang="en-US" dirty="0"/>
              <a:t>Impact Exchange – Harm reduction center</a:t>
            </a:r>
          </a:p>
          <a:p>
            <a:pPr lvl="1"/>
            <a:r>
              <a:rPr lang="en-US" dirty="0">
                <a:hlinkClick r:id="rId5"/>
              </a:rPr>
              <a:t>https://www.harmreductioncenterlv.com/services</a:t>
            </a:r>
            <a:endParaRPr lang="en-US" dirty="0"/>
          </a:p>
          <a:p>
            <a:r>
              <a:rPr lang="en-US" dirty="0"/>
              <a:t>Community Outreach Medical Center - resource HIV prevention and care</a:t>
            </a:r>
          </a:p>
          <a:p>
            <a:pPr lvl="1"/>
            <a:r>
              <a:rPr lang="en-US" dirty="0">
                <a:hlinkClick r:id="rId6"/>
              </a:rPr>
              <a:t>https://www.communityoutreachmedicalcenter.org</a:t>
            </a:r>
            <a:endParaRPr lang="en-US" dirty="0"/>
          </a:p>
          <a:p>
            <a:r>
              <a:rPr lang="en-US" dirty="0"/>
              <a:t>The Center-resource HIV prevention and care</a:t>
            </a:r>
          </a:p>
          <a:p>
            <a:pPr lvl="1"/>
            <a:r>
              <a:rPr lang="en-US" dirty="0">
                <a:hlinkClick r:id="rId7"/>
              </a:rPr>
              <a:t>https://thecenterlv.org</a:t>
            </a:r>
            <a:endParaRPr lang="en-US" dirty="0"/>
          </a:p>
          <a:p>
            <a:pPr lvl="1"/>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4CEF761-312F-8C95-B7BF-5AC531703AE6}"/>
              </a:ext>
            </a:extLst>
          </p:cNvPr>
          <p:cNvSpPr>
            <a:spLocks noGrp="1"/>
          </p:cNvSpPr>
          <p:nvPr>
            <p:ph type="sldNum" sz="quarter" idx="12"/>
          </p:nvPr>
        </p:nvSpPr>
        <p:spPr/>
        <p:txBody>
          <a:bodyPr/>
          <a:lstStyle/>
          <a:p>
            <a:fld id="{1D2EA5EF-C699-AF4C-BA42-C0A1CAAB713C}" type="slidenum">
              <a:rPr lang="en-US" smtClean="0"/>
              <a:t>43</a:t>
            </a:fld>
            <a:endParaRPr lang="en-US" dirty="0"/>
          </a:p>
        </p:txBody>
      </p:sp>
    </p:spTree>
    <p:extLst>
      <p:ext uri="{BB962C8B-B14F-4D97-AF65-F5344CB8AC3E}">
        <p14:creationId xmlns:p14="http://schemas.microsoft.com/office/powerpoint/2010/main" val="2840817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A84B-BF2A-E23C-3FE9-B9972A7B559B}"/>
              </a:ext>
            </a:extLst>
          </p:cNvPr>
          <p:cNvSpPr>
            <a:spLocks noGrp="1"/>
          </p:cNvSpPr>
          <p:nvPr>
            <p:ph type="title"/>
          </p:nvPr>
        </p:nvSpPr>
        <p:spPr/>
        <p:txBody>
          <a:bodyPr/>
          <a:lstStyle/>
          <a:p>
            <a:r>
              <a:rPr lang="en-US" dirty="0"/>
              <a:t>Southern Nevada Resources continued </a:t>
            </a:r>
          </a:p>
        </p:txBody>
      </p:sp>
      <p:sp>
        <p:nvSpPr>
          <p:cNvPr id="3" name="Content Placeholder 2">
            <a:extLst>
              <a:ext uri="{FF2B5EF4-FFF2-40B4-BE49-F238E27FC236}">
                <a16:creationId xmlns:a16="http://schemas.microsoft.com/office/drawing/2014/main" id="{6BA58091-6CC8-EC5C-367A-C811EF9E5F88}"/>
              </a:ext>
            </a:extLst>
          </p:cNvPr>
          <p:cNvSpPr>
            <a:spLocks noGrp="1"/>
          </p:cNvSpPr>
          <p:nvPr>
            <p:ph idx="1"/>
          </p:nvPr>
        </p:nvSpPr>
        <p:spPr/>
        <p:txBody>
          <a:bodyPr/>
          <a:lstStyle/>
          <a:p>
            <a:pPr marL="85584" indent="0">
              <a:buNone/>
            </a:pPr>
            <a:endParaRPr lang="en-US" dirty="0"/>
          </a:p>
          <a:p>
            <a:r>
              <a:rPr lang="en-US" dirty="0"/>
              <a:t>Rapid </a:t>
            </a:r>
            <a:r>
              <a:rPr lang="en-US" dirty="0" err="1"/>
              <a:t>stART</a:t>
            </a:r>
            <a:r>
              <a:rPr lang="en-US" dirty="0"/>
              <a:t> Response Team ( not just limited to Las Vegas!)</a:t>
            </a:r>
          </a:p>
          <a:p>
            <a:r>
              <a:rPr lang="en-US" dirty="0"/>
              <a:t>To link patients to care</a:t>
            </a:r>
          </a:p>
          <a:p>
            <a:pPr lvl="1"/>
            <a:r>
              <a:rPr lang="en-US" dirty="0"/>
              <a:t>855-RAP1DNV (855-727-1368)</a:t>
            </a:r>
          </a:p>
          <a:p>
            <a:pPr lvl="1"/>
            <a:r>
              <a:rPr lang="en-US" i="0" dirty="0">
                <a:effectLst/>
                <a:latin typeface="Söhne"/>
              </a:rPr>
              <a:t>Contact: Veronica Arana </a:t>
            </a:r>
          </a:p>
          <a:p>
            <a:pPr lvl="1"/>
            <a:r>
              <a:rPr lang="en-US" dirty="0">
                <a:latin typeface="Söhne"/>
              </a:rPr>
              <a:t>Phone: 702-400-7442</a:t>
            </a:r>
          </a:p>
          <a:p>
            <a:pPr lvl="1"/>
            <a:r>
              <a:rPr lang="en-US" i="0" dirty="0">
                <a:effectLst/>
                <a:latin typeface="Söhne"/>
              </a:rPr>
              <a:t>Email: </a:t>
            </a:r>
            <a:r>
              <a:rPr lang="en-US" i="0" dirty="0" err="1">
                <a:effectLst/>
                <a:latin typeface="Söhne"/>
              </a:rPr>
              <a:t>varana@thecenter</a:t>
            </a:r>
            <a:r>
              <a:rPr lang="en-US" dirty="0" err="1">
                <a:latin typeface="Söhne"/>
              </a:rPr>
              <a:t>lv.org</a:t>
            </a:r>
            <a:endParaRPr lang="en-US" i="0" dirty="0">
              <a:effectLst/>
              <a:latin typeface="Söhne"/>
            </a:endParaRPr>
          </a:p>
          <a:p>
            <a:pPr lvl="1"/>
            <a:endParaRPr lang="en-US" dirty="0"/>
          </a:p>
        </p:txBody>
      </p:sp>
      <p:sp>
        <p:nvSpPr>
          <p:cNvPr id="4" name="Slide Number Placeholder 3">
            <a:extLst>
              <a:ext uri="{FF2B5EF4-FFF2-40B4-BE49-F238E27FC236}">
                <a16:creationId xmlns:a16="http://schemas.microsoft.com/office/drawing/2014/main" id="{034F18D0-45AB-37A3-B139-9506EF61857F}"/>
              </a:ext>
            </a:extLst>
          </p:cNvPr>
          <p:cNvSpPr>
            <a:spLocks noGrp="1"/>
          </p:cNvSpPr>
          <p:nvPr>
            <p:ph type="sldNum" sz="quarter" idx="12"/>
          </p:nvPr>
        </p:nvSpPr>
        <p:spPr/>
        <p:txBody>
          <a:bodyPr/>
          <a:lstStyle/>
          <a:p>
            <a:fld id="{1D2EA5EF-C699-AF4C-BA42-C0A1CAAB713C}" type="slidenum">
              <a:rPr lang="en-US" smtClean="0"/>
              <a:t>44</a:t>
            </a:fld>
            <a:endParaRPr lang="en-US" dirty="0"/>
          </a:p>
        </p:txBody>
      </p:sp>
    </p:spTree>
    <p:extLst>
      <p:ext uri="{BB962C8B-B14F-4D97-AF65-F5344CB8AC3E}">
        <p14:creationId xmlns:p14="http://schemas.microsoft.com/office/powerpoint/2010/main" val="384394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D2B33-CDE0-3BDA-6EC7-6B72E27BBC2B}"/>
              </a:ext>
            </a:extLst>
          </p:cNvPr>
          <p:cNvSpPr>
            <a:spLocks noGrp="1"/>
          </p:cNvSpPr>
          <p:nvPr>
            <p:ph type="title" idx="4294967295"/>
          </p:nvPr>
        </p:nvSpPr>
        <p:spPr/>
        <p:txBody>
          <a:bodyPr/>
          <a:lstStyle/>
          <a:p>
            <a:r>
              <a:rPr lang="en-US" dirty="0"/>
              <a:t>Questions</a:t>
            </a:r>
          </a:p>
        </p:txBody>
      </p:sp>
      <p:pic>
        <p:nvPicPr>
          <p:cNvPr id="5" name="Picture 4" descr="Many colorful circles with white question marks&#10;&#10;">
            <a:extLst>
              <a:ext uri="{FF2B5EF4-FFF2-40B4-BE49-F238E27FC236}">
                <a16:creationId xmlns:a16="http://schemas.microsoft.com/office/drawing/2014/main" id="{FED48BA5-0A80-D132-497C-3B07CAA36A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31563" y="1999119"/>
            <a:ext cx="4381500" cy="2924175"/>
          </a:xfrm>
          <a:prstGeom prst="rect">
            <a:avLst/>
          </a:prstGeom>
        </p:spPr>
      </p:pic>
      <p:sp>
        <p:nvSpPr>
          <p:cNvPr id="6" name="TextBox 5">
            <a:extLst>
              <a:ext uri="{FF2B5EF4-FFF2-40B4-BE49-F238E27FC236}">
                <a16:creationId xmlns:a16="http://schemas.microsoft.com/office/drawing/2014/main" id="{19CCF15A-5D29-AF91-E7BA-CC0D3773004C}"/>
              </a:ext>
            </a:extLst>
          </p:cNvPr>
          <p:cNvSpPr txBox="1"/>
          <p:nvPr/>
        </p:nvSpPr>
        <p:spPr>
          <a:xfrm>
            <a:off x="3705878" y="4750170"/>
            <a:ext cx="4381500" cy="196208"/>
          </a:xfrm>
          <a:prstGeom prst="rect">
            <a:avLst/>
          </a:prstGeom>
          <a:noFill/>
        </p:spPr>
        <p:txBody>
          <a:bodyPr wrap="square" rtlCol="0">
            <a:spAutoFit/>
          </a:bodyPr>
          <a:lstStyle/>
          <a:p>
            <a:r>
              <a:rPr lang="en-US" sz="675" dirty="0">
                <a:hlinkClick r:id="rId4" tooltip="https://owl.excelsior.edu/writing-process/prewriting-strategies/prewriting-strategies-asking-defining-questions/"/>
              </a:rPr>
              <a:t>This Photo</a:t>
            </a:r>
            <a:r>
              <a:rPr lang="en-US" sz="675" dirty="0"/>
              <a:t> by Unknown Author is licensed under </a:t>
            </a:r>
            <a:r>
              <a:rPr lang="en-US" sz="675" dirty="0">
                <a:hlinkClick r:id="rId5" tooltip="https://creativecommons.org/licenses/by/3.0/"/>
              </a:rPr>
              <a:t>CC BY</a:t>
            </a:r>
            <a:endParaRPr lang="en-US" sz="675"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sz="1350" dirty="0"/>
              <a:t>State of NV, Office of HIV. Division of Public and Behavioral Health. </a:t>
            </a:r>
            <a:r>
              <a:rPr lang="en-US" sz="1350" dirty="0">
                <a:hlinkClick r:id="rId3"/>
              </a:rPr>
              <a:t>2018-2022 HIV Fast Facts. </a:t>
            </a:r>
            <a:r>
              <a:rPr lang="en-US" sz="1350" dirty="0"/>
              <a:t>Las Vegas, Nevada. e1.0. July 2023</a:t>
            </a:r>
          </a:p>
          <a:p>
            <a:r>
              <a:rPr lang="en-US" sz="1350" dirty="0"/>
              <a:t> Office of State Epidemiology. Division of Public and Behavioral Health. Nevada Carson City, Nevada. November 2023. </a:t>
            </a:r>
          </a:p>
          <a:p>
            <a:r>
              <a:rPr lang="en-US" sz="1350" dirty="0"/>
              <a:t>Center for AIDS Research at Emory University. AIDSVu. 2023. Emory University’s Rollins School of Public Health</a:t>
            </a:r>
          </a:p>
          <a:p>
            <a:r>
              <a:rPr lang="en-US" sz="1350" dirty="0"/>
              <a:t>Center for Disease Control and Prevention, 2023. How Does Routine HIV Screening Benefit My Patients? Accessed March 2024 </a:t>
            </a:r>
            <a:r>
              <a:rPr lang="en-US" sz="1350" dirty="0">
                <a:hlinkClick r:id="rId4"/>
              </a:rPr>
              <a:t>here.</a:t>
            </a:r>
            <a:endParaRPr lang="en-US" sz="1350" dirty="0"/>
          </a:p>
          <a:p>
            <a:r>
              <a:rPr lang="en-US" sz="1350" dirty="0"/>
              <a:t>Nevada Division of Public and Behavior Health. Senate Bill 211 Summary. Access March 2024 </a:t>
            </a:r>
            <a:r>
              <a:rPr lang="en-US" sz="1350" dirty="0">
                <a:hlinkClick r:id="rId5"/>
              </a:rPr>
              <a:t>here</a:t>
            </a:r>
            <a:r>
              <a:rPr lang="en-US" sz="1350" dirty="0"/>
              <a:t>. </a:t>
            </a:r>
          </a:p>
          <a:p>
            <a:r>
              <a:rPr lang="en-US" sz="1350" dirty="0"/>
              <a:t>Center for Disease Control and Prevention, 2023. Screening for HIV.  Accessed March 2024 </a:t>
            </a:r>
            <a:r>
              <a:rPr lang="en-US" sz="1350" dirty="0">
                <a:hlinkClick r:id="rId6"/>
              </a:rPr>
              <a:t>here</a:t>
            </a:r>
            <a:r>
              <a:rPr lang="en-US" sz="1350" dirty="0"/>
              <a:t>.</a:t>
            </a:r>
          </a:p>
          <a:p>
            <a:r>
              <a:rPr lang="en-US" sz="1350" dirty="0"/>
              <a:t>AETC NCRC. Reaching People with HIV in Rural United States. 2021. Access March 2024 </a:t>
            </a:r>
            <a:r>
              <a:rPr lang="en-US" sz="1350" dirty="0">
                <a:hlinkClick r:id="rId7"/>
              </a:rPr>
              <a:t>here</a:t>
            </a:r>
            <a:endParaRPr lang="en-US" sz="1350" dirty="0"/>
          </a:p>
          <a:p>
            <a:r>
              <a:rPr lang="en-US" sz="1350"/>
              <a:t>Images </a:t>
            </a:r>
            <a:r>
              <a:rPr lang="en-US" sz="1350" dirty="0"/>
              <a:t>on slide 27, 28 owned by Ivy </a:t>
            </a:r>
            <a:r>
              <a:rPr lang="en-US" sz="1350" dirty="0" err="1"/>
              <a:t>Spadone</a:t>
            </a:r>
            <a:r>
              <a:rPr lang="en-US" sz="1350" dirty="0"/>
              <a:t> </a:t>
            </a:r>
          </a:p>
        </p:txBody>
      </p:sp>
      <p:sp>
        <p:nvSpPr>
          <p:cNvPr id="5" name="Slide Number Placeholder 4">
            <a:extLst>
              <a:ext uri="{FF2B5EF4-FFF2-40B4-BE49-F238E27FC236}">
                <a16:creationId xmlns:a16="http://schemas.microsoft.com/office/drawing/2014/main" id="{4F53E65D-D4D7-554D-B001-C7EFA79E2210}"/>
              </a:ext>
            </a:extLst>
          </p:cNvPr>
          <p:cNvSpPr>
            <a:spLocks noGrp="1"/>
          </p:cNvSpPr>
          <p:nvPr>
            <p:ph type="sldNum" sz="quarter" idx="12"/>
          </p:nvPr>
        </p:nvSpPr>
        <p:spPr/>
        <p:txBody>
          <a:bodyPr/>
          <a:lstStyle/>
          <a:p>
            <a:fld id="{1D2EA5EF-C699-AF4C-BA42-C0A1CAAB713C}" type="slidenum">
              <a:rPr lang="en-US" smtClean="0"/>
              <a:t>46</a:t>
            </a:fld>
            <a:endParaRPr lang="en-US" dirty="0"/>
          </a:p>
        </p:txBody>
      </p:sp>
    </p:spTree>
    <p:extLst>
      <p:ext uri="{BB962C8B-B14F-4D97-AF65-F5344CB8AC3E}">
        <p14:creationId xmlns:p14="http://schemas.microsoft.com/office/powerpoint/2010/main" val="159547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9974-68B3-6522-EACC-C7D076A26F16}"/>
              </a:ext>
            </a:extLst>
          </p:cNvPr>
          <p:cNvSpPr>
            <a:spLocks noGrp="1"/>
          </p:cNvSpPr>
          <p:nvPr>
            <p:ph type="title"/>
          </p:nvPr>
        </p:nvSpPr>
        <p:spPr>
          <a:xfrm>
            <a:off x="225245" y="837806"/>
            <a:ext cx="6236677" cy="857250"/>
          </a:xfrm>
        </p:spPr>
        <p:txBody>
          <a:bodyPr anchor="ctr">
            <a:normAutofit/>
          </a:bodyPr>
          <a:lstStyle/>
          <a:p>
            <a:r>
              <a:rPr lang="en-US" dirty="0"/>
              <a:t>Myth: HIV is not a Problem in Nevada</a:t>
            </a:r>
          </a:p>
        </p:txBody>
      </p:sp>
      <p:pic>
        <p:nvPicPr>
          <p:cNvPr id="8" name="Picture 7" descr="AIDSVu logo ">
            <a:extLst>
              <a:ext uri="{FF2B5EF4-FFF2-40B4-BE49-F238E27FC236}">
                <a16:creationId xmlns:a16="http://schemas.microsoft.com/office/drawing/2014/main" id="{95C6C6BC-0687-CD77-6C26-531D74744835}"/>
              </a:ext>
            </a:extLst>
          </p:cNvPr>
          <p:cNvPicPr>
            <a:picLocks noChangeAspect="1"/>
          </p:cNvPicPr>
          <p:nvPr/>
        </p:nvPicPr>
        <p:blipFill>
          <a:blip r:embed="rId3"/>
          <a:stretch>
            <a:fillRect/>
          </a:stretch>
        </p:blipFill>
        <p:spPr>
          <a:xfrm>
            <a:off x="237765" y="1540916"/>
            <a:ext cx="2343150" cy="523875"/>
          </a:xfrm>
          <a:prstGeom prst="rect">
            <a:avLst/>
          </a:prstGeom>
        </p:spPr>
      </p:pic>
      <p:pic>
        <p:nvPicPr>
          <p:cNvPr id="6" name="Content Placeholder 5" descr="A map of the united states&#10;&#10;">
            <a:extLst>
              <a:ext uri="{FF2B5EF4-FFF2-40B4-BE49-F238E27FC236}">
                <a16:creationId xmlns:a16="http://schemas.microsoft.com/office/drawing/2014/main" id="{ACE4882F-3021-1E1F-F59F-F169BBFA8E02}"/>
              </a:ext>
            </a:extLst>
          </p:cNvPr>
          <p:cNvPicPr>
            <a:picLocks noGrp="1" noChangeAspect="1"/>
          </p:cNvPicPr>
          <p:nvPr>
            <p:ph idx="1"/>
          </p:nvPr>
        </p:nvPicPr>
        <p:blipFill>
          <a:blip r:embed="rId4"/>
          <a:stretch>
            <a:fillRect/>
          </a:stretch>
        </p:blipFill>
        <p:spPr>
          <a:xfrm>
            <a:off x="237765" y="2038040"/>
            <a:ext cx="5981427" cy="3215018"/>
          </a:xfrm>
          <a:noFill/>
        </p:spPr>
      </p:pic>
      <p:sp>
        <p:nvSpPr>
          <p:cNvPr id="11" name="TextBox 10">
            <a:extLst>
              <a:ext uri="{FF2B5EF4-FFF2-40B4-BE49-F238E27FC236}">
                <a16:creationId xmlns:a16="http://schemas.microsoft.com/office/drawing/2014/main" id="{BAED866E-D1A4-32D5-42DA-AD035DB42A47}"/>
              </a:ext>
            </a:extLst>
          </p:cNvPr>
          <p:cNvSpPr txBox="1"/>
          <p:nvPr/>
        </p:nvSpPr>
        <p:spPr>
          <a:xfrm>
            <a:off x="443259" y="4649710"/>
            <a:ext cx="2008766" cy="507831"/>
          </a:xfrm>
          <a:prstGeom prst="rect">
            <a:avLst/>
          </a:prstGeom>
          <a:noFill/>
        </p:spPr>
        <p:txBody>
          <a:bodyPr wrap="square" rtlCol="0">
            <a:spAutoFit/>
          </a:bodyPr>
          <a:lstStyle/>
          <a:p>
            <a:r>
              <a:rPr lang="en-US" sz="2700" dirty="0"/>
              <a:t>2021</a:t>
            </a:r>
          </a:p>
        </p:txBody>
      </p:sp>
      <p:sp>
        <p:nvSpPr>
          <p:cNvPr id="9" name="TextBox 8">
            <a:extLst>
              <a:ext uri="{FF2B5EF4-FFF2-40B4-BE49-F238E27FC236}">
                <a16:creationId xmlns:a16="http://schemas.microsoft.com/office/drawing/2014/main" id="{87C6A321-A9DA-B15E-9BC5-5AFBDC506C50}"/>
              </a:ext>
            </a:extLst>
          </p:cNvPr>
          <p:cNvSpPr txBox="1"/>
          <p:nvPr/>
        </p:nvSpPr>
        <p:spPr>
          <a:xfrm>
            <a:off x="6537458" y="1798119"/>
            <a:ext cx="2008766" cy="300082"/>
          </a:xfrm>
          <a:prstGeom prst="rect">
            <a:avLst/>
          </a:prstGeom>
          <a:noFill/>
        </p:spPr>
        <p:txBody>
          <a:bodyPr wrap="square">
            <a:spAutoFit/>
          </a:bodyPr>
          <a:lstStyle/>
          <a:p>
            <a:r>
              <a:rPr lang="en-US" sz="1350" b="1" dirty="0"/>
              <a:t>Rate per 100,000</a:t>
            </a:r>
          </a:p>
        </p:txBody>
      </p:sp>
      <p:sp>
        <p:nvSpPr>
          <p:cNvPr id="5" name="TextBox 4">
            <a:extLst>
              <a:ext uri="{FF2B5EF4-FFF2-40B4-BE49-F238E27FC236}">
                <a16:creationId xmlns:a16="http://schemas.microsoft.com/office/drawing/2014/main" id="{B9D92BDE-3EF4-B5E8-115C-951110046C1D}"/>
              </a:ext>
            </a:extLst>
          </p:cNvPr>
          <p:cNvSpPr txBox="1"/>
          <p:nvPr/>
        </p:nvSpPr>
        <p:spPr>
          <a:xfrm>
            <a:off x="6424686" y="2365238"/>
            <a:ext cx="2576680" cy="2307298"/>
          </a:xfrm>
          <a:prstGeom prst="rect">
            <a:avLst/>
          </a:prstGeom>
          <a:noFill/>
          <a:ln w="38100">
            <a:solidFill>
              <a:schemeClr val="accent6">
                <a:lumMod val="75000"/>
              </a:schemeClr>
            </a:solidFill>
          </a:ln>
        </p:spPr>
        <p:txBody>
          <a:bodyPr wrap="square" rtlCol="0">
            <a:spAutoFit/>
          </a:bodyPr>
          <a:lstStyle/>
          <a:p>
            <a:r>
              <a:rPr lang="en-US" sz="1799" dirty="0"/>
              <a:t>Prevalence Rates:</a:t>
            </a:r>
          </a:p>
          <a:p>
            <a:r>
              <a:rPr lang="en-US" sz="1799" dirty="0"/>
              <a:t>Georgia	    657</a:t>
            </a:r>
          </a:p>
          <a:p>
            <a:r>
              <a:rPr lang="en-US" sz="1799" dirty="0"/>
              <a:t>Florida 	    625</a:t>
            </a:r>
          </a:p>
          <a:p>
            <a:r>
              <a:rPr lang="en-US" sz="1799" dirty="0"/>
              <a:t>Louisiana     559</a:t>
            </a:r>
          </a:p>
          <a:p>
            <a:r>
              <a:rPr lang="en-US" sz="1799" dirty="0"/>
              <a:t>Nevada 	    431</a:t>
            </a:r>
          </a:p>
          <a:p>
            <a:r>
              <a:rPr lang="en-US" sz="1799" dirty="0"/>
              <a:t>California     411</a:t>
            </a:r>
          </a:p>
          <a:p>
            <a:r>
              <a:rPr lang="en-US" sz="1799" dirty="0"/>
              <a:t>Texas 	     	    415</a:t>
            </a:r>
          </a:p>
          <a:p>
            <a:r>
              <a:rPr lang="en-US" sz="1799" dirty="0"/>
              <a:t>U.S. 	         305</a:t>
            </a:r>
          </a:p>
        </p:txBody>
      </p:sp>
      <p:pic>
        <p:nvPicPr>
          <p:cNvPr id="7" name="Picture 6" descr="colored key of  HIV prevalence rates. the darker the red, the higher the rate">
            <a:extLst>
              <a:ext uri="{FF2B5EF4-FFF2-40B4-BE49-F238E27FC236}">
                <a16:creationId xmlns:a16="http://schemas.microsoft.com/office/drawing/2014/main" id="{4F8256F6-49EA-368B-6E93-FC4BFB0AC0A3}"/>
              </a:ext>
            </a:extLst>
          </p:cNvPr>
          <p:cNvPicPr>
            <a:picLocks noChangeAspect="1"/>
          </p:cNvPicPr>
          <p:nvPr/>
        </p:nvPicPr>
        <p:blipFill rotWithShape="1">
          <a:blip r:embed="rId5"/>
          <a:srcRect t="4446" b="1323"/>
          <a:stretch/>
        </p:blipFill>
        <p:spPr>
          <a:xfrm>
            <a:off x="248736" y="5203427"/>
            <a:ext cx="7498846" cy="297180"/>
          </a:xfrm>
          <a:prstGeom prst="rect">
            <a:avLst/>
          </a:prstGeom>
        </p:spPr>
      </p:pic>
      <p:sp>
        <p:nvSpPr>
          <p:cNvPr id="3" name="TextBox 2">
            <a:extLst>
              <a:ext uri="{FF2B5EF4-FFF2-40B4-BE49-F238E27FC236}">
                <a16:creationId xmlns:a16="http://schemas.microsoft.com/office/drawing/2014/main" id="{947D1C58-57B9-6597-0096-A818108F6566}"/>
              </a:ext>
            </a:extLst>
          </p:cNvPr>
          <p:cNvSpPr txBox="1"/>
          <p:nvPr/>
        </p:nvSpPr>
        <p:spPr>
          <a:xfrm>
            <a:off x="2743200" y="5691578"/>
            <a:ext cx="1828800" cy="300082"/>
          </a:xfrm>
          <a:prstGeom prst="rect">
            <a:avLst/>
          </a:prstGeom>
          <a:noFill/>
        </p:spPr>
        <p:txBody>
          <a:bodyPr wrap="square" rtlCol="0">
            <a:spAutoFit/>
          </a:bodyPr>
          <a:lstStyle/>
          <a:p>
            <a:r>
              <a:rPr lang="en-US" sz="1350" dirty="0">
                <a:solidFill>
                  <a:schemeClr val="bg1"/>
                </a:solidFill>
              </a:rPr>
              <a:t>(CFAR, 2023)</a:t>
            </a:r>
          </a:p>
        </p:txBody>
      </p:sp>
      <p:sp>
        <p:nvSpPr>
          <p:cNvPr id="4" name="Slide Number Placeholder 3">
            <a:extLst>
              <a:ext uri="{FF2B5EF4-FFF2-40B4-BE49-F238E27FC236}">
                <a16:creationId xmlns:a16="http://schemas.microsoft.com/office/drawing/2014/main" id="{6A3463F4-49F2-5878-1ADF-F8892C700FBE}"/>
              </a:ext>
            </a:extLst>
          </p:cNvPr>
          <p:cNvSpPr>
            <a:spLocks noGrp="1"/>
          </p:cNvSpPr>
          <p:nvPr>
            <p:ph type="sldNum" sz="quarter" idx="12"/>
          </p:nvPr>
        </p:nvSpPr>
        <p:spPr>
          <a:xfrm>
            <a:off x="8589886" y="5617493"/>
            <a:ext cx="411480" cy="297180"/>
          </a:xfrm>
        </p:spPr>
        <p:txBody>
          <a:bodyPr anchor="ctr">
            <a:normAutofit/>
          </a:bodyPr>
          <a:lstStyle/>
          <a:p>
            <a:pPr>
              <a:spcAft>
                <a:spcPts val="450"/>
              </a:spcAft>
            </a:pPr>
            <a:fld id="{1D2EA5EF-C699-AF4C-BA42-C0A1CAAB713C}" type="slidenum">
              <a:rPr lang="en-US" smtClean="0"/>
              <a:pPr>
                <a:spcAft>
                  <a:spcPts val="450"/>
                </a:spcAft>
              </a:pPr>
              <a:t>5</a:t>
            </a:fld>
            <a:endParaRPr lang="en-US" dirty="0"/>
          </a:p>
        </p:txBody>
      </p:sp>
    </p:spTree>
    <p:extLst>
      <p:ext uri="{BB962C8B-B14F-4D97-AF65-F5344CB8AC3E}">
        <p14:creationId xmlns:p14="http://schemas.microsoft.com/office/powerpoint/2010/main" val="343126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145F0-4BF6-A070-3571-6E7EC40DB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AE935-8674-CD7D-F8E9-70AF1F60B496}"/>
              </a:ext>
            </a:extLst>
          </p:cNvPr>
          <p:cNvSpPr>
            <a:spLocks noGrp="1"/>
          </p:cNvSpPr>
          <p:nvPr>
            <p:ph type="title"/>
          </p:nvPr>
        </p:nvSpPr>
        <p:spPr>
          <a:xfrm>
            <a:off x="833285" y="872067"/>
            <a:ext cx="6236677" cy="857250"/>
          </a:xfrm>
        </p:spPr>
        <p:txBody>
          <a:bodyPr anchor="ctr">
            <a:normAutofit/>
          </a:bodyPr>
          <a:lstStyle/>
          <a:p>
            <a:r>
              <a:rPr lang="en-US" dirty="0"/>
              <a:t>Myth: HIV is not a Nevada Problem</a:t>
            </a:r>
          </a:p>
        </p:txBody>
      </p:sp>
      <p:pic>
        <p:nvPicPr>
          <p:cNvPr id="8" name="Picture 7" descr="AIDSvu Logo ">
            <a:extLst>
              <a:ext uri="{FF2B5EF4-FFF2-40B4-BE49-F238E27FC236}">
                <a16:creationId xmlns:a16="http://schemas.microsoft.com/office/drawing/2014/main" id="{739452E6-99B2-F152-B320-65226A4D7B5F}"/>
              </a:ext>
            </a:extLst>
          </p:cNvPr>
          <p:cNvPicPr>
            <a:picLocks noChangeAspect="1"/>
          </p:cNvPicPr>
          <p:nvPr/>
        </p:nvPicPr>
        <p:blipFill>
          <a:blip r:embed="rId3"/>
          <a:stretch>
            <a:fillRect/>
          </a:stretch>
        </p:blipFill>
        <p:spPr>
          <a:xfrm>
            <a:off x="257269" y="1488217"/>
            <a:ext cx="2156747" cy="482200"/>
          </a:xfrm>
          <a:prstGeom prst="rect">
            <a:avLst/>
          </a:prstGeom>
        </p:spPr>
      </p:pic>
      <p:pic>
        <p:nvPicPr>
          <p:cNvPr id="9" name="Content Placeholder 8" descr="A map of the united states with new diagnosis rate of HIV:&#10;For comparison:&#10;Georgia      28&#10;Florida       24&#10;Louisiana    23&#10;Nevada       20&#10;Texas       18&#10;California    13&#10;U.S.       12&#10;&#10;&#10;">
            <a:extLst>
              <a:ext uri="{FF2B5EF4-FFF2-40B4-BE49-F238E27FC236}">
                <a16:creationId xmlns:a16="http://schemas.microsoft.com/office/drawing/2014/main" id="{033C3DA5-CF08-60C4-89A0-CB41490F7DFE}"/>
              </a:ext>
            </a:extLst>
          </p:cNvPr>
          <p:cNvPicPr>
            <a:picLocks noGrp="1" noChangeAspect="1"/>
          </p:cNvPicPr>
          <p:nvPr>
            <p:ph idx="1"/>
          </p:nvPr>
        </p:nvPicPr>
        <p:blipFill>
          <a:blip r:embed="rId4"/>
          <a:stretch>
            <a:fillRect/>
          </a:stretch>
        </p:blipFill>
        <p:spPr>
          <a:xfrm>
            <a:off x="36651" y="1935069"/>
            <a:ext cx="6236677" cy="3464821"/>
          </a:xfrm>
        </p:spPr>
      </p:pic>
      <p:sp>
        <p:nvSpPr>
          <p:cNvPr id="11" name="TextBox 10">
            <a:extLst>
              <a:ext uri="{FF2B5EF4-FFF2-40B4-BE49-F238E27FC236}">
                <a16:creationId xmlns:a16="http://schemas.microsoft.com/office/drawing/2014/main" id="{B9358DA0-943C-349E-BAA7-F6EA1CD5E843}"/>
              </a:ext>
            </a:extLst>
          </p:cNvPr>
          <p:cNvSpPr txBox="1"/>
          <p:nvPr/>
        </p:nvSpPr>
        <p:spPr>
          <a:xfrm>
            <a:off x="165829" y="4824250"/>
            <a:ext cx="1949538" cy="507831"/>
          </a:xfrm>
          <a:prstGeom prst="rect">
            <a:avLst/>
          </a:prstGeom>
          <a:noFill/>
        </p:spPr>
        <p:txBody>
          <a:bodyPr wrap="square" rtlCol="0">
            <a:spAutoFit/>
          </a:bodyPr>
          <a:lstStyle/>
          <a:p>
            <a:r>
              <a:rPr lang="en-US" sz="2700" dirty="0"/>
              <a:t>2021</a:t>
            </a:r>
          </a:p>
        </p:txBody>
      </p:sp>
      <p:sp>
        <p:nvSpPr>
          <p:cNvPr id="7" name="TextBox 6">
            <a:extLst>
              <a:ext uri="{FF2B5EF4-FFF2-40B4-BE49-F238E27FC236}">
                <a16:creationId xmlns:a16="http://schemas.microsoft.com/office/drawing/2014/main" id="{26F46C87-04BF-0DD5-DF88-1B332DAF73D9}"/>
              </a:ext>
            </a:extLst>
          </p:cNvPr>
          <p:cNvSpPr txBox="1"/>
          <p:nvPr/>
        </p:nvSpPr>
        <p:spPr>
          <a:xfrm>
            <a:off x="6656242" y="2153895"/>
            <a:ext cx="2008766" cy="300082"/>
          </a:xfrm>
          <a:prstGeom prst="rect">
            <a:avLst/>
          </a:prstGeom>
          <a:noFill/>
        </p:spPr>
        <p:txBody>
          <a:bodyPr wrap="square">
            <a:spAutoFit/>
          </a:bodyPr>
          <a:lstStyle/>
          <a:p>
            <a:r>
              <a:rPr lang="en-US" sz="1350" b="1" dirty="0"/>
              <a:t>Rate per 100,000</a:t>
            </a:r>
          </a:p>
        </p:txBody>
      </p:sp>
      <p:sp>
        <p:nvSpPr>
          <p:cNvPr id="6" name="TextBox 5">
            <a:extLst>
              <a:ext uri="{FF2B5EF4-FFF2-40B4-BE49-F238E27FC236}">
                <a16:creationId xmlns:a16="http://schemas.microsoft.com/office/drawing/2014/main" id="{2CBC9629-D652-9A3F-7180-3869A13B8553}"/>
              </a:ext>
            </a:extLst>
          </p:cNvPr>
          <p:cNvSpPr txBox="1"/>
          <p:nvPr/>
        </p:nvSpPr>
        <p:spPr>
          <a:xfrm>
            <a:off x="6584779" y="2685390"/>
            <a:ext cx="2522571" cy="2307298"/>
          </a:xfrm>
          <a:prstGeom prst="rect">
            <a:avLst/>
          </a:prstGeom>
          <a:noFill/>
          <a:ln w="38100">
            <a:solidFill>
              <a:schemeClr val="accent4">
                <a:lumMod val="75000"/>
              </a:schemeClr>
            </a:solidFill>
          </a:ln>
        </p:spPr>
        <p:txBody>
          <a:bodyPr wrap="square" rtlCol="0">
            <a:spAutoFit/>
          </a:bodyPr>
          <a:lstStyle/>
          <a:p>
            <a:r>
              <a:rPr lang="en-US" sz="1799" dirty="0"/>
              <a:t>New Diagnosis Rates:</a:t>
            </a:r>
          </a:p>
          <a:p>
            <a:r>
              <a:rPr lang="en-US" sz="1799" dirty="0"/>
              <a:t>Georgia	     26</a:t>
            </a:r>
          </a:p>
          <a:p>
            <a:r>
              <a:rPr lang="en-US" sz="1799" dirty="0"/>
              <a:t>Florida 	     22</a:t>
            </a:r>
          </a:p>
          <a:p>
            <a:r>
              <a:rPr lang="en-US" sz="1799" dirty="0"/>
              <a:t>Louisiana    	23</a:t>
            </a:r>
          </a:p>
          <a:p>
            <a:r>
              <a:rPr lang="en-US" sz="1799" dirty="0"/>
              <a:t>Nevada 	    	19</a:t>
            </a:r>
          </a:p>
          <a:p>
            <a:r>
              <a:rPr lang="en-US" sz="1799" dirty="0"/>
              <a:t>Texas 	     		18</a:t>
            </a:r>
          </a:p>
          <a:p>
            <a:r>
              <a:rPr lang="en-US" sz="1799" dirty="0"/>
              <a:t>California    	13</a:t>
            </a:r>
          </a:p>
          <a:p>
            <a:r>
              <a:rPr lang="en-US" sz="1799" dirty="0"/>
              <a:t>U.S. 	     		12</a:t>
            </a:r>
          </a:p>
        </p:txBody>
      </p:sp>
      <p:pic>
        <p:nvPicPr>
          <p:cNvPr id="3" name="Picture 2" descr="colored key of the New HIV diagnosis . The darker the blue the higher the new diagnosis ">
            <a:extLst>
              <a:ext uri="{FF2B5EF4-FFF2-40B4-BE49-F238E27FC236}">
                <a16:creationId xmlns:a16="http://schemas.microsoft.com/office/drawing/2014/main" id="{C1327FC2-1108-7A97-3E86-33E475347D8F}"/>
              </a:ext>
            </a:extLst>
          </p:cNvPr>
          <p:cNvPicPr>
            <a:picLocks noChangeAspect="1"/>
          </p:cNvPicPr>
          <p:nvPr/>
        </p:nvPicPr>
        <p:blipFill>
          <a:blip r:embed="rId5"/>
          <a:stretch>
            <a:fillRect/>
          </a:stretch>
        </p:blipFill>
        <p:spPr>
          <a:xfrm>
            <a:off x="36650" y="5272377"/>
            <a:ext cx="7271055" cy="213449"/>
          </a:xfrm>
          <a:prstGeom prst="rect">
            <a:avLst/>
          </a:prstGeom>
        </p:spPr>
      </p:pic>
      <p:sp>
        <p:nvSpPr>
          <p:cNvPr id="5" name="TextBox 4">
            <a:extLst>
              <a:ext uri="{FF2B5EF4-FFF2-40B4-BE49-F238E27FC236}">
                <a16:creationId xmlns:a16="http://schemas.microsoft.com/office/drawing/2014/main" id="{C91EBA70-69F1-6C82-4FCC-9C9867F0C024}"/>
              </a:ext>
            </a:extLst>
          </p:cNvPr>
          <p:cNvSpPr txBox="1"/>
          <p:nvPr/>
        </p:nvSpPr>
        <p:spPr>
          <a:xfrm>
            <a:off x="2743200" y="5691578"/>
            <a:ext cx="1828800" cy="300082"/>
          </a:xfrm>
          <a:prstGeom prst="rect">
            <a:avLst/>
          </a:prstGeom>
          <a:noFill/>
        </p:spPr>
        <p:txBody>
          <a:bodyPr wrap="square" rtlCol="0">
            <a:spAutoFit/>
          </a:bodyPr>
          <a:lstStyle/>
          <a:p>
            <a:r>
              <a:rPr lang="en-US" sz="1350" dirty="0">
                <a:solidFill>
                  <a:schemeClr val="bg1"/>
                </a:solidFill>
              </a:rPr>
              <a:t>(CFAR, 2023)</a:t>
            </a:r>
          </a:p>
        </p:txBody>
      </p:sp>
      <p:sp>
        <p:nvSpPr>
          <p:cNvPr id="4" name="Slide Number Placeholder 3">
            <a:extLst>
              <a:ext uri="{FF2B5EF4-FFF2-40B4-BE49-F238E27FC236}">
                <a16:creationId xmlns:a16="http://schemas.microsoft.com/office/drawing/2014/main" id="{8925297E-EE43-4D11-A13D-807F723369ED}"/>
              </a:ext>
            </a:extLst>
          </p:cNvPr>
          <p:cNvSpPr>
            <a:spLocks noGrp="1"/>
          </p:cNvSpPr>
          <p:nvPr>
            <p:ph type="sldNum" sz="quarter" idx="12"/>
          </p:nvPr>
        </p:nvSpPr>
        <p:spPr>
          <a:xfrm>
            <a:off x="8593401" y="5575223"/>
            <a:ext cx="411480" cy="276999"/>
          </a:xfrm>
        </p:spPr>
        <p:txBody>
          <a:bodyPr anchor="ctr">
            <a:normAutofit/>
          </a:bodyPr>
          <a:lstStyle/>
          <a:p>
            <a:pPr>
              <a:spcAft>
                <a:spcPts val="450"/>
              </a:spcAft>
            </a:pPr>
            <a:fld id="{1D2EA5EF-C699-AF4C-BA42-C0A1CAAB713C}" type="slidenum">
              <a:rPr lang="en-US" smtClean="0"/>
              <a:pPr>
                <a:spcAft>
                  <a:spcPts val="450"/>
                </a:spcAft>
              </a:pPr>
              <a:t>6</a:t>
            </a:fld>
            <a:endParaRPr lang="en-US" dirty="0"/>
          </a:p>
        </p:txBody>
      </p:sp>
    </p:spTree>
    <p:extLst>
      <p:ext uri="{BB962C8B-B14F-4D97-AF65-F5344CB8AC3E}">
        <p14:creationId xmlns:p14="http://schemas.microsoft.com/office/powerpoint/2010/main" val="193391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7682-6A45-A726-91AB-7D619DC7D396}"/>
              </a:ext>
            </a:extLst>
          </p:cNvPr>
          <p:cNvSpPr>
            <a:spLocks noGrp="1"/>
          </p:cNvSpPr>
          <p:nvPr>
            <p:ph type="title"/>
          </p:nvPr>
        </p:nvSpPr>
        <p:spPr>
          <a:xfrm>
            <a:off x="216219" y="992694"/>
            <a:ext cx="8315569" cy="857250"/>
          </a:xfrm>
        </p:spPr>
        <p:txBody>
          <a:bodyPr/>
          <a:lstStyle/>
          <a:p>
            <a:r>
              <a:rPr lang="en-US" dirty="0"/>
              <a:t>Closer Look at Nevada </a:t>
            </a:r>
          </a:p>
        </p:txBody>
      </p:sp>
      <p:pic>
        <p:nvPicPr>
          <p:cNvPr id="6" name="Picture 5" descr="County Map fo Nevada &#10;2022 Nevada HIV Data:&#10;13,299 people with HIV living in Nevada&#10;535 New HIV Diagnoses&#10;">
            <a:extLst>
              <a:ext uri="{FF2B5EF4-FFF2-40B4-BE49-F238E27FC236}">
                <a16:creationId xmlns:a16="http://schemas.microsoft.com/office/drawing/2014/main" id="{5A9B7824-83F6-2B52-9E17-81AC4614E0CB}"/>
              </a:ext>
            </a:extLst>
          </p:cNvPr>
          <p:cNvPicPr>
            <a:picLocks noChangeAspect="1"/>
          </p:cNvPicPr>
          <p:nvPr/>
        </p:nvPicPr>
        <p:blipFill rotWithShape="1">
          <a:blip r:embed="rId2"/>
          <a:srcRect l="26124" t="7572" r="19869"/>
          <a:stretch/>
        </p:blipFill>
        <p:spPr>
          <a:xfrm>
            <a:off x="304562" y="1668341"/>
            <a:ext cx="3096635" cy="3889939"/>
          </a:xfrm>
          <a:prstGeom prst="rect">
            <a:avLst/>
          </a:prstGeom>
        </p:spPr>
      </p:pic>
      <p:pic>
        <p:nvPicPr>
          <p:cNvPr id="8" name="Picture 7" descr="Image of map kep the higher the rate the darker the color ">
            <a:extLst>
              <a:ext uri="{FF2B5EF4-FFF2-40B4-BE49-F238E27FC236}">
                <a16:creationId xmlns:a16="http://schemas.microsoft.com/office/drawing/2014/main" id="{0145FBCA-B575-5E88-6584-D175BDA00E8F}"/>
              </a:ext>
            </a:extLst>
          </p:cNvPr>
          <p:cNvPicPr>
            <a:picLocks noChangeAspect="1"/>
          </p:cNvPicPr>
          <p:nvPr/>
        </p:nvPicPr>
        <p:blipFill>
          <a:blip r:embed="rId3"/>
          <a:stretch>
            <a:fillRect/>
          </a:stretch>
        </p:blipFill>
        <p:spPr>
          <a:xfrm>
            <a:off x="216219" y="5187223"/>
            <a:ext cx="7057847" cy="229316"/>
          </a:xfrm>
          <a:prstGeom prst="rect">
            <a:avLst/>
          </a:prstGeom>
        </p:spPr>
      </p:pic>
      <p:sp>
        <p:nvSpPr>
          <p:cNvPr id="3" name="Content Placeholder 2">
            <a:extLst>
              <a:ext uri="{FF2B5EF4-FFF2-40B4-BE49-F238E27FC236}">
                <a16:creationId xmlns:a16="http://schemas.microsoft.com/office/drawing/2014/main" id="{3C9E949C-655A-438A-6AED-C3FC782D5A7F}"/>
              </a:ext>
            </a:extLst>
          </p:cNvPr>
          <p:cNvSpPr>
            <a:spLocks noGrp="1"/>
          </p:cNvSpPr>
          <p:nvPr>
            <p:ph idx="1"/>
          </p:nvPr>
        </p:nvSpPr>
        <p:spPr>
          <a:xfrm>
            <a:off x="3732002" y="1907526"/>
            <a:ext cx="5204618" cy="3707068"/>
          </a:xfrm>
        </p:spPr>
        <p:txBody>
          <a:bodyPr>
            <a:normAutofit/>
          </a:bodyPr>
          <a:lstStyle/>
          <a:p>
            <a:pPr marL="85584" indent="0">
              <a:buNone/>
            </a:pPr>
            <a:r>
              <a:rPr lang="en-US" sz="3300" dirty="0"/>
              <a:t>2022 Nevada HIV Data:</a:t>
            </a:r>
          </a:p>
          <a:p>
            <a:pPr marL="342759"/>
            <a:r>
              <a:rPr lang="en-US" sz="3300" dirty="0"/>
              <a:t>13,299 people with HIV living in Nevada</a:t>
            </a:r>
          </a:p>
          <a:p>
            <a:pPr marL="342759"/>
            <a:r>
              <a:rPr lang="en-US" sz="3300" dirty="0"/>
              <a:t>535 New HIV Diagnoses</a:t>
            </a:r>
          </a:p>
          <a:p>
            <a:pPr marL="85584" indent="0">
              <a:buNone/>
            </a:pPr>
            <a:endParaRPr lang="en-US" dirty="0"/>
          </a:p>
          <a:p>
            <a:pPr marL="85584" indent="0">
              <a:buNone/>
            </a:pPr>
            <a:endParaRPr lang="en-US" dirty="0"/>
          </a:p>
          <a:p>
            <a:pPr marL="85584" indent="0">
              <a:buNone/>
            </a:pPr>
            <a:endParaRPr lang="en-US" dirty="0"/>
          </a:p>
          <a:p>
            <a:pPr marL="85584" indent="0">
              <a:buNone/>
            </a:pPr>
            <a:endParaRPr lang="en-US" dirty="0"/>
          </a:p>
          <a:p>
            <a:pPr marL="85584" indent="0">
              <a:buNone/>
            </a:pPr>
            <a:endParaRPr lang="en-US" dirty="0"/>
          </a:p>
          <a:p>
            <a:pPr marL="85584" indent="0">
              <a:buNone/>
            </a:pPr>
            <a:endParaRPr lang="en-US" dirty="0"/>
          </a:p>
        </p:txBody>
      </p:sp>
      <p:pic>
        <p:nvPicPr>
          <p:cNvPr id="9" name="Picture 8" descr="AIDSVu logo">
            <a:extLst>
              <a:ext uri="{FF2B5EF4-FFF2-40B4-BE49-F238E27FC236}">
                <a16:creationId xmlns:a16="http://schemas.microsoft.com/office/drawing/2014/main" id="{AFCBAF9E-F06E-09BE-2271-7CA24FE78F3F}"/>
              </a:ext>
            </a:extLst>
          </p:cNvPr>
          <p:cNvPicPr>
            <a:picLocks noChangeAspect="1"/>
          </p:cNvPicPr>
          <p:nvPr/>
        </p:nvPicPr>
        <p:blipFill>
          <a:blip r:embed="rId4"/>
          <a:stretch>
            <a:fillRect/>
          </a:stretch>
        </p:blipFill>
        <p:spPr>
          <a:xfrm>
            <a:off x="6726306" y="5035165"/>
            <a:ext cx="1928065" cy="431072"/>
          </a:xfrm>
          <a:prstGeom prst="rect">
            <a:avLst/>
          </a:prstGeom>
        </p:spPr>
      </p:pic>
      <p:sp>
        <p:nvSpPr>
          <p:cNvPr id="5" name="TextBox 4">
            <a:extLst>
              <a:ext uri="{FF2B5EF4-FFF2-40B4-BE49-F238E27FC236}">
                <a16:creationId xmlns:a16="http://schemas.microsoft.com/office/drawing/2014/main" id="{C6F3575C-1E58-89BF-1067-F8D811FCEDF4}"/>
              </a:ext>
            </a:extLst>
          </p:cNvPr>
          <p:cNvSpPr txBox="1"/>
          <p:nvPr/>
        </p:nvSpPr>
        <p:spPr>
          <a:xfrm>
            <a:off x="2206035" y="5615861"/>
            <a:ext cx="2740719" cy="300082"/>
          </a:xfrm>
          <a:prstGeom prst="rect">
            <a:avLst/>
          </a:prstGeom>
          <a:noFill/>
        </p:spPr>
        <p:txBody>
          <a:bodyPr wrap="square" rtlCol="0">
            <a:spAutoFit/>
          </a:bodyPr>
          <a:lstStyle/>
          <a:p>
            <a:r>
              <a:rPr lang="en-US" sz="1350" dirty="0">
                <a:solidFill>
                  <a:schemeClr val="bg1"/>
                </a:solidFill>
              </a:rPr>
              <a:t>(CFAR, 2023), ( NV DPBH, 2023)</a:t>
            </a:r>
          </a:p>
        </p:txBody>
      </p:sp>
      <p:sp>
        <p:nvSpPr>
          <p:cNvPr id="4" name="Slide Number Placeholder 3">
            <a:extLst>
              <a:ext uri="{FF2B5EF4-FFF2-40B4-BE49-F238E27FC236}">
                <a16:creationId xmlns:a16="http://schemas.microsoft.com/office/drawing/2014/main" id="{A8DC9BB9-06F0-7D01-92E5-26A687E7BDCC}"/>
              </a:ext>
            </a:extLst>
          </p:cNvPr>
          <p:cNvSpPr>
            <a:spLocks noGrp="1"/>
          </p:cNvSpPr>
          <p:nvPr>
            <p:ph type="sldNum" sz="quarter" idx="12"/>
          </p:nvPr>
        </p:nvSpPr>
        <p:spPr/>
        <p:txBody>
          <a:bodyPr/>
          <a:lstStyle/>
          <a:p>
            <a:fld id="{1D2EA5EF-C699-AF4C-BA42-C0A1CAAB713C}" type="slidenum">
              <a:rPr lang="en-US" smtClean="0"/>
              <a:t>7</a:t>
            </a:fld>
            <a:endParaRPr lang="en-US" dirty="0"/>
          </a:p>
        </p:txBody>
      </p:sp>
    </p:spTree>
    <p:extLst>
      <p:ext uri="{BB962C8B-B14F-4D97-AF65-F5344CB8AC3E}">
        <p14:creationId xmlns:p14="http://schemas.microsoft.com/office/powerpoint/2010/main" val="14298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AEF9B-687E-04E0-69E3-479A09AD61C0}"/>
              </a:ext>
            </a:extLst>
          </p:cNvPr>
          <p:cNvSpPr>
            <a:spLocks noGrp="1"/>
          </p:cNvSpPr>
          <p:nvPr>
            <p:ph type="title"/>
          </p:nvPr>
        </p:nvSpPr>
        <p:spPr/>
        <p:txBody>
          <a:bodyPr/>
          <a:lstStyle/>
          <a:p>
            <a:r>
              <a:rPr lang="en-US" dirty="0"/>
              <a:t>HIV Prevalence Rates 2018-2022</a:t>
            </a:r>
          </a:p>
        </p:txBody>
      </p:sp>
      <p:graphicFrame>
        <p:nvGraphicFramePr>
          <p:cNvPr id="8" name="Chart 7" descr="Clark County has the highest rate of prevalence, followed by Washoe, and All other counties ">
            <a:extLst>
              <a:ext uri="{FF2B5EF4-FFF2-40B4-BE49-F238E27FC236}">
                <a16:creationId xmlns:a16="http://schemas.microsoft.com/office/drawing/2014/main" id="{B140750A-E75B-52E2-2F93-1102868539D3}"/>
              </a:ext>
            </a:extLst>
          </p:cNvPr>
          <p:cNvGraphicFramePr>
            <a:graphicFrameLocks/>
          </p:cNvGraphicFramePr>
          <p:nvPr>
            <p:extLst>
              <p:ext uri="{D42A27DB-BD31-4B8C-83A1-F6EECF244321}">
                <p14:modId xmlns:p14="http://schemas.microsoft.com/office/powerpoint/2010/main" val="3874568544"/>
              </p:ext>
            </p:extLst>
          </p:nvPr>
        </p:nvGraphicFramePr>
        <p:xfrm>
          <a:off x="674557" y="2026484"/>
          <a:ext cx="7240249" cy="338498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35CC5B0-1A18-C001-F01C-DD469CC42A28}"/>
              </a:ext>
            </a:extLst>
          </p:cNvPr>
          <p:cNvSpPr txBox="1"/>
          <p:nvPr/>
        </p:nvSpPr>
        <p:spPr>
          <a:xfrm>
            <a:off x="2273821" y="5583458"/>
            <a:ext cx="5629742" cy="300082"/>
          </a:xfrm>
          <a:prstGeom prst="rect">
            <a:avLst/>
          </a:prstGeom>
          <a:noFill/>
        </p:spPr>
        <p:txBody>
          <a:bodyPr wrap="square">
            <a:spAutoFit/>
          </a:bodyPr>
          <a:lstStyle/>
          <a:p>
            <a:r>
              <a:rPr lang="en-US" sz="1350" dirty="0">
                <a:solidFill>
                  <a:schemeClr val="bg1"/>
                </a:solidFill>
              </a:rPr>
              <a:t>(NV DPBH, 2018-2022)</a:t>
            </a:r>
          </a:p>
        </p:txBody>
      </p:sp>
      <p:sp>
        <p:nvSpPr>
          <p:cNvPr id="3" name="Slide Number Placeholder 2">
            <a:extLst>
              <a:ext uri="{FF2B5EF4-FFF2-40B4-BE49-F238E27FC236}">
                <a16:creationId xmlns:a16="http://schemas.microsoft.com/office/drawing/2014/main" id="{346E0DDA-A712-0232-6A15-7BF5B9DA0AEF}"/>
              </a:ext>
            </a:extLst>
          </p:cNvPr>
          <p:cNvSpPr>
            <a:spLocks noGrp="1"/>
          </p:cNvSpPr>
          <p:nvPr>
            <p:ph type="sldNum" sz="quarter" idx="12"/>
          </p:nvPr>
        </p:nvSpPr>
        <p:spPr/>
        <p:txBody>
          <a:bodyPr/>
          <a:lstStyle/>
          <a:p>
            <a:fld id="{1D2EA5EF-C699-AF4C-BA42-C0A1CAAB713C}" type="slidenum">
              <a:rPr lang="en-US" smtClean="0"/>
              <a:t>8</a:t>
            </a:fld>
            <a:endParaRPr lang="en-US" dirty="0"/>
          </a:p>
        </p:txBody>
      </p:sp>
    </p:spTree>
    <p:extLst>
      <p:ext uri="{BB962C8B-B14F-4D97-AF65-F5344CB8AC3E}">
        <p14:creationId xmlns:p14="http://schemas.microsoft.com/office/powerpoint/2010/main" val="12504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2374-2535-1043-B1DD-EFE642E9AB95}"/>
              </a:ext>
            </a:extLst>
          </p:cNvPr>
          <p:cNvSpPr>
            <a:spLocks noGrp="1"/>
          </p:cNvSpPr>
          <p:nvPr>
            <p:ph type="title"/>
          </p:nvPr>
        </p:nvSpPr>
        <p:spPr/>
        <p:txBody>
          <a:bodyPr/>
          <a:lstStyle/>
          <a:p>
            <a:r>
              <a:rPr lang="en-US" dirty="0"/>
              <a:t>New HIV Diagnosis 2018-2022 </a:t>
            </a:r>
          </a:p>
        </p:txBody>
      </p:sp>
      <p:graphicFrame>
        <p:nvGraphicFramePr>
          <p:cNvPr id="11" name="Chart 10" descr="Clark County has the highest rate of new HIV diagnosis, followed by Washoe, and All other counties ">
            <a:extLst>
              <a:ext uri="{FF2B5EF4-FFF2-40B4-BE49-F238E27FC236}">
                <a16:creationId xmlns:a16="http://schemas.microsoft.com/office/drawing/2014/main" id="{E7753CFF-36DD-A92C-D277-5534D8ECFCD7}"/>
              </a:ext>
            </a:extLst>
          </p:cNvPr>
          <p:cNvGraphicFramePr>
            <a:graphicFrameLocks/>
          </p:cNvGraphicFramePr>
          <p:nvPr>
            <p:extLst>
              <p:ext uri="{D42A27DB-BD31-4B8C-83A1-F6EECF244321}">
                <p14:modId xmlns:p14="http://schemas.microsoft.com/office/powerpoint/2010/main" val="3435143089"/>
              </p:ext>
            </p:extLst>
          </p:nvPr>
        </p:nvGraphicFramePr>
        <p:xfrm>
          <a:off x="899410" y="1920479"/>
          <a:ext cx="7004153" cy="350127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9C4F612D-A4CA-2C2C-2BFD-1CB832DA8D2E}"/>
              </a:ext>
            </a:extLst>
          </p:cNvPr>
          <p:cNvSpPr txBox="1"/>
          <p:nvPr/>
        </p:nvSpPr>
        <p:spPr>
          <a:xfrm>
            <a:off x="2273821" y="5583458"/>
            <a:ext cx="5629742" cy="300082"/>
          </a:xfrm>
          <a:prstGeom prst="rect">
            <a:avLst/>
          </a:prstGeom>
          <a:noFill/>
        </p:spPr>
        <p:txBody>
          <a:bodyPr wrap="square">
            <a:spAutoFit/>
          </a:bodyPr>
          <a:lstStyle/>
          <a:p>
            <a:r>
              <a:rPr lang="en-US" sz="1350" dirty="0">
                <a:solidFill>
                  <a:schemeClr val="bg1"/>
                </a:solidFill>
              </a:rPr>
              <a:t>(NV DPBH, 2018-2022)</a:t>
            </a:r>
          </a:p>
        </p:txBody>
      </p:sp>
      <p:sp>
        <p:nvSpPr>
          <p:cNvPr id="3" name="Slide Number Placeholder 2">
            <a:extLst>
              <a:ext uri="{FF2B5EF4-FFF2-40B4-BE49-F238E27FC236}">
                <a16:creationId xmlns:a16="http://schemas.microsoft.com/office/drawing/2014/main" id="{468CD4D2-3F4D-4FA2-59C5-005AF4FD7FAE}"/>
              </a:ext>
            </a:extLst>
          </p:cNvPr>
          <p:cNvSpPr>
            <a:spLocks noGrp="1"/>
          </p:cNvSpPr>
          <p:nvPr>
            <p:ph type="sldNum" sz="quarter" idx="12"/>
          </p:nvPr>
        </p:nvSpPr>
        <p:spPr/>
        <p:txBody>
          <a:bodyPr/>
          <a:lstStyle/>
          <a:p>
            <a:fld id="{1D2EA5EF-C699-AF4C-BA42-C0A1CAAB713C}" type="slidenum">
              <a:rPr lang="en-US" smtClean="0"/>
              <a:t>9</a:t>
            </a:fld>
            <a:endParaRPr lang="en-US" dirty="0"/>
          </a:p>
        </p:txBody>
      </p:sp>
    </p:spTree>
    <p:extLst>
      <p:ext uri="{BB962C8B-B14F-4D97-AF65-F5344CB8AC3E}">
        <p14:creationId xmlns:p14="http://schemas.microsoft.com/office/powerpoint/2010/main" val="3356734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FINAL PAETC PPT TEMPLATE with accessibility reminders_ V2.11.16.20" id="{E2088EFF-FA1D-AA4A-B45A-6F13F0333337}" vid="{8CF16D9E-D2D3-0F48-A7FA-8D3535C352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 Program master slide template 4x3</Template>
  <TotalTime>13050</TotalTime>
  <Words>2117</Words>
  <Application>Microsoft Office PowerPoint</Application>
  <PresentationFormat>On-screen Show (4:3)</PresentationFormat>
  <Paragraphs>299</Paragraphs>
  <Slides>46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ITC Avant Garde Std Bk</vt:lpstr>
      <vt:lpstr>Open Sans</vt:lpstr>
      <vt:lpstr>Söhne</vt:lpstr>
      <vt:lpstr>Wingdings</vt:lpstr>
      <vt:lpstr>AETC Program master slide template 4x3</vt:lpstr>
      <vt:lpstr>Addressing HIV Myths in Rural Nevada </vt:lpstr>
      <vt:lpstr>Disclaimer</vt:lpstr>
      <vt:lpstr>Disclosures</vt:lpstr>
      <vt:lpstr>Learning Objectives</vt:lpstr>
      <vt:lpstr>Myth: HIV is not a Problem in Nevada</vt:lpstr>
      <vt:lpstr>Myth: HIV is not a Nevada Problem</vt:lpstr>
      <vt:lpstr>Closer Look at Nevada </vt:lpstr>
      <vt:lpstr>HIV Prevalence Rates 2018-2022</vt:lpstr>
      <vt:lpstr>New HIV Diagnosis 2018-2022 </vt:lpstr>
      <vt:lpstr>New HIV Diagnosis by Sex, 2018-2022</vt:lpstr>
      <vt:lpstr>New HIV Diagnosis by Age and Sex, 2022</vt:lpstr>
      <vt:lpstr>HIV New Diagnosis by Race and Ethnicity,  2018-2022 </vt:lpstr>
      <vt:lpstr>Facility of Diagnosis for New Diagnosis, 2022</vt:lpstr>
      <vt:lpstr>Transmission Category for New Diagnosis, 2022</vt:lpstr>
      <vt:lpstr>Reaching People with HIV in Rural U.S.</vt:lpstr>
      <vt:lpstr>Barrier to accessing HIV Care in Rural Communities</vt:lpstr>
      <vt:lpstr>Why is HIV Screening Important? </vt:lpstr>
      <vt:lpstr>Screening for HIV Guidelines </vt:lpstr>
      <vt:lpstr>Nevada Senate Bill 211 (2021)</vt:lpstr>
      <vt:lpstr>Myth: The numbers are so low that I won’t see anyone with HIV in my clinic.</vt:lpstr>
      <vt:lpstr>Consider the case of Mr. S</vt:lpstr>
      <vt:lpstr> Mr. S: </vt:lpstr>
      <vt:lpstr>Myth: My patient have already been screened by other providers </vt:lpstr>
      <vt:lpstr>Why screen? </vt:lpstr>
      <vt:lpstr>Missed Opportunities </vt:lpstr>
      <vt:lpstr>Myth: I don’t have the equipment to screen and it is too expensive  </vt:lpstr>
      <vt:lpstr>RAPID VS IN LAB TESTING (SCREENING) </vt:lpstr>
      <vt:lpstr>HIV confirmation:  </vt:lpstr>
      <vt:lpstr>Which test to use?</vt:lpstr>
      <vt:lpstr>Myth: We really don’t have many cases of sexually transmitted infections in the rural areas </vt:lpstr>
      <vt:lpstr>STI testing </vt:lpstr>
      <vt:lpstr>Journal articles</vt:lpstr>
      <vt:lpstr>Collection Methods </vt:lpstr>
      <vt:lpstr>Myth: There is no place for me to send a patient with HIV in Nevada</vt:lpstr>
      <vt:lpstr>National HIV Curriculum </vt:lpstr>
      <vt:lpstr>NATIONAL CLINICIAN CONSULTATION CENTER  </vt:lpstr>
      <vt:lpstr>NNPTC</vt:lpstr>
      <vt:lpstr>Addressing Barriers to Care in Rural Communities</vt:lpstr>
      <vt:lpstr>Addressing Stigma and Free Training</vt:lpstr>
      <vt:lpstr>Statewide Resources</vt:lpstr>
      <vt:lpstr>Northern Nevada Resources </vt:lpstr>
      <vt:lpstr>Northern Nevada HIV Outpatient Program Education and Services ( NNHOPES)</vt:lpstr>
      <vt:lpstr>Southern Nevada Resources</vt:lpstr>
      <vt:lpstr>Southern Nevada Resources continued </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M Young</dc:creator>
  <cp:lastModifiedBy>Minerva Layug-Gomez</cp:lastModifiedBy>
  <cp:revision>30</cp:revision>
  <dcterms:created xsi:type="dcterms:W3CDTF">2024-01-24T22:49:27Z</dcterms:created>
  <dcterms:modified xsi:type="dcterms:W3CDTF">2024-04-10T18:18:14Z</dcterms:modified>
</cp:coreProperties>
</file>