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handoutMasterIdLst>
    <p:handoutMasterId r:id="rId26"/>
  </p:handoutMasterIdLst>
  <p:sldIdLst>
    <p:sldId id="285" r:id="rId2"/>
    <p:sldId id="490" r:id="rId3"/>
    <p:sldId id="510" r:id="rId4"/>
    <p:sldId id="492" r:id="rId5"/>
    <p:sldId id="507" r:id="rId6"/>
    <p:sldId id="493" r:id="rId7"/>
    <p:sldId id="494" r:id="rId8"/>
    <p:sldId id="498" r:id="rId9"/>
    <p:sldId id="464" r:id="rId10"/>
    <p:sldId id="370" r:id="rId11"/>
    <p:sldId id="483" r:id="rId12"/>
    <p:sldId id="327" r:id="rId13"/>
    <p:sldId id="472" r:id="rId14"/>
    <p:sldId id="506" r:id="rId15"/>
    <p:sldId id="320" r:id="rId16"/>
    <p:sldId id="534" r:id="rId17"/>
    <p:sldId id="544" r:id="rId18"/>
    <p:sldId id="545" r:id="rId19"/>
    <p:sldId id="546" r:id="rId20"/>
    <p:sldId id="437" r:id="rId21"/>
    <p:sldId id="459" r:id="rId22"/>
    <p:sldId id="404" r:id="rId23"/>
    <p:sldId id="281" r:id="rId24"/>
  </p:sldIdLst>
  <p:sldSz cx="9144000" cy="6858000" type="screen4x3"/>
  <p:notesSz cx="6858000" cy="9144000"/>
  <p:defaultTextStyle>
    <a:defPPr>
      <a:defRPr lang="en-US"/>
    </a:defPPr>
    <a:lvl1pPr marL="0" algn="l" defTabSz="456449" rtl="0" eaLnBrk="1" latinLnBrk="0" hangingPunct="1">
      <a:defRPr sz="1800" kern="1200">
        <a:solidFill>
          <a:schemeClr val="tx1"/>
        </a:solidFill>
        <a:latin typeface="+mn-lt"/>
        <a:ea typeface="+mn-ea"/>
        <a:cs typeface="+mn-cs"/>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yril Goshima" initials="CG" lastIdx="13" clrIdx="0">
    <p:extLst>
      <p:ext uri="{19B8F6BF-5375-455C-9EA6-DF929625EA0E}">
        <p15:presenceInfo xmlns:p15="http://schemas.microsoft.com/office/powerpoint/2012/main" userId="0dc7fc753904713f" providerId="Windows Live"/>
      </p:ext>
    </p:extLst>
  </p:cmAuthor>
  <p:cmAuthor id="2" name="Louie Mar" initials="User" lastIdx="1" clrIdx="1">
    <p:extLst>
      <p:ext uri="{19B8F6BF-5375-455C-9EA6-DF929625EA0E}">
        <p15:presenceInfo xmlns:p15="http://schemas.microsoft.com/office/powerpoint/2012/main" userId="Louie M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376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59" autoAdjust="0"/>
    <p:restoredTop sz="86456" autoAdjust="0"/>
  </p:normalViewPr>
  <p:slideViewPr>
    <p:cSldViewPr snapToGrid="0" snapToObjects="1">
      <p:cViewPr varScale="1">
        <p:scale>
          <a:sx n="62" d="100"/>
          <a:sy n="62" d="100"/>
        </p:scale>
        <p:origin x="1566" y="72"/>
      </p:cViewPr>
      <p:guideLst>
        <p:guide orient="horz" pos="2160"/>
        <p:guide pos="2880"/>
      </p:guideLst>
    </p:cSldViewPr>
  </p:slideViewPr>
  <p:outlineViewPr>
    <p:cViewPr>
      <p:scale>
        <a:sx n="33" d="100"/>
        <a:sy n="33" d="100"/>
      </p:scale>
      <p:origin x="0" y="-16182"/>
    </p:cViewPr>
  </p:outlineViewPr>
  <p:notesTextViewPr>
    <p:cViewPr>
      <p:scale>
        <a:sx n="100" d="100"/>
        <a:sy n="100" d="100"/>
      </p:scale>
      <p:origin x="0" y="0"/>
    </p:cViewPr>
  </p:notesTextViewPr>
  <p:notesViewPr>
    <p:cSldViewPr snapToGrid="0" snapToObjects="1">
      <p:cViewPr varScale="1">
        <p:scale>
          <a:sx n="95" d="100"/>
          <a:sy n="95" d="100"/>
        </p:scale>
        <p:origin x="-3936"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B355C59-C1FD-6442-AEB5-D92696AF80D8}" type="datetimeFigureOut">
              <a:rPr lang="en-US" smtClean="0"/>
              <a:pPr/>
              <a:t>3/6/2024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7E4F94-7953-2847-870B-5C6DE618401D}" type="slidenum">
              <a:rPr lang="en-US" smtClean="0"/>
              <a:pPr/>
              <a:t>‹#›</a:t>
            </a:fld>
            <a:endParaRPr lang="en-US"/>
          </a:p>
        </p:txBody>
      </p:sp>
    </p:spTree>
    <p:extLst>
      <p:ext uri="{BB962C8B-B14F-4D97-AF65-F5344CB8AC3E}">
        <p14:creationId xmlns:p14="http://schemas.microsoft.com/office/powerpoint/2010/main" val="3793806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09A58B-C66D-0E4D-9CF4-D0A97D2815BD}" type="datetimeFigureOut">
              <a:rPr lang="en-US" smtClean="0"/>
              <a:pPr/>
              <a:t>3/6/2024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AF3D7C-E79C-464D-870B-78CB3C2428AA}" type="slidenum">
              <a:rPr lang="en-US" smtClean="0"/>
              <a:pPr/>
              <a:t>‹#›</a:t>
            </a:fld>
            <a:endParaRPr lang="en-US"/>
          </a:p>
        </p:txBody>
      </p:sp>
    </p:spTree>
    <p:extLst>
      <p:ext uri="{BB962C8B-B14F-4D97-AF65-F5344CB8AC3E}">
        <p14:creationId xmlns:p14="http://schemas.microsoft.com/office/powerpoint/2010/main" val="990912024"/>
      </p:ext>
    </p:extLst>
  </p:cSld>
  <p:clrMap bg1="lt1" tx1="dk1" bg2="lt2" tx2="dk2" accent1="accent1" accent2="accent2" accent3="accent3" accent4="accent4" accent5="accent5" accent6="accent6" hlink="hlink" folHlink="folHlink"/>
  <p:notesStyle>
    <a:lvl1pPr marL="0" algn="l" defTabSz="456449" rtl="0" eaLnBrk="1" latinLnBrk="0" hangingPunct="1">
      <a:defRPr sz="1200" kern="1200">
        <a:solidFill>
          <a:schemeClr val="tx1"/>
        </a:solidFill>
        <a:latin typeface="+mn-lt"/>
        <a:ea typeface="+mn-ea"/>
        <a:cs typeface="+mn-cs"/>
      </a:defRPr>
    </a:lvl1pPr>
    <a:lvl2pPr marL="456449" algn="l" defTabSz="456449" rtl="0" eaLnBrk="1" latinLnBrk="0" hangingPunct="1">
      <a:defRPr sz="1200" kern="1200">
        <a:solidFill>
          <a:schemeClr val="tx1"/>
        </a:solidFill>
        <a:latin typeface="+mn-lt"/>
        <a:ea typeface="+mn-ea"/>
        <a:cs typeface="+mn-cs"/>
      </a:defRPr>
    </a:lvl2pPr>
    <a:lvl3pPr marL="912899" algn="l" defTabSz="456449" rtl="0" eaLnBrk="1" latinLnBrk="0" hangingPunct="1">
      <a:defRPr sz="1200" kern="1200">
        <a:solidFill>
          <a:schemeClr val="tx1"/>
        </a:solidFill>
        <a:latin typeface="+mn-lt"/>
        <a:ea typeface="+mn-ea"/>
        <a:cs typeface="+mn-cs"/>
      </a:defRPr>
    </a:lvl3pPr>
    <a:lvl4pPr marL="1369349" algn="l" defTabSz="456449" rtl="0" eaLnBrk="1" latinLnBrk="0" hangingPunct="1">
      <a:defRPr sz="1200" kern="1200">
        <a:solidFill>
          <a:schemeClr val="tx1"/>
        </a:solidFill>
        <a:latin typeface="+mn-lt"/>
        <a:ea typeface="+mn-ea"/>
        <a:cs typeface="+mn-cs"/>
      </a:defRPr>
    </a:lvl4pPr>
    <a:lvl5pPr marL="1825798" algn="l" defTabSz="456449" rtl="0" eaLnBrk="1" latinLnBrk="0" hangingPunct="1">
      <a:defRPr sz="1200" kern="1200">
        <a:solidFill>
          <a:schemeClr val="tx1"/>
        </a:solidFill>
        <a:latin typeface="+mn-lt"/>
        <a:ea typeface="+mn-ea"/>
        <a:cs typeface="+mn-cs"/>
      </a:defRPr>
    </a:lvl5pPr>
    <a:lvl6pPr marL="2282248" algn="l" defTabSz="456449" rtl="0" eaLnBrk="1" latinLnBrk="0" hangingPunct="1">
      <a:defRPr sz="1200" kern="1200">
        <a:solidFill>
          <a:schemeClr val="tx1"/>
        </a:solidFill>
        <a:latin typeface="+mn-lt"/>
        <a:ea typeface="+mn-ea"/>
        <a:cs typeface="+mn-cs"/>
      </a:defRPr>
    </a:lvl6pPr>
    <a:lvl7pPr marL="2738697" algn="l" defTabSz="456449" rtl="0" eaLnBrk="1" latinLnBrk="0" hangingPunct="1">
      <a:defRPr sz="1200" kern="1200">
        <a:solidFill>
          <a:schemeClr val="tx1"/>
        </a:solidFill>
        <a:latin typeface="+mn-lt"/>
        <a:ea typeface="+mn-ea"/>
        <a:cs typeface="+mn-cs"/>
      </a:defRPr>
    </a:lvl7pPr>
    <a:lvl8pPr marL="3195147" algn="l" defTabSz="456449" rtl="0" eaLnBrk="1" latinLnBrk="0" hangingPunct="1">
      <a:defRPr sz="1200" kern="1200">
        <a:solidFill>
          <a:schemeClr val="tx1"/>
        </a:solidFill>
        <a:latin typeface="+mn-lt"/>
        <a:ea typeface="+mn-ea"/>
        <a:cs typeface="+mn-cs"/>
      </a:defRPr>
    </a:lvl8pPr>
    <a:lvl9pPr marL="3651597" algn="l" defTabSz="4564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pPr/>
              <a:t>1</a:t>
            </a:fld>
            <a:endParaRPr lang="en-US"/>
          </a:p>
        </p:txBody>
      </p:sp>
    </p:spTree>
    <p:extLst>
      <p:ext uri="{BB962C8B-B14F-4D97-AF65-F5344CB8AC3E}">
        <p14:creationId xmlns:p14="http://schemas.microsoft.com/office/powerpoint/2010/main" val="1366403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pPr/>
              <a:t>23</a:t>
            </a:fld>
            <a:endParaRPr lang="en-US"/>
          </a:p>
        </p:txBody>
      </p:sp>
    </p:spTree>
    <p:extLst>
      <p:ext uri="{BB962C8B-B14F-4D97-AF65-F5344CB8AC3E}">
        <p14:creationId xmlns:p14="http://schemas.microsoft.com/office/powerpoint/2010/main" val="98323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93939"/>
                </a:solidFill>
                <a:effectLst/>
                <a:latin typeface="Montserrat" panose="00000500000000000000" pitchFamily="2" charset="0"/>
              </a:rPr>
              <a:t>The Pacific AIDS Education &amp; Training Center (Pacific AETC) is a member of a national AIDS Education &amp; Training Center network of eight regional and two national centers, covering all 50 states as well as US Territories and Jurisdictions</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pPr/>
              <a:t>5</a:t>
            </a:fld>
            <a:endParaRPr lang="en-US"/>
          </a:p>
        </p:txBody>
      </p:sp>
    </p:spTree>
    <p:extLst>
      <p:ext uri="{BB962C8B-B14F-4D97-AF65-F5344CB8AC3E}">
        <p14:creationId xmlns:p14="http://schemas.microsoft.com/office/powerpoint/2010/main" val="1608579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Starting with the basics</a:t>
            </a:r>
          </a:p>
          <a:p>
            <a:pPr lvl="0"/>
            <a:r>
              <a:rPr lang="en-US" sz="1200" kern="1200" dirty="0">
                <a:solidFill>
                  <a:schemeClr val="tx1"/>
                </a:solidFill>
                <a:effectLst/>
                <a:latin typeface="+mn-lt"/>
                <a:ea typeface="+mn-ea"/>
                <a:cs typeface="+mn-cs"/>
              </a:rPr>
              <a:t>Here, you see an illustration of the Human Immunodeficiency Virus, HIV.</a:t>
            </a:r>
          </a:p>
          <a:p>
            <a:pPr lvl="0"/>
            <a:r>
              <a:rPr lang="en-US" sz="1200" kern="1200" dirty="0">
                <a:solidFill>
                  <a:schemeClr val="tx1"/>
                </a:solidFill>
                <a:effectLst/>
                <a:latin typeface="+mn-lt"/>
                <a:ea typeface="+mn-ea"/>
                <a:cs typeface="+mn-cs"/>
              </a:rPr>
              <a:t>This is the virus that causes AIDS, the Acquired Immune Deficiency Syndrome. You might hear people use the term “Advanced HIV” because the term AIDS is being used less and less these days in medical settings.</a:t>
            </a:r>
          </a:p>
          <a:p>
            <a:pPr lvl="0"/>
            <a:r>
              <a:rPr lang="en-US" sz="1200" kern="1200" dirty="0">
                <a:solidFill>
                  <a:schemeClr val="tx1"/>
                </a:solidFill>
                <a:effectLst/>
                <a:latin typeface="+mn-lt"/>
                <a:ea typeface="+mn-ea"/>
                <a:cs typeface="+mn-cs"/>
              </a:rPr>
              <a:t>Without treatment, HIV breaks down the immune systems and leaves it unable to fight infections.</a:t>
            </a:r>
          </a:p>
          <a:p>
            <a:pPr lvl="0"/>
            <a:r>
              <a:rPr lang="en-US" sz="1200" kern="1200" dirty="0">
                <a:solidFill>
                  <a:schemeClr val="tx1"/>
                </a:solidFill>
                <a:effectLst/>
                <a:latin typeface="+mn-lt"/>
                <a:ea typeface="+mn-ea"/>
                <a:cs typeface="+mn-cs"/>
              </a:rPr>
              <a:t>With consistent treatment, however, someone newly diagnosed with HIV should expect to never be given an AIDS diagnosis nor even to transmit the virus to their sexual partners. </a:t>
            </a:r>
          </a:p>
          <a:p>
            <a:pPr lvl="0"/>
            <a:r>
              <a:rPr lang="en-US" sz="1200" kern="1200" dirty="0">
                <a:solidFill>
                  <a:schemeClr val="tx1"/>
                </a:solidFill>
                <a:effectLst/>
                <a:latin typeface="+mn-lt"/>
                <a:ea typeface="+mn-ea"/>
                <a:cs typeface="+mn-cs"/>
              </a:rPr>
              <a:t>A really important teaching point to keep in mind when working with clients is that HIV and AIDS are not the same thing. HIV is the virus. AIDS is the disease state that happens over a number of years if HIV is left untreated. AIDS or Advanced HIV, is the a clinical definition of what happens when HIV goes untreated.</a:t>
            </a:r>
          </a:p>
          <a:p>
            <a:pPr lvl="0"/>
            <a:r>
              <a:rPr lang="en-US" sz="1200" kern="1200" dirty="0">
                <a:solidFill>
                  <a:schemeClr val="tx1"/>
                </a:solidFill>
                <a:effectLst/>
                <a:latin typeface="+mn-lt"/>
                <a:ea typeface="+mn-ea"/>
                <a:cs typeface="+mn-cs"/>
              </a:rPr>
              <a:t>In my work, I find that it can give people a sense of control over their diagnosis as HIV+ to know that by taking medications to treat HIV, they are proactively keeping themselves healthy, keeping Advanced HIV at bay, and they are protecting their sex partners. My taking medications, they are taking action to keep themselves healthy…taking control and exerting their power over the diagnosis.</a:t>
            </a:r>
          </a:p>
          <a:p>
            <a:pPr lvl="0"/>
            <a:r>
              <a:rPr lang="en-US" sz="1200" kern="1200" dirty="0">
                <a:solidFill>
                  <a:schemeClr val="tx1"/>
                </a:solidFill>
                <a:effectLst/>
                <a:latin typeface="+mn-lt"/>
                <a:ea typeface="+mn-ea"/>
                <a:cs typeface="+mn-cs"/>
              </a:rPr>
              <a:t>So, in respect to the question of why should someone get tested? Well, to know their status and if HIV-, take the proper steps to protect themselves from getting HIV such as taking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using condoms, or other prevention methods. And if HIV+, to engage in medical care and get on treatment to maintain their long-term health and protect their partners. </a:t>
            </a:r>
          </a:p>
        </p:txBody>
      </p:sp>
      <p:sp>
        <p:nvSpPr>
          <p:cNvPr id="4" name="Slide Number Placeholder 3"/>
          <p:cNvSpPr>
            <a:spLocks noGrp="1"/>
          </p:cNvSpPr>
          <p:nvPr>
            <p:ph type="sldNum" sz="quarter" idx="5"/>
          </p:nvPr>
        </p:nvSpPr>
        <p:spPr/>
        <p:txBody>
          <a:bodyPr/>
          <a:lstStyle/>
          <a:p>
            <a:fld id="{2EAF3D7C-E79C-464D-870B-78CB3C2428AA}" type="slidenum">
              <a:rPr lang="en-US" smtClean="0"/>
              <a:pPr/>
              <a:t>9</a:t>
            </a:fld>
            <a:endParaRPr lang="en-US"/>
          </a:p>
        </p:txBody>
      </p:sp>
    </p:spTree>
    <p:extLst>
      <p:ext uri="{BB962C8B-B14F-4D97-AF65-F5344CB8AC3E}">
        <p14:creationId xmlns:p14="http://schemas.microsoft.com/office/powerpoint/2010/main" val="2043293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figure presenting the natural history of untreated HIV infection. The blue line shows the level of CD4 T lymphocytes while the red line shows the HIV viral load. HIV is a virus that destroys the immune system, primarily infecting CD4 lymphocytes. During the first few years of HIV infection, the body is able to control the virus but after several years, the CD4 lymphocytes get depleted and viral load increases significantly. At this point, the patient would be susceptible to various bacterial, viral, and fungal infections.</a:t>
            </a:r>
          </a:p>
        </p:txBody>
      </p:sp>
      <p:sp>
        <p:nvSpPr>
          <p:cNvPr id="4" name="Slide Number Placeholder 3"/>
          <p:cNvSpPr>
            <a:spLocks noGrp="1"/>
          </p:cNvSpPr>
          <p:nvPr>
            <p:ph type="sldNum" sz="quarter" idx="5"/>
          </p:nvPr>
        </p:nvSpPr>
        <p:spPr/>
        <p:txBody>
          <a:bodyPr/>
          <a:lstStyle/>
          <a:p>
            <a:fld id="{2EAF3D7C-E79C-464D-870B-78CB3C2428AA}" type="slidenum">
              <a:rPr lang="en-US" smtClean="0"/>
              <a:pPr/>
              <a:t>11</a:t>
            </a:fld>
            <a:endParaRPr lang="en-US"/>
          </a:p>
        </p:txBody>
      </p:sp>
    </p:spTree>
    <p:extLst>
      <p:ext uri="{BB962C8B-B14F-4D97-AF65-F5344CB8AC3E}">
        <p14:creationId xmlns:p14="http://schemas.microsoft.com/office/powerpoint/2010/main" val="3904977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This is a depiction of the HIV Life cycle from infection to the production of new virus. The cycle will be broken down into sections to describe the targets of HIV treatment.</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13</a:t>
            </a:fld>
            <a:endParaRPr lang="en-US"/>
          </a:p>
        </p:txBody>
      </p:sp>
    </p:spTree>
    <p:extLst>
      <p:ext uri="{BB962C8B-B14F-4D97-AF65-F5344CB8AC3E}">
        <p14:creationId xmlns:p14="http://schemas.microsoft.com/office/powerpoint/2010/main" val="973102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linked to care, medical clinicians will do a full panel of baseline labs and then start patients on Antiretroviral Treatment or ART with the clinical goals of:</a:t>
            </a:r>
          </a:p>
          <a:p>
            <a:pPr lvl="0"/>
            <a:r>
              <a:rPr lang="en-US" sz="1200" kern="1200" dirty="0">
                <a:solidFill>
                  <a:schemeClr val="tx1"/>
                </a:solidFill>
                <a:effectLst/>
                <a:latin typeface="+mn-lt"/>
                <a:ea typeface="+mn-ea"/>
                <a:cs typeface="+mn-cs"/>
              </a:rPr>
              <a:t>Reducing HIV viral load to undetectable and keeping it that way</a:t>
            </a:r>
          </a:p>
          <a:p>
            <a:pPr lvl="0"/>
            <a:r>
              <a:rPr lang="en-US" sz="1200" kern="1200" dirty="0">
                <a:solidFill>
                  <a:schemeClr val="tx1"/>
                </a:solidFill>
                <a:effectLst/>
                <a:latin typeface="+mn-lt"/>
                <a:ea typeface="+mn-ea"/>
                <a:cs typeface="+mn-cs"/>
              </a:rPr>
              <a:t>Increasing CD4 cell count and maintaining it in the normal range between 500 and 1600</a:t>
            </a:r>
          </a:p>
          <a:p>
            <a:pPr lvl="0"/>
            <a:r>
              <a:rPr lang="en-US" sz="1200" kern="1200" dirty="0">
                <a:solidFill>
                  <a:schemeClr val="tx1"/>
                </a:solidFill>
                <a:effectLst/>
                <a:latin typeface="+mn-lt"/>
                <a:ea typeface="+mn-ea"/>
                <a:cs typeface="+mn-cs"/>
              </a:rPr>
              <a:t>Ensuring ART adherence on simple first line regimens such as one-pill-once-a-day meds</a:t>
            </a:r>
          </a:p>
          <a:p>
            <a:pPr lvl="0"/>
            <a:r>
              <a:rPr lang="en-US" sz="1200" kern="1200" dirty="0">
                <a:solidFill>
                  <a:schemeClr val="tx1"/>
                </a:solidFill>
                <a:effectLst/>
                <a:latin typeface="+mn-lt"/>
                <a:ea typeface="+mn-ea"/>
                <a:cs typeface="+mn-cs"/>
              </a:rPr>
              <a:t>Preserving a patient’s quality of life</a:t>
            </a:r>
          </a:p>
          <a:p>
            <a:pPr lvl="0"/>
            <a:r>
              <a:rPr lang="en-US" sz="1200" kern="1200" dirty="0">
                <a:solidFill>
                  <a:schemeClr val="tx1"/>
                </a:solidFill>
                <a:effectLst/>
                <a:latin typeface="+mn-lt"/>
                <a:ea typeface="+mn-ea"/>
                <a:cs typeface="+mn-cs"/>
              </a:rPr>
              <a:t>And reducing HIV transmission</a:t>
            </a:r>
          </a:p>
          <a:p>
            <a:r>
              <a:rPr lang="en-US" sz="1200" kern="1200" dirty="0">
                <a:solidFill>
                  <a:schemeClr val="tx1"/>
                </a:solidFill>
                <a:effectLst/>
                <a:latin typeface="+mn-lt"/>
                <a:ea typeface="+mn-ea"/>
                <a:cs typeface="+mn-cs"/>
              </a:rPr>
              <a:t>Just to re-emphasize, a really empowering point for PWH is that when someone achieves an undetectable viral load and sustains it for longer than six months, research has shown that they cannot transmit HIV to their sexual partners.</a:t>
            </a:r>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pPr/>
              <a:t>14</a:t>
            </a:fld>
            <a:endParaRPr lang="en-US"/>
          </a:p>
        </p:txBody>
      </p:sp>
    </p:spTree>
    <p:extLst>
      <p:ext uri="{BB962C8B-B14F-4D97-AF65-F5344CB8AC3E}">
        <p14:creationId xmlns:p14="http://schemas.microsoft.com/office/powerpoint/2010/main" val="2130006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U=U and "Treatment as Prevention" has revolutionized </a:t>
            </a:r>
            <a:br>
              <a:rPr lang="en-US" dirty="0"/>
            </a:br>
            <a:r>
              <a:rPr lang="en-US" dirty="0"/>
              <a:t>HIV prevention and care</a:t>
            </a:r>
          </a:p>
        </p:txBody>
      </p:sp>
      <p:sp>
        <p:nvSpPr>
          <p:cNvPr id="4" name="Slide Number Placeholder 3"/>
          <p:cNvSpPr>
            <a:spLocks noGrp="1"/>
          </p:cNvSpPr>
          <p:nvPr>
            <p:ph type="sldNum" sz="quarter" idx="5"/>
          </p:nvPr>
        </p:nvSpPr>
        <p:spPr/>
        <p:txBody>
          <a:bodyPr/>
          <a:lstStyle/>
          <a:p>
            <a:fld id="{2EAF3D7C-E79C-464D-870B-78CB3C2428AA}" type="slidenum">
              <a:rPr lang="en-US" smtClean="0"/>
              <a:pPr/>
              <a:t>16</a:t>
            </a:fld>
            <a:endParaRPr lang="en-US"/>
          </a:p>
        </p:txBody>
      </p:sp>
    </p:spTree>
    <p:extLst>
      <p:ext uri="{BB962C8B-B14F-4D97-AF65-F5344CB8AC3E}">
        <p14:creationId xmlns:p14="http://schemas.microsoft.com/office/powerpoint/2010/main" val="3745659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6449" rtl="0" eaLnBrk="1" fontAlgn="auto" latinLnBrk="0" hangingPunct="1">
              <a:lnSpc>
                <a:spcPct val="100000"/>
              </a:lnSpc>
              <a:spcBef>
                <a:spcPts val="0"/>
              </a:spcBef>
              <a:spcAft>
                <a:spcPts val="0"/>
              </a:spcAft>
              <a:buClrTx/>
              <a:buSzTx/>
              <a:buFontTx/>
              <a:buNone/>
              <a:tabLst/>
              <a:defRPr/>
            </a:pPr>
            <a:r>
              <a:rPr lang="en-US" dirty="0"/>
              <a:t>Note: For people with a history of using cabotegravir as PrEP: INSTI genotypic resistance testing should be done before the start of ART. If treatment is begun prior to results of genotypic testing, the following regimen is recommended: Boosted darunavir plus (TAF or TDF) plus (FTC or 3TC) — pending the results of the genotype test (AIII)</a:t>
            </a:r>
          </a:p>
          <a:p>
            <a:endParaRPr lang="en-US" dirty="0"/>
          </a:p>
        </p:txBody>
      </p:sp>
      <p:sp>
        <p:nvSpPr>
          <p:cNvPr id="4" name="Slide Number Placeholder 3"/>
          <p:cNvSpPr>
            <a:spLocks noGrp="1"/>
          </p:cNvSpPr>
          <p:nvPr>
            <p:ph type="sldNum" sz="quarter" idx="5"/>
          </p:nvPr>
        </p:nvSpPr>
        <p:spPr/>
        <p:txBody>
          <a:bodyPr/>
          <a:lstStyle/>
          <a:p>
            <a:fld id="{2EAF3D7C-E79C-464D-870B-78CB3C2428AA}" type="slidenum">
              <a:rPr lang="en-US" smtClean="0"/>
              <a:t>18</a:t>
            </a:fld>
            <a:endParaRPr lang="en-US"/>
          </a:p>
        </p:txBody>
      </p:sp>
    </p:spTree>
    <p:extLst>
      <p:ext uri="{BB962C8B-B14F-4D97-AF65-F5344CB8AC3E}">
        <p14:creationId xmlns:p14="http://schemas.microsoft.com/office/powerpoint/2010/main" val="2264208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https://www.hiv.gov/hiv-basics/hiv-prevention/potential-future-options/long-acting-prep/</a:t>
            </a:r>
          </a:p>
        </p:txBody>
      </p:sp>
      <p:sp>
        <p:nvSpPr>
          <p:cNvPr id="4" name="Slide Number Placeholder 3"/>
          <p:cNvSpPr>
            <a:spLocks noGrp="1"/>
          </p:cNvSpPr>
          <p:nvPr>
            <p:ph type="sldNum" sz="quarter" idx="5"/>
          </p:nvPr>
        </p:nvSpPr>
        <p:spPr/>
        <p:txBody>
          <a:bodyPr/>
          <a:lstStyle/>
          <a:p>
            <a:fld id="{2EAF3D7C-E79C-464D-870B-78CB3C2428AA}" type="slidenum">
              <a:rPr lang="en-US" smtClean="0"/>
              <a:t>21</a:t>
            </a:fld>
            <a:endParaRPr lang="en-US"/>
          </a:p>
        </p:txBody>
      </p:sp>
    </p:spTree>
    <p:extLst>
      <p:ext uri="{BB962C8B-B14F-4D97-AF65-F5344CB8AC3E}">
        <p14:creationId xmlns:p14="http://schemas.microsoft.com/office/powerpoint/2010/main" val="7048411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3" y="2025526"/>
            <a:ext cx="7772399" cy="2474409"/>
          </a:xfrm>
        </p:spPr>
        <p:txBody>
          <a:bodyPr anchor="t"/>
          <a:lstStyle>
            <a:lvl1pPr>
              <a:defRPr sz="54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1" y="4681685"/>
            <a:ext cx="7772398" cy="1066800"/>
          </a:xfrm>
        </p:spPr>
        <p:txBody>
          <a:bodyPr anchor="t">
            <a:normAutofit/>
          </a:bodyPr>
          <a:lstStyle>
            <a:lvl1pPr marL="0" indent="0" algn="l">
              <a:buNone/>
              <a:defRPr sz="2800">
                <a:solidFill>
                  <a:srgbClr val="222222"/>
                </a:solidFill>
              </a:defRPr>
            </a:lvl1pPr>
            <a:lvl2pPr marL="456449" indent="0" algn="ctr">
              <a:buNone/>
              <a:defRPr>
                <a:solidFill>
                  <a:schemeClr val="tx1">
                    <a:tint val="75000"/>
                  </a:schemeClr>
                </a:solidFill>
              </a:defRPr>
            </a:lvl2pPr>
            <a:lvl3pPr marL="912899" indent="0" algn="ctr">
              <a:buNone/>
              <a:defRPr>
                <a:solidFill>
                  <a:schemeClr val="tx1">
                    <a:tint val="75000"/>
                  </a:schemeClr>
                </a:solidFill>
              </a:defRPr>
            </a:lvl3pPr>
            <a:lvl4pPr marL="1369349" indent="0" algn="ctr">
              <a:buNone/>
              <a:defRPr>
                <a:solidFill>
                  <a:schemeClr val="tx1">
                    <a:tint val="75000"/>
                  </a:schemeClr>
                </a:solidFill>
              </a:defRPr>
            </a:lvl4pPr>
            <a:lvl5pPr marL="1825798" indent="0" algn="ctr">
              <a:buNone/>
              <a:defRPr>
                <a:solidFill>
                  <a:schemeClr val="tx1">
                    <a:tint val="75000"/>
                  </a:schemeClr>
                </a:solidFill>
              </a:defRPr>
            </a:lvl5pPr>
            <a:lvl6pPr marL="2282248" indent="0" algn="ctr">
              <a:buNone/>
              <a:defRPr>
                <a:solidFill>
                  <a:schemeClr val="tx1">
                    <a:tint val="75000"/>
                  </a:schemeClr>
                </a:solidFill>
              </a:defRPr>
            </a:lvl6pPr>
            <a:lvl7pPr marL="2738697" indent="0" algn="ctr">
              <a:buNone/>
              <a:defRPr>
                <a:solidFill>
                  <a:schemeClr val="tx1">
                    <a:tint val="75000"/>
                  </a:schemeClr>
                </a:solidFill>
              </a:defRPr>
            </a:lvl7pPr>
            <a:lvl8pPr marL="3195147" indent="0" algn="ctr">
              <a:buNone/>
              <a:defRPr>
                <a:solidFill>
                  <a:schemeClr val="tx1">
                    <a:tint val="75000"/>
                  </a:schemeClr>
                </a:solidFill>
              </a:defRPr>
            </a:lvl8pPr>
            <a:lvl9pPr marL="3651597"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1D2EA5EF-C699-AF4C-BA42-C0A1CAAB713C}" type="slidenum">
              <a:rPr lang="en-US" smtClean="0"/>
              <a:pPr/>
              <a:t>‹#›</a:t>
            </a:fld>
            <a:endParaRPr lang="en-US"/>
          </a:p>
        </p:txBody>
      </p:sp>
      <p:sp>
        <p:nvSpPr>
          <p:cNvPr id="11" name="Date Placeholder 3"/>
          <p:cNvSpPr>
            <a:spLocks noGrp="1"/>
          </p:cNvSpPr>
          <p:nvPr>
            <p:ph type="dt" sz="half" idx="10"/>
          </p:nvPr>
        </p:nvSpPr>
        <p:spPr>
          <a:xfrm>
            <a:off x="7719760" y="6352708"/>
            <a:ext cx="738443" cy="365760"/>
          </a:xfrm>
          <a:prstGeom prst="rect">
            <a:avLst/>
          </a:prstGeom>
        </p:spPr>
        <p:txBody>
          <a:bodyPr anchor="ctr"/>
          <a:lstStyle>
            <a:lvl1pPr>
              <a:defRPr sz="1200" b="0" i="0">
                <a:solidFill>
                  <a:srgbClr val="88A7DF"/>
                </a:solidFill>
                <a:latin typeface="+mn-lt"/>
                <a:cs typeface="ITC Avant Garde Std Bk Cn"/>
              </a:defRPr>
            </a:lvl1pPr>
          </a:lstStyle>
          <a:p>
            <a:fld id="{0B6CFD9F-F64B-4C75-AB2F-507942E7C962}" type="datetime1">
              <a:rPr lang="en-US" smtClean="0"/>
              <a:pPr/>
              <a:t>3/6/2024</a:t>
            </a:fld>
            <a:endParaRPr lang="en-US"/>
          </a:p>
        </p:txBody>
      </p:sp>
      <p:sp>
        <p:nvSpPr>
          <p:cNvPr id="12"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pic>
        <p:nvPicPr>
          <p:cNvPr id="4" name="Picture 3" descr="image00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6248" y="349494"/>
            <a:ext cx="2956560" cy="100584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D2EA5EF-C699-AF4C-BA42-C0A1CAAB713C}" type="slidenum">
              <a:rPr lang="en-US" smtClean="0"/>
              <a:pPr/>
              <a:t>‹#›</a:t>
            </a:fld>
            <a:endParaRPr lang="en-US"/>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1261E5BC-08B7-4BD8-9508-A1F94543A3C3}" type="datetime1">
              <a:rPr lang="en-US" smtClean="0"/>
              <a:pPr/>
              <a:t>3/6/2024</a:t>
            </a:fld>
            <a:endParaRPr lang="en-US"/>
          </a:p>
        </p:txBody>
      </p:sp>
      <p:pic>
        <p:nvPicPr>
          <p:cNvPr id="7" name="Picture 6"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
        <p:nvSpPr>
          <p:cNvPr id="12"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6" y="3187172"/>
            <a:ext cx="7659687" cy="1168401"/>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7" y="1553633"/>
            <a:ext cx="6135687" cy="1633538"/>
          </a:xfrm>
        </p:spPr>
        <p:txBody>
          <a:bodyPr anchor="b"/>
          <a:lstStyle>
            <a:lvl1pPr marL="0" indent="0">
              <a:buNone/>
              <a:defRPr sz="2000">
                <a:solidFill>
                  <a:srgbClr val="222222"/>
                </a:solidFill>
              </a:defRPr>
            </a:lvl1pPr>
            <a:lvl2pPr marL="456449" indent="0">
              <a:buNone/>
              <a:defRPr sz="1800">
                <a:solidFill>
                  <a:schemeClr val="tx1">
                    <a:tint val="75000"/>
                  </a:schemeClr>
                </a:solidFill>
              </a:defRPr>
            </a:lvl2pPr>
            <a:lvl3pPr marL="912899" indent="0">
              <a:buNone/>
              <a:defRPr sz="1600">
                <a:solidFill>
                  <a:schemeClr val="tx1">
                    <a:tint val="75000"/>
                  </a:schemeClr>
                </a:solidFill>
              </a:defRPr>
            </a:lvl3pPr>
            <a:lvl4pPr marL="1369349" indent="0">
              <a:buNone/>
              <a:defRPr sz="1400">
                <a:solidFill>
                  <a:schemeClr val="tx1">
                    <a:tint val="75000"/>
                  </a:schemeClr>
                </a:solidFill>
              </a:defRPr>
            </a:lvl4pPr>
            <a:lvl5pPr marL="1825798" indent="0">
              <a:buNone/>
              <a:defRPr sz="1400">
                <a:solidFill>
                  <a:schemeClr val="tx1">
                    <a:tint val="75000"/>
                  </a:schemeClr>
                </a:solidFill>
              </a:defRPr>
            </a:lvl5pPr>
            <a:lvl6pPr marL="2282248" indent="0">
              <a:buNone/>
              <a:defRPr sz="1400">
                <a:solidFill>
                  <a:schemeClr val="tx1">
                    <a:tint val="75000"/>
                  </a:schemeClr>
                </a:solidFill>
              </a:defRPr>
            </a:lvl6pPr>
            <a:lvl7pPr marL="2738697" indent="0">
              <a:buNone/>
              <a:defRPr sz="1400">
                <a:solidFill>
                  <a:schemeClr val="tx1">
                    <a:tint val="75000"/>
                  </a:schemeClr>
                </a:solidFill>
              </a:defRPr>
            </a:lvl7pPr>
            <a:lvl8pPr marL="3195147" indent="0">
              <a:buNone/>
              <a:defRPr sz="1400">
                <a:solidFill>
                  <a:schemeClr val="tx1">
                    <a:tint val="75000"/>
                  </a:schemeClr>
                </a:solidFill>
              </a:defRPr>
            </a:lvl8pPr>
            <a:lvl9pPr marL="3651597"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1D2EA5EF-C699-AF4C-BA42-C0A1CAAB713C}" type="slidenum">
              <a:rPr lang="en-US" smtClean="0"/>
              <a:pPr/>
              <a:t>‹#›</a:t>
            </a:fld>
            <a:endParaRPr lang="en-US"/>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9E31B356-F8F2-4D1C-AA30-66C6EA6FC45C}" type="datetime1">
              <a:rPr lang="en-US" smtClean="0"/>
              <a:pPr/>
              <a:t>3/6/2024</a:t>
            </a:fld>
            <a:endParaRPr lang="en-US"/>
          </a:p>
        </p:txBody>
      </p:sp>
      <p:pic>
        <p:nvPicPr>
          <p:cNvPr id="10" name="Picture 9"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
        <p:nvSpPr>
          <p:cNvPr id="12"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536192"/>
            <a:ext cx="3657600"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2" y="1536192"/>
            <a:ext cx="4038599" cy="44313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pPr/>
              <a:t>‹#›</a:t>
            </a:fld>
            <a:endParaRPr lang="en-US"/>
          </a:p>
        </p:txBody>
      </p:sp>
      <p:sp>
        <p:nvSpPr>
          <p:cNvPr id="9" name="Date Placeholder 3"/>
          <p:cNvSpPr>
            <a:spLocks noGrp="1"/>
          </p:cNvSpPr>
          <p:nvPr>
            <p:ph type="dt" sz="half" idx="13"/>
          </p:nvPr>
        </p:nvSpPr>
        <p:spPr>
          <a:xfrm>
            <a:off x="7719760" y="6352708"/>
            <a:ext cx="738443" cy="365760"/>
          </a:xfrm>
          <a:prstGeom prst="rect">
            <a:avLst/>
          </a:prstGeom>
        </p:spPr>
        <p:txBody>
          <a:bodyPr anchor="ctr"/>
          <a:lstStyle>
            <a:lvl1pPr>
              <a:defRPr sz="1200">
                <a:solidFill>
                  <a:srgbClr val="88A7DF"/>
                </a:solidFill>
              </a:defRPr>
            </a:lvl1pPr>
          </a:lstStyle>
          <a:p>
            <a:fld id="{04E1AD41-7450-4C20-98AC-BA3A2CE86848}" type="datetime1">
              <a:rPr lang="en-US" smtClean="0"/>
              <a:pPr/>
              <a:t>3/6/2024</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
        <p:nvSpPr>
          <p:cNvPr id="13"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44605"/>
            <a:ext cx="3890108"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08721"/>
            <a:ext cx="3890108"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10" y="1644605"/>
            <a:ext cx="4038599" cy="639763"/>
          </a:xfrm>
        </p:spPr>
        <p:txBody>
          <a:bodyPr anchor="b">
            <a:noAutofit/>
          </a:bodyPr>
          <a:lstStyle>
            <a:lvl1pPr marL="0" indent="0" algn="l">
              <a:buNone/>
              <a:defRPr sz="2800" b="0">
                <a:solidFill>
                  <a:schemeClr val="tx2"/>
                </a:solidFill>
              </a:defRPr>
            </a:lvl1pPr>
            <a:lvl2pPr marL="456449" indent="0">
              <a:buNone/>
              <a:defRPr sz="2000" b="1"/>
            </a:lvl2pPr>
            <a:lvl3pPr marL="912899" indent="0">
              <a:buNone/>
              <a:defRPr sz="1800" b="1"/>
            </a:lvl3pPr>
            <a:lvl4pPr marL="1369349" indent="0">
              <a:buNone/>
              <a:defRPr sz="1600" b="1"/>
            </a:lvl4pPr>
            <a:lvl5pPr marL="1825798" indent="0">
              <a:buNone/>
              <a:defRPr sz="1600" b="1"/>
            </a:lvl5pPr>
            <a:lvl6pPr marL="2282248" indent="0">
              <a:buNone/>
              <a:defRPr sz="1600" b="1"/>
            </a:lvl6pPr>
            <a:lvl7pPr marL="2738697" indent="0">
              <a:buNone/>
              <a:defRPr sz="1600" b="1"/>
            </a:lvl7pPr>
            <a:lvl8pPr marL="3195147" indent="0">
              <a:buNone/>
              <a:defRPr sz="1600" b="1"/>
            </a:lvl8pPr>
            <a:lvl9pPr marL="36515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10" y="2408721"/>
            <a:ext cx="4038599" cy="35587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D2EA5EF-C699-AF4C-BA42-C0A1CAAB713C}" type="slidenum">
              <a:rPr lang="en-US" smtClean="0"/>
              <a:pPr/>
              <a:t>‹#›</a:t>
            </a:fld>
            <a:endParaRPr lang="en-US"/>
          </a:p>
        </p:txBody>
      </p:sp>
      <p:sp>
        <p:nvSpPr>
          <p:cNvPr id="11" name="Date Placeholder 3"/>
          <p:cNvSpPr>
            <a:spLocks noGrp="1"/>
          </p:cNvSpPr>
          <p:nvPr>
            <p:ph type="dt" sz="half" idx="13"/>
          </p:nvPr>
        </p:nvSpPr>
        <p:spPr>
          <a:xfrm>
            <a:off x="7719760" y="6352708"/>
            <a:ext cx="738443" cy="365760"/>
          </a:xfrm>
          <a:prstGeom prst="rect">
            <a:avLst/>
          </a:prstGeom>
        </p:spPr>
        <p:txBody>
          <a:bodyPr anchor="ctr"/>
          <a:lstStyle>
            <a:lvl1pPr>
              <a:defRPr sz="1200">
                <a:solidFill>
                  <a:srgbClr val="88A7DF"/>
                </a:solidFill>
              </a:defRPr>
            </a:lvl1pPr>
          </a:lstStyle>
          <a:p>
            <a:fld id="{1C9532FA-937A-4545-A066-536A6CAA06F8}" type="datetime1">
              <a:rPr lang="en-US" smtClean="0"/>
              <a:pPr/>
              <a:t>3/6/2024</a:t>
            </a:fld>
            <a:endParaRPr lang="en-US"/>
          </a:p>
        </p:txBody>
      </p:sp>
      <p:pic>
        <p:nvPicPr>
          <p:cNvPr id="13" name="Picture 12"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
        <p:nvSpPr>
          <p:cNvPr id="15"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D2EA5EF-C699-AF4C-BA42-C0A1CAAB713C}" type="slidenum">
              <a:rPr lang="en-US" smtClean="0"/>
              <a:pPr/>
              <a:t>‹#›</a:t>
            </a:fld>
            <a:endParaRPr lang="en-US"/>
          </a:p>
        </p:txBody>
      </p:sp>
      <p:sp>
        <p:nvSpPr>
          <p:cNvPr id="7"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EAC9CF96-5E95-418A-9B75-8299A6BE2C91}" type="datetime1">
              <a:rPr lang="en-US" smtClean="0"/>
              <a:pPr/>
              <a:t>3/6/2024</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
        <p:nvSpPr>
          <p:cNvPr id="12"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2EA5EF-C699-AF4C-BA42-C0A1CAAB713C}" type="slidenum">
              <a:rPr lang="en-US" smtClean="0"/>
              <a:pPr/>
              <a:t>‹#›</a:t>
            </a:fld>
            <a:endParaRPr lang="en-US"/>
          </a:p>
        </p:txBody>
      </p:sp>
      <p:sp>
        <p:nvSpPr>
          <p:cNvPr id="6"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0D11340E-A6FC-4254-B857-73CD0F2C069E}" type="datetime1">
              <a:rPr lang="en-US" smtClean="0"/>
              <a:pPr/>
              <a:t>3/6/2024</a:t>
            </a:fld>
            <a:endParaRPr lang="en-US"/>
          </a:p>
        </p:txBody>
      </p:sp>
      <p:pic>
        <p:nvPicPr>
          <p:cNvPr id="8" name="Picture 7"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
        <p:nvSpPr>
          <p:cNvPr id="10"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3" y="5495544"/>
            <a:ext cx="8516815" cy="59436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fld id="{1D2EA5EF-C699-AF4C-BA42-C0A1CAAB713C}" type="slidenum">
              <a:rPr lang="en-US" smtClean="0"/>
              <a:pPr/>
              <a:t>‹#›</a:t>
            </a:fld>
            <a:endParaRPr lang="en-US"/>
          </a:p>
        </p:txBody>
      </p:sp>
      <p:sp>
        <p:nvSpPr>
          <p:cNvPr id="9" name="Content Placeholder 8"/>
          <p:cNvSpPr>
            <a:spLocks noGrp="1"/>
          </p:cNvSpPr>
          <p:nvPr>
            <p:ph sz="quarter" idx="13"/>
          </p:nvPr>
        </p:nvSpPr>
        <p:spPr>
          <a:xfrm>
            <a:off x="304803" y="381001"/>
            <a:ext cx="8516815" cy="494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60" y="6352708"/>
            <a:ext cx="738443" cy="365760"/>
          </a:xfrm>
          <a:prstGeom prst="rect">
            <a:avLst/>
          </a:prstGeom>
        </p:spPr>
        <p:txBody>
          <a:bodyPr anchor="ctr"/>
          <a:lstStyle>
            <a:lvl1pPr>
              <a:defRPr sz="1200">
                <a:solidFill>
                  <a:srgbClr val="88A7DF"/>
                </a:solidFill>
              </a:defRPr>
            </a:lvl1pPr>
          </a:lstStyle>
          <a:p>
            <a:fld id="{4CAC5020-38B4-4487-9E75-DC25FB77E42C}" type="datetime1">
              <a:rPr lang="en-US" smtClean="0"/>
              <a:pPr/>
              <a:t>3/6/2024</a:t>
            </a:fld>
            <a:endParaRPr lang="en-US"/>
          </a:p>
        </p:txBody>
      </p:sp>
      <p:pic>
        <p:nvPicPr>
          <p:cNvPr id="11" name="Picture 10"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
        <p:nvSpPr>
          <p:cNvPr id="13" name="Footer Placeholder 4"/>
          <p:cNvSpPr>
            <a:spLocks noGrp="1"/>
          </p:cNvSpPr>
          <p:nvPr>
            <p:ph type="ftr" sz="quarter" idx="11"/>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006831"/>
            <a:ext cx="8588248" cy="522557"/>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10327"/>
            <a:ext cx="9144000" cy="4913922"/>
          </a:xfrm>
        </p:spPr>
        <p:txBody>
          <a:bodyPr/>
          <a:lstStyle>
            <a:lvl1pPr marL="0" indent="0">
              <a:buNone/>
              <a:defRPr sz="3200"/>
            </a:lvl1pPr>
            <a:lvl2pPr marL="456449" indent="0">
              <a:buNone/>
              <a:defRPr sz="2800"/>
            </a:lvl2pPr>
            <a:lvl3pPr marL="912899" indent="0">
              <a:buNone/>
              <a:defRPr sz="2400"/>
            </a:lvl3pPr>
            <a:lvl4pPr marL="1369349" indent="0">
              <a:buNone/>
              <a:defRPr sz="2000"/>
            </a:lvl4pPr>
            <a:lvl5pPr marL="1825798" indent="0">
              <a:buNone/>
              <a:defRPr sz="2000"/>
            </a:lvl5pPr>
            <a:lvl6pPr marL="2282248" indent="0">
              <a:buNone/>
              <a:defRPr sz="2000"/>
            </a:lvl6pPr>
            <a:lvl7pPr marL="2738697" indent="0">
              <a:buNone/>
              <a:defRPr sz="2000"/>
            </a:lvl7pPr>
            <a:lvl8pPr marL="3195147" indent="0">
              <a:buNone/>
              <a:defRPr sz="2000"/>
            </a:lvl8pPr>
            <a:lvl9pPr marL="3651597"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301752" y="5607552"/>
            <a:ext cx="8588248" cy="538394"/>
          </a:xfrm>
        </p:spPr>
        <p:txBody>
          <a:bodyPr>
            <a:normAutofit/>
          </a:bodyPr>
          <a:lstStyle>
            <a:lvl1pPr marL="0" indent="0" algn="ctr">
              <a:buNone/>
              <a:defRPr sz="1600"/>
            </a:lvl1pPr>
            <a:lvl2pPr marL="456449" indent="0">
              <a:buNone/>
              <a:defRPr sz="1200"/>
            </a:lvl2pPr>
            <a:lvl3pPr marL="912899" indent="0">
              <a:buNone/>
              <a:defRPr sz="1000"/>
            </a:lvl3pPr>
            <a:lvl4pPr marL="1369349" indent="0">
              <a:buNone/>
              <a:defRPr sz="900"/>
            </a:lvl4pPr>
            <a:lvl5pPr marL="1825798" indent="0">
              <a:buNone/>
              <a:defRPr sz="900"/>
            </a:lvl5pPr>
            <a:lvl6pPr marL="2282248" indent="0">
              <a:buNone/>
              <a:defRPr sz="900"/>
            </a:lvl6pPr>
            <a:lvl7pPr marL="2738697" indent="0">
              <a:buNone/>
              <a:defRPr sz="900"/>
            </a:lvl7pPr>
            <a:lvl8pPr marL="3195147" indent="0">
              <a:buNone/>
              <a:defRPr sz="900"/>
            </a:lvl8pPr>
            <a:lvl9pPr marL="3651597"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1D2EA5EF-C699-AF4C-BA42-C0A1CAAB713C}" type="slidenum">
              <a:rPr lang="en-US" smtClean="0"/>
              <a:pPr/>
              <a:t>‹#›</a:t>
            </a:fld>
            <a:endParaRPr lang="en-US"/>
          </a:p>
        </p:txBody>
      </p:sp>
      <p:sp>
        <p:nvSpPr>
          <p:cNvPr id="10" name="Date Placeholder 3"/>
          <p:cNvSpPr>
            <a:spLocks noGrp="1"/>
          </p:cNvSpPr>
          <p:nvPr>
            <p:ph type="dt" sz="half" idx="12"/>
          </p:nvPr>
        </p:nvSpPr>
        <p:spPr>
          <a:xfrm>
            <a:off x="7719760" y="6352708"/>
            <a:ext cx="738443" cy="365760"/>
          </a:xfrm>
          <a:prstGeom prst="rect">
            <a:avLst/>
          </a:prstGeom>
        </p:spPr>
        <p:txBody>
          <a:bodyPr anchor="ctr"/>
          <a:lstStyle>
            <a:lvl1pPr>
              <a:defRPr sz="1200">
                <a:solidFill>
                  <a:srgbClr val="88A7DF"/>
                </a:solidFill>
              </a:defRPr>
            </a:lvl1pPr>
          </a:lstStyle>
          <a:p>
            <a:fld id="{1323594A-D5B9-4FAC-9799-5AEC4780B6BF}" type="datetime1">
              <a:rPr lang="en-US" smtClean="0"/>
              <a:pPr/>
              <a:t>3/6/2024</a:t>
            </a:fld>
            <a:endParaRPr lang="en-US"/>
          </a:p>
        </p:txBody>
      </p:sp>
      <p:pic>
        <p:nvPicPr>
          <p:cNvPr id="12" name="Picture 11" descr="PAETCLogo_Reverse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2" y="6274522"/>
            <a:ext cx="1364551" cy="552118"/>
          </a:xfrm>
          <a:prstGeom prst="rect">
            <a:avLst/>
          </a:prstGeom>
        </p:spPr>
      </p:pic>
      <p:sp>
        <p:nvSpPr>
          <p:cNvPr id="14" name="Footer Placeholder 4"/>
          <p:cNvSpPr>
            <a:spLocks noGrp="1"/>
          </p:cNvSpPr>
          <p:nvPr>
            <p:ph type="ftr" sz="quarter" idx="13"/>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4" name="Picture 3" descr="large-ribbon_ghost.png"/>
          <p:cNvPicPr>
            <a:picLocks noChangeAspect="1"/>
          </p:cNvPicPr>
          <p:nvPr/>
        </p:nvPicPr>
        <p:blipFill rotWithShape="1">
          <a:blip r:embed="rId11">
            <a:extLst>
              <a:ext uri="{28A0092B-C50C-407E-A947-70E740481C1C}">
                <a14:useLocalDpi xmlns:a14="http://schemas.microsoft.com/office/drawing/2010/main" val="0"/>
              </a:ext>
            </a:extLst>
          </a:blip>
          <a:srcRect l="22457" t="32317" r="11115"/>
          <a:stretch/>
        </p:blipFill>
        <p:spPr>
          <a:xfrm>
            <a:off x="4" y="4"/>
            <a:ext cx="9143999" cy="6197487"/>
          </a:xfrm>
          <a:prstGeom prst="rect">
            <a:avLst/>
          </a:prstGeom>
        </p:spPr>
      </p:pic>
      <p:sp>
        <p:nvSpPr>
          <p:cNvPr id="7" name="Rectangle 6"/>
          <p:cNvSpPr/>
          <p:nvPr/>
        </p:nvSpPr>
        <p:spPr>
          <a:xfrm>
            <a:off x="4" y="6223069"/>
            <a:ext cx="9143999"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a:p>
        </p:txBody>
      </p:sp>
      <p:sp>
        <p:nvSpPr>
          <p:cNvPr id="2" name="Title Placeholder 1"/>
          <p:cNvSpPr>
            <a:spLocks noGrp="1"/>
          </p:cNvSpPr>
          <p:nvPr>
            <p:ph type="title"/>
          </p:nvPr>
        </p:nvSpPr>
        <p:spPr>
          <a:xfrm>
            <a:off x="457202" y="274639"/>
            <a:ext cx="8315569" cy="1143000"/>
          </a:xfrm>
          <a:prstGeom prst="rect">
            <a:avLst/>
          </a:prstGeom>
        </p:spPr>
        <p:txBody>
          <a:bodyPr vert="horz" lIns="91290" tIns="45645" rIns="91290" bIns="45645"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2" y="1600203"/>
            <a:ext cx="8315569" cy="4367299"/>
          </a:xfrm>
          <a:prstGeom prst="rect">
            <a:avLst/>
          </a:prstGeom>
        </p:spPr>
        <p:txBody>
          <a:bodyPr vert="horz" lIns="91290" tIns="45645" rIns="91290" bIns="456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6223069"/>
            <a:ext cx="685800" cy="6400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290" tIns="45645" rIns="91290" bIns="45645" rtlCol="0" anchor="ctr"/>
          <a:lstStyle/>
          <a:p>
            <a:pPr algn="ctr"/>
            <a:endParaRPr lang="en-US">
              <a:solidFill>
                <a:schemeClr val="accent6"/>
              </a:solidFill>
            </a:endParaRPr>
          </a:p>
        </p:txBody>
      </p:sp>
      <p:sp>
        <p:nvSpPr>
          <p:cNvPr id="6" name="Slide Number Placeholder 5"/>
          <p:cNvSpPr>
            <a:spLocks noGrp="1"/>
          </p:cNvSpPr>
          <p:nvPr>
            <p:ph type="sldNum" sz="quarter" idx="4"/>
          </p:nvPr>
        </p:nvSpPr>
        <p:spPr>
          <a:xfrm>
            <a:off x="8531788" y="6305882"/>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fld id="{1D2EA5EF-C699-AF4C-BA42-C0A1CAAB713C}" type="slidenum">
              <a:rPr lang="en-US" smtClean="0"/>
              <a:pPr/>
              <a:t>‹#›</a:t>
            </a:fld>
            <a:endParaRPr lang="en-US"/>
          </a:p>
        </p:txBody>
      </p:sp>
      <p:sp>
        <p:nvSpPr>
          <p:cNvPr id="15" name="Date Placeholder 3"/>
          <p:cNvSpPr>
            <a:spLocks noGrp="1"/>
          </p:cNvSpPr>
          <p:nvPr>
            <p:ph type="dt" sz="half" idx="2"/>
          </p:nvPr>
        </p:nvSpPr>
        <p:spPr>
          <a:xfrm>
            <a:off x="7719760" y="6352708"/>
            <a:ext cx="738443" cy="365760"/>
          </a:xfrm>
          <a:prstGeom prst="rect">
            <a:avLst/>
          </a:prstGeom>
        </p:spPr>
        <p:txBody>
          <a:bodyPr lIns="91290" tIns="45645" rIns="91290" bIns="45645" anchor="ctr"/>
          <a:lstStyle>
            <a:lvl1pPr>
              <a:defRPr sz="1200">
                <a:solidFill>
                  <a:srgbClr val="88A7DF"/>
                </a:solidFill>
              </a:defRPr>
            </a:lvl1pPr>
          </a:lstStyle>
          <a:p>
            <a:fld id="{7010B2AF-2867-4CAA-8BBF-3F031597152F}" type="datetime1">
              <a:rPr lang="en-US" smtClean="0"/>
              <a:pPr/>
              <a:t>3/6/2024</a:t>
            </a:fld>
            <a:endParaRPr lang="en-US"/>
          </a:p>
        </p:txBody>
      </p:sp>
      <p:sp>
        <p:nvSpPr>
          <p:cNvPr id="10" name="Footer Placeholder 4"/>
          <p:cNvSpPr>
            <a:spLocks noGrp="1"/>
          </p:cNvSpPr>
          <p:nvPr>
            <p:ph type="ftr" sz="quarter" idx="3"/>
          </p:nvPr>
        </p:nvSpPr>
        <p:spPr>
          <a:xfrm>
            <a:off x="3352459" y="6352708"/>
            <a:ext cx="4367298" cy="365760"/>
          </a:xfrm>
          <a:prstGeom prst="rect">
            <a:avLst/>
          </a:prstGeom>
        </p:spPr>
        <p:txBody>
          <a:bodyPr anchor="ctr"/>
          <a:lstStyle>
            <a:lvl1pPr>
              <a:defRPr sz="1200" b="0" i="0">
                <a:solidFill>
                  <a:schemeClr val="tx2">
                    <a:lumMod val="40000"/>
                    <a:lumOff val="60000"/>
                  </a:schemeClr>
                </a:solidFill>
                <a:latin typeface="+mn-lt"/>
                <a:cs typeface="ITC Avant Garde Std Bk Cn"/>
              </a:defRPr>
            </a:lvl1pPr>
          </a:lstStyle>
          <a:p>
            <a:r>
              <a:rPr lang="en-US" dirty="0"/>
              <a:t>paetc.org</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dt="0"/>
  <p:txStyles>
    <p:titleStyle>
      <a:lvl1pPr algn="l" defTabSz="912899"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2899" rtl="0" eaLnBrk="1" latinLnBrk="0" hangingPunct="1">
        <a:defRPr sz="1800" kern="1200">
          <a:solidFill>
            <a:schemeClr val="tx1"/>
          </a:solidFill>
          <a:latin typeface="+mn-lt"/>
          <a:ea typeface="+mn-ea"/>
          <a:cs typeface="+mn-cs"/>
        </a:defRPr>
      </a:lvl1pPr>
      <a:lvl2pPr marL="456449" algn="l" defTabSz="912899" rtl="0" eaLnBrk="1" latinLnBrk="0" hangingPunct="1">
        <a:defRPr sz="1800" kern="1200">
          <a:solidFill>
            <a:schemeClr val="tx1"/>
          </a:solidFill>
          <a:latin typeface="+mn-lt"/>
          <a:ea typeface="+mn-ea"/>
          <a:cs typeface="+mn-cs"/>
        </a:defRPr>
      </a:lvl2pPr>
      <a:lvl3pPr marL="912899" algn="l" defTabSz="912899" rtl="0" eaLnBrk="1" latinLnBrk="0" hangingPunct="1">
        <a:defRPr sz="1800" kern="1200">
          <a:solidFill>
            <a:schemeClr val="tx1"/>
          </a:solidFill>
          <a:latin typeface="+mn-lt"/>
          <a:ea typeface="+mn-ea"/>
          <a:cs typeface="+mn-cs"/>
        </a:defRPr>
      </a:lvl3pPr>
      <a:lvl4pPr marL="1369349" algn="l" defTabSz="912899" rtl="0" eaLnBrk="1" latinLnBrk="0" hangingPunct="1">
        <a:defRPr sz="1800" kern="1200">
          <a:solidFill>
            <a:schemeClr val="tx1"/>
          </a:solidFill>
          <a:latin typeface="+mn-lt"/>
          <a:ea typeface="+mn-ea"/>
          <a:cs typeface="+mn-cs"/>
        </a:defRPr>
      </a:lvl4pPr>
      <a:lvl5pPr marL="1825798" algn="l" defTabSz="912899" rtl="0" eaLnBrk="1" latinLnBrk="0" hangingPunct="1">
        <a:defRPr sz="1800" kern="1200">
          <a:solidFill>
            <a:schemeClr val="tx1"/>
          </a:solidFill>
          <a:latin typeface="+mn-lt"/>
          <a:ea typeface="+mn-ea"/>
          <a:cs typeface="+mn-cs"/>
        </a:defRPr>
      </a:lvl5pPr>
      <a:lvl6pPr marL="2282248" algn="l" defTabSz="912899" rtl="0" eaLnBrk="1" latinLnBrk="0" hangingPunct="1">
        <a:defRPr sz="1800" kern="1200">
          <a:solidFill>
            <a:schemeClr val="tx1"/>
          </a:solidFill>
          <a:latin typeface="+mn-lt"/>
          <a:ea typeface="+mn-ea"/>
          <a:cs typeface="+mn-cs"/>
        </a:defRPr>
      </a:lvl6pPr>
      <a:lvl7pPr marL="2738697" algn="l" defTabSz="912899" rtl="0" eaLnBrk="1" latinLnBrk="0" hangingPunct="1">
        <a:defRPr sz="1800" kern="1200">
          <a:solidFill>
            <a:schemeClr val="tx1"/>
          </a:solidFill>
          <a:latin typeface="+mn-lt"/>
          <a:ea typeface="+mn-ea"/>
          <a:cs typeface="+mn-cs"/>
        </a:defRPr>
      </a:lvl7pPr>
      <a:lvl8pPr marL="3195147" algn="l" defTabSz="912899" rtl="0" eaLnBrk="1" latinLnBrk="0" hangingPunct="1">
        <a:defRPr sz="1800" kern="1200">
          <a:solidFill>
            <a:schemeClr val="tx1"/>
          </a:solidFill>
          <a:latin typeface="+mn-lt"/>
          <a:ea typeface="+mn-ea"/>
          <a:cs typeface="+mn-cs"/>
        </a:defRPr>
      </a:lvl8pPr>
      <a:lvl9pPr marL="3651597" algn="l" defTabSz="91289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hiv.uw.edu/go/antiretroviral-therapy/general-information/core-concept/all"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clinicalinfo.hiv.gov/en/guidelines/perinatal.%20Accessed%20Feb%2026"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flickr.com/photos/aetcncrc/52546840147/" TargetMode="External"/><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flickr.com/photos/niaid/24820368494/in/photolist-DC791J-EAyTBY-DPhSPQ-2mfURRa-2mfQZZp-2mfRRSs-2mfSkUp-2mfLV8V-2mfLTAG-2mfQJMF-2mfUQ1m-2mfSjPU-2mGju9H-2ou76cY-2ou7FYh" TargetMode="Externa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louiemag@hawaii.edu"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AB44E9-EE5E-B06B-6ECF-7B018F5FAA2D}"/>
              </a:ext>
            </a:extLst>
          </p:cNvPr>
          <p:cNvSpPr>
            <a:spLocks noGrp="1"/>
          </p:cNvSpPr>
          <p:nvPr>
            <p:ph type="ctrTitle"/>
          </p:nvPr>
        </p:nvSpPr>
        <p:spPr>
          <a:xfrm>
            <a:off x="208209" y="1884570"/>
            <a:ext cx="8597899" cy="2130839"/>
          </a:xfrm>
        </p:spPr>
        <p:txBody>
          <a:bodyPr/>
          <a:lstStyle/>
          <a:p>
            <a:pPr algn="ctr"/>
            <a:r>
              <a:rPr lang="en-US" sz="3400" i="0" dirty="0">
                <a:solidFill>
                  <a:srgbClr val="2A4EB0"/>
                </a:solidFill>
                <a:effectLst/>
                <a:latin typeface="Arial (Headings)"/>
              </a:rPr>
              <a:t>The Pacific AIDS Education &amp; Training Center </a:t>
            </a:r>
            <a:r>
              <a:rPr lang="en-US" sz="3400" i="0">
                <a:solidFill>
                  <a:srgbClr val="2A4EB0"/>
                </a:solidFill>
                <a:effectLst/>
                <a:latin typeface="Arial (Headings)"/>
              </a:rPr>
              <a:t>and </a:t>
            </a:r>
            <a:br>
              <a:rPr lang="en-US" sz="3400" i="0">
                <a:solidFill>
                  <a:srgbClr val="2A4EB0"/>
                </a:solidFill>
                <a:effectLst/>
                <a:latin typeface="Arial (Headings)"/>
              </a:rPr>
            </a:br>
            <a:r>
              <a:rPr lang="en-US" sz="3400" i="0">
                <a:solidFill>
                  <a:srgbClr val="2A4EB0"/>
                </a:solidFill>
                <a:effectLst/>
                <a:latin typeface="Arial (Headings)"/>
              </a:rPr>
              <a:t>HIV </a:t>
            </a:r>
            <a:r>
              <a:rPr lang="en-US" sz="3400" i="0" dirty="0">
                <a:solidFill>
                  <a:srgbClr val="2A4EB0"/>
                </a:solidFill>
                <a:effectLst/>
                <a:latin typeface="Arial (Headings)"/>
              </a:rPr>
              <a:t>Medications Overview</a:t>
            </a:r>
          </a:p>
        </p:txBody>
      </p:sp>
      <p:sp>
        <p:nvSpPr>
          <p:cNvPr id="7" name="Subtitle 6">
            <a:extLst>
              <a:ext uri="{FF2B5EF4-FFF2-40B4-BE49-F238E27FC236}">
                <a16:creationId xmlns:a16="http://schemas.microsoft.com/office/drawing/2014/main" id="{8822EBB6-DD9C-FEE4-5274-DC20EA8C9EC9}"/>
              </a:ext>
            </a:extLst>
          </p:cNvPr>
          <p:cNvSpPr>
            <a:spLocks noGrp="1"/>
          </p:cNvSpPr>
          <p:nvPr>
            <p:ph type="subTitle" idx="1"/>
          </p:nvPr>
        </p:nvSpPr>
        <p:spPr>
          <a:xfrm>
            <a:off x="685801" y="4014061"/>
            <a:ext cx="7772398" cy="1812833"/>
          </a:xfrm>
        </p:spPr>
        <p:txBody>
          <a:bodyPr>
            <a:noAutofit/>
          </a:bodyPr>
          <a:lstStyle/>
          <a:p>
            <a:pPr algn="ctr">
              <a:lnSpc>
                <a:spcPct val="120000"/>
              </a:lnSpc>
              <a:spcBef>
                <a:spcPts val="0"/>
              </a:spcBef>
            </a:pPr>
            <a:r>
              <a:rPr lang="en-US" sz="1800" b="1" dirty="0"/>
              <a:t>Louie Mar Gangcuangco, MD, MSc, AAHIVS</a:t>
            </a:r>
          </a:p>
          <a:p>
            <a:pPr algn="ctr">
              <a:lnSpc>
                <a:spcPct val="120000"/>
              </a:lnSpc>
              <a:spcBef>
                <a:spcPts val="0"/>
              </a:spcBef>
            </a:pPr>
            <a:r>
              <a:rPr lang="en-US" sz="1800" dirty="0"/>
              <a:t>Assistant Professor of Medicine, Hawaii Center for AIDS</a:t>
            </a:r>
          </a:p>
          <a:p>
            <a:pPr algn="ctr">
              <a:lnSpc>
                <a:spcPct val="120000"/>
              </a:lnSpc>
              <a:spcBef>
                <a:spcPts val="0"/>
              </a:spcBef>
            </a:pPr>
            <a:r>
              <a:rPr lang="en-US" sz="1800" dirty="0"/>
              <a:t>John A Burns School of Medicine, University of Hawaii at Manoa</a:t>
            </a:r>
          </a:p>
          <a:p>
            <a:pPr algn="ctr">
              <a:lnSpc>
                <a:spcPct val="120000"/>
              </a:lnSpc>
              <a:spcBef>
                <a:spcPts val="0"/>
              </a:spcBef>
            </a:pPr>
            <a:r>
              <a:rPr lang="en-US" sz="1800" dirty="0"/>
              <a:t>Principal Investigator, Pacific AIDS Education &amp; Training Center – </a:t>
            </a:r>
          </a:p>
          <a:p>
            <a:pPr algn="ctr">
              <a:lnSpc>
                <a:spcPct val="120000"/>
              </a:lnSpc>
              <a:spcBef>
                <a:spcPts val="0"/>
              </a:spcBef>
            </a:pPr>
            <a:r>
              <a:rPr lang="en-US" sz="1800" dirty="0"/>
              <a:t>Hawaii and US-affiliated Pacific Islands</a:t>
            </a:r>
          </a:p>
          <a:p>
            <a:pPr algn="ctr">
              <a:lnSpc>
                <a:spcPct val="120000"/>
              </a:lnSpc>
              <a:spcBef>
                <a:spcPts val="0"/>
              </a:spcBef>
            </a:pPr>
            <a:r>
              <a:rPr lang="en-US" sz="1800" dirty="0"/>
              <a:t>April 4, 2024</a:t>
            </a:r>
          </a:p>
        </p:txBody>
      </p:sp>
      <p:sp>
        <p:nvSpPr>
          <p:cNvPr id="5" name="Footer Placeholder 4">
            <a:extLst>
              <a:ext uri="{FF2B5EF4-FFF2-40B4-BE49-F238E27FC236}">
                <a16:creationId xmlns:a16="http://schemas.microsoft.com/office/drawing/2014/main" id="{6A7AFC39-2F50-0B0A-DF36-FD8F72F6481D}"/>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6EFCE798-D2EA-3ACF-A9BC-56FEC9659DF2}"/>
              </a:ext>
            </a:extLst>
          </p:cNvPr>
          <p:cNvSpPr>
            <a:spLocks noGrp="1"/>
          </p:cNvSpPr>
          <p:nvPr>
            <p:ph type="sldNum" sz="quarter" idx="12"/>
          </p:nvPr>
        </p:nvSpPr>
        <p:spPr/>
        <p:txBody>
          <a:bodyPr/>
          <a:lstStyle/>
          <a:p>
            <a:fld id="{1D2EA5EF-C699-AF4C-BA42-C0A1CAAB713C}" type="slidenum">
              <a:rPr lang="en-US" smtClean="0"/>
              <a:pPr/>
              <a:t>1</a:t>
            </a:fld>
            <a:endParaRPr lang="en-US"/>
          </a:p>
        </p:txBody>
      </p:sp>
    </p:spTree>
    <p:extLst>
      <p:ext uri="{BB962C8B-B14F-4D97-AF65-F5344CB8AC3E}">
        <p14:creationId xmlns:p14="http://schemas.microsoft.com/office/powerpoint/2010/main" val="2423805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E4E5A-CF6F-2130-4A9A-CEA355B55990}"/>
              </a:ext>
            </a:extLst>
          </p:cNvPr>
          <p:cNvSpPr>
            <a:spLocks noGrp="1"/>
          </p:cNvSpPr>
          <p:nvPr>
            <p:ph type="title"/>
          </p:nvPr>
        </p:nvSpPr>
        <p:spPr/>
        <p:txBody>
          <a:bodyPr/>
          <a:lstStyle/>
          <a:p>
            <a:r>
              <a:rPr lang="en-US" dirty="0"/>
              <a:t>WHO HIV Epidemic 2023 estimates</a:t>
            </a:r>
          </a:p>
        </p:txBody>
      </p:sp>
      <p:pic>
        <p:nvPicPr>
          <p:cNvPr id="5122" name="Picture 2" descr="Summary of the global HIV epidemic in 2022 from the UNAIDS/WHO estimates published in 2023. ">
            <a:extLst>
              <a:ext uri="{FF2B5EF4-FFF2-40B4-BE49-F238E27FC236}">
                <a16:creationId xmlns:a16="http://schemas.microsoft.com/office/drawing/2014/main" id="{52485C34-8193-4956-B7FE-823CF0ACCD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0950"/>
            <a:ext cx="9144000" cy="47750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080D7A-EC9C-44DE-96C3-74B7E6C8148D}"/>
              </a:ext>
            </a:extLst>
          </p:cNvPr>
          <p:cNvSpPr txBox="1"/>
          <p:nvPr/>
        </p:nvSpPr>
        <p:spPr>
          <a:xfrm>
            <a:off x="2203554" y="6430780"/>
            <a:ext cx="5291528" cy="276999"/>
          </a:xfrm>
          <a:prstGeom prst="rect">
            <a:avLst/>
          </a:prstGeom>
          <a:noFill/>
        </p:spPr>
        <p:txBody>
          <a:bodyPr wrap="square" rtlCol="0">
            <a:spAutoFit/>
          </a:bodyPr>
          <a:lstStyle/>
          <a:p>
            <a:r>
              <a:rPr lang="en-US" sz="1200" dirty="0">
                <a:solidFill>
                  <a:schemeClr val="bg1"/>
                </a:solidFill>
              </a:rPr>
              <a:t>World Health Organization. HIV data and statistics. Accessed Feb 19, 2024.</a:t>
            </a:r>
          </a:p>
        </p:txBody>
      </p:sp>
      <p:sp>
        <p:nvSpPr>
          <p:cNvPr id="4" name="Slide Number Placeholder 3">
            <a:extLst>
              <a:ext uri="{FF2B5EF4-FFF2-40B4-BE49-F238E27FC236}">
                <a16:creationId xmlns:a16="http://schemas.microsoft.com/office/drawing/2014/main" id="{00CD4CA5-A14B-0745-AB2C-1DF81C1D2950}"/>
              </a:ext>
            </a:extLst>
          </p:cNvPr>
          <p:cNvSpPr>
            <a:spLocks noGrp="1"/>
          </p:cNvSpPr>
          <p:nvPr>
            <p:ph type="sldNum" sz="quarter" idx="12"/>
          </p:nvPr>
        </p:nvSpPr>
        <p:spPr/>
        <p:txBody>
          <a:bodyPr/>
          <a:lstStyle/>
          <a:p>
            <a:fld id="{1D2EA5EF-C699-AF4C-BA42-C0A1CAAB713C}" type="slidenum">
              <a:rPr lang="en-US" smtClean="0"/>
              <a:pPr/>
              <a:t>10</a:t>
            </a:fld>
            <a:endParaRPr lang="en-US"/>
          </a:p>
        </p:txBody>
      </p:sp>
    </p:spTree>
    <p:extLst>
      <p:ext uri="{BB962C8B-B14F-4D97-AF65-F5344CB8AC3E}">
        <p14:creationId xmlns:p14="http://schemas.microsoft.com/office/powerpoint/2010/main" val="37427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1C813-78CC-460B-A94F-EE536268C311}"/>
              </a:ext>
            </a:extLst>
          </p:cNvPr>
          <p:cNvSpPr>
            <a:spLocks noGrp="1"/>
          </p:cNvSpPr>
          <p:nvPr>
            <p:ph type="title"/>
          </p:nvPr>
        </p:nvSpPr>
        <p:spPr/>
        <p:txBody>
          <a:bodyPr/>
          <a:lstStyle/>
          <a:p>
            <a:r>
              <a:rPr lang="en-US" sz="3600" dirty="0"/>
              <a:t>Natural History of untreated HIV infection</a:t>
            </a:r>
          </a:p>
        </p:txBody>
      </p:sp>
      <p:pic>
        <p:nvPicPr>
          <p:cNvPr id="2050" name="Picture 2" descr="Graph of the natural history of untreated HIV infection.  Description of the graph is located in the presenter's notes.">
            <a:extLst>
              <a:ext uri="{FF2B5EF4-FFF2-40B4-BE49-F238E27FC236}">
                <a16:creationId xmlns:a16="http://schemas.microsoft.com/office/drawing/2014/main" id="{CB281FEF-B914-4B38-8D8B-0E5C30F33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743" y="1298146"/>
            <a:ext cx="7634514" cy="428248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3">
            <a:extLst>
              <a:ext uri="{FF2B5EF4-FFF2-40B4-BE49-F238E27FC236}">
                <a16:creationId xmlns:a16="http://schemas.microsoft.com/office/drawing/2014/main" id="{C1B727AD-84F4-40C6-8312-2CABD49D0924}"/>
              </a:ext>
            </a:extLst>
          </p:cNvPr>
          <p:cNvSpPr txBox="1">
            <a:spLocks/>
          </p:cNvSpPr>
          <p:nvPr/>
        </p:nvSpPr>
        <p:spPr>
          <a:xfrm>
            <a:off x="-1314279" y="5837990"/>
            <a:ext cx="10394707" cy="514718"/>
          </a:xfrm>
          <a:prstGeom prst="rect">
            <a:avLst/>
          </a:prstGeom>
        </p:spPr>
        <p:txBody>
          <a:bodyPr>
            <a:normAutofit/>
          </a:bodyPr>
          <a:lstStyle>
            <a:lvl1pPr marL="342337" indent="-228225" algn="l" defTabSz="912899"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39030" indent="-228225" algn="l" defTabSz="912899"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4189" indent="-228225" algn="l" defTabSz="912899"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78059" indent="-228225" algn="l" defTabSz="912899"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1928" indent="-228225" algn="l" defTabSz="912899"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4509" indent="-182580" algn="l" defTabSz="912899"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17088" indent="-182580" algn="l" defTabSz="912899"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099668" indent="-182580" algn="l" defTabSz="912899"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2248" indent="-182580" algn="l" defTabSz="912899"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lgn="r">
              <a:buFont typeface="Wingdings" charset="2"/>
              <a:buNone/>
            </a:pPr>
            <a:r>
              <a:rPr lang="en-SG" sz="1000"/>
              <a:t>Popoola and </a:t>
            </a:r>
            <a:r>
              <a:rPr lang="en-SG" sz="1000" err="1"/>
              <a:t>Awodele</a:t>
            </a:r>
            <a:r>
              <a:rPr lang="en-SG" sz="1000"/>
              <a:t>. </a:t>
            </a:r>
            <a:r>
              <a:rPr lang="en-US" sz="1000" b="0">
                <a:effectLst/>
                <a:latin typeface="Times" panose="02020603050405020304" pitchFamily="18" charset="0"/>
              </a:rPr>
              <a:t>Afr. J. Med. med. Sci. (2016) 45, 5 - 21 </a:t>
            </a:r>
            <a:endParaRPr lang="en-SG" sz="1000"/>
          </a:p>
        </p:txBody>
      </p:sp>
      <p:sp>
        <p:nvSpPr>
          <p:cNvPr id="5" name="Footer Placeholder 4">
            <a:extLst>
              <a:ext uri="{FF2B5EF4-FFF2-40B4-BE49-F238E27FC236}">
                <a16:creationId xmlns:a16="http://schemas.microsoft.com/office/drawing/2014/main" id="{195D5B54-BDED-4716-8B14-3C03431F0B22}"/>
              </a:ext>
            </a:extLst>
          </p:cNvPr>
          <p:cNvSpPr>
            <a:spLocks noGrp="1"/>
          </p:cNvSpPr>
          <p:nvPr>
            <p:ph type="ftr" sz="quarter" idx="11"/>
          </p:nvPr>
        </p:nvSpPr>
        <p:spPr>
          <a:xfrm>
            <a:off x="3352459" y="6352708"/>
            <a:ext cx="4367298" cy="365760"/>
          </a:xfrm>
          <a:prstGeom prst="rect">
            <a:avLst/>
          </a:prstGeom>
        </p:spPr>
        <p:txBody>
          <a:bodyPr anchor="ctr"/>
          <a:lstStyle>
            <a:defPPr>
              <a:defRPr lang="en-US"/>
            </a:defPPr>
            <a:lvl1pPr marL="0" algn="l" defTabSz="456449" rtl="0" eaLnBrk="1" latinLnBrk="0" hangingPunct="1">
              <a:defRPr sz="1200" b="0" i="0" kern="1200">
                <a:solidFill>
                  <a:schemeClr val="tx2">
                    <a:lumMod val="40000"/>
                    <a:lumOff val="60000"/>
                  </a:schemeClr>
                </a:solidFill>
                <a:latin typeface="+mn-lt"/>
                <a:ea typeface="+mn-ea"/>
                <a:cs typeface="ITC Avant Garde Std Bk Cn"/>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a:lstStyle>
          <a:p>
            <a:r>
              <a:rPr lang="en-US"/>
              <a:t>paetc.org</a:t>
            </a:r>
          </a:p>
        </p:txBody>
      </p:sp>
      <p:sp>
        <p:nvSpPr>
          <p:cNvPr id="4" name="Slide Number Placeholder 3">
            <a:extLst>
              <a:ext uri="{FF2B5EF4-FFF2-40B4-BE49-F238E27FC236}">
                <a16:creationId xmlns:a16="http://schemas.microsoft.com/office/drawing/2014/main" id="{8EBAF124-84C6-4932-A373-C8882A034EEC}"/>
              </a:ext>
            </a:extLst>
          </p:cNvPr>
          <p:cNvSpPr>
            <a:spLocks noGrp="1"/>
          </p:cNvSpPr>
          <p:nvPr>
            <p:ph type="sldNum" sz="quarter" idx="12"/>
          </p:nvPr>
        </p:nvSpPr>
        <p:spPr/>
        <p:txBody>
          <a:bodyPr/>
          <a:lstStyle/>
          <a:p>
            <a:fld id="{1D2EA5EF-C699-AF4C-BA42-C0A1CAAB713C}" type="slidenum">
              <a:rPr lang="en-US" smtClean="0"/>
              <a:pPr/>
              <a:t>11</a:t>
            </a:fld>
            <a:endParaRPr lang="en-US"/>
          </a:p>
        </p:txBody>
      </p:sp>
    </p:spTree>
    <p:extLst>
      <p:ext uri="{BB962C8B-B14F-4D97-AF65-F5344CB8AC3E}">
        <p14:creationId xmlns:p14="http://schemas.microsoft.com/office/powerpoint/2010/main" val="1649346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9447" y="291086"/>
            <a:ext cx="8686798" cy="1143000"/>
          </a:xfrm>
        </p:spPr>
        <p:txBody>
          <a:bodyPr/>
          <a:lstStyle/>
          <a:p>
            <a:r>
              <a:rPr lang="en-US"/>
              <a:t>Examples of AIDS-Defining Conditions</a:t>
            </a:r>
          </a:p>
        </p:txBody>
      </p:sp>
      <p:pic>
        <p:nvPicPr>
          <p:cNvPr id="6" name="Picture 5" descr="Figure of a person and Examples of AIDS-Defining Conditions.  Cytomegalovirus Retinitis (with loss of vision) is pointing to the eyes.  HIV-related encephalopathy is pointing to the brain. Pneumocystis Jiroveci Pneumonia is pointing to the lungs, as is mycobacterium tuberculosis (pulmonary or extra pulmonary). Chronic intestinal cryptosporidiosis is pointing to the digestive track, and invasive cervical cancer is pointing toward that cervix."/>
          <p:cNvPicPr>
            <a:picLocks noChangeAspect="1"/>
          </p:cNvPicPr>
          <p:nvPr/>
        </p:nvPicPr>
        <p:blipFill>
          <a:blip r:embed="rId2"/>
          <a:stretch>
            <a:fillRect/>
          </a:stretch>
        </p:blipFill>
        <p:spPr>
          <a:xfrm>
            <a:off x="217122" y="1917558"/>
            <a:ext cx="8601075" cy="3609975"/>
          </a:xfrm>
          <a:prstGeom prst="rect">
            <a:avLst/>
          </a:prstGeom>
        </p:spPr>
      </p:pic>
      <p:sp>
        <p:nvSpPr>
          <p:cNvPr id="5" name="TextBox 4"/>
          <p:cNvSpPr txBox="1"/>
          <p:nvPr/>
        </p:nvSpPr>
        <p:spPr>
          <a:xfrm>
            <a:off x="2472501" y="6447440"/>
            <a:ext cx="5567107" cy="246221"/>
          </a:xfrm>
          <a:prstGeom prst="rect">
            <a:avLst/>
          </a:prstGeom>
          <a:noFill/>
        </p:spPr>
        <p:txBody>
          <a:bodyPr wrap="square" rtlCol="0">
            <a:spAutoFit/>
          </a:bodyPr>
          <a:lstStyle/>
          <a:p>
            <a:r>
              <a:rPr lang="en-US" sz="1000">
                <a:solidFill>
                  <a:schemeClr val="bg1"/>
                </a:solidFill>
              </a:rPr>
              <a:t>https://aidsinfo.nih.gov/understanding-hiv-aids/glossary/784/aids-defining-condition</a:t>
            </a:r>
          </a:p>
        </p:txBody>
      </p:sp>
      <p:sp>
        <p:nvSpPr>
          <p:cNvPr id="2" name="Slide Number Placeholder 1"/>
          <p:cNvSpPr>
            <a:spLocks noGrp="1"/>
          </p:cNvSpPr>
          <p:nvPr>
            <p:ph type="sldNum" sz="quarter" idx="12"/>
          </p:nvPr>
        </p:nvSpPr>
        <p:spPr/>
        <p:txBody>
          <a:bodyPr/>
          <a:lstStyle/>
          <a:p>
            <a:fld id="{1D2EA5EF-C699-AF4C-BA42-C0A1CAAB713C}" type="slidenum">
              <a:rPr lang="en-US" smtClean="0"/>
              <a:t>12</a:t>
            </a:fld>
            <a:endParaRPr lang="en-US"/>
          </a:p>
        </p:txBody>
      </p:sp>
    </p:spTree>
    <p:extLst>
      <p:ext uri="{BB962C8B-B14F-4D97-AF65-F5344CB8AC3E}">
        <p14:creationId xmlns:p14="http://schemas.microsoft.com/office/powerpoint/2010/main" val="1270888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4047" y="2531603"/>
            <a:ext cx="1644314" cy="1794793"/>
          </a:xfrm>
        </p:spPr>
        <p:txBody>
          <a:bodyPr/>
          <a:lstStyle/>
          <a:p>
            <a:r>
              <a:rPr lang="en-US" dirty="0"/>
              <a:t>HIV Life Cycle</a:t>
            </a:r>
          </a:p>
        </p:txBody>
      </p:sp>
      <p:pic>
        <p:nvPicPr>
          <p:cNvPr id="4" name="Content Placeholder 3" descr="The HIV Life cycle from infection to the production of new virus. The cycle will be broken down into sections to describe the targets of HIV treatment."/>
          <p:cNvPicPr>
            <a:picLocks noGrp="1" noChangeAspect="1"/>
          </p:cNvPicPr>
          <p:nvPr>
            <p:ph idx="4294967295"/>
          </p:nvPr>
        </p:nvPicPr>
        <p:blipFill rotWithShape="1">
          <a:blip r:embed="rId3"/>
          <a:srcRect l="-267" r="634"/>
          <a:stretch/>
        </p:blipFill>
        <p:spPr>
          <a:xfrm>
            <a:off x="2215352" y="437346"/>
            <a:ext cx="6594601" cy="5604024"/>
          </a:xfrm>
        </p:spPr>
      </p:pic>
      <p:sp>
        <p:nvSpPr>
          <p:cNvPr id="8" name="Rectangle: Rounded Corners 7" descr="Red rectangle highlighting the integration stage of the HIV life cycle.">
            <a:extLst>
              <a:ext uri="{FF2B5EF4-FFF2-40B4-BE49-F238E27FC236}">
                <a16:creationId xmlns:a16="http://schemas.microsoft.com/office/drawing/2014/main" id="{67F49BFA-689C-4F8B-A47A-2AF222BD6E49}"/>
              </a:ext>
            </a:extLst>
          </p:cNvPr>
          <p:cNvSpPr/>
          <p:nvPr/>
        </p:nvSpPr>
        <p:spPr>
          <a:xfrm>
            <a:off x="2443397" y="4601980"/>
            <a:ext cx="3252865" cy="1229193"/>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Marcador de pie de página 4">
            <a:extLst>
              <a:ext uri="{FF2B5EF4-FFF2-40B4-BE49-F238E27FC236}">
                <a16:creationId xmlns:a16="http://schemas.microsoft.com/office/drawing/2014/main" id="{29E0BDF4-2EE2-40E6-93E1-FD951591679F}"/>
              </a:ext>
            </a:extLst>
          </p:cNvPr>
          <p:cNvSpPr>
            <a:spLocks noGrp="1"/>
          </p:cNvSpPr>
          <p:nvPr>
            <p:ph type="ftr" sz="quarter" idx="11"/>
          </p:nvPr>
        </p:nvSpPr>
        <p:spPr>
          <a:xfrm>
            <a:off x="3352800" y="6353175"/>
            <a:ext cx="4367213" cy="365125"/>
          </a:xfrm>
        </p:spPr>
        <p:txBody>
          <a:bodyPr/>
          <a:lstStyle/>
          <a:p>
            <a:r>
              <a:rPr lang="en-US" dirty="0">
                <a:solidFill>
                  <a:schemeClr val="bg1"/>
                </a:solidFill>
              </a:rPr>
              <a:t>Source: Clinical Info </a:t>
            </a:r>
            <a:r>
              <a:rPr lang="en-US" dirty="0" err="1">
                <a:solidFill>
                  <a:schemeClr val="bg1"/>
                </a:solidFill>
              </a:rPr>
              <a:t>HIV.gov</a:t>
            </a:r>
            <a:endParaRPr lang="en-US" dirty="0">
              <a:solidFill>
                <a:schemeClr val="bg1"/>
              </a:solidFill>
            </a:endParaRPr>
          </a:p>
        </p:txBody>
      </p:sp>
      <p:sp>
        <p:nvSpPr>
          <p:cNvPr id="3" name="Marcador de número de diapositiva 3">
            <a:extLst>
              <a:ext uri="{FF2B5EF4-FFF2-40B4-BE49-F238E27FC236}">
                <a16:creationId xmlns:a16="http://schemas.microsoft.com/office/drawing/2014/main" id="{1D3725D6-A48F-1D01-B62F-46B45A0B5C99}"/>
              </a:ext>
            </a:extLst>
          </p:cNvPr>
          <p:cNvSpPr>
            <a:spLocks noGrp="1"/>
          </p:cNvSpPr>
          <p:nvPr>
            <p:ph type="sldNum" sz="quarter" idx="12"/>
          </p:nvPr>
        </p:nvSpPr>
        <p:spPr>
          <a:xfrm>
            <a:off x="8531788" y="6305882"/>
            <a:ext cx="548640" cy="396240"/>
          </a:xfrm>
        </p:spPr>
        <p:txBody>
          <a:bodyPr/>
          <a:lstStyle/>
          <a:p>
            <a:fld id="{1D2EA5EF-C699-AF4C-BA42-C0A1CAAB713C}" type="slidenum">
              <a:rPr lang="en-US" smtClean="0"/>
              <a:t>13</a:t>
            </a:fld>
            <a:endParaRPr lang="en-US"/>
          </a:p>
        </p:txBody>
      </p:sp>
    </p:spTree>
    <p:extLst>
      <p:ext uri="{BB962C8B-B14F-4D97-AF65-F5344CB8AC3E}">
        <p14:creationId xmlns:p14="http://schemas.microsoft.com/office/powerpoint/2010/main" val="2526525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2" y="274639"/>
            <a:ext cx="8315569" cy="1143000"/>
          </a:xfrm>
        </p:spPr>
        <p:txBody>
          <a:bodyPr anchor="ctr">
            <a:normAutofit/>
          </a:bodyPr>
          <a:lstStyle/>
          <a:p>
            <a:r>
              <a:rPr lang="es-ES_tradnl" dirty="0" err="1"/>
              <a:t>Antiretroviral</a:t>
            </a:r>
            <a:r>
              <a:rPr lang="es-ES_tradnl" dirty="0"/>
              <a:t> </a:t>
            </a:r>
            <a:r>
              <a:rPr lang="es-ES_tradnl" dirty="0" err="1"/>
              <a:t>Treatment</a:t>
            </a:r>
            <a:r>
              <a:rPr lang="es-ES_tradnl" dirty="0"/>
              <a:t> (ART)</a:t>
            </a:r>
          </a:p>
        </p:txBody>
      </p:sp>
      <p:sp>
        <p:nvSpPr>
          <p:cNvPr id="3" name="Marcador de contenido 2"/>
          <p:cNvSpPr>
            <a:spLocks noGrp="1"/>
          </p:cNvSpPr>
          <p:nvPr>
            <p:ph sz="half" idx="1"/>
          </p:nvPr>
        </p:nvSpPr>
        <p:spPr>
          <a:xfrm>
            <a:off x="457199" y="1536192"/>
            <a:ext cx="3952629" cy="3937634"/>
          </a:xfrm>
        </p:spPr>
        <p:txBody>
          <a:bodyPr>
            <a:normAutofit/>
          </a:bodyPr>
          <a:lstStyle/>
          <a:p>
            <a:pPr marL="114112" indent="0">
              <a:lnSpc>
                <a:spcPct val="90000"/>
              </a:lnSpc>
              <a:buNone/>
            </a:pPr>
            <a:r>
              <a:rPr lang="es-ES_tradnl" sz="2000" b="1" dirty="0" err="1"/>
              <a:t>Clinical</a:t>
            </a:r>
            <a:r>
              <a:rPr lang="es-ES_tradnl" sz="2000" b="1" dirty="0"/>
              <a:t> </a:t>
            </a:r>
            <a:r>
              <a:rPr lang="es-ES_tradnl" sz="2000" b="1" dirty="0" err="1"/>
              <a:t>Goals</a:t>
            </a:r>
            <a:endParaRPr lang="es-ES_tradnl" sz="2000" b="1" dirty="0"/>
          </a:p>
          <a:p>
            <a:pPr>
              <a:lnSpc>
                <a:spcPct val="90000"/>
              </a:lnSpc>
            </a:pPr>
            <a:r>
              <a:rPr lang="es-ES_tradnl" sz="2000" dirty="0"/>
              <a:t>Reduce viral load as </a:t>
            </a:r>
            <a:r>
              <a:rPr lang="es-ES_tradnl" sz="2000" dirty="0" err="1"/>
              <a:t>much</a:t>
            </a:r>
            <a:r>
              <a:rPr lang="es-ES_tradnl" sz="2000" dirty="0"/>
              <a:t> as </a:t>
            </a:r>
            <a:r>
              <a:rPr lang="es-ES_tradnl" sz="2000" dirty="0" err="1"/>
              <a:t>possible</a:t>
            </a:r>
            <a:r>
              <a:rPr lang="es-ES_tradnl" sz="2000" dirty="0"/>
              <a:t> </a:t>
            </a:r>
            <a:r>
              <a:rPr lang="es-ES_tradnl" sz="2000" dirty="0" err="1"/>
              <a:t>for</a:t>
            </a:r>
            <a:r>
              <a:rPr lang="es-ES_tradnl" sz="2000" dirty="0"/>
              <a:t> as </a:t>
            </a:r>
            <a:r>
              <a:rPr lang="es-ES_tradnl" sz="2000" dirty="0" err="1"/>
              <a:t>long</a:t>
            </a:r>
            <a:r>
              <a:rPr lang="es-ES_tradnl" sz="2000" dirty="0"/>
              <a:t> as </a:t>
            </a:r>
            <a:r>
              <a:rPr lang="es-ES_tradnl" sz="2000" dirty="0" err="1"/>
              <a:t>possible</a:t>
            </a:r>
            <a:endParaRPr lang="es-ES_tradnl" sz="2000" dirty="0"/>
          </a:p>
          <a:p>
            <a:pPr>
              <a:lnSpc>
                <a:spcPct val="90000"/>
              </a:lnSpc>
            </a:pPr>
            <a:r>
              <a:rPr lang="es-ES_tradnl" sz="2000" dirty="0" err="1"/>
              <a:t>Increase</a:t>
            </a:r>
            <a:r>
              <a:rPr lang="es-ES_tradnl" sz="2000" dirty="0"/>
              <a:t> CD4 </a:t>
            </a:r>
            <a:r>
              <a:rPr lang="es-ES_tradnl" sz="2000" dirty="0" err="1"/>
              <a:t>cell</a:t>
            </a:r>
            <a:r>
              <a:rPr lang="es-ES_tradnl" sz="2000" dirty="0"/>
              <a:t> </a:t>
            </a:r>
            <a:r>
              <a:rPr lang="es-ES_tradnl" sz="2000" dirty="0" err="1"/>
              <a:t>count</a:t>
            </a:r>
            <a:endParaRPr lang="es-ES_tradnl" sz="2000" dirty="0"/>
          </a:p>
          <a:p>
            <a:pPr>
              <a:lnSpc>
                <a:spcPct val="90000"/>
              </a:lnSpc>
            </a:pPr>
            <a:r>
              <a:rPr lang="es-ES_tradnl" sz="2000" dirty="0" err="1"/>
              <a:t>Ensure</a:t>
            </a:r>
            <a:r>
              <a:rPr lang="es-ES_tradnl" sz="2000" dirty="0"/>
              <a:t> </a:t>
            </a:r>
            <a:r>
              <a:rPr lang="es-ES_tradnl" sz="2000" dirty="0" err="1"/>
              <a:t>medication</a:t>
            </a:r>
            <a:r>
              <a:rPr lang="es-ES_tradnl" sz="2000" dirty="0"/>
              <a:t> </a:t>
            </a:r>
            <a:r>
              <a:rPr lang="es-ES_tradnl" sz="2000" dirty="0" err="1"/>
              <a:t>adherence</a:t>
            </a:r>
            <a:r>
              <a:rPr lang="es-ES_tradnl" sz="2000" dirty="0"/>
              <a:t> </a:t>
            </a:r>
            <a:r>
              <a:rPr lang="es-ES_tradnl" sz="2000" dirty="0" err="1"/>
              <a:t>to</a:t>
            </a:r>
            <a:r>
              <a:rPr lang="es-ES_tradnl" sz="2000" dirty="0"/>
              <a:t> preserve ART </a:t>
            </a:r>
            <a:r>
              <a:rPr lang="es-ES_tradnl" sz="2000" dirty="0" err="1"/>
              <a:t>options</a:t>
            </a:r>
            <a:endParaRPr lang="es-ES_tradnl" sz="2000" dirty="0"/>
          </a:p>
          <a:p>
            <a:pPr>
              <a:lnSpc>
                <a:spcPct val="90000"/>
              </a:lnSpc>
            </a:pPr>
            <a:r>
              <a:rPr lang="es-ES_tradnl" sz="2000" dirty="0"/>
              <a:t>Preserve </a:t>
            </a:r>
            <a:r>
              <a:rPr lang="es-ES_tradnl" sz="2000" dirty="0" err="1"/>
              <a:t>quality</a:t>
            </a:r>
            <a:r>
              <a:rPr lang="es-ES_tradnl" sz="2000" dirty="0"/>
              <a:t> </a:t>
            </a:r>
            <a:r>
              <a:rPr lang="es-ES_tradnl" sz="2000" dirty="0" err="1"/>
              <a:t>of</a:t>
            </a:r>
            <a:r>
              <a:rPr lang="es-ES_tradnl" sz="2000" dirty="0"/>
              <a:t> </a:t>
            </a:r>
            <a:r>
              <a:rPr lang="es-ES_tradnl" sz="2000" dirty="0" err="1"/>
              <a:t>life</a:t>
            </a:r>
            <a:endParaRPr lang="es-ES_tradnl" sz="2000" dirty="0"/>
          </a:p>
          <a:p>
            <a:pPr>
              <a:lnSpc>
                <a:spcPct val="90000"/>
              </a:lnSpc>
            </a:pPr>
            <a:r>
              <a:rPr lang="es-ES_tradnl" sz="2000" dirty="0"/>
              <a:t>Reduce HIV </a:t>
            </a:r>
            <a:r>
              <a:rPr lang="es-ES_tradnl" sz="2000" dirty="0" err="1"/>
              <a:t>transmission</a:t>
            </a:r>
            <a:r>
              <a:rPr lang="es-ES_tradnl" sz="2000" dirty="0"/>
              <a:t> </a:t>
            </a:r>
          </a:p>
        </p:txBody>
      </p:sp>
      <p:pic>
        <p:nvPicPr>
          <p:cNvPr id="8" name="Picture 7" descr="Viral suppression is when the amount of HIV in the blood is too low to be detected with a viral load (HIV RNA) test, in other words, undetectable.">
            <a:extLst>
              <a:ext uri="{FF2B5EF4-FFF2-40B4-BE49-F238E27FC236}">
                <a16:creationId xmlns:a16="http://schemas.microsoft.com/office/drawing/2014/main" id="{FA8463F4-F00E-C3F8-8230-74F58FFC4BA9}"/>
              </a:ext>
            </a:extLst>
          </p:cNvPr>
          <p:cNvPicPr>
            <a:picLocks noChangeAspect="1"/>
          </p:cNvPicPr>
          <p:nvPr/>
        </p:nvPicPr>
        <p:blipFill>
          <a:blip r:embed="rId3"/>
          <a:stretch>
            <a:fillRect/>
          </a:stretch>
        </p:blipFill>
        <p:spPr>
          <a:xfrm>
            <a:off x="4572000" y="1428967"/>
            <a:ext cx="3959788" cy="3588558"/>
          </a:xfrm>
          <a:prstGeom prst="rect">
            <a:avLst/>
          </a:prstGeom>
          <a:ln>
            <a:solidFill>
              <a:schemeClr val="tx1"/>
            </a:solidFill>
          </a:ln>
        </p:spPr>
      </p:pic>
      <p:sp>
        <p:nvSpPr>
          <p:cNvPr id="9" name="TextBox 8">
            <a:extLst>
              <a:ext uri="{FF2B5EF4-FFF2-40B4-BE49-F238E27FC236}">
                <a16:creationId xmlns:a16="http://schemas.microsoft.com/office/drawing/2014/main" id="{EDFE32F7-DE64-14FE-0502-CBDD9CB67587}"/>
              </a:ext>
            </a:extLst>
          </p:cNvPr>
          <p:cNvSpPr txBox="1"/>
          <p:nvPr/>
        </p:nvSpPr>
        <p:spPr>
          <a:xfrm>
            <a:off x="4494493" y="5060662"/>
            <a:ext cx="4114801" cy="276999"/>
          </a:xfrm>
          <a:prstGeom prst="rect">
            <a:avLst/>
          </a:prstGeom>
          <a:noFill/>
        </p:spPr>
        <p:txBody>
          <a:bodyPr wrap="square" rtlCol="0">
            <a:spAutoFit/>
          </a:bodyPr>
          <a:lstStyle/>
          <a:p>
            <a:r>
              <a:rPr lang="en-US" sz="1200" dirty="0"/>
              <a:t>https://clinicalinfo.hiv.gov/en/glossary/viral-suppression</a:t>
            </a:r>
          </a:p>
        </p:txBody>
      </p:sp>
      <p:sp>
        <p:nvSpPr>
          <p:cNvPr id="7" name="TextBox 6">
            <a:extLst>
              <a:ext uri="{FF2B5EF4-FFF2-40B4-BE49-F238E27FC236}">
                <a16:creationId xmlns:a16="http://schemas.microsoft.com/office/drawing/2014/main" id="{CB62039B-6CEF-0877-0178-A3339AC948DB}"/>
              </a:ext>
            </a:extLst>
          </p:cNvPr>
          <p:cNvSpPr txBox="1"/>
          <p:nvPr/>
        </p:nvSpPr>
        <p:spPr>
          <a:xfrm>
            <a:off x="564204" y="5583677"/>
            <a:ext cx="7752945" cy="861774"/>
          </a:xfrm>
          <a:prstGeom prst="rect">
            <a:avLst/>
          </a:prstGeom>
          <a:noFill/>
        </p:spPr>
        <p:txBody>
          <a:bodyPr wrap="square" rtlCol="0">
            <a:spAutoFit/>
          </a:bodyPr>
          <a:lstStyle/>
          <a:p>
            <a:pPr algn="ctr"/>
            <a:r>
              <a:rPr lang="es-ES_tradnl" sz="3200" dirty="0"/>
              <a:t>U=U  </a:t>
            </a:r>
            <a:r>
              <a:rPr lang="es-ES_tradnl" sz="3200" dirty="0" err="1"/>
              <a:t>Undetectable</a:t>
            </a:r>
            <a:r>
              <a:rPr lang="es-ES_tradnl" sz="3200" dirty="0"/>
              <a:t> = </a:t>
            </a:r>
            <a:r>
              <a:rPr lang="es-ES_tradnl" sz="3200" dirty="0" err="1"/>
              <a:t>Untransmittable</a:t>
            </a:r>
            <a:endParaRPr lang="es-ES_tradnl" sz="3200" dirty="0"/>
          </a:p>
          <a:p>
            <a:endParaRPr lang="en-US" dirty="0"/>
          </a:p>
        </p:txBody>
      </p:sp>
      <p:sp>
        <p:nvSpPr>
          <p:cNvPr id="5" name="Marcador de pie de página 4"/>
          <p:cNvSpPr>
            <a:spLocks noGrp="1"/>
          </p:cNvSpPr>
          <p:nvPr>
            <p:ph type="ftr" sz="quarter" idx="11"/>
          </p:nvPr>
        </p:nvSpPr>
        <p:spPr>
          <a:xfrm>
            <a:off x="3352459" y="6352708"/>
            <a:ext cx="4367298" cy="365760"/>
          </a:xfrm>
          <a:prstGeom prst="rect">
            <a:avLst/>
          </a:prstGeom>
        </p:spPr>
        <p:txBody>
          <a:bodyPr anchor="ctr">
            <a:normAutofit/>
          </a:bodyPr>
          <a:lstStyle>
            <a:defPPr>
              <a:defRPr lang="en-US"/>
            </a:defPPr>
            <a:lvl1pPr marL="0" algn="l" defTabSz="456449" rtl="0" eaLnBrk="1" latinLnBrk="0" hangingPunct="1">
              <a:defRPr sz="1200" b="0" i="0" kern="1200">
                <a:solidFill>
                  <a:schemeClr val="tx2">
                    <a:lumMod val="40000"/>
                    <a:lumOff val="60000"/>
                  </a:schemeClr>
                </a:solidFill>
                <a:latin typeface="+mn-lt"/>
                <a:ea typeface="+mn-ea"/>
                <a:cs typeface="ITC Avant Garde Std Bk Cn"/>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a:lstStyle>
          <a:p>
            <a:pPr>
              <a:spcAft>
                <a:spcPts val="600"/>
              </a:spcAft>
            </a:pPr>
            <a:r>
              <a:rPr lang="en-US"/>
              <a:t>paetc.org</a:t>
            </a:r>
          </a:p>
        </p:txBody>
      </p:sp>
      <p:sp>
        <p:nvSpPr>
          <p:cNvPr id="4" name="Marcador de número de diapositiva 3"/>
          <p:cNvSpPr>
            <a:spLocks noGrp="1"/>
          </p:cNvSpPr>
          <p:nvPr>
            <p:ph type="sldNum" sz="quarter" idx="12"/>
          </p:nvPr>
        </p:nvSpPr>
        <p:spPr>
          <a:xfrm>
            <a:off x="8531788" y="6305882"/>
            <a:ext cx="548640" cy="396240"/>
          </a:xfrm>
        </p:spPr>
        <p:txBody>
          <a:bodyPr anchor="ctr">
            <a:normAutofit/>
          </a:bodyPr>
          <a:lstStyle/>
          <a:p>
            <a:pPr>
              <a:spcAft>
                <a:spcPts val="600"/>
              </a:spcAft>
            </a:pPr>
            <a:fld id="{1D2EA5EF-C699-AF4C-BA42-C0A1CAAB713C}" type="slidenum">
              <a:rPr lang="en-US" smtClean="0"/>
              <a:pPr>
                <a:spcAft>
                  <a:spcPts val="600"/>
                </a:spcAft>
              </a:pPr>
              <a:t>14</a:t>
            </a:fld>
            <a:endParaRPr lang="en-US"/>
          </a:p>
        </p:txBody>
      </p:sp>
    </p:spTree>
    <p:extLst>
      <p:ext uri="{BB962C8B-B14F-4D97-AF65-F5344CB8AC3E}">
        <p14:creationId xmlns:p14="http://schemas.microsoft.com/office/powerpoint/2010/main" val="914592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215" y="243463"/>
            <a:ext cx="8315569" cy="472800"/>
          </a:xfrm>
        </p:spPr>
        <p:txBody>
          <a:bodyPr/>
          <a:lstStyle/>
          <a:p>
            <a:pPr algn="ctr"/>
            <a:r>
              <a:rPr lang="en-US" sz="3600"/>
              <a:t>Effective Treatment Saves Lives</a:t>
            </a:r>
          </a:p>
        </p:txBody>
      </p:sp>
      <p:pic>
        <p:nvPicPr>
          <p:cNvPr id="5" name="Picture 4" descr="Infographic: HIV Medicines Help People with HIV Live Longer (Average Years of Life). A person without HIV lives an average of 79 years.  A person with HIV diagnosed at age 20 taking current HIV medicines lives on average 71 years. A person with HIV diagnoses at age 20 not taking current HIV medications lives an average of 32 years. Sources: National Vital Statistics Reports, 2012, PLoS One, 2013: and Journal of the American Medical Association, 1993."/>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r="2145"/>
          <a:stretch/>
        </p:blipFill>
        <p:spPr>
          <a:xfrm>
            <a:off x="332971" y="793969"/>
            <a:ext cx="8676839" cy="4801292"/>
          </a:xfrm>
          <a:prstGeom prst="rect">
            <a:avLst/>
          </a:prstGeom>
        </p:spPr>
      </p:pic>
      <p:sp>
        <p:nvSpPr>
          <p:cNvPr id="3" name="TextBox 2">
            <a:extLst>
              <a:ext uri="{FF2B5EF4-FFF2-40B4-BE49-F238E27FC236}">
                <a16:creationId xmlns:a16="http://schemas.microsoft.com/office/drawing/2014/main" id="{761760FE-49A1-CD90-017B-DE741D5D43D1}"/>
              </a:ext>
            </a:extLst>
          </p:cNvPr>
          <p:cNvSpPr txBox="1"/>
          <p:nvPr/>
        </p:nvSpPr>
        <p:spPr>
          <a:xfrm>
            <a:off x="28914" y="5594827"/>
            <a:ext cx="90771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t>Infection is lifelong – HIV is treatable but </a:t>
            </a:r>
            <a:r>
              <a:rPr lang="en-US" sz="2400" b="1"/>
              <a:t>not</a:t>
            </a:r>
            <a:r>
              <a:rPr lang="en-US" sz="2400"/>
              <a:t> curable</a:t>
            </a:r>
            <a:r>
              <a:rPr lang="en-US" sz="2400">
                <a:cs typeface="Arial"/>
              </a:rPr>
              <a:t>​</a:t>
            </a:r>
            <a:endParaRPr lang="en-US">
              <a:cs typeface="Arial"/>
            </a:endParaRPr>
          </a:p>
        </p:txBody>
      </p:sp>
      <p:sp>
        <p:nvSpPr>
          <p:cNvPr id="4" name="Slide Number Placeholder 3"/>
          <p:cNvSpPr>
            <a:spLocks noGrp="1"/>
          </p:cNvSpPr>
          <p:nvPr>
            <p:ph type="sldNum" sz="quarter" idx="12"/>
          </p:nvPr>
        </p:nvSpPr>
        <p:spPr/>
        <p:txBody>
          <a:bodyPr/>
          <a:lstStyle/>
          <a:p>
            <a:fld id="{1D2EA5EF-C699-AF4C-BA42-C0A1CAAB713C}" type="slidenum">
              <a:rPr lang="en-US" smtClean="0">
                <a:solidFill>
                  <a:srgbClr val="FFFFFF"/>
                </a:solidFill>
              </a:rPr>
              <a:pPr/>
              <a:t>15</a:t>
            </a:fld>
            <a:endParaRPr lang="en-US">
              <a:solidFill>
                <a:srgbClr val="FFFFFF"/>
              </a:solidFill>
            </a:endParaRPr>
          </a:p>
        </p:txBody>
      </p:sp>
    </p:spTree>
    <p:extLst>
      <p:ext uri="{BB962C8B-B14F-4D97-AF65-F5344CB8AC3E}">
        <p14:creationId xmlns:p14="http://schemas.microsoft.com/office/powerpoint/2010/main" val="1223308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BC416-7292-34DA-7C91-4476EC3310D0}"/>
              </a:ext>
            </a:extLst>
          </p:cNvPr>
          <p:cNvSpPr>
            <a:spLocks noGrp="1"/>
          </p:cNvSpPr>
          <p:nvPr>
            <p:ph type="title"/>
          </p:nvPr>
        </p:nvSpPr>
        <p:spPr>
          <a:xfrm>
            <a:off x="88134" y="81456"/>
            <a:ext cx="9051608" cy="1143000"/>
          </a:xfrm>
        </p:spPr>
        <p:txBody>
          <a:bodyPr/>
          <a:lstStyle/>
          <a:p>
            <a:pPr algn="ctr"/>
            <a:r>
              <a:rPr lang="en-US" sz="2800" dirty="0"/>
              <a:t>U=U and "Treatment as Prevention" </a:t>
            </a:r>
            <a:br>
              <a:rPr lang="en-US" sz="2800" dirty="0"/>
            </a:br>
            <a:r>
              <a:rPr lang="en-US" sz="2800" dirty="0"/>
              <a:t>has revolutionized HIV prevention and care</a:t>
            </a:r>
          </a:p>
        </p:txBody>
      </p:sp>
      <p:pic>
        <p:nvPicPr>
          <p:cNvPr id="9" name="Picture 9" descr="U=U means undetectable=untransmittable. A person living with HIV who has an undetectable viral load does not transmit the virus to their partners.">
            <a:extLst>
              <a:ext uri="{FF2B5EF4-FFF2-40B4-BE49-F238E27FC236}">
                <a16:creationId xmlns:a16="http://schemas.microsoft.com/office/drawing/2014/main" id="{7159491D-1C43-42AD-D2D9-31D079894741}"/>
              </a:ext>
            </a:extLst>
          </p:cNvPr>
          <p:cNvPicPr>
            <a:picLocks noChangeAspect="1"/>
          </p:cNvPicPr>
          <p:nvPr/>
        </p:nvPicPr>
        <p:blipFill>
          <a:blip r:embed="rId3"/>
          <a:stretch>
            <a:fillRect/>
          </a:stretch>
        </p:blipFill>
        <p:spPr>
          <a:xfrm>
            <a:off x="2757689" y="1174842"/>
            <a:ext cx="3628622" cy="3643669"/>
          </a:xfrm>
          <a:prstGeom prst="rect">
            <a:avLst/>
          </a:prstGeom>
        </p:spPr>
      </p:pic>
      <p:sp>
        <p:nvSpPr>
          <p:cNvPr id="12" name="TextBox 11">
            <a:extLst>
              <a:ext uri="{FF2B5EF4-FFF2-40B4-BE49-F238E27FC236}">
                <a16:creationId xmlns:a16="http://schemas.microsoft.com/office/drawing/2014/main" id="{4537CC01-0B6D-43D6-C9C9-5F766A52A02F}"/>
              </a:ext>
            </a:extLst>
          </p:cNvPr>
          <p:cNvSpPr txBox="1"/>
          <p:nvPr/>
        </p:nvSpPr>
        <p:spPr>
          <a:xfrm>
            <a:off x="71059" y="4894571"/>
            <a:ext cx="904849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800">
                <a:solidFill>
                  <a:srgbClr val="222222"/>
                </a:solidFill>
                <a:latin typeface="Arial"/>
                <a:ea typeface="Arial"/>
                <a:cs typeface="Arial"/>
              </a:rPr>
              <a:t>“HIV stigma is a public health crisis, and yet many people in positions of power are still sitting on their hands, overstating risk and not sharing this life changing information! We need people to move away from controlling people with HIV and toward trusting people with HIV.”</a:t>
            </a:r>
            <a:r>
              <a:rPr lang="en-US" sz="1800" i="1">
                <a:solidFill>
                  <a:srgbClr val="222222"/>
                </a:solidFill>
                <a:latin typeface="Arial"/>
                <a:ea typeface="Arial"/>
                <a:cs typeface="Arial"/>
              </a:rPr>
              <a:t> </a:t>
            </a:r>
            <a:r>
              <a:rPr lang="en-US" sz="1800">
                <a:solidFill>
                  <a:srgbClr val="222222"/>
                </a:solidFill>
                <a:latin typeface="Arial"/>
                <a:ea typeface="Arial"/>
                <a:cs typeface="Arial"/>
              </a:rPr>
              <a:t> (Bruce Richman, Prevention Access Campaign 2017)</a:t>
            </a:r>
            <a:endParaRPr lang="en-US"/>
          </a:p>
        </p:txBody>
      </p:sp>
      <p:sp>
        <p:nvSpPr>
          <p:cNvPr id="5" name="Footer Placeholder 4">
            <a:extLst>
              <a:ext uri="{FF2B5EF4-FFF2-40B4-BE49-F238E27FC236}">
                <a16:creationId xmlns:a16="http://schemas.microsoft.com/office/drawing/2014/main" id="{EE1AB43D-D40F-C31D-5D07-9F62010ED56D}"/>
              </a:ext>
            </a:extLst>
          </p:cNvPr>
          <p:cNvSpPr>
            <a:spLocks noGrp="1"/>
          </p:cNvSpPr>
          <p:nvPr>
            <p:ph type="ftr" sz="quarter" idx="11"/>
          </p:nvPr>
        </p:nvSpPr>
        <p:spPr>
          <a:xfrm>
            <a:off x="3352459" y="6352708"/>
            <a:ext cx="4367298" cy="365760"/>
          </a:xfrm>
          <a:prstGeom prst="rect">
            <a:avLst/>
          </a:prstGeom>
        </p:spPr>
        <p:txBody>
          <a:bodyPr anchor="ctr"/>
          <a:lstStyle>
            <a:defPPr>
              <a:defRPr lang="en-US"/>
            </a:defPPr>
            <a:lvl1pPr marL="0" algn="l" defTabSz="456449" rtl="0" eaLnBrk="1" latinLnBrk="0" hangingPunct="1">
              <a:defRPr sz="1200" b="0" i="0" kern="1200">
                <a:solidFill>
                  <a:schemeClr val="tx2">
                    <a:lumMod val="40000"/>
                    <a:lumOff val="60000"/>
                  </a:schemeClr>
                </a:solidFill>
                <a:latin typeface="+mn-lt"/>
                <a:ea typeface="+mn-ea"/>
                <a:cs typeface="ITC Avant Garde Std Bk Cn"/>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a:lstStyle>
          <a:p>
            <a:r>
              <a:rPr lang="en-US"/>
              <a:t>paetc.org</a:t>
            </a:r>
          </a:p>
        </p:txBody>
      </p:sp>
      <p:sp>
        <p:nvSpPr>
          <p:cNvPr id="4" name="Slide Number Placeholder 3">
            <a:extLst>
              <a:ext uri="{FF2B5EF4-FFF2-40B4-BE49-F238E27FC236}">
                <a16:creationId xmlns:a16="http://schemas.microsoft.com/office/drawing/2014/main" id="{605F162C-CBF2-0DB1-6D7F-8AF8CA85FA0E}"/>
              </a:ext>
            </a:extLst>
          </p:cNvPr>
          <p:cNvSpPr>
            <a:spLocks noGrp="1"/>
          </p:cNvSpPr>
          <p:nvPr>
            <p:ph type="sldNum" sz="quarter" idx="12"/>
          </p:nvPr>
        </p:nvSpPr>
        <p:spPr/>
        <p:txBody>
          <a:bodyPr/>
          <a:lstStyle/>
          <a:p>
            <a:fld id="{1D2EA5EF-C699-AF4C-BA42-C0A1CAAB713C}" type="slidenum">
              <a:rPr lang="en-US" smtClean="0"/>
              <a:pPr/>
              <a:t>16</a:t>
            </a:fld>
            <a:endParaRPr lang="en-US"/>
          </a:p>
        </p:txBody>
      </p:sp>
    </p:spTree>
    <p:extLst>
      <p:ext uri="{BB962C8B-B14F-4D97-AF65-F5344CB8AC3E}">
        <p14:creationId xmlns:p14="http://schemas.microsoft.com/office/powerpoint/2010/main" val="831994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AE1C5-409D-40FA-B22D-084278CEC507}"/>
              </a:ext>
            </a:extLst>
          </p:cNvPr>
          <p:cNvSpPr>
            <a:spLocks noGrp="1"/>
          </p:cNvSpPr>
          <p:nvPr>
            <p:ph type="title"/>
          </p:nvPr>
        </p:nvSpPr>
        <p:spPr>
          <a:xfrm>
            <a:off x="457202" y="4819"/>
            <a:ext cx="8315569" cy="759682"/>
          </a:xfrm>
        </p:spPr>
        <p:txBody>
          <a:bodyPr/>
          <a:lstStyle/>
          <a:p>
            <a:pPr algn="ctr"/>
            <a:r>
              <a:rPr lang="en-US" dirty="0"/>
              <a:t>Site of Inhibitors of Viral Replication</a:t>
            </a:r>
          </a:p>
        </p:txBody>
      </p:sp>
      <p:pic>
        <p:nvPicPr>
          <p:cNvPr id="1026" name="Picture 2" descr="This figure shows the HIV replication cycle and the different sites of action of antiretroviral agents.">
            <a:extLst>
              <a:ext uri="{FF2B5EF4-FFF2-40B4-BE49-F238E27FC236}">
                <a16:creationId xmlns:a16="http://schemas.microsoft.com/office/drawing/2014/main" id="{F801CD09-C21A-4394-B18B-EFC2C892A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501"/>
            <a:ext cx="9144000" cy="53215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3EE887B-D91A-46F9-A99E-9B2A17EBBC7F}"/>
              </a:ext>
            </a:extLst>
          </p:cNvPr>
          <p:cNvSpPr txBox="1"/>
          <p:nvPr/>
        </p:nvSpPr>
        <p:spPr>
          <a:xfrm>
            <a:off x="2285999" y="6230055"/>
            <a:ext cx="5703757" cy="646331"/>
          </a:xfrm>
          <a:prstGeom prst="rect">
            <a:avLst/>
          </a:prstGeom>
          <a:noFill/>
        </p:spPr>
        <p:txBody>
          <a:bodyPr wrap="square">
            <a:spAutoFit/>
          </a:bodyPr>
          <a:lstStyle/>
          <a:p>
            <a:r>
              <a:rPr lang="en-US" sz="1200" b="0" i="0" dirty="0">
                <a:solidFill>
                  <a:schemeClr val="bg1"/>
                </a:solidFill>
                <a:effectLst/>
                <a:latin typeface="Open Sans" panose="020B0606030504020204" pitchFamily="34" charset="0"/>
              </a:rPr>
              <a:t>Illustration: Cognition Studio, Inc. and David H. </a:t>
            </a:r>
            <a:r>
              <a:rPr lang="en-US" sz="1200" b="0" i="0" dirty="0" err="1">
                <a:solidFill>
                  <a:schemeClr val="bg1"/>
                </a:solidFill>
                <a:effectLst/>
                <a:latin typeface="Open Sans" panose="020B0606030504020204" pitchFamily="34" charset="0"/>
              </a:rPr>
              <a:t>Spach</a:t>
            </a:r>
            <a:r>
              <a:rPr lang="en-US" sz="1200" b="0" i="0" dirty="0">
                <a:solidFill>
                  <a:schemeClr val="bg1"/>
                </a:solidFill>
                <a:effectLst/>
                <a:latin typeface="Open Sans" panose="020B0606030504020204" pitchFamily="34" charset="0"/>
              </a:rPr>
              <a:t>, MD. Available at: </a:t>
            </a:r>
            <a:r>
              <a:rPr lang="en-US" sz="1200" b="0" i="0" dirty="0">
                <a:solidFill>
                  <a:schemeClr val="bg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https://www.hiv.uw.edu/go/antiretroviral-therapy/general-information/core-concept/all</a:t>
            </a:r>
            <a:r>
              <a:rPr lang="en-US" sz="1200" b="0" i="0" dirty="0">
                <a:solidFill>
                  <a:schemeClr val="bg1"/>
                </a:solidFill>
                <a:effectLst/>
                <a:latin typeface="Open Sans" panose="020B0606030504020204" pitchFamily="34" charset="0"/>
              </a:rPr>
              <a:t> Accessed March 5, 2024.</a:t>
            </a:r>
            <a:endParaRPr lang="en-US" sz="1200" dirty="0">
              <a:solidFill>
                <a:schemeClr val="bg1"/>
              </a:solidFill>
            </a:endParaRPr>
          </a:p>
        </p:txBody>
      </p:sp>
      <p:sp>
        <p:nvSpPr>
          <p:cNvPr id="4" name="Slide Number Placeholder 3">
            <a:extLst>
              <a:ext uri="{FF2B5EF4-FFF2-40B4-BE49-F238E27FC236}">
                <a16:creationId xmlns:a16="http://schemas.microsoft.com/office/drawing/2014/main" id="{46FC762B-EEE9-4100-BC30-393F1A513D5A}"/>
              </a:ext>
            </a:extLst>
          </p:cNvPr>
          <p:cNvSpPr>
            <a:spLocks noGrp="1"/>
          </p:cNvSpPr>
          <p:nvPr>
            <p:ph type="sldNum" sz="quarter" idx="12"/>
          </p:nvPr>
        </p:nvSpPr>
        <p:spPr/>
        <p:txBody>
          <a:bodyPr/>
          <a:lstStyle/>
          <a:p>
            <a:fld id="{1D2EA5EF-C699-AF4C-BA42-C0A1CAAB713C}" type="slidenum">
              <a:rPr lang="en-US" smtClean="0"/>
              <a:t>17</a:t>
            </a:fld>
            <a:endParaRPr lang="en-US"/>
          </a:p>
        </p:txBody>
      </p:sp>
    </p:spTree>
    <p:extLst>
      <p:ext uri="{BB962C8B-B14F-4D97-AF65-F5344CB8AC3E}">
        <p14:creationId xmlns:p14="http://schemas.microsoft.com/office/powerpoint/2010/main" val="1600202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D129-3072-4373-B78E-9A8928616014}"/>
              </a:ext>
            </a:extLst>
          </p:cNvPr>
          <p:cNvSpPr>
            <a:spLocks noGrp="1"/>
          </p:cNvSpPr>
          <p:nvPr>
            <p:ph type="title"/>
          </p:nvPr>
        </p:nvSpPr>
        <p:spPr/>
        <p:txBody>
          <a:bodyPr/>
          <a:lstStyle/>
          <a:p>
            <a:r>
              <a:rPr lang="en-US" sz="3600" dirty="0"/>
              <a:t>Recommended Initial Regimens for Most People with HIV (in alphabetical order)</a:t>
            </a:r>
          </a:p>
        </p:txBody>
      </p:sp>
      <p:sp>
        <p:nvSpPr>
          <p:cNvPr id="3" name="Content Placeholder 2">
            <a:extLst>
              <a:ext uri="{FF2B5EF4-FFF2-40B4-BE49-F238E27FC236}">
                <a16:creationId xmlns:a16="http://schemas.microsoft.com/office/drawing/2014/main" id="{767D546A-9D76-4DC4-B2AE-830D0E592B3C}"/>
              </a:ext>
            </a:extLst>
          </p:cNvPr>
          <p:cNvSpPr>
            <a:spLocks noGrp="1"/>
          </p:cNvSpPr>
          <p:nvPr>
            <p:ph idx="1"/>
          </p:nvPr>
        </p:nvSpPr>
        <p:spPr>
          <a:xfrm>
            <a:off x="457201" y="1417639"/>
            <a:ext cx="8315569" cy="4705679"/>
          </a:xfrm>
        </p:spPr>
        <p:txBody>
          <a:bodyPr vert="horz" lIns="91290" tIns="45645" rIns="91290" bIns="45645" rtlCol="0" anchor="t">
            <a:normAutofit fontScale="92500" lnSpcReduction="20000"/>
          </a:bodyPr>
          <a:lstStyle/>
          <a:p>
            <a:r>
              <a:rPr lang="en-US" b="1" dirty="0" err="1"/>
              <a:t>bictegravir</a:t>
            </a:r>
            <a:r>
              <a:rPr lang="en-US" b="1" dirty="0"/>
              <a:t>/tenofovir alafenamide/emtricitabine </a:t>
            </a:r>
            <a:r>
              <a:rPr lang="en-US" dirty="0"/>
              <a:t>(fixed-dose combination)</a:t>
            </a:r>
          </a:p>
          <a:p>
            <a:pPr marL="114112" indent="0">
              <a:buNone/>
            </a:pPr>
            <a:endParaRPr lang="en-US" dirty="0"/>
          </a:p>
          <a:p>
            <a:r>
              <a:rPr lang="en-US" b="1" dirty="0"/>
              <a:t>dolutegravir/abacavir/lamivudine </a:t>
            </a:r>
            <a:r>
              <a:rPr lang="en-US" dirty="0"/>
              <a:t>(fixed-dose combination)</a:t>
            </a:r>
            <a:endParaRPr lang="en-US" b="1" dirty="0"/>
          </a:p>
          <a:p>
            <a:pPr lvl="1"/>
            <a:r>
              <a:rPr lang="en-US" dirty="0"/>
              <a:t>only for individuals who are HLA-B*5701 negative and without chronic hepatitis B virus (HBV) coinfection </a:t>
            </a:r>
          </a:p>
          <a:p>
            <a:endParaRPr lang="en-US" dirty="0"/>
          </a:p>
          <a:p>
            <a:r>
              <a:rPr lang="en-US" b="1" dirty="0"/>
              <a:t>dolutegravir + (tenofovir alafenamide or tenofovir disoproxil fumarate) + (emtricitabine or lamivudine)</a:t>
            </a:r>
          </a:p>
          <a:p>
            <a:endParaRPr lang="en-US" b="1" dirty="0"/>
          </a:p>
          <a:p>
            <a:r>
              <a:rPr lang="en-US" b="1" dirty="0"/>
              <a:t>dolutegravir/lamivudine </a:t>
            </a:r>
            <a:r>
              <a:rPr lang="en-US" dirty="0"/>
              <a:t>(fixed-dose combination)</a:t>
            </a:r>
          </a:p>
          <a:p>
            <a:pPr lvl="1"/>
            <a:r>
              <a:rPr lang="en-US" dirty="0"/>
              <a:t>except for individuals with HIV RNA &gt;500,000 copies/mL, HBV coinfection, or when ART is to be started before the results of HIV genotypic resistance testing for reverse transcriptase or HBV testing are available. </a:t>
            </a:r>
          </a:p>
        </p:txBody>
      </p:sp>
      <p:sp>
        <p:nvSpPr>
          <p:cNvPr id="12" name="TextBox 11">
            <a:extLst>
              <a:ext uri="{FF2B5EF4-FFF2-40B4-BE49-F238E27FC236}">
                <a16:creationId xmlns:a16="http://schemas.microsoft.com/office/drawing/2014/main" id="{422A770F-F27B-7F53-0A07-4C2594B81E41}"/>
              </a:ext>
            </a:extLst>
          </p:cNvPr>
          <p:cNvSpPr txBox="1"/>
          <p:nvPr/>
        </p:nvSpPr>
        <p:spPr>
          <a:xfrm>
            <a:off x="2527224" y="6175625"/>
            <a:ext cx="5584370" cy="769441"/>
          </a:xfrm>
          <a:prstGeom prst="rect">
            <a:avLst/>
          </a:prstGeom>
          <a:noFill/>
        </p:spPr>
        <p:txBody>
          <a:bodyPr wrap="square" lIns="91440" tIns="45720" rIns="91440" bIns="45720" anchor="t">
            <a:spAutoFit/>
          </a:bodyPr>
          <a:lstStyle/>
          <a:p>
            <a:r>
              <a:rPr lang="en-US" sz="1100" dirty="0">
                <a:solidFill>
                  <a:schemeClr val="bg1"/>
                </a:solidFill>
              </a:rPr>
              <a:t>AIDS Panel on Antiretroviral Guidelines for Adults and Adolescents. Guidelines for the Use of Antiretroviral Agents in Adults and Adolescents with HIV. Department of Health and Human Services. Available at https://clinicalinfo.hiv.gov/en/guidelines/adult-and-adolescent-arv. Accessed December 2023</a:t>
            </a:r>
            <a:endParaRPr lang="en-US" sz="1100" dirty="0">
              <a:solidFill>
                <a:schemeClr val="bg1"/>
              </a:solidFill>
              <a:cs typeface="Arial"/>
            </a:endParaRPr>
          </a:p>
        </p:txBody>
      </p:sp>
      <p:sp>
        <p:nvSpPr>
          <p:cNvPr id="4" name="Slide Number Placeholder 3">
            <a:extLst>
              <a:ext uri="{FF2B5EF4-FFF2-40B4-BE49-F238E27FC236}">
                <a16:creationId xmlns:a16="http://schemas.microsoft.com/office/drawing/2014/main" id="{A82D807A-E316-4B3A-8028-38E06DC8C128}"/>
              </a:ext>
            </a:extLst>
          </p:cNvPr>
          <p:cNvSpPr>
            <a:spLocks noGrp="1"/>
          </p:cNvSpPr>
          <p:nvPr>
            <p:ph type="sldNum" sz="quarter" idx="12"/>
          </p:nvPr>
        </p:nvSpPr>
        <p:spPr/>
        <p:txBody>
          <a:bodyPr/>
          <a:lstStyle/>
          <a:p>
            <a:fld id="{1D2EA5EF-C699-AF4C-BA42-C0A1CAAB713C}" type="slidenum">
              <a:rPr lang="en-US" smtClean="0"/>
              <a:pPr/>
              <a:t>18</a:t>
            </a:fld>
            <a:endParaRPr lang="en-US"/>
          </a:p>
        </p:txBody>
      </p:sp>
    </p:spTree>
    <p:extLst>
      <p:ext uri="{BB962C8B-B14F-4D97-AF65-F5344CB8AC3E}">
        <p14:creationId xmlns:p14="http://schemas.microsoft.com/office/powerpoint/2010/main" val="1199697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8D3B-3934-4874-91E5-99C1B0F64876}"/>
              </a:ext>
            </a:extLst>
          </p:cNvPr>
          <p:cNvSpPr>
            <a:spLocks noGrp="1"/>
          </p:cNvSpPr>
          <p:nvPr>
            <p:ph type="title"/>
          </p:nvPr>
        </p:nvSpPr>
        <p:spPr/>
        <p:txBody>
          <a:bodyPr/>
          <a:lstStyle/>
          <a:p>
            <a:r>
              <a:rPr lang="en-US" sz="3600" dirty="0"/>
              <a:t>Preferred Initial Regimens in Pregnancy who are Antiretroviral Naïve </a:t>
            </a:r>
          </a:p>
        </p:txBody>
      </p:sp>
      <p:sp>
        <p:nvSpPr>
          <p:cNvPr id="3" name="Content Placeholder 2">
            <a:extLst>
              <a:ext uri="{FF2B5EF4-FFF2-40B4-BE49-F238E27FC236}">
                <a16:creationId xmlns:a16="http://schemas.microsoft.com/office/drawing/2014/main" id="{91661319-A6D0-4FD7-B7D8-A0741ED2B52B}"/>
              </a:ext>
            </a:extLst>
          </p:cNvPr>
          <p:cNvSpPr>
            <a:spLocks noGrp="1"/>
          </p:cNvSpPr>
          <p:nvPr>
            <p:ph idx="1"/>
          </p:nvPr>
        </p:nvSpPr>
        <p:spPr>
          <a:xfrm>
            <a:off x="457201" y="1600203"/>
            <a:ext cx="7622497" cy="4367299"/>
          </a:xfrm>
        </p:spPr>
        <p:txBody>
          <a:bodyPr>
            <a:normAutofit fontScale="92500" lnSpcReduction="10000"/>
          </a:bodyPr>
          <a:lstStyle/>
          <a:p>
            <a:r>
              <a:rPr lang="en-US" dirty="0"/>
              <a:t>Fixed dose combination: dolutegravir/abacavir/lamivudine </a:t>
            </a:r>
          </a:p>
          <a:p>
            <a:pPr marL="114112" indent="0">
              <a:buNone/>
            </a:pPr>
            <a:r>
              <a:rPr lang="en-US" dirty="0">
                <a:sym typeface="Wingdings" panose="05000000000000000000" pitchFamily="2" charset="2"/>
              </a:rPr>
              <a:t>   </a:t>
            </a:r>
            <a:r>
              <a:rPr lang="en-US" sz="1900" b="1" dirty="0">
                <a:sym typeface="Wingdings" panose="05000000000000000000" pitchFamily="2" charset="2"/>
              </a:rPr>
              <a:t>NOTE: </a:t>
            </a:r>
            <a:r>
              <a:rPr lang="en-US" sz="1900" dirty="0">
                <a:sym typeface="Wingdings" panose="05000000000000000000" pitchFamily="2" charset="2"/>
              </a:rPr>
              <a:t>only for </a:t>
            </a:r>
            <a:r>
              <a:rPr lang="en-US" sz="1900" dirty="0"/>
              <a:t>HLA-B*5701 negative individuals</a:t>
            </a:r>
          </a:p>
          <a:p>
            <a:pPr marL="114112" indent="0">
              <a:buNone/>
            </a:pPr>
            <a:endParaRPr lang="en-US" dirty="0"/>
          </a:p>
          <a:p>
            <a:r>
              <a:rPr lang="en-US" dirty="0"/>
              <a:t>dolutegravir plus a preferred dual NRTI backbone:</a:t>
            </a:r>
          </a:p>
          <a:p>
            <a:pPr lvl="2"/>
            <a:r>
              <a:rPr lang="en-US" dirty="0"/>
              <a:t>TAF/FTC</a:t>
            </a:r>
          </a:p>
          <a:p>
            <a:pPr lvl="2"/>
            <a:r>
              <a:rPr lang="en-US" dirty="0"/>
              <a:t>TAF plus 3TC</a:t>
            </a:r>
          </a:p>
          <a:p>
            <a:pPr lvl="2"/>
            <a:r>
              <a:rPr lang="en-US" dirty="0"/>
              <a:t>TDF/FTC</a:t>
            </a:r>
          </a:p>
          <a:p>
            <a:pPr lvl="2"/>
            <a:r>
              <a:rPr lang="en-US" dirty="0"/>
              <a:t>TDF/3TC</a:t>
            </a:r>
          </a:p>
          <a:p>
            <a:pPr marL="410805" lvl="1" indent="0">
              <a:buNone/>
            </a:pPr>
            <a:r>
              <a:rPr lang="en-US" sz="1900" dirty="0"/>
              <a:t>Abbreviations: 3TC: lamivudine; FTC: emtricitabine; TAF: tenofovir alafenamide; TDF: tenofovir disoproxil fumarate</a:t>
            </a:r>
          </a:p>
          <a:p>
            <a:pPr marL="410805" lvl="1" indent="0">
              <a:buNone/>
            </a:pPr>
            <a:endParaRPr lang="en-US" i="1" dirty="0"/>
          </a:p>
          <a:p>
            <a:pPr marL="410805" lvl="1" indent="0">
              <a:buNone/>
            </a:pPr>
            <a:r>
              <a:rPr lang="en-US" sz="1900" i="1" dirty="0"/>
              <a:t>Other options may be appropriate</a:t>
            </a:r>
          </a:p>
        </p:txBody>
      </p:sp>
      <p:sp>
        <p:nvSpPr>
          <p:cNvPr id="10" name="Footer Placeholder 4">
            <a:extLst>
              <a:ext uri="{FF2B5EF4-FFF2-40B4-BE49-F238E27FC236}">
                <a16:creationId xmlns:a16="http://schemas.microsoft.com/office/drawing/2014/main" id="{79258F2B-30ED-4733-B3E6-E7AC3DFEE7BA}"/>
              </a:ext>
            </a:extLst>
          </p:cNvPr>
          <p:cNvSpPr txBox="1">
            <a:spLocks/>
          </p:cNvSpPr>
          <p:nvPr/>
        </p:nvSpPr>
        <p:spPr>
          <a:xfrm>
            <a:off x="1708880" y="6352708"/>
            <a:ext cx="6670622" cy="365760"/>
          </a:xfrm>
          <a:prstGeom prst="rect">
            <a:avLst/>
          </a:prstGeom>
        </p:spPr>
        <p:txBody>
          <a:bodyPr anchor="ctr"/>
          <a:lstStyle>
            <a:defPPr>
              <a:defRPr lang="en-US"/>
            </a:defPPr>
            <a:lvl1pPr marL="0" algn="l" defTabSz="456449" rtl="0" eaLnBrk="1" latinLnBrk="0" hangingPunct="1">
              <a:defRPr sz="1200" b="0" i="0" kern="1200">
                <a:solidFill>
                  <a:schemeClr val="tx2">
                    <a:lumMod val="40000"/>
                    <a:lumOff val="60000"/>
                  </a:schemeClr>
                </a:solidFill>
                <a:latin typeface="+mn-lt"/>
                <a:ea typeface="+mn-ea"/>
                <a:cs typeface="ITC Avant Garde Std Bk Cn"/>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a:lstStyle>
          <a:p>
            <a:r>
              <a:rPr lang="en-US" sz="1150" dirty="0">
                <a:solidFill>
                  <a:schemeClr val="bg1"/>
                </a:solidFill>
              </a:rPr>
              <a:t>Panel on Treatment of HIV During Pregnancy and Prevention of Perinatal Transmission. Recommendations for the Use of Antiretroviral Drugs During Pregnancy and Interventions to Reduce Perinatal HIV Transmission in the United States. DHHS. Available at </a:t>
            </a:r>
            <a:r>
              <a:rPr lang="en-US" sz="1150" dirty="0">
                <a:solidFill>
                  <a:schemeClr val="bg1"/>
                </a:solidFill>
                <a:hlinkClick r:id="rId2">
                  <a:extLst>
                    <a:ext uri="{A12FA001-AC4F-418D-AE19-62706E023703}">
                      <ahyp:hlinkClr xmlns:ahyp="http://schemas.microsoft.com/office/drawing/2018/hyperlinkcolor" val="tx"/>
                    </a:ext>
                  </a:extLst>
                </a:hlinkClick>
              </a:rPr>
              <a:t>https://clinicalinfo.hiv.gov/en/guidelines/perinatal. Accessed Feb 26</a:t>
            </a:r>
            <a:r>
              <a:rPr lang="en-US" sz="1150" dirty="0">
                <a:solidFill>
                  <a:schemeClr val="bg1"/>
                </a:solidFill>
              </a:rPr>
              <a:t>, 2024.</a:t>
            </a:r>
          </a:p>
        </p:txBody>
      </p:sp>
      <p:sp>
        <p:nvSpPr>
          <p:cNvPr id="4" name="Slide Number Placeholder 3">
            <a:extLst>
              <a:ext uri="{FF2B5EF4-FFF2-40B4-BE49-F238E27FC236}">
                <a16:creationId xmlns:a16="http://schemas.microsoft.com/office/drawing/2014/main" id="{FC66E62B-4600-46EC-A10E-B764F31EDCE4}"/>
              </a:ext>
            </a:extLst>
          </p:cNvPr>
          <p:cNvSpPr>
            <a:spLocks noGrp="1"/>
          </p:cNvSpPr>
          <p:nvPr>
            <p:ph type="sldNum" sz="quarter" idx="12"/>
          </p:nvPr>
        </p:nvSpPr>
        <p:spPr/>
        <p:txBody>
          <a:bodyPr/>
          <a:lstStyle/>
          <a:p>
            <a:fld id="{1D2EA5EF-C699-AF4C-BA42-C0A1CAAB713C}" type="slidenum">
              <a:rPr lang="en-US" smtClean="0"/>
              <a:pPr/>
              <a:t>19</a:t>
            </a:fld>
            <a:endParaRPr lang="en-US"/>
          </a:p>
        </p:txBody>
      </p:sp>
    </p:spTree>
    <p:extLst>
      <p:ext uri="{BB962C8B-B14F-4D97-AF65-F5344CB8AC3E}">
        <p14:creationId xmlns:p14="http://schemas.microsoft.com/office/powerpoint/2010/main" val="3303630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idx="1"/>
          </p:nvPr>
        </p:nvSpPr>
        <p:spPr>
          <a:xfrm>
            <a:off x="457202" y="1196622"/>
            <a:ext cx="8315569" cy="4899377"/>
          </a:xfrm>
        </p:spPr>
        <p:txBody>
          <a:bodyPr vert="horz" lIns="91290" tIns="45645" rIns="91290" bIns="45645" rtlCol="0" anchor="t">
            <a:normAutofit fontScale="62500" lnSpcReduction="20000"/>
          </a:bodyPr>
          <a:lstStyle/>
          <a:p>
            <a:pPr marL="113665" indent="0">
              <a:buNone/>
            </a:pPr>
            <a:r>
              <a:rPr lang="en-US" dirty="0">
                <a:ea typeface="+mn-lt"/>
                <a:cs typeface="+mn-lt"/>
              </a:rPr>
              <a:t>The views and opinions expressed in this presentation are not necessarily those of the Pacific AIDS Education &amp; Training Center (Pacific AETC) or its eight local partner sites in HRSA Region 9, the Regents of the University of California or its San Francisco campus (UCSF or collectively, University) nor of our funder the Health Resources and Services Administration (HRSA). Neither Pacific AETC, University, HRSA nor any of their officers, board members, agents, employees, students, or volunteers make any warranty, express or implied, including the warranties of merchantability and fitness for a particular purpose; nor assume any legal liability or responsibility for the accuracy, completeness or usefulness of information, product or process assessed or described; nor represent that its use would not infringe privately owned rights. </a:t>
            </a:r>
            <a:endParaRPr lang="en-US" dirty="0"/>
          </a:p>
          <a:p>
            <a:pPr marL="113665" indent="0">
              <a:buNone/>
            </a:pPr>
            <a:r>
              <a:rPr lang="en-US" dirty="0">
                <a:ea typeface="+mn-lt"/>
                <a:cs typeface="+mn-lt"/>
              </a:rPr>
              <a:t>​</a:t>
            </a:r>
          </a:p>
          <a:p>
            <a:pPr marL="113665" indent="0">
              <a:buNone/>
            </a:pPr>
            <a:r>
              <a:rPr lang="en-US" b="1" dirty="0">
                <a:ea typeface="+mn-lt"/>
                <a:cs typeface="+mn-lt"/>
              </a:rPr>
              <a:t>HRSA Acknowledgement Statement​</a:t>
            </a:r>
            <a:br>
              <a:rPr lang="en-US" dirty="0">
                <a:ea typeface="+mn-lt"/>
                <a:cs typeface="+mn-lt"/>
              </a:rPr>
            </a:br>
            <a:r>
              <a:rPr lang="en-US" dirty="0">
                <a:ea typeface="+mn-lt"/>
                <a:cs typeface="+mn-lt"/>
              </a:rPr>
              <a:t>The Pacific AETC is supported by the Health Resources and Services Administration (HRSA) of the U.S. Department of Health and Human Services (HHS) as part of an award totaling $4,377,449. The contents are those of the author(s) and do not necessarily represent the official views of, nor an endorsement, by HRSA, HHS, or the U.S. Government. For more information, please visit HRSA.gov. </a:t>
            </a:r>
          </a:p>
          <a:p>
            <a:pPr marL="113665" indent="0">
              <a:buNone/>
            </a:pPr>
            <a:r>
              <a:rPr lang="en-US" dirty="0">
                <a:ea typeface="+mn-lt"/>
                <a:cs typeface="+mn-lt"/>
              </a:rPr>
              <a:t>​</a:t>
            </a:r>
          </a:p>
          <a:p>
            <a:pPr marL="113665" indent="0">
              <a:buNone/>
            </a:pPr>
            <a:r>
              <a:rPr lang="en-US" b="1" dirty="0">
                <a:ea typeface="+mn-lt"/>
                <a:cs typeface="+mn-lt"/>
              </a:rPr>
              <a:t>Trade Name Disclosure Statement​</a:t>
            </a:r>
            <a:br>
              <a:rPr lang="en-US" dirty="0">
                <a:ea typeface="+mn-lt"/>
                <a:cs typeface="+mn-lt"/>
              </a:rPr>
            </a:br>
            <a:r>
              <a:rPr lang="en-US" dirty="0">
                <a:ea typeface="+mn-lt"/>
                <a:cs typeface="+mn-lt"/>
              </a:rPr>
              <a:t>Funding for this presentation was made possible by 5 U1OHA29292‐08‐00 from the Human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p>
        </p:txBody>
      </p:sp>
      <p:sp>
        <p:nvSpPr>
          <p:cNvPr id="5" name="Slide Number Placeholder 4">
            <a:extLst>
              <a:ext uri="{FF2B5EF4-FFF2-40B4-BE49-F238E27FC236}">
                <a16:creationId xmlns:a16="http://schemas.microsoft.com/office/drawing/2014/main" id="{84157856-EF6F-C942-BBB6-10E2D7141CEF}"/>
              </a:ext>
            </a:extLst>
          </p:cNvPr>
          <p:cNvSpPr>
            <a:spLocks noGrp="1"/>
          </p:cNvSpPr>
          <p:nvPr>
            <p:ph type="sldNum" sz="quarter" idx="12"/>
          </p:nvPr>
        </p:nvSpPr>
        <p:spPr/>
        <p:txBody>
          <a:bodyPr/>
          <a:lstStyle/>
          <a:p>
            <a:fld id="{1D2EA5EF-C699-AF4C-BA42-C0A1CAAB713C}" type="slidenum">
              <a:rPr lang="en-US" smtClean="0"/>
              <a:t>2</a:t>
            </a:fld>
            <a:endParaRPr lang="en-US"/>
          </a:p>
        </p:txBody>
      </p:sp>
    </p:spTree>
    <p:extLst>
      <p:ext uri="{BB962C8B-B14F-4D97-AF65-F5344CB8AC3E}">
        <p14:creationId xmlns:p14="http://schemas.microsoft.com/office/powerpoint/2010/main" val="1585749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4D440-2B30-40BE-95C5-E23D30DB2970}"/>
              </a:ext>
            </a:extLst>
          </p:cNvPr>
          <p:cNvSpPr>
            <a:spLocks noGrp="1"/>
          </p:cNvSpPr>
          <p:nvPr>
            <p:ph type="title"/>
          </p:nvPr>
        </p:nvSpPr>
        <p:spPr/>
        <p:txBody>
          <a:bodyPr/>
          <a:lstStyle/>
          <a:p>
            <a:r>
              <a:rPr lang="en-US" dirty="0"/>
              <a:t>Pre-exposure prophylaxis (</a:t>
            </a:r>
            <a:r>
              <a:rPr lang="en-US" dirty="0" err="1"/>
              <a:t>PrEP</a:t>
            </a:r>
            <a:r>
              <a:rPr lang="en-US" dirty="0"/>
              <a:t>)</a:t>
            </a:r>
          </a:p>
        </p:txBody>
      </p:sp>
      <p:sp>
        <p:nvSpPr>
          <p:cNvPr id="3" name="Content Placeholder 2">
            <a:extLst>
              <a:ext uri="{FF2B5EF4-FFF2-40B4-BE49-F238E27FC236}">
                <a16:creationId xmlns:a16="http://schemas.microsoft.com/office/drawing/2014/main" id="{26A2D968-2047-4F65-92BA-B4AFB4D93944}"/>
              </a:ext>
            </a:extLst>
          </p:cNvPr>
          <p:cNvSpPr>
            <a:spLocks noGrp="1"/>
          </p:cNvSpPr>
          <p:nvPr>
            <p:ph sz="half" idx="1"/>
          </p:nvPr>
        </p:nvSpPr>
        <p:spPr/>
        <p:txBody>
          <a:bodyPr>
            <a:normAutofit/>
          </a:bodyPr>
          <a:lstStyle/>
          <a:p>
            <a:pPr marL="114112" indent="0">
              <a:buNone/>
            </a:pPr>
            <a:r>
              <a:rPr lang="en-US" sz="2000" dirty="0" err="1"/>
              <a:t>PrEP</a:t>
            </a:r>
            <a:r>
              <a:rPr lang="en-US" sz="2000" dirty="0"/>
              <a:t> is an </a:t>
            </a:r>
            <a:r>
              <a:rPr lang="en-US" sz="2000" b="1" dirty="0"/>
              <a:t>HIV prevention </a:t>
            </a:r>
            <a:r>
              <a:rPr lang="en-US" sz="2000" dirty="0"/>
              <a:t>method in which </a:t>
            </a:r>
            <a:r>
              <a:rPr lang="en-US" sz="2000" b="1" i="1" dirty="0"/>
              <a:t>people who </a:t>
            </a:r>
            <a:r>
              <a:rPr lang="en-US" sz="2000" b="1" i="1" u="sng" dirty="0"/>
              <a:t>do NOT have HIV</a:t>
            </a:r>
            <a:r>
              <a:rPr lang="en-US" sz="2000" b="1" i="1" dirty="0">
                <a:solidFill>
                  <a:srgbClr val="FF0000"/>
                </a:solidFill>
              </a:rPr>
              <a:t> </a:t>
            </a:r>
            <a:r>
              <a:rPr lang="en-US" sz="2000" b="1" i="1" dirty="0"/>
              <a:t>take HIV medicine daily </a:t>
            </a:r>
            <a:r>
              <a:rPr lang="en-US" sz="2000" dirty="0"/>
              <a:t>to reduce their risk of getting HIV. </a:t>
            </a:r>
            <a:endParaRPr lang="en-SG" sz="2000" dirty="0"/>
          </a:p>
        </p:txBody>
      </p:sp>
      <p:pic>
        <p:nvPicPr>
          <p:cNvPr id="10" name="Content Placeholder 9" descr="Outreach worker talking to woman about PrEP.">
            <a:extLst>
              <a:ext uri="{FF2B5EF4-FFF2-40B4-BE49-F238E27FC236}">
                <a16:creationId xmlns:a16="http://schemas.microsoft.com/office/drawing/2014/main" id="{72B47CE8-D898-4D40-BE45-C3D0553AB323}"/>
              </a:ext>
            </a:extLst>
          </p:cNvPr>
          <p:cNvPicPr>
            <a:picLocks noGrp="1" noChangeAspect="1"/>
          </p:cNvPicPr>
          <p:nvPr>
            <p:ph sz="half" idx="2"/>
          </p:nvPr>
        </p:nvPicPr>
        <p:blipFill>
          <a:blip r:embed="rId2"/>
          <a:stretch>
            <a:fillRect/>
          </a:stretch>
        </p:blipFill>
        <p:spPr>
          <a:xfrm>
            <a:off x="4748092" y="1305954"/>
            <a:ext cx="3381616" cy="4430713"/>
          </a:xfrm>
          <a:prstGeom prst="rect">
            <a:avLst/>
          </a:prstGeom>
        </p:spPr>
      </p:pic>
      <p:sp>
        <p:nvSpPr>
          <p:cNvPr id="11" name="TextBox 10">
            <a:extLst>
              <a:ext uri="{FF2B5EF4-FFF2-40B4-BE49-F238E27FC236}">
                <a16:creationId xmlns:a16="http://schemas.microsoft.com/office/drawing/2014/main" id="{74418679-C0A7-4424-8A8C-2F20D8EF3DCB}"/>
              </a:ext>
            </a:extLst>
          </p:cNvPr>
          <p:cNvSpPr txBox="1"/>
          <p:nvPr/>
        </p:nvSpPr>
        <p:spPr>
          <a:xfrm>
            <a:off x="4684144" y="5736667"/>
            <a:ext cx="3752489" cy="461665"/>
          </a:xfrm>
          <a:prstGeom prst="rect">
            <a:avLst/>
          </a:prstGeom>
          <a:noFill/>
        </p:spPr>
        <p:txBody>
          <a:bodyPr wrap="square" rtlCol="0">
            <a:spAutoFit/>
          </a:bodyPr>
          <a:lstStyle/>
          <a:p>
            <a:r>
              <a:rPr lang="en-US" sz="1200" dirty="0"/>
              <a:t>“</a:t>
            </a:r>
            <a:r>
              <a:rPr lang="en-US" sz="1200" dirty="0">
                <a:hlinkClick r:id="rId3"/>
              </a:rPr>
              <a:t>20220627_Morristown-017</a:t>
            </a:r>
            <a:r>
              <a:rPr lang="en-US" sz="1200" dirty="0"/>
              <a:t>” by John O’Boyle is licensed by CC BY-NC-ND 2.0 cropped from original</a:t>
            </a:r>
          </a:p>
        </p:txBody>
      </p:sp>
      <p:sp>
        <p:nvSpPr>
          <p:cNvPr id="5" name="Slide Number Placeholder 4">
            <a:extLst>
              <a:ext uri="{FF2B5EF4-FFF2-40B4-BE49-F238E27FC236}">
                <a16:creationId xmlns:a16="http://schemas.microsoft.com/office/drawing/2014/main" id="{F87CEC61-D4E1-435C-8F52-35ABF1E6BA4F}"/>
              </a:ext>
            </a:extLst>
          </p:cNvPr>
          <p:cNvSpPr>
            <a:spLocks noGrp="1"/>
          </p:cNvSpPr>
          <p:nvPr>
            <p:ph type="sldNum" sz="quarter" idx="12"/>
          </p:nvPr>
        </p:nvSpPr>
        <p:spPr/>
        <p:txBody>
          <a:bodyPr/>
          <a:lstStyle/>
          <a:p>
            <a:fld id="{1D2EA5EF-C699-AF4C-BA42-C0A1CAAB713C}" type="slidenum">
              <a:rPr lang="en-US" smtClean="0"/>
              <a:t>20</a:t>
            </a:fld>
            <a:endParaRPr lang="en-US"/>
          </a:p>
        </p:txBody>
      </p:sp>
    </p:spTree>
    <p:extLst>
      <p:ext uri="{BB962C8B-B14F-4D97-AF65-F5344CB8AC3E}">
        <p14:creationId xmlns:p14="http://schemas.microsoft.com/office/powerpoint/2010/main" val="2245837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862E5-E1DD-4204-BF3A-FD0307423CE4}"/>
              </a:ext>
            </a:extLst>
          </p:cNvPr>
          <p:cNvSpPr>
            <a:spLocks noGrp="1"/>
          </p:cNvSpPr>
          <p:nvPr>
            <p:ph type="title"/>
          </p:nvPr>
        </p:nvSpPr>
        <p:spPr>
          <a:xfrm>
            <a:off x="457202" y="274639"/>
            <a:ext cx="8315569" cy="708782"/>
          </a:xfrm>
        </p:spPr>
        <p:txBody>
          <a:bodyPr/>
          <a:lstStyle/>
          <a:p>
            <a:r>
              <a:rPr lang="en-US" dirty="0"/>
              <a:t>Long-acting HIV Prevention tools</a:t>
            </a:r>
          </a:p>
        </p:txBody>
      </p:sp>
      <p:grpSp>
        <p:nvGrpSpPr>
          <p:cNvPr id="8" name="Group 7" descr="Long-acting forms of HIV prevention emphasizing injectable ARV.">
            <a:extLst>
              <a:ext uri="{FF2B5EF4-FFF2-40B4-BE49-F238E27FC236}">
                <a16:creationId xmlns:a16="http://schemas.microsoft.com/office/drawing/2014/main" id="{D36C8700-31F9-4DFB-8B3A-01CF3EBAF371}"/>
              </a:ext>
            </a:extLst>
          </p:cNvPr>
          <p:cNvGrpSpPr/>
          <p:nvPr/>
        </p:nvGrpSpPr>
        <p:grpSpPr>
          <a:xfrm>
            <a:off x="742123" y="973842"/>
            <a:ext cx="7525546" cy="3571654"/>
            <a:chOff x="742123" y="973842"/>
            <a:chExt cx="7525546" cy="3571654"/>
          </a:xfrm>
        </p:grpSpPr>
        <p:pic>
          <p:nvPicPr>
            <p:cNvPr id="6" name="Picture 5" descr="The four types of long-acting types of HIV prevention that NIAID is researching, emphasizing injectable HIV prevention.">
              <a:extLst>
                <a:ext uri="{FF2B5EF4-FFF2-40B4-BE49-F238E27FC236}">
                  <a16:creationId xmlns:a16="http://schemas.microsoft.com/office/drawing/2014/main" id="{00781A00-1A8A-42D8-99E1-8C5CE118681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7402"/>
            <a:stretch/>
          </p:blipFill>
          <p:spPr>
            <a:xfrm>
              <a:off x="742123" y="973842"/>
              <a:ext cx="7525546" cy="3571654"/>
            </a:xfrm>
            <a:prstGeom prst="rect">
              <a:avLst/>
            </a:prstGeom>
          </p:spPr>
        </p:pic>
        <p:sp>
          <p:nvSpPr>
            <p:cNvPr id="7" name="Rectangle 6">
              <a:extLst>
                <a:ext uri="{FF2B5EF4-FFF2-40B4-BE49-F238E27FC236}">
                  <a16:creationId xmlns:a16="http://schemas.microsoft.com/office/drawing/2014/main" id="{2633FCA8-EDCB-478C-9084-3D9B07864D08}"/>
                </a:ext>
              </a:extLst>
            </p:cNvPr>
            <p:cNvSpPr/>
            <p:nvPr/>
          </p:nvSpPr>
          <p:spPr>
            <a:xfrm>
              <a:off x="4614986" y="1618938"/>
              <a:ext cx="1755834" cy="2803160"/>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
        <p:nvSpPr>
          <p:cNvPr id="5" name="TextBox 4">
            <a:extLst>
              <a:ext uri="{FF2B5EF4-FFF2-40B4-BE49-F238E27FC236}">
                <a16:creationId xmlns:a16="http://schemas.microsoft.com/office/drawing/2014/main" id="{90D0B423-0016-46D4-B7D9-71129B0E20B7}"/>
              </a:ext>
            </a:extLst>
          </p:cNvPr>
          <p:cNvSpPr txBox="1"/>
          <p:nvPr/>
        </p:nvSpPr>
        <p:spPr>
          <a:xfrm>
            <a:off x="742122" y="4545496"/>
            <a:ext cx="7789665" cy="276999"/>
          </a:xfrm>
          <a:prstGeom prst="rect">
            <a:avLst/>
          </a:prstGeom>
          <a:noFill/>
        </p:spPr>
        <p:txBody>
          <a:bodyPr wrap="square" rtlCol="0">
            <a:spAutoFit/>
          </a:bodyPr>
          <a:lstStyle/>
          <a:p>
            <a:r>
              <a:rPr lang="en-US" sz="1200" dirty="0"/>
              <a:t>“</a:t>
            </a:r>
            <a:r>
              <a:rPr lang="en-US" sz="1200" dirty="0">
                <a:hlinkClick r:id="rId5"/>
              </a:rPr>
              <a:t>Long-Acting Forms of HIV Prevention Infographic</a:t>
            </a:r>
            <a:r>
              <a:rPr lang="en-US" sz="1200" dirty="0"/>
              <a:t>” NIAID (CC BY 2.0) Cropped from the original; red box added.</a:t>
            </a:r>
          </a:p>
        </p:txBody>
      </p:sp>
      <p:sp>
        <p:nvSpPr>
          <p:cNvPr id="3" name="Content Placeholder 2">
            <a:extLst>
              <a:ext uri="{FF2B5EF4-FFF2-40B4-BE49-F238E27FC236}">
                <a16:creationId xmlns:a16="http://schemas.microsoft.com/office/drawing/2014/main" id="{7BE9877D-8AF1-4AF6-BF2A-35A81FF9ECF3}"/>
              </a:ext>
            </a:extLst>
          </p:cNvPr>
          <p:cNvSpPr>
            <a:spLocks noGrp="1"/>
          </p:cNvSpPr>
          <p:nvPr>
            <p:ph idx="1"/>
          </p:nvPr>
        </p:nvSpPr>
        <p:spPr>
          <a:xfrm>
            <a:off x="414214" y="4841837"/>
            <a:ext cx="8315569" cy="1369266"/>
          </a:xfrm>
        </p:spPr>
        <p:txBody>
          <a:bodyPr>
            <a:normAutofit/>
          </a:bodyPr>
          <a:lstStyle/>
          <a:p>
            <a:pPr algn="l"/>
            <a:r>
              <a:rPr lang="en-US" sz="1900" b="0" i="0" dirty="0">
                <a:solidFill>
                  <a:srgbClr val="000000"/>
                </a:solidFill>
                <a:effectLst/>
                <a:latin typeface="Source Sans Pro" panose="020B0503030403020204" pitchFamily="34" charset="0"/>
              </a:rPr>
              <a:t>Studies have shown that PrEP is much less effective if it is not taken consistently, and that taking a daily pill can be challenging for some people.</a:t>
            </a:r>
          </a:p>
          <a:p>
            <a:pPr algn="l"/>
            <a:r>
              <a:rPr lang="en-US" sz="1900" b="0" i="0" dirty="0">
                <a:solidFill>
                  <a:srgbClr val="000000"/>
                </a:solidFill>
                <a:effectLst/>
                <a:latin typeface="Source Sans Pro" panose="020B0503030403020204" pitchFamily="34" charset="0"/>
              </a:rPr>
              <a:t>Researchers are working to create </a:t>
            </a:r>
            <a:r>
              <a:rPr lang="en-US" sz="1900" i="0" dirty="0">
                <a:solidFill>
                  <a:srgbClr val="000000"/>
                </a:solidFill>
                <a:effectLst/>
                <a:latin typeface="Source Sans Pro" panose="020B0503030403020204" pitchFamily="34" charset="0"/>
              </a:rPr>
              <a:t>new HIV prevention tools that do not require taking a daily pill.</a:t>
            </a:r>
          </a:p>
        </p:txBody>
      </p:sp>
      <p:sp>
        <p:nvSpPr>
          <p:cNvPr id="4" name="Slide Number Placeholder 3">
            <a:extLst>
              <a:ext uri="{FF2B5EF4-FFF2-40B4-BE49-F238E27FC236}">
                <a16:creationId xmlns:a16="http://schemas.microsoft.com/office/drawing/2014/main" id="{852AA42D-E57C-4581-84AF-095097317561}"/>
              </a:ext>
            </a:extLst>
          </p:cNvPr>
          <p:cNvSpPr>
            <a:spLocks noGrp="1"/>
          </p:cNvSpPr>
          <p:nvPr>
            <p:ph type="sldNum" sz="quarter" idx="12"/>
          </p:nvPr>
        </p:nvSpPr>
        <p:spPr/>
        <p:txBody>
          <a:bodyPr/>
          <a:lstStyle/>
          <a:p>
            <a:fld id="{1D2EA5EF-C699-AF4C-BA42-C0A1CAAB713C}" type="slidenum">
              <a:rPr lang="en-US" smtClean="0"/>
              <a:t>21</a:t>
            </a:fld>
            <a:endParaRPr lang="en-US"/>
          </a:p>
        </p:txBody>
      </p:sp>
    </p:spTree>
    <p:extLst>
      <p:ext uri="{BB962C8B-B14F-4D97-AF65-F5344CB8AC3E}">
        <p14:creationId xmlns:p14="http://schemas.microsoft.com/office/powerpoint/2010/main" val="1422394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B4B5F-8334-4A46-B518-7D363F7FD5D7}"/>
              </a:ext>
            </a:extLst>
          </p:cNvPr>
          <p:cNvSpPr>
            <a:spLocks noGrp="1"/>
          </p:cNvSpPr>
          <p:nvPr>
            <p:ph type="title"/>
          </p:nvPr>
        </p:nvSpPr>
        <p:spPr/>
        <p:txBody>
          <a:bodyPr/>
          <a:lstStyle/>
          <a:p>
            <a:r>
              <a:rPr lang="en-US" dirty="0"/>
              <a:t>In Summary</a:t>
            </a:r>
          </a:p>
        </p:txBody>
      </p:sp>
      <p:sp>
        <p:nvSpPr>
          <p:cNvPr id="3" name="Content Placeholder 2">
            <a:extLst>
              <a:ext uri="{FF2B5EF4-FFF2-40B4-BE49-F238E27FC236}">
                <a16:creationId xmlns:a16="http://schemas.microsoft.com/office/drawing/2014/main" id="{F3D86151-4FDE-0E47-BDFB-3E2A9D3E78C5}"/>
              </a:ext>
            </a:extLst>
          </p:cNvPr>
          <p:cNvSpPr>
            <a:spLocks noGrp="1"/>
          </p:cNvSpPr>
          <p:nvPr>
            <p:ph idx="1"/>
          </p:nvPr>
        </p:nvSpPr>
        <p:spPr/>
        <p:txBody>
          <a:bodyPr>
            <a:normAutofit fontScale="92500" lnSpcReduction="10000"/>
          </a:bodyPr>
          <a:lstStyle/>
          <a:p>
            <a:r>
              <a:rPr lang="en-US" b="0" i="0" dirty="0">
                <a:solidFill>
                  <a:srgbClr val="393939"/>
                </a:solidFill>
                <a:effectLst/>
                <a:latin typeface="+mj-lt"/>
              </a:rPr>
              <a:t>The Pacific AETC – HIAPI provides HIV/AIDS capacity building, technical assistance, prevention education, and clinical training/consultation to health care providers, community health centers and care team staff throughout the State. </a:t>
            </a:r>
            <a:endParaRPr lang="en-US" dirty="0">
              <a:latin typeface="+mj-lt"/>
            </a:endParaRPr>
          </a:p>
          <a:p>
            <a:endParaRPr lang="en-US" dirty="0"/>
          </a:p>
          <a:p>
            <a:r>
              <a:rPr lang="en-US" dirty="0"/>
              <a:t>Advances in HIV antiretroviral therapy has allowed for people with HIV to have life expectancy similar to HIV-seronegative individuals.</a:t>
            </a:r>
          </a:p>
          <a:p>
            <a:endParaRPr lang="en-US" dirty="0"/>
          </a:p>
          <a:p>
            <a:r>
              <a:rPr lang="en-US" dirty="0"/>
              <a:t>Daily pills called PrEP (pre-exposure prophylaxis) are highly effective in preventing HIV acquisition</a:t>
            </a:r>
          </a:p>
          <a:p>
            <a:pPr marL="114112" indent="0">
              <a:buNone/>
            </a:pPr>
            <a:endParaRPr lang="en-US" dirty="0"/>
          </a:p>
        </p:txBody>
      </p:sp>
      <p:sp>
        <p:nvSpPr>
          <p:cNvPr id="5" name="Footer Placeholder 4">
            <a:extLst>
              <a:ext uri="{FF2B5EF4-FFF2-40B4-BE49-F238E27FC236}">
                <a16:creationId xmlns:a16="http://schemas.microsoft.com/office/drawing/2014/main" id="{46E40371-01E6-0D43-A68A-BB79C74DB46A}"/>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41144783-8474-684C-B204-5F0711F3D56D}"/>
              </a:ext>
            </a:extLst>
          </p:cNvPr>
          <p:cNvSpPr>
            <a:spLocks noGrp="1"/>
          </p:cNvSpPr>
          <p:nvPr>
            <p:ph type="sldNum" sz="quarter" idx="12"/>
          </p:nvPr>
        </p:nvSpPr>
        <p:spPr/>
        <p:txBody>
          <a:bodyPr/>
          <a:lstStyle/>
          <a:p>
            <a:fld id="{1D2EA5EF-C699-AF4C-BA42-C0A1CAAB713C}" type="slidenum">
              <a:rPr lang="en-US" smtClean="0"/>
              <a:t>22</a:t>
            </a:fld>
            <a:endParaRPr lang="en-US"/>
          </a:p>
        </p:txBody>
      </p:sp>
    </p:spTree>
    <p:extLst>
      <p:ext uri="{BB962C8B-B14F-4D97-AF65-F5344CB8AC3E}">
        <p14:creationId xmlns:p14="http://schemas.microsoft.com/office/powerpoint/2010/main" val="3589362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US" dirty="0"/>
              <a:t>Questions?</a:t>
            </a:r>
          </a:p>
        </p:txBody>
      </p:sp>
      <p:sp>
        <p:nvSpPr>
          <p:cNvPr id="3" name="Subtítulo 2"/>
          <p:cNvSpPr>
            <a:spLocks noGrp="1"/>
          </p:cNvSpPr>
          <p:nvPr>
            <p:ph type="subTitle" idx="1"/>
          </p:nvPr>
        </p:nvSpPr>
        <p:spPr>
          <a:xfrm>
            <a:off x="685801" y="4681684"/>
            <a:ext cx="7772398" cy="1553745"/>
          </a:xfrm>
        </p:spPr>
        <p:txBody>
          <a:bodyPr>
            <a:normAutofit/>
          </a:bodyPr>
          <a:lstStyle/>
          <a:p>
            <a:r>
              <a:rPr lang="en-US" dirty="0"/>
              <a:t>Louie Mar Gangcuangco, MD</a:t>
            </a:r>
          </a:p>
          <a:p>
            <a:r>
              <a:rPr lang="en-US" dirty="0">
                <a:hlinkClick r:id="rId3"/>
              </a:rPr>
              <a:t>louiemag@hawaii.edu</a:t>
            </a:r>
            <a:r>
              <a:rPr lang="en-US" dirty="0"/>
              <a:t> </a:t>
            </a:r>
          </a:p>
          <a:p>
            <a:endParaRPr lang="en-US" dirty="0"/>
          </a:p>
        </p:txBody>
      </p:sp>
      <p:sp>
        <p:nvSpPr>
          <p:cNvPr id="5" name="Marcador de pie de página 4"/>
          <p:cNvSpPr>
            <a:spLocks noGrp="1"/>
          </p:cNvSpPr>
          <p:nvPr>
            <p:ph type="ftr" sz="quarter" idx="11"/>
          </p:nvPr>
        </p:nvSpPr>
        <p:spPr/>
        <p:txBody>
          <a:bodyPr/>
          <a:lstStyle/>
          <a:p>
            <a:r>
              <a:rPr lang="en-US"/>
              <a:t>paetc.org</a:t>
            </a:r>
            <a:endParaRPr lang="en-US" dirty="0"/>
          </a:p>
        </p:txBody>
      </p:sp>
      <p:sp>
        <p:nvSpPr>
          <p:cNvPr id="4" name="Marcador de número de diapositiva 3"/>
          <p:cNvSpPr>
            <a:spLocks noGrp="1"/>
          </p:cNvSpPr>
          <p:nvPr>
            <p:ph type="sldNum" sz="quarter" idx="12"/>
          </p:nvPr>
        </p:nvSpPr>
        <p:spPr/>
        <p:txBody>
          <a:bodyPr/>
          <a:lstStyle/>
          <a:p>
            <a:fld id="{1D2EA5EF-C699-AF4C-BA42-C0A1CAAB713C}" type="slidenum">
              <a:rPr lang="en-US" smtClean="0"/>
              <a:pPr/>
              <a:t>23</a:t>
            </a:fld>
            <a:endParaRPr lang="en-US"/>
          </a:p>
        </p:txBody>
      </p:sp>
    </p:spTree>
    <p:extLst>
      <p:ext uri="{BB962C8B-B14F-4D97-AF65-F5344CB8AC3E}">
        <p14:creationId xmlns:p14="http://schemas.microsoft.com/office/powerpoint/2010/main" val="1367394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4E56-5E71-4AF3-9147-BB93B6BD1EEA}"/>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3C84AD19-1D66-4342-9337-B392BE876290}"/>
              </a:ext>
            </a:extLst>
          </p:cNvPr>
          <p:cNvSpPr>
            <a:spLocks noGrp="1"/>
          </p:cNvSpPr>
          <p:nvPr>
            <p:ph idx="1"/>
          </p:nvPr>
        </p:nvSpPr>
        <p:spPr/>
        <p:txBody>
          <a:bodyPr>
            <a:normAutofit/>
          </a:bodyPr>
          <a:lstStyle/>
          <a:p>
            <a:pPr marL="342900" marR="0" lvl="0" indent="-342900" algn="just">
              <a:lnSpc>
                <a:spcPct val="107000"/>
              </a:lnSpc>
              <a:spcBef>
                <a:spcPts val="0"/>
              </a:spcBef>
              <a:spcAft>
                <a:spcPts val="0"/>
              </a:spcAft>
              <a:buAutoNum type="arabicPeriod"/>
            </a:pPr>
            <a:r>
              <a:rPr lang="en-US" dirty="0">
                <a:solidFill>
                  <a:srgbClr val="000000"/>
                </a:solidFill>
                <a:effectLst/>
                <a:latin typeface="Arial" panose="020B0604020202020204" pitchFamily="34" charset="0"/>
                <a:ea typeface="Times New Roman" panose="02020603050405020304" pitchFamily="18" charset="0"/>
                <a:cs typeface="Franklin Gothic Medium" panose="020B0603020102020204" pitchFamily="34" charset="0"/>
              </a:rPr>
              <a:t>Discuss the mission and vision of the Pacific AIDS Education and Training Center</a:t>
            </a:r>
            <a:endParaRPr lang="en-US" dirty="0">
              <a:latin typeface="Calibri" panose="020F0502020204030204" pitchFamily="34" charset="0"/>
              <a:ea typeface="Times New Roman" panose="02020603050405020304" pitchFamily="18" charset="0"/>
              <a:cs typeface="Franklin Gothic Medium" panose="020B0603020102020204" pitchFamily="34" charset="0"/>
            </a:endParaRPr>
          </a:p>
          <a:p>
            <a:pPr marL="342900" marR="0" lvl="0" indent="-342900" algn="just">
              <a:lnSpc>
                <a:spcPct val="107000"/>
              </a:lnSpc>
              <a:spcBef>
                <a:spcPts val="0"/>
              </a:spcBef>
              <a:spcAft>
                <a:spcPts val="0"/>
              </a:spcAft>
              <a:buAutoNum type="arabicPeriod"/>
            </a:pPr>
            <a:endParaRPr lang="en-US" dirty="0">
              <a:solidFill>
                <a:srgbClr val="000000"/>
              </a:solidFill>
              <a:effectLst/>
              <a:latin typeface="Arial" panose="020B0604020202020204" pitchFamily="34" charset="0"/>
              <a:ea typeface="Calibri" panose="020F0502020204030204" pitchFamily="34" charset="0"/>
              <a:cs typeface="Franklin Gothic Medium" panose="020B0603020102020204" pitchFamily="34" charset="0"/>
            </a:endParaRPr>
          </a:p>
          <a:p>
            <a:pPr marL="342900" marR="0" lvl="0" indent="-342900" algn="just">
              <a:lnSpc>
                <a:spcPct val="107000"/>
              </a:lnSpc>
              <a:spcBef>
                <a:spcPts val="0"/>
              </a:spcBef>
              <a:spcAft>
                <a:spcPts val="0"/>
              </a:spcAft>
              <a:buAutoNum type="arabicPeriod"/>
            </a:pPr>
            <a:r>
              <a:rPr lang="en-US" dirty="0">
                <a:solidFill>
                  <a:srgbClr val="000000"/>
                </a:solidFill>
                <a:effectLst/>
                <a:latin typeface="Arial" panose="020B0604020202020204" pitchFamily="34" charset="0"/>
                <a:ea typeface="Calibri" panose="020F0502020204030204" pitchFamily="34" charset="0"/>
                <a:cs typeface="Franklin Gothic Medium" panose="020B0603020102020204" pitchFamily="34" charset="0"/>
              </a:rPr>
              <a:t>Compare and contrast various antiretroviral therapy options when initiating treatment for people with HIV</a:t>
            </a:r>
            <a:endParaRPr lang="en-US" dirty="0">
              <a:latin typeface="Calibri" panose="020F0502020204030204" pitchFamily="34" charset="0"/>
              <a:ea typeface="Calibri" panose="020F0502020204030204" pitchFamily="34" charset="0"/>
              <a:cs typeface="Franklin Gothic Medium" panose="020B0603020102020204" pitchFamily="34" charset="0"/>
            </a:endParaRPr>
          </a:p>
          <a:p>
            <a:pPr marL="342900" marR="0" lvl="0" indent="-342900" algn="just">
              <a:lnSpc>
                <a:spcPct val="107000"/>
              </a:lnSpc>
              <a:spcBef>
                <a:spcPts val="0"/>
              </a:spcBef>
              <a:spcAft>
                <a:spcPts val="0"/>
              </a:spcAft>
              <a:buAutoNum type="arabicPeriod"/>
            </a:pPr>
            <a:endParaRPr lang="en-US" dirty="0">
              <a:solidFill>
                <a:srgbClr val="000000"/>
              </a:solidFill>
              <a:effectLst/>
              <a:latin typeface="Arial" panose="020B0604020202020204" pitchFamily="34" charset="0"/>
              <a:ea typeface="Calibri" panose="020F0502020204030204" pitchFamily="34" charset="0"/>
              <a:cs typeface="Franklin Gothic Medium" panose="020B0603020102020204" pitchFamily="34" charset="0"/>
            </a:endParaRPr>
          </a:p>
          <a:p>
            <a:pPr marL="342900" marR="0" lvl="0" indent="-342900" algn="just">
              <a:lnSpc>
                <a:spcPct val="107000"/>
              </a:lnSpc>
              <a:spcBef>
                <a:spcPts val="0"/>
              </a:spcBef>
              <a:spcAft>
                <a:spcPts val="0"/>
              </a:spcAft>
              <a:buAutoNum type="arabicPeriod"/>
            </a:pPr>
            <a:r>
              <a:rPr lang="en-US" dirty="0">
                <a:solidFill>
                  <a:srgbClr val="000000"/>
                </a:solidFill>
                <a:effectLst/>
                <a:latin typeface="Arial" panose="020B0604020202020204" pitchFamily="34" charset="0"/>
                <a:ea typeface="Calibri" panose="020F0502020204030204" pitchFamily="34" charset="0"/>
                <a:cs typeface="Franklin Gothic Medium" panose="020B0603020102020204" pitchFamily="34" charset="0"/>
              </a:rPr>
              <a:t>Identify indications and contraindications to common antiretrovirals for HIV</a:t>
            </a:r>
            <a:endParaRPr lang="en-US" dirty="0">
              <a:effectLst/>
              <a:latin typeface="Calibri" panose="020F0502020204030204" pitchFamily="34" charset="0"/>
              <a:ea typeface="Calibri" panose="020F0502020204030204" pitchFamily="34" charset="0"/>
              <a:cs typeface="Franklin Gothic Medium" panose="020B0603020102020204" pitchFamily="34" charset="0"/>
            </a:endParaRPr>
          </a:p>
          <a:p>
            <a:pPr algn="just"/>
            <a:endParaRPr lang="en-US" dirty="0"/>
          </a:p>
        </p:txBody>
      </p:sp>
      <p:sp>
        <p:nvSpPr>
          <p:cNvPr id="5" name="Footer Placeholder 4">
            <a:extLst>
              <a:ext uri="{FF2B5EF4-FFF2-40B4-BE49-F238E27FC236}">
                <a16:creationId xmlns:a16="http://schemas.microsoft.com/office/drawing/2014/main" id="{4D5C3371-0F14-43DD-B392-E049961A17DF}"/>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F162D698-CBDC-4DA3-8BC3-5D1DBEF3B9C7}"/>
              </a:ext>
            </a:extLst>
          </p:cNvPr>
          <p:cNvSpPr>
            <a:spLocks noGrp="1"/>
          </p:cNvSpPr>
          <p:nvPr>
            <p:ph type="sldNum" sz="quarter" idx="12"/>
          </p:nvPr>
        </p:nvSpPr>
        <p:spPr/>
        <p:txBody>
          <a:bodyPr/>
          <a:lstStyle/>
          <a:p>
            <a:fld id="{1D2EA5EF-C699-AF4C-BA42-C0A1CAAB713C}" type="slidenum">
              <a:rPr lang="en-US" smtClean="0"/>
              <a:pPr/>
              <a:t>3</a:t>
            </a:fld>
            <a:endParaRPr lang="en-US"/>
          </a:p>
        </p:txBody>
      </p:sp>
    </p:spTree>
    <p:extLst>
      <p:ext uri="{BB962C8B-B14F-4D97-AF65-F5344CB8AC3E}">
        <p14:creationId xmlns:p14="http://schemas.microsoft.com/office/powerpoint/2010/main" val="1966418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2D2DB-73F9-42E7-8836-C58FF0EFFC86}"/>
              </a:ext>
            </a:extLst>
          </p:cNvPr>
          <p:cNvSpPr>
            <a:spLocks noGrp="1"/>
          </p:cNvSpPr>
          <p:nvPr>
            <p:ph type="title"/>
          </p:nvPr>
        </p:nvSpPr>
        <p:spPr/>
        <p:txBody>
          <a:bodyPr/>
          <a:lstStyle/>
          <a:p>
            <a:r>
              <a:rPr lang="en-US" dirty="0"/>
              <a:t>About the Pacific AETC – HIAPI  [1]</a:t>
            </a:r>
          </a:p>
        </p:txBody>
      </p:sp>
      <p:sp>
        <p:nvSpPr>
          <p:cNvPr id="3" name="Content Placeholder 2">
            <a:extLst>
              <a:ext uri="{FF2B5EF4-FFF2-40B4-BE49-F238E27FC236}">
                <a16:creationId xmlns:a16="http://schemas.microsoft.com/office/drawing/2014/main" id="{257F8FA6-3456-40D1-A06A-1E7F5FF08D10}"/>
              </a:ext>
            </a:extLst>
          </p:cNvPr>
          <p:cNvSpPr>
            <a:spLocks noGrp="1"/>
          </p:cNvSpPr>
          <p:nvPr>
            <p:ph idx="1"/>
          </p:nvPr>
        </p:nvSpPr>
        <p:spPr/>
        <p:txBody>
          <a:bodyPr/>
          <a:lstStyle/>
          <a:p>
            <a:r>
              <a:rPr lang="en-US" b="0" i="0" dirty="0">
                <a:solidFill>
                  <a:srgbClr val="393939"/>
                </a:solidFill>
                <a:effectLst/>
                <a:latin typeface="+mj-lt"/>
              </a:rPr>
              <a:t> The Pacific AETC – Hawai`i &amp; US-Affiliated Pacific Islands (HIAPI) provides HIV/AIDS capacity building, technical assistance, prevention education, and clinical training/consultation to health care providers, community health centers and care team staff throughout the State. </a:t>
            </a:r>
            <a:endParaRPr lang="en-US" dirty="0">
              <a:latin typeface="+mj-lt"/>
            </a:endParaRPr>
          </a:p>
        </p:txBody>
      </p:sp>
      <p:sp>
        <p:nvSpPr>
          <p:cNvPr id="5" name="Footer Placeholder 4">
            <a:extLst>
              <a:ext uri="{FF2B5EF4-FFF2-40B4-BE49-F238E27FC236}">
                <a16:creationId xmlns:a16="http://schemas.microsoft.com/office/drawing/2014/main" id="{61B1E0A5-2532-40BD-ADFF-FE358B886F9E}"/>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670A2217-F0BE-4C5F-A046-7514BB515656}"/>
              </a:ext>
            </a:extLst>
          </p:cNvPr>
          <p:cNvSpPr>
            <a:spLocks noGrp="1"/>
          </p:cNvSpPr>
          <p:nvPr>
            <p:ph type="sldNum" sz="quarter" idx="12"/>
          </p:nvPr>
        </p:nvSpPr>
        <p:spPr/>
        <p:txBody>
          <a:bodyPr/>
          <a:lstStyle/>
          <a:p>
            <a:fld id="{1D2EA5EF-C699-AF4C-BA42-C0A1CAAB713C}" type="slidenum">
              <a:rPr lang="en-US" smtClean="0"/>
              <a:pPr/>
              <a:t>4</a:t>
            </a:fld>
            <a:endParaRPr lang="en-US"/>
          </a:p>
        </p:txBody>
      </p:sp>
    </p:spTree>
    <p:extLst>
      <p:ext uri="{BB962C8B-B14F-4D97-AF65-F5344CB8AC3E}">
        <p14:creationId xmlns:p14="http://schemas.microsoft.com/office/powerpoint/2010/main" val="2712291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AB07F-6810-4B53-82F9-D8093D81FB73}"/>
              </a:ext>
            </a:extLst>
          </p:cNvPr>
          <p:cNvSpPr>
            <a:spLocks noGrp="1"/>
          </p:cNvSpPr>
          <p:nvPr>
            <p:ph type="title"/>
          </p:nvPr>
        </p:nvSpPr>
        <p:spPr/>
        <p:txBody>
          <a:bodyPr/>
          <a:lstStyle/>
          <a:p>
            <a:r>
              <a:rPr lang="en-US" dirty="0"/>
              <a:t>AETC Regions &amp; Regional Offices</a:t>
            </a:r>
          </a:p>
        </p:txBody>
      </p:sp>
      <p:pic>
        <p:nvPicPr>
          <p:cNvPr id="7" name="Content Placeholder 6" descr="This shows the map of the United States, territories, and jurisdictions and the various AIDS Education Training Centers">
            <a:extLst>
              <a:ext uri="{FF2B5EF4-FFF2-40B4-BE49-F238E27FC236}">
                <a16:creationId xmlns:a16="http://schemas.microsoft.com/office/drawing/2014/main" id="{765645B9-37DD-4FD9-A947-E2F1A0B05E55}"/>
              </a:ext>
            </a:extLst>
          </p:cNvPr>
          <p:cNvPicPr>
            <a:picLocks noGrp="1" noChangeAspect="1"/>
          </p:cNvPicPr>
          <p:nvPr>
            <p:ph idx="1"/>
          </p:nvPr>
        </p:nvPicPr>
        <p:blipFill rotWithShape="1">
          <a:blip r:embed="rId3"/>
          <a:srcRect t="12436"/>
          <a:stretch/>
        </p:blipFill>
        <p:spPr>
          <a:xfrm>
            <a:off x="548989" y="1452275"/>
            <a:ext cx="8046021" cy="4772146"/>
          </a:xfrm>
        </p:spPr>
      </p:pic>
      <p:sp>
        <p:nvSpPr>
          <p:cNvPr id="5" name="Footer Placeholder 4">
            <a:extLst>
              <a:ext uri="{FF2B5EF4-FFF2-40B4-BE49-F238E27FC236}">
                <a16:creationId xmlns:a16="http://schemas.microsoft.com/office/drawing/2014/main" id="{A5FBB7B0-A8B2-47FC-94EC-398EE71F7561}"/>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1C974978-6020-4907-9654-3B7D3C9C2B6F}"/>
              </a:ext>
            </a:extLst>
          </p:cNvPr>
          <p:cNvSpPr>
            <a:spLocks noGrp="1"/>
          </p:cNvSpPr>
          <p:nvPr>
            <p:ph type="sldNum" sz="quarter" idx="12"/>
          </p:nvPr>
        </p:nvSpPr>
        <p:spPr/>
        <p:txBody>
          <a:bodyPr/>
          <a:lstStyle/>
          <a:p>
            <a:fld id="{1D2EA5EF-C699-AF4C-BA42-C0A1CAAB713C}" type="slidenum">
              <a:rPr lang="en-US" smtClean="0"/>
              <a:pPr/>
              <a:t>5</a:t>
            </a:fld>
            <a:endParaRPr lang="en-US"/>
          </a:p>
        </p:txBody>
      </p:sp>
    </p:spTree>
    <p:extLst>
      <p:ext uri="{BB962C8B-B14F-4D97-AF65-F5344CB8AC3E}">
        <p14:creationId xmlns:p14="http://schemas.microsoft.com/office/powerpoint/2010/main" val="1633178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93DC0-F164-4193-B81B-12F3C497090E}"/>
              </a:ext>
            </a:extLst>
          </p:cNvPr>
          <p:cNvSpPr>
            <a:spLocks noGrp="1"/>
          </p:cNvSpPr>
          <p:nvPr>
            <p:ph type="title"/>
          </p:nvPr>
        </p:nvSpPr>
        <p:spPr/>
        <p:txBody>
          <a:bodyPr/>
          <a:lstStyle/>
          <a:p>
            <a:r>
              <a:rPr lang="en-US" dirty="0"/>
              <a:t>About the Pacific AETC – HIAPI  [2]</a:t>
            </a:r>
          </a:p>
        </p:txBody>
      </p:sp>
      <p:sp>
        <p:nvSpPr>
          <p:cNvPr id="3" name="Content Placeholder 2">
            <a:extLst>
              <a:ext uri="{FF2B5EF4-FFF2-40B4-BE49-F238E27FC236}">
                <a16:creationId xmlns:a16="http://schemas.microsoft.com/office/drawing/2014/main" id="{149F71E6-3F68-4B14-BD48-342BD41B9828}"/>
              </a:ext>
            </a:extLst>
          </p:cNvPr>
          <p:cNvSpPr>
            <a:spLocks noGrp="1"/>
          </p:cNvSpPr>
          <p:nvPr>
            <p:ph idx="1"/>
          </p:nvPr>
        </p:nvSpPr>
        <p:spPr/>
        <p:txBody>
          <a:bodyPr/>
          <a:lstStyle/>
          <a:p>
            <a:r>
              <a:rPr lang="en-US" b="0" i="0" dirty="0">
                <a:solidFill>
                  <a:srgbClr val="393939"/>
                </a:solidFill>
                <a:effectLst/>
                <a:latin typeface="+mj-lt"/>
              </a:rPr>
              <a:t>Programs feature collaborations with community-based organizations and the private sector, which has enhanced linkage to care, reengagement in care and medication adherence activities. </a:t>
            </a:r>
          </a:p>
          <a:p>
            <a:r>
              <a:rPr lang="en-US" b="0" i="0" dirty="0">
                <a:solidFill>
                  <a:srgbClr val="393939"/>
                </a:solidFill>
                <a:effectLst/>
                <a:latin typeface="+mj-lt"/>
              </a:rPr>
              <a:t>For well over a decade, Pacific AETC-HIAPI has provided clinical education and training services to the resource challenged US Pacific Island Jurisdictions. </a:t>
            </a:r>
            <a:endParaRPr lang="en-US" dirty="0">
              <a:latin typeface="+mj-lt"/>
            </a:endParaRPr>
          </a:p>
        </p:txBody>
      </p:sp>
      <p:sp>
        <p:nvSpPr>
          <p:cNvPr id="5" name="Footer Placeholder 4">
            <a:extLst>
              <a:ext uri="{FF2B5EF4-FFF2-40B4-BE49-F238E27FC236}">
                <a16:creationId xmlns:a16="http://schemas.microsoft.com/office/drawing/2014/main" id="{0B5307B3-E908-47F8-8A86-33E991DF489D}"/>
              </a:ext>
            </a:extLst>
          </p:cNvPr>
          <p:cNvSpPr>
            <a:spLocks noGrp="1"/>
          </p:cNvSpPr>
          <p:nvPr>
            <p:ph type="ftr" sz="quarter" idx="11"/>
          </p:nvPr>
        </p:nvSpPr>
        <p:spPr/>
        <p:txBody>
          <a:bodyPr/>
          <a:lstStyle/>
          <a:p>
            <a:r>
              <a:rPr lang="en-US"/>
              <a:t>paetc.org</a:t>
            </a:r>
            <a:endParaRPr lang="en-US" dirty="0"/>
          </a:p>
        </p:txBody>
      </p:sp>
      <p:sp>
        <p:nvSpPr>
          <p:cNvPr id="4" name="Slide Number Placeholder 3">
            <a:extLst>
              <a:ext uri="{FF2B5EF4-FFF2-40B4-BE49-F238E27FC236}">
                <a16:creationId xmlns:a16="http://schemas.microsoft.com/office/drawing/2014/main" id="{B45E4276-5038-4A42-8FE5-27978E1F5EB8}"/>
              </a:ext>
            </a:extLst>
          </p:cNvPr>
          <p:cNvSpPr>
            <a:spLocks noGrp="1"/>
          </p:cNvSpPr>
          <p:nvPr>
            <p:ph type="sldNum" sz="quarter" idx="12"/>
          </p:nvPr>
        </p:nvSpPr>
        <p:spPr/>
        <p:txBody>
          <a:bodyPr/>
          <a:lstStyle/>
          <a:p>
            <a:fld id="{1D2EA5EF-C699-AF4C-BA42-C0A1CAAB713C}" type="slidenum">
              <a:rPr lang="en-US" smtClean="0"/>
              <a:pPr/>
              <a:t>6</a:t>
            </a:fld>
            <a:endParaRPr lang="en-US"/>
          </a:p>
        </p:txBody>
      </p:sp>
    </p:spTree>
    <p:extLst>
      <p:ext uri="{BB962C8B-B14F-4D97-AF65-F5344CB8AC3E}">
        <p14:creationId xmlns:p14="http://schemas.microsoft.com/office/powerpoint/2010/main" val="3008751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5734B-1323-4E4D-BC3A-C3320CB66202}"/>
              </a:ext>
            </a:extLst>
          </p:cNvPr>
          <p:cNvSpPr>
            <a:spLocks noGrp="1"/>
          </p:cNvSpPr>
          <p:nvPr>
            <p:ph type="title"/>
          </p:nvPr>
        </p:nvSpPr>
        <p:spPr>
          <a:xfrm>
            <a:off x="457202" y="274639"/>
            <a:ext cx="8315569" cy="1143000"/>
          </a:xfrm>
        </p:spPr>
        <p:txBody>
          <a:bodyPr anchor="ctr">
            <a:normAutofit/>
          </a:bodyPr>
          <a:lstStyle/>
          <a:p>
            <a:pPr>
              <a:lnSpc>
                <a:spcPct val="90000"/>
              </a:lnSpc>
            </a:pPr>
            <a:r>
              <a:rPr lang="en-US" sz="3700"/>
              <a:t>Regions Served by the Pacific AETC-HIAPI</a:t>
            </a:r>
          </a:p>
        </p:txBody>
      </p:sp>
      <p:sp>
        <p:nvSpPr>
          <p:cNvPr id="3" name="Content Placeholder 2">
            <a:extLst>
              <a:ext uri="{FF2B5EF4-FFF2-40B4-BE49-F238E27FC236}">
                <a16:creationId xmlns:a16="http://schemas.microsoft.com/office/drawing/2014/main" id="{8BB7F32F-4B5C-48A3-898A-36427B7D774D}"/>
              </a:ext>
            </a:extLst>
          </p:cNvPr>
          <p:cNvSpPr>
            <a:spLocks noGrp="1"/>
          </p:cNvSpPr>
          <p:nvPr>
            <p:ph sz="half" idx="1"/>
          </p:nvPr>
        </p:nvSpPr>
        <p:spPr>
          <a:xfrm>
            <a:off x="457200" y="1536192"/>
            <a:ext cx="3657600" cy="4431308"/>
          </a:xfrm>
        </p:spPr>
        <p:txBody>
          <a:bodyPr>
            <a:normAutofit/>
          </a:bodyPr>
          <a:lstStyle/>
          <a:p>
            <a:pPr>
              <a:lnSpc>
                <a:spcPct val="90000"/>
              </a:lnSpc>
            </a:pPr>
            <a:r>
              <a:rPr lang="en-US" sz="2000" b="0" i="0">
                <a:effectLst/>
              </a:rPr>
              <a:t>State of Hawai‘i and US Pacific Island Jurisdictions:</a:t>
            </a:r>
          </a:p>
          <a:p>
            <a:pPr lvl="1">
              <a:lnSpc>
                <a:spcPct val="90000"/>
              </a:lnSpc>
            </a:pPr>
            <a:r>
              <a:rPr lang="en-US" sz="2000" b="0" i="0">
                <a:effectLst/>
              </a:rPr>
              <a:t>American Samoa</a:t>
            </a:r>
          </a:p>
          <a:p>
            <a:pPr lvl="1">
              <a:lnSpc>
                <a:spcPct val="90000"/>
              </a:lnSpc>
            </a:pPr>
            <a:r>
              <a:rPr lang="en-US" sz="2000" b="0" i="0">
                <a:effectLst/>
              </a:rPr>
              <a:t>Guam</a:t>
            </a:r>
          </a:p>
          <a:p>
            <a:pPr lvl="1">
              <a:lnSpc>
                <a:spcPct val="90000"/>
              </a:lnSpc>
            </a:pPr>
            <a:r>
              <a:rPr lang="en-US" sz="2000" b="0" i="0">
                <a:effectLst/>
              </a:rPr>
              <a:t>Federated States of Micronesia (Chuuk, Kosrae, Pohnpei, Yap)</a:t>
            </a:r>
          </a:p>
          <a:p>
            <a:pPr lvl="1">
              <a:lnSpc>
                <a:spcPct val="90000"/>
              </a:lnSpc>
            </a:pPr>
            <a:r>
              <a:rPr lang="en-US" sz="2000" b="0" i="0">
                <a:effectLst/>
              </a:rPr>
              <a:t>Commonwealth of the Northern Mariana Islands</a:t>
            </a:r>
          </a:p>
          <a:p>
            <a:pPr lvl="1">
              <a:lnSpc>
                <a:spcPct val="90000"/>
              </a:lnSpc>
            </a:pPr>
            <a:r>
              <a:rPr lang="en-US" sz="2000" b="0" i="0">
                <a:effectLst/>
              </a:rPr>
              <a:t>Republic of Palau </a:t>
            </a:r>
          </a:p>
          <a:p>
            <a:pPr lvl="1">
              <a:lnSpc>
                <a:spcPct val="90000"/>
              </a:lnSpc>
            </a:pPr>
            <a:r>
              <a:rPr lang="en-US" sz="2000" b="0" i="0">
                <a:effectLst/>
              </a:rPr>
              <a:t>Republic of the Marshall Islands</a:t>
            </a:r>
            <a:endParaRPr lang="en-US" sz="2000"/>
          </a:p>
        </p:txBody>
      </p:sp>
      <p:pic>
        <p:nvPicPr>
          <p:cNvPr id="8" name="Picture 7" descr="This map shows the Hawaiian islands and the lists the various U.S.-affiliated Pacific islands served by the Pacific AIDS Education and Training Center">
            <a:extLst>
              <a:ext uri="{FF2B5EF4-FFF2-40B4-BE49-F238E27FC236}">
                <a16:creationId xmlns:a16="http://schemas.microsoft.com/office/drawing/2014/main" id="{73BCBFC6-9EFB-40F6-AFAC-0B61AFEA46C4}"/>
              </a:ext>
            </a:extLst>
          </p:cNvPr>
          <p:cNvPicPr>
            <a:picLocks noChangeAspect="1"/>
          </p:cNvPicPr>
          <p:nvPr/>
        </p:nvPicPr>
        <p:blipFill>
          <a:blip r:embed="rId2"/>
          <a:stretch>
            <a:fillRect/>
          </a:stretch>
        </p:blipFill>
        <p:spPr>
          <a:xfrm>
            <a:off x="4324350" y="2091104"/>
            <a:ext cx="4362450" cy="2552700"/>
          </a:xfrm>
          <a:prstGeom prst="rect">
            <a:avLst/>
          </a:prstGeom>
        </p:spPr>
      </p:pic>
      <p:sp>
        <p:nvSpPr>
          <p:cNvPr id="5" name="Footer Placeholder 4">
            <a:extLst>
              <a:ext uri="{FF2B5EF4-FFF2-40B4-BE49-F238E27FC236}">
                <a16:creationId xmlns:a16="http://schemas.microsoft.com/office/drawing/2014/main" id="{D43D6233-8FE1-4A32-ABEA-AF5185F033E6}"/>
              </a:ext>
            </a:extLst>
          </p:cNvPr>
          <p:cNvSpPr>
            <a:spLocks noGrp="1"/>
          </p:cNvSpPr>
          <p:nvPr>
            <p:ph type="ftr" sz="quarter" idx="11"/>
          </p:nvPr>
        </p:nvSpPr>
        <p:spPr>
          <a:xfrm>
            <a:off x="3352459" y="6352708"/>
            <a:ext cx="4367298" cy="365760"/>
          </a:xfrm>
        </p:spPr>
        <p:txBody>
          <a:bodyPr anchor="ctr">
            <a:normAutofit/>
          </a:bodyPr>
          <a:lstStyle/>
          <a:p>
            <a:pPr>
              <a:spcAft>
                <a:spcPts val="600"/>
              </a:spcAft>
            </a:pPr>
            <a:r>
              <a:rPr lang="en-US"/>
              <a:t>paetc.org</a:t>
            </a:r>
          </a:p>
        </p:txBody>
      </p:sp>
      <p:sp>
        <p:nvSpPr>
          <p:cNvPr id="4" name="Slide Number Placeholder 3">
            <a:extLst>
              <a:ext uri="{FF2B5EF4-FFF2-40B4-BE49-F238E27FC236}">
                <a16:creationId xmlns:a16="http://schemas.microsoft.com/office/drawing/2014/main" id="{14E2BE8F-090F-4880-9803-EF0636D92BD5}"/>
              </a:ext>
            </a:extLst>
          </p:cNvPr>
          <p:cNvSpPr>
            <a:spLocks noGrp="1"/>
          </p:cNvSpPr>
          <p:nvPr>
            <p:ph type="sldNum" sz="quarter" idx="12"/>
          </p:nvPr>
        </p:nvSpPr>
        <p:spPr>
          <a:xfrm>
            <a:off x="8531788" y="6305882"/>
            <a:ext cx="548640" cy="396240"/>
          </a:xfrm>
        </p:spPr>
        <p:txBody>
          <a:bodyPr anchor="ctr">
            <a:normAutofit/>
          </a:bodyPr>
          <a:lstStyle/>
          <a:p>
            <a:pPr>
              <a:spcAft>
                <a:spcPts val="600"/>
              </a:spcAft>
            </a:pPr>
            <a:fld id="{1D2EA5EF-C699-AF4C-BA42-C0A1CAAB713C}" type="slidenum">
              <a:rPr lang="en-US" smtClean="0"/>
              <a:pPr>
                <a:spcAft>
                  <a:spcPts val="600"/>
                </a:spcAft>
              </a:pPr>
              <a:t>7</a:t>
            </a:fld>
            <a:endParaRPr lang="en-US"/>
          </a:p>
        </p:txBody>
      </p:sp>
    </p:spTree>
    <p:extLst>
      <p:ext uri="{BB962C8B-B14F-4D97-AF65-F5344CB8AC3E}">
        <p14:creationId xmlns:p14="http://schemas.microsoft.com/office/powerpoint/2010/main" val="1979314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4769B-8F32-412A-B64F-95ED5CDDDD9E}"/>
              </a:ext>
            </a:extLst>
          </p:cNvPr>
          <p:cNvSpPr>
            <a:spLocks noGrp="1"/>
          </p:cNvSpPr>
          <p:nvPr>
            <p:ph type="title"/>
          </p:nvPr>
        </p:nvSpPr>
        <p:spPr/>
        <p:txBody>
          <a:bodyPr/>
          <a:lstStyle/>
          <a:p>
            <a:r>
              <a:rPr lang="en-US" dirty="0"/>
              <a:t>Pacific AETC HIAPI: Vision &amp; Mission</a:t>
            </a:r>
          </a:p>
        </p:txBody>
      </p:sp>
      <p:sp>
        <p:nvSpPr>
          <p:cNvPr id="3" name="Content Placeholder 2">
            <a:extLst>
              <a:ext uri="{FF2B5EF4-FFF2-40B4-BE49-F238E27FC236}">
                <a16:creationId xmlns:a16="http://schemas.microsoft.com/office/drawing/2014/main" id="{06E6B5BF-976A-4300-90F6-7054DE6DD801}"/>
              </a:ext>
            </a:extLst>
          </p:cNvPr>
          <p:cNvSpPr>
            <a:spLocks noGrp="1"/>
          </p:cNvSpPr>
          <p:nvPr>
            <p:ph sz="half" idx="1"/>
          </p:nvPr>
        </p:nvSpPr>
        <p:spPr>
          <a:xfrm>
            <a:off x="457200" y="1536192"/>
            <a:ext cx="7494104" cy="4431308"/>
          </a:xfrm>
        </p:spPr>
        <p:txBody>
          <a:bodyPr/>
          <a:lstStyle/>
          <a:p>
            <a:r>
              <a:rPr lang="en-US" b="1" dirty="0"/>
              <a:t>Vision:</a:t>
            </a:r>
            <a:r>
              <a:rPr lang="en-US" dirty="0"/>
              <a:t> </a:t>
            </a:r>
          </a:p>
          <a:p>
            <a:pPr marL="114112" indent="0">
              <a:buNone/>
            </a:pPr>
            <a:r>
              <a:rPr lang="en-US" dirty="0"/>
              <a:t>	Attain health equity for all to end the HIV 	epidemic in </a:t>
            </a:r>
            <a:r>
              <a:rPr lang="en-US" dirty="0" err="1"/>
              <a:t>Hawaiʻi</a:t>
            </a:r>
            <a:r>
              <a:rPr lang="en-US" dirty="0"/>
              <a:t> and the Pacific.</a:t>
            </a:r>
          </a:p>
          <a:p>
            <a:endParaRPr lang="en-US" b="1" dirty="0"/>
          </a:p>
          <a:p>
            <a:r>
              <a:rPr lang="en-US" b="1" dirty="0"/>
              <a:t>Mission:</a:t>
            </a:r>
          </a:p>
          <a:p>
            <a:pPr marL="114112" indent="0">
              <a:buNone/>
            </a:pPr>
            <a:r>
              <a:rPr lang="en-US" dirty="0"/>
              <a:t>	Empower and educate the health 	workforce to improve HIV health equity 	in </a:t>
            </a:r>
            <a:r>
              <a:rPr lang="en-US" dirty="0" err="1"/>
              <a:t>Hawaiʻi</a:t>
            </a:r>
            <a:r>
              <a:rPr lang="en-US" dirty="0"/>
              <a:t> and </a:t>
            </a:r>
            <a:r>
              <a:rPr lang="en-US" dirty="0" err="1"/>
              <a:t>theUS</a:t>
            </a:r>
            <a:r>
              <a:rPr lang="en-US" dirty="0"/>
              <a:t>-Affiliated Pacific.</a:t>
            </a:r>
          </a:p>
          <a:p>
            <a:pPr marL="114112" indent="0">
              <a:buNone/>
            </a:pPr>
            <a:endParaRPr lang="en-US" b="1" dirty="0"/>
          </a:p>
        </p:txBody>
      </p:sp>
      <p:sp>
        <p:nvSpPr>
          <p:cNvPr id="6" name="Footer Placeholder 5">
            <a:extLst>
              <a:ext uri="{FF2B5EF4-FFF2-40B4-BE49-F238E27FC236}">
                <a16:creationId xmlns:a16="http://schemas.microsoft.com/office/drawing/2014/main" id="{4DEE01E4-0FC5-46AE-95E5-9057465693D6}"/>
              </a:ext>
            </a:extLst>
          </p:cNvPr>
          <p:cNvSpPr>
            <a:spLocks noGrp="1"/>
          </p:cNvSpPr>
          <p:nvPr>
            <p:ph type="ftr" sz="quarter" idx="11"/>
          </p:nvPr>
        </p:nvSpPr>
        <p:spPr/>
        <p:txBody>
          <a:bodyPr/>
          <a:lstStyle/>
          <a:p>
            <a:r>
              <a:rPr lang="en-US"/>
              <a:t>paetc.org</a:t>
            </a:r>
            <a:endParaRPr lang="en-US" dirty="0"/>
          </a:p>
        </p:txBody>
      </p:sp>
      <p:sp>
        <p:nvSpPr>
          <p:cNvPr id="5" name="Slide Number Placeholder 4">
            <a:extLst>
              <a:ext uri="{FF2B5EF4-FFF2-40B4-BE49-F238E27FC236}">
                <a16:creationId xmlns:a16="http://schemas.microsoft.com/office/drawing/2014/main" id="{DC7B08F2-CB51-4700-BBAD-BD90A15BE7E4}"/>
              </a:ext>
            </a:extLst>
          </p:cNvPr>
          <p:cNvSpPr>
            <a:spLocks noGrp="1"/>
          </p:cNvSpPr>
          <p:nvPr>
            <p:ph type="sldNum" sz="quarter" idx="12"/>
          </p:nvPr>
        </p:nvSpPr>
        <p:spPr/>
        <p:txBody>
          <a:bodyPr/>
          <a:lstStyle/>
          <a:p>
            <a:fld id="{1D2EA5EF-C699-AF4C-BA42-C0A1CAAB713C}" type="slidenum">
              <a:rPr lang="en-US" smtClean="0"/>
              <a:pPr/>
              <a:t>8</a:t>
            </a:fld>
            <a:endParaRPr lang="en-US"/>
          </a:p>
        </p:txBody>
      </p:sp>
    </p:spTree>
    <p:extLst>
      <p:ext uri="{BB962C8B-B14F-4D97-AF65-F5344CB8AC3E}">
        <p14:creationId xmlns:p14="http://schemas.microsoft.com/office/powerpoint/2010/main" val="3883425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77906" y="274639"/>
            <a:ext cx="8731623" cy="1143000"/>
          </a:xfrm>
        </p:spPr>
        <p:txBody>
          <a:bodyPr/>
          <a:lstStyle/>
          <a:p>
            <a:r>
              <a:rPr lang="es-ES_tradnl" u="sng" dirty="0"/>
              <a:t>H</a:t>
            </a:r>
            <a:r>
              <a:rPr lang="es-ES_tradnl" dirty="0"/>
              <a:t>uman </a:t>
            </a:r>
            <a:r>
              <a:rPr lang="es-ES_tradnl" u="sng" dirty="0" err="1"/>
              <a:t>I</a:t>
            </a:r>
            <a:r>
              <a:rPr lang="es-ES_tradnl" dirty="0" err="1"/>
              <a:t>mmunodeficiency</a:t>
            </a:r>
            <a:r>
              <a:rPr lang="es-ES_tradnl" dirty="0"/>
              <a:t> </a:t>
            </a:r>
            <a:r>
              <a:rPr lang="es-ES_tradnl" u="sng" dirty="0"/>
              <a:t>V</a:t>
            </a:r>
            <a:r>
              <a:rPr lang="es-ES_tradnl" dirty="0"/>
              <a:t>irus (HIV)</a:t>
            </a:r>
          </a:p>
        </p:txBody>
      </p:sp>
      <p:pic>
        <p:nvPicPr>
          <p:cNvPr id="9" name="Picture 5" descr="Illustration of the HIV virus"/>
          <p:cNvPicPr>
            <a:picLocks noGrp="1" noChangeAspect="1" noChangeArrowheads="1"/>
          </p:cNvPicPr>
          <p:nvPr>
            <p:ph sz="half" idx="1"/>
          </p:nvPr>
        </p:nvPicPr>
        <p:blipFill>
          <a:blip r:embed="rId3" cstate="print"/>
          <a:srcRect/>
          <a:stretch>
            <a:fillRect/>
          </a:stretch>
        </p:blipFill>
        <p:spPr>
          <a:xfrm>
            <a:off x="457202" y="1964406"/>
            <a:ext cx="3047998" cy="2979418"/>
          </a:xfrm>
          <a:prstGeom prst="rect">
            <a:avLst/>
          </a:prstGeom>
        </p:spPr>
      </p:pic>
      <p:sp>
        <p:nvSpPr>
          <p:cNvPr id="8" name="Marcador de contenido 7"/>
          <p:cNvSpPr>
            <a:spLocks noGrp="1"/>
          </p:cNvSpPr>
          <p:nvPr>
            <p:ph sz="half" idx="2"/>
          </p:nvPr>
        </p:nvSpPr>
        <p:spPr>
          <a:xfrm>
            <a:off x="3823856" y="1536191"/>
            <a:ext cx="4634346" cy="4769691"/>
          </a:xfrm>
        </p:spPr>
        <p:txBody>
          <a:bodyPr>
            <a:normAutofit fontScale="85000" lnSpcReduction="20000"/>
          </a:bodyPr>
          <a:lstStyle/>
          <a:p>
            <a:r>
              <a:rPr lang="es-ES_tradnl" dirty="0"/>
              <a:t>HIV causes </a:t>
            </a:r>
            <a:r>
              <a:rPr lang="es-ES_tradnl" dirty="0" err="1"/>
              <a:t>Acquired</a:t>
            </a:r>
            <a:r>
              <a:rPr lang="es-ES_tradnl" dirty="0"/>
              <a:t> </a:t>
            </a:r>
            <a:r>
              <a:rPr lang="es-ES_tradnl" dirty="0" err="1"/>
              <a:t>Immune</a:t>
            </a:r>
            <a:r>
              <a:rPr lang="es-ES_tradnl" dirty="0"/>
              <a:t> </a:t>
            </a:r>
            <a:r>
              <a:rPr lang="es-ES_tradnl" dirty="0" err="1"/>
              <a:t>Deficiency</a:t>
            </a:r>
            <a:r>
              <a:rPr lang="es-ES_tradnl" dirty="0"/>
              <a:t> </a:t>
            </a:r>
            <a:r>
              <a:rPr lang="es-ES_tradnl" dirty="0" err="1"/>
              <a:t>Syndrome</a:t>
            </a:r>
            <a:r>
              <a:rPr lang="es-ES_tradnl" dirty="0"/>
              <a:t> (AIDS)</a:t>
            </a:r>
            <a:br>
              <a:rPr lang="es-ES_tradnl" dirty="0"/>
            </a:br>
            <a:endParaRPr lang="es-ES_tradnl" dirty="0"/>
          </a:p>
          <a:p>
            <a:r>
              <a:rPr lang="es-ES_tradnl" dirty="0"/>
              <a:t>HIV </a:t>
            </a:r>
            <a:r>
              <a:rPr lang="es-ES_tradnl" dirty="0" err="1"/>
              <a:t>attacks</a:t>
            </a:r>
            <a:r>
              <a:rPr lang="es-ES_tradnl" dirty="0"/>
              <a:t> </a:t>
            </a:r>
            <a:r>
              <a:rPr lang="es-ES_tradnl" dirty="0" err="1"/>
              <a:t>the</a:t>
            </a:r>
            <a:r>
              <a:rPr lang="es-ES_tradnl" dirty="0"/>
              <a:t> </a:t>
            </a:r>
            <a:r>
              <a:rPr lang="es-ES_tradnl" dirty="0" err="1"/>
              <a:t>immune</a:t>
            </a:r>
            <a:r>
              <a:rPr lang="es-ES_tradnl" dirty="0"/>
              <a:t> </a:t>
            </a:r>
            <a:r>
              <a:rPr lang="es-ES_tradnl" dirty="0" err="1"/>
              <a:t>system</a:t>
            </a:r>
            <a:r>
              <a:rPr lang="es-ES_tradnl" dirty="0"/>
              <a:t>, </a:t>
            </a:r>
            <a:r>
              <a:rPr lang="es-ES_tradnl" dirty="0" err="1"/>
              <a:t>making</a:t>
            </a:r>
            <a:r>
              <a:rPr lang="es-ES_tradnl" dirty="0"/>
              <a:t> </a:t>
            </a:r>
            <a:r>
              <a:rPr lang="es-ES_tradnl" dirty="0" err="1"/>
              <a:t>it</a:t>
            </a:r>
            <a:r>
              <a:rPr lang="es-ES_tradnl" dirty="0"/>
              <a:t> </a:t>
            </a:r>
            <a:r>
              <a:rPr lang="es-ES_tradnl" dirty="0" err="1"/>
              <a:t>difficult</a:t>
            </a:r>
            <a:r>
              <a:rPr lang="es-ES_tradnl" dirty="0"/>
              <a:t> </a:t>
            </a:r>
            <a:r>
              <a:rPr lang="es-ES_tradnl" dirty="0" err="1"/>
              <a:t>for</a:t>
            </a:r>
            <a:r>
              <a:rPr lang="es-ES_tradnl" dirty="0"/>
              <a:t> </a:t>
            </a:r>
            <a:r>
              <a:rPr lang="es-ES_tradnl" dirty="0" err="1"/>
              <a:t>the</a:t>
            </a:r>
            <a:r>
              <a:rPr lang="es-ES_tradnl" dirty="0"/>
              <a:t> </a:t>
            </a:r>
            <a:r>
              <a:rPr lang="es-ES_tradnl" dirty="0" err="1"/>
              <a:t>body</a:t>
            </a:r>
            <a:r>
              <a:rPr lang="es-ES_tradnl" dirty="0"/>
              <a:t> to </a:t>
            </a:r>
            <a:r>
              <a:rPr lang="es-ES_tradnl" dirty="0" err="1"/>
              <a:t>fight</a:t>
            </a:r>
            <a:r>
              <a:rPr lang="es-ES_tradnl" dirty="0"/>
              <a:t> </a:t>
            </a:r>
            <a:r>
              <a:rPr lang="es-ES_tradnl" dirty="0" err="1"/>
              <a:t>infections</a:t>
            </a:r>
            <a:br>
              <a:rPr lang="es-ES_tradnl" dirty="0"/>
            </a:br>
            <a:endParaRPr lang="es-ES_tradnl" dirty="0"/>
          </a:p>
          <a:p>
            <a:r>
              <a:rPr lang="es-ES_tradnl" dirty="0" err="1"/>
              <a:t>Without</a:t>
            </a:r>
            <a:r>
              <a:rPr lang="es-ES_tradnl" dirty="0"/>
              <a:t> </a:t>
            </a:r>
            <a:r>
              <a:rPr lang="es-ES_tradnl" dirty="0" err="1"/>
              <a:t>treatment</a:t>
            </a:r>
            <a:r>
              <a:rPr lang="es-ES_tradnl" dirty="0"/>
              <a:t>, People </a:t>
            </a:r>
            <a:r>
              <a:rPr lang="es-ES_tradnl" dirty="0" err="1"/>
              <a:t>with</a:t>
            </a:r>
            <a:r>
              <a:rPr lang="es-ES_tradnl" dirty="0"/>
              <a:t> HIV </a:t>
            </a:r>
            <a:r>
              <a:rPr lang="es-ES_tradnl"/>
              <a:t>(PWH</a:t>
            </a:r>
            <a:r>
              <a:rPr lang="es-ES_tradnl" dirty="0"/>
              <a:t>) </a:t>
            </a:r>
            <a:r>
              <a:rPr lang="es-ES_tradnl" dirty="0" err="1"/>
              <a:t>will</a:t>
            </a:r>
            <a:r>
              <a:rPr lang="es-ES_tradnl" dirty="0"/>
              <a:t> </a:t>
            </a:r>
            <a:r>
              <a:rPr lang="es-ES_tradnl" dirty="0" err="1"/>
              <a:t>develop</a:t>
            </a:r>
            <a:r>
              <a:rPr lang="es-ES_tradnl" dirty="0"/>
              <a:t> AIDS </a:t>
            </a:r>
            <a:br>
              <a:rPr lang="es-ES_tradnl" dirty="0"/>
            </a:br>
            <a:endParaRPr lang="es-ES_tradnl" dirty="0"/>
          </a:p>
          <a:p>
            <a:r>
              <a:rPr lang="es-ES_tradnl" dirty="0" err="1"/>
              <a:t>Treatment</a:t>
            </a:r>
            <a:r>
              <a:rPr lang="es-ES_tradnl" dirty="0"/>
              <a:t> </a:t>
            </a:r>
            <a:r>
              <a:rPr lang="es-ES_tradnl" b="1" dirty="0" err="1"/>
              <a:t>greatly</a:t>
            </a:r>
            <a:r>
              <a:rPr lang="es-ES_tradnl" dirty="0"/>
              <a:t> </a:t>
            </a:r>
            <a:r>
              <a:rPr lang="es-ES_tradnl" dirty="0" err="1"/>
              <a:t>delays</a:t>
            </a:r>
            <a:r>
              <a:rPr lang="es-ES_tradnl" dirty="0"/>
              <a:t> </a:t>
            </a:r>
            <a:r>
              <a:rPr lang="es-ES_tradnl" dirty="0" err="1"/>
              <a:t>disease</a:t>
            </a:r>
            <a:r>
              <a:rPr lang="es-ES_tradnl" dirty="0"/>
              <a:t> </a:t>
            </a:r>
            <a:r>
              <a:rPr lang="es-ES_tradnl" dirty="0" err="1"/>
              <a:t>progression</a:t>
            </a:r>
            <a:r>
              <a:rPr lang="es-ES_tradnl" dirty="0"/>
              <a:t> and </a:t>
            </a:r>
            <a:r>
              <a:rPr lang="es-ES_tradnl" b="1" dirty="0" err="1"/>
              <a:t>prevents</a:t>
            </a:r>
            <a:r>
              <a:rPr lang="es-ES_tradnl" b="1" dirty="0"/>
              <a:t> HIV </a:t>
            </a:r>
            <a:r>
              <a:rPr lang="es-ES_tradnl" b="1" dirty="0" err="1"/>
              <a:t>transmission</a:t>
            </a:r>
            <a:endParaRPr lang="es-ES_tradnl" b="1" dirty="0"/>
          </a:p>
        </p:txBody>
      </p:sp>
      <p:sp>
        <p:nvSpPr>
          <p:cNvPr id="5" name="Footer Placeholder 4"/>
          <p:cNvSpPr>
            <a:spLocks noGrp="1"/>
          </p:cNvSpPr>
          <p:nvPr>
            <p:ph type="ftr" sz="quarter" idx="11"/>
          </p:nvPr>
        </p:nvSpPr>
        <p:spPr>
          <a:xfrm>
            <a:off x="3352459" y="6352708"/>
            <a:ext cx="4367298" cy="365760"/>
          </a:xfrm>
          <a:prstGeom prst="rect">
            <a:avLst/>
          </a:prstGeom>
        </p:spPr>
        <p:txBody>
          <a:bodyPr anchor="ctr"/>
          <a:lstStyle>
            <a:defPPr>
              <a:defRPr lang="en-US"/>
            </a:defPPr>
            <a:lvl1pPr marL="0" algn="l" defTabSz="456449" rtl="0" eaLnBrk="1" latinLnBrk="0" hangingPunct="1">
              <a:defRPr sz="1200" b="0" i="0" kern="1200">
                <a:solidFill>
                  <a:schemeClr val="tx2">
                    <a:lumMod val="40000"/>
                    <a:lumOff val="60000"/>
                  </a:schemeClr>
                </a:solidFill>
                <a:latin typeface="+mn-lt"/>
                <a:ea typeface="+mn-ea"/>
                <a:cs typeface="ITC Avant Garde Std Bk Cn"/>
              </a:defRPr>
            </a:lvl1pPr>
            <a:lvl2pPr marL="456449" algn="l" defTabSz="456449" rtl="0" eaLnBrk="1" latinLnBrk="0" hangingPunct="1">
              <a:defRPr sz="1800" kern="1200">
                <a:solidFill>
                  <a:schemeClr val="tx1"/>
                </a:solidFill>
                <a:latin typeface="+mn-lt"/>
                <a:ea typeface="+mn-ea"/>
                <a:cs typeface="+mn-cs"/>
              </a:defRPr>
            </a:lvl2pPr>
            <a:lvl3pPr marL="912899" algn="l" defTabSz="456449" rtl="0" eaLnBrk="1" latinLnBrk="0" hangingPunct="1">
              <a:defRPr sz="1800" kern="1200">
                <a:solidFill>
                  <a:schemeClr val="tx1"/>
                </a:solidFill>
                <a:latin typeface="+mn-lt"/>
                <a:ea typeface="+mn-ea"/>
                <a:cs typeface="+mn-cs"/>
              </a:defRPr>
            </a:lvl3pPr>
            <a:lvl4pPr marL="1369349" algn="l" defTabSz="456449" rtl="0" eaLnBrk="1" latinLnBrk="0" hangingPunct="1">
              <a:defRPr sz="1800" kern="1200">
                <a:solidFill>
                  <a:schemeClr val="tx1"/>
                </a:solidFill>
                <a:latin typeface="+mn-lt"/>
                <a:ea typeface="+mn-ea"/>
                <a:cs typeface="+mn-cs"/>
              </a:defRPr>
            </a:lvl4pPr>
            <a:lvl5pPr marL="1825798" algn="l" defTabSz="456449" rtl="0" eaLnBrk="1" latinLnBrk="0" hangingPunct="1">
              <a:defRPr sz="1800" kern="1200">
                <a:solidFill>
                  <a:schemeClr val="tx1"/>
                </a:solidFill>
                <a:latin typeface="+mn-lt"/>
                <a:ea typeface="+mn-ea"/>
                <a:cs typeface="+mn-cs"/>
              </a:defRPr>
            </a:lvl5pPr>
            <a:lvl6pPr marL="2282248" algn="l" defTabSz="456449" rtl="0" eaLnBrk="1" latinLnBrk="0" hangingPunct="1">
              <a:defRPr sz="1800" kern="1200">
                <a:solidFill>
                  <a:schemeClr val="tx1"/>
                </a:solidFill>
                <a:latin typeface="+mn-lt"/>
                <a:ea typeface="+mn-ea"/>
                <a:cs typeface="+mn-cs"/>
              </a:defRPr>
            </a:lvl6pPr>
            <a:lvl7pPr marL="2738697" algn="l" defTabSz="456449" rtl="0" eaLnBrk="1" latinLnBrk="0" hangingPunct="1">
              <a:defRPr sz="1800" kern="1200">
                <a:solidFill>
                  <a:schemeClr val="tx1"/>
                </a:solidFill>
                <a:latin typeface="+mn-lt"/>
                <a:ea typeface="+mn-ea"/>
                <a:cs typeface="+mn-cs"/>
              </a:defRPr>
            </a:lvl7pPr>
            <a:lvl8pPr marL="3195147" algn="l" defTabSz="456449" rtl="0" eaLnBrk="1" latinLnBrk="0" hangingPunct="1">
              <a:defRPr sz="1800" kern="1200">
                <a:solidFill>
                  <a:schemeClr val="tx1"/>
                </a:solidFill>
                <a:latin typeface="+mn-lt"/>
                <a:ea typeface="+mn-ea"/>
                <a:cs typeface="+mn-cs"/>
              </a:defRPr>
            </a:lvl8pPr>
            <a:lvl9pPr marL="3651597" algn="l" defTabSz="456449" rtl="0" eaLnBrk="1" latinLnBrk="0" hangingPunct="1">
              <a:defRPr sz="1800" kern="1200">
                <a:solidFill>
                  <a:schemeClr val="tx1"/>
                </a:solidFill>
                <a:latin typeface="+mn-lt"/>
                <a:ea typeface="+mn-ea"/>
                <a:cs typeface="+mn-cs"/>
              </a:defRPr>
            </a:lvl9pPr>
          </a:lstStyle>
          <a:p>
            <a:r>
              <a:rPr lang="en-US"/>
              <a:t>paetc.org</a:t>
            </a:r>
            <a:endParaRPr lang="en-US" dirty="0"/>
          </a:p>
        </p:txBody>
      </p:sp>
      <p:sp>
        <p:nvSpPr>
          <p:cNvPr id="4" name="Slide Number Placeholder 3"/>
          <p:cNvSpPr>
            <a:spLocks noGrp="1"/>
          </p:cNvSpPr>
          <p:nvPr>
            <p:ph type="sldNum" sz="quarter" idx="12"/>
          </p:nvPr>
        </p:nvSpPr>
        <p:spPr/>
        <p:txBody>
          <a:bodyPr/>
          <a:lstStyle/>
          <a:p>
            <a:fld id="{1D2EA5EF-C699-AF4C-BA42-C0A1CAAB713C}" type="slidenum">
              <a:rPr lang="en-US" smtClean="0"/>
              <a:pPr/>
              <a:t>9</a:t>
            </a:fld>
            <a:endParaRPr lang="en-US"/>
          </a:p>
        </p:txBody>
      </p:sp>
    </p:spTree>
    <p:extLst>
      <p:ext uri="{BB962C8B-B14F-4D97-AF65-F5344CB8AC3E}">
        <p14:creationId xmlns:p14="http://schemas.microsoft.com/office/powerpoint/2010/main" val="65519540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 Program master slide template 4x3">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AETC Program master slide template 4x3.potx</Template>
  <TotalTime>10702</TotalTime>
  <Words>2262</Words>
  <Application>Microsoft Office PowerPoint</Application>
  <PresentationFormat>On-screen Show (4:3)</PresentationFormat>
  <Paragraphs>174</Paragraphs>
  <Slides>23</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Arial</vt:lpstr>
      <vt:lpstr>Arial (Headings)</vt:lpstr>
      <vt:lpstr>Calibri</vt:lpstr>
      <vt:lpstr>ITC Avant Garde Std Bk</vt:lpstr>
      <vt:lpstr>Montserrat</vt:lpstr>
      <vt:lpstr>Open Sans</vt:lpstr>
      <vt:lpstr>Segoe UI</vt:lpstr>
      <vt:lpstr>Source Sans Pro</vt:lpstr>
      <vt:lpstr>Times</vt:lpstr>
      <vt:lpstr>Wingdings</vt:lpstr>
      <vt:lpstr>AETC Program master slide template 4x3</vt:lpstr>
      <vt:lpstr>The Pacific AIDS Education &amp; Training Center and  HIV Medications Overview</vt:lpstr>
      <vt:lpstr>Disclaimer</vt:lpstr>
      <vt:lpstr>Objectives</vt:lpstr>
      <vt:lpstr>About the Pacific AETC – HIAPI  [1]</vt:lpstr>
      <vt:lpstr>AETC Regions &amp; Regional Offices</vt:lpstr>
      <vt:lpstr>About the Pacific AETC – HIAPI  [2]</vt:lpstr>
      <vt:lpstr>Regions Served by the Pacific AETC-HIAPI</vt:lpstr>
      <vt:lpstr>Pacific AETC HIAPI: Vision &amp; Mission</vt:lpstr>
      <vt:lpstr>Human Immunodeficiency Virus (HIV)</vt:lpstr>
      <vt:lpstr>WHO HIV Epidemic 2023 estimates</vt:lpstr>
      <vt:lpstr>Natural History of untreated HIV infection</vt:lpstr>
      <vt:lpstr>Examples of AIDS-Defining Conditions</vt:lpstr>
      <vt:lpstr>HIV Life Cycle</vt:lpstr>
      <vt:lpstr>Antiretroviral Treatment (ART)</vt:lpstr>
      <vt:lpstr>Effective Treatment Saves Lives</vt:lpstr>
      <vt:lpstr>U=U and "Treatment as Prevention"  has revolutionized HIV prevention and care</vt:lpstr>
      <vt:lpstr>Site of Inhibitors of Viral Replication</vt:lpstr>
      <vt:lpstr>Recommended Initial Regimens for Most People with HIV (in alphabetical order)</vt:lpstr>
      <vt:lpstr>Preferred Initial Regimens in Pregnancy who are Antiretroviral Naïve </vt:lpstr>
      <vt:lpstr>Pre-exposure prophylaxis (PrEP)</vt:lpstr>
      <vt:lpstr>Long-acting HIV Prevention tools</vt:lpstr>
      <vt:lpstr>In Summary</vt:lpstr>
      <vt:lpstr>Questions?</vt:lpstr>
    </vt:vector>
  </TitlesOfParts>
  <Company>UMDNJ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UMDNJ</dc:creator>
  <cp:lastModifiedBy>Louie Mar</cp:lastModifiedBy>
  <cp:revision>152</cp:revision>
  <dcterms:created xsi:type="dcterms:W3CDTF">2016-05-10T21:03:54Z</dcterms:created>
  <dcterms:modified xsi:type="dcterms:W3CDTF">2024-03-06T20:00:34Z</dcterms:modified>
</cp:coreProperties>
</file>