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10_0.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99"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9" r:id="rId35"/>
  </p:sldIdLst>
  <p:sldSz cx="9144000" cy="5143500" type="screen16x9"/>
  <p:notesSz cx="7023100" cy="9309100"/>
  <p:embeddedFontLst>
    <p:embeddedFont>
      <p:font typeface="Caveat" panose="020B0604020202020204" charset="0"/>
      <p:regular r:id="rId37"/>
      <p:bold r:id="rId38"/>
    </p:embeddedFont>
    <p:embeddedFont>
      <p:font typeface="Merriweather" panose="00000500000000000000" pitchFamily="2" charset="0"/>
      <p:regular r:id="rId39"/>
      <p:bold r:id="rId40"/>
      <p:italic r:id="rId41"/>
      <p:boldItalic r:id="rId42"/>
    </p:embeddedFont>
    <p:embeddedFont>
      <p:font typeface="Questrial" pitchFamily="2" charset="0"/>
      <p:regular r:id="rId43"/>
    </p:embeddedFont>
    <p:embeddedFont>
      <p:font typeface="Roboto" panose="02000000000000000000" pitchFamily="2" charset="0"/>
      <p:regular r:id="rId44"/>
      <p:bold r:id="rId45"/>
      <p:italic r:id="rId46"/>
      <p:boldItalic r:id="rId47"/>
    </p:embeddedFont>
    <p:embeddedFont>
      <p:font typeface="Roboto Medium" panose="02000000000000000000" pitchFamily="2" charset="0"/>
      <p:regular r:id="rId48"/>
      <p:bold r:id="rId49"/>
      <p:italic r:id="rId50"/>
      <p:boldItalic r:id="rId51"/>
    </p:embeddedFont>
    <p:embeddedFont>
      <p:font typeface="Roboto Thin"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hyQFcnF0yJr3Gw/lbdHARRmZGrD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33D70C-5984-EE08-B2C9-CF27DCEDB748}" name="Michael J Dominguez" initials="MD" userId="S::mjdominguez@health.unm.edu::307b977c-51dd-44f6-9a48-2a195947b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90" autoAdjust="0"/>
  </p:normalViewPr>
  <p:slideViewPr>
    <p:cSldViewPr snapToGrid="0">
      <p:cViewPr varScale="1">
        <p:scale>
          <a:sx n="75" d="100"/>
          <a:sy n="75" d="100"/>
        </p:scale>
        <p:origin x="102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3.xml"/><Relationship Id="rId61" Type="http://schemas.microsoft.com/office/2018/10/relationships/authors" Targe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omments/modernComment_110_0.xml><?xml version="1.0" encoding="utf-8"?>
<p188:cmLst xmlns:a="http://schemas.openxmlformats.org/drawingml/2006/main" xmlns:r="http://schemas.openxmlformats.org/officeDocument/2006/relationships" xmlns:p188="http://schemas.microsoft.com/office/powerpoint/2018/8/main">
  <p188:cm id="{2A4F8772-8672-4C69-90B5-44952ADE92A2}" authorId="{6833D70C-5984-EE08-B2C9-CF27DCEDB748}" created="2024-04-08T19:14:58.551">
    <pc:sldMkLst xmlns:pc="http://schemas.microsoft.com/office/powerpoint/2013/main/command">
      <pc:docMk/>
      <pc:sldMk cId="0" sldId="272"/>
    </pc:sldMkLst>
    <p188:txBody>
      <a:bodyPr/>
      <a:lstStyle/>
      <a:p>
        <a:r>
          <a:rPr lang="en-US"/>
          <a:t>Need Image Source Reference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Version date_ 04 2024</a:t>
            </a:r>
          </a:p>
          <a:p>
            <a:pPr marL="0" lvl="0" indent="0" algn="l" rtl="0">
              <a:spcBef>
                <a:spcPts val="0"/>
              </a:spcBef>
              <a:spcAft>
                <a:spcPts val="0"/>
              </a:spcAft>
              <a:buNone/>
            </a:pPr>
            <a:r>
              <a:rPr lang="en-US" dirty="0"/>
              <a:t>Target audience: members of the healthcare team who care for people at risk of STIs and HIV who reside along the Arizona-Mexico border</a:t>
            </a:r>
            <a:endParaRPr dirty="0"/>
          </a:p>
        </p:txBody>
      </p:sp>
      <p:sp>
        <p:nvSpPr>
          <p:cNvPr id="96" name="Google Shape;96;p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6b90a2791b_2_2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6b90a2791b_2_28: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206" name="Google Shape;206;g26b90a2791b_2_28: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6b90a2791b_2_4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6b90a2791b_2_4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216" name="Google Shape;216;g26b90a2791b_2_42: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b90a2791b_2_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6b90a2791b_2_7: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29" name="Google Shape;229;g26b90a2791b_2_7: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c7a917e57d_0_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c7a917e57d_0_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44" name="Google Shape;244;g2c7a917e57d_0_2: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baae68b72_0_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6baae68b72_0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sz="1350" dirty="0">
              <a:solidFill>
                <a:srgbClr val="1B1B1B"/>
              </a:solidFill>
              <a:latin typeface="Roboto"/>
              <a:ea typeface="Roboto"/>
              <a:cs typeface="Roboto"/>
              <a:sym typeface="Roboto"/>
            </a:endParaRPr>
          </a:p>
        </p:txBody>
      </p:sp>
      <p:sp>
        <p:nvSpPr>
          <p:cNvPr id="256" name="Google Shape;256;g26baae68b72_0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6b90a2791b_2_1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6b90a2791b_2_14: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267" name="Google Shape;267;g26b90a2791b_2_14: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6c217d815a_1_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6c217d815a_1_5: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281" name="Google Shape;281;g26c217d815a_1_5: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6c217d815a_0_2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6c217d815a_0_24: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sz="1100" dirty="0">
              <a:latin typeface="Arial"/>
              <a:ea typeface="Arial"/>
              <a:cs typeface="Arial"/>
              <a:sym typeface="Arial"/>
            </a:endParaRPr>
          </a:p>
        </p:txBody>
      </p:sp>
      <p:sp>
        <p:nvSpPr>
          <p:cNvPr id="292" name="Google Shape;292;g26c217d815a_0_24: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c5ade2a1f4_0_1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c5ade2a1f4_0_13: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303" name="Google Shape;303;g2c5ade2a1f4_0_13: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6b90a2791b_2_3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6b90a2791b_2_35: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360"/>
              </a:spcBef>
              <a:spcAft>
                <a:spcPts val="0"/>
              </a:spcAft>
              <a:buNone/>
            </a:pPr>
            <a:endParaRPr dirty="0">
              <a:solidFill>
                <a:srgbClr val="222222"/>
              </a:solidFill>
              <a:latin typeface="Arial"/>
              <a:ea typeface="Arial"/>
              <a:cs typeface="Arial"/>
              <a:sym typeface="Arial"/>
            </a:endParaRPr>
          </a:p>
        </p:txBody>
      </p:sp>
      <p:sp>
        <p:nvSpPr>
          <p:cNvPr id="336" name="Google Shape;336;g26b90a2791b_2_35: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i="1" dirty="0"/>
          </a:p>
        </p:txBody>
      </p:sp>
      <p:sp>
        <p:nvSpPr>
          <p:cNvPr id="108" name="Google Shape;108;p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6b90a2791b_2_4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6b90a2791b_2_49: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84" name="Google Shape;384;g26b90a2791b_2_49: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c5ade2a1f4_0_2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c5ade2a1f4_0_23: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96" name="Google Shape;396;g2c5ade2a1f4_0_23: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c5ade2a1f4_0_3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c5ade2a1f4_0_33: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08" name="Google Shape;408;g2c5ade2a1f4_0_33: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c5ade2a1f4_0_4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c5ade2a1f4_0_43: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20" name="Google Shape;420;g2c5ade2a1f4_0_43: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c8d7385e04_1_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c8d7385e04_1_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32" name="Google Shape;432;g2c8d7385e04_1_2: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6b90a2791b_2_5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6b90a2791b_2_56: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44" name="Google Shape;444;g26b90a2791b_2_56: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6b90a2791b_2_6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26b90a2791b_2_63: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54" name="Google Shape;454;g26b90a2791b_2_63: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c4f587d9e8_0_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c4f587d9e8_0_9: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sz="1150" dirty="0">
              <a:solidFill>
                <a:srgbClr val="2A2A2A"/>
              </a:solidFill>
              <a:latin typeface="Merriweather"/>
              <a:ea typeface="Merriweather"/>
              <a:cs typeface="Merriweather"/>
              <a:sym typeface="Merriweather"/>
            </a:endParaRPr>
          </a:p>
        </p:txBody>
      </p:sp>
      <p:sp>
        <p:nvSpPr>
          <p:cNvPr id="464" name="Google Shape;464;g2c4f587d9e8_0_9: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c4f587d9e8_0_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c4f587d9e8_0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sz="1100" dirty="0"/>
          </a:p>
        </p:txBody>
      </p:sp>
      <p:sp>
        <p:nvSpPr>
          <p:cNvPr id="475" name="Google Shape;475;g2c4f587d9e8_0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6c217d815a_0_3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6c217d815a_0_33: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99" name="Google Shape;499;g26c217d815a_0_33: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c5ade2a1f4_0_5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g2c5ade2a1f4_0_55: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22" name="Google Shape;522;g2c5ade2a1f4_0_55: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2: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31" name="Google Shape;531;p1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32</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33</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8" name="Google Shape;128;p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c67414a563_0_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c67414a563_0_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38" name="Google Shape;138;g2c67414a563_0_0: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c64d44ffd1_0_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2c64d44ffd1_0_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49" name="Google Shape;149;g2c64d44ffd1_0_0: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6b90a2791b_2_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6b90a2791b_2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71" name="Google Shape;171;g26b90a2791b_2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6ba5ece574_0_1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6ba5ece574_0_13: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83" name="Google Shape;183;g26ba5ece574_0_13: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6ba5ece574_0_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6ba5ece574_0_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sz="1300" dirty="0"/>
          </a:p>
        </p:txBody>
      </p:sp>
      <p:sp>
        <p:nvSpPr>
          <p:cNvPr id="195" name="Google Shape;195;g26ba5ece574_0_2: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14"/>
          <p:cNvSpPr txBox="1">
            <a:spLocks noGrp="1"/>
          </p:cNvSpPr>
          <p:nvPr>
            <p:ph type="ctrTitle"/>
          </p:nvPr>
        </p:nvSpPr>
        <p:spPr>
          <a:xfrm>
            <a:off x="685813" y="1519148"/>
            <a:ext cx="7772399" cy="19098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200"/>
              <a:buFont typeface="Arial"/>
              <a:buNone/>
              <a:defRPr sz="4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4"/>
          <p:cNvSpPr txBox="1">
            <a:spLocks noGrp="1"/>
          </p:cNvSpPr>
          <p:nvPr>
            <p:ph type="subTitle" idx="1"/>
          </p:nvPr>
        </p:nvSpPr>
        <p:spPr>
          <a:xfrm>
            <a:off x="685800" y="3511263"/>
            <a:ext cx="7772398" cy="8001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sz="2000">
                <a:solidFill>
                  <a:srgbClr val="222222"/>
                </a:solidFill>
              </a:defRPr>
            </a:lvl1pPr>
            <a:lvl2pPr lvl="1" algn="ctr">
              <a:spcBef>
                <a:spcPts val="440"/>
              </a:spcBef>
              <a:spcAft>
                <a:spcPts val="0"/>
              </a:spcAft>
              <a:buSzPts val="2200"/>
              <a:buNone/>
              <a:defRPr>
                <a:solidFill>
                  <a:srgbClr val="8A8A8A"/>
                </a:solidFill>
              </a:defRPr>
            </a:lvl2pPr>
            <a:lvl3pPr lvl="2" algn="ctr">
              <a:spcBef>
                <a:spcPts val="400"/>
              </a:spcBef>
              <a:spcAft>
                <a:spcPts val="0"/>
              </a:spcAft>
              <a:buSzPts val="2000"/>
              <a:buNone/>
              <a:defRPr>
                <a:solidFill>
                  <a:srgbClr val="8A8A8A"/>
                </a:solidFill>
              </a:defRPr>
            </a:lvl3pPr>
            <a:lvl4pPr lvl="3" algn="ctr">
              <a:spcBef>
                <a:spcPts val="360"/>
              </a:spcBef>
              <a:spcAft>
                <a:spcPts val="0"/>
              </a:spcAft>
              <a:buSzPts val="1800"/>
              <a:buNone/>
              <a:defRPr>
                <a:solidFill>
                  <a:srgbClr val="8A8A8A"/>
                </a:solidFill>
              </a:defRPr>
            </a:lvl4pPr>
            <a:lvl5pPr lvl="4" algn="ctr">
              <a:spcBef>
                <a:spcPts val="320"/>
              </a:spcBef>
              <a:spcAft>
                <a:spcPts val="0"/>
              </a:spcAft>
              <a:buSzPts val="1600"/>
              <a:buNone/>
              <a:defRPr>
                <a:solidFill>
                  <a:srgbClr val="8A8A8A"/>
                </a:solidFill>
              </a:defRPr>
            </a:lvl5pPr>
            <a:lvl6pPr lvl="5" algn="ctr">
              <a:spcBef>
                <a:spcPts val="280"/>
              </a:spcBef>
              <a:spcAft>
                <a:spcPts val="0"/>
              </a:spcAft>
              <a:buSzPts val="1400"/>
              <a:buNone/>
              <a:defRPr>
                <a:solidFill>
                  <a:srgbClr val="8A8A8A"/>
                </a:solidFill>
              </a:defRPr>
            </a:lvl6pPr>
            <a:lvl7pPr lvl="6" algn="ctr">
              <a:spcBef>
                <a:spcPts val="280"/>
              </a:spcBef>
              <a:spcAft>
                <a:spcPts val="0"/>
              </a:spcAft>
              <a:buSzPts val="1400"/>
              <a:buNone/>
              <a:defRPr>
                <a:solidFill>
                  <a:srgbClr val="8A8A8A"/>
                </a:solidFill>
              </a:defRPr>
            </a:lvl7pPr>
            <a:lvl8pPr lvl="7" algn="ctr">
              <a:spcBef>
                <a:spcPts val="280"/>
              </a:spcBef>
              <a:spcAft>
                <a:spcPts val="0"/>
              </a:spcAft>
              <a:buSzPts val="1400"/>
              <a:buNone/>
              <a:defRPr>
                <a:solidFill>
                  <a:srgbClr val="8A8A8A"/>
                </a:solidFill>
              </a:defRPr>
            </a:lvl8pPr>
            <a:lvl9pPr lvl="8" algn="ctr">
              <a:spcBef>
                <a:spcPts val="280"/>
              </a:spcBef>
              <a:spcAft>
                <a:spcPts val="0"/>
              </a:spcAft>
              <a:buSzPts val="1400"/>
              <a:buNone/>
              <a:defRPr>
                <a:solidFill>
                  <a:srgbClr val="8A8A8A"/>
                </a:solidFill>
              </a:defRPr>
            </a:lvl9pPr>
          </a:lstStyle>
          <a:p>
            <a:endParaRPr/>
          </a:p>
        </p:txBody>
      </p:sp>
      <p:sp>
        <p:nvSpPr>
          <p:cNvPr id="21" name="Google Shape;21;p14"/>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sz="1800" b="0" i="0" u="none" strike="noStrike" cap="none">
                <a:solidFill>
                  <a:schemeClr val="lt1"/>
                </a:solidFill>
                <a:latin typeface="Questrial"/>
                <a:ea typeface="Questrial"/>
                <a:cs typeface="Questrial"/>
                <a:sym typeface="Questrial"/>
              </a:defRPr>
            </a:lvl1pPr>
            <a:lvl2pPr marL="0" lvl="1" indent="0" algn="ctr">
              <a:spcBef>
                <a:spcPts val="0"/>
              </a:spcBef>
              <a:buNone/>
              <a:defRPr sz="1800" b="0" i="0" u="none" strike="noStrike" cap="none">
                <a:solidFill>
                  <a:schemeClr val="lt1"/>
                </a:solidFill>
                <a:latin typeface="Questrial"/>
                <a:ea typeface="Questrial"/>
                <a:cs typeface="Questrial"/>
                <a:sym typeface="Questrial"/>
              </a:defRPr>
            </a:lvl2pPr>
            <a:lvl3pPr marL="0" lvl="2" indent="0" algn="ctr">
              <a:spcBef>
                <a:spcPts val="0"/>
              </a:spcBef>
              <a:buNone/>
              <a:defRPr sz="1800" b="0" i="0" u="none" strike="noStrike" cap="none">
                <a:solidFill>
                  <a:schemeClr val="lt1"/>
                </a:solidFill>
                <a:latin typeface="Questrial"/>
                <a:ea typeface="Questrial"/>
                <a:cs typeface="Questrial"/>
                <a:sym typeface="Questrial"/>
              </a:defRPr>
            </a:lvl3pPr>
            <a:lvl4pPr marL="0" lvl="3" indent="0" algn="ctr">
              <a:spcBef>
                <a:spcPts val="0"/>
              </a:spcBef>
              <a:buNone/>
              <a:defRPr sz="1800" b="0" i="0" u="none" strike="noStrike" cap="none">
                <a:solidFill>
                  <a:schemeClr val="lt1"/>
                </a:solidFill>
                <a:latin typeface="Questrial"/>
                <a:ea typeface="Questrial"/>
                <a:cs typeface="Questrial"/>
                <a:sym typeface="Questrial"/>
              </a:defRPr>
            </a:lvl4pPr>
            <a:lvl5pPr marL="0" lvl="4" indent="0" algn="ctr">
              <a:spcBef>
                <a:spcPts val="0"/>
              </a:spcBef>
              <a:buNone/>
              <a:defRPr sz="1800" b="0" i="0" u="none" strike="noStrike" cap="none">
                <a:solidFill>
                  <a:schemeClr val="lt1"/>
                </a:solidFill>
                <a:latin typeface="Questrial"/>
                <a:ea typeface="Questrial"/>
                <a:cs typeface="Questrial"/>
                <a:sym typeface="Questrial"/>
              </a:defRPr>
            </a:lvl5pPr>
            <a:lvl6pPr marL="0" lvl="5" indent="0" algn="ctr">
              <a:spcBef>
                <a:spcPts val="0"/>
              </a:spcBef>
              <a:buNone/>
              <a:defRPr sz="1800" b="0" i="0" u="none" strike="noStrike" cap="none">
                <a:solidFill>
                  <a:schemeClr val="lt1"/>
                </a:solidFill>
                <a:latin typeface="Questrial"/>
                <a:ea typeface="Questrial"/>
                <a:cs typeface="Questrial"/>
                <a:sym typeface="Questrial"/>
              </a:defRPr>
            </a:lvl6pPr>
            <a:lvl7pPr marL="0" lvl="6" indent="0" algn="ctr">
              <a:spcBef>
                <a:spcPts val="0"/>
              </a:spcBef>
              <a:buNone/>
              <a:defRPr sz="1800" b="0" i="0" u="none" strike="noStrike" cap="none">
                <a:solidFill>
                  <a:schemeClr val="lt1"/>
                </a:solidFill>
                <a:latin typeface="Questrial"/>
                <a:ea typeface="Questrial"/>
                <a:cs typeface="Questrial"/>
                <a:sym typeface="Questrial"/>
              </a:defRPr>
            </a:lvl7pPr>
            <a:lvl8pPr marL="0" lvl="7" indent="0" algn="ctr">
              <a:spcBef>
                <a:spcPts val="0"/>
              </a:spcBef>
              <a:buNone/>
              <a:defRPr sz="1800" b="0" i="0" u="none" strike="noStrike" cap="none">
                <a:solidFill>
                  <a:schemeClr val="lt1"/>
                </a:solidFill>
                <a:latin typeface="Questrial"/>
                <a:ea typeface="Questrial"/>
                <a:cs typeface="Questrial"/>
                <a:sym typeface="Questrial"/>
              </a:defRPr>
            </a:lvl8pPr>
            <a:lvl9pPr marL="0" lvl="8" indent="0" algn="ctr">
              <a:spcBef>
                <a:spcPts val="0"/>
              </a:spcBef>
              <a:buNone/>
              <a:defRPr sz="1800" b="0" i="0" u="none" strike="noStrike" cap="none">
                <a:solidFill>
                  <a:schemeClr val="lt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
        <p:nvSpPr>
          <p:cNvPr id="22" name="Google Shape;22;p14"/>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4" name="Google Shape;24;p14"/>
          <p:cNvPicPr preferRelativeResize="0"/>
          <p:nvPr/>
        </p:nvPicPr>
        <p:blipFill rotWithShape="1">
          <a:blip r:embed="rId2">
            <a:alphaModFix/>
          </a:blip>
          <a:srcRect/>
          <a:stretch/>
        </p:blipFill>
        <p:spPr>
          <a:xfrm>
            <a:off x="169155" y="114301"/>
            <a:ext cx="2935230" cy="981458"/>
          </a:xfrm>
          <a:prstGeom prst="rect">
            <a:avLst/>
          </a:prstGeom>
          <a:noFill/>
          <a:ln>
            <a:noFill/>
          </a:ln>
        </p:spPr>
      </p:pic>
      <p:pic>
        <p:nvPicPr>
          <p:cNvPr id="25" name="Google Shape;25;p14"/>
          <p:cNvPicPr preferRelativeResize="0"/>
          <p:nvPr/>
        </p:nvPicPr>
        <p:blipFill rotWithShape="1">
          <a:blip r:embed="rId3">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301752" y="3755121"/>
            <a:ext cx="8588248" cy="391918"/>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6"/>
              </a:buClr>
              <a:buSzPts val="2200"/>
              <a:buFont typeface="Arial"/>
              <a:buNone/>
              <a:defRPr sz="2200" b="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3"/>
          <p:cNvSpPr>
            <a:spLocks noGrp="1"/>
          </p:cNvSpPr>
          <p:nvPr>
            <p:ph type="pic" idx="2"/>
          </p:nvPr>
        </p:nvSpPr>
        <p:spPr>
          <a:xfrm>
            <a:off x="0" y="7744"/>
            <a:ext cx="9144000" cy="3685442"/>
          </a:xfrm>
          <a:prstGeom prst="rect">
            <a:avLst/>
          </a:prstGeom>
          <a:noFill/>
          <a:ln>
            <a:noFill/>
          </a:ln>
        </p:spPr>
      </p:sp>
      <p:sp>
        <p:nvSpPr>
          <p:cNvPr id="88" name="Google Shape;88;p23"/>
          <p:cNvSpPr txBox="1">
            <a:spLocks noGrp="1"/>
          </p:cNvSpPr>
          <p:nvPr>
            <p:ph type="body" idx="1"/>
          </p:nvPr>
        </p:nvSpPr>
        <p:spPr>
          <a:xfrm>
            <a:off x="301752" y="4205665"/>
            <a:ext cx="8588248" cy="403796"/>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9" name="Google Shape;89;p23"/>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90" name="Google Shape;90;p23"/>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3"/>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2" name="Google Shape;92;p23"/>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59290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457213" y="1200151"/>
            <a:ext cx="8315700" cy="3275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9" name="Google Shape;29;p15"/>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15"/>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2" name="Google Shape;32;p15"/>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152144"/>
            <a:ext cx="3657600" cy="332348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6" name="Google Shape;36;p16"/>
          <p:cNvSpPr txBox="1">
            <a:spLocks noGrp="1"/>
          </p:cNvSpPr>
          <p:nvPr>
            <p:ph type="body" idx="2"/>
          </p:nvPr>
        </p:nvSpPr>
        <p:spPr>
          <a:xfrm>
            <a:off x="4419614" y="1152144"/>
            <a:ext cx="4038599" cy="332348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7" name="Google Shape;37;p16"/>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8" name="Google Shape;38;p16"/>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0" name="Google Shape;40;p16"/>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7"/>
          <p:cNvSpPr txBox="1">
            <a:spLocks noGrp="1"/>
          </p:cNvSpPr>
          <p:nvPr>
            <p:ph type="body" idx="1"/>
          </p:nvPr>
        </p:nvSpPr>
        <p:spPr>
          <a:xfrm>
            <a:off x="457200" y="1233454"/>
            <a:ext cx="3890108" cy="47982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4" name="Google Shape;44;p17"/>
          <p:cNvSpPr txBox="1">
            <a:spLocks noGrp="1"/>
          </p:cNvSpPr>
          <p:nvPr>
            <p:ph type="body" idx="2"/>
          </p:nvPr>
        </p:nvSpPr>
        <p:spPr>
          <a:xfrm>
            <a:off x="457200" y="1806543"/>
            <a:ext cx="3890108" cy="2669087"/>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5" name="Google Shape;45;p17"/>
          <p:cNvSpPr txBox="1">
            <a:spLocks noGrp="1"/>
          </p:cNvSpPr>
          <p:nvPr>
            <p:ph type="body" idx="3"/>
          </p:nvPr>
        </p:nvSpPr>
        <p:spPr>
          <a:xfrm>
            <a:off x="4732211" y="1233454"/>
            <a:ext cx="4038599" cy="47982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6" name="Google Shape;46;p17"/>
          <p:cNvSpPr txBox="1">
            <a:spLocks noGrp="1"/>
          </p:cNvSpPr>
          <p:nvPr>
            <p:ph type="body" idx="4"/>
          </p:nvPr>
        </p:nvSpPr>
        <p:spPr>
          <a:xfrm>
            <a:off x="4732211" y="1806543"/>
            <a:ext cx="4038599" cy="2669087"/>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7" name="Google Shape;47;p17"/>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8" name="Google Shape;48;p17"/>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0" name="Google Shape;50;p17"/>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1"/>
        <p:cNvGrpSpPr/>
        <p:nvPr/>
      </p:nvGrpSpPr>
      <p:grpSpPr>
        <a:xfrm>
          <a:off x="0" y="0"/>
          <a:ext cx="0" cy="0"/>
          <a:chOff x="0" y="0"/>
          <a:chExt cx="0" cy="0"/>
        </a:xfrm>
      </p:grpSpPr>
      <p:sp>
        <p:nvSpPr>
          <p:cNvPr id="52" name="Google Shape;52;p18"/>
          <p:cNvSpPr txBox="1">
            <a:spLocks noGrp="1"/>
          </p:cNvSpPr>
          <p:nvPr>
            <p:ph type="title"/>
          </p:nvPr>
        </p:nvSpPr>
        <p:spPr>
          <a:xfrm>
            <a:off x="722328" y="2390378"/>
            <a:ext cx="7659687" cy="8763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6"/>
              </a:buClr>
              <a:buSzPts val="3600"/>
              <a:buFont typeface="Arial"/>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8"/>
          <p:cNvSpPr txBox="1">
            <a:spLocks noGrp="1"/>
          </p:cNvSpPr>
          <p:nvPr>
            <p:ph type="body" idx="1"/>
          </p:nvPr>
        </p:nvSpPr>
        <p:spPr>
          <a:xfrm>
            <a:off x="722325" y="1165225"/>
            <a:ext cx="6135687" cy="1225154"/>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2000"/>
              <a:buNone/>
              <a:defRPr sz="2000">
                <a:solidFill>
                  <a:srgbClr val="222222"/>
                </a:solidFill>
              </a:defRPr>
            </a:lvl1pPr>
            <a:lvl2pPr marL="914400" lvl="1" indent="-228600" algn="l">
              <a:spcBef>
                <a:spcPts val="360"/>
              </a:spcBef>
              <a:spcAft>
                <a:spcPts val="0"/>
              </a:spcAft>
              <a:buSzPts val="1800"/>
              <a:buNone/>
              <a:defRPr sz="1800">
                <a:solidFill>
                  <a:srgbClr val="8A8A8A"/>
                </a:solidFill>
              </a:defRPr>
            </a:lvl2pPr>
            <a:lvl3pPr marL="1371600" lvl="2" indent="-228600" algn="l">
              <a:spcBef>
                <a:spcPts val="320"/>
              </a:spcBef>
              <a:spcAft>
                <a:spcPts val="0"/>
              </a:spcAft>
              <a:buSzPts val="1600"/>
              <a:buNone/>
              <a:defRPr sz="1600">
                <a:solidFill>
                  <a:srgbClr val="8A8A8A"/>
                </a:solidFill>
              </a:defRPr>
            </a:lvl3pPr>
            <a:lvl4pPr marL="1828800" lvl="3" indent="-228600" algn="l">
              <a:spcBef>
                <a:spcPts val="280"/>
              </a:spcBef>
              <a:spcAft>
                <a:spcPts val="0"/>
              </a:spcAft>
              <a:buSzPts val="1400"/>
              <a:buNone/>
              <a:defRPr sz="1400">
                <a:solidFill>
                  <a:srgbClr val="8A8A8A"/>
                </a:solidFill>
              </a:defRPr>
            </a:lvl4pPr>
            <a:lvl5pPr marL="2286000" lvl="4" indent="-228600" algn="l">
              <a:spcBef>
                <a:spcPts val="280"/>
              </a:spcBef>
              <a:spcAft>
                <a:spcPts val="0"/>
              </a:spcAft>
              <a:buSzPts val="1400"/>
              <a:buNone/>
              <a:defRPr sz="1400">
                <a:solidFill>
                  <a:srgbClr val="8A8A8A"/>
                </a:solidFill>
              </a:defRPr>
            </a:lvl5pPr>
            <a:lvl6pPr marL="2743200" lvl="5" indent="-228600" algn="l">
              <a:spcBef>
                <a:spcPts val="280"/>
              </a:spcBef>
              <a:spcAft>
                <a:spcPts val="0"/>
              </a:spcAft>
              <a:buSzPts val="1400"/>
              <a:buNone/>
              <a:defRPr sz="1400">
                <a:solidFill>
                  <a:srgbClr val="8A8A8A"/>
                </a:solidFill>
              </a:defRPr>
            </a:lvl6pPr>
            <a:lvl7pPr marL="3200400" lvl="6" indent="-228600" algn="l">
              <a:spcBef>
                <a:spcPts val="280"/>
              </a:spcBef>
              <a:spcAft>
                <a:spcPts val="0"/>
              </a:spcAft>
              <a:buSzPts val="1400"/>
              <a:buNone/>
              <a:defRPr sz="1400">
                <a:solidFill>
                  <a:srgbClr val="8A8A8A"/>
                </a:solidFill>
              </a:defRPr>
            </a:lvl7pPr>
            <a:lvl8pPr marL="3657600" lvl="7" indent="-228600" algn="l">
              <a:spcBef>
                <a:spcPts val="280"/>
              </a:spcBef>
              <a:spcAft>
                <a:spcPts val="0"/>
              </a:spcAft>
              <a:buSzPts val="1400"/>
              <a:buNone/>
              <a:defRPr sz="1400">
                <a:solidFill>
                  <a:srgbClr val="8A8A8A"/>
                </a:solidFill>
              </a:defRPr>
            </a:lvl8pPr>
            <a:lvl9pPr marL="4114800" lvl="8" indent="-228600" algn="l">
              <a:spcBef>
                <a:spcPts val="280"/>
              </a:spcBef>
              <a:spcAft>
                <a:spcPts val="0"/>
              </a:spcAft>
              <a:buSzPts val="1400"/>
              <a:buNone/>
              <a:defRPr sz="1400">
                <a:solidFill>
                  <a:srgbClr val="8A8A8A"/>
                </a:solidFill>
              </a:defRPr>
            </a:lvl9pPr>
          </a:lstStyle>
          <a:p>
            <a:endParaRPr/>
          </a:p>
        </p:txBody>
      </p:sp>
      <p:sp>
        <p:nvSpPr>
          <p:cNvPr id="54" name="Google Shape;54;p18"/>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18"/>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7" name="Google Shape;57;p18"/>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martArt graphic">
  <p:cSld name="Title and SmartArt graphic">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61" name="Google Shape;61;p19"/>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9"/>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a:spLocks noGrp="1"/>
          </p:cNvSpPr>
          <p:nvPr>
            <p:ph type="dgm" idx="2"/>
          </p:nvPr>
        </p:nvSpPr>
        <p:spPr>
          <a:xfrm>
            <a:off x="457200" y="1143000"/>
            <a:ext cx="8305800" cy="3371850"/>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R="0" lvl="1"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R="0" lvl="6"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R="0" lvl="7"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R="0" lvl="8"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64" name="Google Shape;64;p19"/>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65"/>
        <p:cNvGrpSpPr/>
        <p:nvPr/>
      </p:nvGrpSpPr>
      <p:grpSpPr>
        <a:xfrm>
          <a:off x="0" y="0"/>
          <a:ext cx="0" cy="0"/>
          <a:chOff x="0" y="0"/>
          <a:chExt cx="0" cy="0"/>
        </a:xfrm>
      </p:grpSpPr>
      <p:sp>
        <p:nvSpPr>
          <p:cNvPr id="66" name="Google Shape;66;p20"/>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67" name="Google Shape;67;p20"/>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0"/>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0"/>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20"/>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Media">
  <p:cSld name="Title and Media">
    <p:spTree>
      <p:nvGrpSpPr>
        <p:cNvPr id="1" name="Shape 71"/>
        <p:cNvGrpSpPr/>
        <p:nvPr/>
      </p:nvGrpSpPr>
      <p:grpSpPr>
        <a:xfrm>
          <a:off x="0" y="0"/>
          <a:ext cx="0" cy="0"/>
          <a:chOff x="0" y="0"/>
          <a:chExt cx="0" cy="0"/>
        </a:xfrm>
      </p:grpSpPr>
      <p:sp>
        <p:nvSpPr>
          <p:cNvPr id="72" name="Google Shape;72;p21"/>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spcAft>
                <a:spcPts val="0"/>
              </a:spcAft>
              <a:buNone/>
              <a:defRPr>
                <a:solidFill>
                  <a:srgbClr val="FFFFFF"/>
                </a:solidFill>
              </a:defRPr>
            </a:lvl1pPr>
            <a:lvl2pPr marL="0" lvl="1" indent="0" algn="ctr">
              <a:spcBef>
                <a:spcPts val="0"/>
              </a:spcBef>
              <a:spcAft>
                <a:spcPts val="0"/>
              </a:spcAft>
              <a:buNone/>
              <a:defRPr>
                <a:solidFill>
                  <a:srgbClr val="FFFFFF"/>
                </a:solidFill>
              </a:defRPr>
            </a:lvl2pPr>
            <a:lvl3pPr marL="0" lvl="2" indent="0" algn="ctr">
              <a:spcBef>
                <a:spcPts val="0"/>
              </a:spcBef>
              <a:spcAft>
                <a:spcPts val="0"/>
              </a:spcAft>
              <a:buNone/>
              <a:defRPr>
                <a:solidFill>
                  <a:srgbClr val="FFFFFF"/>
                </a:solidFill>
              </a:defRPr>
            </a:lvl3pPr>
            <a:lvl4pPr marL="0" lvl="3" indent="0" algn="ctr">
              <a:spcBef>
                <a:spcPts val="0"/>
              </a:spcBef>
              <a:spcAft>
                <a:spcPts val="0"/>
              </a:spcAft>
              <a:buNone/>
              <a:defRPr>
                <a:solidFill>
                  <a:srgbClr val="FFFFFF"/>
                </a:solidFill>
              </a:defRPr>
            </a:lvl4pPr>
            <a:lvl5pPr marL="0" lvl="4" indent="0" algn="ctr">
              <a:spcBef>
                <a:spcPts val="0"/>
              </a:spcBef>
              <a:spcAft>
                <a:spcPts val="0"/>
              </a:spcAft>
              <a:buNone/>
              <a:defRPr>
                <a:solidFill>
                  <a:srgbClr val="FFFFFF"/>
                </a:solidFill>
              </a:defRPr>
            </a:lvl5pPr>
            <a:lvl6pPr marL="0" lvl="5" indent="0" algn="ctr">
              <a:spcBef>
                <a:spcPts val="0"/>
              </a:spcBef>
              <a:spcAft>
                <a:spcPts val="0"/>
              </a:spcAft>
              <a:buNone/>
              <a:defRPr>
                <a:solidFill>
                  <a:srgbClr val="FFFFFF"/>
                </a:solidFill>
              </a:defRPr>
            </a:lvl6pPr>
            <a:lvl7pPr marL="0" lvl="6" indent="0" algn="ctr">
              <a:spcBef>
                <a:spcPts val="0"/>
              </a:spcBef>
              <a:spcAft>
                <a:spcPts val="0"/>
              </a:spcAft>
              <a:buNone/>
              <a:defRPr>
                <a:solidFill>
                  <a:srgbClr val="FFFFFF"/>
                </a:solidFill>
              </a:defRPr>
            </a:lvl7pPr>
            <a:lvl8pPr marL="0" lvl="7" indent="0" algn="ctr">
              <a:spcBef>
                <a:spcPts val="0"/>
              </a:spcBef>
              <a:spcAft>
                <a:spcPts val="0"/>
              </a:spcAft>
              <a:buNone/>
              <a:defRPr>
                <a:solidFill>
                  <a:srgbClr val="FFFFFF"/>
                </a:solidFill>
              </a:defRPr>
            </a:lvl8pPr>
            <a:lvl9pPr marL="0" lvl="8" indent="0" algn="ctr">
              <a:spcBef>
                <a:spcPts val="0"/>
              </a:spcBef>
              <a:spcAft>
                <a:spcPts val="0"/>
              </a:spcAft>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21"/>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1"/>
          <p:cNvSpPr>
            <a:spLocks noGrp="1"/>
          </p:cNvSpPr>
          <p:nvPr>
            <p:ph type="media" idx="2"/>
          </p:nvPr>
        </p:nvSpPr>
        <p:spPr>
          <a:xfrm>
            <a:off x="457200" y="1085850"/>
            <a:ext cx="8305800" cy="3371850"/>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R="0" lvl="1"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R="0" lvl="6"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R="0" lvl="7"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R="0" lvl="8"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6" name="Google Shape;76;p21"/>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7" name="Google Shape;77;p21"/>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a:off x="304815" y="4121658"/>
            <a:ext cx="8516815" cy="44577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6"/>
              </a:buClr>
              <a:buSzPts val="2200"/>
              <a:buFont typeface="Arial"/>
              <a:buNone/>
              <a:defRPr sz="2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spcAft>
                <a:spcPts val="0"/>
              </a:spcAft>
              <a:buNone/>
              <a:defRPr>
                <a:solidFill>
                  <a:srgbClr val="FFFFFF"/>
                </a:solidFill>
              </a:defRPr>
            </a:lvl1pPr>
            <a:lvl2pPr marL="0" lvl="1" indent="0" algn="ctr">
              <a:spcBef>
                <a:spcPts val="0"/>
              </a:spcBef>
              <a:spcAft>
                <a:spcPts val="0"/>
              </a:spcAft>
              <a:buNone/>
              <a:defRPr>
                <a:solidFill>
                  <a:srgbClr val="FFFFFF"/>
                </a:solidFill>
              </a:defRPr>
            </a:lvl2pPr>
            <a:lvl3pPr marL="0" lvl="2" indent="0" algn="ctr">
              <a:spcBef>
                <a:spcPts val="0"/>
              </a:spcBef>
              <a:spcAft>
                <a:spcPts val="0"/>
              </a:spcAft>
              <a:buNone/>
              <a:defRPr>
                <a:solidFill>
                  <a:srgbClr val="FFFFFF"/>
                </a:solidFill>
              </a:defRPr>
            </a:lvl3pPr>
            <a:lvl4pPr marL="0" lvl="3" indent="0" algn="ctr">
              <a:spcBef>
                <a:spcPts val="0"/>
              </a:spcBef>
              <a:spcAft>
                <a:spcPts val="0"/>
              </a:spcAft>
              <a:buNone/>
              <a:defRPr>
                <a:solidFill>
                  <a:srgbClr val="FFFFFF"/>
                </a:solidFill>
              </a:defRPr>
            </a:lvl4pPr>
            <a:lvl5pPr marL="0" lvl="4" indent="0" algn="ctr">
              <a:spcBef>
                <a:spcPts val="0"/>
              </a:spcBef>
              <a:spcAft>
                <a:spcPts val="0"/>
              </a:spcAft>
              <a:buNone/>
              <a:defRPr>
                <a:solidFill>
                  <a:srgbClr val="FFFFFF"/>
                </a:solidFill>
              </a:defRPr>
            </a:lvl5pPr>
            <a:lvl6pPr marL="0" lvl="5" indent="0" algn="ctr">
              <a:spcBef>
                <a:spcPts val="0"/>
              </a:spcBef>
              <a:spcAft>
                <a:spcPts val="0"/>
              </a:spcAft>
              <a:buNone/>
              <a:defRPr>
                <a:solidFill>
                  <a:srgbClr val="FFFFFF"/>
                </a:solidFill>
              </a:defRPr>
            </a:lvl6pPr>
            <a:lvl7pPr marL="0" lvl="6" indent="0" algn="ctr">
              <a:spcBef>
                <a:spcPts val="0"/>
              </a:spcBef>
              <a:spcAft>
                <a:spcPts val="0"/>
              </a:spcAft>
              <a:buNone/>
              <a:defRPr>
                <a:solidFill>
                  <a:srgbClr val="FFFFFF"/>
                </a:solidFill>
              </a:defRPr>
            </a:lvl7pPr>
            <a:lvl8pPr marL="0" lvl="7" indent="0" algn="ctr">
              <a:spcBef>
                <a:spcPts val="0"/>
              </a:spcBef>
              <a:spcAft>
                <a:spcPts val="0"/>
              </a:spcAft>
              <a:buNone/>
              <a:defRPr>
                <a:solidFill>
                  <a:srgbClr val="FFFFFF"/>
                </a:solidFill>
              </a:defRPr>
            </a:lvl8pPr>
            <a:lvl9pPr marL="0" lvl="8" indent="0" algn="ctr">
              <a:spcBef>
                <a:spcPts val="0"/>
              </a:spcBef>
              <a:spcAft>
                <a:spcPts val="0"/>
              </a:spcAft>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81" name="Google Shape;81;p22"/>
          <p:cNvSpPr txBox="1">
            <a:spLocks noGrp="1"/>
          </p:cNvSpPr>
          <p:nvPr>
            <p:ph type="body" idx="1"/>
          </p:nvPr>
        </p:nvSpPr>
        <p:spPr>
          <a:xfrm>
            <a:off x="304814" y="285750"/>
            <a:ext cx="8516815" cy="370713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2" name="Google Shape;82;p22"/>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4" name="Google Shape;84;p22"/>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10980"/>
          </a:srgbClr>
        </a:solidFill>
        <a:effectLst/>
      </p:bgPr>
    </p:bg>
    <p:spTree>
      <p:nvGrpSpPr>
        <p:cNvPr id="1" name="Shape 9"/>
        <p:cNvGrpSpPr/>
        <p:nvPr/>
      </p:nvGrpSpPr>
      <p:grpSpPr>
        <a:xfrm>
          <a:off x="0" y="0"/>
          <a:ext cx="0" cy="0"/>
          <a:chOff x="0" y="0"/>
          <a:chExt cx="0" cy="0"/>
        </a:xfrm>
      </p:grpSpPr>
      <p:pic>
        <p:nvPicPr>
          <p:cNvPr id="10" name="Google Shape;10;p13" descr="AETC_2016_ribbon.png"/>
          <p:cNvPicPr preferRelativeResize="0"/>
          <p:nvPr/>
        </p:nvPicPr>
        <p:blipFill rotWithShape="1">
          <a:blip r:embed="rId12">
            <a:alphaModFix amt="5000"/>
          </a:blip>
          <a:srcRect l="35150" t="21563" r="9715" b="1013"/>
          <a:stretch/>
        </p:blipFill>
        <p:spPr>
          <a:xfrm>
            <a:off x="1" y="1"/>
            <a:ext cx="9144000" cy="5143500"/>
          </a:xfrm>
          <a:prstGeom prst="rect">
            <a:avLst/>
          </a:prstGeom>
          <a:noFill/>
          <a:ln>
            <a:noFill/>
          </a:ln>
        </p:spPr>
      </p:pic>
      <p:sp>
        <p:nvSpPr>
          <p:cNvPr id="11" name="Google Shape;11;p13"/>
          <p:cNvSpPr/>
          <p:nvPr/>
        </p:nvSpPr>
        <p:spPr>
          <a:xfrm>
            <a:off x="13" y="4667302"/>
            <a:ext cx="9143999" cy="4800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13"/>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accent6"/>
              </a:buClr>
              <a:buSzPts val="4000"/>
              <a:buFont typeface="Arial"/>
              <a:buNone/>
              <a:defRPr sz="4000" b="0" i="0" u="none" strike="noStrike" cap="non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3"/>
          <p:cNvSpPr txBox="1">
            <a:spLocks noGrp="1"/>
          </p:cNvSpPr>
          <p:nvPr>
            <p:ph type="body" idx="1"/>
          </p:nvPr>
        </p:nvSpPr>
        <p:spPr>
          <a:xfrm>
            <a:off x="457213" y="1200151"/>
            <a:ext cx="8315569" cy="3275474"/>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Google Shape;14;p13"/>
          <p:cNvSpPr/>
          <p:nvPr/>
        </p:nvSpPr>
        <p:spPr>
          <a:xfrm>
            <a:off x="8458200" y="4667302"/>
            <a:ext cx="685800" cy="48006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6"/>
              </a:solidFill>
              <a:latin typeface="Arial"/>
              <a:ea typeface="Arial"/>
              <a:cs typeface="Arial"/>
              <a:sym typeface="Arial"/>
            </a:endParaRPr>
          </a:p>
        </p:txBody>
      </p:sp>
      <p:sp>
        <p:nvSpPr>
          <p:cNvPr id="15" name="Google Shape;15;p13"/>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ct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ct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ct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ct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ct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ct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ct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ct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6" name="Google Shape;16;p13"/>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7D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13"/>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7A7DE"/>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ryanwhite.hrsa.gov/" TargetMode="External"/><Relationship Id="rId5" Type="http://schemas.openxmlformats.org/officeDocument/2006/relationships/hyperlink" Target="https://des.az.gov/ma" TargetMode="External"/><Relationship Id="rId4" Type="http://schemas.openxmlformats.org/officeDocument/2006/relationships/hyperlink" Target="https://www.ssa.gov/medicar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10_0.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subTitle" idx="1"/>
          </p:nvPr>
        </p:nvSpPr>
        <p:spPr>
          <a:xfrm>
            <a:off x="686814" y="1152936"/>
            <a:ext cx="7770374" cy="199001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000"/>
              <a:buNone/>
            </a:pPr>
            <a:endParaRPr/>
          </a:p>
          <a:p>
            <a:pPr marL="0" lvl="0" indent="0" algn="ctr" rtl="0">
              <a:spcBef>
                <a:spcPts val="400"/>
              </a:spcBef>
              <a:spcAft>
                <a:spcPts val="0"/>
              </a:spcAft>
              <a:buSzPts val="2000"/>
              <a:buNone/>
            </a:pPr>
            <a:endParaRPr/>
          </a:p>
          <a:p>
            <a:pPr marL="0" lvl="0" indent="0" algn="ctr" rtl="0">
              <a:spcBef>
                <a:spcPts val="400"/>
              </a:spcBef>
              <a:spcAft>
                <a:spcPts val="0"/>
              </a:spcAft>
              <a:buSzPts val="2000"/>
              <a:buNone/>
            </a:pPr>
            <a:endParaRPr/>
          </a:p>
        </p:txBody>
      </p:sp>
      <p:sp>
        <p:nvSpPr>
          <p:cNvPr id="99" name="Google Shape;99;p1"/>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solidFill>
                  <a:srgbClr val="FFFFFF"/>
                </a:solidFill>
              </a:rPr>
              <a:t>1</a:t>
            </a:fld>
            <a:endParaRPr>
              <a:solidFill>
                <a:srgbClr val="FFFFFF"/>
              </a:solidFill>
            </a:endParaRPr>
          </a:p>
        </p:txBody>
      </p:sp>
      <p:sp>
        <p:nvSpPr>
          <p:cNvPr id="100" name="Google Shape;100;p1"/>
          <p:cNvSpPr/>
          <p:nvPr/>
        </p:nvSpPr>
        <p:spPr>
          <a:xfrm>
            <a:off x="1124113" y="3495000"/>
            <a:ext cx="6895800" cy="954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500" b="1">
                <a:solidFill>
                  <a:schemeClr val="dk1"/>
                </a:solidFill>
              </a:rPr>
              <a:t>Elsa Cornejo, Mayra Mollo, Estefanía Santos, Brett Dechambre MPH</a:t>
            </a:r>
            <a:endParaRPr sz="1500" b="1"/>
          </a:p>
          <a:p>
            <a:pPr marL="0" marR="0" lvl="0" indent="0" algn="ctr" rtl="0">
              <a:lnSpc>
                <a:spcPct val="100000"/>
              </a:lnSpc>
              <a:spcBef>
                <a:spcPts val="480"/>
              </a:spcBef>
              <a:spcAft>
                <a:spcPts val="0"/>
              </a:spcAft>
              <a:buNone/>
            </a:pPr>
            <a:r>
              <a:rPr lang="en-US" sz="1500" i="1">
                <a:solidFill>
                  <a:schemeClr val="dk1"/>
                </a:solidFill>
              </a:rPr>
              <a:t>Arizona Department of Health Services / CDC Foundation </a:t>
            </a:r>
            <a:endParaRPr sz="1500" i="1"/>
          </a:p>
        </p:txBody>
      </p:sp>
      <p:sp>
        <p:nvSpPr>
          <p:cNvPr id="101" name="Google Shape;101;p1"/>
          <p:cNvSpPr txBox="1">
            <a:spLocks noGrp="1"/>
          </p:cNvSpPr>
          <p:nvPr>
            <p:ph type="ctrTitle"/>
          </p:nvPr>
        </p:nvSpPr>
        <p:spPr>
          <a:xfrm>
            <a:off x="281988" y="1699350"/>
            <a:ext cx="8580000" cy="17448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3000" b="1">
                <a:solidFill>
                  <a:schemeClr val="accent6"/>
                </a:solidFill>
              </a:rPr>
              <a:t>Fostering HIV and STI prevention and care </a:t>
            </a:r>
            <a:endParaRPr sz="3000" b="1">
              <a:solidFill>
                <a:schemeClr val="accent6"/>
              </a:solidFill>
            </a:endParaRPr>
          </a:p>
          <a:p>
            <a:pPr marL="0" lvl="0" indent="0" algn="ctr" rtl="0">
              <a:lnSpc>
                <a:spcPct val="115000"/>
              </a:lnSpc>
              <a:spcBef>
                <a:spcPts val="0"/>
              </a:spcBef>
              <a:spcAft>
                <a:spcPts val="0"/>
              </a:spcAft>
              <a:buNone/>
            </a:pPr>
            <a:r>
              <a:rPr lang="en-US" sz="3000" b="1">
                <a:solidFill>
                  <a:schemeClr val="accent6"/>
                </a:solidFill>
              </a:rPr>
              <a:t>on the Arizona-Mexico border:</a:t>
            </a:r>
            <a:r>
              <a:rPr lang="en-US" sz="3000">
                <a:solidFill>
                  <a:srgbClr val="000000"/>
                </a:solidFill>
              </a:rPr>
              <a:t> </a:t>
            </a:r>
            <a:endParaRPr sz="3000">
              <a:solidFill>
                <a:srgbClr val="000000"/>
              </a:solidFill>
            </a:endParaRPr>
          </a:p>
          <a:p>
            <a:pPr marL="0" lvl="0" indent="0" algn="ctr" rtl="0">
              <a:lnSpc>
                <a:spcPct val="115000"/>
              </a:lnSpc>
              <a:spcBef>
                <a:spcPts val="0"/>
              </a:spcBef>
              <a:spcAft>
                <a:spcPts val="0"/>
              </a:spcAft>
              <a:buNone/>
            </a:pPr>
            <a:r>
              <a:rPr lang="en-US" sz="2500" b="1">
                <a:solidFill>
                  <a:srgbClr val="000000"/>
                </a:solidFill>
              </a:rPr>
              <a:t>Lessons learned from case investigations</a:t>
            </a:r>
            <a:endParaRPr sz="5500" b="1"/>
          </a:p>
        </p:txBody>
      </p:sp>
      <p:pic>
        <p:nvPicPr>
          <p:cNvPr id="102" name="Google Shape;102;p1"/>
          <p:cNvPicPr preferRelativeResize="0"/>
          <p:nvPr/>
        </p:nvPicPr>
        <p:blipFill>
          <a:blip r:embed="rId3">
            <a:alphaModFix/>
          </a:blip>
          <a:stretch>
            <a:fillRect/>
          </a:stretch>
        </p:blipFill>
        <p:spPr>
          <a:xfrm>
            <a:off x="5454850" y="200025"/>
            <a:ext cx="3470225" cy="803300"/>
          </a:xfrm>
          <a:prstGeom prst="rect">
            <a:avLst/>
          </a:prstGeom>
          <a:noFill/>
          <a:ln>
            <a:noFill/>
          </a:ln>
        </p:spPr>
      </p:pic>
      <p:pic>
        <p:nvPicPr>
          <p:cNvPr id="103" name="Google Shape;103;p1"/>
          <p:cNvPicPr preferRelativeResize="0"/>
          <p:nvPr/>
        </p:nvPicPr>
        <p:blipFill>
          <a:blip r:embed="rId4">
            <a:alphaModFix/>
          </a:blip>
          <a:stretch>
            <a:fillRect/>
          </a:stretch>
        </p:blipFill>
        <p:spPr>
          <a:xfrm>
            <a:off x="1705867" y="4707063"/>
            <a:ext cx="1652175" cy="382475"/>
          </a:xfrm>
          <a:prstGeom prst="rect">
            <a:avLst/>
          </a:prstGeom>
          <a:noFill/>
          <a:ln>
            <a:noFill/>
          </a:ln>
        </p:spPr>
      </p:pic>
      <p:sp>
        <p:nvSpPr>
          <p:cNvPr id="104" name="Google Shape;104;p1"/>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6b90a2791b_2_28"/>
          <p:cNvSpPr txBox="1">
            <a:spLocks noGrp="1"/>
          </p:cNvSpPr>
          <p:nvPr>
            <p:ph type="title"/>
          </p:nvPr>
        </p:nvSpPr>
        <p:spPr>
          <a:xfrm>
            <a:off x="588675" y="301200"/>
            <a:ext cx="7515300" cy="91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b="1"/>
              <a:t>Binational resources for surveillance and linkage to care</a:t>
            </a:r>
            <a:endParaRPr sz="3000" b="1"/>
          </a:p>
        </p:txBody>
      </p:sp>
      <p:sp>
        <p:nvSpPr>
          <p:cNvPr id="209" name="Google Shape;209;g26b90a2791b_2_28"/>
          <p:cNvSpPr txBox="1">
            <a:spLocks noGrp="1"/>
          </p:cNvSpPr>
          <p:nvPr>
            <p:ph type="body" idx="1"/>
          </p:nvPr>
        </p:nvSpPr>
        <p:spPr>
          <a:xfrm>
            <a:off x="597600" y="1334831"/>
            <a:ext cx="7948800" cy="3248800"/>
          </a:xfrm>
          <a:prstGeom prst="rect">
            <a:avLst/>
          </a:prstGeom>
        </p:spPr>
        <p:txBody>
          <a:bodyPr spcFirstLastPara="1" wrap="square" lIns="91425" tIns="45700" rIns="91425" bIns="45700" anchor="t" anchorCtr="0">
            <a:normAutofit fontScale="92500" lnSpcReduction="20000"/>
          </a:bodyPr>
          <a:lstStyle/>
          <a:p>
            <a:pPr marL="171450" lvl="0" indent="0" algn="l" rtl="0">
              <a:lnSpc>
                <a:spcPct val="150000"/>
              </a:lnSpc>
              <a:spcBef>
                <a:spcPts val="360"/>
              </a:spcBef>
              <a:spcAft>
                <a:spcPts val="0"/>
              </a:spcAft>
              <a:buNone/>
            </a:pPr>
            <a:r>
              <a:rPr lang="en-US" sz="2100" dirty="0"/>
              <a:t>History of collaboration between Arizona and Sonora:</a:t>
            </a:r>
            <a:endParaRPr sz="2100" dirty="0"/>
          </a:p>
          <a:p>
            <a:pPr marL="914400" lvl="1" indent="-346075" algn="l" rtl="0">
              <a:lnSpc>
                <a:spcPct val="150000"/>
              </a:lnSpc>
              <a:spcBef>
                <a:spcPts val="360"/>
              </a:spcBef>
              <a:spcAft>
                <a:spcPts val="0"/>
              </a:spcAft>
              <a:buSzPct val="100000"/>
              <a:buAutoNum type="alphaLcPeriod"/>
            </a:pPr>
            <a:r>
              <a:rPr lang="en-US" sz="1900" dirty="0"/>
              <a:t>Border Health Offices</a:t>
            </a:r>
            <a:endParaRPr sz="1900" dirty="0"/>
          </a:p>
          <a:p>
            <a:pPr marL="914400" lvl="1" indent="-346075" algn="l" rtl="0">
              <a:lnSpc>
                <a:spcPct val="150000"/>
              </a:lnSpc>
              <a:spcBef>
                <a:spcPts val="0"/>
              </a:spcBef>
              <a:spcAft>
                <a:spcPts val="0"/>
              </a:spcAft>
              <a:buSzPct val="100000"/>
              <a:buAutoNum type="alphaLcPeriod"/>
            </a:pPr>
            <a:r>
              <a:rPr lang="en-US" sz="1900" dirty="0"/>
              <a:t>MEDSIS &amp; Border Infectious Disease Surveillance</a:t>
            </a:r>
            <a:endParaRPr sz="1900" dirty="0"/>
          </a:p>
          <a:p>
            <a:pPr marL="914400" lvl="1" indent="-346075" algn="l" rtl="0">
              <a:lnSpc>
                <a:spcPct val="150000"/>
              </a:lnSpc>
              <a:spcBef>
                <a:spcPts val="0"/>
              </a:spcBef>
              <a:spcAft>
                <a:spcPts val="0"/>
              </a:spcAft>
              <a:buSzPct val="100000"/>
              <a:buAutoNum type="alphaLcPeriod"/>
            </a:pPr>
            <a:r>
              <a:rPr lang="en-US" sz="1900" dirty="0"/>
              <a:t>Support in Nogales for returning migrants living with HIV </a:t>
            </a:r>
            <a:endParaRPr sz="1900" dirty="0"/>
          </a:p>
          <a:p>
            <a:pPr marL="914400" lvl="1" indent="-346075" algn="l" rtl="0">
              <a:lnSpc>
                <a:spcPct val="150000"/>
              </a:lnSpc>
              <a:spcBef>
                <a:spcPts val="0"/>
              </a:spcBef>
              <a:spcAft>
                <a:spcPts val="0"/>
              </a:spcAft>
              <a:buSzPct val="100000"/>
              <a:buAutoNum type="alphaLcPeriod"/>
            </a:pPr>
            <a:r>
              <a:rPr lang="en-US" sz="1900" dirty="0"/>
              <a:t>Binational training and education (state universities, AIDS Education &amp; Training Center, others)</a:t>
            </a:r>
            <a:endParaRPr sz="1900" dirty="0"/>
          </a:p>
          <a:p>
            <a:pPr marL="914400" lvl="1" indent="-346075" algn="l" rtl="0">
              <a:lnSpc>
                <a:spcPct val="150000"/>
              </a:lnSpc>
              <a:spcBef>
                <a:spcPts val="0"/>
              </a:spcBef>
              <a:spcAft>
                <a:spcPts val="0"/>
              </a:spcAft>
              <a:buSzPct val="100000"/>
              <a:buAutoNum type="alphaLcPeriod"/>
            </a:pPr>
            <a:r>
              <a:rPr lang="en-US" sz="1900" dirty="0"/>
              <a:t>Arizona-Mexico Commission </a:t>
            </a:r>
            <a:endParaRPr sz="1900" dirty="0"/>
          </a:p>
          <a:p>
            <a:pPr marL="914400" lvl="1" indent="-346075" algn="l" rtl="0">
              <a:lnSpc>
                <a:spcPct val="150000"/>
              </a:lnSpc>
              <a:spcBef>
                <a:spcPts val="0"/>
              </a:spcBef>
              <a:spcAft>
                <a:spcPts val="0"/>
              </a:spcAft>
              <a:buSzPct val="100000"/>
              <a:buAutoNum type="alphaLcPeriod"/>
            </a:pPr>
            <a:r>
              <a:rPr lang="en-US" sz="1900" dirty="0"/>
              <a:t>US-Mexico Border Health Commission</a:t>
            </a:r>
            <a:endParaRPr sz="1900" dirty="0"/>
          </a:p>
        </p:txBody>
      </p:sp>
      <p:sp>
        <p:nvSpPr>
          <p:cNvPr id="210" name="Google Shape;210;g26b90a2791b_2_28"/>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10</a:t>
            </a:fld>
            <a:endParaRPr/>
          </a:p>
        </p:txBody>
      </p:sp>
      <p:pic>
        <p:nvPicPr>
          <p:cNvPr id="211" name="Google Shape;211;g26b90a2791b_2_28"/>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212" name="Google Shape;212;g26b90a2791b_2_28"/>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6b90a2791b_2_42"/>
          <p:cNvSpPr txBox="1">
            <a:spLocks noGrp="1"/>
          </p:cNvSpPr>
          <p:nvPr>
            <p:ph type="title"/>
          </p:nvPr>
        </p:nvSpPr>
        <p:spPr>
          <a:xfrm>
            <a:off x="263425" y="92675"/>
            <a:ext cx="8562000" cy="826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b="1"/>
              <a:t>The complexities of a transborder context</a:t>
            </a:r>
            <a:endParaRPr sz="3000" b="1"/>
          </a:p>
        </p:txBody>
      </p:sp>
      <p:sp>
        <p:nvSpPr>
          <p:cNvPr id="219" name="Google Shape;219;g26b90a2791b_2_42"/>
          <p:cNvSpPr txBox="1">
            <a:spLocks noGrp="1"/>
          </p:cNvSpPr>
          <p:nvPr>
            <p:ph type="body" idx="1"/>
          </p:nvPr>
        </p:nvSpPr>
        <p:spPr>
          <a:xfrm>
            <a:off x="263425" y="919175"/>
            <a:ext cx="8411400" cy="548100"/>
          </a:xfrm>
          <a:prstGeom prst="rect">
            <a:avLst/>
          </a:prstGeom>
        </p:spPr>
        <p:txBody>
          <a:bodyPr spcFirstLastPara="1" wrap="square" lIns="91425" tIns="45700" rIns="91425" bIns="45700" anchor="t" anchorCtr="0">
            <a:normAutofit/>
          </a:bodyPr>
          <a:lstStyle/>
          <a:p>
            <a:pPr marL="457200" lvl="0" indent="-355600" algn="l" rtl="0">
              <a:lnSpc>
                <a:spcPct val="115000"/>
              </a:lnSpc>
              <a:spcBef>
                <a:spcPts val="360"/>
              </a:spcBef>
              <a:spcAft>
                <a:spcPts val="0"/>
              </a:spcAft>
              <a:buSzPts val="2000"/>
              <a:buChar char="▪"/>
            </a:pPr>
            <a:r>
              <a:rPr lang="en-US" sz="2000" dirty="0"/>
              <a:t>Circular migration; migration as a process rather than a finite event</a:t>
            </a:r>
            <a:endParaRPr sz="2000" dirty="0"/>
          </a:p>
        </p:txBody>
      </p:sp>
      <p:sp>
        <p:nvSpPr>
          <p:cNvPr id="220" name="Google Shape;220;g26b90a2791b_2_42"/>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11</a:t>
            </a:fld>
            <a:endParaRPr/>
          </a:p>
        </p:txBody>
      </p:sp>
      <p:pic>
        <p:nvPicPr>
          <p:cNvPr id="221" name="Google Shape;221;g26b90a2791b_2_42"/>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222" name="Google Shape;222;g26b90a2791b_2_42"/>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223" name="Google Shape;223;g26b90a2791b_2_42"/>
          <p:cNvSpPr txBox="1">
            <a:spLocks noGrp="1"/>
          </p:cNvSpPr>
          <p:nvPr>
            <p:ph type="body" idx="1"/>
          </p:nvPr>
        </p:nvSpPr>
        <p:spPr>
          <a:xfrm>
            <a:off x="263425" y="1428675"/>
            <a:ext cx="8849700" cy="959700"/>
          </a:xfrm>
          <a:prstGeom prst="rect">
            <a:avLst/>
          </a:prstGeom>
        </p:spPr>
        <p:txBody>
          <a:bodyPr spcFirstLastPara="1" wrap="square" lIns="91425" tIns="45700" rIns="91425" bIns="45700" anchor="t" anchorCtr="0">
            <a:normAutofit/>
          </a:bodyPr>
          <a:lstStyle/>
          <a:p>
            <a:pPr marL="457200" lvl="0" indent="-355600" algn="l" rtl="0">
              <a:lnSpc>
                <a:spcPct val="115000"/>
              </a:lnSpc>
              <a:spcBef>
                <a:spcPts val="360"/>
              </a:spcBef>
              <a:spcAft>
                <a:spcPts val="0"/>
              </a:spcAft>
              <a:buSzPts val="2000"/>
              <a:buChar char="▪"/>
            </a:pPr>
            <a:r>
              <a:rPr lang="en-US" sz="2000" dirty="0"/>
              <a:t>Multiple, co-existing and intersecting factors that increase vulnerability</a:t>
            </a:r>
            <a:endParaRPr sz="2000" dirty="0"/>
          </a:p>
        </p:txBody>
      </p:sp>
      <p:sp>
        <p:nvSpPr>
          <p:cNvPr id="224" name="Google Shape;224;g26b90a2791b_2_42"/>
          <p:cNvSpPr txBox="1">
            <a:spLocks noGrp="1"/>
          </p:cNvSpPr>
          <p:nvPr>
            <p:ph type="body" idx="1"/>
          </p:nvPr>
        </p:nvSpPr>
        <p:spPr>
          <a:xfrm>
            <a:off x="263425" y="1965088"/>
            <a:ext cx="8411400" cy="1718400"/>
          </a:xfrm>
          <a:prstGeom prst="rect">
            <a:avLst/>
          </a:prstGeom>
        </p:spPr>
        <p:txBody>
          <a:bodyPr spcFirstLastPara="1" wrap="square" lIns="91425" tIns="45700" rIns="91425" bIns="45700" anchor="t" anchorCtr="0">
            <a:normAutofit lnSpcReduction="10000"/>
          </a:bodyPr>
          <a:lstStyle/>
          <a:p>
            <a:pPr marL="457200" lvl="0" indent="-355600" algn="l" rtl="0">
              <a:lnSpc>
                <a:spcPct val="115000"/>
              </a:lnSpc>
              <a:spcBef>
                <a:spcPts val="360"/>
              </a:spcBef>
              <a:spcAft>
                <a:spcPts val="0"/>
              </a:spcAft>
              <a:buSzPts val="2000"/>
              <a:buChar char="▪"/>
            </a:pPr>
            <a:r>
              <a:rPr lang="en-US" sz="2000" dirty="0"/>
              <a:t>Cultural and institutional barriers to HIV prevention and care:</a:t>
            </a:r>
            <a:endParaRPr sz="2000" dirty="0"/>
          </a:p>
          <a:p>
            <a:pPr marL="914400" lvl="1" indent="-342385" algn="l" rtl="0">
              <a:lnSpc>
                <a:spcPct val="115000"/>
              </a:lnSpc>
              <a:spcBef>
                <a:spcPts val="0"/>
              </a:spcBef>
              <a:spcAft>
                <a:spcPts val="0"/>
              </a:spcAft>
              <a:buSzPts val="1792"/>
              <a:buChar char="▪"/>
            </a:pPr>
            <a:r>
              <a:rPr lang="en-US" sz="1800" dirty="0"/>
              <a:t>Stigma associated with HIV diagnosis</a:t>
            </a:r>
            <a:endParaRPr sz="1800" dirty="0"/>
          </a:p>
          <a:p>
            <a:pPr marL="914400" lvl="1" indent="-342385" algn="l" rtl="0">
              <a:lnSpc>
                <a:spcPct val="115000"/>
              </a:lnSpc>
              <a:spcBef>
                <a:spcPts val="0"/>
              </a:spcBef>
              <a:spcAft>
                <a:spcPts val="0"/>
              </a:spcAft>
              <a:buSzPts val="1792"/>
              <a:buChar char="▪"/>
            </a:pPr>
            <a:r>
              <a:rPr lang="en-US" sz="1800" dirty="0"/>
              <a:t>Immigration status</a:t>
            </a:r>
            <a:endParaRPr sz="1800" dirty="0"/>
          </a:p>
          <a:p>
            <a:pPr marL="914400" lvl="1" indent="-342385" algn="l" rtl="0">
              <a:lnSpc>
                <a:spcPct val="115000"/>
              </a:lnSpc>
              <a:spcBef>
                <a:spcPts val="0"/>
              </a:spcBef>
              <a:spcAft>
                <a:spcPts val="0"/>
              </a:spcAft>
              <a:buSzPts val="1792"/>
              <a:buChar char="▪"/>
            </a:pPr>
            <a:r>
              <a:rPr lang="en-US" sz="1800" dirty="0"/>
              <a:t>History of US government denying entry to people living with HIV</a:t>
            </a:r>
            <a:endParaRPr sz="1800" dirty="0"/>
          </a:p>
          <a:p>
            <a:pPr marL="914400" lvl="1" indent="-342385" algn="l" rtl="0">
              <a:lnSpc>
                <a:spcPct val="115000"/>
              </a:lnSpc>
              <a:spcBef>
                <a:spcPts val="0"/>
              </a:spcBef>
              <a:spcAft>
                <a:spcPts val="0"/>
              </a:spcAft>
              <a:buSzPts val="1792"/>
              <a:buChar char="▪"/>
            </a:pPr>
            <a:r>
              <a:rPr lang="en-US" sz="1800" dirty="0"/>
              <a:t>Lack of access to linguistically and culturally competent care.</a:t>
            </a:r>
            <a:endParaRPr sz="1800" dirty="0"/>
          </a:p>
        </p:txBody>
      </p:sp>
      <p:sp>
        <p:nvSpPr>
          <p:cNvPr id="225" name="Google Shape;225;g26b90a2791b_2_42"/>
          <p:cNvSpPr txBox="1">
            <a:spLocks noGrp="1"/>
          </p:cNvSpPr>
          <p:nvPr>
            <p:ph type="body" idx="1"/>
          </p:nvPr>
        </p:nvSpPr>
        <p:spPr>
          <a:xfrm>
            <a:off x="263425" y="3683488"/>
            <a:ext cx="8411400" cy="920400"/>
          </a:xfrm>
          <a:prstGeom prst="rect">
            <a:avLst/>
          </a:prstGeom>
        </p:spPr>
        <p:txBody>
          <a:bodyPr spcFirstLastPara="1" wrap="square" lIns="91425" tIns="45700" rIns="91425" bIns="45700" anchor="t" anchorCtr="0">
            <a:normAutofit fontScale="92500"/>
          </a:bodyPr>
          <a:lstStyle/>
          <a:p>
            <a:pPr marL="457200" lvl="0" indent="-346075" algn="l" rtl="0">
              <a:lnSpc>
                <a:spcPct val="115000"/>
              </a:lnSpc>
              <a:spcBef>
                <a:spcPts val="360"/>
              </a:spcBef>
              <a:spcAft>
                <a:spcPts val="0"/>
              </a:spcAft>
              <a:buSzPct val="100000"/>
              <a:buChar char="▪"/>
            </a:pPr>
            <a:r>
              <a:rPr lang="en-US" sz="2000" dirty="0">
                <a:solidFill>
                  <a:srgbClr val="212121"/>
                </a:solidFill>
              </a:rPr>
              <a:t>A need for binational HIV prevention approaches, improved outreach around early testing and linkage to care, and attention to mental health</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1000"/>
                                        <p:tgtEl>
                                          <p:spTgt spid="21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 calcmode="lin" valueType="num">
                                      <p:cBhvr additive="base">
                                        <p:cTn id="12" dur="1000"/>
                                        <p:tgtEl>
                                          <p:spTgt spid="22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anim calcmode="lin" valueType="num">
                                      <p:cBhvr additive="base">
                                        <p:cTn id="17" dur="1000"/>
                                        <p:tgtEl>
                                          <p:spTgt spid="22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5"/>
                                        </p:tgtEl>
                                        <p:attrNameLst>
                                          <p:attrName>style.visibility</p:attrName>
                                        </p:attrNameLst>
                                      </p:cBhvr>
                                      <p:to>
                                        <p:strVal val="visible"/>
                                      </p:to>
                                    </p:set>
                                    <p:anim calcmode="lin" valueType="num">
                                      <p:cBhvr additive="base">
                                        <p:cTn id="22" dur="1000"/>
                                        <p:tgtEl>
                                          <p:spTgt spid="2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6b90a2791b_2_7"/>
          <p:cNvSpPr txBox="1">
            <a:spLocks noGrp="1"/>
          </p:cNvSpPr>
          <p:nvPr>
            <p:ph type="title"/>
          </p:nvPr>
        </p:nvSpPr>
        <p:spPr>
          <a:xfrm>
            <a:off x="457225" y="78300"/>
            <a:ext cx="85599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t>A word about </a:t>
            </a:r>
            <a:r>
              <a:rPr lang="en-US" sz="30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terminology</a:t>
            </a:r>
            <a:endParaRPr sz="3000" b="1" dirty="0"/>
          </a:p>
        </p:txBody>
      </p:sp>
      <p:sp>
        <p:nvSpPr>
          <p:cNvPr id="232" name="Google Shape;232;g26b90a2791b_2_7"/>
          <p:cNvSpPr txBox="1">
            <a:spLocks noGrp="1"/>
          </p:cNvSpPr>
          <p:nvPr>
            <p:ph type="body" idx="1"/>
          </p:nvPr>
        </p:nvSpPr>
        <p:spPr>
          <a:xfrm rot="-415">
            <a:off x="2835900" y="963916"/>
            <a:ext cx="2484000" cy="27276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sz="1800"/>
              <a:t>“</a:t>
            </a:r>
            <a:r>
              <a:rPr lang="en-US" sz="1800" b="1"/>
              <a:t>Binational client</a:t>
            </a:r>
            <a:r>
              <a:rPr lang="en-US" sz="1800"/>
              <a:t>”</a:t>
            </a:r>
            <a:endParaRPr sz="1800"/>
          </a:p>
          <a:p>
            <a:pPr marL="0" lvl="0" indent="0" algn="ctr" rtl="0">
              <a:spcBef>
                <a:spcPts val="1000"/>
              </a:spcBef>
              <a:spcAft>
                <a:spcPts val="0"/>
              </a:spcAft>
              <a:buNone/>
            </a:pPr>
            <a:r>
              <a:rPr lang="en-US" sz="1500"/>
              <a:t>vs.</a:t>
            </a:r>
            <a:endParaRPr sz="1500"/>
          </a:p>
          <a:p>
            <a:pPr marL="0" lvl="0" indent="0" algn="ctr" rtl="0">
              <a:spcBef>
                <a:spcPts val="1000"/>
              </a:spcBef>
              <a:spcAft>
                <a:spcPts val="0"/>
              </a:spcAft>
              <a:buNone/>
            </a:pPr>
            <a:r>
              <a:rPr lang="en-US" sz="1800"/>
              <a:t>“</a:t>
            </a:r>
            <a:r>
              <a:rPr lang="en-US" sz="1800" b="1"/>
              <a:t>Migrant</a:t>
            </a:r>
            <a:r>
              <a:rPr lang="en-US" sz="1800"/>
              <a:t>”</a:t>
            </a:r>
            <a:endParaRPr sz="1800"/>
          </a:p>
          <a:p>
            <a:pPr marL="0" lvl="0" indent="0" algn="ctr" rtl="0">
              <a:spcBef>
                <a:spcPts val="1000"/>
              </a:spcBef>
              <a:spcAft>
                <a:spcPts val="0"/>
              </a:spcAft>
              <a:buNone/>
            </a:pPr>
            <a:r>
              <a:rPr lang="en-US" sz="1500"/>
              <a:t>vs.</a:t>
            </a:r>
            <a:endParaRPr sz="1500"/>
          </a:p>
          <a:p>
            <a:pPr marL="0" lvl="0" indent="0" algn="ctr" rtl="0">
              <a:spcBef>
                <a:spcPts val="1000"/>
              </a:spcBef>
              <a:spcAft>
                <a:spcPts val="0"/>
              </a:spcAft>
              <a:buNone/>
            </a:pPr>
            <a:r>
              <a:rPr lang="en-US" sz="1800"/>
              <a:t>“</a:t>
            </a:r>
            <a:r>
              <a:rPr lang="en-US" sz="1800" b="1"/>
              <a:t>Immigrant</a:t>
            </a:r>
            <a:r>
              <a:rPr lang="en-US" sz="1800"/>
              <a:t>”</a:t>
            </a:r>
            <a:endParaRPr sz="1800"/>
          </a:p>
          <a:p>
            <a:pPr marL="0" lvl="0" indent="0" algn="ctr" rtl="0">
              <a:spcBef>
                <a:spcPts val="1000"/>
              </a:spcBef>
              <a:spcAft>
                <a:spcPts val="0"/>
              </a:spcAft>
              <a:buNone/>
            </a:pPr>
            <a:r>
              <a:rPr lang="en-US" sz="1500"/>
              <a:t>vs.</a:t>
            </a:r>
            <a:endParaRPr sz="1500"/>
          </a:p>
          <a:p>
            <a:pPr marL="0" lvl="0" indent="0" algn="ctr" rtl="0">
              <a:spcBef>
                <a:spcPts val="1000"/>
              </a:spcBef>
              <a:spcAft>
                <a:spcPts val="0"/>
              </a:spcAft>
              <a:buNone/>
            </a:pPr>
            <a:r>
              <a:rPr lang="en-US" sz="1800"/>
              <a:t>“</a:t>
            </a:r>
            <a:r>
              <a:rPr lang="en-US" sz="1800" b="1"/>
              <a:t>Seasonal worker</a:t>
            </a:r>
            <a:r>
              <a:rPr lang="en-US" sz="1800"/>
              <a:t>”</a:t>
            </a:r>
            <a:endParaRPr sz="1800"/>
          </a:p>
        </p:txBody>
      </p:sp>
      <p:sp>
        <p:nvSpPr>
          <p:cNvPr id="233" name="Google Shape;233;g26b90a2791b_2_7"/>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12</a:t>
            </a:fld>
            <a:endParaRPr/>
          </a:p>
        </p:txBody>
      </p:sp>
      <p:pic>
        <p:nvPicPr>
          <p:cNvPr id="234" name="Google Shape;234;g26b90a2791b_2_7"/>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235" name="Google Shape;235;g26b90a2791b_2_7"/>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236" name="Google Shape;236;g26b90a2791b_2_7"/>
          <p:cNvSpPr txBox="1">
            <a:spLocks noGrp="1"/>
          </p:cNvSpPr>
          <p:nvPr>
            <p:ph type="body" idx="1"/>
          </p:nvPr>
        </p:nvSpPr>
        <p:spPr>
          <a:xfrm>
            <a:off x="615000" y="3886325"/>
            <a:ext cx="7914000" cy="558000"/>
          </a:xfrm>
          <a:prstGeom prst="rect">
            <a:avLst/>
          </a:prstGeom>
          <a:solidFill>
            <a:srgbClr val="EEEEEE"/>
          </a:solidFill>
          <a:ln w="9525" cap="flat" cmpd="sng">
            <a:solidFill>
              <a:srgbClr val="D6201A"/>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sz="1800" b="1" dirty="0">
                <a:solidFill>
                  <a:schemeClr val="accent6"/>
                </a:solidFill>
              </a:rPr>
              <a:t>Takeaway: Recognizing nuance and being intentional are important</a:t>
            </a:r>
            <a:endParaRPr sz="1800" b="1" dirty="0">
              <a:solidFill>
                <a:schemeClr val="accent6"/>
              </a:solidFill>
            </a:endParaRPr>
          </a:p>
        </p:txBody>
      </p:sp>
      <p:sp>
        <p:nvSpPr>
          <p:cNvPr id="237" name="Google Shape;237;g26b90a2791b_2_7"/>
          <p:cNvSpPr txBox="1">
            <a:spLocks noGrp="1"/>
          </p:cNvSpPr>
          <p:nvPr>
            <p:ph type="body" idx="1"/>
          </p:nvPr>
        </p:nvSpPr>
        <p:spPr>
          <a:xfrm rot="-437496">
            <a:off x="5239146" y="921113"/>
            <a:ext cx="3673205" cy="1173808"/>
          </a:xfrm>
          <a:prstGeom prst="rect">
            <a:avLst/>
          </a:prstGeom>
        </p:spPr>
        <p:txBody>
          <a:bodyPr spcFirstLastPara="1" wrap="square" lIns="91425" tIns="45700" rIns="91425" bIns="45700" anchor="ctr" anchorCtr="0">
            <a:normAutofit/>
          </a:bodyPr>
          <a:lstStyle/>
          <a:p>
            <a:pPr marL="0" lvl="0" indent="0" algn="ctr" rtl="0">
              <a:spcBef>
                <a:spcPts val="360"/>
              </a:spcBef>
              <a:spcAft>
                <a:spcPts val="0"/>
              </a:spcAft>
              <a:buNone/>
            </a:pPr>
            <a:r>
              <a:rPr lang="en-US" sz="1800"/>
              <a:t>“</a:t>
            </a:r>
            <a:r>
              <a:rPr lang="en-US" sz="1800" b="1"/>
              <a:t>Non-English-speaking</a:t>
            </a:r>
            <a:r>
              <a:rPr lang="en-US" sz="1800"/>
              <a:t>” </a:t>
            </a:r>
            <a:endParaRPr sz="1800"/>
          </a:p>
          <a:p>
            <a:pPr marL="0" lvl="0" indent="0" algn="ctr" rtl="0">
              <a:spcBef>
                <a:spcPts val="360"/>
              </a:spcBef>
              <a:spcAft>
                <a:spcPts val="0"/>
              </a:spcAft>
              <a:buNone/>
            </a:pPr>
            <a:r>
              <a:rPr lang="en-US" sz="1500"/>
              <a:t>vs.</a:t>
            </a:r>
            <a:endParaRPr sz="1500"/>
          </a:p>
          <a:p>
            <a:pPr marL="0" lvl="0" indent="0" algn="ctr" rtl="0">
              <a:spcBef>
                <a:spcPts val="360"/>
              </a:spcBef>
              <a:spcAft>
                <a:spcPts val="0"/>
              </a:spcAft>
              <a:buNone/>
            </a:pPr>
            <a:r>
              <a:rPr lang="en-US" sz="1800"/>
              <a:t>“</a:t>
            </a:r>
            <a:r>
              <a:rPr lang="en-US" sz="1800" b="1"/>
              <a:t>Primarily Spanish-speaking</a:t>
            </a:r>
            <a:r>
              <a:rPr lang="en-US" sz="1800"/>
              <a:t>”</a:t>
            </a:r>
            <a:endParaRPr sz="1800"/>
          </a:p>
        </p:txBody>
      </p:sp>
      <p:sp>
        <p:nvSpPr>
          <p:cNvPr id="238" name="Google Shape;238;g26b90a2791b_2_7"/>
          <p:cNvSpPr txBox="1">
            <a:spLocks noGrp="1"/>
          </p:cNvSpPr>
          <p:nvPr>
            <p:ph type="body" idx="1"/>
          </p:nvPr>
        </p:nvSpPr>
        <p:spPr>
          <a:xfrm rot="586944">
            <a:off x="5826357" y="2596639"/>
            <a:ext cx="2701479" cy="996372"/>
          </a:xfrm>
          <a:prstGeom prst="rect">
            <a:avLst/>
          </a:prstGeom>
        </p:spPr>
        <p:txBody>
          <a:bodyPr spcFirstLastPara="1" wrap="square" lIns="91425" tIns="45700" rIns="91425" bIns="45700" anchor="ctr" anchorCtr="0">
            <a:noAutofit/>
          </a:bodyPr>
          <a:lstStyle/>
          <a:p>
            <a:pPr marL="0" lvl="0" indent="0" algn="ctr" rtl="0">
              <a:spcBef>
                <a:spcPts val="360"/>
              </a:spcBef>
              <a:spcAft>
                <a:spcPts val="0"/>
              </a:spcAft>
              <a:buNone/>
            </a:pPr>
            <a:r>
              <a:rPr lang="en-US" sz="1800"/>
              <a:t>“</a:t>
            </a:r>
            <a:r>
              <a:rPr lang="en-US" sz="1800" b="1"/>
              <a:t>Undocumented</a:t>
            </a:r>
            <a:r>
              <a:rPr lang="en-US" sz="1800"/>
              <a:t>”</a:t>
            </a:r>
            <a:endParaRPr sz="1800"/>
          </a:p>
          <a:p>
            <a:pPr marL="0" lvl="0" indent="0" algn="ctr" rtl="0">
              <a:spcBef>
                <a:spcPts val="360"/>
              </a:spcBef>
              <a:spcAft>
                <a:spcPts val="0"/>
              </a:spcAft>
              <a:buNone/>
            </a:pPr>
            <a:r>
              <a:rPr lang="en-US" sz="1500"/>
              <a:t>vs.</a:t>
            </a:r>
            <a:endParaRPr sz="1500"/>
          </a:p>
          <a:p>
            <a:pPr marL="0" lvl="0" indent="0" algn="ctr" rtl="0">
              <a:spcBef>
                <a:spcPts val="360"/>
              </a:spcBef>
              <a:spcAft>
                <a:spcPts val="0"/>
              </a:spcAft>
              <a:buNone/>
            </a:pPr>
            <a:r>
              <a:rPr lang="en-US" sz="1800"/>
              <a:t>“</a:t>
            </a:r>
            <a:r>
              <a:rPr lang="en-US" sz="1800" b="1"/>
              <a:t>Without papers</a:t>
            </a:r>
            <a:r>
              <a:rPr lang="en-US" sz="1800"/>
              <a:t>”</a:t>
            </a:r>
            <a:endParaRPr sz="1800"/>
          </a:p>
        </p:txBody>
      </p:sp>
      <p:sp>
        <p:nvSpPr>
          <p:cNvPr id="239" name="Google Shape;239;g26b90a2791b_2_7"/>
          <p:cNvSpPr txBox="1">
            <a:spLocks noGrp="1"/>
          </p:cNvSpPr>
          <p:nvPr>
            <p:ph type="body" idx="1"/>
          </p:nvPr>
        </p:nvSpPr>
        <p:spPr>
          <a:xfrm rot="-896465">
            <a:off x="505355" y="2364561"/>
            <a:ext cx="2289919" cy="1173705"/>
          </a:xfrm>
          <a:prstGeom prst="rect">
            <a:avLst/>
          </a:prstGeom>
        </p:spPr>
        <p:txBody>
          <a:bodyPr spcFirstLastPara="1" wrap="square" lIns="91425" tIns="45700" rIns="91425" bIns="45700" anchor="ctr" anchorCtr="0">
            <a:normAutofit/>
          </a:bodyPr>
          <a:lstStyle/>
          <a:p>
            <a:pPr marL="0" lvl="0" indent="0" algn="ctr" rtl="0">
              <a:spcBef>
                <a:spcPts val="360"/>
              </a:spcBef>
              <a:spcAft>
                <a:spcPts val="0"/>
              </a:spcAft>
              <a:buNone/>
            </a:pPr>
            <a:r>
              <a:rPr lang="en-US" sz="1800"/>
              <a:t>“</a:t>
            </a:r>
            <a:r>
              <a:rPr lang="en-US" sz="1800" b="1"/>
              <a:t>Binational</a:t>
            </a:r>
            <a:r>
              <a:rPr lang="en-US" sz="1800"/>
              <a:t>” </a:t>
            </a:r>
            <a:endParaRPr sz="1800"/>
          </a:p>
          <a:p>
            <a:pPr marL="0" lvl="0" indent="0" algn="ctr" rtl="0">
              <a:spcBef>
                <a:spcPts val="360"/>
              </a:spcBef>
              <a:spcAft>
                <a:spcPts val="0"/>
              </a:spcAft>
              <a:buNone/>
            </a:pPr>
            <a:r>
              <a:rPr lang="en-US" sz="1500"/>
              <a:t>vs. </a:t>
            </a:r>
            <a:endParaRPr sz="1500"/>
          </a:p>
          <a:p>
            <a:pPr marL="0" lvl="0" indent="0" algn="ctr" rtl="0">
              <a:spcBef>
                <a:spcPts val="360"/>
              </a:spcBef>
              <a:spcAft>
                <a:spcPts val="0"/>
              </a:spcAft>
              <a:buNone/>
            </a:pPr>
            <a:r>
              <a:rPr lang="en-US" sz="1800"/>
              <a:t>“</a:t>
            </a:r>
            <a:r>
              <a:rPr lang="en-US" sz="1800" b="1"/>
              <a:t>Transborder</a:t>
            </a:r>
            <a:r>
              <a:rPr lang="en-US" sz="1800"/>
              <a:t>”</a:t>
            </a:r>
            <a:endParaRPr sz="1800"/>
          </a:p>
        </p:txBody>
      </p:sp>
      <p:sp>
        <p:nvSpPr>
          <p:cNvPr id="240" name="Google Shape;240;g26b90a2791b_2_7"/>
          <p:cNvSpPr txBox="1">
            <a:spLocks noGrp="1"/>
          </p:cNvSpPr>
          <p:nvPr>
            <p:ph type="body" idx="1"/>
          </p:nvPr>
        </p:nvSpPr>
        <p:spPr>
          <a:xfrm rot="381612">
            <a:off x="216240" y="1092314"/>
            <a:ext cx="2372301" cy="933621"/>
          </a:xfrm>
          <a:prstGeom prst="rect">
            <a:avLst/>
          </a:prstGeom>
        </p:spPr>
        <p:txBody>
          <a:bodyPr spcFirstLastPara="1" wrap="square" lIns="91425" tIns="45700" rIns="91425" bIns="45700" anchor="ctr" anchorCtr="0">
            <a:noAutofit/>
          </a:bodyPr>
          <a:lstStyle/>
          <a:p>
            <a:pPr marL="0" lvl="0" indent="0" algn="ctr" rtl="0">
              <a:spcBef>
                <a:spcPts val="360"/>
              </a:spcBef>
              <a:spcAft>
                <a:spcPts val="0"/>
              </a:spcAft>
              <a:buNone/>
            </a:pPr>
            <a:r>
              <a:rPr lang="en-US" sz="1800"/>
              <a:t>“</a:t>
            </a:r>
            <a:r>
              <a:rPr lang="en-US" sz="1800" b="1"/>
              <a:t>Client</a:t>
            </a:r>
            <a:r>
              <a:rPr lang="en-US" sz="1800"/>
              <a:t>”</a:t>
            </a:r>
            <a:endParaRPr sz="1800"/>
          </a:p>
          <a:p>
            <a:pPr marL="0" lvl="0" indent="0" algn="ctr" rtl="0">
              <a:spcBef>
                <a:spcPts val="360"/>
              </a:spcBef>
              <a:spcAft>
                <a:spcPts val="0"/>
              </a:spcAft>
              <a:buNone/>
            </a:pPr>
            <a:r>
              <a:rPr lang="en-US" sz="1500"/>
              <a:t>vs.</a:t>
            </a:r>
            <a:r>
              <a:rPr lang="en-US" sz="1800"/>
              <a:t> </a:t>
            </a:r>
            <a:endParaRPr sz="1800"/>
          </a:p>
          <a:p>
            <a:pPr marL="0" lvl="0" indent="0" algn="ctr" rtl="0">
              <a:spcBef>
                <a:spcPts val="360"/>
              </a:spcBef>
              <a:spcAft>
                <a:spcPts val="0"/>
              </a:spcAft>
              <a:buNone/>
            </a:pPr>
            <a:r>
              <a:rPr lang="en-US" sz="1800"/>
              <a:t>“</a:t>
            </a:r>
            <a:r>
              <a:rPr lang="en-US" sz="1800" b="1"/>
              <a:t>Patient</a:t>
            </a:r>
            <a:r>
              <a:rPr lang="en-US" sz="1800"/>
              <a:t>”</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 calcmode="lin" valueType="num">
                                      <p:cBhvr additive="base">
                                        <p:cTn id="7" dur="1000"/>
                                        <p:tgtEl>
                                          <p:spTgt spid="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c7a917e57d_0_2"/>
          <p:cNvSpPr txBox="1">
            <a:spLocks noGrp="1"/>
          </p:cNvSpPr>
          <p:nvPr>
            <p:ph type="title"/>
          </p:nvPr>
        </p:nvSpPr>
        <p:spPr>
          <a:xfrm>
            <a:off x="457225" y="205975"/>
            <a:ext cx="8326048"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HIV treatment coverage in the US</a:t>
            </a:r>
            <a:endParaRPr sz="3000" b="1" dirty="0"/>
          </a:p>
        </p:txBody>
      </p:sp>
      <p:sp>
        <p:nvSpPr>
          <p:cNvPr id="247" name="Google Shape;247;g2c7a917e57d_0_2"/>
          <p:cNvSpPr txBox="1">
            <a:spLocks noGrp="1"/>
          </p:cNvSpPr>
          <p:nvPr>
            <p:ph type="body" idx="1"/>
          </p:nvPr>
        </p:nvSpPr>
        <p:spPr>
          <a:xfrm>
            <a:off x="854525" y="1291213"/>
            <a:ext cx="5655000" cy="2874300"/>
          </a:xfrm>
          <a:prstGeom prst="rect">
            <a:avLst/>
          </a:prstGeom>
        </p:spPr>
        <p:txBody>
          <a:bodyPr spcFirstLastPara="1" wrap="square" lIns="91425" tIns="45700" rIns="91425" bIns="45700" anchor="t" anchorCtr="0">
            <a:normAutofit lnSpcReduction="10000"/>
          </a:bodyPr>
          <a:lstStyle/>
          <a:p>
            <a:pPr marL="0" lvl="0" indent="0" algn="l" rtl="0">
              <a:spcBef>
                <a:spcPts val="360"/>
              </a:spcBef>
              <a:spcAft>
                <a:spcPts val="0"/>
              </a:spcAft>
              <a:buNone/>
            </a:pPr>
            <a:r>
              <a:rPr lang="en-US" sz="2000"/>
              <a:t>Currently HIV medical coverage is provided by:  </a:t>
            </a:r>
            <a:endParaRPr sz="2000"/>
          </a:p>
          <a:p>
            <a:pPr marL="457200" lvl="0" indent="0" algn="l" rtl="0">
              <a:spcBef>
                <a:spcPts val="360"/>
              </a:spcBef>
              <a:spcAft>
                <a:spcPts val="0"/>
              </a:spcAft>
              <a:buNone/>
            </a:pPr>
            <a:endParaRPr sz="2000"/>
          </a:p>
          <a:p>
            <a:pPr marL="457200" lvl="0" indent="-317500" algn="l" rtl="0">
              <a:spcBef>
                <a:spcPts val="360"/>
              </a:spcBef>
              <a:spcAft>
                <a:spcPts val="0"/>
              </a:spcAft>
              <a:buSzPts val="1400"/>
              <a:buChar char="-"/>
            </a:pPr>
            <a:r>
              <a:rPr lang="en-US" sz="2000"/>
              <a:t>Private health insurance</a:t>
            </a:r>
            <a:endParaRPr sz="2000"/>
          </a:p>
          <a:p>
            <a:pPr marL="457200" lvl="0" indent="0" algn="l" rtl="0">
              <a:spcBef>
                <a:spcPts val="360"/>
              </a:spcBef>
              <a:spcAft>
                <a:spcPts val="0"/>
              </a:spcAft>
              <a:buNone/>
            </a:pPr>
            <a:endParaRPr sz="2000"/>
          </a:p>
          <a:p>
            <a:pPr marL="457200" lvl="0" indent="-317500" algn="l" rtl="0">
              <a:spcBef>
                <a:spcPts val="360"/>
              </a:spcBef>
              <a:spcAft>
                <a:spcPts val="0"/>
              </a:spcAft>
              <a:buSzPts val="1400"/>
              <a:buChar char="-"/>
            </a:pPr>
            <a:r>
              <a:rPr lang="en-US" sz="2000"/>
              <a:t>Public health insurance                           (e.g., Medicare and Medicaid) </a:t>
            </a:r>
            <a:endParaRPr sz="2000"/>
          </a:p>
          <a:p>
            <a:pPr marL="457200" lvl="0" indent="0" algn="l" rtl="0">
              <a:spcBef>
                <a:spcPts val="360"/>
              </a:spcBef>
              <a:spcAft>
                <a:spcPts val="0"/>
              </a:spcAft>
              <a:buNone/>
            </a:pPr>
            <a:endParaRPr sz="2000"/>
          </a:p>
          <a:p>
            <a:pPr marL="457200" lvl="0" indent="-317500" algn="l" rtl="0">
              <a:spcBef>
                <a:spcPts val="360"/>
              </a:spcBef>
              <a:spcAft>
                <a:spcPts val="0"/>
              </a:spcAft>
              <a:buSzPts val="1400"/>
              <a:buChar char="-"/>
            </a:pPr>
            <a:r>
              <a:rPr lang="en-US" sz="2000"/>
              <a:t>Ryan White Services</a:t>
            </a:r>
            <a:endParaRPr sz="2000"/>
          </a:p>
        </p:txBody>
      </p:sp>
      <p:sp>
        <p:nvSpPr>
          <p:cNvPr id="248" name="Google Shape;248;g2c7a917e57d_0_2"/>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13</a:t>
            </a:fld>
            <a:endParaRPr/>
          </a:p>
        </p:txBody>
      </p:sp>
      <p:pic>
        <p:nvPicPr>
          <p:cNvPr id="249" name="Google Shape;249;g2c7a917e57d_0_2"/>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250" name="Google Shape;250;g2c7a917e57d_0_2"/>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251" name="Google Shape;251;g2c7a917e57d_0_2"/>
          <p:cNvSpPr/>
          <p:nvPr/>
        </p:nvSpPr>
        <p:spPr>
          <a:xfrm>
            <a:off x="5672375" y="2602850"/>
            <a:ext cx="2682900" cy="1462200"/>
          </a:xfrm>
          <a:prstGeom prst="rect">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2" name="Google Shape;252;g2c7a917e57d_0_2"/>
          <p:cNvSpPr txBox="1">
            <a:spLocks noGrp="1"/>
          </p:cNvSpPr>
          <p:nvPr>
            <p:ph type="body" idx="1"/>
          </p:nvPr>
        </p:nvSpPr>
        <p:spPr>
          <a:xfrm>
            <a:off x="5776925" y="2654100"/>
            <a:ext cx="2578200" cy="130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None/>
            </a:pPr>
            <a:r>
              <a:rPr lang="en-US" sz="1200" dirty="0"/>
              <a:t>For more information:</a:t>
            </a:r>
            <a:endParaRPr sz="1200" dirty="0"/>
          </a:p>
          <a:p>
            <a:pPr marL="0" lvl="0" indent="0" algn="l" rtl="0">
              <a:lnSpc>
                <a:spcPct val="100000"/>
              </a:lnSpc>
              <a:spcBef>
                <a:spcPts val="0"/>
              </a:spcBef>
              <a:spcAft>
                <a:spcPts val="1200"/>
              </a:spcAft>
              <a:buNone/>
            </a:pPr>
            <a:r>
              <a:rPr lang="en-US" sz="1200" u="sng" dirty="0">
                <a:hlinkClick r:id="rId4"/>
              </a:rPr>
              <a:t>https://www.ssa.gov/medicare</a:t>
            </a:r>
            <a:r>
              <a:rPr lang="en-US" sz="1200" dirty="0"/>
              <a:t>  </a:t>
            </a:r>
            <a:endParaRPr sz="1200" dirty="0"/>
          </a:p>
          <a:p>
            <a:pPr marL="0" lvl="0" indent="0" algn="l" rtl="0">
              <a:lnSpc>
                <a:spcPct val="100000"/>
              </a:lnSpc>
              <a:spcBef>
                <a:spcPts val="0"/>
              </a:spcBef>
              <a:spcAft>
                <a:spcPts val="1200"/>
              </a:spcAft>
              <a:buNone/>
            </a:pPr>
            <a:r>
              <a:rPr lang="en-US" sz="1200" u="sng" dirty="0">
                <a:hlinkClick r:id="rId5"/>
              </a:rPr>
              <a:t>https://des.az.gov/ma</a:t>
            </a:r>
            <a:endParaRPr sz="1200" dirty="0"/>
          </a:p>
          <a:p>
            <a:pPr marL="0" lvl="0" indent="0" algn="l" rtl="0">
              <a:lnSpc>
                <a:spcPct val="100000"/>
              </a:lnSpc>
              <a:spcBef>
                <a:spcPts val="0"/>
              </a:spcBef>
              <a:spcAft>
                <a:spcPts val="1200"/>
              </a:spcAft>
              <a:buNone/>
            </a:pPr>
            <a:r>
              <a:rPr lang="en-US" sz="1200" u="sng" dirty="0">
                <a:hlinkClick r:id="rId6"/>
              </a:rPr>
              <a:t>https://ryanwhite.hrsa.gov/</a:t>
            </a:r>
            <a:endParaRP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6baae68b72_0_0"/>
          <p:cNvSpPr txBox="1">
            <a:spLocks noGrp="1"/>
          </p:cNvSpPr>
          <p:nvPr>
            <p:ph type="title"/>
          </p:nvPr>
        </p:nvSpPr>
        <p:spPr>
          <a:xfrm>
            <a:off x="457225" y="205975"/>
            <a:ext cx="8445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t>Background on HIV care in the US</a:t>
            </a:r>
            <a:r>
              <a:rPr lang="en-US" b="1" dirty="0"/>
              <a:t> </a:t>
            </a:r>
            <a:endParaRPr b="1" dirty="0"/>
          </a:p>
        </p:txBody>
      </p:sp>
      <p:sp>
        <p:nvSpPr>
          <p:cNvPr id="259" name="Google Shape;259;g26baae68b72_0_0"/>
          <p:cNvSpPr txBox="1">
            <a:spLocks noGrp="1"/>
          </p:cNvSpPr>
          <p:nvPr>
            <p:ph type="body" idx="1"/>
          </p:nvPr>
        </p:nvSpPr>
        <p:spPr>
          <a:xfrm>
            <a:off x="457225" y="1469650"/>
            <a:ext cx="5369572" cy="28692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sz="2000" dirty="0"/>
              <a:t>Ryan White HIV/AIDS Program (RWHAP)</a:t>
            </a:r>
            <a:r>
              <a:rPr lang="en-US" dirty="0"/>
              <a:t> </a:t>
            </a:r>
            <a:r>
              <a:rPr lang="en-US" sz="1800" dirty="0">
                <a:solidFill>
                  <a:srgbClr val="1B1B1B"/>
                </a:solidFill>
                <a:highlight>
                  <a:srgbClr val="FFFFFF"/>
                </a:highlight>
                <a:latin typeface="Roboto"/>
                <a:ea typeface="Roboto"/>
                <a:cs typeface="Roboto"/>
                <a:sym typeface="Roboto"/>
              </a:rPr>
              <a:t>Assists individuals living with HIV,  covers their medical needs such as medical appointments, labs, medications. </a:t>
            </a:r>
            <a:endParaRPr sz="1800" dirty="0">
              <a:solidFill>
                <a:srgbClr val="1B1B1B"/>
              </a:solidFill>
              <a:highlight>
                <a:srgbClr val="FFFFFF"/>
              </a:highlight>
              <a:latin typeface="Roboto"/>
              <a:ea typeface="Roboto"/>
              <a:cs typeface="Roboto"/>
              <a:sym typeface="Roboto"/>
            </a:endParaRPr>
          </a:p>
          <a:p>
            <a:pPr marL="0" lvl="0" indent="0" algn="l" rtl="0">
              <a:spcBef>
                <a:spcPts val="360"/>
              </a:spcBef>
              <a:spcAft>
                <a:spcPts val="0"/>
              </a:spcAft>
              <a:buNone/>
            </a:pPr>
            <a:endParaRPr sz="1350" dirty="0">
              <a:solidFill>
                <a:srgbClr val="1B1B1B"/>
              </a:solidFill>
              <a:highlight>
                <a:srgbClr val="FFFFFF"/>
              </a:highlight>
              <a:latin typeface="Roboto"/>
              <a:ea typeface="Roboto"/>
              <a:cs typeface="Roboto"/>
              <a:sym typeface="Roboto"/>
            </a:endParaRPr>
          </a:p>
          <a:p>
            <a:pPr marL="0" lvl="0" indent="0" algn="l" rtl="0">
              <a:spcBef>
                <a:spcPts val="360"/>
              </a:spcBef>
              <a:spcAft>
                <a:spcPts val="0"/>
              </a:spcAft>
              <a:buNone/>
            </a:pPr>
            <a:endParaRPr sz="1350" dirty="0">
              <a:solidFill>
                <a:srgbClr val="1B1B1B"/>
              </a:solidFill>
              <a:highlight>
                <a:srgbClr val="FFFFFF"/>
              </a:highlight>
              <a:latin typeface="Roboto"/>
              <a:ea typeface="Roboto"/>
              <a:cs typeface="Roboto"/>
              <a:sym typeface="Roboto"/>
            </a:endParaRPr>
          </a:p>
          <a:p>
            <a:pPr marL="0" lvl="0" indent="0" algn="ctr" rtl="0">
              <a:spcBef>
                <a:spcPts val="360"/>
              </a:spcBef>
              <a:spcAft>
                <a:spcPts val="0"/>
              </a:spcAft>
              <a:buNone/>
            </a:pPr>
            <a:r>
              <a:rPr lang="en-US" sz="1800" dirty="0">
                <a:solidFill>
                  <a:srgbClr val="1B1B1B"/>
                </a:solidFill>
                <a:latin typeface="Roboto"/>
                <a:ea typeface="Roboto"/>
                <a:cs typeface="Roboto"/>
                <a:sym typeface="Roboto"/>
              </a:rPr>
              <a:t>“More than 50% of people with diagnosed HIV –about a half million people– receive services through the RWHAP each year.”</a:t>
            </a:r>
            <a:endParaRPr sz="1800" dirty="0">
              <a:solidFill>
                <a:srgbClr val="1B1B1B"/>
              </a:solidFill>
              <a:latin typeface="Roboto"/>
              <a:ea typeface="Roboto"/>
              <a:cs typeface="Roboto"/>
              <a:sym typeface="Roboto"/>
            </a:endParaRPr>
          </a:p>
        </p:txBody>
      </p:sp>
      <p:sp>
        <p:nvSpPr>
          <p:cNvPr id="260" name="Google Shape;260;g26baae68b72_0_0"/>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14</a:t>
            </a:fld>
            <a:endParaRPr/>
          </a:p>
        </p:txBody>
      </p:sp>
      <p:pic>
        <p:nvPicPr>
          <p:cNvPr id="261" name="Google Shape;261;g26baae68b72_0_0"/>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262" name="Google Shape;262;g26baae68b72_0_0"/>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pic>
        <p:nvPicPr>
          <p:cNvPr id="263" name="Google Shape;263;g26baae68b72_0_0"/>
          <p:cNvPicPr preferRelativeResize="0"/>
          <p:nvPr/>
        </p:nvPicPr>
        <p:blipFill rotWithShape="1">
          <a:blip r:embed="rId4">
            <a:alphaModFix/>
          </a:blip>
          <a:srcRect t="19425" b="3550"/>
          <a:stretch/>
        </p:blipFill>
        <p:spPr>
          <a:xfrm>
            <a:off x="5874775" y="1567731"/>
            <a:ext cx="2607151" cy="200804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b90a2791b_2_14"/>
          <p:cNvSpPr txBox="1">
            <a:spLocks noGrp="1"/>
          </p:cNvSpPr>
          <p:nvPr>
            <p:ph type="title"/>
          </p:nvPr>
        </p:nvSpPr>
        <p:spPr>
          <a:xfrm>
            <a:off x="240025" y="205975"/>
            <a:ext cx="86562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t>HIV treatment coverage in Mexico</a:t>
            </a:r>
            <a:endParaRPr sz="3000" b="1" dirty="0"/>
          </a:p>
        </p:txBody>
      </p:sp>
      <p:sp>
        <p:nvSpPr>
          <p:cNvPr id="270" name="Google Shape;270;g26b90a2791b_2_14"/>
          <p:cNvSpPr txBox="1">
            <a:spLocks noGrp="1"/>
          </p:cNvSpPr>
          <p:nvPr>
            <p:ph type="body" idx="1"/>
          </p:nvPr>
        </p:nvSpPr>
        <p:spPr>
          <a:xfrm flipH="1">
            <a:off x="334025" y="1063375"/>
            <a:ext cx="8315700" cy="31785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360"/>
              </a:spcBef>
              <a:spcAft>
                <a:spcPts val="0"/>
              </a:spcAft>
              <a:buSzPts val="2000"/>
              <a:buChar char="▪"/>
            </a:pPr>
            <a:r>
              <a:rPr lang="en-US" sz="2000" b="1" dirty="0"/>
              <a:t>Universal care depending on employment status:</a:t>
            </a:r>
            <a:endParaRPr sz="2000" b="1" dirty="0"/>
          </a:p>
          <a:p>
            <a:pPr marL="914400" lvl="1" indent="-355600" algn="l" rtl="0">
              <a:lnSpc>
                <a:spcPct val="115000"/>
              </a:lnSpc>
              <a:spcBef>
                <a:spcPts val="1000"/>
              </a:spcBef>
              <a:spcAft>
                <a:spcPts val="0"/>
              </a:spcAft>
              <a:buSzPts val="2000"/>
              <a:buChar char="▪"/>
            </a:pPr>
            <a:r>
              <a:rPr lang="en-US" sz="2000" b="1" dirty="0">
                <a:solidFill>
                  <a:schemeClr val="accent6"/>
                </a:solidFill>
              </a:rPr>
              <a:t>IMSS:</a:t>
            </a:r>
            <a:r>
              <a:rPr lang="en-US" sz="2000" dirty="0"/>
              <a:t> Instituto </a:t>
            </a:r>
            <a:r>
              <a:rPr lang="en-US" sz="2000" dirty="0" err="1"/>
              <a:t>Mexicano</a:t>
            </a:r>
            <a:r>
              <a:rPr lang="en-US" sz="2000" dirty="0"/>
              <a:t> del Seguro Social</a:t>
            </a:r>
            <a:endParaRPr sz="2000" dirty="0"/>
          </a:p>
          <a:p>
            <a:pPr marL="914400" lvl="1" indent="-355600" algn="l" rtl="0">
              <a:lnSpc>
                <a:spcPct val="115000"/>
              </a:lnSpc>
              <a:spcBef>
                <a:spcPts val="1000"/>
              </a:spcBef>
              <a:spcAft>
                <a:spcPts val="0"/>
              </a:spcAft>
              <a:buSzPts val="2000"/>
              <a:buChar char="▪"/>
            </a:pPr>
            <a:r>
              <a:rPr lang="en-US" sz="2000" b="1" dirty="0">
                <a:solidFill>
                  <a:schemeClr val="accent6"/>
                </a:solidFill>
              </a:rPr>
              <a:t>ISSSTE: </a:t>
            </a:r>
            <a:r>
              <a:rPr lang="en-US" sz="2000" dirty="0"/>
              <a:t>Instituto de </a:t>
            </a:r>
            <a:r>
              <a:rPr lang="en-US" sz="2000" dirty="0" err="1"/>
              <a:t>Seguridad</a:t>
            </a:r>
            <a:r>
              <a:rPr lang="en-US" sz="2000" dirty="0"/>
              <a:t> y </a:t>
            </a:r>
            <a:r>
              <a:rPr lang="en-US" sz="2000" dirty="0" err="1"/>
              <a:t>Servicios</a:t>
            </a:r>
            <a:r>
              <a:rPr lang="en-US" sz="2000" dirty="0"/>
              <a:t> </a:t>
            </a:r>
            <a:r>
              <a:rPr lang="en-US" sz="2000" dirty="0" err="1"/>
              <a:t>Sociales</a:t>
            </a:r>
            <a:r>
              <a:rPr lang="en-US" sz="2000" dirty="0"/>
              <a:t> de </a:t>
            </a:r>
            <a:r>
              <a:rPr lang="en-US" sz="2000" dirty="0" err="1"/>
              <a:t>los</a:t>
            </a:r>
            <a:r>
              <a:rPr lang="en-US" sz="2000" dirty="0"/>
              <a:t> </a:t>
            </a:r>
            <a:r>
              <a:rPr lang="en-US" sz="2000" dirty="0" err="1"/>
              <a:t>Trabajadores</a:t>
            </a:r>
            <a:r>
              <a:rPr lang="en-US" sz="2000" dirty="0"/>
              <a:t> del Estado (plus analogs for each state)</a:t>
            </a:r>
            <a:endParaRPr sz="2000" dirty="0"/>
          </a:p>
          <a:p>
            <a:pPr marL="914400" lvl="1" indent="-355600" algn="l" rtl="0">
              <a:lnSpc>
                <a:spcPct val="115000"/>
              </a:lnSpc>
              <a:spcBef>
                <a:spcPts val="1000"/>
              </a:spcBef>
              <a:spcAft>
                <a:spcPts val="0"/>
              </a:spcAft>
              <a:buSzPts val="2000"/>
              <a:buChar char="▪"/>
            </a:pPr>
            <a:r>
              <a:rPr lang="en-US" sz="2000" b="1" dirty="0">
                <a:solidFill>
                  <a:schemeClr val="accent6"/>
                </a:solidFill>
              </a:rPr>
              <a:t>Other services</a:t>
            </a:r>
            <a:r>
              <a:rPr lang="en-US" sz="2000" dirty="0"/>
              <a:t>, e.g., military, private insurance</a:t>
            </a:r>
            <a:endParaRPr sz="2000" dirty="0"/>
          </a:p>
          <a:p>
            <a:pPr marL="914400" lvl="1" indent="-355600" algn="l" rtl="0">
              <a:lnSpc>
                <a:spcPct val="115000"/>
              </a:lnSpc>
              <a:spcBef>
                <a:spcPts val="1000"/>
              </a:spcBef>
              <a:spcAft>
                <a:spcPts val="0"/>
              </a:spcAft>
              <a:buSzPts val="2000"/>
              <a:buChar char="▪"/>
            </a:pPr>
            <a:r>
              <a:rPr lang="en-US" sz="2000" b="1" dirty="0" err="1">
                <a:solidFill>
                  <a:schemeClr val="accent6"/>
                </a:solidFill>
              </a:rPr>
              <a:t>Secretaría</a:t>
            </a:r>
            <a:r>
              <a:rPr lang="en-US" sz="2000" b="1" dirty="0">
                <a:solidFill>
                  <a:schemeClr val="accent6"/>
                </a:solidFill>
              </a:rPr>
              <a:t> de </a:t>
            </a:r>
            <a:r>
              <a:rPr lang="en-US" sz="2000" b="1" dirty="0" err="1">
                <a:solidFill>
                  <a:schemeClr val="accent6"/>
                </a:solidFill>
              </a:rPr>
              <a:t>Salud</a:t>
            </a:r>
            <a:r>
              <a:rPr lang="en-US" sz="2000" dirty="0"/>
              <a:t> (through CAPASITS network)</a:t>
            </a:r>
            <a:endParaRPr sz="2000" dirty="0"/>
          </a:p>
          <a:p>
            <a:pPr marL="914400" lvl="0" indent="0" algn="l" rtl="0">
              <a:lnSpc>
                <a:spcPct val="115000"/>
              </a:lnSpc>
              <a:spcBef>
                <a:spcPts val="360"/>
              </a:spcBef>
              <a:spcAft>
                <a:spcPts val="0"/>
              </a:spcAft>
              <a:buNone/>
            </a:pPr>
            <a:endParaRPr sz="2000" dirty="0"/>
          </a:p>
          <a:p>
            <a:pPr marL="457200" lvl="0" indent="0" algn="l" rtl="0">
              <a:lnSpc>
                <a:spcPct val="115000"/>
              </a:lnSpc>
              <a:spcBef>
                <a:spcPts val="360"/>
              </a:spcBef>
              <a:spcAft>
                <a:spcPts val="0"/>
              </a:spcAft>
              <a:buNone/>
            </a:pPr>
            <a:r>
              <a:rPr lang="en-US" sz="1300" i="1" dirty="0"/>
              <a:t>*This system is currently in flux as the Instituto de </a:t>
            </a:r>
            <a:r>
              <a:rPr lang="en-US" sz="1300" i="1" dirty="0" err="1"/>
              <a:t>Salud</a:t>
            </a:r>
            <a:r>
              <a:rPr lang="en-US" sz="1300" i="1" dirty="0"/>
              <a:t> para </a:t>
            </a:r>
            <a:r>
              <a:rPr lang="en-US" sz="1300" i="1" dirty="0" err="1"/>
              <a:t>el</a:t>
            </a:r>
            <a:r>
              <a:rPr lang="en-US" sz="1300" i="1" dirty="0"/>
              <a:t> </a:t>
            </a:r>
            <a:r>
              <a:rPr lang="en-US" sz="1300" i="1" dirty="0" err="1"/>
              <a:t>Bienestar</a:t>
            </a:r>
            <a:r>
              <a:rPr lang="en-US" sz="1300" i="1" dirty="0"/>
              <a:t> (INSABI) is implemented. </a:t>
            </a:r>
            <a:endParaRPr sz="1300" i="1" dirty="0"/>
          </a:p>
        </p:txBody>
      </p:sp>
      <p:sp>
        <p:nvSpPr>
          <p:cNvPr id="271" name="Google Shape;271;g26b90a2791b_2_14"/>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15</a:t>
            </a:fld>
            <a:endParaRPr/>
          </a:p>
        </p:txBody>
      </p:sp>
      <p:pic>
        <p:nvPicPr>
          <p:cNvPr id="272" name="Google Shape;272;g26b90a2791b_2_14"/>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273" name="Google Shape;273;g26b90a2791b_2_14"/>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grpSp>
        <p:nvGrpSpPr>
          <p:cNvPr id="274" name="Google Shape;274;g26b90a2791b_2_14"/>
          <p:cNvGrpSpPr/>
          <p:nvPr/>
        </p:nvGrpSpPr>
        <p:grpSpPr>
          <a:xfrm>
            <a:off x="917885" y="3031780"/>
            <a:ext cx="8162603" cy="999000"/>
            <a:chOff x="884700" y="2982619"/>
            <a:chExt cx="8162603" cy="999000"/>
          </a:xfrm>
        </p:grpSpPr>
        <p:sp>
          <p:nvSpPr>
            <p:cNvPr id="275" name="Google Shape;275;g26b90a2791b_2_14"/>
            <p:cNvSpPr/>
            <p:nvPr/>
          </p:nvSpPr>
          <p:spPr>
            <a:xfrm>
              <a:off x="884700" y="3304075"/>
              <a:ext cx="6262800" cy="476700"/>
            </a:xfrm>
            <a:prstGeom prst="rect">
              <a:avLst/>
            </a:prstGeom>
            <a:solidFill>
              <a:srgbClr val="E8E8E8">
                <a:alpha val="10980"/>
              </a:srgbClr>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6" name="Google Shape;276;g26b90a2791b_2_14"/>
            <p:cNvSpPr txBox="1"/>
            <p:nvPr/>
          </p:nvSpPr>
          <p:spPr>
            <a:xfrm rot="-927019">
              <a:off x="7259564" y="3205107"/>
              <a:ext cx="1745478" cy="5540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accent6"/>
                  </a:solidFill>
                  <a:latin typeface="Caveat"/>
                  <a:ea typeface="Caveat"/>
                  <a:cs typeface="Caveat"/>
                  <a:sym typeface="Caveat"/>
                </a:rPr>
                <a:t>our clients</a:t>
              </a:r>
              <a:endParaRPr sz="2400" b="1">
                <a:solidFill>
                  <a:schemeClr val="accent6"/>
                </a:solidFill>
                <a:latin typeface="Caveat"/>
                <a:ea typeface="Caveat"/>
                <a:cs typeface="Caveat"/>
                <a:sym typeface="Caveat"/>
              </a:endParaRPr>
            </a:p>
          </p:txBody>
        </p:sp>
        <p:sp>
          <p:nvSpPr>
            <p:cNvPr id="277" name="Google Shape;277;g26b90a2791b_2_14"/>
            <p:cNvSpPr/>
            <p:nvPr/>
          </p:nvSpPr>
          <p:spPr>
            <a:xfrm rot="-1601133" flipH="1">
              <a:off x="7239287" y="3333542"/>
              <a:ext cx="255181" cy="297174"/>
            </a:xfrm>
            <a:prstGeom prst="bentArrow">
              <a:avLst>
                <a:gd name="adj1" fmla="val 25000"/>
                <a:gd name="adj2" fmla="val 25000"/>
                <a:gd name="adj3" fmla="val 25000"/>
                <a:gd name="adj4" fmla="val 4375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6c217d815a_1_5"/>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16</a:t>
            </a:fld>
            <a:endParaRPr/>
          </a:p>
        </p:txBody>
      </p:sp>
      <p:pic>
        <p:nvPicPr>
          <p:cNvPr id="284" name="Google Shape;284;g26c217d815a_1_5"/>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285" name="Google Shape;285;g26c217d815a_1_5"/>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pic>
        <p:nvPicPr>
          <p:cNvPr id="286" name="Google Shape;286;g26c217d815a_1_5"/>
          <p:cNvPicPr preferRelativeResize="0"/>
          <p:nvPr/>
        </p:nvPicPr>
        <p:blipFill rotWithShape="1">
          <a:blip r:embed="rId4">
            <a:alphaModFix/>
          </a:blip>
          <a:srcRect l="3355" r="3186"/>
          <a:stretch/>
        </p:blipFill>
        <p:spPr>
          <a:xfrm>
            <a:off x="2904445" y="0"/>
            <a:ext cx="6306299" cy="4638975"/>
          </a:xfrm>
          <a:prstGeom prst="rect">
            <a:avLst/>
          </a:prstGeom>
          <a:noFill/>
          <a:ln>
            <a:noFill/>
          </a:ln>
        </p:spPr>
      </p:pic>
      <p:sp>
        <p:nvSpPr>
          <p:cNvPr id="287" name="Google Shape;287;g26c217d815a_1_5"/>
          <p:cNvSpPr txBox="1">
            <a:spLocks noGrp="1"/>
          </p:cNvSpPr>
          <p:nvPr>
            <p:ph type="title"/>
          </p:nvPr>
        </p:nvSpPr>
        <p:spPr>
          <a:xfrm>
            <a:off x="0" y="135202"/>
            <a:ext cx="2837700" cy="200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500" b="1" dirty="0"/>
              <a:t>CAPASITS network </a:t>
            </a:r>
            <a:r>
              <a:rPr lang="en-US" sz="2800" b="1" dirty="0"/>
              <a:t> </a:t>
            </a:r>
            <a:endParaRPr sz="2800" b="1" dirty="0"/>
          </a:p>
          <a:p>
            <a:pPr marL="0" lvl="0" indent="0" algn="l" rtl="0">
              <a:spcBef>
                <a:spcPts val="0"/>
              </a:spcBef>
              <a:spcAft>
                <a:spcPts val="0"/>
              </a:spcAft>
              <a:buNone/>
            </a:pPr>
            <a:endParaRPr sz="2800" b="1" dirty="0"/>
          </a:p>
          <a:p>
            <a:pPr marL="0" lvl="0" indent="0" algn="l" rtl="0">
              <a:spcBef>
                <a:spcPts val="0"/>
              </a:spcBef>
              <a:spcAft>
                <a:spcPts val="0"/>
              </a:spcAft>
              <a:buNone/>
            </a:pPr>
            <a:r>
              <a:rPr lang="en-US" sz="1500" b="1" dirty="0">
                <a:solidFill>
                  <a:schemeClr val="dk1"/>
                </a:solidFill>
              </a:rPr>
              <a:t>https://tinyurl.com/y9ambx3p</a:t>
            </a:r>
            <a:endParaRPr sz="1500" b="1" dirty="0">
              <a:solidFill>
                <a:schemeClr val="dk1"/>
              </a:solidFill>
            </a:endParaRPr>
          </a:p>
        </p:txBody>
      </p:sp>
      <p:sp>
        <p:nvSpPr>
          <p:cNvPr id="288" name="Google Shape;288;g26c217d815a_1_5"/>
          <p:cNvSpPr txBox="1">
            <a:spLocks noGrp="1"/>
          </p:cNvSpPr>
          <p:nvPr>
            <p:ph type="title"/>
          </p:nvPr>
        </p:nvSpPr>
        <p:spPr>
          <a:xfrm>
            <a:off x="1" y="2478399"/>
            <a:ext cx="2837700" cy="19518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1800" b="1" dirty="0"/>
              <a:t>AETC fact sheets:</a:t>
            </a:r>
            <a:endParaRPr sz="1800" b="1" dirty="0"/>
          </a:p>
          <a:p>
            <a:pPr marL="0" lvl="0" indent="0" algn="l" rtl="0">
              <a:lnSpc>
                <a:spcPct val="115000"/>
              </a:lnSpc>
              <a:spcBef>
                <a:spcPts val="0"/>
              </a:spcBef>
              <a:spcAft>
                <a:spcPts val="0"/>
              </a:spcAft>
              <a:buNone/>
            </a:pPr>
            <a:r>
              <a:rPr lang="en-US" sz="1300" b="1" dirty="0"/>
              <a:t>“Assisting HIV patients Returning to Mexico and Central America”</a:t>
            </a:r>
            <a:endParaRPr sz="1300" b="1" dirty="0"/>
          </a:p>
          <a:p>
            <a:pPr marL="0" lvl="0" indent="0" algn="l" rtl="0">
              <a:lnSpc>
                <a:spcPct val="115000"/>
              </a:lnSpc>
              <a:spcBef>
                <a:spcPts val="0"/>
              </a:spcBef>
              <a:spcAft>
                <a:spcPts val="0"/>
              </a:spcAft>
              <a:buNone/>
            </a:pPr>
            <a:endParaRPr sz="1800" b="1" dirty="0"/>
          </a:p>
          <a:p>
            <a:pPr marL="0" lvl="0" indent="0" algn="l" rtl="0">
              <a:spcBef>
                <a:spcPts val="0"/>
              </a:spcBef>
              <a:spcAft>
                <a:spcPts val="0"/>
              </a:spcAft>
              <a:buNone/>
            </a:pPr>
            <a:r>
              <a:rPr lang="en-US" sz="1500" b="1" dirty="0">
                <a:solidFill>
                  <a:schemeClr val="dk1"/>
                </a:solidFill>
              </a:rPr>
              <a:t>https://aidsetc.org/resource/umbast-factsheets</a:t>
            </a:r>
            <a:endParaRPr sz="1500" b="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6c217d815a_0_24"/>
          <p:cNvSpPr txBox="1">
            <a:spLocks noGrp="1"/>
          </p:cNvSpPr>
          <p:nvPr>
            <p:ph type="title"/>
          </p:nvPr>
        </p:nvSpPr>
        <p:spPr>
          <a:xfrm>
            <a:off x="457213" y="127904"/>
            <a:ext cx="83157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t>Case investigation process</a:t>
            </a:r>
            <a:endParaRPr sz="3000" b="1" dirty="0"/>
          </a:p>
        </p:txBody>
      </p:sp>
      <p:sp>
        <p:nvSpPr>
          <p:cNvPr id="295" name="Google Shape;295;g26c217d815a_0_24"/>
          <p:cNvSpPr txBox="1">
            <a:spLocks noGrp="1"/>
          </p:cNvSpPr>
          <p:nvPr>
            <p:ph type="body" idx="1"/>
          </p:nvPr>
        </p:nvSpPr>
        <p:spPr>
          <a:xfrm>
            <a:off x="457225" y="1234225"/>
            <a:ext cx="4349400" cy="2935200"/>
          </a:xfrm>
          <a:prstGeom prst="rect">
            <a:avLst/>
          </a:prstGeom>
        </p:spPr>
        <p:txBody>
          <a:bodyPr spcFirstLastPara="1" wrap="square" lIns="91425" tIns="45700" rIns="91425" bIns="45700" anchor="t" anchorCtr="0">
            <a:normAutofit lnSpcReduction="10000"/>
          </a:bodyPr>
          <a:lstStyle/>
          <a:p>
            <a:pPr marL="457200" lvl="0" indent="-317500" algn="l" rtl="0">
              <a:lnSpc>
                <a:spcPct val="115000"/>
              </a:lnSpc>
              <a:spcBef>
                <a:spcPts val="0"/>
              </a:spcBef>
              <a:spcAft>
                <a:spcPts val="0"/>
              </a:spcAft>
              <a:buSzPts val="1400"/>
              <a:buAutoNum type="arabicParenR"/>
            </a:pPr>
            <a:r>
              <a:rPr lang="en-US" sz="2000" dirty="0"/>
              <a:t>Case identification</a:t>
            </a:r>
            <a:endParaRPr sz="2000" dirty="0"/>
          </a:p>
          <a:p>
            <a:pPr marL="457200" lvl="0" indent="-317500" algn="l" rtl="0">
              <a:lnSpc>
                <a:spcPct val="115000"/>
              </a:lnSpc>
              <a:spcBef>
                <a:spcPts val="1000"/>
              </a:spcBef>
              <a:spcAft>
                <a:spcPts val="0"/>
              </a:spcAft>
              <a:buSzPts val="1400"/>
              <a:buAutoNum type="arabicParenR"/>
            </a:pPr>
            <a:r>
              <a:rPr lang="en-US" sz="2000" dirty="0"/>
              <a:t>Case investigation</a:t>
            </a:r>
            <a:endParaRPr sz="2000" dirty="0"/>
          </a:p>
          <a:p>
            <a:pPr marL="457200" lvl="0" indent="-317500" algn="l" rtl="0">
              <a:lnSpc>
                <a:spcPct val="115000"/>
              </a:lnSpc>
              <a:spcBef>
                <a:spcPts val="1000"/>
              </a:spcBef>
              <a:spcAft>
                <a:spcPts val="0"/>
              </a:spcAft>
              <a:buSzPts val="1400"/>
              <a:buAutoNum type="arabicParenR"/>
            </a:pPr>
            <a:r>
              <a:rPr lang="en-US" sz="2000" dirty="0"/>
              <a:t>Partner notification</a:t>
            </a:r>
            <a:endParaRPr sz="2000" dirty="0"/>
          </a:p>
          <a:p>
            <a:pPr marL="457200" lvl="0" indent="-317500" algn="l" rtl="0">
              <a:lnSpc>
                <a:spcPct val="115000"/>
              </a:lnSpc>
              <a:spcBef>
                <a:spcPts val="1000"/>
              </a:spcBef>
              <a:spcAft>
                <a:spcPts val="0"/>
              </a:spcAft>
              <a:buSzPts val="1400"/>
              <a:buAutoNum type="arabicParenR"/>
            </a:pPr>
            <a:r>
              <a:rPr lang="en-US" sz="2000" dirty="0"/>
              <a:t>Education &amp; counseling</a:t>
            </a:r>
            <a:endParaRPr sz="2000" dirty="0"/>
          </a:p>
          <a:p>
            <a:pPr marL="457200" lvl="0" indent="-317500" algn="l" rtl="0">
              <a:lnSpc>
                <a:spcPct val="115000"/>
              </a:lnSpc>
              <a:spcBef>
                <a:spcPts val="1000"/>
              </a:spcBef>
              <a:spcAft>
                <a:spcPts val="0"/>
              </a:spcAft>
              <a:buSzPts val="1400"/>
              <a:buAutoNum type="arabicParenR"/>
            </a:pPr>
            <a:r>
              <a:rPr lang="en-US" sz="2000" dirty="0"/>
              <a:t>Referral and follow-up</a:t>
            </a:r>
            <a:endParaRPr sz="2000" dirty="0"/>
          </a:p>
          <a:p>
            <a:pPr marL="457200" lvl="0" indent="-317500" algn="l" rtl="0">
              <a:lnSpc>
                <a:spcPct val="115000"/>
              </a:lnSpc>
              <a:spcBef>
                <a:spcPts val="1000"/>
              </a:spcBef>
              <a:spcAft>
                <a:spcPts val="1000"/>
              </a:spcAft>
              <a:buSzPts val="1400"/>
              <a:buAutoNum type="arabicParenR"/>
            </a:pPr>
            <a:r>
              <a:rPr lang="en-US" sz="2000" dirty="0"/>
              <a:t>Data collection</a:t>
            </a:r>
            <a:endParaRPr sz="2000" dirty="0"/>
          </a:p>
        </p:txBody>
      </p:sp>
      <p:sp>
        <p:nvSpPr>
          <p:cNvPr id="296" name="Google Shape;296;g26c217d815a_0_24"/>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17</a:t>
            </a:fld>
            <a:endParaRPr/>
          </a:p>
        </p:txBody>
      </p:sp>
      <p:pic>
        <p:nvPicPr>
          <p:cNvPr id="297" name="Google Shape;297;g26c217d815a_0_24"/>
          <p:cNvPicPr preferRelativeResize="0"/>
          <p:nvPr/>
        </p:nvPicPr>
        <p:blipFill>
          <a:blip r:embed="rId4">
            <a:alphaModFix/>
          </a:blip>
          <a:stretch>
            <a:fillRect/>
          </a:stretch>
        </p:blipFill>
        <p:spPr>
          <a:xfrm>
            <a:off x="4253175" y="1283863"/>
            <a:ext cx="4349448" cy="2446575"/>
          </a:xfrm>
          <a:prstGeom prst="rect">
            <a:avLst/>
          </a:prstGeom>
          <a:noFill/>
          <a:ln>
            <a:noFill/>
          </a:ln>
        </p:spPr>
      </p:pic>
      <p:pic>
        <p:nvPicPr>
          <p:cNvPr id="298" name="Google Shape;298;g26c217d815a_0_24"/>
          <p:cNvPicPr preferRelativeResize="0"/>
          <p:nvPr/>
        </p:nvPicPr>
        <p:blipFill>
          <a:blip r:embed="rId5">
            <a:alphaModFix/>
          </a:blip>
          <a:stretch>
            <a:fillRect/>
          </a:stretch>
        </p:blipFill>
        <p:spPr>
          <a:xfrm>
            <a:off x="1705867" y="4707063"/>
            <a:ext cx="1652175" cy="382475"/>
          </a:xfrm>
          <a:prstGeom prst="rect">
            <a:avLst/>
          </a:prstGeom>
          <a:noFill/>
          <a:ln>
            <a:noFill/>
          </a:ln>
        </p:spPr>
      </p:pic>
      <p:sp>
        <p:nvSpPr>
          <p:cNvPr id="299" name="Google Shape;299;g26c217d815a_0_24"/>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Tree>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c5ade2a1f4_0_13"/>
          <p:cNvSpPr txBox="1">
            <a:spLocks noGrp="1"/>
          </p:cNvSpPr>
          <p:nvPr>
            <p:ph type="title"/>
          </p:nvPr>
        </p:nvSpPr>
        <p:spPr>
          <a:xfrm>
            <a:off x="486550" y="187825"/>
            <a:ext cx="84528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b="1"/>
              <a:t>What happens with clients diagnosed in Arizona but living in Mexico?</a:t>
            </a:r>
            <a:endParaRPr sz="3000" b="1"/>
          </a:p>
        </p:txBody>
      </p:sp>
      <p:sp>
        <p:nvSpPr>
          <p:cNvPr id="306" name="Google Shape;306;g2c5ade2a1f4_0_13"/>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18</a:t>
            </a:fld>
            <a:endParaRPr/>
          </a:p>
        </p:txBody>
      </p:sp>
      <p:pic>
        <p:nvPicPr>
          <p:cNvPr id="307" name="Google Shape;307;g2c5ade2a1f4_0_13"/>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308" name="Google Shape;308;g2c5ade2a1f4_0_13"/>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grpSp>
        <p:nvGrpSpPr>
          <p:cNvPr id="309" name="Google Shape;309;g2c5ade2a1f4_0_13"/>
          <p:cNvGrpSpPr/>
          <p:nvPr/>
        </p:nvGrpSpPr>
        <p:grpSpPr>
          <a:xfrm>
            <a:off x="486546" y="3441943"/>
            <a:ext cx="8170767" cy="1070784"/>
            <a:chOff x="1593000" y="2322568"/>
            <a:chExt cx="5957975" cy="643500"/>
          </a:xfrm>
        </p:grpSpPr>
        <p:sp>
          <p:nvSpPr>
            <p:cNvPr id="310" name="Google Shape;310;g2c5ade2a1f4_0_1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g2c5ade2a1f4_0_13"/>
            <p:cNvSpPr/>
            <p:nvPr/>
          </p:nvSpPr>
          <p:spPr>
            <a:xfrm flipH="1">
              <a:off x="2283025" y="2322575"/>
              <a:ext cx="1844400" cy="642600"/>
            </a:xfrm>
            <a:prstGeom prst="rect">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g2c5ade2a1f4_0_13"/>
            <p:cNvSpPr/>
            <p:nvPr/>
          </p:nvSpPr>
          <p:spPr>
            <a:xfrm rot="-5400000">
              <a:off x="3501574" y="1934671"/>
              <a:ext cx="643356" cy="1419149"/>
            </a:xfrm>
            <a:prstGeom prst="flowChartOffpageConnector">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g2c5ade2a1f4_0_1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400">
                  <a:solidFill>
                    <a:srgbClr val="FFFFFF"/>
                  </a:solidFill>
                  <a:latin typeface="Roboto Medium"/>
                  <a:ea typeface="Roboto Medium"/>
                  <a:cs typeface="Roboto Medium"/>
                  <a:sym typeface="Roboto Medium"/>
                </a:rPr>
                <a:t>STRATEGIES</a:t>
              </a:r>
              <a:endParaRPr sz="2400">
                <a:solidFill>
                  <a:srgbClr val="FFFFFF"/>
                </a:solidFill>
                <a:latin typeface="Roboto"/>
                <a:ea typeface="Roboto"/>
                <a:cs typeface="Roboto"/>
                <a:sym typeface="Roboto"/>
              </a:endParaRPr>
            </a:p>
          </p:txBody>
        </p:sp>
        <p:sp>
          <p:nvSpPr>
            <p:cNvPr id="314" name="Google Shape;314;g2c5ade2a1f4_0_13"/>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g2c5ade2a1f4_0_13"/>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solidFill>
                  <a:srgbClr val="FFFFFF"/>
                </a:solidFill>
                <a:latin typeface="Roboto Thin"/>
                <a:ea typeface="Roboto Thin"/>
                <a:cs typeface="Roboto Thin"/>
                <a:sym typeface="Roboto Thin"/>
              </a:endParaRPr>
            </a:p>
          </p:txBody>
        </p:sp>
        <p:sp>
          <p:nvSpPr>
            <p:cNvPr id="316" name="Google Shape;316;g2c5ade2a1f4_0_13"/>
            <p:cNvSpPr/>
            <p:nvPr/>
          </p:nvSpPr>
          <p:spPr>
            <a:xfrm>
              <a:off x="4593377" y="2323752"/>
              <a:ext cx="2765700" cy="642300"/>
            </a:xfrm>
            <a:prstGeom prst="rect">
              <a:avLst/>
            </a:prstGeom>
            <a:noFill/>
            <a:ln>
              <a:noFill/>
            </a:ln>
          </p:spPr>
          <p:txBody>
            <a:bodyPr spcFirstLastPara="1" wrap="square" lIns="91425" tIns="91425" rIns="91425" bIns="91425" anchor="ctr" anchorCtr="0">
              <a:noAutofit/>
            </a:bodyPr>
            <a:lstStyle/>
            <a:p>
              <a:pPr marL="457200" lvl="0" indent="-381000" algn="l" rtl="0">
                <a:lnSpc>
                  <a:spcPct val="115000"/>
                </a:lnSpc>
                <a:spcBef>
                  <a:spcPts val="0"/>
                </a:spcBef>
                <a:spcAft>
                  <a:spcPts val="0"/>
                </a:spcAft>
                <a:buClr>
                  <a:srgbClr val="A7291E"/>
                </a:buClr>
                <a:buSzPts val="2400"/>
                <a:buFont typeface="Roboto"/>
                <a:buChar char="●"/>
              </a:pPr>
              <a:r>
                <a:rPr lang="en-US" sz="2400">
                  <a:solidFill>
                    <a:srgbClr val="A7291E"/>
                  </a:solidFill>
                  <a:latin typeface="Roboto"/>
                  <a:ea typeface="Roboto"/>
                  <a:cs typeface="Roboto"/>
                  <a:sym typeface="Roboto"/>
                </a:rPr>
                <a:t>WhatsApp</a:t>
              </a:r>
              <a:endParaRPr sz="2400">
                <a:solidFill>
                  <a:srgbClr val="A7291E"/>
                </a:solidFill>
                <a:latin typeface="Roboto"/>
                <a:ea typeface="Roboto"/>
                <a:cs typeface="Roboto"/>
                <a:sym typeface="Roboto"/>
              </a:endParaRPr>
            </a:p>
            <a:p>
              <a:pPr marL="457200" lvl="0" indent="-381000" algn="l" rtl="0">
                <a:lnSpc>
                  <a:spcPct val="115000"/>
                </a:lnSpc>
                <a:spcBef>
                  <a:spcPts val="0"/>
                </a:spcBef>
                <a:spcAft>
                  <a:spcPts val="0"/>
                </a:spcAft>
                <a:buClr>
                  <a:srgbClr val="A7291E"/>
                </a:buClr>
                <a:buSzPts val="2400"/>
                <a:buFont typeface="Roboto"/>
                <a:buChar char="●"/>
              </a:pPr>
              <a:r>
                <a:rPr lang="en-US" sz="2400">
                  <a:solidFill>
                    <a:srgbClr val="A7291E"/>
                  </a:solidFill>
                  <a:latin typeface="Roboto"/>
                  <a:ea typeface="Roboto"/>
                  <a:cs typeface="Roboto"/>
                  <a:sym typeface="Roboto"/>
                </a:rPr>
                <a:t>International phones</a:t>
              </a:r>
              <a:endParaRPr sz="2400">
                <a:solidFill>
                  <a:srgbClr val="A7291E"/>
                </a:solidFill>
                <a:latin typeface="Roboto"/>
                <a:ea typeface="Roboto"/>
                <a:cs typeface="Roboto"/>
                <a:sym typeface="Roboto"/>
              </a:endParaRPr>
            </a:p>
          </p:txBody>
        </p:sp>
      </p:grpSp>
      <p:grpSp>
        <p:nvGrpSpPr>
          <p:cNvPr id="317" name="Google Shape;317;g2c5ade2a1f4_0_13"/>
          <p:cNvGrpSpPr/>
          <p:nvPr/>
        </p:nvGrpSpPr>
        <p:grpSpPr>
          <a:xfrm>
            <a:off x="486546" y="2351923"/>
            <a:ext cx="8170767" cy="1070784"/>
            <a:chOff x="1593000" y="2322568"/>
            <a:chExt cx="5957975" cy="643500"/>
          </a:xfrm>
        </p:grpSpPr>
        <p:sp>
          <p:nvSpPr>
            <p:cNvPr id="318" name="Google Shape;318;g2c5ade2a1f4_0_1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g2c5ade2a1f4_0_13"/>
            <p:cNvSpPr/>
            <p:nvPr/>
          </p:nvSpPr>
          <p:spPr>
            <a:xfrm flipH="1">
              <a:off x="2283025" y="2322575"/>
              <a:ext cx="1844400" cy="642600"/>
            </a:xfrm>
            <a:prstGeom prst="rect">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g2c5ade2a1f4_0_13"/>
            <p:cNvSpPr/>
            <p:nvPr/>
          </p:nvSpPr>
          <p:spPr>
            <a:xfrm rot="-5400000">
              <a:off x="3501574" y="1934671"/>
              <a:ext cx="643356" cy="1419149"/>
            </a:xfrm>
            <a:prstGeom prst="flowChartOffpageConnector">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g2c5ade2a1f4_0_1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400">
                  <a:solidFill>
                    <a:srgbClr val="FFFFFF"/>
                  </a:solidFill>
                  <a:latin typeface="Roboto Medium"/>
                  <a:ea typeface="Roboto Medium"/>
                  <a:cs typeface="Roboto Medium"/>
                  <a:sym typeface="Roboto Medium"/>
                </a:rPr>
                <a:t>MEDSIS</a:t>
              </a:r>
              <a:endParaRPr sz="2400">
                <a:solidFill>
                  <a:srgbClr val="FFFFFF"/>
                </a:solidFill>
                <a:latin typeface="Roboto"/>
                <a:ea typeface="Roboto"/>
                <a:cs typeface="Roboto"/>
                <a:sym typeface="Roboto"/>
              </a:endParaRPr>
            </a:p>
          </p:txBody>
        </p:sp>
        <p:sp>
          <p:nvSpPr>
            <p:cNvPr id="322" name="Google Shape;322;g2c5ade2a1f4_0_13"/>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g2c5ade2a1f4_0_13"/>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FFFFFF"/>
                </a:solidFill>
                <a:latin typeface="Roboto Thin"/>
                <a:ea typeface="Roboto Thin"/>
                <a:cs typeface="Roboto Thin"/>
                <a:sym typeface="Roboto Thin"/>
              </a:endParaRPr>
            </a:p>
          </p:txBody>
        </p:sp>
        <p:sp>
          <p:nvSpPr>
            <p:cNvPr id="324" name="Google Shape;324;g2c5ade2a1f4_0_13"/>
            <p:cNvSpPr/>
            <p:nvPr/>
          </p:nvSpPr>
          <p:spPr>
            <a:xfrm>
              <a:off x="4593377" y="2323748"/>
              <a:ext cx="2765700" cy="642300"/>
            </a:xfrm>
            <a:prstGeom prst="rect">
              <a:avLst/>
            </a:prstGeom>
            <a:noFill/>
            <a:ln>
              <a:noFill/>
            </a:ln>
          </p:spPr>
          <p:txBody>
            <a:bodyPr spcFirstLastPara="1" wrap="square" lIns="91425" tIns="91425" rIns="91425" bIns="91425" anchor="ctr" anchorCtr="0">
              <a:noAutofit/>
            </a:bodyPr>
            <a:lstStyle/>
            <a:p>
              <a:pPr marL="457200" lvl="0" indent="-381000" algn="l" rtl="0">
                <a:lnSpc>
                  <a:spcPct val="115000"/>
                </a:lnSpc>
                <a:spcBef>
                  <a:spcPts val="0"/>
                </a:spcBef>
                <a:spcAft>
                  <a:spcPts val="0"/>
                </a:spcAft>
                <a:buClr>
                  <a:srgbClr val="A7291E"/>
                </a:buClr>
                <a:buSzPts val="2400"/>
                <a:buFont typeface="Roboto"/>
                <a:buChar char="●"/>
              </a:pPr>
              <a:r>
                <a:rPr lang="en-US" sz="2400">
                  <a:solidFill>
                    <a:srgbClr val="A7291E"/>
                  </a:solidFill>
                  <a:latin typeface="Roboto"/>
                  <a:ea typeface="Roboto"/>
                  <a:cs typeface="Roboto"/>
                  <a:sym typeface="Roboto"/>
                </a:rPr>
                <a:t>Case is transferred</a:t>
              </a:r>
              <a:endParaRPr sz="2400">
                <a:solidFill>
                  <a:srgbClr val="A7291E"/>
                </a:solidFill>
                <a:latin typeface="Roboto"/>
                <a:ea typeface="Roboto"/>
                <a:cs typeface="Roboto"/>
                <a:sym typeface="Roboto"/>
              </a:endParaRPr>
            </a:p>
            <a:p>
              <a:pPr marL="457200" lvl="0" indent="-381000" algn="l" rtl="0">
                <a:lnSpc>
                  <a:spcPct val="115000"/>
                </a:lnSpc>
                <a:spcBef>
                  <a:spcPts val="0"/>
                </a:spcBef>
                <a:spcAft>
                  <a:spcPts val="0"/>
                </a:spcAft>
                <a:buClr>
                  <a:srgbClr val="A7291E"/>
                </a:buClr>
                <a:buSzPts val="2400"/>
                <a:buFont typeface="Roboto"/>
                <a:buChar char="●"/>
              </a:pPr>
              <a:r>
                <a:rPr lang="en-US" sz="2400">
                  <a:solidFill>
                    <a:srgbClr val="A7291E"/>
                  </a:solidFill>
                  <a:latin typeface="Roboto"/>
                  <a:ea typeface="Roboto"/>
                  <a:cs typeface="Roboto"/>
                  <a:sym typeface="Roboto"/>
                </a:rPr>
                <a:t>Mexico has no DIS</a:t>
              </a:r>
              <a:endParaRPr sz="2400">
                <a:solidFill>
                  <a:srgbClr val="A7291E"/>
                </a:solidFill>
                <a:latin typeface="Roboto"/>
                <a:ea typeface="Roboto"/>
                <a:cs typeface="Roboto"/>
                <a:sym typeface="Roboto"/>
              </a:endParaRPr>
            </a:p>
          </p:txBody>
        </p:sp>
      </p:grpSp>
      <p:grpSp>
        <p:nvGrpSpPr>
          <p:cNvPr id="325" name="Google Shape;325;g2c5ade2a1f4_0_13"/>
          <p:cNvGrpSpPr/>
          <p:nvPr/>
        </p:nvGrpSpPr>
        <p:grpSpPr>
          <a:xfrm>
            <a:off x="486546" y="1261888"/>
            <a:ext cx="8170907" cy="1070784"/>
            <a:chOff x="1593000" y="2322568"/>
            <a:chExt cx="5958077" cy="643500"/>
          </a:xfrm>
        </p:grpSpPr>
        <p:sp>
          <p:nvSpPr>
            <p:cNvPr id="326" name="Google Shape;326;g2c5ade2a1f4_0_1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g2c5ade2a1f4_0_13"/>
            <p:cNvSpPr/>
            <p:nvPr/>
          </p:nvSpPr>
          <p:spPr>
            <a:xfrm flipH="1">
              <a:off x="2283025" y="2322575"/>
              <a:ext cx="1844400" cy="642600"/>
            </a:xfrm>
            <a:prstGeom prst="rect">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g2c5ade2a1f4_0_13"/>
            <p:cNvSpPr/>
            <p:nvPr/>
          </p:nvSpPr>
          <p:spPr>
            <a:xfrm rot="-5400000">
              <a:off x="3501574" y="1934671"/>
              <a:ext cx="643356" cy="1419149"/>
            </a:xfrm>
            <a:prstGeom prst="flowChartOffpageConnector">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g2c5ade2a1f4_0_1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500">
                  <a:solidFill>
                    <a:srgbClr val="FFFFFF"/>
                  </a:solidFill>
                  <a:latin typeface="Roboto Medium"/>
                  <a:ea typeface="Roboto Medium"/>
                  <a:cs typeface="Roboto Medium"/>
                  <a:sym typeface="Roboto Medium"/>
                </a:rPr>
                <a:t>ICCR</a:t>
              </a:r>
              <a:endParaRPr sz="2500">
                <a:solidFill>
                  <a:srgbClr val="FFFFFF"/>
                </a:solidFill>
                <a:latin typeface="Roboto"/>
                <a:ea typeface="Roboto"/>
                <a:cs typeface="Roboto"/>
                <a:sym typeface="Roboto"/>
              </a:endParaRPr>
            </a:p>
          </p:txBody>
        </p:sp>
        <p:sp>
          <p:nvSpPr>
            <p:cNvPr id="330" name="Google Shape;330;g2c5ade2a1f4_0_13"/>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g2c5ade2a1f4_0_13"/>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FFFFFF"/>
                </a:solidFill>
                <a:latin typeface="Roboto Thin"/>
                <a:ea typeface="Roboto Thin"/>
                <a:cs typeface="Roboto Thin"/>
                <a:sym typeface="Roboto Thin"/>
              </a:endParaRPr>
            </a:p>
          </p:txBody>
        </p:sp>
        <p:sp>
          <p:nvSpPr>
            <p:cNvPr id="332" name="Google Shape;332;g2c5ade2a1f4_0_13"/>
            <p:cNvSpPr/>
            <p:nvPr/>
          </p:nvSpPr>
          <p:spPr>
            <a:xfrm>
              <a:off x="4593377" y="2323755"/>
              <a:ext cx="2957700" cy="642300"/>
            </a:xfrm>
            <a:prstGeom prst="rect">
              <a:avLst/>
            </a:prstGeom>
            <a:noFill/>
            <a:ln>
              <a:noFill/>
            </a:ln>
          </p:spPr>
          <p:txBody>
            <a:bodyPr spcFirstLastPara="1" wrap="square" lIns="91425" tIns="91425" rIns="91425" bIns="91425" anchor="ctr" anchorCtr="0">
              <a:noAutofit/>
            </a:bodyPr>
            <a:lstStyle/>
            <a:p>
              <a:pPr marL="457200" lvl="0" indent="-381000" algn="l" rtl="0">
                <a:lnSpc>
                  <a:spcPct val="115000"/>
                </a:lnSpc>
                <a:spcBef>
                  <a:spcPts val="0"/>
                </a:spcBef>
                <a:spcAft>
                  <a:spcPts val="0"/>
                </a:spcAft>
                <a:buClr>
                  <a:srgbClr val="A7291E"/>
                </a:buClr>
                <a:buSzPts val="2400"/>
                <a:buFont typeface="Roboto"/>
                <a:buChar char="●"/>
              </a:pPr>
              <a:r>
                <a:rPr lang="en-US" sz="2400">
                  <a:solidFill>
                    <a:srgbClr val="A7291E"/>
                  </a:solidFill>
                  <a:latin typeface="Roboto"/>
                  <a:ea typeface="Roboto"/>
                  <a:cs typeface="Roboto"/>
                  <a:sym typeface="Roboto"/>
                </a:rPr>
                <a:t>Sent “out of jurisdiction”</a:t>
              </a:r>
              <a:endParaRPr sz="2400">
                <a:solidFill>
                  <a:srgbClr val="A7291E"/>
                </a:solidFill>
                <a:latin typeface="Roboto"/>
                <a:ea typeface="Roboto"/>
                <a:cs typeface="Roboto"/>
                <a:sym typeface="Robot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6b90a2791b_2_35"/>
          <p:cNvSpPr txBox="1">
            <a:spLocks noGrp="1"/>
          </p:cNvSpPr>
          <p:nvPr>
            <p:ph type="title"/>
          </p:nvPr>
        </p:nvSpPr>
        <p:spPr>
          <a:xfrm>
            <a:off x="928050" y="115450"/>
            <a:ext cx="8215800" cy="674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900" b="1"/>
              <a:t>Key considerations </a:t>
            </a:r>
            <a:endParaRPr sz="2900" b="1"/>
          </a:p>
          <a:p>
            <a:pPr marL="0" lvl="0" indent="0" algn="l" rtl="0">
              <a:spcBef>
                <a:spcPts val="0"/>
              </a:spcBef>
              <a:spcAft>
                <a:spcPts val="0"/>
              </a:spcAft>
              <a:buNone/>
            </a:pPr>
            <a:r>
              <a:rPr lang="en-US" sz="2400" b="1"/>
              <a:t>for DIS working with binational clients</a:t>
            </a:r>
            <a:endParaRPr sz="2400" b="1"/>
          </a:p>
        </p:txBody>
      </p:sp>
      <p:sp>
        <p:nvSpPr>
          <p:cNvPr id="339" name="Google Shape;339;g26b90a2791b_2_35"/>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19</a:t>
            </a:fld>
            <a:endParaRPr/>
          </a:p>
        </p:txBody>
      </p:sp>
      <p:pic>
        <p:nvPicPr>
          <p:cNvPr id="340" name="Google Shape;340;g26b90a2791b_2_35"/>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341" name="Google Shape;341;g26b90a2791b_2_35"/>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342" name="Google Shape;342;g26b90a2791b_2_35"/>
          <p:cNvSpPr/>
          <p:nvPr/>
        </p:nvSpPr>
        <p:spPr>
          <a:xfrm>
            <a:off x="3307916" y="912275"/>
            <a:ext cx="4877700" cy="300300"/>
          </a:xfrm>
          <a:prstGeom prst="rect">
            <a:avLst/>
          </a:prstGeom>
          <a:solidFill>
            <a:srgbClr val="A7291E"/>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dirty="0">
                <a:solidFill>
                  <a:srgbClr val="FFFFFF"/>
                </a:solidFill>
                <a:latin typeface="Roboto"/>
                <a:ea typeface="Roboto"/>
                <a:cs typeface="Roboto"/>
                <a:sym typeface="Roboto"/>
              </a:rPr>
              <a:t>                        Solutions</a:t>
            </a:r>
            <a:endParaRPr sz="1800" dirty="0">
              <a:solidFill>
                <a:srgbClr val="FFFFFF"/>
              </a:solidFill>
              <a:latin typeface="Roboto"/>
              <a:ea typeface="Roboto"/>
              <a:cs typeface="Roboto"/>
              <a:sym typeface="Roboto"/>
            </a:endParaRPr>
          </a:p>
        </p:txBody>
      </p:sp>
      <p:sp>
        <p:nvSpPr>
          <p:cNvPr id="343" name="Google Shape;343;g26b90a2791b_2_35"/>
          <p:cNvSpPr/>
          <p:nvPr/>
        </p:nvSpPr>
        <p:spPr>
          <a:xfrm>
            <a:off x="927113" y="912287"/>
            <a:ext cx="2380800" cy="300300"/>
          </a:xfrm>
          <a:prstGeom prst="rect">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g26b90a2791b_2_35"/>
          <p:cNvGrpSpPr/>
          <p:nvPr/>
        </p:nvGrpSpPr>
        <p:grpSpPr>
          <a:xfrm>
            <a:off x="945650" y="1189800"/>
            <a:ext cx="7257568" cy="697225"/>
            <a:chOff x="943723" y="3075725"/>
            <a:chExt cx="7257568" cy="697225"/>
          </a:xfrm>
        </p:grpSpPr>
        <p:sp>
          <p:nvSpPr>
            <p:cNvPr id="345" name="Google Shape;345;g26b90a2791b_2_35"/>
            <p:cNvSpPr/>
            <p:nvPr/>
          </p:nvSpPr>
          <p:spPr>
            <a:xfrm>
              <a:off x="3323591" y="3098500"/>
              <a:ext cx="4877700" cy="674400"/>
            </a:xfrm>
            <a:prstGeom prst="rect">
              <a:avLst/>
            </a:prstGeom>
            <a:solidFill>
              <a:srgbClr val="A7291E"/>
            </a:solid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n-US" sz="800">
                  <a:solidFill>
                    <a:srgbClr val="FFFFFF"/>
                  </a:solidFill>
                  <a:latin typeface="Roboto"/>
                  <a:ea typeface="Roboto"/>
                  <a:cs typeface="Roboto"/>
                  <a:sym typeface="Roboto"/>
                </a:rPr>
                <a:t>Lorem ipsum dolor sit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n-US" sz="800">
                  <a:solidFill>
                    <a:srgbClr val="FFFFFF"/>
                  </a:solidFill>
                  <a:latin typeface="Roboto"/>
                  <a:ea typeface="Roboto"/>
                  <a:cs typeface="Roboto"/>
                  <a:sym typeface="Roboto"/>
                </a:rPr>
                <a:t>amet nec at adipiscing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n-US" sz="800">
                  <a:solidFill>
                    <a:srgbClr val="FFFFFF"/>
                  </a:solidFill>
                  <a:latin typeface="Roboto"/>
                  <a:ea typeface="Roboto"/>
                  <a:cs typeface="Roboto"/>
                  <a:sym typeface="Roboto"/>
                </a:rPr>
                <a:t>risus at dolor porta </a:t>
              </a:r>
              <a:endParaRPr sz="800">
                <a:solidFill>
                  <a:srgbClr val="FFFFFF"/>
                </a:solidFill>
                <a:latin typeface="Roboto"/>
                <a:ea typeface="Roboto"/>
                <a:cs typeface="Roboto"/>
                <a:sym typeface="Roboto"/>
              </a:endParaRPr>
            </a:p>
          </p:txBody>
        </p:sp>
        <p:sp>
          <p:nvSpPr>
            <p:cNvPr id="346" name="Google Shape;346;g26b90a2791b_2_35"/>
            <p:cNvSpPr/>
            <p:nvPr/>
          </p:nvSpPr>
          <p:spPr>
            <a:xfrm>
              <a:off x="943723" y="3098500"/>
              <a:ext cx="2379900" cy="674400"/>
            </a:xfrm>
            <a:prstGeom prst="rect">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g26b90a2791b_2_35"/>
            <p:cNvSpPr/>
            <p:nvPr/>
          </p:nvSpPr>
          <p:spPr>
            <a:xfrm>
              <a:off x="1632122" y="3098513"/>
              <a:ext cx="674400" cy="674400"/>
            </a:xfrm>
            <a:prstGeom prst="rtTriangle">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g26b90a2791b_2_35"/>
            <p:cNvSpPr/>
            <p:nvPr/>
          </p:nvSpPr>
          <p:spPr>
            <a:xfrm>
              <a:off x="943723" y="3098513"/>
              <a:ext cx="687600" cy="674400"/>
            </a:xfrm>
            <a:prstGeom prst="rtTriangle">
              <a:avLst/>
            </a:prstGeom>
            <a:solidFill>
              <a:srgbClr val="D83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g26b90a2791b_2_35"/>
            <p:cNvSpPr/>
            <p:nvPr/>
          </p:nvSpPr>
          <p:spPr>
            <a:xfrm>
              <a:off x="3356115" y="3075725"/>
              <a:ext cx="4844700" cy="510900"/>
            </a:xfrm>
            <a:prstGeom prst="rect">
              <a:avLst/>
            </a:prstGeom>
            <a:solidFill>
              <a:srgbClr val="A7291E"/>
            </a:solidFill>
            <a:ln>
              <a:noFill/>
            </a:ln>
          </p:spPr>
          <p:txBody>
            <a:bodyPr spcFirstLastPara="1" wrap="square" lIns="91425" tIns="91425" rIns="91425" bIns="91425" anchor="t" anchorCtr="0">
              <a:noAutofit/>
            </a:bodyPr>
            <a:lstStyle/>
            <a:p>
              <a:pPr marL="400050" lvl="0" indent="-203200" algn="l" rtl="0">
                <a:lnSpc>
                  <a:spcPct val="115000"/>
                </a:lnSpc>
                <a:spcBef>
                  <a:spcPts val="0"/>
                </a:spcBef>
                <a:spcAft>
                  <a:spcPts val="0"/>
                </a:spcAft>
                <a:buClr>
                  <a:schemeClr val="lt1"/>
                </a:buClr>
                <a:buSzPts val="1400"/>
                <a:buChar char="●"/>
              </a:pPr>
              <a:r>
                <a:rPr lang="en-US" sz="1800" dirty="0">
                  <a:solidFill>
                    <a:schemeClr val="lt1"/>
                  </a:solidFill>
                </a:rPr>
                <a:t>Hire persons who speak the language</a:t>
              </a:r>
              <a:endParaRPr sz="1800" dirty="0">
                <a:solidFill>
                  <a:schemeClr val="lt1"/>
                </a:solidFill>
              </a:endParaRPr>
            </a:p>
            <a:p>
              <a:pPr marL="400050" lvl="0" indent="-203200" algn="l" rtl="0">
                <a:lnSpc>
                  <a:spcPct val="115000"/>
                </a:lnSpc>
                <a:spcBef>
                  <a:spcPts val="0"/>
                </a:spcBef>
                <a:spcAft>
                  <a:spcPts val="0"/>
                </a:spcAft>
                <a:buClr>
                  <a:schemeClr val="lt1"/>
                </a:buClr>
                <a:buSzPts val="1400"/>
                <a:buChar char="●"/>
              </a:pPr>
              <a:r>
                <a:rPr lang="en-US" sz="1800" dirty="0">
                  <a:solidFill>
                    <a:schemeClr val="lt1"/>
                  </a:solidFill>
                </a:rPr>
                <a:t>Spanish Tea Time</a:t>
              </a:r>
              <a:endParaRPr sz="1800" dirty="0">
                <a:solidFill>
                  <a:schemeClr val="lt1"/>
                </a:solidFill>
              </a:endParaRPr>
            </a:p>
            <a:p>
              <a:pPr marL="457200" lvl="0" indent="0" algn="l" rtl="0">
                <a:spcBef>
                  <a:spcPts val="0"/>
                </a:spcBef>
                <a:spcAft>
                  <a:spcPts val="0"/>
                </a:spcAft>
                <a:buNone/>
              </a:pPr>
              <a:endParaRPr dirty="0"/>
            </a:p>
          </p:txBody>
        </p:sp>
        <p:sp>
          <p:nvSpPr>
            <p:cNvPr id="350" name="Google Shape;350;g26b90a2791b_2_35"/>
            <p:cNvSpPr/>
            <p:nvPr/>
          </p:nvSpPr>
          <p:spPr>
            <a:xfrm>
              <a:off x="1210848" y="3098557"/>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a:solidFill>
                    <a:srgbClr val="FFFFFF"/>
                  </a:solidFill>
                  <a:latin typeface="Roboto"/>
                  <a:ea typeface="Roboto"/>
                  <a:cs typeface="Roboto"/>
                  <a:sym typeface="Roboto"/>
                </a:rPr>
                <a:t>1</a:t>
              </a:r>
              <a:endParaRPr sz="1600">
                <a:solidFill>
                  <a:srgbClr val="FFFFFF"/>
                </a:solidFill>
                <a:latin typeface="Roboto"/>
                <a:ea typeface="Roboto"/>
                <a:cs typeface="Roboto"/>
                <a:sym typeface="Roboto"/>
              </a:endParaRPr>
            </a:p>
          </p:txBody>
        </p:sp>
        <p:sp>
          <p:nvSpPr>
            <p:cNvPr id="351" name="Google Shape;351;g26b90a2791b_2_35"/>
            <p:cNvSpPr/>
            <p:nvPr/>
          </p:nvSpPr>
          <p:spPr>
            <a:xfrm>
              <a:off x="1631324" y="3098550"/>
              <a:ext cx="1697491"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Roboto"/>
                  <a:ea typeface="Roboto"/>
                  <a:cs typeface="Roboto"/>
                  <a:sym typeface="Roboto"/>
                </a:rPr>
                <a:t>Language barriers &amp; health literacy</a:t>
              </a:r>
              <a:endParaRPr sz="1800" b="1" dirty="0">
                <a:solidFill>
                  <a:srgbClr val="FFFFFF"/>
                </a:solidFill>
                <a:latin typeface="Roboto"/>
                <a:ea typeface="Roboto"/>
                <a:cs typeface="Roboto"/>
                <a:sym typeface="Roboto"/>
              </a:endParaRPr>
            </a:p>
          </p:txBody>
        </p:sp>
      </p:grpSp>
      <p:grpSp>
        <p:nvGrpSpPr>
          <p:cNvPr id="352" name="Google Shape;352;g26b90a2791b_2_35"/>
          <p:cNvGrpSpPr/>
          <p:nvPr/>
        </p:nvGrpSpPr>
        <p:grpSpPr>
          <a:xfrm>
            <a:off x="928048" y="1908700"/>
            <a:ext cx="7257727" cy="674450"/>
            <a:chOff x="943723" y="3783775"/>
            <a:chExt cx="7257727" cy="674450"/>
          </a:xfrm>
        </p:grpSpPr>
        <p:sp>
          <p:nvSpPr>
            <p:cNvPr id="353" name="Google Shape;353;g26b90a2791b_2_35"/>
            <p:cNvSpPr/>
            <p:nvPr/>
          </p:nvSpPr>
          <p:spPr>
            <a:xfrm>
              <a:off x="3323616" y="3783775"/>
              <a:ext cx="4877700" cy="674400"/>
            </a:xfrm>
            <a:prstGeom prst="rect">
              <a:avLst/>
            </a:prstGeom>
            <a:solidFill>
              <a:srgbClr val="A7291E"/>
            </a:solid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n-US" sz="800">
                  <a:solidFill>
                    <a:srgbClr val="FFFFFF"/>
                  </a:solidFill>
                  <a:latin typeface="Roboto"/>
                  <a:ea typeface="Roboto"/>
                  <a:cs typeface="Roboto"/>
                  <a:sym typeface="Roboto"/>
                </a:rPr>
                <a:t>Lorem ipsum dolor sit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n-US" sz="800">
                  <a:solidFill>
                    <a:srgbClr val="FFFFFF"/>
                  </a:solidFill>
                  <a:latin typeface="Roboto"/>
                  <a:ea typeface="Roboto"/>
                  <a:cs typeface="Roboto"/>
                  <a:sym typeface="Roboto"/>
                </a:rPr>
                <a:t>amet nec at adipiscing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n-US" sz="800">
                  <a:solidFill>
                    <a:srgbClr val="FFFFFF"/>
                  </a:solidFill>
                  <a:latin typeface="Roboto"/>
                  <a:ea typeface="Roboto"/>
                  <a:cs typeface="Roboto"/>
                  <a:sym typeface="Roboto"/>
                </a:rPr>
                <a:t>risus at dolor porta </a:t>
              </a:r>
              <a:endParaRPr sz="800">
                <a:solidFill>
                  <a:srgbClr val="FFFFFF"/>
                </a:solidFill>
                <a:latin typeface="Roboto"/>
                <a:ea typeface="Roboto"/>
                <a:cs typeface="Roboto"/>
                <a:sym typeface="Roboto"/>
              </a:endParaRPr>
            </a:p>
          </p:txBody>
        </p:sp>
        <p:sp>
          <p:nvSpPr>
            <p:cNvPr id="354" name="Google Shape;354;g26b90a2791b_2_35"/>
            <p:cNvSpPr/>
            <p:nvPr/>
          </p:nvSpPr>
          <p:spPr>
            <a:xfrm>
              <a:off x="943723" y="3783775"/>
              <a:ext cx="2379900" cy="674400"/>
            </a:xfrm>
            <a:prstGeom prst="rect">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g26b90a2791b_2_35"/>
            <p:cNvSpPr/>
            <p:nvPr/>
          </p:nvSpPr>
          <p:spPr>
            <a:xfrm>
              <a:off x="1632122" y="3783788"/>
              <a:ext cx="674400" cy="674400"/>
            </a:xfrm>
            <a:prstGeom prst="rtTriangle">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g26b90a2791b_2_35"/>
            <p:cNvSpPr/>
            <p:nvPr/>
          </p:nvSpPr>
          <p:spPr>
            <a:xfrm>
              <a:off x="943723" y="3783788"/>
              <a:ext cx="687600" cy="674400"/>
            </a:xfrm>
            <a:prstGeom prst="rtTriangle">
              <a:avLst/>
            </a:prstGeom>
            <a:solidFill>
              <a:srgbClr val="D83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g26b90a2791b_2_35"/>
            <p:cNvSpPr/>
            <p:nvPr/>
          </p:nvSpPr>
          <p:spPr>
            <a:xfrm>
              <a:off x="3356750" y="3783775"/>
              <a:ext cx="4844700" cy="674400"/>
            </a:xfrm>
            <a:prstGeom prst="rect">
              <a:avLst/>
            </a:prstGeom>
            <a:solidFill>
              <a:srgbClr val="A7291E"/>
            </a:solidFill>
            <a:ln>
              <a:noFill/>
            </a:ln>
          </p:spPr>
          <p:txBody>
            <a:bodyPr spcFirstLastPara="1" wrap="square" lIns="91425" tIns="91425" rIns="91425" bIns="91425" anchor="ctr" anchorCtr="0">
              <a:noAutofit/>
            </a:bodyPr>
            <a:lstStyle/>
            <a:p>
              <a:pPr marL="400050" lvl="0" indent="-203200" algn="l" rtl="0">
                <a:lnSpc>
                  <a:spcPct val="115000"/>
                </a:lnSpc>
                <a:spcBef>
                  <a:spcPts val="0"/>
                </a:spcBef>
                <a:spcAft>
                  <a:spcPts val="0"/>
                </a:spcAft>
                <a:buClr>
                  <a:schemeClr val="lt1"/>
                </a:buClr>
                <a:buSzPts val="1400"/>
                <a:buChar char="●"/>
              </a:pPr>
              <a:r>
                <a:rPr lang="en-US" sz="1800" dirty="0">
                  <a:solidFill>
                    <a:schemeClr val="lt1"/>
                  </a:solidFill>
                </a:rPr>
                <a:t>Identify “champions” </a:t>
              </a:r>
              <a:endParaRPr sz="1800" dirty="0">
                <a:solidFill>
                  <a:schemeClr val="lt1"/>
                </a:solidFill>
              </a:endParaRPr>
            </a:p>
            <a:p>
              <a:pPr marL="400050" lvl="0" indent="-203200" algn="l" rtl="0">
                <a:lnSpc>
                  <a:spcPct val="115000"/>
                </a:lnSpc>
                <a:spcBef>
                  <a:spcPts val="0"/>
                </a:spcBef>
                <a:spcAft>
                  <a:spcPts val="0"/>
                </a:spcAft>
                <a:buClr>
                  <a:schemeClr val="lt1"/>
                </a:buClr>
                <a:buSzPts val="1400"/>
                <a:buChar char="●"/>
              </a:pPr>
              <a:r>
                <a:rPr lang="en-US" sz="1800" dirty="0">
                  <a:solidFill>
                    <a:schemeClr val="lt1"/>
                  </a:solidFill>
                </a:rPr>
                <a:t>Keep documentation </a:t>
              </a:r>
              <a:endParaRPr sz="1800" dirty="0">
                <a:solidFill>
                  <a:schemeClr val="lt1"/>
                </a:solidFill>
              </a:endParaRPr>
            </a:p>
          </p:txBody>
        </p:sp>
        <p:sp>
          <p:nvSpPr>
            <p:cNvPr id="358" name="Google Shape;358;g26b90a2791b_2_35"/>
            <p:cNvSpPr/>
            <p:nvPr/>
          </p:nvSpPr>
          <p:spPr>
            <a:xfrm>
              <a:off x="1210848" y="3783832"/>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a:solidFill>
                    <a:srgbClr val="FFFFFF"/>
                  </a:solidFill>
                  <a:latin typeface="Roboto"/>
                  <a:ea typeface="Roboto"/>
                  <a:cs typeface="Roboto"/>
                  <a:sym typeface="Roboto"/>
                </a:rPr>
                <a:t>2</a:t>
              </a:r>
              <a:endParaRPr sz="1600">
                <a:solidFill>
                  <a:srgbClr val="FFFFFF"/>
                </a:solidFill>
                <a:latin typeface="Roboto"/>
                <a:ea typeface="Roboto"/>
                <a:cs typeface="Roboto"/>
                <a:sym typeface="Roboto"/>
              </a:endParaRPr>
            </a:p>
          </p:txBody>
        </p:sp>
        <p:sp>
          <p:nvSpPr>
            <p:cNvPr id="359" name="Google Shape;359;g26b90a2791b_2_35"/>
            <p:cNvSpPr/>
            <p:nvPr/>
          </p:nvSpPr>
          <p:spPr>
            <a:xfrm>
              <a:off x="1636550" y="3783825"/>
              <a:ext cx="16872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Roboto"/>
                  <a:ea typeface="Roboto"/>
                  <a:cs typeface="Roboto"/>
                  <a:sym typeface="Roboto"/>
                </a:rPr>
                <a:t>The “human factor”</a:t>
              </a:r>
              <a:endParaRPr sz="1800" b="1" dirty="0">
                <a:solidFill>
                  <a:srgbClr val="FFFFFF"/>
                </a:solidFill>
                <a:latin typeface="Roboto"/>
                <a:ea typeface="Roboto"/>
                <a:cs typeface="Roboto"/>
                <a:sym typeface="Roboto"/>
              </a:endParaRPr>
            </a:p>
          </p:txBody>
        </p:sp>
      </p:grpSp>
      <p:grpSp>
        <p:nvGrpSpPr>
          <p:cNvPr id="360" name="Google Shape;360;g26b90a2791b_2_35"/>
          <p:cNvGrpSpPr/>
          <p:nvPr/>
        </p:nvGrpSpPr>
        <p:grpSpPr>
          <a:xfrm>
            <a:off x="928049" y="2593975"/>
            <a:ext cx="7257568" cy="674450"/>
            <a:chOff x="943723" y="4469050"/>
            <a:chExt cx="7257593" cy="674450"/>
          </a:xfrm>
        </p:grpSpPr>
        <p:sp>
          <p:nvSpPr>
            <p:cNvPr id="361" name="Google Shape;361;g26b90a2791b_2_35"/>
            <p:cNvSpPr/>
            <p:nvPr/>
          </p:nvSpPr>
          <p:spPr>
            <a:xfrm>
              <a:off x="3323616" y="4469050"/>
              <a:ext cx="4877700" cy="674400"/>
            </a:xfrm>
            <a:prstGeom prst="rect">
              <a:avLst/>
            </a:prstGeom>
            <a:solidFill>
              <a:srgbClr val="A7291E"/>
            </a:solid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n-US" sz="800">
                  <a:solidFill>
                    <a:srgbClr val="FFFFFF"/>
                  </a:solidFill>
                  <a:latin typeface="Roboto"/>
                  <a:ea typeface="Roboto"/>
                  <a:cs typeface="Roboto"/>
                  <a:sym typeface="Roboto"/>
                </a:rPr>
                <a:t>Lorem ipsum dolor sit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n-US" sz="800">
                  <a:solidFill>
                    <a:srgbClr val="FFFFFF"/>
                  </a:solidFill>
                  <a:latin typeface="Roboto"/>
                  <a:ea typeface="Roboto"/>
                  <a:cs typeface="Roboto"/>
                  <a:sym typeface="Roboto"/>
                </a:rPr>
                <a:t>amet nec at adipiscing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n-US" sz="800">
                  <a:solidFill>
                    <a:srgbClr val="FFFFFF"/>
                  </a:solidFill>
                  <a:latin typeface="Roboto"/>
                  <a:ea typeface="Roboto"/>
                  <a:cs typeface="Roboto"/>
                  <a:sym typeface="Roboto"/>
                </a:rPr>
                <a:t>risus at dolor porta </a:t>
              </a:r>
              <a:endParaRPr sz="800">
                <a:solidFill>
                  <a:srgbClr val="FFFFFF"/>
                </a:solidFill>
                <a:latin typeface="Roboto"/>
                <a:ea typeface="Roboto"/>
                <a:cs typeface="Roboto"/>
                <a:sym typeface="Roboto"/>
              </a:endParaRPr>
            </a:p>
          </p:txBody>
        </p:sp>
        <p:sp>
          <p:nvSpPr>
            <p:cNvPr id="362" name="Google Shape;362;g26b90a2791b_2_35"/>
            <p:cNvSpPr/>
            <p:nvPr/>
          </p:nvSpPr>
          <p:spPr>
            <a:xfrm>
              <a:off x="943723" y="4469050"/>
              <a:ext cx="2379900" cy="674400"/>
            </a:xfrm>
            <a:prstGeom prst="rect">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g26b90a2791b_2_35"/>
            <p:cNvSpPr/>
            <p:nvPr/>
          </p:nvSpPr>
          <p:spPr>
            <a:xfrm>
              <a:off x="1632122" y="4469063"/>
              <a:ext cx="674400" cy="674400"/>
            </a:xfrm>
            <a:prstGeom prst="rtTriangle">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g26b90a2791b_2_35"/>
            <p:cNvSpPr/>
            <p:nvPr/>
          </p:nvSpPr>
          <p:spPr>
            <a:xfrm>
              <a:off x="943723" y="4469063"/>
              <a:ext cx="687600" cy="674400"/>
            </a:xfrm>
            <a:prstGeom prst="rtTriangle">
              <a:avLst/>
            </a:prstGeom>
            <a:solidFill>
              <a:srgbClr val="D83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g26b90a2791b_2_35"/>
            <p:cNvSpPr/>
            <p:nvPr/>
          </p:nvSpPr>
          <p:spPr>
            <a:xfrm>
              <a:off x="3356750" y="4469050"/>
              <a:ext cx="4752300" cy="674400"/>
            </a:xfrm>
            <a:prstGeom prst="rect">
              <a:avLst/>
            </a:prstGeom>
            <a:solidFill>
              <a:srgbClr val="A7291E"/>
            </a:solidFill>
            <a:ln>
              <a:noFill/>
            </a:ln>
          </p:spPr>
          <p:txBody>
            <a:bodyPr spcFirstLastPara="1" wrap="square" lIns="91425" tIns="91425" rIns="91425" bIns="91425" anchor="t" anchorCtr="0">
              <a:noAutofit/>
            </a:bodyPr>
            <a:lstStyle/>
            <a:p>
              <a:pPr marL="400050" lvl="0" indent="-203200" algn="l" rtl="0">
                <a:lnSpc>
                  <a:spcPct val="115000"/>
                </a:lnSpc>
                <a:spcBef>
                  <a:spcPts val="0"/>
                </a:spcBef>
                <a:spcAft>
                  <a:spcPts val="0"/>
                </a:spcAft>
                <a:buClr>
                  <a:schemeClr val="lt1"/>
                </a:buClr>
                <a:buSzPts val="1400"/>
                <a:buChar char="●"/>
              </a:pPr>
              <a:r>
                <a:rPr lang="en-US" sz="1800" dirty="0">
                  <a:solidFill>
                    <a:schemeClr val="lt1"/>
                  </a:solidFill>
                </a:rPr>
                <a:t>Hire person in the community</a:t>
              </a:r>
              <a:endParaRPr sz="1800" dirty="0">
                <a:solidFill>
                  <a:schemeClr val="lt1"/>
                </a:solidFill>
              </a:endParaRPr>
            </a:p>
            <a:p>
              <a:pPr marL="400050" lvl="0" indent="-203200" algn="l" rtl="0">
                <a:lnSpc>
                  <a:spcPct val="115000"/>
                </a:lnSpc>
                <a:spcBef>
                  <a:spcPts val="0"/>
                </a:spcBef>
                <a:spcAft>
                  <a:spcPts val="0"/>
                </a:spcAft>
                <a:buClr>
                  <a:schemeClr val="lt1"/>
                </a:buClr>
                <a:buSzPts val="1400"/>
                <a:buChar char="●"/>
              </a:pPr>
              <a:r>
                <a:rPr lang="en-US" sz="1800" dirty="0">
                  <a:solidFill>
                    <a:schemeClr val="lt1"/>
                  </a:solidFill>
                </a:rPr>
                <a:t>Chalk talks where cultural barriers can be discussed</a:t>
              </a:r>
              <a:endParaRPr sz="1800" dirty="0">
                <a:solidFill>
                  <a:schemeClr val="lt1"/>
                </a:solidFill>
              </a:endParaRPr>
            </a:p>
          </p:txBody>
        </p:sp>
        <p:sp>
          <p:nvSpPr>
            <p:cNvPr id="366" name="Google Shape;366;g26b90a2791b_2_35"/>
            <p:cNvSpPr/>
            <p:nvPr/>
          </p:nvSpPr>
          <p:spPr>
            <a:xfrm>
              <a:off x="1210848" y="4469107"/>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a:solidFill>
                    <a:srgbClr val="FFFFFF"/>
                  </a:solidFill>
                  <a:latin typeface="Roboto"/>
                  <a:ea typeface="Roboto"/>
                  <a:cs typeface="Roboto"/>
                  <a:sym typeface="Roboto"/>
                </a:rPr>
                <a:t>3</a:t>
              </a:r>
              <a:endParaRPr sz="1600">
                <a:solidFill>
                  <a:srgbClr val="FFFFFF"/>
                </a:solidFill>
                <a:latin typeface="Roboto"/>
                <a:ea typeface="Roboto"/>
                <a:cs typeface="Roboto"/>
                <a:sym typeface="Roboto"/>
              </a:endParaRPr>
            </a:p>
          </p:txBody>
        </p:sp>
        <p:sp>
          <p:nvSpPr>
            <p:cNvPr id="367" name="Google Shape;367;g26b90a2791b_2_35"/>
            <p:cNvSpPr/>
            <p:nvPr/>
          </p:nvSpPr>
          <p:spPr>
            <a:xfrm>
              <a:off x="1636550" y="4469100"/>
              <a:ext cx="15918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Roboto"/>
                  <a:ea typeface="Roboto"/>
                  <a:cs typeface="Roboto"/>
                  <a:sym typeface="Roboto"/>
                </a:rPr>
                <a:t>Cultural subtleties</a:t>
              </a:r>
              <a:endParaRPr sz="1800" b="1" dirty="0">
                <a:solidFill>
                  <a:srgbClr val="FFFFFF"/>
                </a:solidFill>
                <a:latin typeface="Roboto"/>
                <a:ea typeface="Roboto"/>
                <a:cs typeface="Roboto"/>
                <a:sym typeface="Roboto"/>
              </a:endParaRPr>
            </a:p>
          </p:txBody>
        </p:sp>
      </p:grpSp>
      <p:sp>
        <p:nvSpPr>
          <p:cNvPr id="368" name="Google Shape;368;g26b90a2791b_2_35"/>
          <p:cNvSpPr/>
          <p:nvPr/>
        </p:nvSpPr>
        <p:spPr>
          <a:xfrm>
            <a:off x="3307951" y="3964525"/>
            <a:ext cx="4877700" cy="674400"/>
          </a:xfrm>
          <a:prstGeom prst="rect">
            <a:avLst/>
          </a:prstGeom>
          <a:solidFill>
            <a:srgbClr val="A7291E"/>
          </a:solidFill>
          <a:ln>
            <a:noFill/>
          </a:ln>
        </p:spPr>
        <p:txBody>
          <a:bodyPr spcFirstLastPara="1" wrap="square" lIns="91425" tIns="91425" rIns="91425" bIns="91425" anchor="t" anchorCtr="0">
            <a:noAutofit/>
          </a:bodyPr>
          <a:lstStyle/>
          <a:p>
            <a:pPr marL="400050" lvl="0" indent="-203200" algn="l" rtl="0">
              <a:lnSpc>
                <a:spcPct val="115000"/>
              </a:lnSpc>
              <a:spcBef>
                <a:spcPts val="0"/>
              </a:spcBef>
              <a:spcAft>
                <a:spcPts val="0"/>
              </a:spcAft>
              <a:buClr>
                <a:schemeClr val="lt1"/>
              </a:buClr>
              <a:buSzPts val="1400"/>
              <a:buChar char="●"/>
            </a:pPr>
            <a:r>
              <a:rPr lang="en-US" sz="1800" dirty="0">
                <a:solidFill>
                  <a:schemeClr val="lt1"/>
                </a:solidFill>
              </a:rPr>
              <a:t>Key populations are heterogeneous</a:t>
            </a:r>
            <a:endParaRPr sz="1800" dirty="0">
              <a:solidFill>
                <a:schemeClr val="lt1"/>
              </a:solidFill>
            </a:endParaRPr>
          </a:p>
          <a:p>
            <a:pPr marL="400050" lvl="0" indent="-203200" algn="l" rtl="0">
              <a:lnSpc>
                <a:spcPct val="115000"/>
              </a:lnSpc>
              <a:spcBef>
                <a:spcPts val="0"/>
              </a:spcBef>
              <a:spcAft>
                <a:spcPts val="0"/>
              </a:spcAft>
              <a:buClr>
                <a:schemeClr val="lt1"/>
              </a:buClr>
              <a:buSzPts val="1400"/>
              <a:buChar char="●"/>
            </a:pPr>
            <a:r>
              <a:rPr lang="en-US" sz="1800" dirty="0">
                <a:solidFill>
                  <a:schemeClr val="lt1"/>
                </a:solidFill>
              </a:rPr>
              <a:t>Trauma-informed care</a:t>
            </a:r>
            <a:endParaRPr sz="1800" dirty="0">
              <a:solidFill>
                <a:schemeClr val="lt1"/>
              </a:solidFill>
            </a:endParaRPr>
          </a:p>
        </p:txBody>
      </p:sp>
      <p:sp>
        <p:nvSpPr>
          <p:cNvPr id="369" name="Google Shape;369;g26b90a2791b_2_35"/>
          <p:cNvSpPr/>
          <p:nvPr/>
        </p:nvSpPr>
        <p:spPr>
          <a:xfrm>
            <a:off x="928048" y="3964525"/>
            <a:ext cx="2508326" cy="674400"/>
          </a:xfrm>
          <a:prstGeom prst="rect">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g26b90a2791b_2_35"/>
          <p:cNvSpPr/>
          <p:nvPr/>
        </p:nvSpPr>
        <p:spPr>
          <a:xfrm>
            <a:off x="1597743" y="3964525"/>
            <a:ext cx="1121296" cy="674400"/>
          </a:xfrm>
          <a:prstGeom prst="rtTriangle">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g26b90a2791b_2_35"/>
          <p:cNvSpPr/>
          <p:nvPr/>
        </p:nvSpPr>
        <p:spPr>
          <a:xfrm>
            <a:off x="928048" y="3964537"/>
            <a:ext cx="687600" cy="674400"/>
          </a:xfrm>
          <a:prstGeom prst="rtTriangle">
            <a:avLst/>
          </a:prstGeom>
          <a:solidFill>
            <a:srgbClr val="D83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g26b90a2791b_2_35"/>
          <p:cNvSpPr/>
          <p:nvPr/>
        </p:nvSpPr>
        <p:spPr>
          <a:xfrm>
            <a:off x="1195173" y="3964582"/>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a:solidFill>
                  <a:srgbClr val="FFFFFF"/>
                </a:solidFill>
                <a:latin typeface="Roboto"/>
                <a:ea typeface="Roboto"/>
                <a:cs typeface="Roboto"/>
                <a:sym typeface="Roboto"/>
              </a:rPr>
              <a:t>5</a:t>
            </a:r>
            <a:endParaRPr sz="1600">
              <a:solidFill>
                <a:srgbClr val="FFFFFF"/>
              </a:solidFill>
              <a:latin typeface="Roboto"/>
              <a:ea typeface="Roboto"/>
              <a:cs typeface="Roboto"/>
              <a:sym typeface="Roboto"/>
            </a:endParaRPr>
          </a:p>
        </p:txBody>
      </p:sp>
      <p:sp>
        <p:nvSpPr>
          <p:cNvPr id="373" name="Google Shape;373;g26b90a2791b_2_35"/>
          <p:cNvSpPr/>
          <p:nvPr/>
        </p:nvSpPr>
        <p:spPr>
          <a:xfrm>
            <a:off x="1625301" y="3953650"/>
            <a:ext cx="17202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Roboto"/>
                <a:ea typeface="Roboto"/>
                <a:cs typeface="Roboto"/>
                <a:sym typeface="Roboto"/>
              </a:rPr>
              <a:t>Intersecting vulnerabilities</a:t>
            </a:r>
            <a:r>
              <a:rPr lang="en-US" sz="1800" dirty="0">
                <a:solidFill>
                  <a:srgbClr val="FFFFFF"/>
                </a:solidFill>
                <a:latin typeface="Roboto"/>
                <a:ea typeface="Roboto"/>
                <a:cs typeface="Roboto"/>
                <a:sym typeface="Roboto"/>
              </a:rPr>
              <a:t> </a:t>
            </a:r>
            <a:endParaRPr sz="1800" dirty="0">
              <a:solidFill>
                <a:srgbClr val="FFFFFF"/>
              </a:solidFill>
              <a:latin typeface="Roboto"/>
              <a:ea typeface="Roboto"/>
              <a:cs typeface="Roboto"/>
              <a:sym typeface="Roboto"/>
            </a:endParaRPr>
          </a:p>
        </p:txBody>
      </p:sp>
      <p:grpSp>
        <p:nvGrpSpPr>
          <p:cNvPr id="374" name="Google Shape;374;g26b90a2791b_2_35"/>
          <p:cNvGrpSpPr/>
          <p:nvPr/>
        </p:nvGrpSpPr>
        <p:grpSpPr>
          <a:xfrm>
            <a:off x="928048" y="3274444"/>
            <a:ext cx="7257568" cy="679256"/>
            <a:chOff x="943723" y="4464244"/>
            <a:chExt cx="7257568" cy="679256"/>
          </a:xfrm>
        </p:grpSpPr>
        <p:sp>
          <p:nvSpPr>
            <p:cNvPr id="375" name="Google Shape;375;g26b90a2791b_2_35"/>
            <p:cNvSpPr/>
            <p:nvPr/>
          </p:nvSpPr>
          <p:spPr>
            <a:xfrm>
              <a:off x="943723" y="4469050"/>
              <a:ext cx="2379900" cy="674400"/>
            </a:xfrm>
            <a:prstGeom prst="rect">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g26b90a2791b_2_35"/>
            <p:cNvSpPr/>
            <p:nvPr/>
          </p:nvSpPr>
          <p:spPr>
            <a:xfrm>
              <a:off x="1632121" y="4469063"/>
              <a:ext cx="1083891" cy="674400"/>
            </a:xfrm>
            <a:prstGeom prst="rtTriangle">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g26b90a2791b_2_35"/>
            <p:cNvSpPr/>
            <p:nvPr/>
          </p:nvSpPr>
          <p:spPr>
            <a:xfrm>
              <a:off x="943723" y="4469063"/>
              <a:ext cx="687600" cy="674400"/>
            </a:xfrm>
            <a:prstGeom prst="rtTriangle">
              <a:avLst/>
            </a:prstGeom>
            <a:solidFill>
              <a:srgbClr val="D83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g26b90a2791b_2_35"/>
            <p:cNvSpPr/>
            <p:nvPr/>
          </p:nvSpPr>
          <p:spPr>
            <a:xfrm>
              <a:off x="1210848" y="4469107"/>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a:solidFill>
                    <a:srgbClr val="FFFFFF"/>
                  </a:solidFill>
                  <a:latin typeface="Roboto"/>
                  <a:ea typeface="Roboto"/>
                  <a:cs typeface="Roboto"/>
                  <a:sym typeface="Roboto"/>
                </a:rPr>
                <a:t>4</a:t>
              </a:r>
              <a:endParaRPr sz="1600">
                <a:solidFill>
                  <a:srgbClr val="FFFFFF"/>
                </a:solidFill>
                <a:latin typeface="Roboto"/>
                <a:ea typeface="Roboto"/>
                <a:cs typeface="Roboto"/>
                <a:sym typeface="Roboto"/>
              </a:endParaRPr>
            </a:p>
          </p:txBody>
        </p:sp>
        <p:sp>
          <p:nvSpPr>
            <p:cNvPr id="379" name="Google Shape;379;g26b90a2791b_2_35"/>
            <p:cNvSpPr/>
            <p:nvPr/>
          </p:nvSpPr>
          <p:spPr>
            <a:xfrm>
              <a:off x="1636550" y="4469100"/>
              <a:ext cx="21768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Roboto"/>
                  <a:ea typeface="Roboto"/>
                  <a:cs typeface="Roboto"/>
                  <a:sym typeface="Roboto"/>
                </a:rPr>
                <a:t>HIV stigma</a:t>
              </a:r>
              <a:endParaRPr sz="1800" b="1" dirty="0">
                <a:solidFill>
                  <a:srgbClr val="FFFFFF"/>
                </a:solidFill>
                <a:latin typeface="Roboto"/>
                <a:ea typeface="Roboto"/>
                <a:cs typeface="Roboto"/>
                <a:sym typeface="Roboto"/>
              </a:endParaRPr>
            </a:p>
          </p:txBody>
        </p:sp>
        <p:sp>
          <p:nvSpPr>
            <p:cNvPr id="380" name="Google Shape;380;g26b90a2791b_2_35"/>
            <p:cNvSpPr/>
            <p:nvPr/>
          </p:nvSpPr>
          <p:spPr>
            <a:xfrm>
              <a:off x="3323591" y="4464244"/>
              <a:ext cx="4877700" cy="674400"/>
            </a:xfrm>
            <a:prstGeom prst="rect">
              <a:avLst/>
            </a:prstGeom>
            <a:solidFill>
              <a:srgbClr val="A7291E"/>
            </a:solidFill>
            <a:ln>
              <a:noFill/>
            </a:ln>
          </p:spPr>
          <p:txBody>
            <a:bodyPr spcFirstLastPara="1" wrap="square" lIns="91425" tIns="91425" rIns="91425" bIns="91425" anchor="t" anchorCtr="0">
              <a:noAutofit/>
            </a:bodyPr>
            <a:lstStyle/>
            <a:p>
              <a:pPr marL="400050" lvl="0" indent="-203200" algn="l" rtl="0">
                <a:lnSpc>
                  <a:spcPct val="115000"/>
                </a:lnSpc>
                <a:spcBef>
                  <a:spcPts val="0"/>
                </a:spcBef>
                <a:spcAft>
                  <a:spcPts val="0"/>
                </a:spcAft>
                <a:buClr>
                  <a:schemeClr val="lt1"/>
                </a:buClr>
                <a:buSzPts val="1400"/>
                <a:buChar char="●"/>
              </a:pPr>
              <a:r>
                <a:rPr lang="en-US" sz="1800" dirty="0">
                  <a:solidFill>
                    <a:schemeClr val="lt1"/>
                  </a:solidFill>
                </a:rPr>
                <a:t>Educate others</a:t>
              </a:r>
              <a:endParaRPr sz="1800" dirty="0">
                <a:solidFill>
                  <a:schemeClr val="lt1"/>
                </a:solidFill>
              </a:endParaRPr>
            </a:p>
            <a:p>
              <a:pPr marL="400050" lvl="0" indent="-203200" algn="l" rtl="0">
                <a:lnSpc>
                  <a:spcPct val="115000"/>
                </a:lnSpc>
                <a:spcBef>
                  <a:spcPts val="0"/>
                </a:spcBef>
                <a:spcAft>
                  <a:spcPts val="0"/>
                </a:spcAft>
                <a:buClr>
                  <a:schemeClr val="lt1"/>
                </a:buClr>
                <a:buSzPts val="1400"/>
                <a:buChar char="●"/>
              </a:pPr>
              <a:r>
                <a:rPr lang="en-US" sz="1800" dirty="0">
                  <a:solidFill>
                    <a:schemeClr val="lt1"/>
                  </a:solidFill>
                </a:rPr>
                <a:t>Become educated ourselves</a:t>
              </a:r>
              <a:endParaRPr sz="1800" dirty="0">
                <a:solidFill>
                  <a:schemeClr val="lt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 calcmode="lin" valueType="num">
                                      <p:cBhvr additive="base">
                                        <p:cTn id="7" dur="500" fill="hold"/>
                                        <p:tgtEl>
                                          <p:spTgt spid="344"/>
                                        </p:tgtEl>
                                        <p:attrNameLst>
                                          <p:attrName>ppt_x</p:attrName>
                                        </p:attrNameLst>
                                      </p:cBhvr>
                                      <p:tavLst>
                                        <p:tav tm="0">
                                          <p:val>
                                            <p:strVal val="#ppt_x"/>
                                          </p:val>
                                        </p:tav>
                                        <p:tav tm="100000">
                                          <p:val>
                                            <p:strVal val="#ppt_x"/>
                                          </p:val>
                                        </p:tav>
                                      </p:tavLst>
                                    </p:anim>
                                    <p:anim calcmode="lin" valueType="num">
                                      <p:cBhvr additive="base">
                                        <p:cTn id="8" dur="500" fill="hold"/>
                                        <p:tgtEl>
                                          <p:spTgt spid="3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2"/>
                                        </p:tgtEl>
                                        <p:attrNameLst>
                                          <p:attrName>style.visibility</p:attrName>
                                        </p:attrNameLst>
                                      </p:cBhvr>
                                      <p:to>
                                        <p:strVal val="visible"/>
                                      </p:to>
                                    </p:set>
                                    <p:anim calcmode="lin" valueType="num">
                                      <p:cBhvr additive="base">
                                        <p:cTn id="13" dur="500" fill="hold"/>
                                        <p:tgtEl>
                                          <p:spTgt spid="352"/>
                                        </p:tgtEl>
                                        <p:attrNameLst>
                                          <p:attrName>ppt_x</p:attrName>
                                        </p:attrNameLst>
                                      </p:cBhvr>
                                      <p:tavLst>
                                        <p:tav tm="0">
                                          <p:val>
                                            <p:strVal val="#ppt_x"/>
                                          </p:val>
                                        </p:tav>
                                        <p:tav tm="100000">
                                          <p:val>
                                            <p:strVal val="#ppt_x"/>
                                          </p:val>
                                        </p:tav>
                                      </p:tavLst>
                                    </p:anim>
                                    <p:anim calcmode="lin" valueType="num">
                                      <p:cBhvr additive="base">
                                        <p:cTn id="14" dur="500" fill="hold"/>
                                        <p:tgtEl>
                                          <p:spTgt spid="3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0"/>
                                        </p:tgtEl>
                                        <p:attrNameLst>
                                          <p:attrName>style.visibility</p:attrName>
                                        </p:attrNameLst>
                                      </p:cBhvr>
                                      <p:to>
                                        <p:strVal val="visible"/>
                                      </p:to>
                                    </p:set>
                                    <p:anim calcmode="lin" valueType="num">
                                      <p:cBhvr additive="base">
                                        <p:cTn id="19" dur="500" fill="hold"/>
                                        <p:tgtEl>
                                          <p:spTgt spid="360"/>
                                        </p:tgtEl>
                                        <p:attrNameLst>
                                          <p:attrName>ppt_x</p:attrName>
                                        </p:attrNameLst>
                                      </p:cBhvr>
                                      <p:tavLst>
                                        <p:tav tm="0">
                                          <p:val>
                                            <p:strVal val="#ppt_x"/>
                                          </p:val>
                                        </p:tav>
                                        <p:tav tm="100000">
                                          <p:val>
                                            <p:strVal val="#ppt_x"/>
                                          </p:val>
                                        </p:tav>
                                      </p:tavLst>
                                    </p:anim>
                                    <p:anim calcmode="lin" valueType="num">
                                      <p:cBhvr additive="base">
                                        <p:cTn id="20" dur="500" fill="hold"/>
                                        <p:tgtEl>
                                          <p:spTgt spid="3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4"/>
                                        </p:tgtEl>
                                        <p:attrNameLst>
                                          <p:attrName>style.visibility</p:attrName>
                                        </p:attrNameLst>
                                      </p:cBhvr>
                                      <p:to>
                                        <p:strVal val="visible"/>
                                      </p:to>
                                    </p:set>
                                    <p:anim calcmode="lin" valueType="num">
                                      <p:cBhvr additive="base">
                                        <p:cTn id="25" dur="500" fill="hold"/>
                                        <p:tgtEl>
                                          <p:spTgt spid="374"/>
                                        </p:tgtEl>
                                        <p:attrNameLst>
                                          <p:attrName>ppt_x</p:attrName>
                                        </p:attrNameLst>
                                      </p:cBhvr>
                                      <p:tavLst>
                                        <p:tav tm="0">
                                          <p:val>
                                            <p:strVal val="#ppt_x"/>
                                          </p:val>
                                        </p:tav>
                                        <p:tav tm="100000">
                                          <p:val>
                                            <p:strVal val="#ppt_x"/>
                                          </p:val>
                                        </p:tav>
                                      </p:tavLst>
                                    </p:anim>
                                    <p:anim calcmode="lin" valueType="num">
                                      <p:cBhvr additive="base">
                                        <p:cTn id="26" dur="500" fill="hold"/>
                                        <p:tgtEl>
                                          <p:spTgt spid="3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
                                        </p:tgtEl>
                                        <p:attrNameLst>
                                          <p:attrName>style.visibility</p:attrName>
                                        </p:attrNameLst>
                                      </p:cBhvr>
                                      <p:to>
                                        <p:strVal val="visible"/>
                                      </p:to>
                                    </p:set>
                                    <p:anim calcmode="lin" valueType="num">
                                      <p:cBhvr additive="base">
                                        <p:cTn id="31" dur="500" fill="hold"/>
                                        <p:tgtEl>
                                          <p:spTgt spid="368"/>
                                        </p:tgtEl>
                                        <p:attrNameLst>
                                          <p:attrName>ppt_x</p:attrName>
                                        </p:attrNameLst>
                                      </p:cBhvr>
                                      <p:tavLst>
                                        <p:tav tm="0">
                                          <p:val>
                                            <p:strVal val="#ppt_x"/>
                                          </p:val>
                                        </p:tav>
                                        <p:tav tm="100000">
                                          <p:val>
                                            <p:strVal val="#ppt_x"/>
                                          </p:val>
                                        </p:tav>
                                      </p:tavLst>
                                    </p:anim>
                                    <p:anim calcmode="lin" valueType="num">
                                      <p:cBhvr additive="base">
                                        <p:cTn id="32" dur="500" fill="hold"/>
                                        <p:tgtEl>
                                          <p:spTgt spid="36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9"/>
                                        </p:tgtEl>
                                        <p:attrNameLst>
                                          <p:attrName>style.visibility</p:attrName>
                                        </p:attrNameLst>
                                      </p:cBhvr>
                                      <p:to>
                                        <p:strVal val="visible"/>
                                      </p:to>
                                    </p:set>
                                    <p:anim calcmode="lin" valueType="num">
                                      <p:cBhvr additive="base">
                                        <p:cTn id="35" dur="500" fill="hold"/>
                                        <p:tgtEl>
                                          <p:spTgt spid="369"/>
                                        </p:tgtEl>
                                        <p:attrNameLst>
                                          <p:attrName>ppt_x</p:attrName>
                                        </p:attrNameLst>
                                      </p:cBhvr>
                                      <p:tavLst>
                                        <p:tav tm="0">
                                          <p:val>
                                            <p:strVal val="#ppt_x"/>
                                          </p:val>
                                        </p:tav>
                                        <p:tav tm="100000">
                                          <p:val>
                                            <p:strVal val="#ppt_x"/>
                                          </p:val>
                                        </p:tav>
                                      </p:tavLst>
                                    </p:anim>
                                    <p:anim calcmode="lin" valueType="num">
                                      <p:cBhvr additive="base">
                                        <p:cTn id="36" dur="500" fill="hold"/>
                                        <p:tgtEl>
                                          <p:spTgt spid="36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0"/>
                                        </p:tgtEl>
                                        <p:attrNameLst>
                                          <p:attrName>style.visibility</p:attrName>
                                        </p:attrNameLst>
                                      </p:cBhvr>
                                      <p:to>
                                        <p:strVal val="visible"/>
                                      </p:to>
                                    </p:set>
                                    <p:anim calcmode="lin" valueType="num">
                                      <p:cBhvr additive="base">
                                        <p:cTn id="39" dur="500" fill="hold"/>
                                        <p:tgtEl>
                                          <p:spTgt spid="370"/>
                                        </p:tgtEl>
                                        <p:attrNameLst>
                                          <p:attrName>ppt_x</p:attrName>
                                        </p:attrNameLst>
                                      </p:cBhvr>
                                      <p:tavLst>
                                        <p:tav tm="0">
                                          <p:val>
                                            <p:strVal val="#ppt_x"/>
                                          </p:val>
                                        </p:tav>
                                        <p:tav tm="100000">
                                          <p:val>
                                            <p:strVal val="#ppt_x"/>
                                          </p:val>
                                        </p:tav>
                                      </p:tavLst>
                                    </p:anim>
                                    <p:anim calcmode="lin" valueType="num">
                                      <p:cBhvr additive="base">
                                        <p:cTn id="40" dur="500" fill="hold"/>
                                        <p:tgtEl>
                                          <p:spTgt spid="37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1"/>
                                        </p:tgtEl>
                                        <p:attrNameLst>
                                          <p:attrName>style.visibility</p:attrName>
                                        </p:attrNameLst>
                                      </p:cBhvr>
                                      <p:to>
                                        <p:strVal val="visible"/>
                                      </p:to>
                                    </p:set>
                                    <p:anim calcmode="lin" valueType="num">
                                      <p:cBhvr additive="base">
                                        <p:cTn id="43" dur="500" fill="hold"/>
                                        <p:tgtEl>
                                          <p:spTgt spid="371"/>
                                        </p:tgtEl>
                                        <p:attrNameLst>
                                          <p:attrName>ppt_x</p:attrName>
                                        </p:attrNameLst>
                                      </p:cBhvr>
                                      <p:tavLst>
                                        <p:tav tm="0">
                                          <p:val>
                                            <p:strVal val="#ppt_x"/>
                                          </p:val>
                                        </p:tav>
                                        <p:tav tm="100000">
                                          <p:val>
                                            <p:strVal val="#ppt_x"/>
                                          </p:val>
                                        </p:tav>
                                      </p:tavLst>
                                    </p:anim>
                                    <p:anim calcmode="lin" valueType="num">
                                      <p:cBhvr additive="base">
                                        <p:cTn id="44" dur="500" fill="hold"/>
                                        <p:tgtEl>
                                          <p:spTgt spid="37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2"/>
                                        </p:tgtEl>
                                        <p:attrNameLst>
                                          <p:attrName>style.visibility</p:attrName>
                                        </p:attrNameLst>
                                      </p:cBhvr>
                                      <p:to>
                                        <p:strVal val="visible"/>
                                      </p:to>
                                    </p:set>
                                    <p:anim calcmode="lin" valueType="num">
                                      <p:cBhvr additive="base">
                                        <p:cTn id="47" dur="500" fill="hold"/>
                                        <p:tgtEl>
                                          <p:spTgt spid="372"/>
                                        </p:tgtEl>
                                        <p:attrNameLst>
                                          <p:attrName>ppt_x</p:attrName>
                                        </p:attrNameLst>
                                      </p:cBhvr>
                                      <p:tavLst>
                                        <p:tav tm="0">
                                          <p:val>
                                            <p:strVal val="#ppt_x"/>
                                          </p:val>
                                        </p:tav>
                                        <p:tav tm="100000">
                                          <p:val>
                                            <p:strVal val="#ppt_x"/>
                                          </p:val>
                                        </p:tav>
                                      </p:tavLst>
                                    </p:anim>
                                    <p:anim calcmode="lin" valueType="num">
                                      <p:cBhvr additive="base">
                                        <p:cTn id="48" dur="500" fill="hold"/>
                                        <p:tgtEl>
                                          <p:spTgt spid="37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73"/>
                                        </p:tgtEl>
                                        <p:attrNameLst>
                                          <p:attrName>style.visibility</p:attrName>
                                        </p:attrNameLst>
                                      </p:cBhvr>
                                      <p:to>
                                        <p:strVal val="visible"/>
                                      </p:to>
                                    </p:set>
                                    <p:anim calcmode="lin" valueType="num">
                                      <p:cBhvr additive="base">
                                        <p:cTn id="51" dur="500" fill="hold"/>
                                        <p:tgtEl>
                                          <p:spTgt spid="373"/>
                                        </p:tgtEl>
                                        <p:attrNameLst>
                                          <p:attrName>ppt_x</p:attrName>
                                        </p:attrNameLst>
                                      </p:cBhvr>
                                      <p:tavLst>
                                        <p:tav tm="0">
                                          <p:val>
                                            <p:strVal val="#ppt_x"/>
                                          </p:val>
                                        </p:tav>
                                        <p:tav tm="100000">
                                          <p:val>
                                            <p:strVal val="#ppt_x"/>
                                          </p:val>
                                        </p:tav>
                                      </p:tavLst>
                                    </p:anim>
                                    <p:anim calcmode="lin" valueType="num">
                                      <p:cBhvr additive="base">
                                        <p:cTn id="52" dur="500" fill="hold"/>
                                        <p:tgtEl>
                                          <p:spTgt spid="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animBg="1"/>
      <p:bldP spid="369" grpId="0" animBg="1"/>
      <p:bldP spid="370" grpId="0" animBg="1"/>
      <p:bldP spid="371" grpId="0" animBg="1"/>
      <p:bldP spid="372" grpId="0"/>
      <p:bldP spid="3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279000" y="116908"/>
            <a:ext cx="85860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Arial"/>
              <a:buNone/>
            </a:pPr>
            <a:r>
              <a:rPr lang="en-US" sz="3000" b="1" dirty="0"/>
              <a:t>Conflict of Interest Disclosure Statement</a:t>
            </a:r>
            <a:endParaRPr sz="3400" b="1" dirty="0"/>
          </a:p>
        </p:txBody>
      </p:sp>
      <p:sp>
        <p:nvSpPr>
          <p:cNvPr id="111" name="Google Shape;111;p2"/>
          <p:cNvSpPr txBox="1">
            <a:spLocks noGrp="1"/>
          </p:cNvSpPr>
          <p:nvPr>
            <p:ph type="body" idx="1"/>
          </p:nvPr>
        </p:nvSpPr>
        <p:spPr>
          <a:xfrm>
            <a:off x="279000" y="775733"/>
            <a:ext cx="8315700" cy="1021200"/>
          </a:xfrm>
          <a:prstGeom prst="rect">
            <a:avLst/>
          </a:prstGeom>
          <a:noFill/>
          <a:ln>
            <a:noFill/>
          </a:ln>
        </p:spPr>
        <p:txBody>
          <a:bodyPr spcFirstLastPara="1" wrap="square" lIns="91425" tIns="45700" rIns="91425" bIns="45700" anchor="t" anchorCtr="0">
            <a:noAutofit/>
          </a:bodyPr>
          <a:lstStyle/>
          <a:p>
            <a:pPr marL="342900" lvl="0" indent="0" algn="ctr" rtl="0">
              <a:spcBef>
                <a:spcPts val="0"/>
              </a:spcBef>
              <a:spcAft>
                <a:spcPts val="0"/>
              </a:spcAft>
              <a:buNone/>
            </a:pPr>
            <a:r>
              <a:rPr lang="en-US" sz="2200" dirty="0"/>
              <a:t>The authors have no competing interests to disclose. </a:t>
            </a:r>
            <a:endParaRPr sz="2200" dirty="0"/>
          </a:p>
          <a:p>
            <a:pPr marL="342900" lvl="0" indent="0" algn="ctr" rtl="0">
              <a:spcBef>
                <a:spcPts val="0"/>
              </a:spcBef>
              <a:spcAft>
                <a:spcPts val="0"/>
              </a:spcAft>
              <a:buNone/>
            </a:pPr>
            <a:endParaRPr sz="2200" i="1" dirty="0">
              <a:solidFill>
                <a:srgbClr val="464646"/>
              </a:solidFill>
            </a:endParaRPr>
          </a:p>
          <a:p>
            <a:pPr marL="342900" lvl="0" indent="0" algn="ctr" rtl="0">
              <a:spcBef>
                <a:spcPts val="0"/>
              </a:spcBef>
              <a:spcAft>
                <a:spcPts val="0"/>
              </a:spcAft>
              <a:buNone/>
            </a:pPr>
            <a:r>
              <a:rPr lang="en-US" sz="2100" dirty="0">
                <a:solidFill>
                  <a:srgbClr val="464646"/>
                </a:solidFill>
              </a:rPr>
              <a:t>The opinions expressed in this presentation are the authors’ own and do not represent the official position of the CDC Foundation, the Arizona Department of Health Services, or the South Central AIDS Education &amp; Training Center Program.</a:t>
            </a:r>
            <a:r>
              <a:rPr lang="en-US" sz="2100" dirty="0"/>
              <a:t> </a:t>
            </a:r>
            <a:endParaRPr sz="2100" dirty="0"/>
          </a:p>
          <a:p>
            <a:pPr marL="114300" lvl="0" indent="0" algn="l" rtl="0">
              <a:spcBef>
                <a:spcPts val="480"/>
              </a:spcBef>
              <a:spcAft>
                <a:spcPts val="0"/>
              </a:spcAft>
              <a:buSzPts val="2400"/>
              <a:buNone/>
            </a:pPr>
            <a:endParaRPr dirty="0"/>
          </a:p>
        </p:txBody>
      </p:sp>
      <p:sp>
        <p:nvSpPr>
          <p:cNvPr id="112" name="Google Shape;112;p2"/>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a:t>
            </a:fld>
            <a:endParaRPr/>
          </a:p>
        </p:txBody>
      </p:sp>
      <p:pic>
        <p:nvPicPr>
          <p:cNvPr id="113" name="Google Shape;113;p2"/>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114" name="Google Shape;114;p2"/>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115" name="Google Shape;115;p2"/>
          <p:cNvSpPr txBox="1">
            <a:spLocks noGrp="1"/>
          </p:cNvSpPr>
          <p:nvPr>
            <p:ph type="body" idx="1"/>
          </p:nvPr>
        </p:nvSpPr>
        <p:spPr>
          <a:xfrm>
            <a:off x="490408" y="2778010"/>
            <a:ext cx="8315700" cy="811800"/>
          </a:xfrm>
          <a:prstGeom prst="rect">
            <a:avLst/>
          </a:prstGeom>
          <a:noFill/>
          <a:ln>
            <a:noFill/>
          </a:ln>
        </p:spPr>
        <p:txBody>
          <a:bodyPr spcFirstLastPara="1" wrap="square" lIns="91425" tIns="45700" rIns="91425" bIns="45700" anchor="t" anchorCtr="0">
            <a:normAutofit/>
          </a:bodyPr>
          <a:lstStyle/>
          <a:p>
            <a:pPr marL="57150" lvl="0" indent="0" algn="l" rtl="0">
              <a:lnSpc>
                <a:spcPct val="115000"/>
              </a:lnSpc>
              <a:spcBef>
                <a:spcPts val="0"/>
              </a:spcBef>
              <a:spcAft>
                <a:spcPts val="0"/>
              </a:spcAft>
              <a:buNone/>
            </a:pPr>
            <a:r>
              <a:rPr lang="en-US" sz="1900" b="1" dirty="0">
                <a:solidFill>
                  <a:schemeClr val="accent6"/>
                </a:solidFill>
              </a:rPr>
              <a:t>Acknowledgements:</a:t>
            </a:r>
            <a:r>
              <a:rPr lang="en-US" sz="1900" dirty="0"/>
              <a:t> Karla Álvarez, Edward Díaz, María Hernández, Ricardo Fernández, Eduardo Moreira, Alisa Neel, Jillian </a:t>
            </a:r>
            <a:r>
              <a:rPr lang="en-US" sz="1900" dirty="0" err="1"/>
              <a:t>Olderbak</a:t>
            </a:r>
            <a:endParaRPr sz="1900" dirty="0"/>
          </a:p>
        </p:txBody>
      </p:sp>
      <p:sp>
        <p:nvSpPr>
          <p:cNvPr id="2" name="TextBox 1">
            <a:extLst>
              <a:ext uri="{FF2B5EF4-FFF2-40B4-BE49-F238E27FC236}">
                <a16:creationId xmlns:a16="http://schemas.microsoft.com/office/drawing/2014/main" id="{98C33C86-27D0-2A85-FD0D-DE598BBAC388}"/>
              </a:ext>
            </a:extLst>
          </p:cNvPr>
          <p:cNvSpPr txBox="1"/>
          <p:nvPr/>
        </p:nvSpPr>
        <p:spPr>
          <a:xfrm>
            <a:off x="490408" y="3645033"/>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g26b90a2791b_2_49"/>
          <p:cNvPicPr preferRelativeResize="0"/>
          <p:nvPr/>
        </p:nvPicPr>
        <p:blipFill>
          <a:blip r:embed="rId3">
            <a:alphaModFix amt="10000"/>
          </a:blip>
          <a:stretch>
            <a:fillRect/>
          </a:stretch>
        </p:blipFill>
        <p:spPr>
          <a:xfrm>
            <a:off x="0" y="5"/>
            <a:ext cx="3683852" cy="1847249"/>
          </a:xfrm>
          <a:prstGeom prst="rect">
            <a:avLst/>
          </a:prstGeom>
          <a:noFill/>
          <a:ln>
            <a:noFill/>
          </a:ln>
        </p:spPr>
      </p:pic>
      <p:sp>
        <p:nvSpPr>
          <p:cNvPr id="387" name="Google Shape;387;g26b90a2791b_2_49"/>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20</a:t>
            </a:fld>
            <a:endParaRPr/>
          </a:p>
        </p:txBody>
      </p:sp>
      <p:pic>
        <p:nvPicPr>
          <p:cNvPr id="388" name="Google Shape;388;g26b90a2791b_2_49"/>
          <p:cNvPicPr preferRelativeResize="0"/>
          <p:nvPr/>
        </p:nvPicPr>
        <p:blipFill>
          <a:blip r:embed="rId4">
            <a:alphaModFix/>
          </a:blip>
          <a:stretch>
            <a:fillRect/>
          </a:stretch>
        </p:blipFill>
        <p:spPr>
          <a:xfrm>
            <a:off x="1705867" y="4707063"/>
            <a:ext cx="1652175" cy="382475"/>
          </a:xfrm>
          <a:prstGeom prst="rect">
            <a:avLst/>
          </a:prstGeom>
          <a:noFill/>
          <a:ln>
            <a:noFill/>
          </a:ln>
        </p:spPr>
      </p:pic>
      <p:sp>
        <p:nvSpPr>
          <p:cNvPr id="389" name="Google Shape;389;g26b90a2791b_2_49"/>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390" name="Google Shape;390;g26b90a2791b_2_49"/>
          <p:cNvSpPr txBox="1">
            <a:spLocks noGrp="1"/>
          </p:cNvSpPr>
          <p:nvPr>
            <p:ph type="body" idx="1"/>
          </p:nvPr>
        </p:nvSpPr>
        <p:spPr>
          <a:xfrm>
            <a:off x="178594" y="1285475"/>
            <a:ext cx="8901894" cy="2983325"/>
          </a:xfrm>
          <a:prstGeom prst="rect">
            <a:avLst/>
          </a:prstGeom>
        </p:spPr>
        <p:txBody>
          <a:bodyPr spcFirstLastPara="1" wrap="square" lIns="91425" tIns="45700" rIns="91425" bIns="45700" anchor="t" anchorCtr="0">
            <a:normAutofit fontScale="92500"/>
          </a:bodyPr>
          <a:lstStyle/>
          <a:p>
            <a:pPr marL="0" lvl="0" indent="0" algn="l" rtl="0">
              <a:lnSpc>
                <a:spcPct val="150000"/>
              </a:lnSpc>
              <a:spcBef>
                <a:spcPts val="360"/>
              </a:spcBef>
              <a:spcAft>
                <a:spcPts val="0"/>
              </a:spcAft>
              <a:buNone/>
            </a:pPr>
            <a:r>
              <a:rPr lang="en-US" sz="2000" b="1" dirty="0">
                <a:solidFill>
                  <a:srgbClr val="D6201A"/>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1</a:t>
            </a:r>
            <a:r>
              <a:rPr lang="en-US" sz="2000" b="1" dirty="0">
                <a:solidFill>
                  <a:srgbClr val="D6201A"/>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a:t>
            </a:r>
            <a:r>
              <a:rPr lang="en-US" sz="2000" b="1" dirty="0"/>
              <a:t>Not knowing the health system on both sides:</a:t>
            </a:r>
            <a:endParaRPr sz="2000" b="1" dirty="0"/>
          </a:p>
          <a:p>
            <a:pPr marL="514350" lvl="0" indent="-222250" algn="l" rtl="0">
              <a:lnSpc>
                <a:spcPct val="115000"/>
              </a:lnSpc>
              <a:spcBef>
                <a:spcPts val="0"/>
              </a:spcBef>
              <a:spcAft>
                <a:spcPts val="0"/>
              </a:spcAft>
              <a:buSzPts val="1700"/>
              <a:buChar char="❖"/>
            </a:pPr>
            <a:r>
              <a:rPr lang="en-US" sz="1900" dirty="0"/>
              <a:t>A DIS identified a case where a mother who had been treated for syphilis during pregnancy was returning to Mexico with her child, who had not been tested. </a:t>
            </a:r>
            <a:endParaRPr sz="1900" dirty="0"/>
          </a:p>
          <a:p>
            <a:pPr marL="514350" lvl="0" indent="-222250" algn="l" rtl="0">
              <a:lnSpc>
                <a:spcPct val="115000"/>
              </a:lnSpc>
              <a:spcBef>
                <a:spcPts val="1000"/>
              </a:spcBef>
              <a:spcAft>
                <a:spcPts val="0"/>
              </a:spcAft>
              <a:buSzPts val="1700"/>
              <a:buChar char="❖"/>
            </a:pPr>
            <a:r>
              <a:rPr lang="en-US" sz="1900" dirty="0"/>
              <a:t>The DIS reached out to a colleague who had worked in Mexico and they identified a Centro de </a:t>
            </a:r>
            <a:r>
              <a:rPr lang="en-US" sz="1900" dirty="0" err="1"/>
              <a:t>Salud</a:t>
            </a:r>
            <a:r>
              <a:rPr lang="en-US" sz="1900" dirty="0"/>
              <a:t> where mother and child could get follow-up. </a:t>
            </a:r>
            <a:endParaRPr sz="1900" dirty="0"/>
          </a:p>
          <a:p>
            <a:pPr marL="514350" lvl="0" indent="-222250" algn="l" rtl="0">
              <a:lnSpc>
                <a:spcPct val="115000"/>
              </a:lnSpc>
              <a:spcBef>
                <a:spcPts val="1000"/>
              </a:spcBef>
              <a:spcAft>
                <a:spcPts val="0"/>
              </a:spcAft>
              <a:buSzPts val="1700"/>
              <a:buChar char="❖"/>
            </a:pPr>
            <a:r>
              <a:rPr lang="en-US" sz="1900" dirty="0"/>
              <a:t>They reached out to Centro de </a:t>
            </a:r>
            <a:r>
              <a:rPr lang="en-US" sz="1900" dirty="0" err="1"/>
              <a:t>Salud</a:t>
            </a:r>
            <a:r>
              <a:rPr lang="en-US" sz="1900" dirty="0"/>
              <a:t> staff in order to provide a warm handoff.</a:t>
            </a:r>
            <a:endParaRPr sz="1900" dirty="0"/>
          </a:p>
          <a:p>
            <a:pPr marL="514350" lvl="0" indent="-222250" algn="l" rtl="0">
              <a:lnSpc>
                <a:spcPct val="115000"/>
              </a:lnSpc>
              <a:spcBef>
                <a:spcPts val="1000"/>
              </a:spcBef>
              <a:spcAft>
                <a:spcPts val="1000"/>
              </a:spcAft>
              <a:buSzPts val="1700"/>
              <a:buChar char="❖"/>
            </a:pPr>
            <a:r>
              <a:rPr lang="en-US" sz="1900" dirty="0"/>
              <a:t>DIS created a directory of resources for maternal and congenital HIV/STI cases.  </a:t>
            </a:r>
            <a:endParaRPr sz="1900" dirty="0"/>
          </a:p>
        </p:txBody>
      </p:sp>
      <p:sp>
        <p:nvSpPr>
          <p:cNvPr id="391" name="Google Shape;391;g26b90a2791b_2_49"/>
          <p:cNvSpPr txBox="1">
            <a:spLocks noGrp="1"/>
          </p:cNvSpPr>
          <p:nvPr>
            <p:ph type="body" idx="1"/>
          </p:nvPr>
        </p:nvSpPr>
        <p:spPr>
          <a:xfrm>
            <a:off x="414150" y="4348763"/>
            <a:ext cx="8315700" cy="217200"/>
          </a:xfrm>
          <a:prstGeom prst="rect">
            <a:avLst/>
          </a:prstGeom>
          <a:solidFill>
            <a:srgbClr val="EEEEEE"/>
          </a:solidFill>
          <a:ln w="9525" cap="flat" cmpd="sng">
            <a:solidFill>
              <a:srgbClr val="FF0000"/>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None/>
            </a:pPr>
            <a:r>
              <a:rPr lang="en-US" sz="1000" b="1" i="1">
                <a:solidFill>
                  <a:schemeClr val="accent6"/>
                </a:solidFill>
              </a:rPr>
              <a:t>*Names and case details have been changed to protect confidentiality.</a:t>
            </a:r>
            <a:endParaRPr sz="1000" b="1" i="1">
              <a:solidFill>
                <a:schemeClr val="accent6"/>
              </a:solidFill>
            </a:endParaRPr>
          </a:p>
        </p:txBody>
      </p:sp>
      <p:sp>
        <p:nvSpPr>
          <p:cNvPr id="392" name="Google Shape;392;g26b90a2791b_2_49"/>
          <p:cNvSpPr txBox="1">
            <a:spLocks noGrp="1"/>
          </p:cNvSpPr>
          <p:nvPr>
            <p:ph type="title"/>
          </p:nvPr>
        </p:nvSpPr>
        <p:spPr>
          <a:xfrm>
            <a:off x="294900" y="286975"/>
            <a:ext cx="85542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600" b="1"/>
              <a:t>Addressing challenges in serving binational clients:</a:t>
            </a:r>
            <a:endParaRPr sz="2600" b="1"/>
          </a:p>
          <a:p>
            <a:pPr marL="0" lvl="0" indent="0" algn="l" rtl="0">
              <a:spcBef>
                <a:spcPts val="0"/>
              </a:spcBef>
              <a:spcAft>
                <a:spcPts val="0"/>
              </a:spcAft>
              <a:buNone/>
            </a:pPr>
            <a:r>
              <a:rPr lang="en-US" sz="2200" b="1"/>
              <a:t>Case examples and strategies*</a:t>
            </a:r>
            <a:endParaRPr sz="22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c5ade2a1f4_0_23"/>
          <p:cNvSpPr txBox="1">
            <a:spLocks noGrp="1"/>
          </p:cNvSpPr>
          <p:nvPr>
            <p:ph type="title"/>
          </p:nvPr>
        </p:nvSpPr>
        <p:spPr>
          <a:xfrm>
            <a:off x="294900" y="286975"/>
            <a:ext cx="85542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600" b="1"/>
              <a:t>Addressing challenges in serving binational clients:</a:t>
            </a:r>
            <a:endParaRPr sz="2600" b="1"/>
          </a:p>
          <a:p>
            <a:pPr marL="0" lvl="0" indent="0" algn="l" rtl="0">
              <a:spcBef>
                <a:spcPts val="0"/>
              </a:spcBef>
              <a:spcAft>
                <a:spcPts val="0"/>
              </a:spcAft>
              <a:buNone/>
            </a:pPr>
            <a:r>
              <a:rPr lang="en-US" sz="2200" b="1"/>
              <a:t>Case examples and strategies*</a:t>
            </a:r>
            <a:endParaRPr sz="2200" b="1"/>
          </a:p>
        </p:txBody>
      </p:sp>
      <p:sp>
        <p:nvSpPr>
          <p:cNvPr id="399" name="Google Shape;399;g2c5ade2a1f4_0_23"/>
          <p:cNvSpPr txBox="1">
            <a:spLocks noGrp="1"/>
          </p:cNvSpPr>
          <p:nvPr>
            <p:ph type="body" idx="1"/>
          </p:nvPr>
        </p:nvSpPr>
        <p:spPr>
          <a:xfrm>
            <a:off x="107157" y="1258850"/>
            <a:ext cx="8901112" cy="3090000"/>
          </a:xfrm>
          <a:prstGeom prst="rect">
            <a:avLst/>
          </a:prstGeom>
        </p:spPr>
        <p:txBody>
          <a:bodyPr spcFirstLastPara="1" wrap="square" lIns="91425" tIns="45700" rIns="91425" bIns="45700" anchor="t" anchorCtr="0">
            <a:normAutofit fontScale="92500" lnSpcReduction="20000"/>
          </a:bodyPr>
          <a:lstStyle/>
          <a:p>
            <a:pPr marL="0" lvl="0" indent="0" algn="l" rtl="0">
              <a:lnSpc>
                <a:spcPct val="115000"/>
              </a:lnSpc>
              <a:spcBef>
                <a:spcPts val="360"/>
              </a:spcBef>
              <a:spcAft>
                <a:spcPts val="0"/>
              </a:spcAft>
              <a:buNone/>
            </a:pPr>
            <a:r>
              <a:rPr lang="en-US" sz="2000" b="1" dirty="0">
                <a:solidFill>
                  <a:srgbClr val="D6201A"/>
                </a:solidFill>
              </a:rPr>
              <a:t>2. </a:t>
            </a:r>
            <a:r>
              <a:rPr lang="en-US" sz="2000" b="1" dirty="0"/>
              <a:t>Immigration status (including perceived access to resources):</a:t>
            </a:r>
            <a:endParaRPr sz="2000" b="1" dirty="0"/>
          </a:p>
          <a:p>
            <a:pPr marL="457200" lvl="0" indent="-165100" algn="l" rtl="0">
              <a:lnSpc>
                <a:spcPct val="115000"/>
              </a:lnSpc>
              <a:spcBef>
                <a:spcPts val="1000"/>
              </a:spcBef>
              <a:spcAft>
                <a:spcPts val="0"/>
              </a:spcAft>
              <a:buSzPts val="1700"/>
              <a:buChar char="❖"/>
            </a:pPr>
            <a:r>
              <a:rPr lang="en-US" sz="1900" dirty="0"/>
              <a:t>Martina</a:t>
            </a:r>
            <a:r>
              <a:rPr lang="en-US" sz="1900" dirty="0">
                <a:solidFill>
                  <a:schemeClr val="accent6"/>
                </a:solidFill>
              </a:rPr>
              <a:t>*</a:t>
            </a:r>
            <a:r>
              <a:rPr lang="en-US" sz="1900" dirty="0"/>
              <a:t> is a trans woman from Mexico who predominantly speaks </a:t>
            </a:r>
            <a:r>
              <a:rPr lang="en-US" sz="19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Spanish</a:t>
            </a:r>
            <a:r>
              <a:rPr lang="en-US" sz="1900" dirty="0"/>
              <a:t> and is currently applying for refugee status in the US. </a:t>
            </a:r>
            <a:endParaRPr sz="1900" dirty="0"/>
          </a:p>
          <a:p>
            <a:pPr marL="457200" lvl="0" indent="-165100" algn="l" rtl="0">
              <a:lnSpc>
                <a:spcPct val="115000"/>
              </a:lnSpc>
              <a:spcBef>
                <a:spcPts val="1000"/>
              </a:spcBef>
              <a:spcAft>
                <a:spcPts val="0"/>
              </a:spcAft>
              <a:buSzPts val="1700"/>
              <a:buChar char="❖"/>
            </a:pPr>
            <a:r>
              <a:rPr lang="en-US" sz="1900" dirty="0"/>
              <a:t>She is uninsured and feels “getting help from the state” would harm her legal case, so she has been relying on friends from Mexico to provide ARVs now that she can’t cross the border herself. </a:t>
            </a:r>
            <a:endParaRPr sz="1900" dirty="0"/>
          </a:p>
          <a:p>
            <a:pPr marL="457200" lvl="0" indent="-165100" algn="l" rtl="0">
              <a:lnSpc>
                <a:spcPct val="115000"/>
              </a:lnSpc>
              <a:spcBef>
                <a:spcPts val="1000"/>
              </a:spcBef>
              <a:spcAft>
                <a:spcPts val="0"/>
              </a:spcAft>
              <a:buSzPts val="1700"/>
              <a:buChar char="❖"/>
            </a:pPr>
            <a:r>
              <a:rPr lang="en-US" sz="1900" dirty="0"/>
              <a:t>Care was taken to respect Martina’s</a:t>
            </a:r>
            <a:r>
              <a:rPr lang="en-US" sz="1900" dirty="0">
                <a:solidFill>
                  <a:schemeClr val="accent6"/>
                </a:solidFill>
              </a:rPr>
              <a:t>*</a:t>
            </a:r>
            <a:r>
              <a:rPr lang="en-US" sz="1900" dirty="0"/>
              <a:t> name and pronouns, and establish rapport.</a:t>
            </a:r>
            <a:endParaRPr sz="1900" dirty="0"/>
          </a:p>
          <a:p>
            <a:pPr marL="457200" lvl="0" indent="-165100" algn="l" rtl="0">
              <a:lnSpc>
                <a:spcPct val="115000"/>
              </a:lnSpc>
              <a:spcBef>
                <a:spcPts val="1000"/>
              </a:spcBef>
              <a:spcAft>
                <a:spcPts val="1000"/>
              </a:spcAft>
              <a:buSzPts val="1700"/>
              <a:buChar char="❖"/>
            </a:pPr>
            <a:r>
              <a:rPr lang="en-US" sz="1900" dirty="0"/>
              <a:t>Client was referred to clinic with Spanish-speaking case manager for RWHAP.</a:t>
            </a:r>
            <a:endParaRPr sz="1900" dirty="0"/>
          </a:p>
        </p:txBody>
      </p:sp>
      <p:sp>
        <p:nvSpPr>
          <p:cNvPr id="400" name="Google Shape;400;g2c5ade2a1f4_0_23"/>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21</a:t>
            </a:fld>
            <a:endParaRPr/>
          </a:p>
        </p:txBody>
      </p:sp>
      <p:pic>
        <p:nvPicPr>
          <p:cNvPr id="401" name="Google Shape;401;g2c5ade2a1f4_0_23"/>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402" name="Google Shape;402;g2c5ade2a1f4_0_23"/>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pic>
        <p:nvPicPr>
          <p:cNvPr id="403" name="Google Shape;403;g2c5ade2a1f4_0_23"/>
          <p:cNvPicPr preferRelativeResize="0"/>
          <p:nvPr/>
        </p:nvPicPr>
        <p:blipFill>
          <a:blip r:embed="rId4">
            <a:alphaModFix amt="10000"/>
          </a:blip>
          <a:stretch>
            <a:fillRect/>
          </a:stretch>
        </p:blipFill>
        <p:spPr>
          <a:xfrm>
            <a:off x="1073500" y="5"/>
            <a:ext cx="3683852" cy="1847249"/>
          </a:xfrm>
          <a:prstGeom prst="rect">
            <a:avLst/>
          </a:prstGeom>
          <a:noFill/>
          <a:ln>
            <a:noFill/>
          </a:ln>
        </p:spPr>
      </p:pic>
      <p:sp>
        <p:nvSpPr>
          <p:cNvPr id="404" name="Google Shape;404;g2c5ade2a1f4_0_23"/>
          <p:cNvSpPr txBox="1">
            <a:spLocks noGrp="1"/>
          </p:cNvSpPr>
          <p:nvPr>
            <p:ph type="body" idx="1"/>
          </p:nvPr>
        </p:nvSpPr>
        <p:spPr>
          <a:xfrm>
            <a:off x="414150" y="4348763"/>
            <a:ext cx="8315700" cy="217200"/>
          </a:xfrm>
          <a:prstGeom prst="rect">
            <a:avLst/>
          </a:prstGeom>
          <a:solidFill>
            <a:srgbClr val="EEEEEE"/>
          </a:solidFill>
          <a:ln w="9525" cap="flat" cmpd="sng">
            <a:solidFill>
              <a:srgbClr val="FF0000"/>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None/>
            </a:pPr>
            <a:r>
              <a:rPr lang="en-US" sz="1000" b="1" i="1">
                <a:solidFill>
                  <a:schemeClr val="accent6"/>
                </a:solidFill>
              </a:rPr>
              <a:t>*Names and case details have been changed to protect confidentiality.</a:t>
            </a:r>
            <a:endParaRPr sz="1000" b="1" i="1">
              <a:solidFill>
                <a:schemeClr val="accent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c5ade2a1f4_0_33"/>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22</a:t>
            </a:fld>
            <a:endParaRPr/>
          </a:p>
        </p:txBody>
      </p:sp>
      <p:pic>
        <p:nvPicPr>
          <p:cNvPr id="411" name="Google Shape;411;g2c5ade2a1f4_0_33"/>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412" name="Google Shape;412;g2c5ade2a1f4_0_33"/>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413" name="Google Shape;413;g2c5ade2a1f4_0_33"/>
          <p:cNvSpPr txBox="1">
            <a:spLocks noGrp="1"/>
          </p:cNvSpPr>
          <p:nvPr>
            <p:ph type="body" idx="1"/>
          </p:nvPr>
        </p:nvSpPr>
        <p:spPr>
          <a:xfrm>
            <a:off x="294900" y="1390125"/>
            <a:ext cx="8554200" cy="27309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000" b="1" dirty="0">
                <a:solidFill>
                  <a:srgbClr val="D6201A"/>
                </a:solidFill>
              </a:rPr>
              <a:t>3. </a:t>
            </a:r>
            <a:r>
              <a:rPr lang="en-US" sz="2000" b="1" dirty="0"/>
              <a:t>Language barriers and communication:</a:t>
            </a:r>
            <a:endParaRPr sz="2000" b="1" dirty="0"/>
          </a:p>
          <a:p>
            <a:pPr marL="514350" lvl="0" indent="-222250" algn="l" rtl="0">
              <a:lnSpc>
                <a:spcPct val="115000"/>
              </a:lnSpc>
              <a:spcBef>
                <a:spcPts val="1000"/>
              </a:spcBef>
              <a:spcAft>
                <a:spcPts val="0"/>
              </a:spcAft>
              <a:buSzPts val="1700"/>
              <a:buChar char="❖"/>
            </a:pPr>
            <a:r>
              <a:rPr lang="en-US" sz="1800" dirty="0"/>
              <a:t>A DIS called a client who was primarily Spanish-speaking for an interview.</a:t>
            </a:r>
            <a:endParaRPr sz="1800" dirty="0"/>
          </a:p>
          <a:p>
            <a:pPr marL="514350" lvl="0" indent="-222250" algn="l" rtl="0">
              <a:lnSpc>
                <a:spcPct val="115000"/>
              </a:lnSpc>
              <a:spcBef>
                <a:spcPts val="1000"/>
              </a:spcBef>
              <a:spcAft>
                <a:spcPts val="0"/>
              </a:spcAft>
              <a:buSzPts val="1700"/>
              <a:buChar char="❖"/>
            </a:pPr>
            <a:r>
              <a:rPr lang="en-US" sz="1800" dirty="0"/>
              <a:t>Since the DIS did not speak Spanish, they managed to get through the interview in English. </a:t>
            </a:r>
            <a:endParaRPr sz="1800" dirty="0"/>
          </a:p>
          <a:p>
            <a:pPr marL="514350" lvl="0" indent="-222250" algn="l" rtl="0">
              <a:lnSpc>
                <a:spcPct val="115000"/>
              </a:lnSpc>
              <a:spcBef>
                <a:spcPts val="1000"/>
              </a:spcBef>
              <a:spcAft>
                <a:spcPts val="1000"/>
              </a:spcAft>
              <a:buSzPts val="1700"/>
              <a:buChar char="❖"/>
            </a:pPr>
            <a:r>
              <a:rPr lang="en-US" sz="1800" dirty="0"/>
              <a:t>However, the DIS felt they had not provided quality care, so they called the client back, this time using the Language Line and the support of a translator.</a:t>
            </a:r>
            <a:endParaRPr sz="1800" dirty="0"/>
          </a:p>
        </p:txBody>
      </p:sp>
      <p:pic>
        <p:nvPicPr>
          <p:cNvPr id="414" name="Google Shape;414;g2c5ade2a1f4_0_33"/>
          <p:cNvPicPr preferRelativeResize="0"/>
          <p:nvPr/>
        </p:nvPicPr>
        <p:blipFill>
          <a:blip r:embed="rId4">
            <a:alphaModFix amt="10000"/>
          </a:blip>
          <a:stretch>
            <a:fillRect/>
          </a:stretch>
        </p:blipFill>
        <p:spPr>
          <a:xfrm>
            <a:off x="2589625" y="5"/>
            <a:ext cx="3683852" cy="1847249"/>
          </a:xfrm>
          <a:prstGeom prst="rect">
            <a:avLst/>
          </a:prstGeom>
          <a:noFill/>
          <a:ln>
            <a:noFill/>
          </a:ln>
        </p:spPr>
      </p:pic>
      <p:sp>
        <p:nvSpPr>
          <p:cNvPr id="415" name="Google Shape;415;g2c5ade2a1f4_0_33"/>
          <p:cNvSpPr txBox="1">
            <a:spLocks noGrp="1"/>
          </p:cNvSpPr>
          <p:nvPr>
            <p:ph type="title"/>
          </p:nvPr>
        </p:nvSpPr>
        <p:spPr>
          <a:xfrm>
            <a:off x="294900" y="286975"/>
            <a:ext cx="85542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600" b="1"/>
              <a:t>Addressing challenges in serving binational clients:</a:t>
            </a:r>
            <a:endParaRPr sz="2600" b="1"/>
          </a:p>
          <a:p>
            <a:pPr marL="0" lvl="0" indent="0" algn="l" rtl="0">
              <a:spcBef>
                <a:spcPts val="0"/>
              </a:spcBef>
              <a:spcAft>
                <a:spcPts val="0"/>
              </a:spcAft>
              <a:buNone/>
            </a:pPr>
            <a:r>
              <a:rPr lang="en-US" sz="2200" b="1"/>
              <a:t>Case examples and strategies*</a:t>
            </a:r>
            <a:endParaRPr sz="2200" b="1"/>
          </a:p>
        </p:txBody>
      </p:sp>
      <p:sp>
        <p:nvSpPr>
          <p:cNvPr id="416" name="Google Shape;416;g2c5ade2a1f4_0_33"/>
          <p:cNvSpPr txBox="1">
            <a:spLocks noGrp="1"/>
          </p:cNvSpPr>
          <p:nvPr>
            <p:ph type="body" idx="1"/>
          </p:nvPr>
        </p:nvSpPr>
        <p:spPr>
          <a:xfrm>
            <a:off x="414150" y="4348763"/>
            <a:ext cx="8315700" cy="217200"/>
          </a:xfrm>
          <a:prstGeom prst="rect">
            <a:avLst/>
          </a:prstGeom>
          <a:solidFill>
            <a:srgbClr val="EEEEEE"/>
          </a:solidFill>
          <a:ln w="9525" cap="flat" cmpd="sng">
            <a:solidFill>
              <a:srgbClr val="FF0000"/>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None/>
            </a:pPr>
            <a:r>
              <a:rPr lang="en-US" sz="1000" b="1" i="1">
                <a:solidFill>
                  <a:schemeClr val="accent6"/>
                </a:solidFill>
              </a:rPr>
              <a:t>*Names and case details have been changed to protect confidentiality.</a:t>
            </a:r>
            <a:endParaRPr sz="1000" b="1" i="1">
              <a:solidFill>
                <a:schemeClr val="accent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c5ade2a1f4_0_43"/>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23</a:t>
            </a:fld>
            <a:endParaRPr/>
          </a:p>
        </p:txBody>
      </p:sp>
      <p:pic>
        <p:nvPicPr>
          <p:cNvPr id="423" name="Google Shape;423;g2c5ade2a1f4_0_43"/>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424" name="Google Shape;424;g2c5ade2a1f4_0_43"/>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425" name="Google Shape;425;g2c5ade2a1f4_0_43"/>
          <p:cNvSpPr txBox="1">
            <a:spLocks noGrp="1"/>
          </p:cNvSpPr>
          <p:nvPr>
            <p:ph type="body" idx="1"/>
          </p:nvPr>
        </p:nvSpPr>
        <p:spPr>
          <a:xfrm>
            <a:off x="294900" y="1282000"/>
            <a:ext cx="8554200" cy="29478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2000" b="1" dirty="0">
                <a:solidFill>
                  <a:srgbClr val="D6201A"/>
                </a:solidFill>
              </a:rPr>
              <a:t>4. </a:t>
            </a:r>
            <a:r>
              <a:rPr lang="en-US" sz="2000" b="1" dirty="0"/>
              <a:t>Families who require services on both sides of the border:</a:t>
            </a:r>
            <a:endParaRPr sz="2000" b="1" dirty="0"/>
          </a:p>
          <a:p>
            <a:pPr marL="514350" lvl="0" indent="-222250" algn="l" rtl="0">
              <a:lnSpc>
                <a:spcPct val="115000"/>
              </a:lnSpc>
              <a:spcBef>
                <a:spcPts val="1000"/>
              </a:spcBef>
              <a:spcAft>
                <a:spcPts val="0"/>
              </a:spcAft>
              <a:buSzPts val="1700"/>
              <a:buChar char="❖"/>
            </a:pPr>
            <a:r>
              <a:rPr lang="en-US" sz="1800" dirty="0"/>
              <a:t>Marla</a:t>
            </a:r>
            <a:r>
              <a:rPr lang="en-US" sz="1800" dirty="0">
                <a:solidFill>
                  <a:schemeClr val="accent6"/>
                </a:solidFill>
              </a:rPr>
              <a:t>*</a:t>
            </a:r>
            <a:r>
              <a:rPr lang="en-US" sz="1800" dirty="0"/>
              <a:t> recently gave birth in a rural community on the US side of the border and was diagnosed with HIV after delivery. </a:t>
            </a:r>
            <a:endParaRPr sz="1800" dirty="0"/>
          </a:p>
          <a:p>
            <a:pPr marL="514350" lvl="0" indent="-222250" algn="l" rtl="0">
              <a:lnSpc>
                <a:spcPct val="115000"/>
              </a:lnSpc>
              <a:spcBef>
                <a:spcPts val="1000"/>
              </a:spcBef>
              <a:spcAft>
                <a:spcPts val="0"/>
              </a:spcAft>
              <a:buSzPts val="1700"/>
              <a:buChar char="❖"/>
            </a:pPr>
            <a:r>
              <a:rPr lang="en-US" sz="1800" dirty="0"/>
              <a:t>She and her baby are receiving care at a local clinic in the US, but her husband, Sergio,</a:t>
            </a:r>
            <a:r>
              <a:rPr lang="en-US" sz="1800" dirty="0">
                <a:solidFill>
                  <a:schemeClr val="accent6"/>
                </a:solidFill>
              </a:rPr>
              <a:t>*</a:t>
            </a:r>
            <a:r>
              <a:rPr lang="en-US" sz="1800" dirty="0"/>
              <a:t> lives just across the border in Mexico and cannot cross into the US. </a:t>
            </a:r>
            <a:endParaRPr sz="1800" dirty="0"/>
          </a:p>
          <a:p>
            <a:pPr marL="514350" lvl="0" indent="-222250" algn="l" rtl="0">
              <a:lnSpc>
                <a:spcPct val="115000"/>
              </a:lnSpc>
              <a:spcBef>
                <a:spcPts val="1000"/>
              </a:spcBef>
              <a:spcAft>
                <a:spcPts val="1000"/>
              </a:spcAft>
              <a:buSzPts val="1700"/>
              <a:buChar char="❖"/>
            </a:pPr>
            <a:r>
              <a:rPr lang="en-US" sz="1800" dirty="0"/>
              <a:t>The DIS provided guidance and resources to help Sergio</a:t>
            </a:r>
            <a:r>
              <a:rPr lang="en-US" sz="1800" dirty="0">
                <a:solidFill>
                  <a:schemeClr val="accent6"/>
                </a:solidFill>
              </a:rPr>
              <a:t>*</a:t>
            </a:r>
            <a:r>
              <a:rPr lang="en-US" sz="1800" dirty="0"/>
              <a:t> get tested in Mexico and recommended </a:t>
            </a:r>
            <a:r>
              <a:rPr lang="en-US" sz="1800" dirty="0" err="1"/>
              <a:t>PrEP</a:t>
            </a:r>
            <a:r>
              <a:rPr lang="en-US" sz="1800" dirty="0"/>
              <a:t> when he tested negative. </a:t>
            </a:r>
            <a:endParaRPr sz="1800" dirty="0"/>
          </a:p>
        </p:txBody>
      </p:sp>
      <p:pic>
        <p:nvPicPr>
          <p:cNvPr id="426" name="Google Shape;426;g2c5ade2a1f4_0_43"/>
          <p:cNvPicPr preferRelativeResize="0"/>
          <p:nvPr/>
        </p:nvPicPr>
        <p:blipFill>
          <a:blip r:embed="rId4">
            <a:alphaModFix amt="10000"/>
          </a:blip>
          <a:stretch>
            <a:fillRect/>
          </a:stretch>
        </p:blipFill>
        <p:spPr>
          <a:xfrm>
            <a:off x="4216750" y="5"/>
            <a:ext cx="3683852" cy="1847249"/>
          </a:xfrm>
          <a:prstGeom prst="rect">
            <a:avLst/>
          </a:prstGeom>
          <a:noFill/>
          <a:ln>
            <a:noFill/>
          </a:ln>
        </p:spPr>
      </p:pic>
      <p:sp>
        <p:nvSpPr>
          <p:cNvPr id="427" name="Google Shape;427;g2c5ade2a1f4_0_43"/>
          <p:cNvSpPr txBox="1">
            <a:spLocks noGrp="1"/>
          </p:cNvSpPr>
          <p:nvPr>
            <p:ph type="title"/>
          </p:nvPr>
        </p:nvSpPr>
        <p:spPr>
          <a:xfrm>
            <a:off x="294900" y="286975"/>
            <a:ext cx="85542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600" b="1"/>
              <a:t>Addressing challenges in serving binational clients:</a:t>
            </a:r>
            <a:endParaRPr sz="2600" b="1"/>
          </a:p>
          <a:p>
            <a:pPr marL="0" lvl="0" indent="0" algn="l" rtl="0">
              <a:spcBef>
                <a:spcPts val="0"/>
              </a:spcBef>
              <a:spcAft>
                <a:spcPts val="0"/>
              </a:spcAft>
              <a:buNone/>
            </a:pPr>
            <a:r>
              <a:rPr lang="en-US" sz="2200" b="1"/>
              <a:t>Case examples and strategies*</a:t>
            </a:r>
            <a:endParaRPr sz="2200" b="1"/>
          </a:p>
        </p:txBody>
      </p:sp>
      <p:sp>
        <p:nvSpPr>
          <p:cNvPr id="428" name="Google Shape;428;g2c5ade2a1f4_0_43"/>
          <p:cNvSpPr txBox="1">
            <a:spLocks noGrp="1"/>
          </p:cNvSpPr>
          <p:nvPr>
            <p:ph type="body" idx="1"/>
          </p:nvPr>
        </p:nvSpPr>
        <p:spPr>
          <a:xfrm>
            <a:off x="414150" y="4348763"/>
            <a:ext cx="8315700" cy="217200"/>
          </a:xfrm>
          <a:prstGeom prst="rect">
            <a:avLst/>
          </a:prstGeom>
          <a:solidFill>
            <a:srgbClr val="EEEEEE"/>
          </a:solidFill>
          <a:ln w="9525" cap="flat" cmpd="sng">
            <a:solidFill>
              <a:srgbClr val="FF0000"/>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None/>
            </a:pPr>
            <a:r>
              <a:rPr lang="en-US" sz="1000" b="1" i="1">
                <a:solidFill>
                  <a:schemeClr val="accent6"/>
                </a:solidFill>
              </a:rPr>
              <a:t>*Names and case details have been changed to protect confidentiality.</a:t>
            </a:r>
            <a:endParaRPr sz="1000" b="1" i="1">
              <a:solidFill>
                <a:schemeClr val="accent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2c8d7385e04_1_2"/>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24</a:t>
            </a:fld>
            <a:endParaRPr/>
          </a:p>
        </p:txBody>
      </p:sp>
      <p:pic>
        <p:nvPicPr>
          <p:cNvPr id="435" name="Google Shape;435;g2c8d7385e04_1_2"/>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436" name="Google Shape;436;g2c8d7385e04_1_2"/>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437" name="Google Shape;437;g2c8d7385e04_1_2"/>
          <p:cNvSpPr txBox="1">
            <a:spLocks noGrp="1"/>
          </p:cNvSpPr>
          <p:nvPr>
            <p:ph type="body" idx="1"/>
          </p:nvPr>
        </p:nvSpPr>
        <p:spPr>
          <a:xfrm>
            <a:off x="294900" y="1279175"/>
            <a:ext cx="8634788" cy="30696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2000" b="1" dirty="0">
                <a:solidFill>
                  <a:srgbClr val="D6201A"/>
                </a:solidFill>
              </a:rPr>
              <a:t>5. </a:t>
            </a:r>
            <a:r>
              <a:rPr lang="en-US" sz="2000" b="1" dirty="0"/>
              <a:t>Working with Immigrations Customs Enforcement (ICE)</a:t>
            </a:r>
            <a:endParaRPr sz="2000" b="1" dirty="0"/>
          </a:p>
          <a:p>
            <a:pPr marL="514350" lvl="0" indent="-222250" algn="l" rtl="0">
              <a:lnSpc>
                <a:spcPct val="115000"/>
              </a:lnSpc>
              <a:spcBef>
                <a:spcPts val="1000"/>
              </a:spcBef>
              <a:spcAft>
                <a:spcPts val="0"/>
              </a:spcAft>
              <a:buSzPts val="1700"/>
              <a:buChar char="❖"/>
            </a:pPr>
            <a:r>
              <a:rPr lang="en-US" sz="1800" dirty="0"/>
              <a:t>We receive epidemiological reports of clients diagnosed with HIV and STIs during their detention by ICE. </a:t>
            </a:r>
            <a:endParaRPr sz="1800" dirty="0"/>
          </a:p>
          <a:p>
            <a:pPr marL="514350" lvl="0" indent="-222250" algn="l" rtl="0">
              <a:lnSpc>
                <a:spcPct val="115000"/>
              </a:lnSpc>
              <a:spcBef>
                <a:spcPts val="1000"/>
              </a:spcBef>
              <a:spcAft>
                <a:spcPts val="0"/>
              </a:spcAft>
              <a:buSzPts val="1700"/>
              <a:buChar char="❖"/>
            </a:pPr>
            <a:r>
              <a:rPr lang="en-US" sz="1800" dirty="0"/>
              <a:t>Historically, collaborating with correctional facilities and ICE has presented challenges. </a:t>
            </a:r>
            <a:endParaRPr sz="1800" dirty="0"/>
          </a:p>
          <a:p>
            <a:pPr marL="514350" lvl="0" indent="-222250" algn="l" rtl="0">
              <a:lnSpc>
                <a:spcPct val="115000"/>
              </a:lnSpc>
              <a:spcBef>
                <a:spcPts val="1000"/>
              </a:spcBef>
              <a:spcAft>
                <a:spcPts val="1000"/>
              </a:spcAft>
              <a:buSzPts val="1700"/>
              <a:buChar char="❖"/>
            </a:pPr>
            <a:r>
              <a:rPr lang="en-US" sz="1800" dirty="0"/>
              <a:t>Two of our team members have recently initiated efforts to build connections and enhance communication with these agencies to provide the best outcomes possible for the people we serve.  </a:t>
            </a:r>
            <a:endParaRPr sz="1800" dirty="0"/>
          </a:p>
        </p:txBody>
      </p:sp>
      <p:pic>
        <p:nvPicPr>
          <p:cNvPr id="438" name="Google Shape;438;g2c8d7385e04_1_2"/>
          <p:cNvPicPr preferRelativeResize="0"/>
          <p:nvPr/>
        </p:nvPicPr>
        <p:blipFill>
          <a:blip r:embed="rId4">
            <a:alphaModFix amt="10000"/>
          </a:blip>
          <a:stretch>
            <a:fillRect/>
          </a:stretch>
        </p:blipFill>
        <p:spPr>
          <a:xfrm>
            <a:off x="5460150" y="5"/>
            <a:ext cx="3683852" cy="1847249"/>
          </a:xfrm>
          <a:prstGeom prst="rect">
            <a:avLst/>
          </a:prstGeom>
          <a:noFill/>
          <a:ln>
            <a:noFill/>
          </a:ln>
        </p:spPr>
      </p:pic>
      <p:sp>
        <p:nvSpPr>
          <p:cNvPr id="439" name="Google Shape;439;g2c8d7385e04_1_2"/>
          <p:cNvSpPr txBox="1">
            <a:spLocks noGrp="1"/>
          </p:cNvSpPr>
          <p:nvPr>
            <p:ph type="title"/>
          </p:nvPr>
        </p:nvSpPr>
        <p:spPr>
          <a:xfrm>
            <a:off x="294900" y="286975"/>
            <a:ext cx="85542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600" b="1"/>
              <a:t>Addressing challenges in serving binational clients:</a:t>
            </a:r>
            <a:endParaRPr sz="2600" b="1"/>
          </a:p>
          <a:p>
            <a:pPr marL="0" lvl="0" indent="0" algn="l" rtl="0">
              <a:spcBef>
                <a:spcPts val="0"/>
              </a:spcBef>
              <a:spcAft>
                <a:spcPts val="0"/>
              </a:spcAft>
              <a:buNone/>
            </a:pPr>
            <a:r>
              <a:rPr lang="en-US" sz="2200" b="1"/>
              <a:t>Case examples and strategies*</a:t>
            </a:r>
            <a:endParaRPr sz="2200" b="1"/>
          </a:p>
        </p:txBody>
      </p:sp>
      <p:sp>
        <p:nvSpPr>
          <p:cNvPr id="440" name="Google Shape;440;g2c8d7385e04_1_2"/>
          <p:cNvSpPr txBox="1">
            <a:spLocks noGrp="1"/>
          </p:cNvSpPr>
          <p:nvPr>
            <p:ph type="body" idx="1"/>
          </p:nvPr>
        </p:nvSpPr>
        <p:spPr>
          <a:xfrm>
            <a:off x="414150" y="4348763"/>
            <a:ext cx="8315700" cy="217200"/>
          </a:xfrm>
          <a:prstGeom prst="rect">
            <a:avLst/>
          </a:prstGeom>
          <a:solidFill>
            <a:srgbClr val="EEEEEE"/>
          </a:solidFill>
          <a:ln w="9525" cap="flat" cmpd="sng">
            <a:solidFill>
              <a:srgbClr val="FF0000"/>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None/>
            </a:pPr>
            <a:r>
              <a:rPr lang="en-US" sz="1000" b="1" i="1">
                <a:solidFill>
                  <a:schemeClr val="accent6"/>
                </a:solidFill>
              </a:rPr>
              <a:t>*Names and case details have been changed to protect confidentiality.</a:t>
            </a:r>
            <a:endParaRPr sz="1000" b="1" i="1">
              <a:solidFill>
                <a:schemeClr val="accent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26b90a2791b_2_56"/>
          <p:cNvSpPr txBox="1">
            <a:spLocks noGrp="1"/>
          </p:cNvSpPr>
          <p:nvPr>
            <p:ph type="title"/>
          </p:nvPr>
        </p:nvSpPr>
        <p:spPr>
          <a:xfrm>
            <a:off x="625637" y="235471"/>
            <a:ext cx="8660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b="1" dirty="0"/>
              <a:t>Enhancing public health interventions:</a:t>
            </a:r>
            <a:br>
              <a:rPr lang="en-US" sz="3000" b="1" dirty="0"/>
            </a:br>
            <a:r>
              <a:rPr lang="en-US" sz="2500" b="1" dirty="0"/>
              <a:t>Recommendations for increased effectiveness</a:t>
            </a:r>
            <a:endParaRPr sz="2500" b="1" dirty="0"/>
          </a:p>
        </p:txBody>
      </p:sp>
      <p:sp>
        <p:nvSpPr>
          <p:cNvPr id="447" name="Google Shape;447;g26b90a2791b_2_56"/>
          <p:cNvSpPr txBox="1">
            <a:spLocks noGrp="1"/>
          </p:cNvSpPr>
          <p:nvPr>
            <p:ph type="body" idx="1"/>
          </p:nvPr>
        </p:nvSpPr>
        <p:spPr>
          <a:xfrm>
            <a:off x="328613" y="1333741"/>
            <a:ext cx="8543925" cy="3154800"/>
          </a:xfrm>
          <a:prstGeom prst="rect">
            <a:avLst/>
          </a:prstGeom>
        </p:spPr>
        <p:txBody>
          <a:bodyPr spcFirstLastPara="1" wrap="square" lIns="91425" tIns="45700" rIns="91425" bIns="45700" anchor="t" anchorCtr="0">
            <a:noAutofit/>
          </a:bodyPr>
          <a:lstStyle/>
          <a:p>
            <a:pPr marL="457200" lvl="0" indent="-355600" algn="l" rtl="0">
              <a:spcBef>
                <a:spcPts val="0"/>
              </a:spcBef>
              <a:buSzPts val="2000"/>
              <a:buAutoNum type="arabicPeriod"/>
            </a:pPr>
            <a:r>
              <a:rPr lang="en-US" sz="1800" b="1" dirty="0"/>
              <a:t>Tailoring strategies to address the needs of binational clients </a:t>
            </a:r>
            <a:r>
              <a:rPr lang="en-US" sz="1800" dirty="0"/>
              <a:t>(including trauma-informed services)</a:t>
            </a:r>
          </a:p>
          <a:p>
            <a:pPr marL="457200" lvl="0" indent="-355600" algn="l" rtl="0">
              <a:spcBef>
                <a:spcPts val="0"/>
              </a:spcBef>
              <a:buSzPts val="2000"/>
              <a:buAutoNum type="arabicPeriod"/>
            </a:pPr>
            <a:endParaRPr sz="1700" dirty="0"/>
          </a:p>
          <a:p>
            <a:pPr marL="457200" lvl="0" indent="-355600" algn="l" rtl="0">
              <a:spcBef>
                <a:spcPts val="0"/>
              </a:spcBef>
              <a:buSzPts val="2000"/>
              <a:buAutoNum type="arabicPeriod"/>
            </a:pPr>
            <a:r>
              <a:rPr lang="en-US" sz="1800" b="1" dirty="0"/>
              <a:t>Cross-border collaboration</a:t>
            </a:r>
            <a:r>
              <a:rPr lang="en-US" sz="1800" dirty="0"/>
              <a:t> (it’s easier when you have an “insider,” “bridge-builder,” “champion,” more than a “liaison”)</a:t>
            </a:r>
          </a:p>
          <a:p>
            <a:pPr marL="457200" lvl="0" indent="-355600" algn="l" rtl="0">
              <a:spcBef>
                <a:spcPts val="0"/>
              </a:spcBef>
              <a:buSzPts val="2000"/>
              <a:buAutoNum type="arabicPeriod"/>
            </a:pPr>
            <a:endParaRPr sz="1700" dirty="0"/>
          </a:p>
          <a:p>
            <a:pPr marL="457200" lvl="0" indent="-355600" algn="l" rtl="0">
              <a:spcBef>
                <a:spcPts val="0"/>
              </a:spcBef>
              <a:buSzPts val="2000"/>
              <a:buAutoNum type="arabicPeriod"/>
            </a:pPr>
            <a:r>
              <a:rPr lang="en-US" sz="1800" b="1" dirty="0"/>
              <a:t>Intra-agency collaboration</a:t>
            </a:r>
            <a:r>
              <a:rPr lang="en-US" sz="1800" dirty="0"/>
              <a:t> (OHHS &amp; Office of Border Health)</a:t>
            </a:r>
          </a:p>
          <a:p>
            <a:pPr marL="457200" lvl="0" indent="-355600" algn="l" rtl="0">
              <a:spcBef>
                <a:spcPts val="0"/>
              </a:spcBef>
              <a:buSzPts val="2000"/>
              <a:buAutoNum type="arabicPeriod"/>
            </a:pPr>
            <a:endParaRPr sz="1700" dirty="0"/>
          </a:p>
          <a:p>
            <a:pPr marL="457200" lvl="0" indent="-355600" algn="l" rtl="0">
              <a:spcBef>
                <a:spcPts val="0"/>
              </a:spcBef>
              <a:buSzPts val="2000"/>
              <a:buAutoNum type="arabicPeriod"/>
            </a:pPr>
            <a:r>
              <a:rPr lang="en-US" sz="1800" b="1" dirty="0"/>
              <a:t>Transportation support or telemedicine solutions</a:t>
            </a:r>
          </a:p>
          <a:p>
            <a:pPr marL="457200" lvl="0" indent="-355600" algn="l" rtl="0">
              <a:spcBef>
                <a:spcPts val="0"/>
              </a:spcBef>
              <a:buSzPts val="2000"/>
              <a:buAutoNum type="arabicPeriod"/>
            </a:pPr>
            <a:endParaRPr sz="1700" b="1" dirty="0"/>
          </a:p>
          <a:p>
            <a:pPr marL="457200" lvl="0" indent="-355600" algn="l" rtl="0">
              <a:spcBef>
                <a:spcPts val="0"/>
              </a:spcBef>
              <a:buSzPts val="2000"/>
              <a:buAutoNum type="arabicPeriod"/>
            </a:pPr>
            <a:r>
              <a:rPr lang="en-US" sz="1800" b="1" dirty="0"/>
              <a:t>Health education </a:t>
            </a:r>
            <a:r>
              <a:rPr lang="en-US" sz="1800" dirty="0"/>
              <a:t>(preferably bilingual)</a:t>
            </a:r>
            <a:endParaRPr sz="1800" dirty="0"/>
          </a:p>
        </p:txBody>
      </p:sp>
      <p:sp>
        <p:nvSpPr>
          <p:cNvPr id="448" name="Google Shape;448;g26b90a2791b_2_56"/>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25</a:t>
            </a:fld>
            <a:endParaRPr/>
          </a:p>
        </p:txBody>
      </p:sp>
      <p:pic>
        <p:nvPicPr>
          <p:cNvPr id="449" name="Google Shape;449;g26b90a2791b_2_56"/>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450" name="Google Shape;450;g26b90a2791b_2_56"/>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26b90a2791b_2_63"/>
          <p:cNvSpPr txBox="1">
            <a:spLocks noGrp="1"/>
          </p:cNvSpPr>
          <p:nvPr>
            <p:ph type="title"/>
          </p:nvPr>
        </p:nvSpPr>
        <p:spPr>
          <a:xfrm>
            <a:off x="263450" y="205975"/>
            <a:ext cx="8715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t>Lessons learned</a:t>
            </a:r>
            <a:endParaRPr sz="3000" b="1" dirty="0"/>
          </a:p>
        </p:txBody>
      </p:sp>
      <p:sp>
        <p:nvSpPr>
          <p:cNvPr id="457" name="Google Shape;457;g26b90a2791b_2_63"/>
          <p:cNvSpPr txBox="1">
            <a:spLocks noGrp="1"/>
          </p:cNvSpPr>
          <p:nvPr>
            <p:ph type="body" idx="1"/>
          </p:nvPr>
        </p:nvSpPr>
        <p:spPr>
          <a:xfrm>
            <a:off x="263451" y="1215750"/>
            <a:ext cx="8715600" cy="3153300"/>
          </a:xfrm>
          <a:prstGeom prst="rect">
            <a:avLst/>
          </a:prstGeom>
        </p:spPr>
        <p:txBody>
          <a:bodyPr spcFirstLastPara="1" wrap="square" lIns="91425" tIns="45700" rIns="91425" bIns="45700" anchor="t" anchorCtr="0">
            <a:normAutofit fontScale="85000" lnSpcReduction="20000"/>
          </a:bodyPr>
          <a:lstStyle/>
          <a:p>
            <a:pPr marL="457200" lvl="0" indent="-310832" algn="l" rtl="0">
              <a:lnSpc>
                <a:spcPct val="120000"/>
              </a:lnSpc>
              <a:spcBef>
                <a:spcPts val="360"/>
              </a:spcBef>
              <a:spcAft>
                <a:spcPts val="0"/>
              </a:spcAft>
              <a:buSzPct val="70000"/>
              <a:buChar char="●"/>
            </a:pPr>
            <a:r>
              <a:rPr lang="en-US" sz="2100" dirty="0"/>
              <a:t>Various avenues exist for clients to receive coverage &amp; care on both sides of the border. </a:t>
            </a:r>
            <a:endParaRPr sz="2100" dirty="0"/>
          </a:p>
          <a:p>
            <a:pPr marL="0" lvl="0" indent="0" algn="l" rtl="0">
              <a:lnSpc>
                <a:spcPct val="120000"/>
              </a:lnSpc>
              <a:spcBef>
                <a:spcPts val="360"/>
              </a:spcBef>
              <a:spcAft>
                <a:spcPts val="0"/>
              </a:spcAft>
              <a:buNone/>
            </a:pPr>
            <a:endParaRPr sz="2000" dirty="0"/>
          </a:p>
          <a:p>
            <a:pPr marL="457200" lvl="0" indent="-310832" algn="l" rtl="0">
              <a:lnSpc>
                <a:spcPct val="120000"/>
              </a:lnSpc>
              <a:spcBef>
                <a:spcPts val="360"/>
              </a:spcBef>
              <a:spcAft>
                <a:spcPts val="0"/>
              </a:spcAft>
              <a:buSzPct val="70000"/>
              <a:buChar char="●"/>
            </a:pPr>
            <a:r>
              <a:rPr lang="en-US" sz="2100" dirty="0"/>
              <a:t>No universal solution exists; a tailored approach to each client’s individual needs is essential. </a:t>
            </a:r>
            <a:endParaRPr sz="2100" dirty="0"/>
          </a:p>
          <a:p>
            <a:pPr marL="0" lvl="0" indent="0" algn="l" rtl="0">
              <a:lnSpc>
                <a:spcPct val="120000"/>
              </a:lnSpc>
              <a:spcBef>
                <a:spcPts val="360"/>
              </a:spcBef>
              <a:spcAft>
                <a:spcPts val="0"/>
              </a:spcAft>
              <a:buNone/>
            </a:pPr>
            <a:endParaRPr sz="2000" dirty="0"/>
          </a:p>
          <a:p>
            <a:pPr marL="457200" lvl="0" indent="-310832" algn="l" rtl="0">
              <a:lnSpc>
                <a:spcPct val="120000"/>
              </a:lnSpc>
              <a:spcBef>
                <a:spcPts val="360"/>
              </a:spcBef>
              <a:spcAft>
                <a:spcPts val="0"/>
              </a:spcAft>
              <a:buSzPct val="70000"/>
              <a:buChar char="●"/>
            </a:pPr>
            <a:r>
              <a:rPr lang="en-US" sz="2100" dirty="0"/>
              <a:t>Advocate for increased accessibility and streamlined processes for all. </a:t>
            </a:r>
            <a:endParaRPr sz="2100" dirty="0"/>
          </a:p>
          <a:p>
            <a:pPr marL="0" lvl="0" indent="0" algn="l" rtl="0">
              <a:lnSpc>
                <a:spcPct val="120000"/>
              </a:lnSpc>
              <a:spcBef>
                <a:spcPts val="360"/>
              </a:spcBef>
              <a:spcAft>
                <a:spcPts val="0"/>
              </a:spcAft>
              <a:buNone/>
            </a:pPr>
            <a:endParaRPr sz="2000" dirty="0"/>
          </a:p>
          <a:p>
            <a:pPr marL="457200" lvl="0" indent="-310832" algn="l" rtl="0">
              <a:lnSpc>
                <a:spcPct val="120000"/>
              </a:lnSpc>
              <a:spcBef>
                <a:spcPts val="360"/>
              </a:spcBef>
              <a:spcAft>
                <a:spcPts val="0"/>
              </a:spcAft>
              <a:buSzPct val="70000"/>
              <a:buChar char="●"/>
            </a:pPr>
            <a:r>
              <a:rPr lang="en-US" sz="2100" dirty="0"/>
              <a:t>Encourage collaboration &amp; communication between health care providers on both sides of the border. </a:t>
            </a:r>
            <a:endParaRPr sz="2100" dirty="0"/>
          </a:p>
        </p:txBody>
      </p:sp>
      <p:sp>
        <p:nvSpPr>
          <p:cNvPr id="458" name="Google Shape;458;g26b90a2791b_2_63"/>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26</a:t>
            </a:fld>
            <a:endParaRPr/>
          </a:p>
        </p:txBody>
      </p:sp>
      <p:pic>
        <p:nvPicPr>
          <p:cNvPr id="459" name="Google Shape;459;g26b90a2791b_2_63"/>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460" name="Google Shape;460;g26b90a2791b_2_63"/>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2c4f587d9e8_0_9"/>
          <p:cNvSpPr txBox="1">
            <a:spLocks noGrp="1"/>
          </p:cNvSpPr>
          <p:nvPr>
            <p:ph type="title"/>
          </p:nvPr>
        </p:nvSpPr>
        <p:spPr>
          <a:xfrm>
            <a:off x="263450" y="205975"/>
            <a:ext cx="8715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t>Challenges to implementation</a:t>
            </a:r>
            <a:endParaRPr sz="3000" b="1" dirty="0"/>
          </a:p>
        </p:txBody>
      </p:sp>
      <p:sp>
        <p:nvSpPr>
          <p:cNvPr id="467" name="Google Shape;467;g2c4f587d9e8_0_9"/>
          <p:cNvSpPr txBox="1">
            <a:spLocks noGrp="1"/>
          </p:cNvSpPr>
          <p:nvPr>
            <p:ph type="body" idx="1"/>
          </p:nvPr>
        </p:nvSpPr>
        <p:spPr>
          <a:xfrm>
            <a:off x="436950" y="1220825"/>
            <a:ext cx="4862100" cy="3153300"/>
          </a:xfrm>
          <a:prstGeom prst="rect">
            <a:avLst/>
          </a:prstGeom>
        </p:spPr>
        <p:txBody>
          <a:bodyPr spcFirstLastPara="1" wrap="square" lIns="91425" tIns="45700" rIns="91425" bIns="45700" anchor="t" anchorCtr="0">
            <a:normAutofit/>
          </a:bodyPr>
          <a:lstStyle/>
          <a:p>
            <a:pPr marL="457200" lvl="0" indent="-355600" algn="l" rtl="0">
              <a:spcBef>
                <a:spcPts val="360"/>
              </a:spcBef>
              <a:spcAft>
                <a:spcPts val="0"/>
              </a:spcAft>
              <a:buSzPts val="2000"/>
              <a:buChar char="●"/>
            </a:pPr>
            <a:r>
              <a:rPr lang="en-US" sz="2000" dirty="0"/>
              <a:t>An ever-changing landscape for transborder care (on both sides) </a:t>
            </a:r>
            <a:endParaRPr sz="2000" dirty="0"/>
          </a:p>
          <a:p>
            <a:pPr marL="457200" lvl="0" indent="0" algn="l" rtl="0">
              <a:spcBef>
                <a:spcPts val="360"/>
              </a:spcBef>
              <a:spcAft>
                <a:spcPts val="0"/>
              </a:spcAft>
              <a:buNone/>
            </a:pPr>
            <a:endParaRPr sz="2000" dirty="0"/>
          </a:p>
          <a:p>
            <a:pPr marL="457200" lvl="0" indent="-355600" algn="l" rtl="0">
              <a:spcBef>
                <a:spcPts val="360"/>
              </a:spcBef>
              <a:spcAft>
                <a:spcPts val="0"/>
              </a:spcAft>
              <a:buSzPts val="2000"/>
              <a:buChar char="●"/>
            </a:pPr>
            <a:r>
              <a:rPr lang="en-US" sz="2000" dirty="0"/>
              <a:t>Developing and receiving approval for any new protocol takes time</a:t>
            </a:r>
            <a:endParaRPr sz="2000" dirty="0"/>
          </a:p>
          <a:p>
            <a:pPr marL="457200" lvl="0" indent="0" algn="l" rtl="0">
              <a:spcBef>
                <a:spcPts val="360"/>
              </a:spcBef>
              <a:spcAft>
                <a:spcPts val="0"/>
              </a:spcAft>
              <a:buNone/>
            </a:pPr>
            <a:endParaRPr sz="2000" dirty="0"/>
          </a:p>
          <a:p>
            <a:pPr marL="457200" lvl="0" indent="-355600" algn="l" rtl="0">
              <a:spcBef>
                <a:spcPts val="0"/>
              </a:spcBef>
              <a:spcAft>
                <a:spcPts val="0"/>
              </a:spcAft>
              <a:buSzPts val="2000"/>
              <a:buChar char="●"/>
            </a:pPr>
            <a:r>
              <a:rPr lang="en-US" sz="2000" dirty="0">
                <a:solidFill>
                  <a:srgbClr val="2A2A2A"/>
                </a:solidFill>
              </a:rPr>
              <a:t>Applying a transborder lens to our work with key populations</a:t>
            </a:r>
            <a:endParaRPr sz="2000" dirty="0">
              <a:solidFill>
                <a:srgbClr val="2A2A2A"/>
              </a:solidFill>
            </a:endParaRPr>
          </a:p>
          <a:p>
            <a:pPr marL="457200" lvl="0" indent="0" algn="l" rtl="0">
              <a:spcBef>
                <a:spcPts val="360"/>
              </a:spcBef>
              <a:spcAft>
                <a:spcPts val="0"/>
              </a:spcAft>
              <a:buNone/>
            </a:pPr>
            <a:endParaRPr sz="2000" dirty="0"/>
          </a:p>
        </p:txBody>
      </p:sp>
      <p:sp>
        <p:nvSpPr>
          <p:cNvPr id="468" name="Google Shape;468;g2c4f587d9e8_0_9"/>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27</a:t>
            </a:fld>
            <a:endParaRPr/>
          </a:p>
        </p:txBody>
      </p:sp>
      <p:pic>
        <p:nvPicPr>
          <p:cNvPr id="469" name="Google Shape;469;g2c4f587d9e8_0_9"/>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470" name="Google Shape;470;g2c4f587d9e8_0_9"/>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pic>
        <p:nvPicPr>
          <p:cNvPr id="471" name="Google Shape;471;g2c4f587d9e8_0_9"/>
          <p:cNvPicPr preferRelativeResize="0"/>
          <p:nvPr/>
        </p:nvPicPr>
        <p:blipFill>
          <a:blip r:embed="rId4">
            <a:alphaModFix/>
          </a:blip>
          <a:stretch>
            <a:fillRect/>
          </a:stretch>
        </p:blipFill>
        <p:spPr>
          <a:xfrm>
            <a:off x="6071075" y="1220825"/>
            <a:ext cx="2138899" cy="30882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2c4f587d9e8_0_0"/>
          <p:cNvSpPr txBox="1">
            <a:spLocks noGrp="1"/>
          </p:cNvSpPr>
          <p:nvPr>
            <p:ph type="title"/>
          </p:nvPr>
        </p:nvSpPr>
        <p:spPr>
          <a:xfrm>
            <a:off x="267160" y="210899"/>
            <a:ext cx="3993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b="1" dirty="0"/>
              <a:t>Areas of opportunity</a:t>
            </a:r>
            <a:endParaRPr sz="3000" b="1" dirty="0"/>
          </a:p>
        </p:txBody>
      </p:sp>
      <p:sp>
        <p:nvSpPr>
          <p:cNvPr id="478" name="Google Shape;478;g2c4f587d9e8_0_0"/>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28</a:t>
            </a:fld>
            <a:endParaRPr/>
          </a:p>
        </p:txBody>
      </p:sp>
      <p:pic>
        <p:nvPicPr>
          <p:cNvPr id="479" name="Google Shape;479;g2c4f587d9e8_0_0"/>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480" name="Google Shape;480;g2c4f587d9e8_0_0"/>
          <p:cNvSpPr txBox="1"/>
          <p:nvPr/>
        </p:nvSpPr>
        <p:spPr>
          <a:xfrm>
            <a:off x="3696475" y="4635800"/>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481" name="Google Shape;481;g2c4f587d9e8_0_0"/>
          <p:cNvSpPr/>
          <p:nvPr/>
        </p:nvSpPr>
        <p:spPr>
          <a:xfrm>
            <a:off x="4348715" y="220992"/>
            <a:ext cx="4356600" cy="4163400"/>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g2c4f587d9e8_0_0"/>
          <p:cNvGrpSpPr/>
          <p:nvPr/>
        </p:nvGrpSpPr>
        <p:grpSpPr>
          <a:xfrm>
            <a:off x="5310625" y="-3190"/>
            <a:ext cx="2432418" cy="2324551"/>
            <a:chOff x="3614360" y="410488"/>
            <a:chExt cx="2166000" cy="2166000"/>
          </a:xfrm>
        </p:grpSpPr>
        <p:sp>
          <p:nvSpPr>
            <p:cNvPr id="483" name="Google Shape;483;g2c4f587d9e8_0_0"/>
            <p:cNvSpPr/>
            <p:nvPr/>
          </p:nvSpPr>
          <p:spPr>
            <a:xfrm>
              <a:off x="3614360" y="410488"/>
              <a:ext cx="2166000" cy="2166000"/>
            </a:xfrm>
            <a:prstGeom prst="ellipse">
              <a:avLst/>
            </a:prstGeom>
            <a:solidFill>
              <a:srgbClr val="B02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g2c4f587d9e8_0_0"/>
            <p:cNvSpPr txBox="1"/>
            <p:nvPr/>
          </p:nvSpPr>
          <p:spPr>
            <a:xfrm>
              <a:off x="3961563" y="924350"/>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Roboto"/>
                  <a:ea typeface="Roboto"/>
                  <a:cs typeface="Roboto"/>
                  <a:sym typeface="Roboto"/>
                </a:rPr>
                <a:t>Identify data-driven best practices</a:t>
              </a:r>
              <a:endParaRPr sz="1800">
                <a:solidFill>
                  <a:srgbClr val="FFFFFF"/>
                </a:solidFill>
                <a:latin typeface="Roboto"/>
                <a:ea typeface="Roboto"/>
                <a:cs typeface="Roboto"/>
                <a:sym typeface="Roboto"/>
              </a:endParaRPr>
            </a:p>
          </p:txBody>
        </p:sp>
      </p:grpSp>
      <p:grpSp>
        <p:nvGrpSpPr>
          <p:cNvPr id="485" name="Google Shape;485;g2c4f587d9e8_0_0"/>
          <p:cNvGrpSpPr/>
          <p:nvPr/>
        </p:nvGrpSpPr>
        <p:grpSpPr>
          <a:xfrm>
            <a:off x="4081059" y="1159535"/>
            <a:ext cx="2432418" cy="2324551"/>
            <a:chOff x="2519466" y="1493908"/>
            <a:chExt cx="2166000" cy="2166000"/>
          </a:xfrm>
        </p:grpSpPr>
        <p:sp>
          <p:nvSpPr>
            <p:cNvPr id="486" name="Google Shape;486;g2c4f587d9e8_0_0"/>
            <p:cNvSpPr/>
            <p:nvPr/>
          </p:nvSpPr>
          <p:spPr>
            <a:xfrm>
              <a:off x="2519466" y="1493908"/>
              <a:ext cx="2166000" cy="2166000"/>
            </a:xfrm>
            <a:prstGeom prst="ellipse">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g2c4f587d9e8_0_0"/>
            <p:cNvSpPr txBox="1"/>
            <p:nvPr/>
          </p:nvSpPr>
          <p:spPr>
            <a:xfrm>
              <a:off x="2601163" y="2232100"/>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Roboto"/>
                  <a:ea typeface="Roboto"/>
                  <a:cs typeface="Roboto"/>
                  <a:sym typeface="Roboto"/>
                </a:rPr>
                <a:t>Document</a:t>
              </a:r>
              <a:endParaRPr sz="1800">
                <a:solidFill>
                  <a:srgbClr val="FFFFFF"/>
                </a:solidFill>
                <a:latin typeface="Roboto"/>
                <a:ea typeface="Roboto"/>
                <a:cs typeface="Roboto"/>
                <a:sym typeface="Roboto"/>
              </a:endParaRPr>
            </a:p>
          </p:txBody>
        </p:sp>
      </p:grpSp>
      <p:grpSp>
        <p:nvGrpSpPr>
          <p:cNvPr id="488" name="Google Shape;488;g2c4f587d9e8_0_0"/>
          <p:cNvGrpSpPr/>
          <p:nvPr/>
        </p:nvGrpSpPr>
        <p:grpSpPr>
          <a:xfrm>
            <a:off x="5310620" y="2311080"/>
            <a:ext cx="2432418" cy="2324551"/>
            <a:chOff x="3614356" y="2566908"/>
            <a:chExt cx="2166000" cy="2166000"/>
          </a:xfrm>
        </p:grpSpPr>
        <p:sp>
          <p:nvSpPr>
            <p:cNvPr id="489" name="Google Shape;489;g2c4f587d9e8_0_0"/>
            <p:cNvSpPr/>
            <p:nvPr/>
          </p:nvSpPr>
          <p:spPr>
            <a:xfrm>
              <a:off x="3614356" y="2566908"/>
              <a:ext cx="2166000" cy="2166000"/>
            </a:xfrm>
            <a:prstGeom prst="ellipse">
              <a:avLst/>
            </a:prstGeom>
            <a:solidFill>
              <a:srgbClr val="801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g2c4f587d9e8_0_0"/>
            <p:cNvSpPr txBox="1"/>
            <p:nvPr/>
          </p:nvSpPr>
          <p:spPr>
            <a:xfrm>
              <a:off x="3961563" y="3539875"/>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Roboto"/>
                  <a:ea typeface="Roboto"/>
                  <a:cs typeface="Roboto"/>
                  <a:sym typeface="Roboto"/>
                </a:rPr>
                <a:t>Develop joint protocols</a:t>
              </a:r>
              <a:endParaRPr sz="1800">
                <a:solidFill>
                  <a:srgbClr val="FFFFFF"/>
                </a:solidFill>
                <a:latin typeface="Roboto"/>
                <a:ea typeface="Roboto"/>
                <a:cs typeface="Roboto"/>
                <a:sym typeface="Roboto"/>
              </a:endParaRPr>
            </a:p>
          </p:txBody>
        </p:sp>
      </p:grpSp>
      <p:grpSp>
        <p:nvGrpSpPr>
          <p:cNvPr id="491" name="Google Shape;491;g2c4f587d9e8_0_0"/>
          <p:cNvGrpSpPr/>
          <p:nvPr/>
        </p:nvGrpSpPr>
        <p:grpSpPr>
          <a:xfrm>
            <a:off x="6531926" y="1159499"/>
            <a:ext cx="2432418" cy="2324551"/>
            <a:chOff x="4701894" y="1493874"/>
            <a:chExt cx="2166000" cy="2166000"/>
          </a:xfrm>
        </p:grpSpPr>
        <p:sp>
          <p:nvSpPr>
            <p:cNvPr id="492" name="Google Shape;492;g2c4f587d9e8_0_0"/>
            <p:cNvSpPr/>
            <p:nvPr/>
          </p:nvSpPr>
          <p:spPr>
            <a:xfrm>
              <a:off x="4701894" y="1493874"/>
              <a:ext cx="2166000" cy="2166000"/>
            </a:xfrm>
            <a:prstGeom prst="ellipse">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g2c4f587d9e8_0_0"/>
            <p:cNvSpPr txBox="1"/>
            <p:nvPr/>
          </p:nvSpPr>
          <p:spPr>
            <a:xfrm>
              <a:off x="5295688" y="2220300"/>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Roboto"/>
                  <a:ea typeface="Roboto"/>
                  <a:cs typeface="Roboto"/>
                  <a:sym typeface="Roboto"/>
                </a:rPr>
                <a:t>Foster collaboration </a:t>
              </a:r>
              <a:endParaRPr sz="1800">
                <a:solidFill>
                  <a:srgbClr val="FFFFFF"/>
                </a:solidFill>
                <a:latin typeface="Roboto"/>
                <a:ea typeface="Roboto"/>
                <a:cs typeface="Roboto"/>
                <a:sym typeface="Roboto"/>
              </a:endParaRPr>
            </a:p>
          </p:txBody>
        </p:sp>
      </p:grpSp>
      <p:sp>
        <p:nvSpPr>
          <p:cNvPr id="494" name="Google Shape;494;g2c4f587d9e8_0_0"/>
          <p:cNvSpPr/>
          <p:nvPr/>
        </p:nvSpPr>
        <p:spPr>
          <a:xfrm>
            <a:off x="5838902" y="1645049"/>
            <a:ext cx="1376700" cy="1315500"/>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5" name="Google Shape;495;g2c4f587d9e8_0_0"/>
          <p:cNvPicPr preferRelativeResize="0"/>
          <p:nvPr/>
        </p:nvPicPr>
        <p:blipFill>
          <a:blip r:embed="rId4">
            <a:alphaModFix/>
          </a:blip>
          <a:stretch>
            <a:fillRect/>
          </a:stretch>
        </p:blipFill>
        <p:spPr>
          <a:xfrm>
            <a:off x="948325" y="1464413"/>
            <a:ext cx="2214666" cy="221466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26c217d815a_0_33"/>
          <p:cNvSpPr txBox="1">
            <a:spLocks noGrp="1"/>
          </p:cNvSpPr>
          <p:nvPr>
            <p:ph type="title"/>
          </p:nvPr>
        </p:nvSpPr>
        <p:spPr>
          <a:xfrm>
            <a:off x="399000" y="123575"/>
            <a:ext cx="2544600" cy="921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b="1"/>
              <a:t>Discussion:</a:t>
            </a:r>
            <a:endParaRPr sz="3000" b="1"/>
          </a:p>
        </p:txBody>
      </p:sp>
      <p:sp>
        <p:nvSpPr>
          <p:cNvPr id="502" name="Google Shape;502;g26c217d815a_0_33"/>
          <p:cNvSpPr>
            <a:spLocks noGrp="1"/>
          </p:cNvSpPr>
          <p:nvPr>
            <p:ph type="sldNum" idx="12"/>
          </p:nvPr>
        </p:nvSpPr>
        <p:spPr>
          <a:xfrm>
            <a:off x="84004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29</a:t>
            </a:fld>
            <a:endParaRPr/>
          </a:p>
        </p:txBody>
      </p:sp>
      <p:pic>
        <p:nvPicPr>
          <p:cNvPr id="503" name="Google Shape;503;g26c217d815a_0_33"/>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504" name="Google Shape;504;g26c217d815a_0_33"/>
          <p:cNvSpPr txBox="1"/>
          <p:nvPr/>
        </p:nvSpPr>
        <p:spPr>
          <a:xfrm>
            <a:off x="3679925" y="4622600"/>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grpSp>
        <p:nvGrpSpPr>
          <p:cNvPr id="505" name="Google Shape;505;g26c217d815a_0_33"/>
          <p:cNvGrpSpPr/>
          <p:nvPr/>
        </p:nvGrpSpPr>
        <p:grpSpPr>
          <a:xfrm>
            <a:off x="454545" y="-6"/>
            <a:ext cx="5476814" cy="4590878"/>
            <a:chOff x="478160" y="448589"/>
            <a:chExt cx="4363648" cy="3687453"/>
          </a:xfrm>
        </p:grpSpPr>
        <p:sp>
          <p:nvSpPr>
            <p:cNvPr id="506" name="Google Shape;506;g26c217d815a_0_33"/>
            <p:cNvSpPr/>
            <p:nvPr/>
          </p:nvSpPr>
          <p:spPr>
            <a:xfrm rot="-6596588">
              <a:off x="3258477" y="2981911"/>
              <a:ext cx="771357" cy="771357"/>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26c217d815a_0_33"/>
            <p:cNvSpPr/>
            <p:nvPr/>
          </p:nvSpPr>
          <p:spPr>
            <a:xfrm rot="-6599386">
              <a:off x="609450" y="2190726"/>
              <a:ext cx="440541" cy="440541"/>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g26c217d815a_0_33"/>
            <p:cNvSpPr/>
            <p:nvPr/>
          </p:nvSpPr>
          <p:spPr>
            <a:xfrm rot="-6598839">
              <a:off x="1518388" y="2767948"/>
              <a:ext cx="1199287" cy="1199287"/>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g26c217d815a_0_33"/>
            <p:cNvSpPr/>
            <p:nvPr/>
          </p:nvSpPr>
          <p:spPr>
            <a:xfrm rot="-6598620">
              <a:off x="2923568" y="685248"/>
              <a:ext cx="1681581" cy="1681581"/>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g26c217d815a_0_33"/>
            <p:cNvSpPr/>
            <p:nvPr/>
          </p:nvSpPr>
          <p:spPr>
            <a:xfrm rot="-6597866">
              <a:off x="566657" y="1594401"/>
              <a:ext cx="629106" cy="629106"/>
            </a:xfrm>
            <a:prstGeom prst="ellipse">
              <a:avLst/>
            </a:prstGeom>
            <a:solidFill>
              <a:srgbClr val="A7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g26c217d815a_0_33"/>
            <p:cNvSpPr/>
            <p:nvPr/>
          </p:nvSpPr>
          <p:spPr>
            <a:xfrm rot="-6597701">
              <a:off x="2507267" y="1544480"/>
              <a:ext cx="274172" cy="274172"/>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g26c217d815a_0_33"/>
          <p:cNvGrpSpPr/>
          <p:nvPr/>
        </p:nvGrpSpPr>
        <p:grpSpPr>
          <a:xfrm>
            <a:off x="3607689" y="784481"/>
            <a:ext cx="5198076" cy="3063868"/>
            <a:chOff x="1954228" y="1406651"/>
            <a:chExt cx="4933165" cy="2849315"/>
          </a:xfrm>
        </p:grpSpPr>
        <p:sp>
          <p:nvSpPr>
            <p:cNvPr id="513" name="Google Shape;513;g26c217d815a_0_33"/>
            <p:cNvSpPr/>
            <p:nvPr/>
          </p:nvSpPr>
          <p:spPr>
            <a:xfrm>
              <a:off x="4447194" y="1815766"/>
              <a:ext cx="2440200" cy="2440200"/>
            </a:xfrm>
            <a:prstGeom prst="ellipse">
              <a:avLst/>
            </a:prstGeom>
            <a:solidFill>
              <a:srgbClr val="801F17"/>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g26c217d815a_0_33"/>
            <p:cNvSpPr txBox="1"/>
            <p:nvPr/>
          </p:nvSpPr>
          <p:spPr>
            <a:xfrm>
              <a:off x="1954228" y="1406651"/>
              <a:ext cx="18627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Roboto"/>
                  <a:ea typeface="Roboto"/>
                  <a:cs typeface="Roboto"/>
                  <a:sym typeface="Roboto"/>
                </a:rPr>
                <a:t>What challenges do you have?</a:t>
              </a:r>
              <a:endParaRPr sz="1800">
                <a:solidFill>
                  <a:srgbClr val="FFFFFF"/>
                </a:solidFill>
                <a:latin typeface="Roboto"/>
                <a:ea typeface="Roboto"/>
                <a:cs typeface="Roboto"/>
                <a:sym typeface="Roboto"/>
              </a:endParaRPr>
            </a:p>
          </p:txBody>
        </p:sp>
      </p:grpSp>
      <p:grpSp>
        <p:nvGrpSpPr>
          <p:cNvPr id="515" name="Google Shape;515;g26c217d815a_0_33"/>
          <p:cNvGrpSpPr/>
          <p:nvPr/>
        </p:nvGrpSpPr>
        <p:grpSpPr>
          <a:xfrm>
            <a:off x="1064521" y="972262"/>
            <a:ext cx="1879071" cy="1917579"/>
            <a:chOff x="3490728" y="1374053"/>
            <a:chExt cx="1423809" cy="1423800"/>
          </a:xfrm>
        </p:grpSpPr>
        <p:sp>
          <p:nvSpPr>
            <p:cNvPr id="516" name="Google Shape;516;g26c217d815a_0_33"/>
            <p:cNvSpPr/>
            <p:nvPr/>
          </p:nvSpPr>
          <p:spPr>
            <a:xfrm>
              <a:off x="3490737" y="1374053"/>
              <a:ext cx="1423800" cy="1423800"/>
            </a:xfrm>
            <a:prstGeom prst="ellipse">
              <a:avLst/>
            </a:prstGeom>
            <a:solidFill>
              <a:srgbClr val="A7291E"/>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g26c217d815a_0_33"/>
            <p:cNvSpPr txBox="1"/>
            <p:nvPr/>
          </p:nvSpPr>
          <p:spPr>
            <a:xfrm>
              <a:off x="3490728" y="1613611"/>
              <a:ext cx="14238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rgbClr val="FFFFFF"/>
                  </a:solidFill>
                  <a:latin typeface="Roboto"/>
                  <a:ea typeface="Roboto"/>
                  <a:cs typeface="Roboto"/>
                  <a:sym typeface="Roboto"/>
                </a:rPr>
                <a:t>What are you currently </a:t>
              </a:r>
              <a:endParaRPr sz="1800" dirty="0">
                <a:solidFill>
                  <a:srgbClr val="FFFFFF"/>
                </a:solidFill>
                <a:latin typeface="Roboto"/>
                <a:ea typeface="Roboto"/>
                <a:cs typeface="Roboto"/>
                <a:sym typeface="Roboto"/>
              </a:endParaRPr>
            </a:p>
            <a:p>
              <a:pPr marL="0" lvl="0" indent="0" algn="ctr" rtl="0">
                <a:spcBef>
                  <a:spcPts val="0"/>
                </a:spcBef>
                <a:spcAft>
                  <a:spcPts val="0"/>
                </a:spcAft>
                <a:buNone/>
              </a:pPr>
              <a:r>
                <a:rPr lang="en-US" sz="1800" dirty="0">
                  <a:solidFill>
                    <a:srgbClr val="FFFFFF"/>
                  </a:solidFill>
                  <a:latin typeface="Roboto"/>
                  <a:ea typeface="Roboto"/>
                  <a:cs typeface="Roboto"/>
                  <a:sym typeface="Roboto"/>
                </a:rPr>
                <a:t>doing?</a:t>
              </a:r>
              <a:r>
                <a:rPr lang="en-US" sz="1000" dirty="0">
                  <a:solidFill>
                    <a:srgbClr val="FFFFFF"/>
                  </a:solidFill>
                  <a:latin typeface="Roboto"/>
                  <a:ea typeface="Roboto"/>
                  <a:cs typeface="Roboto"/>
                  <a:sym typeface="Roboto"/>
                </a:rPr>
                <a:t> </a:t>
              </a:r>
              <a:endParaRPr sz="1000" dirty="0">
                <a:solidFill>
                  <a:srgbClr val="FFFFFF"/>
                </a:solidFill>
                <a:latin typeface="Roboto"/>
                <a:ea typeface="Roboto"/>
                <a:cs typeface="Roboto"/>
                <a:sym typeface="Roboto"/>
              </a:endParaRPr>
            </a:p>
          </p:txBody>
        </p:sp>
      </p:grpSp>
      <p:sp>
        <p:nvSpPr>
          <p:cNvPr id="518" name="Google Shape;518;g26c217d815a_0_33"/>
          <p:cNvSpPr txBox="1"/>
          <p:nvPr/>
        </p:nvSpPr>
        <p:spPr>
          <a:xfrm>
            <a:off x="6660075" y="2101275"/>
            <a:ext cx="1901400" cy="9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lt1"/>
                </a:solidFill>
              </a:rPr>
              <a:t>What successes have you had? </a:t>
            </a:r>
            <a:endParaRPr sz="1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sz="3000" b="1"/>
              <a:t>Unconscious Bias Disclosure</a:t>
            </a:r>
            <a:endParaRPr sz="3000" b="1"/>
          </a:p>
        </p:txBody>
      </p:sp>
      <p:sp>
        <p:nvSpPr>
          <p:cNvPr id="121" name="Google Shape;121;p4"/>
          <p:cNvSpPr txBox="1">
            <a:spLocks noGrp="1"/>
          </p:cNvSpPr>
          <p:nvPr>
            <p:ph type="body" idx="1"/>
          </p:nvPr>
        </p:nvSpPr>
        <p:spPr>
          <a:xfrm>
            <a:off x="457225" y="1200150"/>
            <a:ext cx="8130900" cy="3275400"/>
          </a:xfrm>
          <a:prstGeom prst="rect">
            <a:avLst/>
          </a:prstGeom>
          <a:noFill/>
          <a:ln>
            <a:noFill/>
          </a:ln>
        </p:spPr>
        <p:txBody>
          <a:bodyPr spcFirstLastPara="1" wrap="square" lIns="91425" tIns="45700" rIns="91425" bIns="45700" anchor="t" anchorCtr="0">
            <a:normAutofit fontScale="92500" lnSpcReduction="20000"/>
          </a:bodyPr>
          <a:lstStyle/>
          <a:p>
            <a:pPr marL="342900" lvl="0" indent="-206279" algn="l" rtl="0">
              <a:lnSpc>
                <a:spcPct val="115000"/>
              </a:lnSpc>
              <a:spcBef>
                <a:spcPts val="0"/>
              </a:spcBef>
              <a:spcAft>
                <a:spcPts val="0"/>
              </a:spcAft>
              <a:buSzPct val="100000"/>
              <a:buChar char="▪"/>
            </a:pPr>
            <a:r>
              <a:rPr lang="en-US" sz="2020"/>
              <a:t>SCAETC recognizes that language is constantly evolving, and while we make every effort to avoid bias and stigmatizing terms, we acknowledge that unintentional lapses may occur in our presentations.</a:t>
            </a:r>
            <a:endParaRPr sz="2020"/>
          </a:p>
          <a:p>
            <a:pPr marL="342900" lvl="0" indent="0" algn="l" rtl="0">
              <a:lnSpc>
                <a:spcPct val="115000"/>
              </a:lnSpc>
              <a:spcBef>
                <a:spcPts val="0"/>
              </a:spcBef>
              <a:spcAft>
                <a:spcPts val="0"/>
              </a:spcAft>
              <a:buSzPct val="50371"/>
              <a:buNone/>
            </a:pPr>
            <a:endParaRPr sz="2020"/>
          </a:p>
          <a:p>
            <a:pPr marL="342900" lvl="0" indent="-206279" algn="l" rtl="0">
              <a:lnSpc>
                <a:spcPct val="115000"/>
              </a:lnSpc>
              <a:spcBef>
                <a:spcPts val="444"/>
              </a:spcBef>
              <a:spcAft>
                <a:spcPts val="0"/>
              </a:spcAft>
              <a:buSzPct val="100000"/>
              <a:buChar char="▪"/>
            </a:pPr>
            <a:r>
              <a:rPr lang="en-US" sz="2020"/>
              <a:t>We value your feedback and encourage you to share any concerns related to language, images, or concepts that may be offensive or stigmatizing. </a:t>
            </a:r>
            <a:endParaRPr sz="2020"/>
          </a:p>
          <a:p>
            <a:pPr marL="342900" lvl="0" indent="0" algn="l" rtl="0">
              <a:lnSpc>
                <a:spcPct val="115000"/>
              </a:lnSpc>
              <a:spcBef>
                <a:spcPts val="444"/>
              </a:spcBef>
              <a:spcAft>
                <a:spcPts val="0"/>
              </a:spcAft>
              <a:buSzPct val="50371"/>
              <a:buNone/>
            </a:pPr>
            <a:endParaRPr sz="2020"/>
          </a:p>
          <a:p>
            <a:pPr marL="342900" lvl="0" indent="-206279" algn="l" rtl="0">
              <a:lnSpc>
                <a:spcPct val="115000"/>
              </a:lnSpc>
              <a:spcBef>
                <a:spcPts val="444"/>
              </a:spcBef>
              <a:spcAft>
                <a:spcPts val="0"/>
              </a:spcAft>
              <a:buSzPct val="100000"/>
              <a:buChar char="▪"/>
            </a:pPr>
            <a:r>
              <a:rPr lang="en-US" sz="2020"/>
              <a:t>Your input will help us refine and improve our presentations, ensuring they remain inclusive and respectful to participants.</a:t>
            </a:r>
            <a:endParaRPr sz="2020"/>
          </a:p>
        </p:txBody>
      </p:sp>
      <p:sp>
        <p:nvSpPr>
          <p:cNvPr id="122" name="Google Shape;122;p4"/>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3</a:t>
            </a:fld>
            <a:endParaRPr/>
          </a:p>
        </p:txBody>
      </p:sp>
      <p:pic>
        <p:nvPicPr>
          <p:cNvPr id="123" name="Google Shape;123;p4"/>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124" name="Google Shape;124;p4"/>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2c5ade2a1f4_0_55"/>
          <p:cNvSpPr txBox="1">
            <a:spLocks noGrp="1"/>
          </p:cNvSpPr>
          <p:nvPr>
            <p:ph type="title"/>
          </p:nvPr>
        </p:nvSpPr>
        <p:spPr>
          <a:xfrm>
            <a:off x="457225" y="0"/>
            <a:ext cx="8315700" cy="769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sz="3000" b="1"/>
              <a:t>References</a:t>
            </a:r>
            <a:endParaRPr sz="3000" b="1"/>
          </a:p>
        </p:txBody>
      </p:sp>
      <p:sp>
        <p:nvSpPr>
          <p:cNvPr id="525" name="Google Shape;525;g2c5ade2a1f4_0_55"/>
          <p:cNvSpPr txBox="1">
            <a:spLocks noGrp="1"/>
          </p:cNvSpPr>
          <p:nvPr>
            <p:ph type="body" idx="1"/>
          </p:nvPr>
        </p:nvSpPr>
        <p:spPr>
          <a:xfrm>
            <a:off x="457225" y="769500"/>
            <a:ext cx="8315700" cy="37059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None/>
            </a:pPr>
            <a:r>
              <a:rPr lang="en-US" sz="1200" dirty="0" err="1"/>
              <a:t>Casal</a:t>
            </a:r>
            <a:r>
              <a:rPr lang="en-US" sz="1200" dirty="0"/>
              <a:t> MG, Bravo-</a:t>
            </a:r>
            <a:r>
              <a:rPr lang="en-US" sz="1200" dirty="0" err="1"/>
              <a:t>Clouzet</a:t>
            </a:r>
            <a:r>
              <a:rPr lang="en-US" sz="1200" dirty="0"/>
              <a:t> RM, </a:t>
            </a:r>
            <a:r>
              <a:rPr lang="en-US" sz="1200" dirty="0" err="1"/>
              <a:t>Ruberto</a:t>
            </a:r>
            <a:r>
              <a:rPr lang="en-US" sz="1200" dirty="0"/>
              <a:t> I, </a:t>
            </a:r>
            <a:r>
              <a:rPr lang="en-US" sz="1200" dirty="0" err="1"/>
              <a:t>Jue</a:t>
            </a:r>
            <a:r>
              <a:rPr lang="en-US" sz="1200" dirty="0"/>
              <a:t> T, Guerrero R, Komatsu K. Arizona Sonora Binational Cases: Five Years of Surveillance. Online J Public Health Inform. 2018 May 30; 10(1):e96.</a:t>
            </a:r>
            <a:endParaRPr sz="1200" dirty="0"/>
          </a:p>
          <a:p>
            <a:pPr marL="228600" lvl="0" indent="-228600" algn="l" rtl="0">
              <a:lnSpc>
                <a:spcPct val="100000"/>
              </a:lnSpc>
              <a:spcBef>
                <a:spcPts val="0"/>
              </a:spcBef>
              <a:spcAft>
                <a:spcPts val="0"/>
              </a:spcAft>
              <a:buNone/>
            </a:pPr>
            <a:endParaRPr sz="1200" dirty="0"/>
          </a:p>
          <a:p>
            <a:pPr marL="228600" lvl="0" indent="-228600" algn="l" rtl="0">
              <a:lnSpc>
                <a:spcPct val="100000"/>
              </a:lnSpc>
              <a:spcBef>
                <a:spcPts val="0"/>
              </a:spcBef>
              <a:spcAft>
                <a:spcPts val="0"/>
              </a:spcAft>
              <a:buNone/>
            </a:pPr>
            <a:r>
              <a:rPr lang="en-US" sz="1200" dirty="0"/>
              <a:t>Del Rio C. Latinos and HIV Care in the Southeastern United States: New Challenges Complicating Long-Standing Problems, Clinical Infectious Diseases. 2011 September; 53(5): 488–489.</a:t>
            </a:r>
            <a:endParaRPr sz="1200" dirty="0"/>
          </a:p>
          <a:p>
            <a:pPr marL="228600" lvl="0" indent="-228600" algn="l" rtl="0">
              <a:lnSpc>
                <a:spcPct val="100000"/>
              </a:lnSpc>
              <a:spcBef>
                <a:spcPts val="0"/>
              </a:spcBef>
              <a:spcAft>
                <a:spcPts val="0"/>
              </a:spcAft>
              <a:buNone/>
            </a:pPr>
            <a:endParaRPr sz="1200" dirty="0"/>
          </a:p>
          <a:p>
            <a:pPr marL="228600" lvl="0" indent="-228600" algn="l" rtl="0">
              <a:lnSpc>
                <a:spcPct val="100000"/>
              </a:lnSpc>
              <a:spcBef>
                <a:spcPts val="0"/>
              </a:spcBef>
              <a:spcAft>
                <a:spcPts val="0"/>
              </a:spcAft>
              <a:buNone/>
            </a:pPr>
            <a:r>
              <a:rPr lang="en-US" sz="1200" dirty="0"/>
              <a:t>Mann L, Valera E, </a:t>
            </a:r>
            <a:r>
              <a:rPr lang="en-US" sz="1200" dirty="0" err="1"/>
              <a:t>Hightow</a:t>
            </a:r>
            <a:r>
              <a:rPr lang="en-US" sz="1200" dirty="0"/>
              <a:t>-Weidman LB, Barrington C. Migration and HIV risk: life histories of Mexican-born men living with HIV in North Carolina. Cult Health Sex. 2014;16(7):820-34.</a:t>
            </a:r>
            <a:endParaRPr sz="1200" dirty="0"/>
          </a:p>
          <a:p>
            <a:pPr marL="228600" lvl="0" indent="-228600" algn="l" rtl="0">
              <a:lnSpc>
                <a:spcPct val="100000"/>
              </a:lnSpc>
              <a:spcBef>
                <a:spcPts val="0"/>
              </a:spcBef>
              <a:spcAft>
                <a:spcPts val="0"/>
              </a:spcAft>
              <a:buNone/>
            </a:pPr>
            <a:endParaRPr sz="1200" dirty="0"/>
          </a:p>
          <a:p>
            <a:pPr marL="228600" lvl="0" indent="-228600" algn="l" rtl="0">
              <a:lnSpc>
                <a:spcPct val="100000"/>
              </a:lnSpc>
              <a:spcBef>
                <a:spcPts val="0"/>
              </a:spcBef>
              <a:spcAft>
                <a:spcPts val="0"/>
              </a:spcAft>
              <a:buNone/>
            </a:pPr>
            <a:r>
              <a:rPr lang="en-US" sz="1200" dirty="0"/>
              <a:t>Ojeda VD, Burgos JL, Rangel AG, Lozada R, Vera A. U.S. drug use and migration experiences of Mexican female sex workers who are injection drug users. J Health Care Poor Underserved. 2012 Nov; 23(4):1733-49.</a:t>
            </a:r>
            <a:endParaRPr sz="1200" dirty="0"/>
          </a:p>
          <a:p>
            <a:pPr marL="228600" lvl="0" indent="-228600" algn="l" rtl="0">
              <a:lnSpc>
                <a:spcPct val="100000"/>
              </a:lnSpc>
              <a:spcBef>
                <a:spcPts val="0"/>
              </a:spcBef>
              <a:spcAft>
                <a:spcPts val="0"/>
              </a:spcAft>
              <a:buNone/>
            </a:pPr>
            <a:endParaRPr sz="1200" dirty="0"/>
          </a:p>
          <a:p>
            <a:pPr marL="228600" lvl="0" indent="-228600" algn="l" rtl="0">
              <a:lnSpc>
                <a:spcPct val="100000"/>
              </a:lnSpc>
              <a:spcBef>
                <a:spcPts val="0"/>
              </a:spcBef>
              <a:spcAft>
                <a:spcPts val="0"/>
              </a:spcAft>
              <a:buNone/>
            </a:pPr>
            <a:r>
              <a:rPr lang="en-US" sz="1200" dirty="0"/>
              <a:t>Servin AE, Muñoz FA, </a:t>
            </a:r>
            <a:r>
              <a:rPr lang="en-US" sz="1200" dirty="0" err="1"/>
              <a:t>Zúñiga</a:t>
            </a:r>
            <a:r>
              <a:rPr lang="en-US" sz="1200" dirty="0"/>
              <a:t> ML. Healthcare provider perspectives on barriers to HIV-care access and </a:t>
            </a:r>
            <a:r>
              <a:rPr lang="en-US" sz="1200" dirty="0" err="1"/>
              <a:t>utilisation</a:t>
            </a:r>
            <a:r>
              <a:rPr lang="en-US" sz="1200" dirty="0"/>
              <a:t> among Latinos living with HIV in the US-Mexico border. Cult Health Sex. 2014;16(5):587-99.</a:t>
            </a:r>
            <a:endParaRPr sz="1200" dirty="0"/>
          </a:p>
          <a:p>
            <a:pPr marL="228600" lvl="0" indent="-228600" algn="l" rtl="0">
              <a:lnSpc>
                <a:spcPct val="100000"/>
              </a:lnSpc>
              <a:spcBef>
                <a:spcPts val="0"/>
              </a:spcBef>
              <a:spcAft>
                <a:spcPts val="0"/>
              </a:spcAft>
              <a:buNone/>
            </a:pPr>
            <a:endParaRPr sz="1200" dirty="0"/>
          </a:p>
          <a:p>
            <a:pPr marL="228600" lvl="0" indent="-228600" algn="l" rtl="0">
              <a:lnSpc>
                <a:spcPct val="100000"/>
              </a:lnSpc>
              <a:spcBef>
                <a:spcPts val="0"/>
              </a:spcBef>
              <a:spcAft>
                <a:spcPts val="0"/>
              </a:spcAft>
              <a:buNone/>
            </a:pPr>
            <a:r>
              <a:rPr lang="en-US" sz="1200" dirty="0"/>
              <a:t>Solorio, MR, Currier J, Cunningham W. HIV Health Care Services for Mexican Migrants. JAIDS Journal of Acquired Immunodeficiency syndromes. 2004 November; 37(</a:t>
            </a:r>
            <a:r>
              <a:rPr lang="en-US" sz="1200" dirty="0" err="1"/>
              <a:t>na</a:t>
            </a:r>
            <a:r>
              <a:rPr lang="en-US" sz="1200" dirty="0"/>
              <a:t>): S240-S251.</a:t>
            </a:r>
            <a:endParaRPr sz="1200" dirty="0"/>
          </a:p>
          <a:p>
            <a:pPr marL="228600" lvl="0" indent="-228600" algn="l" rtl="0">
              <a:lnSpc>
                <a:spcPct val="100000"/>
              </a:lnSpc>
              <a:spcBef>
                <a:spcPts val="0"/>
              </a:spcBef>
              <a:spcAft>
                <a:spcPts val="0"/>
              </a:spcAft>
              <a:buNone/>
            </a:pPr>
            <a:endParaRPr sz="1200" dirty="0"/>
          </a:p>
          <a:p>
            <a:pPr marL="228600" lvl="0" indent="-228600" algn="l" rtl="0">
              <a:lnSpc>
                <a:spcPct val="100000"/>
              </a:lnSpc>
              <a:spcBef>
                <a:spcPts val="0"/>
              </a:spcBef>
              <a:spcAft>
                <a:spcPts val="0"/>
              </a:spcAft>
              <a:buNone/>
            </a:pPr>
            <a:r>
              <a:rPr lang="en-US" sz="1200" dirty="0" err="1"/>
              <a:t>Zúñiga</a:t>
            </a:r>
            <a:r>
              <a:rPr lang="en-US" sz="1200" dirty="0"/>
              <a:t> ML, Muñoz F, Kozo J, Blanco E, Scolari R. A binational study of patient-initiated changes to antiretroviral therapy regimen among HIV-positive Latinos living in the Mexico-U.S. border region. AIDS </a:t>
            </a:r>
            <a:r>
              <a:rPr lang="en-US" sz="1200" dirty="0" err="1"/>
              <a:t>Behav</a:t>
            </a:r>
            <a:r>
              <a:rPr lang="en-US" sz="1200" dirty="0"/>
              <a:t>. 2012 Aug;16(6):1622-9.</a:t>
            </a:r>
            <a:endParaRPr sz="1200" dirty="0"/>
          </a:p>
        </p:txBody>
      </p:sp>
      <p:sp>
        <p:nvSpPr>
          <p:cNvPr id="526" name="Google Shape;526;g2c5ade2a1f4_0_55"/>
          <p:cNvSpPr>
            <a:spLocks noGrp="1"/>
          </p:cNvSpPr>
          <p:nvPr>
            <p:ph type="sldNum" idx="12"/>
          </p:nvPr>
        </p:nvSpPr>
        <p:spPr>
          <a:xfrm>
            <a:off x="8531788" y="4729412"/>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30</a:t>
            </a:fld>
            <a:endParaRPr/>
          </a:p>
        </p:txBody>
      </p:sp>
      <p:pic>
        <p:nvPicPr>
          <p:cNvPr id="527" name="Google Shape;527;g2c5ade2a1f4_0_55"/>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528" name="Google Shape;528;g2c5ade2a1f4_0_55"/>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2"/>
          <p:cNvSpPr txBox="1">
            <a:spLocks noGrp="1"/>
          </p:cNvSpPr>
          <p:nvPr>
            <p:ph type="title"/>
          </p:nvPr>
        </p:nvSpPr>
        <p:spPr>
          <a:xfrm>
            <a:off x="0" y="205975"/>
            <a:ext cx="9144000" cy="35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sz="3000" b="1"/>
              <a:t>CONTACT US</a:t>
            </a:r>
            <a:r>
              <a:rPr lang="en-US" sz="30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a:t>
            </a:r>
            <a:endParaRPr sz="3000" b="1"/>
          </a:p>
        </p:txBody>
      </p:sp>
      <p:sp>
        <p:nvSpPr>
          <p:cNvPr id="534" name="Google Shape;534;p12"/>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solidFill>
                  <a:srgbClr val="FFFFFF"/>
                </a:solidFill>
                <a:latin typeface="Arial"/>
                <a:ea typeface="Arial"/>
                <a:cs typeface="Arial"/>
                <a:sym typeface="Arial"/>
              </a:rPr>
              <a:t>31</a:t>
            </a:fld>
            <a:endParaRPr>
              <a:solidFill>
                <a:srgbClr val="FFFFFF"/>
              </a:solidFill>
              <a:latin typeface="Arial"/>
              <a:ea typeface="Arial"/>
              <a:cs typeface="Arial"/>
              <a:sym typeface="Arial"/>
            </a:endParaRPr>
          </a:p>
        </p:txBody>
      </p:sp>
      <p:pic>
        <p:nvPicPr>
          <p:cNvPr id="535" name="Google Shape;535;p12"/>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536" name="Google Shape;536;p12"/>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grpSp>
        <p:nvGrpSpPr>
          <p:cNvPr id="537" name="Google Shape;537;p12"/>
          <p:cNvGrpSpPr/>
          <p:nvPr/>
        </p:nvGrpSpPr>
        <p:grpSpPr>
          <a:xfrm>
            <a:off x="181975" y="774288"/>
            <a:ext cx="2070900" cy="1666500"/>
            <a:chOff x="128850" y="930400"/>
            <a:chExt cx="2070900" cy="1666500"/>
          </a:xfrm>
        </p:grpSpPr>
        <p:pic>
          <p:nvPicPr>
            <p:cNvPr id="538" name="Google Shape;538;p12"/>
            <p:cNvPicPr preferRelativeResize="0"/>
            <p:nvPr/>
          </p:nvPicPr>
          <p:blipFill rotWithShape="1">
            <a:blip r:embed="rId4">
              <a:alphaModFix/>
            </a:blip>
            <a:srcRect l="18429" t="10669" r="18435" b="26194"/>
            <a:stretch/>
          </p:blipFill>
          <p:spPr>
            <a:xfrm>
              <a:off x="629100" y="930400"/>
              <a:ext cx="1155300" cy="1155600"/>
            </a:xfrm>
            <a:prstGeom prst="ellipse">
              <a:avLst/>
            </a:prstGeom>
            <a:noFill/>
            <a:ln>
              <a:noFill/>
            </a:ln>
          </p:spPr>
        </p:pic>
        <p:sp>
          <p:nvSpPr>
            <p:cNvPr id="539" name="Google Shape;539;p12"/>
            <p:cNvSpPr txBox="1"/>
            <p:nvPr/>
          </p:nvSpPr>
          <p:spPr>
            <a:xfrm>
              <a:off x="128850" y="2086000"/>
              <a:ext cx="2070900" cy="51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b="1">
                  <a:solidFill>
                    <a:schemeClr val="dk1"/>
                  </a:solidFill>
                </a:rPr>
                <a:t>Mayra Mollo:</a:t>
              </a:r>
              <a:endParaRPr sz="1300" b="1">
                <a:solidFill>
                  <a:schemeClr val="dk1"/>
                </a:solidFill>
              </a:endParaRPr>
            </a:p>
            <a:p>
              <a:pPr marL="0" lvl="0" indent="0" algn="ctr" rtl="0">
                <a:spcBef>
                  <a:spcPts val="0"/>
                </a:spcBef>
                <a:spcAft>
                  <a:spcPts val="0"/>
                </a:spcAft>
                <a:buNone/>
              </a:pPr>
              <a:r>
                <a:rPr lang="en-US" sz="1200" b="1">
                  <a:solidFill>
                    <a:srgbClr val="D83729"/>
                  </a:solidFill>
                </a:rPr>
                <a:t>mayra.mollo@azdhs.gov</a:t>
              </a:r>
              <a:endParaRPr sz="1200" b="1">
                <a:solidFill>
                  <a:srgbClr val="D83729"/>
                </a:solidFill>
              </a:endParaRPr>
            </a:p>
          </p:txBody>
        </p:sp>
      </p:grpSp>
      <p:grpSp>
        <p:nvGrpSpPr>
          <p:cNvPr id="540" name="Google Shape;540;p12"/>
          <p:cNvGrpSpPr/>
          <p:nvPr/>
        </p:nvGrpSpPr>
        <p:grpSpPr>
          <a:xfrm>
            <a:off x="2015300" y="1232238"/>
            <a:ext cx="2454600" cy="1725000"/>
            <a:chOff x="2004600" y="930400"/>
            <a:chExt cx="2454600" cy="1725000"/>
          </a:xfrm>
        </p:grpSpPr>
        <p:sp>
          <p:nvSpPr>
            <p:cNvPr id="541" name="Google Shape;541;p12"/>
            <p:cNvSpPr txBox="1"/>
            <p:nvPr/>
          </p:nvSpPr>
          <p:spPr>
            <a:xfrm>
              <a:off x="2004600" y="2086000"/>
              <a:ext cx="24546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b="1">
                  <a:solidFill>
                    <a:schemeClr val="dk1"/>
                  </a:solidFill>
                </a:rPr>
                <a:t>Elsa Cornejo: </a:t>
              </a:r>
              <a:endParaRPr sz="1300" b="1">
                <a:solidFill>
                  <a:schemeClr val="dk1"/>
                </a:solidFill>
              </a:endParaRPr>
            </a:p>
            <a:p>
              <a:pPr marL="0" lvl="0" indent="0" algn="ctr" rtl="0">
                <a:spcBef>
                  <a:spcPts val="0"/>
                </a:spcBef>
                <a:spcAft>
                  <a:spcPts val="0"/>
                </a:spcAft>
                <a:buNone/>
              </a:pPr>
              <a:r>
                <a:rPr lang="en-US" sz="1200" b="1">
                  <a:solidFill>
                    <a:srgbClr val="D83729"/>
                  </a:solidFill>
                </a:rPr>
                <a:t>elsa.cornejo@azdhs.gov</a:t>
              </a:r>
              <a:endParaRPr sz="1200" b="1">
                <a:solidFill>
                  <a:srgbClr val="D83729"/>
                </a:solidFill>
              </a:endParaRPr>
            </a:p>
          </p:txBody>
        </p:sp>
        <p:pic>
          <p:nvPicPr>
            <p:cNvPr id="542" name="Google Shape;542;p12"/>
            <p:cNvPicPr preferRelativeResize="0"/>
            <p:nvPr/>
          </p:nvPicPr>
          <p:blipFill>
            <a:blip r:embed="rId5">
              <a:alphaModFix/>
            </a:blip>
            <a:stretch>
              <a:fillRect/>
            </a:stretch>
          </p:blipFill>
          <p:spPr>
            <a:xfrm>
              <a:off x="2688160" y="930400"/>
              <a:ext cx="1087500" cy="1155600"/>
            </a:xfrm>
            <a:prstGeom prst="ellipse">
              <a:avLst/>
            </a:prstGeom>
            <a:noFill/>
            <a:ln>
              <a:noFill/>
            </a:ln>
          </p:spPr>
        </p:pic>
      </p:grpSp>
      <p:grpSp>
        <p:nvGrpSpPr>
          <p:cNvPr id="543" name="Google Shape;543;p12"/>
          <p:cNvGrpSpPr/>
          <p:nvPr/>
        </p:nvGrpSpPr>
        <p:grpSpPr>
          <a:xfrm>
            <a:off x="4237625" y="745038"/>
            <a:ext cx="2390400" cy="1725000"/>
            <a:chOff x="4235425" y="930400"/>
            <a:chExt cx="2390400" cy="1725000"/>
          </a:xfrm>
        </p:grpSpPr>
        <p:sp>
          <p:nvSpPr>
            <p:cNvPr id="544" name="Google Shape;544;p12"/>
            <p:cNvSpPr txBox="1"/>
            <p:nvPr/>
          </p:nvSpPr>
          <p:spPr>
            <a:xfrm>
              <a:off x="4235425" y="2086000"/>
              <a:ext cx="23904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b="1">
                  <a:solidFill>
                    <a:schemeClr val="dk1"/>
                  </a:solidFill>
                </a:rPr>
                <a:t>Estefanía Santos: </a:t>
              </a:r>
              <a:endParaRPr sz="1300" b="1">
                <a:solidFill>
                  <a:schemeClr val="dk1"/>
                </a:solidFill>
              </a:endParaRPr>
            </a:p>
            <a:p>
              <a:pPr marL="0" lvl="0" indent="0" algn="ctr" rtl="0">
                <a:spcBef>
                  <a:spcPts val="0"/>
                </a:spcBef>
                <a:spcAft>
                  <a:spcPts val="0"/>
                </a:spcAft>
                <a:buNone/>
              </a:pPr>
              <a:r>
                <a:rPr lang="en-US" sz="1200" b="1">
                  <a:solidFill>
                    <a:srgbClr val="D83729"/>
                  </a:solidFill>
                </a:rPr>
                <a:t>estefania.santos@azdhs.gov</a:t>
              </a:r>
              <a:endParaRPr sz="1200" b="1">
                <a:solidFill>
                  <a:srgbClr val="D83729"/>
                </a:solidFill>
              </a:endParaRPr>
            </a:p>
          </p:txBody>
        </p:sp>
        <p:pic>
          <p:nvPicPr>
            <p:cNvPr id="545" name="Google Shape;545;p12"/>
            <p:cNvPicPr preferRelativeResize="0"/>
            <p:nvPr/>
          </p:nvPicPr>
          <p:blipFill>
            <a:blip r:embed="rId6">
              <a:alphaModFix/>
            </a:blip>
            <a:stretch>
              <a:fillRect/>
            </a:stretch>
          </p:blipFill>
          <p:spPr>
            <a:xfrm>
              <a:off x="4895875" y="930400"/>
              <a:ext cx="1069500" cy="1155600"/>
            </a:xfrm>
            <a:prstGeom prst="ellipse">
              <a:avLst/>
            </a:prstGeom>
            <a:noFill/>
            <a:ln>
              <a:noFill/>
            </a:ln>
          </p:spPr>
        </p:pic>
      </p:grpSp>
      <p:grpSp>
        <p:nvGrpSpPr>
          <p:cNvPr id="546" name="Google Shape;546;p12"/>
          <p:cNvGrpSpPr/>
          <p:nvPr/>
        </p:nvGrpSpPr>
        <p:grpSpPr>
          <a:xfrm>
            <a:off x="6558350" y="1246105"/>
            <a:ext cx="2454600" cy="1697245"/>
            <a:chOff x="6564625" y="958142"/>
            <a:chExt cx="2454600" cy="1697245"/>
          </a:xfrm>
        </p:grpSpPr>
        <p:sp>
          <p:nvSpPr>
            <p:cNvPr id="547" name="Google Shape;547;p12"/>
            <p:cNvSpPr txBox="1"/>
            <p:nvPr/>
          </p:nvSpPr>
          <p:spPr>
            <a:xfrm>
              <a:off x="6564625" y="2085988"/>
              <a:ext cx="24546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b="1">
                  <a:solidFill>
                    <a:schemeClr val="dk1"/>
                  </a:solidFill>
                </a:rPr>
                <a:t>Brett Dechambre: </a:t>
              </a:r>
              <a:endParaRPr sz="1300" b="1">
                <a:solidFill>
                  <a:schemeClr val="dk1"/>
                </a:solidFill>
              </a:endParaRPr>
            </a:p>
            <a:p>
              <a:pPr marL="0" lvl="0" indent="0" algn="ctr" rtl="0">
                <a:spcBef>
                  <a:spcPts val="0"/>
                </a:spcBef>
                <a:spcAft>
                  <a:spcPts val="0"/>
                </a:spcAft>
                <a:buNone/>
              </a:pPr>
              <a:r>
                <a:rPr lang="en-US" sz="1200" b="1">
                  <a:solidFill>
                    <a:srgbClr val="D83729"/>
                  </a:solidFill>
                </a:rPr>
                <a:t>brett.dechambre@azdhs.gov</a:t>
              </a:r>
              <a:endParaRPr sz="1200">
                <a:solidFill>
                  <a:srgbClr val="D83729"/>
                </a:solidFill>
              </a:endParaRPr>
            </a:p>
          </p:txBody>
        </p:sp>
        <p:pic>
          <p:nvPicPr>
            <p:cNvPr id="548" name="Google Shape;548;p12"/>
            <p:cNvPicPr preferRelativeResize="0"/>
            <p:nvPr/>
          </p:nvPicPr>
          <p:blipFill>
            <a:blip r:embed="rId7">
              <a:alphaModFix/>
            </a:blip>
            <a:stretch>
              <a:fillRect/>
            </a:stretch>
          </p:blipFill>
          <p:spPr>
            <a:xfrm>
              <a:off x="7248175" y="958142"/>
              <a:ext cx="1087500" cy="1100100"/>
            </a:xfrm>
            <a:prstGeom prst="ellipse">
              <a:avLst/>
            </a:prstGeom>
            <a:noFill/>
            <a:ln>
              <a:noFill/>
            </a:ln>
          </p:spPr>
        </p:pic>
      </p:grpSp>
      <p:sp>
        <p:nvSpPr>
          <p:cNvPr id="549" name="Google Shape;549;p12"/>
          <p:cNvSpPr txBox="1"/>
          <p:nvPr/>
        </p:nvSpPr>
        <p:spPr>
          <a:xfrm>
            <a:off x="0" y="3248350"/>
            <a:ext cx="9144000" cy="1185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sz="1800" b="1">
                <a:solidFill>
                  <a:srgbClr val="D83729"/>
                </a:solidFill>
              </a:rPr>
              <a:t>Arizona Department of Health Services</a:t>
            </a:r>
            <a:endParaRPr sz="1800" b="1">
              <a:solidFill>
                <a:srgbClr val="D83729"/>
              </a:solidFill>
            </a:endParaRPr>
          </a:p>
          <a:p>
            <a:pPr marL="0" lvl="0" indent="0" algn="ctr" rtl="0">
              <a:lnSpc>
                <a:spcPct val="150000"/>
              </a:lnSpc>
              <a:spcBef>
                <a:spcPts val="0"/>
              </a:spcBef>
              <a:spcAft>
                <a:spcPts val="0"/>
              </a:spcAft>
              <a:buNone/>
            </a:pPr>
            <a:r>
              <a:rPr lang="en-US" sz="1600" b="1" i="1">
                <a:solidFill>
                  <a:srgbClr val="D83729"/>
                </a:solidFill>
              </a:rPr>
              <a:t>Office of HIV &amp; Hepatitis C Services</a:t>
            </a:r>
            <a:endParaRPr sz="1600" b="1" i="1">
              <a:solidFill>
                <a:srgbClr val="D83729"/>
              </a:solidFill>
            </a:endParaRPr>
          </a:p>
          <a:p>
            <a:pPr marL="0" lvl="0" indent="0" algn="ctr" rtl="0">
              <a:lnSpc>
                <a:spcPct val="150000"/>
              </a:lnSpc>
              <a:spcBef>
                <a:spcPts val="0"/>
              </a:spcBef>
              <a:spcAft>
                <a:spcPts val="0"/>
              </a:spcAft>
              <a:buNone/>
            </a:pPr>
            <a:r>
              <a:rPr lang="en-US" b="1">
                <a:solidFill>
                  <a:schemeClr val="dk1"/>
                </a:solidFill>
              </a:rPr>
              <a:t>https://tinyurl.com/4m5xmcs7</a:t>
            </a:r>
            <a:endParaRPr b="1">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1788" y="4729412"/>
            <a:ext cx="548640" cy="297180"/>
          </a:xfrm>
          <a:prstGeom prst="bracketPair">
            <a:avLst>
              <a:gd name="adj" fmla="val 28037"/>
            </a:avLst>
          </a:prstGeom>
        </p:spPr>
        <p:txBody>
          <a:bodyPr anchor="ctr">
            <a:normAutofit/>
          </a:bodyPr>
          <a:lstStyle/>
          <a:p>
            <a:pPr>
              <a:lnSpc>
                <a:spcPct val="90000"/>
              </a:lnSpc>
              <a:spcAft>
                <a:spcPts val="600"/>
              </a:spcAft>
            </a:pPr>
            <a:r>
              <a:rPr lang="en-US" dirty="0">
                <a:solidFill>
                  <a:srgbClr val="FFFFFF"/>
                </a:solidFill>
              </a:rPr>
              <a:t>32</a:t>
            </a:r>
          </a:p>
        </p:txBody>
      </p:sp>
      <p:pic>
        <p:nvPicPr>
          <p:cNvPr id="18" name="Picture 17" descr="A qr code with red white and blue ribbons&#10;&#10;Description automatically generated">
            <a:extLst>
              <a:ext uri="{FF2B5EF4-FFF2-40B4-BE49-F238E27FC236}">
                <a16:creationId xmlns:a16="http://schemas.microsoft.com/office/drawing/2014/main" id="{6DBB7FA6-6223-BF75-52BC-7439C78E0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48"/>
            <a:ext cx="9151620" cy="4629150"/>
          </a:xfrm>
          <a:prstGeom prst="rect">
            <a:avLst/>
          </a:prstGeom>
        </p:spPr>
      </p:pic>
    </p:spTree>
    <p:extLst>
      <p:ext uri="{BB962C8B-B14F-4D97-AF65-F5344CB8AC3E}">
        <p14:creationId xmlns:p14="http://schemas.microsoft.com/office/powerpoint/2010/main" val="1232202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33</a:t>
            </a:fld>
            <a:endParaRPr lang="en-US" dirty="0"/>
          </a:p>
        </p:txBody>
      </p:sp>
    </p:spTree>
    <p:extLst>
      <p:ext uri="{BB962C8B-B14F-4D97-AF65-F5344CB8AC3E}">
        <p14:creationId xmlns:p14="http://schemas.microsoft.com/office/powerpoint/2010/main" val="271702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sz="3000" b="1"/>
              <a:t>Learning Objectives</a:t>
            </a:r>
            <a:endParaRPr sz="3000" b="1"/>
          </a:p>
        </p:txBody>
      </p:sp>
      <p:sp>
        <p:nvSpPr>
          <p:cNvPr id="131" name="Google Shape;131;p5"/>
          <p:cNvSpPr txBox="1">
            <a:spLocks noGrp="1"/>
          </p:cNvSpPr>
          <p:nvPr>
            <p:ph type="body" idx="1"/>
          </p:nvPr>
        </p:nvSpPr>
        <p:spPr>
          <a:xfrm>
            <a:off x="457225" y="1304225"/>
            <a:ext cx="8315700" cy="3171300"/>
          </a:xfrm>
          <a:prstGeom prst="rect">
            <a:avLst/>
          </a:prstGeom>
          <a:noFill/>
          <a:ln>
            <a:noFill/>
          </a:ln>
        </p:spPr>
        <p:txBody>
          <a:bodyPr spcFirstLastPara="1" wrap="square" lIns="91425" tIns="45700" rIns="91425" bIns="45700" anchor="t" anchorCtr="0">
            <a:noAutofit/>
          </a:bodyPr>
          <a:lstStyle/>
          <a:p>
            <a:pPr marL="342900" lvl="0" indent="-242570" algn="l" rtl="0">
              <a:lnSpc>
                <a:spcPct val="90000"/>
              </a:lnSpc>
              <a:spcBef>
                <a:spcPts val="0"/>
              </a:spcBef>
              <a:spcAft>
                <a:spcPts val="0"/>
              </a:spcAft>
              <a:buClr>
                <a:srgbClr val="000000"/>
              </a:buClr>
              <a:buSzPts val="2020"/>
              <a:buFont typeface="Arial"/>
              <a:buAutoNum type="arabicPeriod"/>
            </a:pPr>
            <a:r>
              <a:rPr lang="en-US" sz="2020" dirty="0">
                <a:solidFill>
                  <a:srgbClr val="000000"/>
                </a:solidFill>
              </a:rPr>
              <a:t>Learn about the process of HIV and STI communicable disease case investigation and be able to identify key aspects.</a:t>
            </a:r>
            <a:endParaRPr sz="2020" dirty="0">
              <a:solidFill>
                <a:srgbClr val="000000"/>
              </a:solidFill>
            </a:endParaRPr>
          </a:p>
          <a:p>
            <a:pPr marL="800100" lvl="0" indent="-457200" algn="l" rtl="0">
              <a:lnSpc>
                <a:spcPct val="90000"/>
              </a:lnSpc>
              <a:spcBef>
                <a:spcPts val="0"/>
              </a:spcBef>
              <a:spcAft>
                <a:spcPts val="0"/>
              </a:spcAft>
              <a:buSzPts val="1018"/>
              <a:buFont typeface="+mj-lt"/>
              <a:buAutoNum type="arabicPeriod"/>
            </a:pPr>
            <a:endParaRPr sz="2020" dirty="0">
              <a:solidFill>
                <a:srgbClr val="000000"/>
              </a:solidFill>
            </a:endParaRPr>
          </a:p>
          <a:p>
            <a:pPr marL="342900" lvl="0" indent="-242570" algn="l" rtl="0">
              <a:lnSpc>
                <a:spcPct val="90000"/>
              </a:lnSpc>
              <a:spcBef>
                <a:spcPts val="0"/>
              </a:spcBef>
              <a:spcAft>
                <a:spcPts val="0"/>
              </a:spcAft>
              <a:buClr>
                <a:srgbClr val="000000"/>
              </a:buClr>
              <a:buSzPts val="2020"/>
              <a:buFont typeface="Arial"/>
              <a:buAutoNum type="arabicPeriod"/>
            </a:pPr>
            <a:r>
              <a:rPr lang="en-US" sz="2020" dirty="0">
                <a:solidFill>
                  <a:srgbClr val="000000"/>
                </a:solidFill>
              </a:rPr>
              <a:t>Reflect on the challenges of providing prevention and care services to a diverse, multicultural population with intersectional needs.</a:t>
            </a:r>
            <a:endParaRPr sz="2020" dirty="0">
              <a:solidFill>
                <a:srgbClr val="000000"/>
              </a:solidFill>
            </a:endParaRPr>
          </a:p>
          <a:p>
            <a:pPr marL="800100" lvl="0" indent="-457200" algn="l" rtl="0">
              <a:lnSpc>
                <a:spcPct val="90000"/>
              </a:lnSpc>
              <a:spcBef>
                <a:spcPts val="0"/>
              </a:spcBef>
              <a:spcAft>
                <a:spcPts val="0"/>
              </a:spcAft>
              <a:buSzPts val="1018"/>
              <a:buFont typeface="+mj-lt"/>
              <a:buAutoNum type="arabicPeriod"/>
            </a:pPr>
            <a:endParaRPr sz="2020" dirty="0">
              <a:solidFill>
                <a:srgbClr val="000000"/>
              </a:solidFill>
            </a:endParaRPr>
          </a:p>
          <a:p>
            <a:pPr marL="342900" lvl="0" indent="-242570" algn="l" rtl="0">
              <a:lnSpc>
                <a:spcPct val="90000"/>
              </a:lnSpc>
              <a:spcBef>
                <a:spcPts val="0"/>
              </a:spcBef>
              <a:spcAft>
                <a:spcPts val="0"/>
              </a:spcAft>
              <a:buClr>
                <a:srgbClr val="000000"/>
              </a:buClr>
              <a:buSzPts val="2020"/>
              <a:buFont typeface="Arial"/>
              <a:buAutoNum type="arabicPeriod"/>
            </a:pPr>
            <a:r>
              <a:rPr lang="en-US" sz="2020" dirty="0">
                <a:solidFill>
                  <a:srgbClr val="000000"/>
                </a:solidFill>
              </a:rPr>
              <a:t>Discuss approaches for improving public health for primary and secondary prevention of HIV and STIs among Spanish-speaking populations in transborder regions.</a:t>
            </a:r>
            <a:endParaRPr sz="2020" dirty="0">
              <a:solidFill>
                <a:srgbClr val="000000"/>
              </a:solidFill>
            </a:endParaRPr>
          </a:p>
        </p:txBody>
      </p:sp>
      <p:sp>
        <p:nvSpPr>
          <p:cNvPr id="132" name="Google Shape;132;p5"/>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4</a:t>
            </a:fld>
            <a:endParaRPr/>
          </a:p>
        </p:txBody>
      </p:sp>
      <p:pic>
        <p:nvPicPr>
          <p:cNvPr id="133" name="Google Shape;133;p5"/>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134" name="Google Shape;134;p5"/>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2" name="TextBox 1">
            <a:extLst>
              <a:ext uri="{FF2B5EF4-FFF2-40B4-BE49-F238E27FC236}">
                <a16:creationId xmlns:a16="http://schemas.microsoft.com/office/drawing/2014/main" id="{37BC04CA-8270-EF4A-D594-7D5089A0190B}"/>
              </a:ext>
            </a:extLst>
          </p:cNvPr>
          <p:cNvSpPr txBox="1"/>
          <p:nvPr/>
        </p:nvSpPr>
        <p:spPr>
          <a:xfrm>
            <a:off x="3280106" y="4314295"/>
            <a:ext cx="2669781" cy="276999"/>
          </a:xfrm>
          <a:prstGeom prst="rect">
            <a:avLst/>
          </a:prstGeom>
          <a:noFill/>
        </p:spPr>
        <p:txBody>
          <a:bodyPr wrap="square" rtlCol="0">
            <a:spAutoFit/>
          </a:bodyPr>
          <a:lstStyle/>
          <a:p>
            <a:r>
              <a:rPr lang="en-US" sz="1200" dirty="0"/>
              <a:t>STI = Sexually Transmitted Infection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c67414a563_0_0"/>
          <p:cNvSpPr txBox="1">
            <a:spLocks noGrp="1"/>
          </p:cNvSpPr>
          <p:nvPr>
            <p:ph type="title"/>
          </p:nvPr>
        </p:nvSpPr>
        <p:spPr>
          <a:xfrm>
            <a:off x="150" y="71025"/>
            <a:ext cx="9144000" cy="740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sz="3000" b="1" dirty="0"/>
              <a:t>ADHS Disease Intervention </a:t>
            </a:r>
            <a:r>
              <a:rPr lang="en-US" sz="30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a:t>
            </a:r>
            <a:r>
              <a:rPr lang="en-US" sz="3000" b="1" dirty="0"/>
              <a:t>pecialist Team (DIS)</a:t>
            </a:r>
            <a:endParaRPr sz="3000" b="1" dirty="0"/>
          </a:p>
        </p:txBody>
      </p:sp>
      <p:sp>
        <p:nvSpPr>
          <p:cNvPr id="141" name="Google Shape;141;g2c67414a563_0_0"/>
          <p:cNvSpPr>
            <a:spLocks noGrp="1"/>
          </p:cNvSpPr>
          <p:nvPr>
            <p:ph type="sldNum" idx="12"/>
          </p:nvPr>
        </p:nvSpPr>
        <p:spPr>
          <a:xfrm>
            <a:off x="8531788" y="4729412"/>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5</a:t>
            </a:fld>
            <a:endParaRPr/>
          </a:p>
        </p:txBody>
      </p:sp>
      <p:pic>
        <p:nvPicPr>
          <p:cNvPr id="142" name="Google Shape;142;g2c67414a563_0_0"/>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143" name="Google Shape;143;g2c67414a563_0_0"/>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pic>
        <p:nvPicPr>
          <p:cNvPr id="144" name="Google Shape;144;g2c67414a563_0_0"/>
          <p:cNvPicPr preferRelativeResize="0"/>
          <p:nvPr/>
        </p:nvPicPr>
        <p:blipFill rotWithShape="1">
          <a:blip r:embed="rId4">
            <a:alphaModFix/>
          </a:blip>
          <a:srcRect/>
          <a:stretch/>
        </p:blipFill>
        <p:spPr>
          <a:xfrm>
            <a:off x="338925" y="811426"/>
            <a:ext cx="3165734" cy="3827548"/>
          </a:xfrm>
          <a:prstGeom prst="rect">
            <a:avLst/>
          </a:prstGeom>
          <a:noFill/>
          <a:ln>
            <a:noFill/>
          </a:ln>
        </p:spPr>
      </p:pic>
      <p:sp>
        <p:nvSpPr>
          <p:cNvPr id="145" name="Google Shape;145;g2c67414a563_0_0"/>
          <p:cNvSpPr txBox="1"/>
          <p:nvPr/>
        </p:nvSpPr>
        <p:spPr>
          <a:xfrm>
            <a:off x="3750200" y="899400"/>
            <a:ext cx="5030700" cy="3651600"/>
          </a:xfrm>
          <a:prstGeom prst="rect">
            <a:avLst/>
          </a:prstGeom>
          <a:noFill/>
          <a:ln>
            <a:noFill/>
          </a:ln>
        </p:spPr>
        <p:txBody>
          <a:bodyPr spcFirstLastPara="1" wrap="square" lIns="91425" tIns="45700" rIns="91425" bIns="45700" anchor="t" anchorCtr="0">
            <a:normAutofit/>
          </a:bodyPr>
          <a:lstStyle/>
          <a:p>
            <a:pPr marL="457200" lvl="0" indent="-355600" algn="l" rtl="0">
              <a:lnSpc>
                <a:spcPct val="115000"/>
              </a:lnSpc>
              <a:spcBef>
                <a:spcPts val="0"/>
              </a:spcBef>
              <a:spcAft>
                <a:spcPts val="0"/>
              </a:spcAft>
              <a:buClr>
                <a:srgbClr val="464646"/>
              </a:buClr>
              <a:buSzPts val="2000"/>
              <a:buChar char="●"/>
            </a:pPr>
            <a:r>
              <a:rPr lang="en-US" sz="2000" dirty="0">
                <a:solidFill>
                  <a:srgbClr val="464646"/>
                </a:solidFill>
              </a:rPr>
              <a:t>30 new DIS at the state level:</a:t>
            </a:r>
            <a:endParaRPr sz="2000" dirty="0">
              <a:solidFill>
                <a:srgbClr val="464646"/>
              </a:solidFill>
            </a:endParaRPr>
          </a:p>
          <a:p>
            <a:pPr marL="914400" lvl="1" indent="-342900" algn="l" rtl="0">
              <a:lnSpc>
                <a:spcPct val="115000"/>
              </a:lnSpc>
              <a:spcBef>
                <a:spcPts val="0"/>
              </a:spcBef>
              <a:spcAft>
                <a:spcPts val="0"/>
              </a:spcAft>
              <a:buClr>
                <a:srgbClr val="464646"/>
              </a:buClr>
              <a:buSzPts val="1800"/>
              <a:buChar char="○"/>
            </a:pPr>
            <a:r>
              <a:rPr lang="en-US" sz="1800" dirty="0">
                <a:solidFill>
                  <a:srgbClr val="464646"/>
                </a:solidFill>
              </a:rPr>
              <a:t>Onboarded in 2022</a:t>
            </a:r>
            <a:endParaRPr sz="1800" dirty="0">
              <a:solidFill>
                <a:srgbClr val="464646"/>
              </a:solidFill>
            </a:endParaRPr>
          </a:p>
          <a:p>
            <a:pPr marL="914400" lvl="1" indent="-342900" algn="l" rtl="0">
              <a:lnSpc>
                <a:spcPct val="115000"/>
              </a:lnSpc>
              <a:spcBef>
                <a:spcPts val="0"/>
              </a:spcBef>
              <a:spcAft>
                <a:spcPts val="0"/>
              </a:spcAft>
              <a:buClr>
                <a:srgbClr val="464646"/>
              </a:buClr>
              <a:buSzPts val="1800"/>
              <a:buChar char="○"/>
            </a:pPr>
            <a:r>
              <a:rPr lang="en-US" sz="1800" dirty="0">
                <a:solidFill>
                  <a:srgbClr val="464646"/>
                </a:solidFill>
              </a:rPr>
              <a:t>Some CDC Foundation contractors</a:t>
            </a:r>
            <a:endParaRPr sz="1800" dirty="0">
              <a:solidFill>
                <a:srgbClr val="464646"/>
              </a:solidFill>
            </a:endParaRPr>
          </a:p>
          <a:p>
            <a:pPr marL="457200" lvl="0" indent="0" algn="l" rtl="0">
              <a:lnSpc>
                <a:spcPct val="115000"/>
              </a:lnSpc>
              <a:spcBef>
                <a:spcPts val="0"/>
              </a:spcBef>
              <a:spcAft>
                <a:spcPts val="0"/>
              </a:spcAft>
              <a:buNone/>
            </a:pPr>
            <a:endParaRPr sz="1200" dirty="0">
              <a:solidFill>
                <a:srgbClr val="464646"/>
              </a:solidFill>
            </a:endParaRPr>
          </a:p>
          <a:p>
            <a:pPr marL="457200" lvl="0" indent="-355600" algn="l" rtl="0">
              <a:lnSpc>
                <a:spcPct val="115000"/>
              </a:lnSpc>
              <a:spcBef>
                <a:spcPts val="0"/>
              </a:spcBef>
              <a:spcAft>
                <a:spcPts val="0"/>
              </a:spcAft>
              <a:buClr>
                <a:srgbClr val="464646"/>
              </a:buClr>
              <a:buSzPts val="2000"/>
              <a:buChar char="●"/>
            </a:pPr>
            <a:r>
              <a:rPr lang="en-US" sz="2000" dirty="0">
                <a:solidFill>
                  <a:srgbClr val="464646"/>
                </a:solidFill>
              </a:rPr>
              <a:t>Serving 15 counties &amp; 22 tribes</a:t>
            </a:r>
            <a:endParaRPr sz="2000" dirty="0">
              <a:solidFill>
                <a:srgbClr val="464646"/>
              </a:solidFill>
            </a:endParaRPr>
          </a:p>
          <a:p>
            <a:pPr marL="457200" lvl="0" indent="0" algn="l" rtl="0">
              <a:lnSpc>
                <a:spcPct val="115000"/>
              </a:lnSpc>
              <a:spcBef>
                <a:spcPts val="0"/>
              </a:spcBef>
              <a:spcAft>
                <a:spcPts val="0"/>
              </a:spcAft>
              <a:buNone/>
            </a:pPr>
            <a:endParaRPr sz="1200" dirty="0">
              <a:solidFill>
                <a:srgbClr val="464646"/>
              </a:solidFill>
            </a:endParaRPr>
          </a:p>
          <a:p>
            <a:pPr marL="457200" lvl="0" indent="-355600" algn="l" rtl="0">
              <a:lnSpc>
                <a:spcPct val="115000"/>
              </a:lnSpc>
              <a:spcBef>
                <a:spcPts val="0"/>
              </a:spcBef>
              <a:spcAft>
                <a:spcPts val="0"/>
              </a:spcAft>
              <a:buClr>
                <a:srgbClr val="464646"/>
              </a:buClr>
              <a:buSzPts val="2000"/>
              <a:buChar char="●"/>
            </a:pPr>
            <a:r>
              <a:rPr lang="en-US" sz="2000" dirty="0">
                <a:solidFill>
                  <a:srgbClr val="464646"/>
                </a:solidFill>
              </a:rPr>
              <a:t>Working remotely to follow up on HIV and STI cases state-wide:</a:t>
            </a:r>
            <a:endParaRPr sz="2000" dirty="0">
              <a:solidFill>
                <a:srgbClr val="464646"/>
              </a:solidFill>
            </a:endParaRPr>
          </a:p>
          <a:p>
            <a:pPr marL="914400" lvl="1" indent="-342900" algn="l" rtl="0">
              <a:lnSpc>
                <a:spcPct val="115000"/>
              </a:lnSpc>
              <a:spcBef>
                <a:spcPts val="0"/>
              </a:spcBef>
              <a:spcAft>
                <a:spcPts val="0"/>
              </a:spcAft>
              <a:buClr>
                <a:srgbClr val="464646"/>
              </a:buClr>
              <a:buSzPts val="1800"/>
              <a:buChar char="○"/>
            </a:pPr>
            <a:r>
              <a:rPr lang="en-US" sz="1800" dirty="0">
                <a:solidFill>
                  <a:srgbClr val="464646"/>
                </a:solidFill>
              </a:rPr>
              <a:t>Case investigation</a:t>
            </a:r>
            <a:endParaRPr sz="1800" dirty="0">
              <a:solidFill>
                <a:srgbClr val="464646"/>
              </a:solidFill>
            </a:endParaRPr>
          </a:p>
          <a:p>
            <a:pPr marL="914400" lvl="1" indent="-342900" algn="l" rtl="0">
              <a:lnSpc>
                <a:spcPct val="115000"/>
              </a:lnSpc>
              <a:spcBef>
                <a:spcPts val="0"/>
              </a:spcBef>
              <a:spcAft>
                <a:spcPts val="0"/>
              </a:spcAft>
              <a:buClr>
                <a:srgbClr val="464646"/>
              </a:buClr>
              <a:buSzPts val="1800"/>
              <a:buChar char="○"/>
            </a:pPr>
            <a:r>
              <a:rPr lang="en-US" sz="1800" dirty="0">
                <a:solidFill>
                  <a:srgbClr val="464646"/>
                </a:solidFill>
              </a:rPr>
              <a:t>Quality assurance</a:t>
            </a:r>
            <a:endParaRPr sz="1800" dirty="0">
              <a:solidFill>
                <a:srgbClr val="464646"/>
              </a:solidFill>
            </a:endParaRPr>
          </a:p>
          <a:p>
            <a:pPr marL="914400" lvl="1" indent="-342900" algn="l" rtl="0">
              <a:lnSpc>
                <a:spcPct val="115000"/>
              </a:lnSpc>
              <a:spcBef>
                <a:spcPts val="0"/>
              </a:spcBef>
              <a:spcAft>
                <a:spcPts val="0"/>
              </a:spcAft>
              <a:buClr>
                <a:srgbClr val="464646"/>
              </a:buClr>
              <a:buSzPts val="1800"/>
              <a:buChar char="○"/>
            </a:pPr>
            <a:r>
              <a:rPr lang="en-US" sz="1800" dirty="0">
                <a:solidFill>
                  <a:srgbClr val="464646"/>
                </a:solidFill>
              </a:rPr>
              <a:t>Support for local jurisdictions</a:t>
            </a:r>
            <a:endParaRPr sz="1800" dirty="0">
              <a:solidFill>
                <a:srgbClr val="46464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c64d44ffd1_0_0"/>
          <p:cNvSpPr txBox="1">
            <a:spLocks noGrp="1"/>
          </p:cNvSpPr>
          <p:nvPr>
            <p:ph type="title"/>
          </p:nvPr>
        </p:nvSpPr>
        <p:spPr>
          <a:xfrm>
            <a:off x="2315339" y="335025"/>
            <a:ext cx="4611900" cy="740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sz="3000" b="1" dirty="0"/>
              <a:t>ADHS HIV DI</a:t>
            </a:r>
            <a:r>
              <a:rPr lang="en-US" sz="30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a:t>
            </a:r>
            <a:r>
              <a:rPr lang="en-US" sz="3000" b="1" dirty="0"/>
              <a:t> Team</a:t>
            </a:r>
            <a:endParaRPr sz="3000" b="1" dirty="0"/>
          </a:p>
        </p:txBody>
      </p:sp>
      <p:sp>
        <p:nvSpPr>
          <p:cNvPr id="152" name="Google Shape;152;g2c64d44ffd1_0_0"/>
          <p:cNvSpPr>
            <a:spLocks noGrp="1"/>
          </p:cNvSpPr>
          <p:nvPr>
            <p:ph type="sldNum" idx="12"/>
          </p:nvPr>
        </p:nvSpPr>
        <p:spPr>
          <a:xfrm>
            <a:off x="8531788" y="4729412"/>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6</a:t>
            </a:fld>
            <a:endParaRPr/>
          </a:p>
        </p:txBody>
      </p:sp>
      <p:pic>
        <p:nvPicPr>
          <p:cNvPr id="153" name="Google Shape;153;g2c64d44ffd1_0_0"/>
          <p:cNvPicPr preferRelativeResize="0"/>
          <p:nvPr/>
        </p:nvPicPr>
        <p:blipFill>
          <a:blip r:embed="rId3">
            <a:alphaModFix/>
          </a:blip>
          <a:stretch>
            <a:fillRect/>
          </a:stretch>
        </p:blipFill>
        <p:spPr>
          <a:xfrm>
            <a:off x="1705867" y="4707063"/>
            <a:ext cx="1652175" cy="382475"/>
          </a:xfrm>
          <a:prstGeom prst="rect">
            <a:avLst/>
          </a:prstGeom>
          <a:noFill/>
          <a:ln>
            <a:noFill/>
          </a:ln>
        </p:spPr>
      </p:pic>
      <p:sp>
        <p:nvSpPr>
          <p:cNvPr id="154" name="Google Shape;154;g2c64d44ffd1_0_0"/>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155" name="Google Shape;155;g2c64d44ffd1_0_0"/>
          <p:cNvSpPr/>
          <p:nvPr/>
        </p:nvSpPr>
        <p:spPr>
          <a:xfrm>
            <a:off x="3649893" y="1491800"/>
            <a:ext cx="1538100" cy="442500"/>
          </a:xfrm>
          <a:prstGeom prst="roundRect">
            <a:avLst>
              <a:gd name="adj" fmla="val 50000"/>
            </a:avLst>
          </a:prstGeom>
          <a:solidFill>
            <a:srgbClr val="801F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Mayra Mollo</a:t>
            </a:r>
            <a:endParaRPr>
              <a:solidFill>
                <a:srgbClr val="FFFFFF"/>
              </a:solidFill>
            </a:endParaRPr>
          </a:p>
        </p:txBody>
      </p:sp>
      <p:sp>
        <p:nvSpPr>
          <p:cNvPr id="156" name="Google Shape;156;g2c64d44ffd1_0_0"/>
          <p:cNvSpPr/>
          <p:nvPr/>
        </p:nvSpPr>
        <p:spPr>
          <a:xfrm>
            <a:off x="6070765" y="2399326"/>
            <a:ext cx="1538100" cy="442500"/>
          </a:xfrm>
          <a:prstGeom prst="roundRect">
            <a:avLst>
              <a:gd name="adj" fmla="val 50000"/>
            </a:avLst>
          </a:prstGeom>
          <a:solidFill>
            <a:srgbClr val="B02B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Alisa Neel</a:t>
            </a:r>
            <a:endParaRPr>
              <a:solidFill>
                <a:srgbClr val="FFFFFF"/>
              </a:solidFill>
            </a:endParaRPr>
          </a:p>
        </p:txBody>
      </p:sp>
      <p:sp>
        <p:nvSpPr>
          <p:cNvPr id="157" name="Google Shape;157;g2c64d44ffd1_0_0"/>
          <p:cNvSpPr/>
          <p:nvPr/>
        </p:nvSpPr>
        <p:spPr>
          <a:xfrm>
            <a:off x="1257222" y="2399314"/>
            <a:ext cx="1538100" cy="442500"/>
          </a:xfrm>
          <a:prstGeom prst="roundRect">
            <a:avLst>
              <a:gd name="adj" fmla="val 50000"/>
            </a:avLst>
          </a:prstGeom>
          <a:solidFill>
            <a:srgbClr val="B02B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Karla Alvarez</a:t>
            </a:r>
            <a:endParaRPr>
              <a:solidFill>
                <a:srgbClr val="FFFFFF"/>
              </a:solidFill>
            </a:endParaRPr>
          </a:p>
        </p:txBody>
      </p:sp>
      <p:sp>
        <p:nvSpPr>
          <p:cNvPr id="158" name="Google Shape;158;g2c64d44ffd1_0_0"/>
          <p:cNvSpPr/>
          <p:nvPr/>
        </p:nvSpPr>
        <p:spPr>
          <a:xfrm>
            <a:off x="232400" y="3160300"/>
            <a:ext cx="1110900" cy="287400"/>
          </a:xfrm>
          <a:prstGeom prst="roundRect">
            <a:avLst>
              <a:gd name="adj" fmla="val 50000"/>
            </a:avLst>
          </a:prstGeom>
          <a:solidFill>
            <a:srgbClr val="D837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Estefanía</a:t>
            </a:r>
            <a:endParaRPr>
              <a:solidFill>
                <a:srgbClr val="FFFFFF"/>
              </a:solidFill>
            </a:endParaRPr>
          </a:p>
        </p:txBody>
      </p:sp>
      <p:sp>
        <p:nvSpPr>
          <p:cNvPr id="159" name="Google Shape;159;g2c64d44ffd1_0_0"/>
          <p:cNvSpPr/>
          <p:nvPr/>
        </p:nvSpPr>
        <p:spPr>
          <a:xfrm>
            <a:off x="2709238" y="3163600"/>
            <a:ext cx="1094700" cy="306300"/>
          </a:xfrm>
          <a:prstGeom prst="roundRect">
            <a:avLst>
              <a:gd name="adj" fmla="val 50000"/>
            </a:avLst>
          </a:prstGeom>
          <a:solidFill>
            <a:srgbClr val="D837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Rylee</a:t>
            </a:r>
            <a:endParaRPr>
              <a:solidFill>
                <a:srgbClr val="FFFFFF"/>
              </a:solidFill>
            </a:endParaRPr>
          </a:p>
        </p:txBody>
      </p:sp>
      <p:sp>
        <p:nvSpPr>
          <p:cNvPr id="160" name="Google Shape;160;g2c64d44ffd1_0_0"/>
          <p:cNvSpPr/>
          <p:nvPr/>
        </p:nvSpPr>
        <p:spPr>
          <a:xfrm>
            <a:off x="6452075" y="3141400"/>
            <a:ext cx="1156800" cy="306300"/>
          </a:xfrm>
          <a:prstGeom prst="roundRect">
            <a:avLst>
              <a:gd name="adj" fmla="val 50000"/>
            </a:avLst>
          </a:prstGeom>
          <a:solidFill>
            <a:srgbClr val="D837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Jay</a:t>
            </a:r>
            <a:endParaRPr>
              <a:solidFill>
                <a:srgbClr val="FFFFFF"/>
              </a:solidFill>
            </a:endParaRPr>
          </a:p>
        </p:txBody>
      </p:sp>
      <p:sp>
        <p:nvSpPr>
          <p:cNvPr id="161" name="Google Shape;161;g2c64d44ffd1_0_0"/>
          <p:cNvSpPr/>
          <p:nvPr/>
        </p:nvSpPr>
        <p:spPr>
          <a:xfrm>
            <a:off x="7710099" y="3163601"/>
            <a:ext cx="1201500" cy="306300"/>
          </a:xfrm>
          <a:prstGeom prst="roundRect">
            <a:avLst>
              <a:gd name="adj" fmla="val 50000"/>
            </a:avLst>
          </a:prstGeom>
          <a:solidFill>
            <a:srgbClr val="D837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Brett</a:t>
            </a:r>
            <a:endParaRPr>
              <a:solidFill>
                <a:srgbClr val="FFFFFF"/>
              </a:solidFill>
            </a:endParaRPr>
          </a:p>
        </p:txBody>
      </p:sp>
      <p:cxnSp>
        <p:nvCxnSpPr>
          <p:cNvPr id="162" name="Google Shape;162;g2c64d44ffd1_0_0"/>
          <p:cNvCxnSpPr>
            <a:stCxn id="155" idx="2"/>
            <a:endCxn id="156" idx="0"/>
          </p:cNvCxnSpPr>
          <p:nvPr/>
        </p:nvCxnSpPr>
        <p:spPr>
          <a:xfrm rot="-5400000" flipH="1">
            <a:off x="5396943" y="956300"/>
            <a:ext cx="465000" cy="2421000"/>
          </a:xfrm>
          <a:prstGeom prst="bentConnector3">
            <a:avLst>
              <a:gd name="adj1" fmla="val 50003"/>
            </a:avLst>
          </a:prstGeom>
          <a:noFill/>
          <a:ln w="9525" cap="flat" cmpd="sng">
            <a:solidFill>
              <a:srgbClr val="C2C2C2"/>
            </a:solidFill>
            <a:prstDash val="solid"/>
            <a:round/>
            <a:headEnd type="none" w="sm" len="sm"/>
            <a:tailEnd type="none" w="sm" len="sm"/>
          </a:ln>
        </p:spPr>
      </p:cxnSp>
      <p:cxnSp>
        <p:nvCxnSpPr>
          <p:cNvPr id="163" name="Google Shape;163;g2c64d44ffd1_0_0"/>
          <p:cNvCxnSpPr>
            <a:stCxn id="157" idx="0"/>
            <a:endCxn id="155" idx="2"/>
          </p:cNvCxnSpPr>
          <p:nvPr/>
        </p:nvCxnSpPr>
        <p:spPr>
          <a:xfrm rot="-5400000">
            <a:off x="2990172" y="970414"/>
            <a:ext cx="465000" cy="2392800"/>
          </a:xfrm>
          <a:prstGeom prst="bentConnector3">
            <a:avLst>
              <a:gd name="adj1" fmla="val 50001"/>
            </a:avLst>
          </a:prstGeom>
          <a:noFill/>
          <a:ln w="9525" cap="flat" cmpd="sng">
            <a:solidFill>
              <a:srgbClr val="C2C2C2"/>
            </a:solidFill>
            <a:prstDash val="solid"/>
            <a:round/>
            <a:headEnd type="none" w="sm" len="sm"/>
            <a:tailEnd type="none" w="sm" len="sm"/>
          </a:ln>
        </p:spPr>
      </p:cxnSp>
      <p:sp>
        <p:nvSpPr>
          <p:cNvPr id="164" name="Google Shape;164;g2c64d44ffd1_0_0"/>
          <p:cNvSpPr/>
          <p:nvPr/>
        </p:nvSpPr>
        <p:spPr>
          <a:xfrm>
            <a:off x="5140225" y="3163600"/>
            <a:ext cx="1201500" cy="306300"/>
          </a:xfrm>
          <a:prstGeom prst="roundRect">
            <a:avLst>
              <a:gd name="adj" fmla="val 50000"/>
            </a:avLst>
          </a:prstGeom>
          <a:solidFill>
            <a:srgbClr val="D837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Elsa</a:t>
            </a:r>
            <a:endParaRPr>
              <a:solidFill>
                <a:srgbClr val="FFFFFF"/>
              </a:solidFill>
            </a:endParaRPr>
          </a:p>
        </p:txBody>
      </p:sp>
      <p:sp>
        <p:nvSpPr>
          <p:cNvPr id="165" name="Google Shape;165;g2c64d44ffd1_0_0"/>
          <p:cNvSpPr/>
          <p:nvPr/>
        </p:nvSpPr>
        <p:spPr>
          <a:xfrm>
            <a:off x="1470825" y="3160288"/>
            <a:ext cx="1110900" cy="287400"/>
          </a:xfrm>
          <a:prstGeom prst="roundRect">
            <a:avLst>
              <a:gd name="adj" fmla="val 50000"/>
            </a:avLst>
          </a:prstGeom>
          <a:solidFill>
            <a:srgbClr val="D837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Emily</a:t>
            </a:r>
            <a:endParaRPr>
              <a:solidFill>
                <a:srgbClr val="FFFFFF"/>
              </a:solidFill>
            </a:endParaRPr>
          </a:p>
        </p:txBody>
      </p:sp>
      <p:sp>
        <p:nvSpPr>
          <p:cNvPr id="166" name="Google Shape;166;g2c64d44ffd1_0_0"/>
          <p:cNvSpPr/>
          <p:nvPr/>
        </p:nvSpPr>
        <p:spPr>
          <a:xfrm>
            <a:off x="788225" y="3665800"/>
            <a:ext cx="1110900" cy="287400"/>
          </a:xfrm>
          <a:prstGeom prst="roundRect">
            <a:avLst>
              <a:gd name="adj" fmla="val 50000"/>
            </a:avLst>
          </a:prstGeom>
          <a:solidFill>
            <a:srgbClr val="D837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María</a:t>
            </a:r>
            <a:endParaRPr>
              <a:solidFill>
                <a:srgbClr val="FFFFFF"/>
              </a:solidFill>
            </a:endParaRPr>
          </a:p>
        </p:txBody>
      </p:sp>
      <p:sp>
        <p:nvSpPr>
          <p:cNvPr id="167" name="Google Shape;167;g2c64d44ffd1_0_0"/>
          <p:cNvSpPr/>
          <p:nvPr/>
        </p:nvSpPr>
        <p:spPr>
          <a:xfrm>
            <a:off x="2026275" y="3665800"/>
            <a:ext cx="1110900" cy="287400"/>
          </a:xfrm>
          <a:prstGeom prst="roundRect">
            <a:avLst>
              <a:gd name="adj" fmla="val 50000"/>
            </a:avLst>
          </a:prstGeom>
          <a:solidFill>
            <a:srgbClr val="D837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Johnny</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g26b90a2791b_2_0"/>
          <p:cNvPicPr preferRelativeResize="0"/>
          <p:nvPr/>
        </p:nvPicPr>
        <p:blipFill rotWithShape="1">
          <a:blip r:embed="rId3">
            <a:alphaModFix/>
          </a:blip>
          <a:srcRect l="11150" b="6445"/>
          <a:stretch/>
        </p:blipFill>
        <p:spPr>
          <a:xfrm>
            <a:off x="4950425" y="163700"/>
            <a:ext cx="3797400" cy="4448776"/>
          </a:xfrm>
          <a:prstGeom prst="rect">
            <a:avLst/>
          </a:prstGeom>
          <a:noFill/>
          <a:ln>
            <a:noFill/>
          </a:ln>
        </p:spPr>
      </p:pic>
      <p:sp>
        <p:nvSpPr>
          <p:cNvPr id="174" name="Google Shape;174;g26b90a2791b_2_0"/>
          <p:cNvSpPr txBox="1">
            <a:spLocks noGrp="1"/>
          </p:cNvSpPr>
          <p:nvPr>
            <p:ph type="title"/>
          </p:nvPr>
        </p:nvSpPr>
        <p:spPr>
          <a:xfrm>
            <a:off x="399700" y="199275"/>
            <a:ext cx="45855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b="1"/>
              <a:t>HIV in Arizon</a:t>
            </a:r>
            <a:r>
              <a:rPr lang="en-US" sz="30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a:t>
            </a:r>
            <a:r>
              <a:rPr lang="en-US" sz="3000" b="1"/>
              <a:t>, 2022</a:t>
            </a:r>
            <a:endParaRPr sz="3000" b="1"/>
          </a:p>
        </p:txBody>
      </p:sp>
      <p:sp>
        <p:nvSpPr>
          <p:cNvPr id="175" name="Google Shape;175;g26b90a2791b_2_0"/>
          <p:cNvSpPr txBox="1">
            <a:spLocks noGrp="1"/>
          </p:cNvSpPr>
          <p:nvPr>
            <p:ph type="body" idx="1"/>
          </p:nvPr>
        </p:nvSpPr>
        <p:spPr>
          <a:xfrm>
            <a:off x="399700" y="1169625"/>
            <a:ext cx="4406100" cy="32019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SzPts val="2000"/>
              <a:buChar char="▪"/>
            </a:pPr>
            <a:r>
              <a:rPr lang="en-US" sz="2000"/>
              <a:t>Arizona Population: 7,409,189</a:t>
            </a:r>
            <a:endParaRPr sz="2000"/>
          </a:p>
          <a:p>
            <a:pPr marL="457200" lvl="0" indent="-355600" algn="l" rtl="0">
              <a:lnSpc>
                <a:spcPct val="100000"/>
              </a:lnSpc>
              <a:spcBef>
                <a:spcPts val="1000"/>
              </a:spcBef>
              <a:spcAft>
                <a:spcPts val="0"/>
              </a:spcAft>
              <a:buSzPts val="2000"/>
              <a:buChar char="▪"/>
            </a:pPr>
            <a:r>
              <a:rPr lang="en-US" sz="2000"/>
              <a:t>HIV/AIDS incidence: 975</a:t>
            </a:r>
            <a:endParaRPr sz="2000"/>
          </a:p>
          <a:p>
            <a:pPr marL="457200" lvl="0" indent="-355600" algn="l" rtl="0">
              <a:lnSpc>
                <a:spcPct val="100000"/>
              </a:lnSpc>
              <a:spcBef>
                <a:spcPts val="1000"/>
              </a:spcBef>
              <a:spcAft>
                <a:spcPts val="0"/>
              </a:spcAft>
              <a:buSzPts val="2000"/>
              <a:buChar char="▪"/>
            </a:pPr>
            <a:r>
              <a:rPr lang="en-US" sz="2000"/>
              <a:t>HIV/AIDS incidence rate:       13.2 per 100,000</a:t>
            </a:r>
            <a:endParaRPr sz="2000"/>
          </a:p>
          <a:p>
            <a:pPr marL="457200" lvl="0" indent="-355600" algn="l" rtl="0">
              <a:lnSpc>
                <a:spcPct val="100000"/>
              </a:lnSpc>
              <a:spcBef>
                <a:spcPts val="1000"/>
              </a:spcBef>
              <a:spcAft>
                <a:spcPts val="0"/>
              </a:spcAft>
              <a:buSzPts val="2000"/>
              <a:buChar char="▪"/>
            </a:pPr>
            <a:r>
              <a:rPr lang="en-US" sz="2000"/>
              <a:t>HIV/AIDS prevalence rate:   268.5 per 100,000</a:t>
            </a:r>
            <a:endParaRPr sz="2000"/>
          </a:p>
          <a:p>
            <a:pPr marL="457200" lvl="0" indent="-355600" algn="l" rtl="0">
              <a:lnSpc>
                <a:spcPct val="100000"/>
              </a:lnSpc>
              <a:spcBef>
                <a:spcPts val="1000"/>
              </a:spcBef>
              <a:spcAft>
                <a:spcPts val="1000"/>
              </a:spcAft>
              <a:buSzPts val="2000"/>
              <a:buChar char="▪"/>
            </a:pPr>
            <a:r>
              <a:rPr lang="en-US" sz="2000"/>
              <a:t>HIV/AIDS-Related Deaths: 326</a:t>
            </a:r>
            <a:endParaRPr sz="2000"/>
          </a:p>
        </p:txBody>
      </p:sp>
      <p:sp>
        <p:nvSpPr>
          <p:cNvPr id="176" name="Google Shape;176;g26b90a2791b_2_0"/>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7</a:t>
            </a:fld>
            <a:endParaRPr/>
          </a:p>
        </p:txBody>
      </p:sp>
      <p:pic>
        <p:nvPicPr>
          <p:cNvPr id="177" name="Google Shape;177;g26b90a2791b_2_0"/>
          <p:cNvPicPr preferRelativeResize="0"/>
          <p:nvPr/>
        </p:nvPicPr>
        <p:blipFill>
          <a:blip r:embed="rId4">
            <a:alphaModFix/>
          </a:blip>
          <a:stretch>
            <a:fillRect/>
          </a:stretch>
        </p:blipFill>
        <p:spPr>
          <a:xfrm>
            <a:off x="1705867" y="4707063"/>
            <a:ext cx="1652175" cy="382475"/>
          </a:xfrm>
          <a:prstGeom prst="rect">
            <a:avLst/>
          </a:prstGeom>
          <a:noFill/>
          <a:ln>
            <a:noFill/>
          </a:ln>
        </p:spPr>
      </p:pic>
      <p:sp>
        <p:nvSpPr>
          <p:cNvPr id="178" name="Google Shape;178;g26b90a2791b_2_0"/>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179" name="Google Shape;179;g26b90a2791b_2_0"/>
          <p:cNvSpPr txBox="1">
            <a:spLocks noGrp="1"/>
          </p:cNvSpPr>
          <p:nvPr>
            <p:ph type="body" idx="1"/>
          </p:nvPr>
        </p:nvSpPr>
        <p:spPr>
          <a:xfrm>
            <a:off x="128400" y="4315175"/>
            <a:ext cx="4111500" cy="297300"/>
          </a:xfrm>
          <a:prstGeom prst="rect">
            <a:avLst/>
          </a:prstGeom>
          <a:ln>
            <a:noFill/>
          </a:ln>
        </p:spPr>
        <p:txBody>
          <a:bodyPr spcFirstLastPara="1" wrap="square" lIns="91425" tIns="45700" rIns="91425" bIns="45700" anchor="t" anchorCtr="0">
            <a:normAutofit lnSpcReduction="10000"/>
          </a:bodyPr>
          <a:lstStyle/>
          <a:p>
            <a:pPr marL="0" lvl="0" indent="0" algn="l" rtl="0">
              <a:lnSpc>
                <a:spcPct val="90000"/>
              </a:lnSpc>
              <a:spcBef>
                <a:spcPts val="560"/>
              </a:spcBef>
              <a:spcAft>
                <a:spcPts val="0"/>
              </a:spcAft>
              <a:buNone/>
            </a:pPr>
            <a:r>
              <a:rPr lang="en-US" sz="1000" b="1" dirty="0">
                <a:solidFill>
                  <a:schemeClr val="accent6"/>
                </a:solidFill>
              </a:rPr>
              <a:t>Source: </a:t>
            </a:r>
            <a:r>
              <a:rPr lang="en-US" sz="1000" b="1" i="1" dirty="0">
                <a:solidFill>
                  <a:schemeClr val="accent6"/>
                </a:solidFill>
              </a:rPr>
              <a:t>HIV/AIDS in Arizona 2023 Report</a:t>
            </a:r>
            <a:r>
              <a:rPr lang="en-US" sz="1000" b="1" dirty="0">
                <a:solidFill>
                  <a:schemeClr val="accent6"/>
                </a:solidFill>
              </a:rPr>
              <a:t>. http://tiny.cc/0f0nxz</a:t>
            </a:r>
            <a:endParaRPr sz="1000" b="1" dirty="0">
              <a:solidFill>
                <a:schemeClr val="accent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6ba5ece574_0_13"/>
          <p:cNvSpPr txBox="1">
            <a:spLocks noGrp="1"/>
          </p:cNvSpPr>
          <p:nvPr>
            <p:ph type="title"/>
          </p:nvPr>
        </p:nvSpPr>
        <p:spPr>
          <a:xfrm>
            <a:off x="250425" y="159325"/>
            <a:ext cx="5537400" cy="144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b="1"/>
              <a:t>Rural and Urban Population Comparison, 2022</a:t>
            </a:r>
            <a:endParaRPr sz="3000" b="1"/>
          </a:p>
        </p:txBody>
      </p:sp>
      <p:sp>
        <p:nvSpPr>
          <p:cNvPr id="186" name="Google Shape;186;g26ba5ece574_0_13"/>
          <p:cNvSpPr txBox="1">
            <a:spLocks noGrp="1"/>
          </p:cNvSpPr>
          <p:nvPr>
            <p:ph type="body" idx="1"/>
          </p:nvPr>
        </p:nvSpPr>
        <p:spPr>
          <a:xfrm>
            <a:off x="275800" y="1818550"/>
            <a:ext cx="4644000" cy="2992500"/>
          </a:xfrm>
          <a:prstGeom prst="rect">
            <a:avLst/>
          </a:prstGeom>
        </p:spPr>
        <p:txBody>
          <a:bodyPr spcFirstLastPara="1" wrap="square" lIns="91425" tIns="45700" rIns="91425" bIns="45700" anchor="t" anchorCtr="0">
            <a:normAutofit/>
          </a:bodyPr>
          <a:lstStyle/>
          <a:p>
            <a:pPr marL="457200" lvl="0" indent="-355600" algn="l" rtl="0">
              <a:spcBef>
                <a:spcPts val="560"/>
              </a:spcBef>
              <a:spcAft>
                <a:spcPts val="0"/>
              </a:spcAft>
              <a:buSzPts val="2000"/>
              <a:buChar char="●"/>
            </a:pPr>
            <a:r>
              <a:rPr lang="en-US" sz="2000"/>
              <a:t>Maricopa and Pima county population: ≥500,000</a:t>
            </a:r>
            <a:endParaRPr sz="2000"/>
          </a:p>
          <a:p>
            <a:pPr marL="457200" lvl="0" indent="0" algn="l" rtl="0">
              <a:spcBef>
                <a:spcPts val="560"/>
              </a:spcBef>
              <a:spcAft>
                <a:spcPts val="0"/>
              </a:spcAft>
              <a:buNone/>
            </a:pPr>
            <a:endParaRPr sz="2000"/>
          </a:p>
          <a:p>
            <a:pPr marL="457200" lvl="0" indent="-355600" algn="l" rtl="0">
              <a:spcBef>
                <a:spcPts val="560"/>
              </a:spcBef>
              <a:spcAft>
                <a:spcPts val="0"/>
              </a:spcAft>
              <a:buSzPts val="2000"/>
              <a:buChar char="●"/>
            </a:pPr>
            <a:r>
              <a:rPr lang="en-US" sz="2000"/>
              <a:t>Rural county population: ≤499,999</a:t>
            </a:r>
            <a:endParaRPr sz="2000"/>
          </a:p>
        </p:txBody>
      </p:sp>
      <p:sp>
        <p:nvSpPr>
          <p:cNvPr id="187" name="Google Shape;187;g26ba5ece574_0_13"/>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8</a:t>
            </a:fld>
            <a:endParaRPr/>
          </a:p>
        </p:txBody>
      </p:sp>
      <p:pic>
        <p:nvPicPr>
          <p:cNvPr id="188" name="Google Shape;188;g26ba5ece574_0_13"/>
          <p:cNvPicPr preferRelativeResize="0"/>
          <p:nvPr/>
        </p:nvPicPr>
        <p:blipFill rotWithShape="1">
          <a:blip r:embed="rId3">
            <a:alphaModFix/>
          </a:blip>
          <a:srcRect t="5419" b="7999"/>
          <a:stretch/>
        </p:blipFill>
        <p:spPr>
          <a:xfrm>
            <a:off x="5401950" y="111600"/>
            <a:ext cx="3678550" cy="4500874"/>
          </a:xfrm>
          <a:prstGeom prst="rect">
            <a:avLst/>
          </a:prstGeom>
          <a:noFill/>
          <a:ln>
            <a:noFill/>
          </a:ln>
        </p:spPr>
      </p:pic>
      <p:pic>
        <p:nvPicPr>
          <p:cNvPr id="189" name="Google Shape;189;g26ba5ece574_0_13"/>
          <p:cNvPicPr preferRelativeResize="0"/>
          <p:nvPr/>
        </p:nvPicPr>
        <p:blipFill>
          <a:blip r:embed="rId4">
            <a:alphaModFix/>
          </a:blip>
          <a:stretch>
            <a:fillRect/>
          </a:stretch>
        </p:blipFill>
        <p:spPr>
          <a:xfrm>
            <a:off x="1705867" y="4707063"/>
            <a:ext cx="1652175" cy="382475"/>
          </a:xfrm>
          <a:prstGeom prst="rect">
            <a:avLst/>
          </a:prstGeom>
          <a:noFill/>
          <a:ln>
            <a:noFill/>
          </a:ln>
        </p:spPr>
      </p:pic>
      <p:sp>
        <p:nvSpPr>
          <p:cNvPr id="190" name="Google Shape;190;g26ba5ece574_0_13"/>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191" name="Google Shape;191;g26ba5ece574_0_13"/>
          <p:cNvSpPr txBox="1">
            <a:spLocks noGrp="1"/>
          </p:cNvSpPr>
          <p:nvPr>
            <p:ph type="body" idx="1"/>
          </p:nvPr>
        </p:nvSpPr>
        <p:spPr>
          <a:xfrm>
            <a:off x="128400" y="4315175"/>
            <a:ext cx="4111500" cy="297300"/>
          </a:xfrm>
          <a:prstGeom prst="rect">
            <a:avLst/>
          </a:prstGeom>
          <a:ln>
            <a:noFill/>
          </a:ln>
        </p:spPr>
        <p:txBody>
          <a:bodyPr spcFirstLastPara="1" wrap="square" lIns="91425" tIns="45700" rIns="91425" bIns="45700" anchor="t" anchorCtr="0">
            <a:normAutofit lnSpcReduction="10000"/>
          </a:bodyPr>
          <a:lstStyle/>
          <a:p>
            <a:pPr marL="0" lvl="0" indent="0" algn="l" rtl="0">
              <a:lnSpc>
                <a:spcPct val="90000"/>
              </a:lnSpc>
              <a:spcBef>
                <a:spcPts val="560"/>
              </a:spcBef>
              <a:spcAft>
                <a:spcPts val="0"/>
              </a:spcAft>
              <a:buNone/>
            </a:pPr>
            <a:r>
              <a:rPr lang="en-US" sz="1000" b="1">
                <a:solidFill>
                  <a:schemeClr val="accent6"/>
                </a:solidFill>
              </a:rPr>
              <a:t>Source: </a:t>
            </a:r>
            <a:r>
              <a:rPr lang="en-US" sz="1000" b="1" i="1">
                <a:solidFill>
                  <a:schemeClr val="accent6"/>
                </a:solidFill>
              </a:rPr>
              <a:t>HIV/AIDS in Arizona 2023 Report</a:t>
            </a:r>
            <a:r>
              <a:rPr lang="en-US" sz="1000" b="1">
                <a:solidFill>
                  <a:schemeClr val="accent6"/>
                </a:solidFill>
              </a:rPr>
              <a:t>. http://tiny.cc/0f0nxz</a:t>
            </a:r>
            <a:endParaRPr sz="1000" b="1">
              <a:solidFill>
                <a:schemeClr val="accent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6ba5ece574_0_2"/>
          <p:cNvSpPr txBox="1">
            <a:spLocks noGrp="1"/>
          </p:cNvSpPr>
          <p:nvPr>
            <p:ph type="title"/>
          </p:nvPr>
        </p:nvSpPr>
        <p:spPr>
          <a:xfrm>
            <a:off x="0" y="59225"/>
            <a:ext cx="9080400" cy="71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600" b="1"/>
              <a:t>Arizona HIV/AIDS incident cases by race/ethnicity, 2022</a:t>
            </a:r>
            <a:endParaRPr sz="2600" b="1"/>
          </a:p>
        </p:txBody>
      </p:sp>
      <p:sp>
        <p:nvSpPr>
          <p:cNvPr id="198" name="Google Shape;198;g26ba5ece574_0_2"/>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9</a:t>
            </a:fld>
            <a:endParaRPr/>
          </a:p>
        </p:txBody>
      </p:sp>
      <p:pic>
        <p:nvPicPr>
          <p:cNvPr id="199" name="Google Shape;199;g26ba5ece574_0_2"/>
          <p:cNvPicPr preferRelativeResize="0"/>
          <p:nvPr/>
        </p:nvPicPr>
        <p:blipFill rotWithShape="1">
          <a:blip r:embed="rId3">
            <a:alphaModFix/>
          </a:blip>
          <a:srcRect t="6570" b="8763"/>
          <a:stretch/>
        </p:blipFill>
        <p:spPr>
          <a:xfrm>
            <a:off x="1359062" y="725263"/>
            <a:ext cx="6362276" cy="3569375"/>
          </a:xfrm>
          <a:prstGeom prst="rect">
            <a:avLst/>
          </a:prstGeom>
          <a:noFill/>
          <a:ln>
            <a:noFill/>
          </a:ln>
        </p:spPr>
      </p:pic>
      <p:pic>
        <p:nvPicPr>
          <p:cNvPr id="200" name="Google Shape;200;g26ba5ece574_0_2"/>
          <p:cNvPicPr preferRelativeResize="0"/>
          <p:nvPr/>
        </p:nvPicPr>
        <p:blipFill>
          <a:blip r:embed="rId4">
            <a:alphaModFix/>
          </a:blip>
          <a:stretch>
            <a:fillRect/>
          </a:stretch>
        </p:blipFill>
        <p:spPr>
          <a:xfrm>
            <a:off x="1705867" y="4707063"/>
            <a:ext cx="1652175" cy="382475"/>
          </a:xfrm>
          <a:prstGeom prst="rect">
            <a:avLst/>
          </a:prstGeom>
          <a:noFill/>
          <a:ln>
            <a:noFill/>
          </a:ln>
        </p:spPr>
      </p:pic>
      <p:sp>
        <p:nvSpPr>
          <p:cNvPr id="201" name="Google Shape;201;g26ba5ece574_0_2"/>
          <p:cNvSpPr txBox="1"/>
          <p:nvPr/>
        </p:nvSpPr>
        <p:spPr>
          <a:xfrm>
            <a:off x="3875950" y="4638975"/>
            <a:ext cx="4530000" cy="510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US" sz="1100" b="1">
                <a:solidFill>
                  <a:srgbClr val="FF0000"/>
                </a:solidFill>
              </a:rPr>
              <a:t>2024 National Latinx Conference on HIV / HCV / SUD</a:t>
            </a:r>
            <a:endParaRPr sz="1100" b="1">
              <a:solidFill>
                <a:srgbClr val="FF0000"/>
              </a:solidFill>
            </a:endParaRPr>
          </a:p>
          <a:p>
            <a:pPr marL="0" lvl="0" indent="0" algn="ctr" rtl="0">
              <a:lnSpc>
                <a:spcPct val="120000"/>
              </a:lnSpc>
              <a:spcBef>
                <a:spcPts val="0"/>
              </a:spcBef>
              <a:spcAft>
                <a:spcPts val="0"/>
              </a:spcAft>
              <a:buNone/>
            </a:pPr>
            <a:r>
              <a:rPr lang="en-US" sz="800">
                <a:solidFill>
                  <a:schemeClr val="lt2"/>
                </a:solidFill>
              </a:rPr>
              <a:t>El Paso, TX                                           May 2, 2024</a:t>
            </a:r>
            <a:endParaRPr sz="2400">
              <a:solidFill>
                <a:schemeClr val="lt2"/>
              </a:solidFill>
            </a:endParaRPr>
          </a:p>
        </p:txBody>
      </p:sp>
      <p:sp>
        <p:nvSpPr>
          <p:cNvPr id="2" name="Google Shape;179;g26b90a2791b_2_0">
            <a:extLst>
              <a:ext uri="{FF2B5EF4-FFF2-40B4-BE49-F238E27FC236}">
                <a16:creationId xmlns:a16="http://schemas.microsoft.com/office/drawing/2014/main" id="{337CBB9E-820B-BA7B-C4C4-7801D62EF097}"/>
              </a:ext>
            </a:extLst>
          </p:cNvPr>
          <p:cNvSpPr txBox="1">
            <a:spLocks/>
          </p:cNvSpPr>
          <p:nvPr/>
        </p:nvSpPr>
        <p:spPr>
          <a:xfrm>
            <a:off x="2435375" y="4315175"/>
            <a:ext cx="4111500" cy="297300"/>
          </a:xfrm>
          <a:prstGeom prst="rect">
            <a:avLst/>
          </a:prstGeom>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ts val="560"/>
              </a:spcBef>
            </a:pPr>
            <a:r>
              <a:rPr lang="en-US" sz="1000" b="1" dirty="0">
                <a:solidFill>
                  <a:schemeClr val="accent6"/>
                </a:solidFill>
              </a:rPr>
              <a:t>Source: </a:t>
            </a:r>
            <a:r>
              <a:rPr lang="en-US" sz="1000" b="1" i="1" dirty="0">
                <a:solidFill>
                  <a:schemeClr val="accent6"/>
                </a:solidFill>
              </a:rPr>
              <a:t>HIV/AIDS in Arizona 2023 Report</a:t>
            </a:r>
            <a:r>
              <a:rPr lang="en-US" sz="1000" b="1" dirty="0">
                <a:solidFill>
                  <a:schemeClr val="accent6"/>
                </a:solidFill>
              </a:rPr>
              <a:t>. http://tiny.cc/0f0nxz</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3201</Words>
  <Application>Microsoft Office PowerPoint</Application>
  <PresentationFormat>On-screen Show (16:9)</PresentationFormat>
  <Paragraphs>436</Paragraphs>
  <Slides>33</Slides>
  <Notes>33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Arial</vt:lpstr>
      <vt:lpstr>Caveat</vt:lpstr>
      <vt:lpstr>Roboto</vt:lpstr>
      <vt:lpstr>Roboto Medium</vt:lpstr>
      <vt:lpstr>Merriweather</vt:lpstr>
      <vt:lpstr>Calibri</vt:lpstr>
      <vt:lpstr>Noto Sans Symbols</vt:lpstr>
      <vt:lpstr>Roboto Thin</vt:lpstr>
      <vt:lpstr>Questrial</vt:lpstr>
      <vt:lpstr>Wingdings</vt:lpstr>
      <vt:lpstr>AETC-BLANK-MASTER</vt:lpstr>
      <vt:lpstr>AETC-BLANK-MASTER</vt:lpstr>
      <vt:lpstr>Fostering HIV and STI prevention and care  on the Arizona-Mexico border:  Lessons learned from case investigations</vt:lpstr>
      <vt:lpstr>Conflict of Interest Disclosure Statement</vt:lpstr>
      <vt:lpstr>Unconscious Bias Disclosure</vt:lpstr>
      <vt:lpstr>Learning Objectives</vt:lpstr>
      <vt:lpstr>ADHS Disease Intervention Specialist Team (DIS)</vt:lpstr>
      <vt:lpstr>ADHS HIV DIS Team</vt:lpstr>
      <vt:lpstr>HIV in Arizona, 2022</vt:lpstr>
      <vt:lpstr>Rural and Urban Population Comparison, 2022</vt:lpstr>
      <vt:lpstr>Arizona HIV/AIDS incident cases by race/ethnicity, 2022</vt:lpstr>
      <vt:lpstr>Binational resources for surveillance and linkage to care</vt:lpstr>
      <vt:lpstr>The complexities of a transborder context</vt:lpstr>
      <vt:lpstr>A word about terminology</vt:lpstr>
      <vt:lpstr>HIV treatment coverage in the US</vt:lpstr>
      <vt:lpstr>Background on HIV care in the US </vt:lpstr>
      <vt:lpstr>HIV treatment coverage in Mexico</vt:lpstr>
      <vt:lpstr>CAPASITS network    https://tinyurl.com/y9ambx3p</vt:lpstr>
      <vt:lpstr>Case investigation process</vt:lpstr>
      <vt:lpstr>What happens with clients diagnosed in Arizona but living in Mexico?</vt:lpstr>
      <vt:lpstr>Key considerations  for DIS working with binational clients</vt:lpstr>
      <vt:lpstr>Addressing challenges in serving binational clients: Case examples and strategies*</vt:lpstr>
      <vt:lpstr>Addressing challenges in serving binational clients: Case examples and strategies*</vt:lpstr>
      <vt:lpstr>Addressing challenges in serving binational clients: Case examples and strategies*</vt:lpstr>
      <vt:lpstr>Addressing challenges in serving binational clients: Case examples and strategies*</vt:lpstr>
      <vt:lpstr>Addressing challenges in serving binational clients: Case examples and strategies*</vt:lpstr>
      <vt:lpstr>Enhancing public health interventions: Recommendations for increased effectiveness</vt:lpstr>
      <vt:lpstr>Lessons learned</vt:lpstr>
      <vt:lpstr>Challenges to implementation</vt:lpstr>
      <vt:lpstr>Areas of opportunity</vt:lpstr>
      <vt:lpstr>Discussion:</vt:lpstr>
      <vt:lpstr>References</vt:lpstr>
      <vt:lpstr>CONTACT US!</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HIV and STI prevention and care  on the Arizona-Mexico border:  Lessons learned from case investigations</dc:title>
  <dc:creator>UMDNJ</dc:creator>
  <cp:lastModifiedBy>Minerva Layug-Gomez</cp:lastModifiedBy>
  <cp:revision>14</cp:revision>
  <dcterms:created xsi:type="dcterms:W3CDTF">2016-03-30T16:09:11Z</dcterms:created>
  <dcterms:modified xsi:type="dcterms:W3CDTF">2024-04-15T19:44:00Z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