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7"/>
  </p:notesMasterIdLst>
  <p:handoutMasterIdLst>
    <p:handoutMasterId r:id="rId58"/>
  </p:handoutMasterIdLst>
  <p:sldIdLst>
    <p:sldId id="256" r:id="rId2"/>
    <p:sldId id="257" r:id="rId3"/>
    <p:sldId id="258" r:id="rId4"/>
    <p:sldId id="313"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4" r:id="rId19"/>
    <p:sldId id="275" r:id="rId20"/>
    <p:sldId id="276" r:id="rId21"/>
    <p:sldId id="277" r:id="rId22"/>
    <p:sldId id="278" r:id="rId23"/>
    <p:sldId id="279" r:id="rId24"/>
    <p:sldId id="280" r:id="rId25"/>
    <p:sldId id="281" r:id="rId26"/>
    <p:sldId id="282" r:id="rId27"/>
    <p:sldId id="284" r:id="rId28"/>
    <p:sldId id="285" r:id="rId29"/>
    <p:sldId id="286" r:id="rId30"/>
    <p:sldId id="287" r:id="rId31"/>
    <p:sldId id="288" r:id="rId32"/>
    <p:sldId id="289" r:id="rId33"/>
    <p:sldId id="290" r:id="rId34"/>
    <p:sldId id="291" r:id="rId35"/>
    <p:sldId id="292"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293" r:id="rId52"/>
    <p:sldId id="294" r:id="rId53"/>
    <p:sldId id="310" r:id="rId54"/>
    <p:sldId id="311" r:id="rId55"/>
    <p:sldId id="312" r:id="rId56"/>
  </p:sldIdLst>
  <p:sldSz cx="9144000" cy="6858000" type="screen4x3"/>
  <p:notesSz cx="6858000" cy="9144000"/>
  <p:defaultTextStyle>
    <a:defPPr>
      <a:defRPr lang="en-US"/>
    </a:defPPr>
    <a:lvl1pPr marL="0" algn="l" defTabSz="456449" rtl="0" eaLnBrk="1" latinLnBrk="0" hangingPunct="1">
      <a:defRPr sz="1800" kern="1200">
        <a:solidFill>
          <a:schemeClr val="tx1"/>
        </a:solidFill>
        <a:latin typeface="+mn-lt"/>
        <a:ea typeface="+mn-ea"/>
        <a:cs typeface="+mn-cs"/>
      </a:defRPr>
    </a:lvl1pPr>
    <a:lvl2pPr marL="456449" algn="l" defTabSz="456449" rtl="0" eaLnBrk="1" latinLnBrk="0" hangingPunct="1">
      <a:defRPr sz="1800" kern="1200">
        <a:solidFill>
          <a:schemeClr val="tx1"/>
        </a:solidFill>
        <a:latin typeface="+mn-lt"/>
        <a:ea typeface="+mn-ea"/>
        <a:cs typeface="+mn-cs"/>
      </a:defRPr>
    </a:lvl2pPr>
    <a:lvl3pPr marL="912899" algn="l" defTabSz="456449" rtl="0" eaLnBrk="1" latinLnBrk="0" hangingPunct="1">
      <a:defRPr sz="1800" kern="1200">
        <a:solidFill>
          <a:schemeClr val="tx1"/>
        </a:solidFill>
        <a:latin typeface="+mn-lt"/>
        <a:ea typeface="+mn-ea"/>
        <a:cs typeface="+mn-cs"/>
      </a:defRPr>
    </a:lvl3pPr>
    <a:lvl4pPr marL="1369349" algn="l" defTabSz="456449" rtl="0" eaLnBrk="1" latinLnBrk="0" hangingPunct="1">
      <a:defRPr sz="1800" kern="1200">
        <a:solidFill>
          <a:schemeClr val="tx1"/>
        </a:solidFill>
        <a:latin typeface="+mn-lt"/>
        <a:ea typeface="+mn-ea"/>
        <a:cs typeface="+mn-cs"/>
      </a:defRPr>
    </a:lvl4pPr>
    <a:lvl5pPr marL="1825798" algn="l" defTabSz="456449" rtl="0" eaLnBrk="1" latinLnBrk="0" hangingPunct="1">
      <a:defRPr sz="1800" kern="1200">
        <a:solidFill>
          <a:schemeClr val="tx1"/>
        </a:solidFill>
        <a:latin typeface="+mn-lt"/>
        <a:ea typeface="+mn-ea"/>
        <a:cs typeface="+mn-cs"/>
      </a:defRPr>
    </a:lvl5pPr>
    <a:lvl6pPr marL="2282248" algn="l" defTabSz="456449" rtl="0" eaLnBrk="1" latinLnBrk="0" hangingPunct="1">
      <a:defRPr sz="1800" kern="1200">
        <a:solidFill>
          <a:schemeClr val="tx1"/>
        </a:solidFill>
        <a:latin typeface="+mn-lt"/>
        <a:ea typeface="+mn-ea"/>
        <a:cs typeface="+mn-cs"/>
      </a:defRPr>
    </a:lvl6pPr>
    <a:lvl7pPr marL="2738697" algn="l" defTabSz="456449" rtl="0" eaLnBrk="1" latinLnBrk="0" hangingPunct="1">
      <a:defRPr sz="1800" kern="1200">
        <a:solidFill>
          <a:schemeClr val="tx1"/>
        </a:solidFill>
        <a:latin typeface="+mn-lt"/>
        <a:ea typeface="+mn-ea"/>
        <a:cs typeface="+mn-cs"/>
      </a:defRPr>
    </a:lvl7pPr>
    <a:lvl8pPr marL="3195147" algn="l" defTabSz="456449" rtl="0" eaLnBrk="1" latinLnBrk="0" hangingPunct="1">
      <a:defRPr sz="1800" kern="1200">
        <a:solidFill>
          <a:schemeClr val="tx1"/>
        </a:solidFill>
        <a:latin typeface="+mn-lt"/>
        <a:ea typeface="+mn-ea"/>
        <a:cs typeface="+mn-cs"/>
      </a:defRPr>
    </a:lvl8pPr>
    <a:lvl9pPr marL="3651597" algn="l" defTabSz="45644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3" autoAdjust="0"/>
    <p:restoredTop sz="94674" autoAdjust="0"/>
  </p:normalViewPr>
  <p:slideViewPr>
    <p:cSldViewPr snapToGrid="0" snapToObjects="1">
      <p:cViewPr varScale="1">
        <p:scale>
          <a:sx n="134" d="100"/>
          <a:sy n="134" d="100"/>
        </p:scale>
        <p:origin x="-1024" y="-9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notesViewPr>
    <p:cSldViewPr snapToGrid="0" snapToObjects="1">
      <p:cViewPr varScale="1">
        <p:scale>
          <a:sx n="95" d="100"/>
          <a:sy n="95" d="100"/>
        </p:scale>
        <p:origin x="-3936"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notesMaster" Target="notesMasters/notesMaster1.xml"/><Relationship Id="rId58" Type="http://schemas.openxmlformats.org/officeDocument/2006/relationships/handoutMaster" Target="handoutMasters/handoutMaster1.xml"/><Relationship Id="rId59" Type="http://schemas.openxmlformats.org/officeDocument/2006/relationships/printerSettings" Target="printerSettings/printerSettings1.bin"/><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31B23C-B116-418B-B087-C2AA6CC81BB0}" type="doc">
      <dgm:prSet loTypeId="urn:microsoft.com/office/officeart/2005/8/layout/chevron1" loCatId="process" qsTypeId="urn:microsoft.com/office/officeart/2005/8/quickstyle/simple1" qsCatId="simple" csTypeId="urn:microsoft.com/office/officeart/2005/8/colors/accent1_2" csCatId="accent1" phldr="1"/>
      <dgm:spPr/>
    </dgm:pt>
    <dgm:pt modelId="{88DDF7EC-B5E3-4EF2-AE72-9FDE77E8D180}">
      <dgm:prSet phldrT="[Text]"/>
      <dgm:spPr/>
      <dgm:t>
        <a:bodyPr/>
        <a:lstStyle/>
        <a:p>
          <a:r>
            <a:rPr lang="en-US" dirty="0"/>
            <a:t>Common stressors and</a:t>
          </a:r>
        </a:p>
        <a:p>
          <a:r>
            <a:rPr lang="en-US" dirty="0"/>
            <a:t>Common stress reactions</a:t>
          </a:r>
        </a:p>
      </dgm:t>
    </dgm:pt>
    <dgm:pt modelId="{1977184E-B8A4-4CD6-B5C5-BD9DF3C46D70}" type="parTrans" cxnId="{9ADC4459-5929-4B76-A52D-479DD10AA2BE}">
      <dgm:prSet/>
      <dgm:spPr/>
      <dgm:t>
        <a:bodyPr/>
        <a:lstStyle/>
        <a:p>
          <a:endParaRPr lang="en-US"/>
        </a:p>
      </dgm:t>
    </dgm:pt>
    <dgm:pt modelId="{D4D63CA9-F907-4E7B-B7B0-02EF8541BF26}" type="sibTrans" cxnId="{9ADC4459-5929-4B76-A52D-479DD10AA2BE}">
      <dgm:prSet/>
      <dgm:spPr/>
      <dgm:t>
        <a:bodyPr/>
        <a:lstStyle/>
        <a:p>
          <a:endParaRPr lang="en-US"/>
        </a:p>
      </dgm:t>
    </dgm:pt>
    <dgm:pt modelId="{E57088AC-3221-4D58-B889-D19A5206B199}">
      <dgm:prSet phldrT="[Text]"/>
      <dgm:spPr/>
      <dgm:t>
        <a:bodyPr/>
        <a:lstStyle/>
        <a:p>
          <a:r>
            <a:rPr lang="en-US" dirty="0"/>
            <a:t>Patients</a:t>
          </a:r>
        </a:p>
        <a:p>
          <a:r>
            <a:rPr lang="en-US" dirty="0"/>
            <a:t>Colleagues</a:t>
          </a:r>
        </a:p>
        <a:p>
          <a:r>
            <a:rPr lang="en-US" dirty="0"/>
            <a:t>Family</a:t>
          </a:r>
        </a:p>
        <a:p>
          <a:r>
            <a:rPr lang="en-US" dirty="0"/>
            <a:t>Self</a:t>
          </a:r>
        </a:p>
      </dgm:t>
    </dgm:pt>
    <dgm:pt modelId="{C0DACF06-0C4C-45D9-8115-177C82AD86B1}" type="parTrans" cxnId="{190621CE-C7A0-4293-8652-B0C5829C3730}">
      <dgm:prSet/>
      <dgm:spPr/>
      <dgm:t>
        <a:bodyPr/>
        <a:lstStyle/>
        <a:p>
          <a:endParaRPr lang="en-US"/>
        </a:p>
      </dgm:t>
    </dgm:pt>
    <dgm:pt modelId="{53C03D3A-D3A4-4552-9D1D-CAA18123340E}" type="sibTrans" cxnId="{190621CE-C7A0-4293-8652-B0C5829C3730}">
      <dgm:prSet/>
      <dgm:spPr/>
      <dgm:t>
        <a:bodyPr/>
        <a:lstStyle/>
        <a:p>
          <a:endParaRPr lang="en-US"/>
        </a:p>
      </dgm:t>
    </dgm:pt>
    <dgm:pt modelId="{3032AE90-560A-4F92-9AA6-A021350BB7E7}" type="pres">
      <dgm:prSet presAssocID="{C831B23C-B116-418B-B087-C2AA6CC81BB0}" presName="Name0" presStyleCnt="0">
        <dgm:presLayoutVars>
          <dgm:dir/>
          <dgm:animLvl val="lvl"/>
          <dgm:resizeHandles val="exact"/>
        </dgm:presLayoutVars>
      </dgm:prSet>
      <dgm:spPr/>
    </dgm:pt>
    <dgm:pt modelId="{F5F8F4B9-A27E-4DCF-B1C3-324B042FB294}" type="pres">
      <dgm:prSet presAssocID="{88DDF7EC-B5E3-4EF2-AE72-9FDE77E8D180}" presName="parTxOnly" presStyleLbl="node1" presStyleIdx="0" presStyleCnt="2">
        <dgm:presLayoutVars>
          <dgm:chMax val="0"/>
          <dgm:chPref val="0"/>
          <dgm:bulletEnabled val="1"/>
        </dgm:presLayoutVars>
      </dgm:prSet>
      <dgm:spPr/>
      <dgm:t>
        <a:bodyPr/>
        <a:lstStyle/>
        <a:p>
          <a:endParaRPr lang="en-US"/>
        </a:p>
      </dgm:t>
    </dgm:pt>
    <dgm:pt modelId="{99252521-E625-4281-83AD-C3AF22E434B1}" type="pres">
      <dgm:prSet presAssocID="{D4D63CA9-F907-4E7B-B7B0-02EF8541BF26}" presName="parTxOnlySpace" presStyleCnt="0"/>
      <dgm:spPr/>
    </dgm:pt>
    <dgm:pt modelId="{A09A5406-C110-4951-8A11-E35BD0868D1A}" type="pres">
      <dgm:prSet presAssocID="{E57088AC-3221-4D58-B889-D19A5206B199}" presName="parTxOnly" presStyleLbl="node1" presStyleIdx="1" presStyleCnt="2">
        <dgm:presLayoutVars>
          <dgm:chMax val="0"/>
          <dgm:chPref val="0"/>
          <dgm:bulletEnabled val="1"/>
        </dgm:presLayoutVars>
      </dgm:prSet>
      <dgm:spPr/>
      <dgm:t>
        <a:bodyPr/>
        <a:lstStyle/>
        <a:p>
          <a:endParaRPr lang="en-US"/>
        </a:p>
      </dgm:t>
    </dgm:pt>
  </dgm:ptLst>
  <dgm:cxnLst>
    <dgm:cxn modelId="{F634000F-E439-4249-A9C0-BD36D1989E81}" type="presOf" srcId="{E57088AC-3221-4D58-B889-D19A5206B199}" destId="{A09A5406-C110-4951-8A11-E35BD0868D1A}" srcOrd="0" destOrd="0" presId="urn:microsoft.com/office/officeart/2005/8/layout/chevron1"/>
    <dgm:cxn modelId="{FF755E1B-4C8D-4F7C-8874-5E2473062678}" type="presOf" srcId="{C831B23C-B116-418B-B087-C2AA6CC81BB0}" destId="{3032AE90-560A-4F92-9AA6-A021350BB7E7}" srcOrd="0" destOrd="0" presId="urn:microsoft.com/office/officeart/2005/8/layout/chevron1"/>
    <dgm:cxn modelId="{9ADC4459-5929-4B76-A52D-479DD10AA2BE}" srcId="{C831B23C-B116-418B-B087-C2AA6CC81BB0}" destId="{88DDF7EC-B5E3-4EF2-AE72-9FDE77E8D180}" srcOrd="0" destOrd="0" parTransId="{1977184E-B8A4-4CD6-B5C5-BD9DF3C46D70}" sibTransId="{D4D63CA9-F907-4E7B-B7B0-02EF8541BF26}"/>
    <dgm:cxn modelId="{68798111-8C0B-4A53-8CB0-A62B76D1C7D7}" type="presOf" srcId="{88DDF7EC-B5E3-4EF2-AE72-9FDE77E8D180}" destId="{F5F8F4B9-A27E-4DCF-B1C3-324B042FB294}" srcOrd="0" destOrd="0" presId="urn:microsoft.com/office/officeart/2005/8/layout/chevron1"/>
    <dgm:cxn modelId="{190621CE-C7A0-4293-8652-B0C5829C3730}" srcId="{C831B23C-B116-418B-B087-C2AA6CC81BB0}" destId="{E57088AC-3221-4D58-B889-D19A5206B199}" srcOrd="1" destOrd="0" parTransId="{C0DACF06-0C4C-45D9-8115-177C82AD86B1}" sibTransId="{53C03D3A-D3A4-4552-9D1D-CAA18123340E}"/>
    <dgm:cxn modelId="{E0117A6D-91DD-4404-A95F-9D23D41C0D5A}" type="presParOf" srcId="{3032AE90-560A-4F92-9AA6-A021350BB7E7}" destId="{F5F8F4B9-A27E-4DCF-B1C3-324B042FB294}" srcOrd="0" destOrd="0" presId="urn:microsoft.com/office/officeart/2005/8/layout/chevron1"/>
    <dgm:cxn modelId="{23717877-3291-4A72-8CAF-16B977205E95}" type="presParOf" srcId="{3032AE90-560A-4F92-9AA6-A021350BB7E7}" destId="{99252521-E625-4281-83AD-C3AF22E434B1}" srcOrd="1" destOrd="0" presId="urn:microsoft.com/office/officeart/2005/8/layout/chevron1"/>
    <dgm:cxn modelId="{BFED699E-BF3F-4912-8B6B-7A47A96F9524}" type="presParOf" srcId="{3032AE90-560A-4F92-9AA6-A021350BB7E7}" destId="{A09A5406-C110-4951-8A11-E35BD0868D1A}" srcOrd="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13FE5A-3102-EC4C-BF9C-84233ABE498C}" type="doc">
      <dgm:prSet loTypeId="urn:microsoft.com/office/officeart/2009/3/layout/BlockDescendingList" loCatId="" qsTypeId="urn:microsoft.com/office/officeart/2005/8/quickstyle/simple3" qsCatId="simple" csTypeId="urn:microsoft.com/office/officeart/2005/8/colors/accent1_2" csCatId="accent1" phldr="1"/>
      <dgm:spPr/>
      <dgm:t>
        <a:bodyPr/>
        <a:lstStyle/>
        <a:p>
          <a:endParaRPr lang="en-US"/>
        </a:p>
      </dgm:t>
    </dgm:pt>
    <dgm:pt modelId="{843DC8B3-E99A-A942-9144-711CF40915AB}">
      <dgm:prSet phldrT="[Text]"/>
      <dgm:spPr>
        <a:solidFill>
          <a:schemeClr val="bg1">
            <a:lumMod val="85000"/>
          </a:schemeClr>
        </a:solidFill>
      </dgm:spPr>
      <dgm:t>
        <a:bodyPr/>
        <a:lstStyle/>
        <a:p>
          <a:r>
            <a:rPr lang="en-US" dirty="0"/>
            <a:t>Universal support</a:t>
          </a:r>
        </a:p>
      </dgm:t>
    </dgm:pt>
    <dgm:pt modelId="{3F582076-E9F3-3C40-943C-F0BD29645748}" type="parTrans" cxnId="{162B8D8D-9A01-A843-A089-33DDAD011EC5}">
      <dgm:prSet/>
      <dgm:spPr/>
      <dgm:t>
        <a:bodyPr/>
        <a:lstStyle/>
        <a:p>
          <a:endParaRPr lang="en-US"/>
        </a:p>
      </dgm:t>
    </dgm:pt>
    <dgm:pt modelId="{C5987BFD-2169-9D44-9736-8DC619F458A7}" type="sibTrans" cxnId="{162B8D8D-9A01-A843-A089-33DDAD011EC5}">
      <dgm:prSet/>
      <dgm:spPr/>
      <dgm:t>
        <a:bodyPr/>
        <a:lstStyle/>
        <a:p>
          <a:endParaRPr lang="en-US"/>
        </a:p>
      </dgm:t>
    </dgm:pt>
    <dgm:pt modelId="{495D6344-CAA7-D247-A40B-F282F4D8B42D}">
      <dgm:prSet phldrT="[Text]"/>
      <dgm:spPr/>
      <dgm:t>
        <a:bodyPr/>
        <a:lstStyle/>
        <a:p>
          <a:r>
            <a:rPr lang="en-US" dirty="0"/>
            <a:t>Apps</a:t>
          </a:r>
        </a:p>
      </dgm:t>
    </dgm:pt>
    <dgm:pt modelId="{F2447F36-F481-2B4C-AAB9-4C24D271E0D0}" type="parTrans" cxnId="{BA1BD232-124A-6445-AB8F-F16243C130AB}">
      <dgm:prSet/>
      <dgm:spPr/>
      <dgm:t>
        <a:bodyPr/>
        <a:lstStyle/>
        <a:p>
          <a:endParaRPr lang="en-US"/>
        </a:p>
      </dgm:t>
    </dgm:pt>
    <dgm:pt modelId="{B8ADD1F9-9EC7-BA44-A17E-20649AFE18B0}" type="sibTrans" cxnId="{BA1BD232-124A-6445-AB8F-F16243C130AB}">
      <dgm:prSet/>
      <dgm:spPr/>
      <dgm:t>
        <a:bodyPr/>
        <a:lstStyle/>
        <a:p>
          <a:endParaRPr lang="en-US"/>
        </a:p>
      </dgm:t>
    </dgm:pt>
    <dgm:pt modelId="{BC79237E-EB76-0748-8098-9477858EA1CE}">
      <dgm:prSet phldrT="[Text]"/>
      <dgm:spPr/>
      <dgm:t>
        <a:bodyPr/>
        <a:lstStyle/>
        <a:p>
          <a:r>
            <a:rPr lang="en-US" dirty="0"/>
            <a:t>Webinars</a:t>
          </a:r>
        </a:p>
      </dgm:t>
    </dgm:pt>
    <dgm:pt modelId="{8B81B3F7-E48A-0F45-ADC5-1A55437C5D83}" type="parTrans" cxnId="{0E571B93-0167-6741-974A-2047DA1D90FB}">
      <dgm:prSet/>
      <dgm:spPr/>
      <dgm:t>
        <a:bodyPr/>
        <a:lstStyle/>
        <a:p>
          <a:endParaRPr lang="en-US"/>
        </a:p>
      </dgm:t>
    </dgm:pt>
    <dgm:pt modelId="{794EA973-B7F9-7D40-9FEB-DE061BDF0538}" type="sibTrans" cxnId="{0E571B93-0167-6741-974A-2047DA1D90FB}">
      <dgm:prSet/>
      <dgm:spPr/>
      <dgm:t>
        <a:bodyPr/>
        <a:lstStyle/>
        <a:p>
          <a:endParaRPr lang="en-US"/>
        </a:p>
      </dgm:t>
    </dgm:pt>
    <dgm:pt modelId="{E925046A-1BB6-BC45-98D7-BA7E124BFD8E}">
      <dgm:prSet phldrT="[Text]"/>
      <dgm:spPr/>
      <dgm:t>
        <a:bodyPr/>
        <a:lstStyle/>
        <a:p>
          <a:endParaRPr lang="en-US" dirty="0"/>
        </a:p>
        <a:p>
          <a:r>
            <a:rPr lang="en-US" u="none" dirty="0">
              <a:solidFill>
                <a:schemeClr val="tx1"/>
              </a:solidFill>
            </a:rPr>
            <a:t>Peer Support  Individual/ Groups</a:t>
          </a:r>
          <a:endParaRPr lang="en-US" dirty="0">
            <a:solidFill>
              <a:schemeClr val="tx1"/>
            </a:solidFill>
          </a:endParaRPr>
        </a:p>
      </dgm:t>
    </dgm:pt>
    <dgm:pt modelId="{32D7C028-3834-8042-ACEB-886241093D7A}" type="parTrans" cxnId="{EECBD478-93DE-9B4E-A299-17173E459D12}">
      <dgm:prSet/>
      <dgm:spPr/>
      <dgm:t>
        <a:bodyPr/>
        <a:lstStyle/>
        <a:p>
          <a:endParaRPr lang="en-US"/>
        </a:p>
      </dgm:t>
    </dgm:pt>
    <dgm:pt modelId="{66F7AE3E-8F4F-8C49-BC50-5CBFA429129E}" type="sibTrans" cxnId="{EECBD478-93DE-9B4E-A299-17173E459D12}">
      <dgm:prSet/>
      <dgm:spPr/>
      <dgm:t>
        <a:bodyPr/>
        <a:lstStyle/>
        <a:p>
          <a:endParaRPr lang="en-US"/>
        </a:p>
      </dgm:t>
    </dgm:pt>
    <dgm:pt modelId="{A289DB38-CB7D-8A40-9EAD-2E636EBE3A15}">
      <dgm:prSet phldrT="[Text]"/>
      <dgm:spPr>
        <a:solidFill>
          <a:schemeClr val="bg1">
            <a:lumMod val="85000"/>
          </a:schemeClr>
        </a:solidFill>
      </dgm:spPr>
      <dgm:t>
        <a:bodyPr/>
        <a:lstStyle/>
        <a:p>
          <a:r>
            <a:rPr lang="en-US" dirty="0"/>
            <a:t>Indicated Support</a:t>
          </a:r>
        </a:p>
      </dgm:t>
    </dgm:pt>
    <dgm:pt modelId="{C9921D3C-A2F1-F345-AAFE-83C94297428E}" type="parTrans" cxnId="{50E9D68B-FD54-E942-8CC9-3CC6CE3DFB1A}">
      <dgm:prSet/>
      <dgm:spPr/>
      <dgm:t>
        <a:bodyPr/>
        <a:lstStyle/>
        <a:p>
          <a:endParaRPr lang="en-US"/>
        </a:p>
      </dgm:t>
    </dgm:pt>
    <dgm:pt modelId="{1D164692-F80E-E44A-80D9-9192B593A7AA}" type="sibTrans" cxnId="{50E9D68B-FD54-E942-8CC9-3CC6CE3DFB1A}">
      <dgm:prSet/>
      <dgm:spPr/>
      <dgm:t>
        <a:bodyPr/>
        <a:lstStyle/>
        <a:p>
          <a:endParaRPr lang="en-US"/>
        </a:p>
      </dgm:t>
    </dgm:pt>
    <dgm:pt modelId="{AED0BA0A-215D-8D45-8C21-BD09A54AB81C}">
      <dgm:prSet phldrT="[Text]" custT="1"/>
      <dgm:spPr>
        <a:solidFill>
          <a:schemeClr val="bg1">
            <a:lumMod val="85000"/>
          </a:schemeClr>
        </a:solidFill>
      </dgm:spPr>
      <dgm:t>
        <a:bodyPr/>
        <a:lstStyle/>
        <a:p>
          <a:r>
            <a:rPr lang="en-US" sz="1600" dirty="0"/>
            <a:t>Stress First Aid</a:t>
          </a:r>
        </a:p>
        <a:p>
          <a:r>
            <a:rPr lang="en-US" sz="1600" dirty="0"/>
            <a:t>EAP- short term counseling</a:t>
          </a:r>
        </a:p>
        <a:p>
          <a:r>
            <a:rPr lang="en-US" sz="1600" dirty="0"/>
            <a:t>Linkage to services within health system</a:t>
          </a:r>
        </a:p>
        <a:p>
          <a:r>
            <a:rPr lang="en-US" sz="1600" dirty="0"/>
            <a:t>Linkage to </a:t>
          </a:r>
          <a:r>
            <a:rPr lang="en-US" sz="1600"/>
            <a:t>community services</a:t>
          </a:r>
          <a:endParaRPr lang="en-US" sz="1600" dirty="0"/>
        </a:p>
        <a:p>
          <a:endParaRPr lang="en-US" sz="1400" dirty="0"/>
        </a:p>
        <a:p>
          <a:endParaRPr lang="en-US" sz="1400" dirty="0"/>
        </a:p>
      </dgm:t>
    </dgm:pt>
    <dgm:pt modelId="{746EF725-6961-C14D-A2E3-71E2C1E0E3A7}" type="parTrans" cxnId="{DB5F9A15-6F73-8040-9460-D1B84D12504F}">
      <dgm:prSet/>
      <dgm:spPr/>
      <dgm:t>
        <a:bodyPr/>
        <a:lstStyle/>
        <a:p>
          <a:endParaRPr lang="en-US"/>
        </a:p>
      </dgm:t>
    </dgm:pt>
    <dgm:pt modelId="{404E14EC-3AF8-F14D-AC8B-F86672977D6D}" type="sibTrans" cxnId="{DB5F9A15-6F73-8040-9460-D1B84D12504F}">
      <dgm:prSet/>
      <dgm:spPr/>
      <dgm:t>
        <a:bodyPr/>
        <a:lstStyle/>
        <a:p>
          <a:endParaRPr lang="en-US"/>
        </a:p>
      </dgm:t>
    </dgm:pt>
    <dgm:pt modelId="{21A22E28-3218-9F46-BB79-6B2B94281CDA}">
      <dgm:prSet phldrT="[Text]"/>
      <dgm:spPr/>
      <dgm:t>
        <a:bodyPr/>
        <a:lstStyle/>
        <a:p>
          <a:r>
            <a:rPr lang="en-US" dirty="0"/>
            <a:t>Websites</a:t>
          </a:r>
        </a:p>
        <a:p>
          <a:r>
            <a:rPr lang="en-US" dirty="0"/>
            <a:t>Daily mindfulness</a:t>
          </a:r>
        </a:p>
        <a:p>
          <a:r>
            <a:rPr lang="en-US" dirty="0"/>
            <a:t>Yoga classes</a:t>
          </a:r>
        </a:p>
      </dgm:t>
    </dgm:pt>
    <dgm:pt modelId="{0D562C82-F1DE-C247-AD4B-641250D57630}" type="parTrans" cxnId="{B77F6B72-7808-2D4F-B62C-84C105F87560}">
      <dgm:prSet/>
      <dgm:spPr/>
      <dgm:t>
        <a:bodyPr/>
        <a:lstStyle/>
        <a:p>
          <a:endParaRPr lang="en-US"/>
        </a:p>
      </dgm:t>
    </dgm:pt>
    <dgm:pt modelId="{FDDE1DA2-4C5B-8745-BF8E-681AD08C54C5}" type="sibTrans" cxnId="{B77F6B72-7808-2D4F-B62C-84C105F87560}">
      <dgm:prSet/>
      <dgm:spPr/>
      <dgm:t>
        <a:bodyPr/>
        <a:lstStyle/>
        <a:p>
          <a:endParaRPr lang="en-US"/>
        </a:p>
      </dgm:t>
    </dgm:pt>
    <dgm:pt modelId="{2B2307CF-7118-C449-AF12-302E3042C764}">
      <dgm:prSet phldrT="[Text]"/>
      <dgm:spPr/>
      <dgm:t>
        <a:bodyPr/>
        <a:lstStyle/>
        <a:p>
          <a:endParaRPr lang="en-US" dirty="0"/>
        </a:p>
      </dgm:t>
    </dgm:pt>
    <dgm:pt modelId="{BCFE4F26-AFD1-7A46-A8CD-29F55943D902}" type="parTrans" cxnId="{15651785-54FD-6D41-BBE3-E108F32CA05D}">
      <dgm:prSet/>
      <dgm:spPr/>
      <dgm:t>
        <a:bodyPr/>
        <a:lstStyle/>
        <a:p>
          <a:endParaRPr lang="en-US"/>
        </a:p>
      </dgm:t>
    </dgm:pt>
    <dgm:pt modelId="{B3673B0F-3FB9-E440-BFCC-213067861536}" type="sibTrans" cxnId="{15651785-54FD-6D41-BBE3-E108F32CA05D}">
      <dgm:prSet/>
      <dgm:spPr/>
      <dgm:t>
        <a:bodyPr/>
        <a:lstStyle/>
        <a:p>
          <a:endParaRPr lang="en-US"/>
        </a:p>
      </dgm:t>
    </dgm:pt>
    <dgm:pt modelId="{B45A4689-941A-3E44-8546-1688227D3FC1}">
      <dgm:prSet/>
      <dgm:spPr/>
      <dgm:t>
        <a:bodyPr/>
        <a:lstStyle/>
        <a:p>
          <a:r>
            <a:rPr lang="en-US" dirty="0"/>
            <a:t>Spiritual Care Services</a:t>
          </a:r>
        </a:p>
      </dgm:t>
    </dgm:pt>
    <dgm:pt modelId="{07F6DD75-B7DA-F64D-8077-EAEFAF473744}" type="parTrans" cxnId="{1CF76CFE-21E5-524E-9763-E6756447DFF0}">
      <dgm:prSet/>
      <dgm:spPr/>
      <dgm:t>
        <a:bodyPr/>
        <a:lstStyle/>
        <a:p>
          <a:endParaRPr lang="en-US"/>
        </a:p>
      </dgm:t>
    </dgm:pt>
    <dgm:pt modelId="{9A979513-E8D8-1149-8E44-E8DD6BE326A5}" type="sibTrans" cxnId="{1CF76CFE-21E5-524E-9763-E6756447DFF0}">
      <dgm:prSet/>
      <dgm:spPr/>
      <dgm:t>
        <a:bodyPr/>
        <a:lstStyle/>
        <a:p>
          <a:endParaRPr lang="en-US"/>
        </a:p>
      </dgm:t>
    </dgm:pt>
    <dgm:pt modelId="{2B3AA5FE-2C1C-1E40-A46E-6E5AF37EE0C5}">
      <dgm:prSet/>
      <dgm:spPr/>
      <dgm:t>
        <a:bodyPr/>
        <a:lstStyle/>
        <a:p>
          <a:r>
            <a:rPr lang="en-US" dirty="0"/>
            <a:t>24/7 Emotional support hotline</a:t>
          </a:r>
        </a:p>
      </dgm:t>
    </dgm:pt>
    <dgm:pt modelId="{F7A9AF57-DA5A-3646-AD8E-9170A248C35D}" type="parTrans" cxnId="{51DDF130-3371-3748-B21A-1F8C6897D472}">
      <dgm:prSet/>
      <dgm:spPr/>
      <dgm:t>
        <a:bodyPr/>
        <a:lstStyle/>
        <a:p>
          <a:endParaRPr lang="en-US"/>
        </a:p>
      </dgm:t>
    </dgm:pt>
    <dgm:pt modelId="{AC47A5A8-F9B3-5E48-AC72-08A9310BAFFC}" type="sibTrans" cxnId="{51DDF130-3371-3748-B21A-1F8C6897D472}">
      <dgm:prSet/>
      <dgm:spPr/>
      <dgm:t>
        <a:bodyPr/>
        <a:lstStyle/>
        <a:p>
          <a:endParaRPr lang="en-US"/>
        </a:p>
      </dgm:t>
    </dgm:pt>
    <dgm:pt modelId="{E54C2895-BC48-4109-96AB-3DE7DBECEF6C}">
      <dgm:prSet phldrT="[Text]"/>
      <dgm:spPr/>
      <dgm:t>
        <a:bodyPr/>
        <a:lstStyle/>
        <a:p>
          <a:r>
            <a:rPr lang="en-US" dirty="0"/>
            <a:t>Employee Discounts</a:t>
          </a:r>
        </a:p>
      </dgm:t>
    </dgm:pt>
    <dgm:pt modelId="{56FD4349-4847-464B-A590-4F236A8AD33E}" type="parTrans" cxnId="{9BA63F1E-C1D4-4585-A63E-D6CB39EFF0AF}">
      <dgm:prSet/>
      <dgm:spPr/>
      <dgm:t>
        <a:bodyPr/>
        <a:lstStyle/>
        <a:p>
          <a:endParaRPr lang="en-US"/>
        </a:p>
      </dgm:t>
    </dgm:pt>
    <dgm:pt modelId="{8A0B3148-AA8F-49B4-8ABD-F409813BB352}" type="sibTrans" cxnId="{9BA63F1E-C1D4-4585-A63E-D6CB39EFF0AF}">
      <dgm:prSet/>
      <dgm:spPr/>
      <dgm:t>
        <a:bodyPr/>
        <a:lstStyle/>
        <a:p>
          <a:endParaRPr lang="en-US"/>
        </a:p>
      </dgm:t>
    </dgm:pt>
    <dgm:pt modelId="{C5CEFF25-673C-42FF-9D3B-A1F65B6C6B4E}">
      <dgm:prSet phldrT="[Text]"/>
      <dgm:spPr/>
      <dgm:t>
        <a:bodyPr/>
        <a:lstStyle/>
        <a:p>
          <a:r>
            <a:rPr lang="en-US" dirty="0"/>
            <a:t>Financial Support</a:t>
          </a:r>
        </a:p>
      </dgm:t>
    </dgm:pt>
    <dgm:pt modelId="{CA90D2C5-EA47-472F-8A2A-E0207519F314}" type="parTrans" cxnId="{86D99E41-2AA6-447D-B6FF-B0E17B785CEC}">
      <dgm:prSet/>
      <dgm:spPr/>
      <dgm:t>
        <a:bodyPr/>
        <a:lstStyle/>
        <a:p>
          <a:endParaRPr lang="en-US"/>
        </a:p>
      </dgm:t>
    </dgm:pt>
    <dgm:pt modelId="{22F0A9AB-414A-4395-B0D8-AA4133EE73B6}" type="sibTrans" cxnId="{86D99E41-2AA6-447D-B6FF-B0E17B785CEC}">
      <dgm:prSet/>
      <dgm:spPr/>
      <dgm:t>
        <a:bodyPr/>
        <a:lstStyle/>
        <a:p>
          <a:endParaRPr lang="en-US"/>
        </a:p>
      </dgm:t>
    </dgm:pt>
    <dgm:pt modelId="{B6D49A53-0764-4F52-97B5-7B06F9301F7B}">
      <dgm:prSet phldrT="[Text]"/>
      <dgm:spPr/>
      <dgm:t>
        <a:bodyPr/>
        <a:lstStyle/>
        <a:p>
          <a:r>
            <a:rPr lang="en-US" dirty="0"/>
            <a:t>Mini-Marts in cafeterias</a:t>
          </a:r>
        </a:p>
      </dgm:t>
    </dgm:pt>
    <dgm:pt modelId="{4752719B-AF79-4465-BF9A-96DDBF060FF0}" type="parTrans" cxnId="{29E654CD-98DC-4B4F-869E-567743962370}">
      <dgm:prSet/>
      <dgm:spPr/>
      <dgm:t>
        <a:bodyPr/>
        <a:lstStyle/>
        <a:p>
          <a:endParaRPr lang="en-US"/>
        </a:p>
      </dgm:t>
    </dgm:pt>
    <dgm:pt modelId="{F2EDA599-A681-4128-944F-4C53FBDBA307}" type="sibTrans" cxnId="{29E654CD-98DC-4B4F-869E-567743962370}">
      <dgm:prSet/>
      <dgm:spPr/>
      <dgm:t>
        <a:bodyPr/>
        <a:lstStyle/>
        <a:p>
          <a:endParaRPr lang="en-US"/>
        </a:p>
      </dgm:t>
    </dgm:pt>
    <dgm:pt modelId="{5A9277D3-5D00-405D-8192-2AA67BF751C6}">
      <dgm:prSet phldrT="[Text]"/>
      <dgm:spPr/>
      <dgm:t>
        <a:bodyPr/>
        <a:lstStyle/>
        <a:p>
          <a:r>
            <a:rPr lang="en-US" dirty="0"/>
            <a:t>Grocery delivery </a:t>
          </a:r>
        </a:p>
      </dgm:t>
    </dgm:pt>
    <dgm:pt modelId="{748D1BF0-68F2-4006-8C19-89F1BA16B1B6}" type="parTrans" cxnId="{2C8A09CB-7AB9-4F3B-B24C-C073C313AA6C}">
      <dgm:prSet/>
      <dgm:spPr/>
      <dgm:t>
        <a:bodyPr/>
        <a:lstStyle/>
        <a:p>
          <a:endParaRPr lang="en-US"/>
        </a:p>
      </dgm:t>
    </dgm:pt>
    <dgm:pt modelId="{FF01C065-5BCE-4D80-8AEA-43CD9A8C5851}" type="sibTrans" cxnId="{2C8A09CB-7AB9-4F3B-B24C-C073C313AA6C}">
      <dgm:prSet/>
      <dgm:spPr/>
      <dgm:t>
        <a:bodyPr/>
        <a:lstStyle/>
        <a:p>
          <a:endParaRPr lang="en-US"/>
        </a:p>
      </dgm:t>
    </dgm:pt>
    <dgm:pt modelId="{9174F5AD-69FC-4E0B-9654-614487AE6892}">
      <dgm:prSet phldrT="[Text]"/>
      <dgm:spPr/>
      <dgm:t>
        <a:bodyPr/>
        <a:lstStyle/>
        <a:p>
          <a:r>
            <a:rPr lang="en-US" dirty="0"/>
            <a:t>Social Connectedness</a:t>
          </a:r>
        </a:p>
      </dgm:t>
    </dgm:pt>
    <dgm:pt modelId="{AA64F3B1-A086-4E5B-A6D6-3AA8987934F5}" type="parTrans" cxnId="{8250321A-EDAC-494B-8DD2-CF9043A8C3F0}">
      <dgm:prSet/>
      <dgm:spPr/>
      <dgm:t>
        <a:bodyPr/>
        <a:lstStyle/>
        <a:p>
          <a:endParaRPr lang="en-US"/>
        </a:p>
      </dgm:t>
    </dgm:pt>
    <dgm:pt modelId="{5005EB55-9EBC-457A-A79C-4A66C5F35EF4}" type="sibTrans" cxnId="{8250321A-EDAC-494B-8DD2-CF9043A8C3F0}">
      <dgm:prSet/>
      <dgm:spPr/>
      <dgm:t>
        <a:bodyPr/>
        <a:lstStyle/>
        <a:p>
          <a:endParaRPr lang="en-US"/>
        </a:p>
      </dgm:t>
    </dgm:pt>
    <dgm:pt modelId="{423771A2-BA20-4D70-BEF0-351C5A9E2BA1}">
      <dgm:prSet phldrT="[Text]"/>
      <dgm:spPr/>
      <dgm:t>
        <a:bodyPr/>
        <a:lstStyle/>
        <a:p>
          <a:r>
            <a:rPr lang="en-US" dirty="0"/>
            <a:t>Recognition program</a:t>
          </a:r>
        </a:p>
        <a:p>
          <a:r>
            <a:rPr lang="en-US" dirty="0"/>
            <a:t>Tranquility tents</a:t>
          </a:r>
        </a:p>
      </dgm:t>
    </dgm:pt>
    <dgm:pt modelId="{910B099B-0CCE-471A-B401-3840401CE6DE}" type="parTrans" cxnId="{A2840571-4A47-466C-953A-BCDC3B6851F2}">
      <dgm:prSet/>
      <dgm:spPr/>
      <dgm:t>
        <a:bodyPr/>
        <a:lstStyle/>
        <a:p>
          <a:endParaRPr lang="en-US"/>
        </a:p>
      </dgm:t>
    </dgm:pt>
    <dgm:pt modelId="{DFC1A845-9504-474B-A70B-9E4718D379A3}" type="sibTrans" cxnId="{A2840571-4A47-466C-953A-BCDC3B6851F2}">
      <dgm:prSet/>
      <dgm:spPr/>
      <dgm:t>
        <a:bodyPr/>
        <a:lstStyle/>
        <a:p>
          <a:endParaRPr lang="en-US"/>
        </a:p>
      </dgm:t>
    </dgm:pt>
    <dgm:pt modelId="{7F00CF84-92D8-45DB-8A06-EC460EBC37A1}">
      <dgm:prSet phldrT="[Text]"/>
      <dgm:spPr/>
      <dgm:t>
        <a:bodyPr/>
        <a:lstStyle/>
        <a:p>
          <a:endParaRPr lang="en-US" dirty="0"/>
        </a:p>
      </dgm:t>
    </dgm:pt>
    <dgm:pt modelId="{D94373B2-792A-409F-BE63-2F507ACE01B8}" type="parTrans" cxnId="{459FFF77-BFBC-4EBB-BCF0-4750816B93F1}">
      <dgm:prSet/>
      <dgm:spPr/>
      <dgm:t>
        <a:bodyPr/>
        <a:lstStyle/>
        <a:p>
          <a:endParaRPr lang="en-US"/>
        </a:p>
      </dgm:t>
    </dgm:pt>
    <dgm:pt modelId="{14923AD2-50AC-47AA-ABB3-67D096D8C055}" type="sibTrans" cxnId="{459FFF77-BFBC-4EBB-BCF0-4750816B93F1}">
      <dgm:prSet/>
      <dgm:spPr/>
      <dgm:t>
        <a:bodyPr/>
        <a:lstStyle/>
        <a:p>
          <a:endParaRPr lang="en-US"/>
        </a:p>
      </dgm:t>
    </dgm:pt>
    <dgm:pt modelId="{7FA06E01-EA99-784E-9155-1E8BA2120F8C}">
      <dgm:prSet phldrT="[Text]"/>
      <dgm:spPr>
        <a:solidFill>
          <a:srgbClr val="CCFFCC"/>
        </a:solidFill>
      </dgm:spPr>
      <dgm:t>
        <a:bodyPr/>
        <a:lstStyle/>
        <a:p>
          <a:r>
            <a:rPr lang="en-US" dirty="0"/>
            <a:t>Selective Support</a:t>
          </a:r>
        </a:p>
      </dgm:t>
    </dgm:pt>
    <dgm:pt modelId="{B9906EEF-C0E7-FF45-8E7D-81ED4B1F6BD8}" type="sibTrans" cxnId="{08BD059D-D464-3441-B0C1-49122D68E955}">
      <dgm:prSet/>
      <dgm:spPr/>
      <dgm:t>
        <a:bodyPr/>
        <a:lstStyle/>
        <a:p>
          <a:endParaRPr lang="en-US"/>
        </a:p>
      </dgm:t>
    </dgm:pt>
    <dgm:pt modelId="{B7C9A43F-D382-3D4E-AB78-13AF360D0765}" type="parTrans" cxnId="{08BD059D-D464-3441-B0C1-49122D68E955}">
      <dgm:prSet/>
      <dgm:spPr/>
      <dgm:t>
        <a:bodyPr/>
        <a:lstStyle/>
        <a:p>
          <a:endParaRPr lang="en-US"/>
        </a:p>
      </dgm:t>
    </dgm:pt>
    <dgm:pt modelId="{8458297C-C737-3D45-B082-8A6A0F17C42B}" type="pres">
      <dgm:prSet presAssocID="{C613FE5A-3102-EC4C-BF9C-84233ABE498C}" presName="Name0" presStyleCnt="0">
        <dgm:presLayoutVars>
          <dgm:chMax val="7"/>
          <dgm:chPref val="7"/>
          <dgm:dir/>
          <dgm:animLvl val="lvl"/>
        </dgm:presLayoutVars>
      </dgm:prSet>
      <dgm:spPr/>
      <dgm:t>
        <a:bodyPr/>
        <a:lstStyle/>
        <a:p>
          <a:endParaRPr lang="en-US"/>
        </a:p>
      </dgm:t>
    </dgm:pt>
    <dgm:pt modelId="{279BD47F-0354-764D-BB55-9EF98E9CC9C2}" type="pres">
      <dgm:prSet presAssocID="{843DC8B3-E99A-A942-9144-711CF40915AB}" presName="parentText_1" presStyleLbl="node1" presStyleIdx="0" presStyleCnt="3">
        <dgm:presLayoutVars>
          <dgm:chMax val="1"/>
          <dgm:chPref val="1"/>
          <dgm:bulletEnabled val="1"/>
        </dgm:presLayoutVars>
      </dgm:prSet>
      <dgm:spPr/>
      <dgm:t>
        <a:bodyPr/>
        <a:lstStyle/>
        <a:p>
          <a:endParaRPr lang="en-US"/>
        </a:p>
      </dgm:t>
    </dgm:pt>
    <dgm:pt modelId="{2202BA8F-2244-3049-B1D4-2C7B996D093B}" type="pres">
      <dgm:prSet presAssocID="{843DC8B3-E99A-A942-9144-711CF40915AB}" presName="childText_1" presStyleLbl="node1" presStyleIdx="0" presStyleCnt="3">
        <dgm:presLayoutVars>
          <dgm:chMax val="0"/>
          <dgm:chPref val="0"/>
          <dgm:bulletEnabled val="1"/>
        </dgm:presLayoutVars>
      </dgm:prSet>
      <dgm:spPr/>
      <dgm:t>
        <a:bodyPr/>
        <a:lstStyle/>
        <a:p>
          <a:endParaRPr lang="en-US"/>
        </a:p>
      </dgm:t>
    </dgm:pt>
    <dgm:pt modelId="{A8CDC19D-22F2-184D-B705-EA9B2ECDEA62}" type="pres">
      <dgm:prSet presAssocID="{843DC8B3-E99A-A942-9144-711CF40915AB}" presName="accentShape_1" presStyleCnt="0"/>
      <dgm:spPr/>
    </dgm:pt>
    <dgm:pt modelId="{60607457-40AB-9D4D-8859-CD4AECFB044F}" type="pres">
      <dgm:prSet presAssocID="{843DC8B3-E99A-A942-9144-711CF40915AB}" presName="imageRepeatNode" presStyleLbl="node1" presStyleIdx="0" presStyleCnt="3"/>
      <dgm:spPr/>
      <dgm:t>
        <a:bodyPr/>
        <a:lstStyle/>
        <a:p>
          <a:endParaRPr lang="en-US"/>
        </a:p>
      </dgm:t>
    </dgm:pt>
    <dgm:pt modelId="{C4399B62-74CF-A94E-958C-59D9ABF3B9F2}" type="pres">
      <dgm:prSet presAssocID="{7FA06E01-EA99-784E-9155-1E8BA2120F8C}" presName="parentText_2" presStyleLbl="node1" presStyleIdx="0" presStyleCnt="3">
        <dgm:presLayoutVars>
          <dgm:chMax val="1"/>
          <dgm:chPref val="1"/>
          <dgm:bulletEnabled val="1"/>
        </dgm:presLayoutVars>
      </dgm:prSet>
      <dgm:spPr/>
      <dgm:t>
        <a:bodyPr/>
        <a:lstStyle/>
        <a:p>
          <a:endParaRPr lang="en-US"/>
        </a:p>
      </dgm:t>
    </dgm:pt>
    <dgm:pt modelId="{5229C1DB-86CF-7648-ACCA-C3A8EFC3CC3F}" type="pres">
      <dgm:prSet presAssocID="{7FA06E01-EA99-784E-9155-1E8BA2120F8C}" presName="childText_2" presStyleLbl="node2" presStyleIdx="0" presStyleCnt="0">
        <dgm:presLayoutVars>
          <dgm:chMax val="0"/>
          <dgm:chPref val="0"/>
          <dgm:bulletEnabled val="1"/>
        </dgm:presLayoutVars>
      </dgm:prSet>
      <dgm:spPr/>
      <dgm:t>
        <a:bodyPr/>
        <a:lstStyle/>
        <a:p>
          <a:endParaRPr lang="en-US"/>
        </a:p>
      </dgm:t>
    </dgm:pt>
    <dgm:pt modelId="{E01D7418-6601-7041-996A-362EE07EBC00}" type="pres">
      <dgm:prSet presAssocID="{7FA06E01-EA99-784E-9155-1E8BA2120F8C}" presName="accentShape_2" presStyleCnt="0"/>
      <dgm:spPr/>
    </dgm:pt>
    <dgm:pt modelId="{4686CE40-8550-A146-A3DF-ACAF61346910}" type="pres">
      <dgm:prSet presAssocID="{7FA06E01-EA99-784E-9155-1E8BA2120F8C}" presName="imageRepeatNode" presStyleLbl="node1" presStyleIdx="1" presStyleCnt="3" custLinFactNeighborX="-2630" custLinFactNeighborY="5932"/>
      <dgm:spPr/>
      <dgm:t>
        <a:bodyPr/>
        <a:lstStyle/>
        <a:p>
          <a:endParaRPr lang="en-US"/>
        </a:p>
      </dgm:t>
    </dgm:pt>
    <dgm:pt modelId="{41DB8944-5BD4-A84F-9985-91E814C79448}" type="pres">
      <dgm:prSet presAssocID="{A289DB38-CB7D-8A40-9EAD-2E636EBE3A15}" presName="parentText_3" presStyleLbl="node1" presStyleIdx="1" presStyleCnt="3">
        <dgm:presLayoutVars>
          <dgm:chMax val="1"/>
          <dgm:chPref val="1"/>
          <dgm:bulletEnabled val="1"/>
        </dgm:presLayoutVars>
      </dgm:prSet>
      <dgm:spPr/>
      <dgm:t>
        <a:bodyPr/>
        <a:lstStyle/>
        <a:p>
          <a:endParaRPr lang="en-US"/>
        </a:p>
      </dgm:t>
    </dgm:pt>
    <dgm:pt modelId="{E3D74E9D-5B1D-B146-8F8F-D4CE3694141F}" type="pres">
      <dgm:prSet presAssocID="{A289DB38-CB7D-8A40-9EAD-2E636EBE3A15}" presName="childText_3" presStyleLbl="node2" presStyleIdx="0" presStyleCnt="0">
        <dgm:presLayoutVars>
          <dgm:chMax val="0"/>
          <dgm:chPref val="0"/>
          <dgm:bulletEnabled val="1"/>
        </dgm:presLayoutVars>
      </dgm:prSet>
      <dgm:spPr/>
      <dgm:t>
        <a:bodyPr/>
        <a:lstStyle/>
        <a:p>
          <a:endParaRPr lang="en-US"/>
        </a:p>
      </dgm:t>
    </dgm:pt>
    <dgm:pt modelId="{1BF94C03-0E74-5E4D-92AE-B56135D3B896}" type="pres">
      <dgm:prSet presAssocID="{A289DB38-CB7D-8A40-9EAD-2E636EBE3A15}" presName="accentShape_3" presStyleCnt="0"/>
      <dgm:spPr/>
    </dgm:pt>
    <dgm:pt modelId="{B5D4D9EF-C643-344F-ACDB-26C3265D7071}" type="pres">
      <dgm:prSet presAssocID="{A289DB38-CB7D-8A40-9EAD-2E636EBE3A15}" presName="imageRepeatNode" presStyleLbl="node1" presStyleIdx="2" presStyleCnt="3" custScaleX="111396"/>
      <dgm:spPr/>
      <dgm:t>
        <a:bodyPr/>
        <a:lstStyle/>
        <a:p>
          <a:endParaRPr lang="en-US"/>
        </a:p>
      </dgm:t>
    </dgm:pt>
  </dgm:ptLst>
  <dgm:cxnLst>
    <dgm:cxn modelId="{0D89D6D4-27F1-4561-A333-79835084D7ED}" type="presOf" srcId="{21A22E28-3218-9F46-BB79-6B2B94281CDA}" destId="{2202BA8F-2244-3049-B1D4-2C7B996D093B}" srcOrd="0" destOrd="2" presId="urn:microsoft.com/office/officeart/2009/3/layout/BlockDescendingList"/>
    <dgm:cxn modelId="{13B5C526-0E46-4F04-A694-AADE1825910D}" type="presOf" srcId="{E54C2895-BC48-4109-96AB-3DE7DBECEF6C}" destId="{2202BA8F-2244-3049-B1D4-2C7B996D093B}" srcOrd="0" destOrd="3" presId="urn:microsoft.com/office/officeart/2009/3/layout/BlockDescendingList"/>
    <dgm:cxn modelId="{EECBD478-93DE-9B4E-A299-17173E459D12}" srcId="{7FA06E01-EA99-784E-9155-1E8BA2120F8C}" destId="{E925046A-1BB6-BC45-98D7-BA7E124BFD8E}" srcOrd="0" destOrd="0" parTransId="{32D7C028-3834-8042-ACEB-886241093D7A}" sibTransId="{66F7AE3E-8F4F-8C49-BC50-5CBFA429129E}"/>
    <dgm:cxn modelId="{2C8A09CB-7AB9-4F3B-B24C-C073C313AA6C}" srcId="{843DC8B3-E99A-A942-9144-711CF40915AB}" destId="{5A9277D3-5D00-405D-8192-2AA67BF751C6}" srcOrd="6" destOrd="0" parTransId="{748D1BF0-68F2-4006-8C19-89F1BA16B1B6}" sibTransId="{FF01C065-5BCE-4D80-8AEA-43CD9A8C5851}"/>
    <dgm:cxn modelId="{51DDF130-3371-3748-B21A-1F8C6897D472}" srcId="{7FA06E01-EA99-784E-9155-1E8BA2120F8C}" destId="{2B3AA5FE-2C1C-1E40-A46E-6E5AF37EE0C5}" srcOrd="2" destOrd="0" parTransId="{F7A9AF57-DA5A-3646-AD8E-9170A248C35D}" sibTransId="{AC47A5A8-F9B3-5E48-AC72-08A9310BAFFC}"/>
    <dgm:cxn modelId="{162B8D8D-9A01-A843-A089-33DDAD011EC5}" srcId="{C613FE5A-3102-EC4C-BF9C-84233ABE498C}" destId="{843DC8B3-E99A-A942-9144-711CF40915AB}" srcOrd="0" destOrd="0" parTransId="{3F582076-E9F3-3C40-943C-F0BD29645748}" sibTransId="{C5987BFD-2169-9D44-9736-8DC619F458A7}"/>
    <dgm:cxn modelId="{459FFF77-BFBC-4EBB-BCF0-4750816B93F1}" srcId="{843DC8B3-E99A-A942-9144-711CF40915AB}" destId="{7F00CF84-92D8-45DB-8A06-EC460EBC37A1}" srcOrd="9" destOrd="0" parTransId="{D94373B2-792A-409F-BE63-2F507ACE01B8}" sibTransId="{14923AD2-50AC-47AA-ABB3-67D096D8C055}"/>
    <dgm:cxn modelId="{9CB5DD14-A53A-4F87-9341-F2ECD64F44BC}" type="presOf" srcId="{2B3AA5FE-2C1C-1E40-A46E-6E5AF37EE0C5}" destId="{5229C1DB-86CF-7648-ACCA-C3A8EFC3CC3F}" srcOrd="0" destOrd="2" presId="urn:microsoft.com/office/officeart/2009/3/layout/BlockDescendingList"/>
    <dgm:cxn modelId="{9BA63F1E-C1D4-4585-A63E-D6CB39EFF0AF}" srcId="{843DC8B3-E99A-A942-9144-711CF40915AB}" destId="{E54C2895-BC48-4109-96AB-3DE7DBECEF6C}" srcOrd="3" destOrd="0" parTransId="{56FD4349-4847-464B-A590-4F236A8AD33E}" sibTransId="{8A0B3148-AA8F-49B4-8ABD-F409813BB352}"/>
    <dgm:cxn modelId="{15651785-54FD-6D41-BBE3-E108F32CA05D}" srcId="{7FA06E01-EA99-784E-9155-1E8BA2120F8C}" destId="{2B2307CF-7118-C449-AF12-302E3042C764}" srcOrd="3" destOrd="0" parTransId="{BCFE4F26-AFD1-7A46-A8CD-29F55943D902}" sibTransId="{B3673B0F-3FB9-E440-BFCC-213067861536}"/>
    <dgm:cxn modelId="{8250321A-EDAC-494B-8DD2-CF9043A8C3F0}" srcId="{843DC8B3-E99A-A942-9144-711CF40915AB}" destId="{9174F5AD-69FC-4E0B-9654-614487AE6892}" srcOrd="7" destOrd="0" parTransId="{AA64F3B1-A086-4E5B-A6D6-3AA8987934F5}" sibTransId="{5005EB55-9EBC-457A-A79C-4A66C5F35EF4}"/>
    <dgm:cxn modelId="{86D99E41-2AA6-447D-B6FF-B0E17B785CEC}" srcId="{843DC8B3-E99A-A942-9144-711CF40915AB}" destId="{C5CEFF25-673C-42FF-9D3B-A1F65B6C6B4E}" srcOrd="4" destOrd="0" parTransId="{CA90D2C5-EA47-472F-8A2A-E0207519F314}" sibTransId="{22F0A9AB-414A-4395-B0D8-AA4133EE73B6}"/>
    <dgm:cxn modelId="{B77F6B72-7808-2D4F-B62C-84C105F87560}" srcId="{843DC8B3-E99A-A942-9144-711CF40915AB}" destId="{21A22E28-3218-9F46-BB79-6B2B94281CDA}" srcOrd="2" destOrd="0" parTransId="{0D562C82-F1DE-C247-AD4B-641250D57630}" sibTransId="{FDDE1DA2-4C5B-8745-BF8E-681AD08C54C5}"/>
    <dgm:cxn modelId="{1CF76CFE-21E5-524E-9763-E6756447DFF0}" srcId="{7FA06E01-EA99-784E-9155-1E8BA2120F8C}" destId="{B45A4689-941A-3E44-8546-1688227D3FC1}" srcOrd="1" destOrd="0" parTransId="{07F6DD75-B7DA-F64D-8077-EAEFAF473744}" sibTransId="{9A979513-E8D8-1149-8E44-E8DD6BE326A5}"/>
    <dgm:cxn modelId="{17CADD0B-F4D3-4D23-B367-AC88EAAF97DA}" type="presOf" srcId="{C5CEFF25-673C-42FF-9D3B-A1F65B6C6B4E}" destId="{2202BA8F-2244-3049-B1D4-2C7B996D093B}" srcOrd="0" destOrd="4" presId="urn:microsoft.com/office/officeart/2009/3/layout/BlockDescendingList"/>
    <dgm:cxn modelId="{8CBBDC83-8A49-488A-9E1B-F794F3BDBD1C}" type="presOf" srcId="{A289DB38-CB7D-8A40-9EAD-2E636EBE3A15}" destId="{41DB8944-5BD4-A84F-9985-91E814C79448}" srcOrd="0" destOrd="0" presId="urn:microsoft.com/office/officeart/2009/3/layout/BlockDescendingList"/>
    <dgm:cxn modelId="{08A00122-455D-4F6D-8D6D-DC03312AAB2A}" type="presOf" srcId="{495D6344-CAA7-D247-A40B-F282F4D8B42D}" destId="{2202BA8F-2244-3049-B1D4-2C7B996D093B}" srcOrd="0" destOrd="0" presId="urn:microsoft.com/office/officeart/2009/3/layout/BlockDescendingList"/>
    <dgm:cxn modelId="{9D89A0F4-5796-4A55-A089-E3CE0F2A6F9D}" type="presOf" srcId="{843DC8B3-E99A-A942-9144-711CF40915AB}" destId="{279BD47F-0354-764D-BB55-9EF98E9CC9C2}" srcOrd="0" destOrd="0" presId="urn:microsoft.com/office/officeart/2009/3/layout/BlockDescendingList"/>
    <dgm:cxn modelId="{8666D5BC-8E79-4BDC-B3DD-E58ECF55B0B3}" type="presOf" srcId="{7FA06E01-EA99-784E-9155-1E8BA2120F8C}" destId="{C4399B62-74CF-A94E-958C-59D9ABF3B9F2}" srcOrd="0" destOrd="0" presId="urn:microsoft.com/office/officeart/2009/3/layout/BlockDescendingList"/>
    <dgm:cxn modelId="{B77C0CAD-16E5-4C0E-B185-0BC23F913896}" type="presOf" srcId="{A289DB38-CB7D-8A40-9EAD-2E636EBE3A15}" destId="{B5D4D9EF-C643-344F-ACDB-26C3265D7071}" srcOrd="1" destOrd="0" presId="urn:microsoft.com/office/officeart/2009/3/layout/BlockDescendingList"/>
    <dgm:cxn modelId="{228B0F7A-5B44-474A-A9B8-E158F449D9E8}" type="presOf" srcId="{843DC8B3-E99A-A942-9144-711CF40915AB}" destId="{60607457-40AB-9D4D-8859-CD4AECFB044F}" srcOrd="1" destOrd="0" presId="urn:microsoft.com/office/officeart/2009/3/layout/BlockDescendingList"/>
    <dgm:cxn modelId="{DB5F9A15-6F73-8040-9460-D1B84D12504F}" srcId="{A289DB38-CB7D-8A40-9EAD-2E636EBE3A15}" destId="{AED0BA0A-215D-8D45-8C21-BD09A54AB81C}" srcOrd="0" destOrd="0" parTransId="{746EF725-6961-C14D-A2E3-71E2C1E0E3A7}" sibTransId="{404E14EC-3AF8-F14D-AC8B-F86672977D6D}"/>
    <dgm:cxn modelId="{48338A44-3F04-4505-A6B1-3EF2857DD202}" type="presOf" srcId="{7F00CF84-92D8-45DB-8A06-EC460EBC37A1}" destId="{2202BA8F-2244-3049-B1D4-2C7B996D093B}" srcOrd="0" destOrd="9" presId="urn:microsoft.com/office/officeart/2009/3/layout/BlockDescendingList"/>
    <dgm:cxn modelId="{09078A5C-9945-46DD-9E15-9400D289F44C}" type="presOf" srcId="{B6D49A53-0764-4F52-97B5-7B06F9301F7B}" destId="{2202BA8F-2244-3049-B1D4-2C7B996D093B}" srcOrd="0" destOrd="5" presId="urn:microsoft.com/office/officeart/2009/3/layout/BlockDescendingList"/>
    <dgm:cxn modelId="{740C522A-6CB0-4FFB-9924-F1C3C90F7DEF}" type="presOf" srcId="{9174F5AD-69FC-4E0B-9654-614487AE6892}" destId="{2202BA8F-2244-3049-B1D4-2C7B996D093B}" srcOrd="0" destOrd="7" presId="urn:microsoft.com/office/officeart/2009/3/layout/BlockDescendingList"/>
    <dgm:cxn modelId="{6C658C12-84DC-4559-8624-6F313B3D98EA}" type="presOf" srcId="{5A9277D3-5D00-405D-8192-2AA67BF751C6}" destId="{2202BA8F-2244-3049-B1D4-2C7B996D093B}" srcOrd="0" destOrd="6" presId="urn:microsoft.com/office/officeart/2009/3/layout/BlockDescendingList"/>
    <dgm:cxn modelId="{0E571B93-0167-6741-974A-2047DA1D90FB}" srcId="{843DC8B3-E99A-A942-9144-711CF40915AB}" destId="{BC79237E-EB76-0748-8098-9477858EA1CE}" srcOrd="1" destOrd="0" parTransId="{8B81B3F7-E48A-0F45-ADC5-1A55437C5D83}" sibTransId="{794EA973-B7F9-7D40-9FEB-DE061BDF0538}"/>
    <dgm:cxn modelId="{A2840571-4A47-466C-953A-BCDC3B6851F2}" srcId="{843DC8B3-E99A-A942-9144-711CF40915AB}" destId="{423771A2-BA20-4D70-BEF0-351C5A9E2BA1}" srcOrd="8" destOrd="0" parTransId="{910B099B-0CCE-471A-B401-3840401CE6DE}" sibTransId="{DFC1A845-9504-474B-A70B-9E4718D379A3}"/>
    <dgm:cxn modelId="{B4246583-FE32-457F-9450-0B70199FFD5F}" type="presOf" srcId="{AED0BA0A-215D-8D45-8C21-BD09A54AB81C}" destId="{E3D74E9D-5B1D-B146-8F8F-D4CE3694141F}" srcOrd="0" destOrd="0" presId="urn:microsoft.com/office/officeart/2009/3/layout/BlockDescendingList"/>
    <dgm:cxn modelId="{A3E5BA95-AE71-482B-BCFB-D7854C21D798}" type="presOf" srcId="{423771A2-BA20-4D70-BEF0-351C5A9E2BA1}" destId="{2202BA8F-2244-3049-B1D4-2C7B996D093B}" srcOrd="0" destOrd="8" presId="urn:microsoft.com/office/officeart/2009/3/layout/BlockDescendingList"/>
    <dgm:cxn modelId="{89136B50-DBAD-4CBD-AD92-757FA3618946}" type="presOf" srcId="{BC79237E-EB76-0748-8098-9477858EA1CE}" destId="{2202BA8F-2244-3049-B1D4-2C7B996D093B}" srcOrd="0" destOrd="1" presId="urn:microsoft.com/office/officeart/2009/3/layout/BlockDescendingList"/>
    <dgm:cxn modelId="{F10188F5-D333-461A-865A-CC557E2E97DB}" type="presOf" srcId="{B45A4689-941A-3E44-8546-1688227D3FC1}" destId="{5229C1DB-86CF-7648-ACCA-C3A8EFC3CC3F}" srcOrd="0" destOrd="1" presId="urn:microsoft.com/office/officeart/2009/3/layout/BlockDescendingList"/>
    <dgm:cxn modelId="{50E9D68B-FD54-E942-8CC9-3CC6CE3DFB1A}" srcId="{C613FE5A-3102-EC4C-BF9C-84233ABE498C}" destId="{A289DB38-CB7D-8A40-9EAD-2E636EBE3A15}" srcOrd="2" destOrd="0" parTransId="{C9921D3C-A2F1-F345-AAFE-83C94297428E}" sibTransId="{1D164692-F80E-E44A-80D9-9192B593A7AA}"/>
    <dgm:cxn modelId="{08BD059D-D464-3441-B0C1-49122D68E955}" srcId="{C613FE5A-3102-EC4C-BF9C-84233ABE498C}" destId="{7FA06E01-EA99-784E-9155-1E8BA2120F8C}" srcOrd="1" destOrd="0" parTransId="{B7C9A43F-D382-3D4E-AB78-13AF360D0765}" sibTransId="{B9906EEF-C0E7-FF45-8E7D-81ED4B1F6BD8}"/>
    <dgm:cxn modelId="{9D234676-15A9-4F58-B790-70E7D2A9F9BF}" type="presOf" srcId="{E925046A-1BB6-BC45-98D7-BA7E124BFD8E}" destId="{5229C1DB-86CF-7648-ACCA-C3A8EFC3CC3F}" srcOrd="0" destOrd="0" presId="urn:microsoft.com/office/officeart/2009/3/layout/BlockDescendingList"/>
    <dgm:cxn modelId="{44D8EAF2-B430-4152-B385-98744805CFFE}" type="presOf" srcId="{2B2307CF-7118-C449-AF12-302E3042C764}" destId="{5229C1DB-86CF-7648-ACCA-C3A8EFC3CC3F}" srcOrd="0" destOrd="3" presId="urn:microsoft.com/office/officeart/2009/3/layout/BlockDescendingList"/>
    <dgm:cxn modelId="{54358DFE-2976-43F7-B8E9-C9F245851221}" type="presOf" srcId="{C613FE5A-3102-EC4C-BF9C-84233ABE498C}" destId="{8458297C-C737-3D45-B082-8A6A0F17C42B}" srcOrd="0" destOrd="0" presId="urn:microsoft.com/office/officeart/2009/3/layout/BlockDescendingList"/>
    <dgm:cxn modelId="{BA1BD232-124A-6445-AB8F-F16243C130AB}" srcId="{843DC8B3-E99A-A942-9144-711CF40915AB}" destId="{495D6344-CAA7-D247-A40B-F282F4D8B42D}" srcOrd="0" destOrd="0" parTransId="{F2447F36-F481-2B4C-AAB9-4C24D271E0D0}" sibTransId="{B8ADD1F9-9EC7-BA44-A17E-20649AFE18B0}"/>
    <dgm:cxn modelId="{376D3ECD-4CE9-4843-846D-5DC7A090E44D}" type="presOf" srcId="{7FA06E01-EA99-784E-9155-1E8BA2120F8C}" destId="{4686CE40-8550-A146-A3DF-ACAF61346910}" srcOrd="1" destOrd="0" presId="urn:microsoft.com/office/officeart/2009/3/layout/BlockDescendingList"/>
    <dgm:cxn modelId="{29E654CD-98DC-4B4F-869E-567743962370}" srcId="{843DC8B3-E99A-A942-9144-711CF40915AB}" destId="{B6D49A53-0764-4F52-97B5-7B06F9301F7B}" srcOrd="5" destOrd="0" parTransId="{4752719B-AF79-4465-BF9A-96DDBF060FF0}" sibTransId="{F2EDA599-A681-4128-944F-4C53FBDBA307}"/>
    <dgm:cxn modelId="{808CF299-0CC7-4EF6-AB80-08EF3A4FC85F}" type="presParOf" srcId="{8458297C-C737-3D45-B082-8A6A0F17C42B}" destId="{279BD47F-0354-764D-BB55-9EF98E9CC9C2}" srcOrd="0" destOrd="0" presId="urn:microsoft.com/office/officeart/2009/3/layout/BlockDescendingList"/>
    <dgm:cxn modelId="{4A8F9D37-06AC-43FD-BD10-5548C9CD8DB2}" type="presParOf" srcId="{8458297C-C737-3D45-B082-8A6A0F17C42B}" destId="{2202BA8F-2244-3049-B1D4-2C7B996D093B}" srcOrd="1" destOrd="0" presId="urn:microsoft.com/office/officeart/2009/3/layout/BlockDescendingList"/>
    <dgm:cxn modelId="{11201949-A7A0-427D-ACAE-3C22915F208E}" type="presParOf" srcId="{8458297C-C737-3D45-B082-8A6A0F17C42B}" destId="{A8CDC19D-22F2-184D-B705-EA9B2ECDEA62}" srcOrd="2" destOrd="0" presId="urn:microsoft.com/office/officeart/2009/3/layout/BlockDescendingList"/>
    <dgm:cxn modelId="{C5C2220E-E403-441A-B71C-9C1FD53CCBE7}" type="presParOf" srcId="{A8CDC19D-22F2-184D-B705-EA9B2ECDEA62}" destId="{60607457-40AB-9D4D-8859-CD4AECFB044F}" srcOrd="0" destOrd="0" presId="urn:microsoft.com/office/officeart/2009/3/layout/BlockDescendingList"/>
    <dgm:cxn modelId="{3B449ABF-A699-44BB-AEC4-E6D4F3722434}" type="presParOf" srcId="{8458297C-C737-3D45-B082-8A6A0F17C42B}" destId="{C4399B62-74CF-A94E-958C-59D9ABF3B9F2}" srcOrd="3" destOrd="0" presId="urn:microsoft.com/office/officeart/2009/3/layout/BlockDescendingList"/>
    <dgm:cxn modelId="{67DFD067-CF2B-483A-983B-71571E5D3057}" type="presParOf" srcId="{8458297C-C737-3D45-B082-8A6A0F17C42B}" destId="{5229C1DB-86CF-7648-ACCA-C3A8EFC3CC3F}" srcOrd="4" destOrd="0" presId="urn:microsoft.com/office/officeart/2009/3/layout/BlockDescendingList"/>
    <dgm:cxn modelId="{3405C27B-545D-4A06-98E8-6F1F5700314A}" type="presParOf" srcId="{8458297C-C737-3D45-B082-8A6A0F17C42B}" destId="{E01D7418-6601-7041-996A-362EE07EBC00}" srcOrd="5" destOrd="0" presId="urn:microsoft.com/office/officeart/2009/3/layout/BlockDescendingList"/>
    <dgm:cxn modelId="{F2F6D09D-B715-4B8C-A722-498A9FE0C5C6}" type="presParOf" srcId="{E01D7418-6601-7041-996A-362EE07EBC00}" destId="{4686CE40-8550-A146-A3DF-ACAF61346910}" srcOrd="0" destOrd="0" presId="urn:microsoft.com/office/officeart/2009/3/layout/BlockDescendingList"/>
    <dgm:cxn modelId="{51B4085D-CD63-4FE1-9811-394727C2A5F8}" type="presParOf" srcId="{8458297C-C737-3D45-B082-8A6A0F17C42B}" destId="{41DB8944-5BD4-A84F-9985-91E814C79448}" srcOrd="6" destOrd="0" presId="urn:microsoft.com/office/officeart/2009/3/layout/BlockDescendingList"/>
    <dgm:cxn modelId="{128A985F-AF03-4ECD-9034-49880D67B3DD}" type="presParOf" srcId="{8458297C-C737-3D45-B082-8A6A0F17C42B}" destId="{E3D74E9D-5B1D-B146-8F8F-D4CE3694141F}" srcOrd="7" destOrd="0" presId="urn:microsoft.com/office/officeart/2009/3/layout/BlockDescendingList"/>
    <dgm:cxn modelId="{65EC8F1E-1E9B-427D-92C6-40C9809AE213}" type="presParOf" srcId="{8458297C-C737-3D45-B082-8A6A0F17C42B}" destId="{1BF94C03-0E74-5E4D-92AE-B56135D3B896}" srcOrd="8" destOrd="0" presId="urn:microsoft.com/office/officeart/2009/3/layout/BlockDescendingList"/>
    <dgm:cxn modelId="{298BB8D3-5B48-4808-B43B-D084D6CFA8F2}" type="presParOf" srcId="{1BF94C03-0E74-5E4D-92AE-B56135D3B896}" destId="{B5D4D9EF-C643-344F-ACDB-26C3265D7071}" srcOrd="0" destOrd="0" presId="urn:microsoft.com/office/officeart/2009/3/layout/BlockDescending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9/3/layout/BlockDescendingList">
  <dgm:title val=""/>
  <dgm:desc val=""/>
  <dgm:catLst>
    <dgm:cat type="list" pri="185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13" srcId="10" destId="11" srcOrd="0" destOrd="0"/>
        <dgm:cxn modelId="14" srcId="10" destId="12" srcOrd="0" destOrd="0"/>
        <dgm:cxn modelId="50" srcId="0" destId="20" srcOrd="1" destOrd="0"/>
        <dgm:cxn modelId="23" srcId="20" destId="21" srcOrd="0" destOrd="0"/>
        <dgm:cxn modelId="24" srcId="20" destId="22" srcOrd="0" destOrd="0"/>
        <dgm:cxn modelId="60" srcId="0" destId="30" srcOrd="2" destOrd="0"/>
        <dgm:cxn modelId="33" srcId="30" destId="31" srcOrd="0" destOrd="0"/>
        <dgm:cxn modelId="34" srcId="30" destId="32"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70">
          <dgm:prSet phldr="1"/>
        </dgm:pt>
      </dgm:ptLst>
      <dgm:cxnLst>
        <dgm:cxn modelId="40" srcId="0" destId="10" srcOrd="0" destOrd="0"/>
        <dgm:cxn modelId="50" srcId="0" destId="20" srcOrd="1" destOrd="0"/>
        <dgm:cxn modelId="60" srcId="0" destId="30" srcOrd="2" destOrd="0"/>
        <dgm:cxn modelId="80" srcId="0" destId="7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axis="ch" ptType="node" func="cnt" op="equ" val="1">
        <dgm:alg type="composite">
          <dgm:param type="ar" val="0.5516"/>
        </dgm:alg>
        <dgm:choose name="Name3">
          <dgm:if name="Name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if>
          <dgm:else name="Name5">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else>
        </dgm:choose>
      </dgm:if>
      <dgm:if name="Name6" axis="ch" ptType="node" func="cnt" op="equ" val="2">
        <dgm:alg type="composite">
          <dgm:param type="ar" val="0.9804"/>
        </dgm:alg>
        <dgm:choose name="Name7">
          <dgm:if name="Name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2" refType="w" fact="0.4393"/>
              <dgm:constr type="t" for="ch" forName="accentShape_2" refType="h" fact="0.1192"/>
              <dgm:constr type="w" for="ch" forName="accentShape_2" refType="w" fact="0.4021"/>
              <dgm:constr type="h" for="ch" forName="accentShape_2" refType="h" fact="0.876"/>
              <dgm:constr type="l" for="ch" forName="accentShape_1" refType="w" fact="0"/>
              <dgm:constr type="t" for="ch" forName="accentShape_1" refType="h" fact="0"/>
              <dgm:constr type="w" for="ch" forName="accentShape_1" refType="w" fact="0.4021"/>
              <dgm:constr type="h" for="ch" forName="accentShape_1" refType="h" fact="0.9952"/>
              <dgm:constr type="l" for="ch" forName="parentText_1" refType="w" fact="0.2946"/>
              <dgm:constr type="t" for="ch" forName="parentText_1" refType="h" fact="0"/>
              <dgm:constr type="w" for="ch" forName="parentText_1" refType="w" refFor="ch" refForName="accentShape_1" fact="0.26"/>
              <dgm:constr type="h" for="ch" forName="parentText_1" refType="h" fact="0.78"/>
              <dgm:constr type="l" for="ch" forName="parentText_2" refType="w" fact="0.7339"/>
              <dgm:constr type="t" for="ch" forName="parentText_2" refType="h" fact="0.1192"/>
              <dgm:constr type="w" for="ch" forName="parentText_2" refType="w" refFor="ch" refForName="accentShape_1" fact="0.26"/>
              <dgm:constr type="h" for="ch" forName="parentText_2"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4393"/>
              <dgm:constr type="t" for="ch" forName="childText_2" refType="h" fact="0.1192"/>
              <dgm:constr type="w" for="ch" forName="childText_2" refType="w" refFor="ch" refForName="accentShape_2" fact="0.71"/>
              <dgm:constr type="h" for="ch" forName="childText_2" refType="h" fact="0.8808"/>
            </dgm:constrLst>
          </dgm:if>
          <dgm:else name="Name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1" refType="w" fact="0.4393"/>
              <dgm:constr type="t" for="ch" forName="accentShape_2" refType="h" fact="0.1192"/>
              <dgm:constr type="w" for="ch" forName="accentShape_2" refType="w" fact="0.4021"/>
              <dgm:constr type="h" for="ch" forName="accentShape_2" refType="h" fact="0.876"/>
              <dgm:constr type="l" for="ch" forName="accentShape_2" refType="w" fact="0"/>
              <dgm:constr type="t" for="ch" forName="accentShape_1" refType="h" fact="0"/>
              <dgm:constr type="w" for="ch" forName="accentShape_1" refType="w" fact="0.4021"/>
              <dgm:constr type="h" for="ch" forName="accentShape_1" refType="h" fact="0.9952"/>
              <dgm:constr type="l" for="ch" forName="parentText_2" refType="w" fact="0.2946"/>
              <dgm:constr type="t" for="ch" forName="parentText_1" refType="h" fact="0"/>
              <dgm:constr type="w" for="ch" forName="parentText_1" refType="w" refFor="ch" refForName="accentShape_1" fact="0.26"/>
              <dgm:constr type="h" for="ch" forName="parentText_1" refType="h" fact="0.78"/>
              <dgm:constr type="l" for="ch" forName="parentText_1" refType="w" fact="0.7339"/>
              <dgm:constr type="t" for="ch" forName="parentText_2" refType="h" fact="0.1192"/>
              <dgm:constr type="w" for="ch" forName="parentText_2" refType="w" refFor="ch" refForName="accentShape_1" fact="0.26"/>
              <dgm:constr type="h" for="ch" forName="parentText_2" refType="h" fact="0.78"/>
              <dgm:constr type="l" for="ch" forName="childText_2" refType="w" fact="0"/>
              <dgm:constr type="t" for="ch" forName="childText_1" refType="h" fact="0"/>
              <dgm:constr type="w" for="ch" forName="childText_1" refType="w" refFor="ch" refForName="accentShape_1" fact="0.71"/>
              <dgm:constr type="h" for="ch" forName="childText_1" refType="h"/>
              <dgm:constr type="l" for="ch" forName="childText_1" refType="w" fact="0.4393"/>
              <dgm:constr type="t" for="ch" forName="childText_2" refType="h" fact="0.1192"/>
              <dgm:constr type="w" for="ch" forName="childText_2" refType="w" refFor="ch" refForName="accentShape_2" fact="0.71"/>
              <dgm:constr type="h" for="ch" forName="childText_2" refType="h" fact="0.8808"/>
            </dgm:constrLst>
          </dgm:else>
        </dgm:choose>
      </dgm:if>
      <dgm:if name="Name10" axis="ch" ptType="node" func="cnt" op="equ" val="3">
        <dgm:alg type="composite">
          <dgm:param type="ar" val="1.4097"/>
        </dgm:alg>
        <dgm:choose name="Name11">
          <dgm:if name="Name12"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1"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3" refType="w" fact="0.6101"/>
              <dgm:constr type="t" for="ch" forName="accentShape_3" refType="h" fact="0.2457"/>
              <dgm:constr type="w" for="ch" forName="accentShape_3" refType="w" fact="0.2796"/>
              <dgm:constr type="h" for="ch" forName="accentShape_3" refType="h" fact="0.7499"/>
              <dgm:constr type="l" for="ch" forName="parentText_1"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3" refType="w" fact="0.6101"/>
              <dgm:constr type="t" for="ch" forName="childText_3" refType="h" fact="0.2457"/>
              <dgm:constr type="w" for="ch" forName="childText_3" refType="w" refFor="ch" refForName="accentShape_3" fact="0.71"/>
              <dgm:constr type="h" for="ch" forName="childText_3" refType="h" fact="0.7543"/>
            </dgm:constrLst>
          </dgm:if>
          <dgm:else name="Name13">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3"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1" refType="w" fact="0.6101"/>
              <dgm:constr type="t" for="ch" forName="accentShape_3" refType="h" fact="0.2457"/>
              <dgm:constr type="w" for="ch" forName="accentShape_3" refType="w" fact="0.2796"/>
              <dgm:constr type="h" for="ch" forName="accentShape_3" refType="h" fact="0.7499"/>
              <dgm:constr type="l" for="ch" forName="parentText_3"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1"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3"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1" refType="w" fact="0.6101"/>
              <dgm:constr type="t" for="ch" forName="childText_3" refType="h" fact="0.2457"/>
              <dgm:constr type="w" for="ch" forName="childText_3" refType="w" refFor="ch" refForName="accentShape_3" fact="0.71"/>
              <dgm:constr type="h" for="ch" forName="childText_3" refType="h" fact="0.7543"/>
            </dgm:constrLst>
          </dgm:else>
        </dgm:choose>
      </dgm:if>
      <dgm:if name="Name14" axis="ch" ptType="node" func="cnt" op="equ" val="4">
        <dgm:alg type="composite">
          <dgm:param type="ar" val="1.8305"/>
        </dgm:alg>
        <dgm:choose name="Name15">
          <dgm:if name="Name16"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1" refType="w" fact="0"/>
              <dgm:constr type="t" for="ch" forName="accentShape_1" refType="h" fact="0"/>
              <dgm:constr type="w" for="ch" forName="accentShape_1" refType="w" fact="0.2153"/>
              <dgm:constr type="h" for="ch" forName="accentShape_1" refType="h" fact="0.9952"/>
              <dgm:constr type="l" for="ch" forName="accentShape_2" refType="w" fact="0.2353"/>
              <dgm:constr type="t" for="ch" forName="accentShape_2" refType="h" fact="0.1192"/>
              <dgm:constr type="w" for="ch" forName="accentShape_2" refType="w" fact="0.2153"/>
              <dgm:constr type="h" for="ch" forName="accentShape_2" refType="h" fact="0.876"/>
              <dgm:constr type="l" for="ch" forName="accentShape_3" refType="w" fact="0.4699"/>
              <dgm:constr type="t" for="ch" forName="accentShape_3" refType="h" fact="0.2457"/>
              <dgm:constr type="w" for="ch" forName="accentShape_3" refType="w" fact="0.2153"/>
              <dgm:constr type="h" for="ch" forName="accentShape_3" refType="h" fact="0.7495"/>
              <dgm:constr type="l" for="ch" forName="accentShape_4" refType="w" fact="0.6997"/>
              <dgm:constr type="t" for="ch" forName="accentShape_4" refType="h" fact="0.3696"/>
              <dgm:constr type="w" for="ch" forName="accentShape_4" refType="w" fact="0.2153"/>
              <dgm:constr type="h" for="ch" forName="accentShape_4" refType="h" fact="0.6256"/>
              <dgm:constr type="l" for="ch" forName="parentText_1"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2353"/>
              <dgm:constr type="t" for="ch" forName="childText_2" refType="h" fact="0.1192"/>
              <dgm:constr type="w" for="ch" forName="childText_2" refType="w" refFor="ch" refForName="accentShape_2" fact="0.71"/>
              <dgm:constr type="h" for="ch" forName="childText_2" refType="h" fact="0.8808"/>
              <dgm:constr type="l" for="ch" forName="childText_3" refType="w" fact="0.4699"/>
              <dgm:constr type="t" for="ch" forName="childText_3" refType="h" fact="0.2457"/>
              <dgm:constr type="w" for="ch" forName="childText_3" refType="w" refFor="ch" refForName="accentShape_3" fact="0.71"/>
              <dgm:constr type="h" for="ch" forName="childText_3" refType="h" fact="0.7543"/>
              <dgm:constr type="l" for="ch" forName="childText_4" refType="w" fact="0.6997"/>
              <dgm:constr type="t" for="ch" forName="childText_4" refType="h" fact="0.3696"/>
              <dgm:constr type="w" for="ch" forName="childText_4" refType="w" refFor="ch" refForName="accentShape_4" fact="0.71"/>
              <dgm:constr type="h" for="ch" forName="childText_4" refType="h" fact="0.6261"/>
            </dgm:constrLst>
          </dgm:if>
          <dgm:else name="Name17">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4" refType="w" fact="0"/>
              <dgm:constr type="t" for="ch" forName="accentShape_1" refType="h" fact="0"/>
              <dgm:constr type="w" for="ch" forName="accentShape_1" refType="w" fact="0.2153"/>
              <dgm:constr type="h" for="ch" forName="accentShape_1" refType="h" fact="0.9952"/>
              <dgm:constr type="l" for="ch" forName="accentShape_3" refType="w" fact="0.2353"/>
              <dgm:constr type="t" for="ch" forName="accentShape_2" refType="h" fact="0.1192"/>
              <dgm:constr type="w" for="ch" forName="accentShape_2" refType="w" fact="0.2153"/>
              <dgm:constr type="h" for="ch" forName="accentShape_2" refType="h" fact="0.876"/>
              <dgm:constr type="l" for="ch" forName="accentShape_2" refType="w" fact="0.4699"/>
              <dgm:constr type="t" for="ch" forName="accentShape_3" refType="h" fact="0.2457"/>
              <dgm:constr type="w" for="ch" forName="accentShape_3" refType="w" fact="0.2153"/>
              <dgm:constr type="h" for="ch" forName="accentShape_3" refType="h" fact="0.7495"/>
              <dgm:constr type="l" for="ch" forName="accentShape_1" refType="w" fact="0.6997"/>
              <dgm:constr type="t" for="ch" forName="accentShape_4" refType="h" fact="0.3696"/>
              <dgm:constr type="w" for="ch" forName="accentShape_4" refType="w" fact="0.2153"/>
              <dgm:constr type="h" for="ch" forName="accentShape_4" refType="h" fact="0.6256"/>
              <dgm:constr type="l" for="ch" forName="parentText_4"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3"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2"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1"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4" refType="w" fact="0"/>
              <dgm:constr type="t" for="ch" forName="childText_1" refType="h" fact="0"/>
              <dgm:constr type="w" for="ch" forName="childText_1" refType="w" refFor="ch" refForName="accentShape_1" fact="0.71"/>
              <dgm:constr type="h" for="ch" forName="childText_1" refType="h"/>
              <dgm:constr type="l" for="ch" forName="childText_3" refType="w" fact="0.2353"/>
              <dgm:constr type="t" for="ch" forName="childText_2" refType="h" fact="0.1192"/>
              <dgm:constr type="w" for="ch" forName="childText_2" refType="w" refFor="ch" refForName="accentShape_2" fact="0.71"/>
              <dgm:constr type="h" for="ch" forName="childText_2" refType="h" fact="0.8808"/>
              <dgm:constr type="l" for="ch" forName="childText_2" refType="w" fact="0.4699"/>
              <dgm:constr type="t" for="ch" forName="childText_3" refType="h" fact="0.2457"/>
              <dgm:constr type="w" for="ch" forName="childText_3" refType="w" refFor="ch" refForName="accentShape_3" fact="0.71"/>
              <dgm:constr type="h" for="ch" forName="childText_3" refType="h" fact="0.7543"/>
              <dgm:constr type="l" for="ch" forName="childText_1" refType="w" fact="0.6997"/>
              <dgm:constr type="t" for="ch" forName="childText_4" refType="h" fact="0.3696"/>
              <dgm:constr type="w" for="ch" forName="childText_4" refType="w" refFor="ch" refForName="accentShape_4" fact="0.71"/>
              <dgm:constr type="h" for="ch" forName="childText_4" refType="h" fact="0.6261"/>
            </dgm:constrLst>
          </dgm:else>
        </dgm:choose>
      </dgm:if>
      <dgm:if name="Name18" axis="ch" ptType="node" func="cnt" op="equ" val="5">
        <dgm:alg type="composite">
          <dgm:param type="ar" val="2.0125"/>
        </dgm:alg>
        <dgm:choose name="Name19">
          <dgm:if name="Name20"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1" refType="w" fact="0"/>
              <dgm:constr type="t" for="ch" forName="accentShape_1" refType="h" fact="0"/>
              <dgm:constr type="w" for="ch" forName="accentShape_1" refType="w" fact="0.1759"/>
              <dgm:constr type="h" for="ch" forName="accentShape_1" refType="h" fact="0.9952"/>
              <dgm:constr type="l" for="ch" forName="accentShape_2"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4" refType="w" fact="0.5759"/>
              <dgm:constr type="t" for="ch" forName="accentShape_4" refType="h" fact="0.3739"/>
              <dgm:constr type="w" for="ch" forName="accentShape_4" refType="w" fact="0.1759"/>
              <dgm:constr type="h" for="ch" forName="accentShape_4" refType="h" fact="0.6217"/>
              <dgm:constr type="l" for="ch" forName="accentShape_5" refType="w" fact="0.7679"/>
              <dgm:constr type="t" for="ch" forName="accentShape_5" refType="h" fact="0.5"/>
              <dgm:constr type="w" for="ch" forName="accentShape_5" refType="w" fact="0.1759"/>
              <dgm:constr type="h" for="ch" forName="accentShape_5" refType="h" fact="0.4956"/>
              <dgm:constr type="l" for="ch" forName="parentText_1"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5"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4" refType="w" fact="0.5759"/>
              <dgm:constr type="t" for="ch" forName="childText_4" refType="h" fact="0.3739"/>
              <dgm:constr type="w" for="ch" forName="childText_4" refType="w" refFor="ch" refForName="accentShape_4" fact="0.71"/>
              <dgm:constr type="h" for="ch" forName="childText_4" refType="h" fact="0.6217"/>
              <dgm:constr type="l" for="ch" forName="childText_5" refType="w" fact="0.7679"/>
              <dgm:constr type="t" for="ch" forName="childText_5" refType="h" fact="0.5001"/>
              <dgm:constr type="w" for="ch" forName="childText_5" refType="w" refFor="ch" refForName="accentShape_5" fact="0.71"/>
              <dgm:constr type="h" for="ch" forName="childText_5" refType="h" fact="0.4956"/>
            </dgm:constrLst>
          </dgm:if>
          <dgm:else name="Name21">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5" refType="w" fact="0"/>
              <dgm:constr type="t" for="ch" forName="accentShape_1" refType="h" fact="0"/>
              <dgm:constr type="w" for="ch" forName="accentShape_1" refType="w" fact="0.1759"/>
              <dgm:constr type="h" for="ch" forName="accentShape_1" refType="h" fact="0.9952"/>
              <dgm:constr type="l" for="ch" forName="accentShape_4"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2" refType="w" fact="0.5759"/>
              <dgm:constr type="t" for="ch" forName="accentShape_4" refType="h" fact="0.3739"/>
              <dgm:constr type="w" for="ch" forName="accentShape_4" refType="w" fact="0.1759"/>
              <dgm:constr type="h" for="ch" forName="accentShape_4" refType="h" fact="0.6217"/>
              <dgm:constr type="l" for="ch" forName="accentShape_1" refType="w" fact="0.7679"/>
              <dgm:constr type="t" for="ch" forName="accentShape_5" refType="h" fact="0.5"/>
              <dgm:constr type="w" for="ch" forName="accentShape_5" refType="w" fact="0.1759"/>
              <dgm:constr type="h" for="ch" forName="accentShape_5" refType="h" fact="0.4956"/>
              <dgm:constr type="l" for="ch" forName="parentText_5"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4"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2"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1"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5" refType="w" fact="0"/>
              <dgm:constr type="t" for="ch" forName="childText_1" refType="h" fact="0"/>
              <dgm:constr type="w" for="ch" forName="childText_1" refType="w" refFor="ch" refForName="accentShape_1" fact="0.71"/>
              <dgm:constr type="h" for="ch" forName="childText_1" refType="h"/>
              <dgm:constr type="l" for="ch" forName="childText_4"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2" refType="w" fact="0.5759"/>
              <dgm:constr type="t" for="ch" forName="childText_4" refType="h" fact="0.3739"/>
              <dgm:constr type="w" for="ch" forName="childText_4" refType="w" refFor="ch" refForName="accentShape_4" fact="0.71"/>
              <dgm:constr type="h" for="ch" forName="childText_4" refType="h" fact="0.6261"/>
              <dgm:constr type="l" for="ch" forName="childText_1" refType="w" fact="0.7679"/>
              <dgm:constr type="t" for="ch" forName="childText_5" refType="h" fact="0.5001"/>
              <dgm:constr type="w" for="ch" forName="childText_5" refType="w" refFor="ch" refForName="accentShape_5" fact="0.71"/>
              <dgm:constr type="h" for="ch" forName="childText_5" refType="h" fact="0.4999"/>
            </dgm:constrLst>
          </dgm:else>
        </dgm:choose>
      </dgm:if>
      <dgm:if name="Name22" axis="ch" ptType="node" func="cnt" op="equ" val="6">
        <dgm:alg type="composite">
          <dgm:param type="ar" val="2.4006"/>
        </dgm:alg>
        <dgm:shape xmlns:r="http://schemas.openxmlformats.org/officeDocument/2006/relationships" r:blip="">
          <dgm:adjLst/>
        </dgm:shape>
        <dgm:choose name="Name23">
          <dgm:if name="Name2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1" refType="w" fact="0"/>
              <dgm:constr type="t" for="ch" forName="accentShape_1" refType="h" fact="0"/>
              <dgm:constr type="w" for="ch" forName="accentShape_1" refType="w" fact="0.1473"/>
              <dgm:constr type="h" for="ch" forName="accentShape_1" refType="h"/>
              <dgm:constr type="l" for="ch" forName="accentShape_2" refType="w" fact="0.1608"/>
              <dgm:constr type="t" for="ch" forName="accentShape_2" refType="h" fact="0.1"/>
              <dgm:constr type="w" for="ch" forName="accentShape_2" refType="w" fact="0.1473"/>
              <dgm:constr type="h" for="ch" forName="accentShape_2" refType="h" fact="0.9"/>
              <dgm:constr type="l" for="ch" forName="accentShape_3" refType="w" fact="0.3216"/>
              <dgm:constr type="t" for="ch" forName="accentShape_3" refType="h" fact="0.2"/>
              <dgm:constr type="w" for="ch" forName="accentShape_3" refType="w" fact="0.1473"/>
              <dgm:constr type="h" for="ch" forName="accentShape_3" refType="h" fact="0.8"/>
              <dgm:constr type="l" for="ch" forName="accentShape_4" refType="w" fact="0.4824"/>
              <dgm:constr type="t" for="ch" forName="accentShape_4" refType="h" fact="0.3"/>
              <dgm:constr type="w" for="ch" forName="accentShape_4" refType="w" fact="0.1473"/>
              <dgm:constr type="h" for="ch" forName="accentShape_4" refType="h" fact="0.7"/>
              <dgm:constr type="l" for="ch" forName="accentShape_5" refType="w" fact="0.6432"/>
              <dgm:constr type="t" for="ch" forName="accentShape_5" refType="h" fact="0.4"/>
              <dgm:constr type="w" for="ch" forName="accentShape_5" refType="w" fact="0.1473"/>
              <dgm:constr type="h" for="ch" forName="accentShape_5" refType="h" fact="0.6"/>
              <dgm:constr type="l" for="ch" forName="accentShape_6" refType="w" fact="0.8056"/>
              <dgm:constr type="t" for="ch" forName="accentShape_6" refType="h" fact="0.5"/>
              <dgm:constr type="w" for="ch" forName="accentShape_6" refType="w" fact="0.1473"/>
              <dgm:constr type="h" for="ch" forName="accentShape_6" refType="h" fact="0.5"/>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3"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4"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5"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6"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1"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3"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4"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5"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6" refType="w" fact="0.9101"/>
              <dgm:constr type="t" for="ch" forName="parentText_6" refType="h" fact="0.5"/>
              <dgm:constr type="w" for="ch" forName="parentText_6" refType="w" refFor="ch" refForName="accentShape_6" fact="0.26"/>
              <dgm:constr type="h" for="ch" forName="parentText_6" refType="h" refFor="ch" refForName="accentShape_6" fact="0.9"/>
            </dgm:constrLst>
          </dgm:if>
          <dgm:else name="Name25">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6" refType="w" fact="0"/>
              <dgm:constr type="t" for="ch" forName="accentShape_1" refType="h" fact="0"/>
              <dgm:constr type="w" for="ch" forName="accentShape_1" refType="w" fact="0.1473"/>
              <dgm:constr type="h" for="ch" forName="accentShape_1" refType="h"/>
              <dgm:constr type="l" for="ch" forName="accentShape_5" refType="w" fact="0.1608"/>
              <dgm:constr type="t" for="ch" forName="accentShape_2" refType="h" fact="0.1"/>
              <dgm:constr type="w" for="ch" forName="accentShape_2" refType="w" fact="0.1473"/>
              <dgm:constr type="h" for="ch" forName="accentShape_2" refType="h" fact="0.9"/>
              <dgm:constr type="l" for="ch" forName="accentShape_4" refType="w" fact="0.3216"/>
              <dgm:constr type="t" for="ch" forName="accentShape_3" refType="h" fact="0.2"/>
              <dgm:constr type="w" for="ch" forName="accentShape_3" refType="w" fact="0.1473"/>
              <dgm:constr type="h" for="ch" forName="accentShape_3" refType="h" fact="0.8"/>
              <dgm:constr type="l" for="ch" forName="accentShape_3" refType="w" fact="0.4824"/>
              <dgm:constr type="t" for="ch" forName="accentShape_4" refType="h" fact="0.3"/>
              <dgm:constr type="w" for="ch" forName="accentShape_4" refType="w" fact="0.1473"/>
              <dgm:constr type="h" for="ch" forName="accentShape_4" refType="h" fact="0.7"/>
              <dgm:constr type="l" for="ch" forName="accentShape_2" refType="w" fact="0.6432"/>
              <dgm:constr type="t" for="ch" forName="accentShape_5" refType="h" fact="0.4"/>
              <dgm:constr type="w" for="ch" forName="accentShape_5" refType="w" fact="0.1473"/>
              <dgm:constr type="h" for="ch" forName="accentShape_5" refType="h" fact="0.6"/>
              <dgm:constr type="l" for="ch" forName="accentShape_1" refType="w" fact="0.8056"/>
              <dgm:constr type="t" for="ch" forName="accentShape_6" refType="h" fact="0.5"/>
              <dgm:constr type="w" for="ch" forName="accentShape_6" refType="w" fact="0.1473"/>
              <dgm:constr type="h" for="ch" forName="accentShape_6" refType="h" fact="0.5"/>
              <dgm:constr type="l" for="ch" forName="childText_6"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5"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4"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3"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2"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1"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6"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5"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4"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3"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2"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1" refType="w" fact="0.9101"/>
              <dgm:constr type="t" for="ch" forName="parentText_6" refType="h" fact="0.5"/>
              <dgm:constr type="w" for="ch" forName="parentText_6" refType="w" refFor="ch" refForName="accentShape_6" fact="0.26"/>
              <dgm:constr type="h" for="ch" forName="parentText_6" refType="h" refFor="ch" refForName="accentShape_6" fact="0.9"/>
            </dgm:constrLst>
          </dgm:else>
        </dgm:choose>
      </dgm:if>
      <dgm:else name="Name26">
        <dgm:alg type="composite">
          <dgm:param type="ar" val="2.7874"/>
        </dgm:alg>
        <dgm:shape xmlns:r="http://schemas.openxmlformats.org/officeDocument/2006/relationships" r:blip="">
          <dgm:adjLst/>
        </dgm:shape>
        <dgm:choose name="Name27">
          <dgm:if name="Name2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1" refType="w" fact="0"/>
              <dgm:constr type="t" for="ch" forName="accentShape_1" refType="h" fact="0"/>
              <dgm:constr type="w" for="ch" forName="accentShape_1" refType="w" fact="0.1269"/>
              <dgm:constr type="h" for="ch" forName="accentShape_1" refType="h"/>
              <dgm:constr type="l" for="ch" forName="accentShape_2" refType="w" fact="0.1385"/>
              <dgm:constr type="t" for="ch" forName="accentShape_2" refType="h" fact="0.0833"/>
              <dgm:constr type="w" for="ch" forName="accentShape_2" refType="w" fact="0.1269"/>
              <dgm:constr type="h" for="ch" forName="accentShape_2" refType="h" fact="0.9165"/>
              <dgm:constr type="l" for="ch" forName="accentShape_3"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5" refType="w" fact="0.5539"/>
              <dgm:constr type="t" for="ch" forName="accentShape_5" refType="h" fact="0.3332"/>
              <dgm:constr type="w" for="ch" forName="accentShape_5" refType="w" fact="0.1269"/>
              <dgm:constr type="h" for="ch" forName="accentShape_5" refType="h" fact="0.6666"/>
              <dgm:constr type="l" for="ch" forName="accentShape_6" refType="w" fact="0.6938"/>
              <dgm:constr type="t" for="ch" forName="accentShape_6" refType="h" fact="0.4165"/>
              <dgm:constr type="w" for="ch" forName="accentShape_6" refType="w" fact="0.1269"/>
              <dgm:constr type="h" for="ch" forName="accentShape_6" refType="h" fact="0.5833"/>
              <dgm:constr type="l" for="ch" forName="accentShape_7" refType="w" fact="0.8326"/>
              <dgm:constr type="t" for="ch" forName="accentShape_7" refType="h" fact="0.5"/>
              <dgm:constr type="w" for="ch" forName="accentShape_7" refType="w" fact="0.1269"/>
              <dgm:constr type="h" for="ch" forName="accentShape_7" refType="h" fact="0.5"/>
              <dgm:constr type="l" for="ch" forName="parentText_1"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3"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5"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6"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7"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3"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5"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6"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7" refType="w" fact="0.8326"/>
              <dgm:constr type="t" for="ch" forName="childText_7" refType="h" fact="0.5"/>
              <dgm:constr type="w" for="ch" forName="childText_7" refType="w" refFor="ch" refForName="accentShape_7" fact="0.7"/>
              <dgm:constr type="h" for="ch" forName="childText_7" refType="h" refFor="ch" refForName="accentShape_7"/>
            </dgm:constrLst>
          </dgm:if>
          <dgm:else name="Name2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7" refType="w" fact="0"/>
              <dgm:constr type="t" for="ch" forName="accentShape_1" refType="h" fact="0"/>
              <dgm:constr type="w" for="ch" forName="accentShape_1" refType="w" fact="0.1269"/>
              <dgm:constr type="h" for="ch" forName="accentShape_1" refType="h"/>
              <dgm:constr type="l" for="ch" forName="accentShape_6" refType="w" fact="0.1385"/>
              <dgm:constr type="t" for="ch" forName="accentShape_2" refType="h" fact="0.0833"/>
              <dgm:constr type="w" for="ch" forName="accentShape_2" refType="w" fact="0.1269"/>
              <dgm:constr type="h" for="ch" forName="accentShape_2" refType="h" fact="0.9165"/>
              <dgm:constr type="l" for="ch" forName="accentShape_5"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3" refType="w" fact="0.5539"/>
              <dgm:constr type="t" for="ch" forName="accentShape_5" refType="h" fact="0.3332"/>
              <dgm:constr type="w" for="ch" forName="accentShape_5" refType="w" fact="0.1269"/>
              <dgm:constr type="h" for="ch" forName="accentShape_5" refType="h" fact="0.6666"/>
              <dgm:constr type="l" for="ch" forName="accentShape_2" refType="w" fact="0.6938"/>
              <dgm:constr type="t" for="ch" forName="accentShape_6" refType="h" fact="0.4165"/>
              <dgm:constr type="w" for="ch" forName="accentShape_6" refType="w" fact="0.1269"/>
              <dgm:constr type="h" for="ch" forName="accentShape_6" refType="h" fact="0.5833"/>
              <dgm:constr type="l" for="ch" forName="accentShape_1" refType="w" fact="0.8326"/>
              <dgm:constr type="t" for="ch" forName="accentShape_7" refType="h" fact="0.5"/>
              <dgm:constr type="w" for="ch" forName="accentShape_7" refType="w" fact="0.1269"/>
              <dgm:constr type="h" for="ch" forName="accentShape_7" refType="h" fact="0.5"/>
              <dgm:constr type="l" for="ch" forName="parentText_7"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6"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5"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3"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2"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1"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7"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6"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5"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3"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2"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1" refType="w" fact="0.8326"/>
              <dgm:constr type="t" for="ch" forName="childText_7" refType="h" fact="0.5"/>
              <dgm:constr type="w" for="ch" forName="childText_7" refType="w" refFor="ch" refForName="accentShape_7" fact="0.7"/>
              <dgm:constr type="h" for="ch" forName="childText_7" refType="h" refFor="ch" refForName="accentShape_7"/>
            </dgm:constrLst>
          </dgm:else>
        </dgm:choose>
      </dgm:else>
    </dgm:choose>
    <dgm:forEach name="wrapper" axis="self" ptType="parTrans">
      <dgm:forEach name="accentRepeat" axis="self">
        <dgm:layoutNode name="imageRepeatNode" styleLbl="node1">
          <dgm:alg type="sp"/>
          <dgm:shape xmlns:r="http://schemas.openxmlformats.org/officeDocument/2006/relationships" type="rect" r:blip="" zOrderOff="-10">
            <dgm:adjLst/>
          </dgm:shape>
          <dgm:presOf axis="self"/>
        </dgm:layoutNode>
      </dgm:forEach>
    </dgm:forEach>
    <dgm:forEach name="Name30" axis="ch" ptType="node" cnt="1">
      <dgm:layoutNode name="parentText_1" styleLbl="node1">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1" styleLbl="node1">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1">
        <dgm:alg type="sp"/>
        <dgm:shape xmlns:r="http://schemas.openxmlformats.org/officeDocument/2006/relationships" r:blip="">
          <dgm:adjLst/>
        </dgm:shape>
        <dgm:presOf/>
        <dgm:constrLst/>
        <dgm:forEach name="Name31" ref="accentRepeat"/>
      </dgm:layoutNode>
    </dgm:forEach>
    <dgm:forEach name="Name32" axis="ch" ptType="node" st="2" cnt="1">
      <dgm:layoutNode name="parentText_2">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2">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2">
        <dgm:alg type="sp"/>
        <dgm:shape xmlns:r="http://schemas.openxmlformats.org/officeDocument/2006/relationships" r:blip="">
          <dgm:adjLst/>
        </dgm:shape>
        <dgm:presOf/>
        <dgm:constrLst/>
        <dgm:forEach name="Name33" ref="accentRepeat"/>
      </dgm:layoutNode>
    </dgm:forEach>
    <dgm:forEach name="Name34" axis="ch" ptType="node" st="3" cnt="1">
      <dgm:layoutNode name="parentText_3">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3">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3">
        <dgm:alg type="sp"/>
        <dgm:shape xmlns:r="http://schemas.openxmlformats.org/officeDocument/2006/relationships" r:blip="">
          <dgm:adjLst/>
        </dgm:shape>
        <dgm:presOf/>
        <dgm:constrLst/>
        <dgm:forEach name="Name35" ref="accentRepeat"/>
      </dgm:layoutNode>
    </dgm:forEach>
    <dgm:forEach name="Name36" axis="ch" ptType="node" st="4" cnt="1">
      <dgm:layoutNode name="parentText_4">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4">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4">
        <dgm:alg type="sp"/>
        <dgm:shape xmlns:r="http://schemas.openxmlformats.org/officeDocument/2006/relationships" r:blip="">
          <dgm:adjLst/>
        </dgm:shape>
        <dgm:presOf/>
        <dgm:constrLst/>
        <dgm:forEach name="Name37" ref="accentRepeat"/>
      </dgm:layoutNode>
    </dgm:forEach>
    <dgm:forEach name="Name38" axis="ch" ptType="node" st="5" cnt="1">
      <dgm:layoutNode name="parentText_5">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5">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5">
        <dgm:alg type="sp"/>
        <dgm:shape xmlns:r="http://schemas.openxmlformats.org/officeDocument/2006/relationships" r:blip="">
          <dgm:adjLst/>
        </dgm:shape>
        <dgm:presOf/>
        <dgm:constrLst/>
        <dgm:forEach name="Name39" ref="accentRepeat"/>
      </dgm:layoutNode>
    </dgm:forEach>
    <dgm:forEach name="Name40" axis="ch" ptType="node" st="6" cnt="1">
      <dgm:layoutNode name="parentText_6">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6">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6">
        <dgm:alg type="sp"/>
        <dgm:shape xmlns:r="http://schemas.openxmlformats.org/officeDocument/2006/relationships" r:blip="">
          <dgm:adjLst/>
        </dgm:shape>
        <dgm:presOf/>
        <dgm:constrLst/>
        <dgm:forEach name="Name41" ref="accentRepeat"/>
      </dgm:layoutNode>
    </dgm:forEach>
    <dgm:forEach name="Name42" axis="ch" ptType="node" st="7" cnt="1">
      <dgm:layoutNode name="parentText_7">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7">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7">
        <dgm:alg type="sp"/>
        <dgm:shape xmlns:r="http://schemas.openxmlformats.org/officeDocument/2006/relationships" r:blip="">
          <dgm:adjLst/>
        </dgm:shape>
        <dgm:presOf/>
        <dgm:constrLst/>
        <dgm:forEach name="Name43"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B355C59-C1FD-6442-AEB5-D92696AF80D8}" type="datetimeFigureOut">
              <a:rPr lang="en-US" smtClean="0"/>
              <a:t>9/25/20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F7E4F94-7953-2847-870B-5C6DE618401D}" type="slidenum">
              <a:rPr lang="en-US" smtClean="0"/>
              <a:t>‹#›</a:t>
            </a:fld>
            <a:endParaRPr lang="en-US"/>
          </a:p>
        </p:txBody>
      </p:sp>
    </p:spTree>
    <p:extLst>
      <p:ext uri="{BB962C8B-B14F-4D97-AF65-F5344CB8AC3E}">
        <p14:creationId xmlns:p14="http://schemas.microsoft.com/office/powerpoint/2010/main" val="3793806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09A58B-C66D-0E4D-9CF4-D0A97D2815BD}" type="datetimeFigureOut">
              <a:rPr lang="en-US" smtClean="0"/>
              <a:t>9/25/20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AF3D7C-E79C-464D-870B-78CB3C2428AA}" type="slidenum">
              <a:rPr lang="en-US" smtClean="0"/>
              <a:t>‹#›</a:t>
            </a:fld>
            <a:endParaRPr lang="en-US"/>
          </a:p>
        </p:txBody>
      </p:sp>
    </p:spTree>
    <p:extLst>
      <p:ext uri="{BB962C8B-B14F-4D97-AF65-F5344CB8AC3E}">
        <p14:creationId xmlns:p14="http://schemas.microsoft.com/office/powerpoint/2010/main" val="990912024"/>
      </p:ext>
    </p:extLst>
  </p:cSld>
  <p:clrMap bg1="lt1" tx1="dk1" bg2="lt2" tx2="dk2" accent1="accent1" accent2="accent2" accent3="accent3" accent4="accent4" accent5="accent5" accent6="accent6" hlink="hlink" folHlink="folHlink"/>
  <p:notesStyle>
    <a:lvl1pPr marL="0" algn="l" defTabSz="456449" rtl="0" eaLnBrk="1" latinLnBrk="0" hangingPunct="1">
      <a:defRPr sz="1200" kern="1200">
        <a:solidFill>
          <a:schemeClr val="tx1"/>
        </a:solidFill>
        <a:latin typeface="+mn-lt"/>
        <a:ea typeface="+mn-ea"/>
        <a:cs typeface="+mn-cs"/>
      </a:defRPr>
    </a:lvl1pPr>
    <a:lvl2pPr marL="456449" algn="l" defTabSz="456449" rtl="0" eaLnBrk="1" latinLnBrk="0" hangingPunct="1">
      <a:defRPr sz="1200" kern="1200">
        <a:solidFill>
          <a:schemeClr val="tx1"/>
        </a:solidFill>
        <a:latin typeface="+mn-lt"/>
        <a:ea typeface="+mn-ea"/>
        <a:cs typeface="+mn-cs"/>
      </a:defRPr>
    </a:lvl2pPr>
    <a:lvl3pPr marL="912899" algn="l" defTabSz="456449" rtl="0" eaLnBrk="1" latinLnBrk="0" hangingPunct="1">
      <a:defRPr sz="1200" kern="1200">
        <a:solidFill>
          <a:schemeClr val="tx1"/>
        </a:solidFill>
        <a:latin typeface="+mn-lt"/>
        <a:ea typeface="+mn-ea"/>
        <a:cs typeface="+mn-cs"/>
      </a:defRPr>
    </a:lvl3pPr>
    <a:lvl4pPr marL="1369349" algn="l" defTabSz="456449" rtl="0" eaLnBrk="1" latinLnBrk="0" hangingPunct="1">
      <a:defRPr sz="1200" kern="1200">
        <a:solidFill>
          <a:schemeClr val="tx1"/>
        </a:solidFill>
        <a:latin typeface="+mn-lt"/>
        <a:ea typeface="+mn-ea"/>
        <a:cs typeface="+mn-cs"/>
      </a:defRPr>
    </a:lvl4pPr>
    <a:lvl5pPr marL="1825798" algn="l" defTabSz="456449" rtl="0" eaLnBrk="1" latinLnBrk="0" hangingPunct="1">
      <a:defRPr sz="1200" kern="1200">
        <a:solidFill>
          <a:schemeClr val="tx1"/>
        </a:solidFill>
        <a:latin typeface="+mn-lt"/>
        <a:ea typeface="+mn-ea"/>
        <a:cs typeface="+mn-cs"/>
      </a:defRPr>
    </a:lvl5pPr>
    <a:lvl6pPr marL="2282248" algn="l" defTabSz="456449" rtl="0" eaLnBrk="1" latinLnBrk="0" hangingPunct="1">
      <a:defRPr sz="1200" kern="1200">
        <a:solidFill>
          <a:schemeClr val="tx1"/>
        </a:solidFill>
        <a:latin typeface="+mn-lt"/>
        <a:ea typeface="+mn-ea"/>
        <a:cs typeface="+mn-cs"/>
      </a:defRPr>
    </a:lvl6pPr>
    <a:lvl7pPr marL="2738697" algn="l" defTabSz="456449" rtl="0" eaLnBrk="1" latinLnBrk="0" hangingPunct="1">
      <a:defRPr sz="1200" kern="1200">
        <a:solidFill>
          <a:schemeClr val="tx1"/>
        </a:solidFill>
        <a:latin typeface="+mn-lt"/>
        <a:ea typeface="+mn-ea"/>
        <a:cs typeface="+mn-cs"/>
      </a:defRPr>
    </a:lvl7pPr>
    <a:lvl8pPr marL="3195147" algn="l" defTabSz="456449" rtl="0" eaLnBrk="1" latinLnBrk="0" hangingPunct="1">
      <a:defRPr sz="1200" kern="1200">
        <a:solidFill>
          <a:schemeClr val="tx1"/>
        </a:solidFill>
        <a:latin typeface="+mn-lt"/>
        <a:ea typeface="+mn-ea"/>
        <a:cs typeface="+mn-cs"/>
      </a:defRPr>
    </a:lvl8pPr>
    <a:lvl9pPr marL="3651597" algn="l" defTabSz="45644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FB2E31-C2C3-44AD-9B20-4327E277307C}" type="slidenum">
              <a:rPr lang="en-US" smtClean="0"/>
              <a:t>49</a:t>
            </a:fld>
            <a:endParaRPr lang="en-US"/>
          </a:p>
        </p:txBody>
      </p:sp>
    </p:spTree>
    <p:extLst>
      <p:ext uri="{BB962C8B-B14F-4D97-AF65-F5344CB8AC3E}">
        <p14:creationId xmlns:p14="http://schemas.microsoft.com/office/powerpoint/2010/main" val="2451409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54</a:t>
            </a:fld>
            <a:endParaRPr lang="en-US"/>
          </a:p>
        </p:txBody>
      </p:sp>
    </p:spTree>
    <p:extLst>
      <p:ext uri="{BB962C8B-B14F-4D97-AF65-F5344CB8AC3E}">
        <p14:creationId xmlns:p14="http://schemas.microsoft.com/office/powerpoint/2010/main" val="2812498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3" y="2025526"/>
            <a:ext cx="7772399" cy="2474409"/>
          </a:xfrm>
        </p:spPr>
        <p:txBody>
          <a:bodyPr anchor="t"/>
          <a:lstStyle>
            <a:lvl1pPr>
              <a:defRPr sz="54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1" y="4681685"/>
            <a:ext cx="7772398" cy="1066800"/>
          </a:xfrm>
        </p:spPr>
        <p:txBody>
          <a:bodyPr anchor="t">
            <a:normAutofit/>
          </a:bodyPr>
          <a:lstStyle>
            <a:lvl1pPr marL="0" indent="0" algn="l">
              <a:buNone/>
              <a:defRPr sz="2800">
                <a:solidFill>
                  <a:srgbClr val="222222"/>
                </a:solidFill>
              </a:defRPr>
            </a:lvl1pPr>
            <a:lvl2pPr marL="456449" indent="0" algn="ctr">
              <a:buNone/>
              <a:defRPr>
                <a:solidFill>
                  <a:schemeClr val="tx1">
                    <a:tint val="75000"/>
                  </a:schemeClr>
                </a:solidFill>
              </a:defRPr>
            </a:lvl2pPr>
            <a:lvl3pPr marL="912899" indent="0" algn="ctr">
              <a:buNone/>
              <a:defRPr>
                <a:solidFill>
                  <a:schemeClr val="tx1">
                    <a:tint val="75000"/>
                  </a:schemeClr>
                </a:solidFill>
              </a:defRPr>
            </a:lvl3pPr>
            <a:lvl4pPr marL="1369349" indent="0" algn="ctr">
              <a:buNone/>
              <a:defRPr>
                <a:solidFill>
                  <a:schemeClr val="tx1">
                    <a:tint val="75000"/>
                  </a:schemeClr>
                </a:solidFill>
              </a:defRPr>
            </a:lvl4pPr>
            <a:lvl5pPr marL="1825798" indent="0" algn="ctr">
              <a:buNone/>
              <a:defRPr>
                <a:solidFill>
                  <a:schemeClr val="tx1">
                    <a:tint val="75000"/>
                  </a:schemeClr>
                </a:solidFill>
              </a:defRPr>
            </a:lvl5pPr>
            <a:lvl6pPr marL="2282248" indent="0" algn="ctr">
              <a:buNone/>
              <a:defRPr>
                <a:solidFill>
                  <a:schemeClr val="tx1">
                    <a:tint val="75000"/>
                  </a:schemeClr>
                </a:solidFill>
              </a:defRPr>
            </a:lvl6pPr>
            <a:lvl7pPr marL="2738697" indent="0" algn="ctr">
              <a:buNone/>
              <a:defRPr>
                <a:solidFill>
                  <a:schemeClr val="tx1">
                    <a:tint val="75000"/>
                  </a:schemeClr>
                </a:solidFill>
              </a:defRPr>
            </a:lvl7pPr>
            <a:lvl8pPr marL="3195147" indent="0" algn="ctr">
              <a:buNone/>
              <a:defRPr>
                <a:solidFill>
                  <a:schemeClr val="tx1">
                    <a:tint val="75000"/>
                  </a:schemeClr>
                </a:solidFill>
              </a:defRPr>
            </a:lvl8pPr>
            <a:lvl9pPr marL="3651597"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1D2EA5EF-C699-AF4C-BA42-C0A1CAAB713C}" type="slidenum">
              <a:rPr lang="en-US" smtClean="0"/>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055" y="316504"/>
            <a:ext cx="3096774" cy="963170"/>
          </a:xfrm>
          <a:prstGeom prst="rect">
            <a:avLst/>
          </a:prstGeom>
        </p:spPr>
      </p:pic>
      <p:sp>
        <p:nvSpPr>
          <p:cNvPr id="11" name="Date Placeholder 3"/>
          <p:cNvSpPr>
            <a:spLocks noGrp="1"/>
          </p:cNvSpPr>
          <p:nvPr>
            <p:ph type="dt" sz="half" idx="10"/>
          </p:nvPr>
        </p:nvSpPr>
        <p:spPr>
          <a:xfrm>
            <a:off x="7719760" y="6352708"/>
            <a:ext cx="738443" cy="365760"/>
          </a:xfrm>
          <a:prstGeom prst="rect">
            <a:avLst/>
          </a:prstGeom>
        </p:spPr>
        <p:txBody>
          <a:bodyPr anchor="ctr"/>
          <a:lstStyle>
            <a:lvl1pPr>
              <a:defRPr sz="1200" b="0" i="0">
                <a:solidFill>
                  <a:srgbClr val="88A7DF"/>
                </a:solidFill>
                <a:latin typeface="+mn-lt"/>
                <a:cs typeface="ITC Avant Garde Std Bk Cn"/>
              </a:defRPr>
            </a:lvl1pPr>
          </a:lstStyle>
          <a:p>
            <a:fld id="{B3434901-20FC-42F3-96D1-134DE51A8C72}" type="datetime1">
              <a:rPr lang="en-US" smtClean="0"/>
              <a:t>9/25/20</a:t>
            </a:fld>
            <a:endParaRPr lang="en-US" dirty="0"/>
          </a:p>
        </p:txBody>
      </p:sp>
      <p:sp>
        <p:nvSpPr>
          <p:cNvPr id="12" name="Footer Placeholder 4"/>
          <p:cNvSpPr>
            <a:spLocks noGrp="1"/>
          </p:cNvSpPr>
          <p:nvPr>
            <p:ph type="ftr" sz="quarter" idx="11"/>
          </p:nvPr>
        </p:nvSpPr>
        <p:spPr>
          <a:xfrm>
            <a:off x="3352459" y="6352708"/>
            <a:ext cx="4367298"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cSld name="1_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pPr>
              <a:defRPr/>
            </a:pPr>
            <a:fld id="{0380D219-A4B2-4916-8FE0-F945B7A1A737}" type="slidenum">
              <a:rPr lang="en-US" altLang="en-US" smtClean="0"/>
              <a:pPr>
                <a:defRPr/>
              </a:pPr>
              <a:t>‹#›</a:t>
            </a:fld>
            <a:endParaRPr lang="en-US" alt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a:t>Click to edit Master title style</a:t>
            </a:r>
            <a:endParaRPr lang="en-US" dirty="0"/>
          </a:p>
        </p:txBody>
      </p:sp>
    </p:spTree>
    <p:extLst>
      <p:ext uri="{BB962C8B-B14F-4D97-AF65-F5344CB8AC3E}">
        <p14:creationId xmlns:p14="http://schemas.microsoft.com/office/powerpoint/2010/main" val="7825184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D2EA5EF-C699-AF4C-BA42-C0A1CAAB713C}" type="slidenum">
              <a:rPr lang="en-US" smtClean="0"/>
              <a:t>‹#›</a:t>
            </a:fld>
            <a:endParaRPr lang="en-US"/>
          </a:p>
        </p:txBody>
      </p:sp>
      <p:sp>
        <p:nvSpPr>
          <p:cNvPr id="8"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C3FC170D-0C5B-4932-9FEB-234E8ADF4011}" type="datetime1">
              <a:rPr lang="en-US" smtClean="0"/>
              <a:t>9/25/20</a:t>
            </a:fld>
            <a:endParaRPr lang="en-US"/>
          </a:p>
        </p:txBody>
      </p:sp>
      <p:sp>
        <p:nvSpPr>
          <p:cNvPr id="10" name="Footer Placeholder 4"/>
          <p:cNvSpPr>
            <a:spLocks noGrp="1"/>
          </p:cNvSpPr>
          <p:nvPr>
            <p:ph type="ftr" sz="quarter" idx="3"/>
          </p:nvPr>
        </p:nvSpPr>
        <p:spPr>
          <a:xfrm>
            <a:off x="3352459" y="6352708"/>
            <a:ext cx="4367298" cy="36576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1" name="Picture 10"/>
          <p:cNvPicPr>
            <a:picLocks/>
          </p:cNvPicPr>
          <p:nvPr/>
        </p:nvPicPr>
        <p:blipFill>
          <a:blip r:embed="rId2">
            <a:extLst>
              <a:ext uri="{28A0092B-C50C-407E-A947-70E740481C1C}">
                <a14:useLocalDpi xmlns:a14="http://schemas.microsoft.com/office/drawing/2010/main" val="0"/>
              </a:ext>
            </a:extLst>
          </a:blip>
          <a:stretch>
            <a:fillRect/>
          </a:stretch>
        </p:blipFill>
        <p:spPr>
          <a:xfrm>
            <a:off x="660460" y="6368289"/>
            <a:ext cx="1074376" cy="33382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6" y="3187172"/>
            <a:ext cx="7659687" cy="1168401"/>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7" y="1553633"/>
            <a:ext cx="6135687" cy="1633538"/>
          </a:xfrm>
        </p:spPr>
        <p:txBody>
          <a:bodyPr anchor="b"/>
          <a:lstStyle>
            <a:lvl1pPr marL="0" indent="0">
              <a:buNone/>
              <a:defRPr sz="2000">
                <a:solidFill>
                  <a:srgbClr val="222222"/>
                </a:solidFill>
              </a:defRPr>
            </a:lvl1pPr>
            <a:lvl2pPr marL="456449" indent="0">
              <a:buNone/>
              <a:defRPr sz="1800">
                <a:solidFill>
                  <a:schemeClr val="tx1">
                    <a:tint val="75000"/>
                  </a:schemeClr>
                </a:solidFill>
              </a:defRPr>
            </a:lvl2pPr>
            <a:lvl3pPr marL="912899" indent="0">
              <a:buNone/>
              <a:defRPr sz="1600">
                <a:solidFill>
                  <a:schemeClr val="tx1">
                    <a:tint val="75000"/>
                  </a:schemeClr>
                </a:solidFill>
              </a:defRPr>
            </a:lvl3pPr>
            <a:lvl4pPr marL="1369349" indent="0">
              <a:buNone/>
              <a:defRPr sz="1400">
                <a:solidFill>
                  <a:schemeClr val="tx1">
                    <a:tint val="75000"/>
                  </a:schemeClr>
                </a:solidFill>
              </a:defRPr>
            </a:lvl4pPr>
            <a:lvl5pPr marL="1825798" indent="0">
              <a:buNone/>
              <a:defRPr sz="1400">
                <a:solidFill>
                  <a:schemeClr val="tx1">
                    <a:tint val="75000"/>
                  </a:schemeClr>
                </a:solidFill>
              </a:defRPr>
            </a:lvl5pPr>
            <a:lvl6pPr marL="2282248" indent="0">
              <a:buNone/>
              <a:defRPr sz="1400">
                <a:solidFill>
                  <a:schemeClr val="tx1">
                    <a:tint val="75000"/>
                  </a:schemeClr>
                </a:solidFill>
              </a:defRPr>
            </a:lvl6pPr>
            <a:lvl7pPr marL="2738697" indent="0">
              <a:buNone/>
              <a:defRPr sz="1400">
                <a:solidFill>
                  <a:schemeClr val="tx1">
                    <a:tint val="75000"/>
                  </a:schemeClr>
                </a:solidFill>
              </a:defRPr>
            </a:lvl7pPr>
            <a:lvl8pPr marL="3195147" indent="0">
              <a:buNone/>
              <a:defRPr sz="1400">
                <a:solidFill>
                  <a:schemeClr val="tx1">
                    <a:tint val="75000"/>
                  </a:schemeClr>
                </a:solidFill>
              </a:defRPr>
            </a:lvl8pPr>
            <a:lvl9pPr marL="3651597"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D2EA5EF-C699-AF4C-BA42-C0A1CAAB713C}" type="slidenum">
              <a:rPr lang="en-US" smtClean="0"/>
              <a:t>‹#›</a:t>
            </a:fld>
            <a:endParaRPr lang="en-US"/>
          </a:p>
        </p:txBody>
      </p:sp>
      <p:sp>
        <p:nvSpPr>
          <p:cNvPr id="8"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C12358D4-2236-41BE-BB60-4AE13DED5B2D}" type="datetime1">
              <a:rPr lang="en-US" smtClean="0"/>
              <a:t>9/25/20</a:t>
            </a:fld>
            <a:endParaRPr lang="en-US"/>
          </a:p>
        </p:txBody>
      </p:sp>
      <p:sp>
        <p:nvSpPr>
          <p:cNvPr id="9" name="Footer Placeholder 4"/>
          <p:cNvSpPr>
            <a:spLocks noGrp="1"/>
          </p:cNvSpPr>
          <p:nvPr>
            <p:ph type="ftr" sz="quarter" idx="3"/>
          </p:nvPr>
        </p:nvSpPr>
        <p:spPr>
          <a:xfrm>
            <a:off x="3352459" y="6352708"/>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1" name="Picture 10"/>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60460" y="6368289"/>
            <a:ext cx="1074376" cy="333827"/>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536192"/>
            <a:ext cx="3657600" cy="44313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2" y="1536192"/>
            <a:ext cx="4038599" cy="44313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t>‹#›</a:t>
            </a:fld>
            <a:endParaRPr lang="en-US"/>
          </a:p>
        </p:txBody>
      </p:sp>
      <p:sp>
        <p:nvSpPr>
          <p:cNvPr id="9" name="Date Placeholder 3"/>
          <p:cNvSpPr>
            <a:spLocks noGrp="1"/>
          </p:cNvSpPr>
          <p:nvPr>
            <p:ph type="dt" sz="half" idx="13"/>
          </p:nvPr>
        </p:nvSpPr>
        <p:spPr>
          <a:xfrm>
            <a:off x="7719760" y="6352708"/>
            <a:ext cx="738443" cy="365760"/>
          </a:xfrm>
          <a:prstGeom prst="rect">
            <a:avLst/>
          </a:prstGeom>
        </p:spPr>
        <p:txBody>
          <a:bodyPr anchor="ctr"/>
          <a:lstStyle>
            <a:lvl1pPr>
              <a:defRPr sz="1200">
                <a:solidFill>
                  <a:srgbClr val="88A7DF"/>
                </a:solidFill>
              </a:defRPr>
            </a:lvl1pPr>
          </a:lstStyle>
          <a:p>
            <a:fld id="{7AA29867-1201-42CB-9E0E-80B2F6735D05}" type="datetime1">
              <a:rPr lang="en-US" smtClean="0"/>
              <a:t>9/25/20</a:t>
            </a:fld>
            <a:endParaRPr lang="en-US"/>
          </a:p>
        </p:txBody>
      </p:sp>
      <p:sp>
        <p:nvSpPr>
          <p:cNvPr id="10" name="Footer Placeholder 4"/>
          <p:cNvSpPr>
            <a:spLocks noGrp="1"/>
          </p:cNvSpPr>
          <p:nvPr>
            <p:ph type="ftr" sz="quarter" idx="3"/>
          </p:nvPr>
        </p:nvSpPr>
        <p:spPr>
          <a:xfrm>
            <a:off x="3352459" y="6352708"/>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2" name="Picture 1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60460" y="6368289"/>
            <a:ext cx="1074376" cy="33382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44605"/>
            <a:ext cx="3890108" cy="639763"/>
          </a:xfrm>
        </p:spPr>
        <p:txBody>
          <a:bodyPr anchor="b">
            <a:noAutofit/>
          </a:bodyPr>
          <a:lstStyle>
            <a:lvl1pPr marL="0" indent="0" algn="l">
              <a:buNone/>
              <a:defRPr sz="2800" b="0">
                <a:solidFill>
                  <a:schemeClr val="tx2"/>
                </a:solidFill>
              </a:defRPr>
            </a:lvl1pPr>
            <a:lvl2pPr marL="456449" indent="0">
              <a:buNone/>
              <a:defRPr sz="2000" b="1"/>
            </a:lvl2pPr>
            <a:lvl3pPr marL="912899" indent="0">
              <a:buNone/>
              <a:defRPr sz="1800" b="1"/>
            </a:lvl3pPr>
            <a:lvl4pPr marL="1369349" indent="0">
              <a:buNone/>
              <a:defRPr sz="1600" b="1"/>
            </a:lvl4pPr>
            <a:lvl5pPr marL="1825798" indent="0">
              <a:buNone/>
              <a:defRPr sz="1600" b="1"/>
            </a:lvl5pPr>
            <a:lvl6pPr marL="2282248" indent="0">
              <a:buNone/>
              <a:defRPr sz="1600" b="1"/>
            </a:lvl6pPr>
            <a:lvl7pPr marL="2738697" indent="0">
              <a:buNone/>
              <a:defRPr sz="1600" b="1"/>
            </a:lvl7pPr>
            <a:lvl8pPr marL="3195147" indent="0">
              <a:buNone/>
              <a:defRPr sz="1600" b="1"/>
            </a:lvl8pPr>
            <a:lvl9pPr marL="3651597"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08721"/>
            <a:ext cx="3890108" cy="35587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2210" y="1644605"/>
            <a:ext cx="4038599" cy="639763"/>
          </a:xfrm>
        </p:spPr>
        <p:txBody>
          <a:bodyPr anchor="b">
            <a:noAutofit/>
          </a:bodyPr>
          <a:lstStyle>
            <a:lvl1pPr marL="0" indent="0" algn="l">
              <a:buNone/>
              <a:defRPr sz="2800" b="0">
                <a:solidFill>
                  <a:schemeClr val="tx2"/>
                </a:solidFill>
              </a:defRPr>
            </a:lvl1pPr>
            <a:lvl2pPr marL="456449" indent="0">
              <a:buNone/>
              <a:defRPr sz="2000" b="1"/>
            </a:lvl2pPr>
            <a:lvl3pPr marL="912899" indent="0">
              <a:buNone/>
              <a:defRPr sz="1800" b="1"/>
            </a:lvl3pPr>
            <a:lvl4pPr marL="1369349" indent="0">
              <a:buNone/>
              <a:defRPr sz="1600" b="1"/>
            </a:lvl4pPr>
            <a:lvl5pPr marL="1825798" indent="0">
              <a:buNone/>
              <a:defRPr sz="1600" b="1"/>
            </a:lvl5pPr>
            <a:lvl6pPr marL="2282248" indent="0">
              <a:buNone/>
              <a:defRPr sz="1600" b="1"/>
            </a:lvl6pPr>
            <a:lvl7pPr marL="2738697" indent="0">
              <a:buNone/>
              <a:defRPr sz="1600" b="1"/>
            </a:lvl7pPr>
            <a:lvl8pPr marL="3195147" indent="0">
              <a:buNone/>
              <a:defRPr sz="1600" b="1"/>
            </a:lvl8pPr>
            <a:lvl9pPr marL="365159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32210" y="2408721"/>
            <a:ext cx="4038599" cy="35587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1D2EA5EF-C699-AF4C-BA42-C0A1CAAB713C}" type="slidenum">
              <a:rPr lang="en-US" smtClean="0"/>
              <a:t>‹#›</a:t>
            </a:fld>
            <a:endParaRPr lang="en-US"/>
          </a:p>
        </p:txBody>
      </p:sp>
      <p:sp>
        <p:nvSpPr>
          <p:cNvPr id="11" name="Date Placeholder 3"/>
          <p:cNvSpPr>
            <a:spLocks noGrp="1"/>
          </p:cNvSpPr>
          <p:nvPr>
            <p:ph type="dt" sz="half" idx="13"/>
          </p:nvPr>
        </p:nvSpPr>
        <p:spPr>
          <a:xfrm>
            <a:off x="7719760" y="6352708"/>
            <a:ext cx="738443" cy="365760"/>
          </a:xfrm>
          <a:prstGeom prst="rect">
            <a:avLst/>
          </a:prstGeom>
        </p:spPr>
        <p:txBody>
          <a:bodyPr anchor="ctr"/>
          <a:lstStyle>
            <a:lvl1pPr>
              <a:defRPr sz="1200">
                <a:solidFill>
                  <a:srgbClr val="88A7DF"/>
                </a:solidFill>
              </a:defRPr>
            </a:lvl1pPr>
          </a:lstStyle>
          <a:p>
            <a:fld id="{1D45151C-5CA7-4288-8AA3-640BC3D7AA76}" type="datetime1">
              <a:rPr lang="en-US" smtClean="0"/>
              <a:t>9/25/20</a:t>
            </a:fld>
            <a:endParaRPr lang="en-US"/>
          </a:p>
        </p:txBody>
      </p:sp>
      <p:sp>
        <p:nvSpPr>
          <p:cNvPr id="12" name="Footer Placeholder 4"/>
          <p:cNvSpPr>
            <a:spLocks noGrp="1"/>
          </p:cNvSpPr>
          <p:nvPr>
            <p:ph type="ftr" sz="quarter" idx="14"/>
          </p:nvPr>
        </p:nvSpPr>
        <p:spPr>
          <a:xfrm>
            <a:off x="3352459" y="6352708"/>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4" name="Picture 13"/>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60460" y="6368289"/>
            <a:ext cx="1074376" cy="333827"/>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1D2EA5EF-C699-AF4C-BA42-C0A1CAAB713C}" type="slidenum">
              <a:rPr lang="en-US" smtClean="0"/>
              <a:t>‹#›</a:t>
            </a:fld>
            <a:endParaRPr lang="en-US"/>
          </a:p>
        </p:txBody>
      </p:sp>
      <p:sp>
        <p:nvSpPr>
          <p:cNvPr id="7"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D0C87027-05C5-4F5A-9637-FA4D839512DE}" type="datetime1">
              <a:rPr lang="en-US" smtClean="0"/>
              <a:t>9/25/20</a:t>
            </a:fld>
            <a:endParaRPr lang="en-US"/>
          </a:p>
        </p:txBody>
      </p:sp>
      <p:sp>
        <p:nvSpPr>
          <p:cNvPr id="8" name="Footer Placeholder 4"/>
          <p:cNvSpPr>
            <a:spLocks noGrp="1"/>
          </p:cNvSpPr>
          <p:nvPr>
            <p:ph type="ftr" sz="quarter" idx="3"/>
          </p:nvPr>
        </p:nvSpPr>
        <p:spPr>
          <a:xfrm>
            <a:off x="3352459" y="6352708"/>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0" name="Picture 9"/>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60460" y="6368289"/>
            <a:ext cx="1074376" cy="333827"/>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2EA5EF-C699-AF4C-BA42-C0A1CAAB713C}" type="slidenum">
              <a:rPr lang="en-US" smtClean="0"/>
              <a:t>‹#›</a:t>
            </a:fld>
            <a:endParaRPr lang="en-US"/>
          </a:p>
        </p:txBody>
      </p:sp>
      <p:sp>
        <p:nvSpPr>
          <p:cNvPr id="6"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72B8CF2F-4BFF-4239-8CCD-47901F8FB629}" type="datetime1">
              <a:rPr lang="en-US" smtClean="0"/>
              <a:t>9/25/20</a:t>
            </a:fld>
            <a:endParaRPr lang="en-US"/>
          </a:p>
        </p:txBody>
      </p:sp>
      <p:sp>
        <p:nvSpPr>
          <p:cNvPr id="7" name="Footer Placeholder 4"/>
          <p:cNvSpPr>
            <a:spLocks noGrp="1"/>
          </p:cNvSpPr>
          <p:nvPr>
            <p:ph type="ftr" sz="quarter" idx="3"/>
          </p:nvPr>
        </p:nvSpPr>
        <p:spPr>
          <a:xfrm>
            <a:off x="3352459" y="6352708"/>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9" name="Picture 8"/>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60460" y="6368289"/>
            <a:ext cx="1074376" cy="33382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3" y="5495544"/>
            <a:ext cx="8516815" cy="594360"/>
          </a:xfrm>
        </p:spPr>
        <p:txBody>
          <a:bodyPr anchor="b"/>
          <a:lstStyle>
            <a:lvl1pPr algn="ctr">
              <a:defRPr sz="2200"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t>‹#›</a:t>
            </a:fld>
            <a:endParaRPr lang="en-US"/>
          </a:p>
        </p:txBody>
      </p:sp>
      <p:sp>
        <p:nvSpPr>
          <p:cNvPr id="9" name="Content Placeholder 8"/>
          <p:cNvSpPr>
            <a:spLocks noGrp="1"/>
          </p:cNvSpPr>
          <p:nvPr>
            <p:ph sz="quarter" idx="13"/>
          </p:nvPr>
        </p:nvSpPr>
        <p:spPr>
          <a:xfrm>
            <a:off x="304803" y="381001"/>
            <a:ext cx="8516815" cy="49428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CAA84373-B186-476F-AD68-8BBC040FA238}" type="datetime1">
              <a:rPr lang="en-US" smtClean="0"/>
              <a:t>9/25/20</a:t>
            </a:fld>
            <a:endParaRPr lang="en-US"/>
          </a:p>
        </p:txBody>
      </p:sp>
      <p:sp>
        <p:nvSpPr>
          <p:cNvPr id="10" name="Footer Placeholder 4"/>
          <p:cNvSpPr>
            <a:spLocks noGrp="1"/>
          </p:cNvSpPr>
          <p:nvPr>
            <p:ph type="ftr" sz="quarter" idx="3"/>
          </p:nvPr>
        </p:nvSpPr>
        <p:spPr>
          <a:xfrm>
            <a:off x="3352459" y="6352708"/>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2" name="Picture 1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60460" y="6368289"/>
            <a:ext cx="1074376" cy="333827"/>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006831"/>
            <a:ext cx="8588248" cy="522557"/>
          </a:xfrm>
        </p:spPr>
        <p:txBody>
          <a:bodyPr anchor="b"/>
          <a:lstStyle>
            <a:lvl1pPr algn="ctr">
              <a:defRPr sz="2200"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10327"/>
            <a:ext cx="9144000" cy="4913922"/>
          </a:xfrm>
        </p:spPr>
        <p:txBody>
          <a:bodyPr/>
          <a:lstStyle>
            <a:lvl1pPr marL="0" indent="0">
              <a:buNone/>
              <a:defRPr sz="3200"/>
            </a:lvl1pPr>
            <a:lvl2pPr marL="456449" indent="0">
              <a:buNone/>
              <a:defRPr sz="2800"/>
            </a:lvl2pPr>
            <a:lvl3pPr marL="912899" indent="0">
              <a:buNone/>
              <a:defRPr sz="2400"/>
            </a:lvl3pPr>
            <a:lvl4pPr marL="1369349" indent="0">
              <a:buNone/>
              <a:defRPr sz="2000"/>
            </a:lvl4pPr>
            <a:lvl5pPr marL="1825798" indent="0">
              <a:buNone/>
              <a:defRPr sz="2000"/>
            </a:lvl5pPr>
            <a:lvl6pPr marL="2282248" indent="0">
              <a:buNone/>
              <a:defRPr sz="2000"/>
            </a:lvl6pPr>
            <a:lvl7pPr marL="2738697" indent="0">
              <a:buNone/>
              <a:defRPr sz="2000"/>
            </a:lvl7pPr>
            <a:lvl8pPr marL="3195147" indent="0">
              <a:buNone/>
              <a:defRPr sz="2000"/>
            </a:lvl8pPr>
            <a:lvl9pPr marL="3651597"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5607552"/>
            <a:ext cx="8588248" cy="538394"/>
          </a:xfrm>
        </p:spPr>
        <p:txBody>
          <a:bodyPr>
            <a:normAutofit/>
          </a:bodyPr>
          <a:lstStyle>
            <a:lvl1pPr marL="0" indent="0" algn="ctr">
              <a:buNone/>
              <a:defRPr sz="1600"/>
            </a:lvl1pPr>
            <a:lvl2pPr marL="456449" indent="0">
              <a:buNone/>
              <a:defRPr sz="1200"/>
            </a:lvl2pPr>
            <a:lvl3pPr marL="912899" indent="0">
              <a:buNone/>
              <a:defRPr sz="1000"/>
            </a:lvl3pPr>
            <a:lvl4pPr marL="1369349" indent="0">
              <a:buNone/>
              <a:defRPr sz="900"/>
            </a:lvl4pPr>
            <a:lvl5pPr marL="1825798" indent="0">
              <a:buNone/>
              <a:defRPr sz="900"/>
            </a:lvl5pPr>
            <a:lvl6pPr marL="2282248" indent="0">
              <a:buNone/>
              <a:defRPr sz="900"/>
            </a:lvl6pPr>
            <a:lvl7pPr marL="2738697" indent="0">
              <a:buNone/>
              <a:defRPr sz="900"/>
            </a:lvl7pPr>
            <a:lvl8pPr marL="3195147" indent="0">
              <a:buNone/>
              <a:defRPr sz="900"/>
            </a:lvl8pPr>
            <a:lvl9pPr marL="3651597" indent="0">
              <a:buNone/>
              <a:defRPr sz="9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1D2EA5EF-C699-AF4C-BA42-C0A1CAAB713C}" type="slidenum">
              <a:rPr lang="en-US" smtClean="0"/>
              <a:t>‹#›</a:t>
            </a:fld>
            <a:endParaRPr lang="en-US"/>
          </a:p>
        </p:txBody>
      </p:sp>
      <p:sp>
        <p:nvSpPr>
          <p:cNvPr id="10" name="Date Placeholder 3"/>
          <p:cNvSpPr>
            <a:spLocks noGrp="1"/>
          </p:cNvSpPr>
          <p:nvPr>
            <p:ph type="dt" sz="half" idx="12"/>
          </p:nvPr>
        </p:nvSpPr>
        <p:spPr>
          <a:xfrm>
            <a:off x="7719760" y="6352708"/>
            <a:ext cx="738443" cy="365760"/>
          </a:xfrm>
          <a:prstGeom prst="rect">
            <a:avLst/>
          </a:prstGeom>
        </p:spPr>
        <p:txBody>
          <a:bodyPr anchor="ctr"/>
          <a:lstStyle>
            <a:lvl1pPr>
              <a:defRPr sz="1200">
                <a:solidFill>
                  <a:srgbClr val="88A7DF"/>
                </a:solidFill>
              </a:defRPr>
            </a:lvl1pPr>
          </a:lstStyle>
          <a:p>
            <a:fld id="{CD50239A-1088-4D46-8E6B-DE7E419B004E}" type="datetime1">
              <a:rPr lang="en-US" smtClean="0"/>
              <a:t>9/25/20</a:t>
            </a:fld>
            <a:endParaRPr lang="en-US"/>
          </a:p>
        </p:txBody>
      </p:sp>
      <p:sp>
        <p:nvSpPr>
          <p:cNvPr id="11" name="Footer Placeholder 4"/>
          <p:cNvSpPr>
            <a:spLocks noGrp="1"/>
          </p:cNvSpPr>
          <p:nvPr>
            <p:ph type="ftr" sz="quarter" idx="3"/>
          </p:nvPr>
        </p:nvSpPr>
        <p:spPr>
          <a:xfrm>
            <a:off x="3352459" y="6352708"/>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3" name="Picture 12"/>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60460" y="6368289"/>
            <a:ext cx="1074376" cy="333827"/>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4" name="Picture 3" descr="large-ribbon_ghost.png"/>
          <p:cNvPicPr>
            <a:picLocks noChangeAspect="1"/>
          </p:cNvPicPr>
          <p:nvPr/>
        </p:nvPicPr>
        <p:blipFill rotWithShape="1">
          <a:blip r:embed="rId12">
            <a:extLst>
              <a:ext uri="{28A0092B-C50C-407E-A947-70E740481C1C}">
                <a14:useLocalDpi xmlns:a14="http://schemas.microsoft.com/office/drawing/2010/main" val="0"/>
              </a:ext>
            </a:extLst>
          </a:blip>
          <a:srcRect l="22457" t="32317" r="11115"/>
          <a:stretch/>
        </p:blipFill>
        <p:spPr>
          <a:xfrm>
            <a:off x="4" y="4"/>
            <a:ext cx="9143999" cy="6197487"/>
          </a:xfrm>
          <a:prstGeom prst="rect">
            <a:avLst/>
          </a:prstGeom>
        </p:spPr>
      </p:pic>
      <p:sp>
        <p:nvSpPr>
          <p:cNvPr id="7" name="Rectangle 6"/>
          <p:cNvSpPr/>
          <p:nvPr/>
        </p:nvSpPr>
        <p:spPr>
          <a:xfrm>
            <a:off x="4" y="6223069"/>
            <a:ext cx="9143999" cy="640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290" tIns="45645" rIns="91290" bIns="45645" rtlCol="0" anchor="ctr"/>
          <a:lstStyle/>
          <a:p>
            <a:pPr algn="ctr"/>
            <a:endParaRPr lang="en-US"/>
          </a:p>
        </p:txBody>
      </p:sp>
      <p:sp>
        <p:nvSpPr>
          <p:cNvPr id="2" name="Title Placeholder 1"/>
          <p:cNvSpPr>
            <a:spLocks noGrp="1"/>
          </p:cNvSpPr>
          <p:nvPr>
            <p:ph type="title"/>
          </p:nvPr>
        </p:nvSpPr>
        <p:spPr>
          <a:xfrm>
            <a:off x="457202" y="274639"/>
            <a:ext cx="8315569" cy="1143000"/>
          </a:xfrm>
          <a:prstGeom prst="rect">
            <a:avLst/>
          </a:prstGeom>
        </p:spPr>
        <p:txBody>
          <a:bodyPr vert="horz" lIns="91290" tIns="45645" rIns="91290" bIns="45645"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2" y="1600203"/>
            <a:ext cx="8315569" cy="4367299"/>
          </a:xfrm>
          <a:prstGeom prst="rect">
            <a:avLst/>
          </a:prstGeom>
        </p:spPr>
        <p:txBody>
          <a:bodyPr vert="horz" lIns="91290" tIns="45645" rIns="91290" bIns="4564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8458200" y="6223069"/>
            <a:ext cx="685800" cy="64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290" tIns="45645" rIns="91290" bIns="45645" rtlCol="0" anchor="ctr"/>
          <a:lstStyle/>
          <a:p>
            <a:pPr algn="ctr"/>
            <a:endParaRPr lang="en-US">
              <a:solidFill>
                <a:schemeClr val="accent6"/>
              </a:solidFill>
            </a:endParaRPr>
          </a:p>
        </p:txBody>
      </p:sp>
      <p:sp>
        <p:nvSpPr>
          <p:cNvPr id="6" name="Slide Number Placeholder 5"/>
          <p:cNvSpPr>
            <a:spLocks noGrp="1"/>
          </p:cNvSpPr>
          <p:nvPr>
            <p:ph type="sldNum" sz="quarter" idx="4"/>
          </p:nvPr>
        </p:nvSpPr>
        <p:spPr>
          <a:xfrm>
            <a:off x="8531788" y="6305882"/>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bg1"/>
                </a:solidFill>
              </a:defRPr>
            </a:lvl1pPr>
          </a:lstStyle>
          <a:p>
            <a:fld id="{1D2EA5EF-C699-AF4C-BA42-C0A1CAAB713C}" type="slidenum">
              <a:rPr lang="en-US" smtClean="0"/>
              <a:t>‹#›</a:t>
            </a:fld>
            <a:endParaRPr lang="en-US"/>
          </a:p>
        </p:txBody>
      </p:sp>
      <p:sp>
        <p:nvSpPr>
          <p:cNvPr id="15" name="Date Placeholder 3"/>
          <p:cNvSpPr>
            <a:spLocks noGrp="1"/>
          </p:cNvSpPr>
          <p:nvPr>
            <p:ph type="dt" sz="half" idx="2"/>
          </p:nvPr>
        </p:nvSpPr>
        <p:spPr>
          <a:xfrm>
            <a:off x="7719760" y="6352708"/>
            <a:ext cx="738443" cy="365760"/>
          </a:xfrm>
          <a:prstGeom prst="rect">
            <a:avLst/>
          </a:prstGeom>
        </p:spPr>
        <p:txBody>
          <a:bodyPr lIns="91290" tIns="45645" rIns="91290" bIns="45645" anchor="ctr"/>
          <a:lstStyle>
            <a:lvl1pPr>
              <a:defRPr sz="1200">
                <a:solidFill>
                  <a:srgbClr val="88A7DF"/>
                </a:solidFill>
              </a:defRPr>
            </a:lvl1pPr>
          </a:lstStyle>
          <a:p>
            <a:fld id="{248AECEC-7A09-4F27-A925-157AA5A9FFEE}" type="datetime1">
              <a:rPr lang="en-US" smtClean="0"/>
              <a:t>9/25/20</a:t>
            </a:fld>
            <a:endParaRPr lang="en-US"/>
          </a:p>
        </p:txBody>
      </p:sp>
      <p:sp>
        <p:nvSpPr>
          <p:cNvPr id="16" name="Footer Placeholder 4"/>
          <p:cNvSpPr>
            <a:spLocks noGrp="1"/>
          </p:cNvSpPr>
          <p:nvPr>
            <p:ph type="ftr" sz="quarter" idx="3"/>
          </p:nvPr>
        </p:nvSpPr>
        <p:spPr>
          <a:xfrm>
            <a:off x="3352459" y="6352708"/>
            <a:ext cx="4367298" cy="365760"/>
          </a:xfrm>
          <a:prstGeom prst="rect">
            <a:avLst/>
          </a:prstGeom>
        </p:spPr>
        <p:txBody>
          <a:bodyPr lIns="91290" tIns="45645" rIns="91290" bIns="45645" anchor="ctr"/>
          <a:lstStyle>
            <a:lvl1pPr>
              <a:defRPr sz="1200">
                <a:solidFill>
                  <a:schemeClr val="tx2">
                    <a:lumMod val="40000"/>
                    <a:lumOff val="60000"/>
                  </a:schemeClr>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ftr="0" dt="0"/>
  <p:txStyles>
    <p:titleStyle>
      <a:lvl1pPr algn="l" defTabSz="912899"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p:titleStyle>
    <p:bodyStyle>
      <a:lvl1pPr marL="342337" indent="-228225" algn="l" defTabSz="912899"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39030" indent="-228225" algn="l" defTabSz="912899"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4189" indent="-228225" algn="l" defTabSz="912899"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78059" indent="-228225" algn="l" defTabSz="912899"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1928" indent="-228225" algn="l" defTabSz="912899"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4509" indent="-182580" algn="l" defTabSz="912899"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17088" indent="-182580" algn="l" defTabSz="912899"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099668" indent="-182580" algn="l" defTabSz="912899"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2248" indent="-182580" algn="l" defTabSz="912899"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2899" rtl="0" eaLnBrk="1" latinLnBrk="0" hangingPunct="1">
        <a:defRPr sz="1800" kern="1200">
          <a:solidFill>
            <a:schemeClr val="tx1"/>
          </a:solidFill>
          <a:latin typeface="+mn-lt"/>
          <a:ea typeface="+mn-ea"/>
          <a:cs typeface="+mn-cs"/>
        </a:defRPr>
      </a:lvl1pPr>
      <a:lvl2pPr marL="456449" algn="l" defTabSz="912899" rtl="0" eaLnBrk="1" latinLnBrk="0" hangingPunct="1">
        <a:defRPr sz="1800" kern="1200">
          <a:solidFill>
            <a:schemeClr val="tx1"/>
          </a:solidFill>
          <a:latin typeface="+mn-lt"/>
          <a:ea typeface="+mn-ea"/>
          <a:cs typeface="+mn-cs"/>
        </a:defRPr>
      </a:lvl2pPr>
      <a:lvl3pPr marL="912899" algn="l" defTabSz="912899" rtl="0" eaLnBrk="1" latinLnBrk="0" hangingPunct="1">
        <a:defRPr sz="1800" kern="1200">
          <a:solidFill>
            <a:schemeClr val="tx1"/>
          </a:solidFill>
          <a:latin typeface="+mn-lt"/>
          <a:ea typeface="+mn-ea"/>
          <a:cs typeface="+mn-cs"/>
        </a:defRPr>
      </a:lvl3pPr>
      <a:lvl4pPr marL="1369349" algn="l" defTabSz="912899" rtl="0" eaLnBrk="1" latinLnBrk="0" hangingPunct="1">
        <a:defRPr sz="1800" kern="1200">
          <a:solidFill>
            <a:schemeClr val="tx1"/>
          </a:solidFill>
          <a:latin typeface="+mn-lt"/>
          <a:ea typeface="+mn-ea"/>
          <a:cs typeface="+mn-cs"/>
        </a:defRPr>
      </a:lvl4pPr>
      <a:lvl5pPr marL="1825798" algn="l" defTabSz="912899" rtl="0" eaLnBrk="1" latinLnBrk="0" hangingPunct="1">
        <a:defRPr sz="1800" kern="1200">
          <a:solidFill>
            <a:schemeClr val="tx1"/>
          </a:solidFill>
          <a:latin typeface="+mn-lt"/>
          <a:ea typeface="+mn-ea"/>
          <a:cs typeface="+mn-cs"/>
        </a:defRPr>
      </a:lvl5pPr>
      <a:lvl6pPr marL="2282248" algn="l" defTabSz="912899" rtl="0" eaLnBrk="1" latinLnBrk="0" hangingPunct="1">
        <a:defRPr sz="1800" kern="1200">
          <a:solidFill>
            <a:schemeClr val="tx1"/>
          </a:solidFill>
          <a:latin typeface="+mn-lt"/>
          <a:ea typeface="+mn-ea"/>
          <a:cs typeface="+mn-cs"/>
        </a:defRPr>
      </a:lvl6pPr>
      <a:lvl7pPr marL="2738697" algn="l" defTabSz="912899" rtl="0" eaLnBrk="1" latinLnBrk="0" hangingPunct="1">
        <a:defRPr sz="1800" kern="1200">
          <a:solidFill>
            <a:schemeClr val="tx1"/>
          </a:solidFill>
          <a:latin typeface="+mn-lt"/>
          <a:ea typeface="+mn-ea"/>
          <a:cs typeface="+mn-cs"/>
        </a:defRPr>
      </a:lvl7pPr>
      <a:lvl8pPr marL="3195147" algn="l" defTabSz="912899" rtl="0" eaLnBrk="1" latinLnBrk="0" hangingPunct="1">
        <a:defRPr sz="1800" kern="1200">
          <a:solidFill>
            <a:schemeClr val="tx1"/>
          </a:solidFill>
          <a:latin typeface="+mn-lt"/>
          <a:ea typeface="+mn-ea"/>
          <a:cs typeface="+mn-cs"/>
        </a:defRPr>
      </a:lvl8pPr>
      <a:lvl9pPr marL="3651597" algn="l" defTabSz="91289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virusanxiety.com/" TargetMode="External"/><Relationship Id="rId4" Type="http://schemas.openxmlformats.org/officeDocument/2006/relationships/hyperlink" Target="https://www.relationalcenter.org/onlinesupport/"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5.png"/><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3" y="1949326"/>
            <a:ext cx="7772399" cy="2474409"/>
          </a:xfrm>
        </p:spPr>
        <p:txBody>
          <a:bodyPr/>
          <a:lstStyle/>
          <a:p>
            <a:r>
              <a:rPr lang="en-US" sz="4800" dirty="0"/>
              <a:t>HIV &amp; Post-Traumatic Stress Disorder During COVID-19</a:t>
            </a:r>
          </a:p>
        </p:txBody>
      </p:sp>
      <p:sp>
        <p:nvSpPr>
          <p:cNvPr id="3" name="Subtitle 2"/>
          <p:cNvSpPr>
            <a:spLocks noGrp="1"/>
          </p:cNvSpPr>
          <p:nvPr>
            <p:ph type="subTitle" idx="1"/>
          </p:nvPr>
        </p:nvSpPr>
        <p:spPr>
          <a:xfrm>
            <a:off x="685801" y="3734542"/>
            <a:ext cx="7845988" cy="2375893"/>
          </a:xfrm>
        </p:spPr>
        <p:txBody>
          <a:bodyPr>
            <a:normAutofit fontScale="92500" lnSpcReduction="20000"/>
          </a:bodyPr>
          <a:lstStyle/>
          <a:p>
            <a:r>
              <a:rPr lang="en-US" sz="3000" dirty="0">
                <a:solidFill>
                  <a:schemeClr val="tx2"/>
                </a:solidFill>
              </a:rPr>
              <a:t>September 18, 2020</a:t>
            </a:r>
          </a:p>
          <a:p>
            <a:endParaRPr lang="en-US" dirty="0">
              <a:solidFill>
                <a:schemeClr val="tx2"/>
              </a:solidFill>
            </a:endParaRPr>
          </a:p>
          <a:p>
            <a:pPr>
              <a:lnSpc>
                <a:spcPct val="120000"/>
              </a:lnSpc>
              <a:spcBef>
                <a:spcPts val="0"/>
              </a:spcBef>
            </a:pPr>
            <a:r>
              <a:rPr lang="en-US" sz="3000" dirty="0">
                <a:solidFill>
                  <a:schemeClr val="tx2"/>
                </a:solidFill>
              </a:rPr>
              <a:t>Damir Huremović, MD, MPP</a:t>
            </a:r>
            <a:r>
              <a:rPr lang="en-US" dirty="0">
                <a:solidFill>
                  <a:schemeClr val="tx2"/>
                </a:solidFill>
              </a:rPr>
              <a:t/>
            </a:r>
            <a:br>
              <a:rPr lang="en-US" dirty="0">
                <a:solidFill>
                  <a:schemeClr val="tx2"/>
                </a:solidFill>
              </a:rPr>
            </a:br>
            <a:r>
              <a:rPr lang="en-US" sz="1900" dirty="0">
                <a:solidFill>
                  <a:schemeClr val="tx2"/>
                </a:solidFill>
              </a:rPr>
              <a:t>Director of Psychiatry, North Shore University Hospital, Manhasset, NY</a:t>
            </a:r>
          </a:p>
          <a:p>
            <a:pPr>
              <a:lnSpc>
                <a:spcPct val="120000"/>
              </a:lnSpc>
              <a:spcBef>
                <a:spcPts val="0"/>
              </a:spcBef>
            </a:pPr>
            <a:r>
              <a:rPr lang="en-US" sz="1900" dirty="0">
                <a:solidFill>
                  <a:schemeClr val="tx2"/>
                </a:solidFill>
              </a:rPr>
              <a:t>Assistant Professor, Department of Psychiatry,</a:t>
            </a:r>
          </a:p>
          <a:p>
            <a:pPr>
              <a:lnSpc>
                <a:spcPct val="120000"/>
              </a:lnSpc>
              <a:spcBef>
                <a:spcPts val="0"/>
              </a:spcBef>
            </a:pPr>
            <a:r>
              <a:rPr lang="en-US" sz="1900" dirty="0">
                <a:solidFill>
                  <a:schemeClr val="tx2"/>
                </a:solidFill>
              </a:rPr>
              <a:t>Donald and Barbara Zucker School of Medicine</a:t>
            </a:r>
          </a:p>
          <a:p>
            <a:pPr>
              <a:lnSpc>
                <a:spcPct val="120000"/>
              </a:lnSpc>
              <a:spcBef>
                <a:spcPts val="0"/>
              </a:spcBef>
            </a:pPr>
            <a:r>
              <a:rPr lang="en-US" sz="1900" dirty="0">
                <a:solidFill>
                  <a:schemeClr val="tx2"/>
                </a:solidFill>
              </a:rPr>
              <a:t>at Hofstra/Northwell, Uniondale, NY</a:t>
            </a:r>
          </a:p>
          <a:p>
            <a:endParaRPr lang="en-US" dirty="0"/>
          </a:p>
        </p:txBody>
      </p:sp>
      <p:sp>
        <p:nvSpPr>
          <p:cNvPr id="4" name="Slide Number Placeholder 3"/>
          <p:cNvSpPr>
            <a:spLocks noGrp="1"/>
          </p:cNvSpPr>
          <p:nvPr>
            <p:ph type="sldNum" sz="quarter" idx="12"/>
          </p:nvPr>
        </p:nvSpPr>
        <p:spPr/>
        <p:txBody>
          <a:bodyPr/>
          <a:lstStyle/>
          <a:p>
            <a:pPr marL="0" marR="0" lvl="0" indent="0" algn="ctr" defTabSz="456449" rtl="0" eaLnBrk="1" fontAlgn="auto" latinLnBrk="0" hangingPunct="1">
              <a:lnSpc>
                <a:spcPct val="100000"/>
              </a:lnSpc>
              <a:spcBef>
                <a:spcPts val="0"/>
              </a:spcBef>
              <a:spcAft>
                <a:spcPts val="0"/>
              </a:spcAft>
              <a:buClrTx/>
              <a:buSzTx/>
              <a:buFontTx/>
              <a:buNone/>
              <a:tabLst/>
              <a:defRPr/>
            </a:pPr>
            <a:fld id="{1D2EA5EF-C699-AF4C-BA42-C0A1CAAB713C}" type="slidenum">
              <a:rPr kumimoji="0" lang="en-US" sz="1800" b="0" i="0" u="none" strike="noStrike" kern="1200" cap="none" spc="0" normalizeH="0" baseline="0" noProof="0" smtClean="0">
                <a:ln>
                  <a:noFill/>
                </a:ln>
                <a:solidFill>
                  <a:srgbClr val="FFFFFF"/>
                </a:solidFill>
                <a:effectLst/>
                <a:uLnTx/>
                <a:uFillTx/>
                <a:latin typeface="ITC Avant Garde Std Bk"/>
                <a:ea typeface="+mn-ea"/>
              </a:rPr>
              <a:pPr marL="0" marR="0" lvl="0" indent="0" algn="ctr" defTabSz="456449"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1200" cap="none" spc="0" normalizeH="0" baseline="0" noProof="0">
              <a:ln>
                <a:noFill/>
              </a:ln>
              <a:solidFill>
                <a:srgbClr val="FFFFFF"/>
              </a:solidFill>
              <a:effectLst/>
              <a:uLnTx/>
              <a:uFillTx/>
              <a:latin typeface="ITC Avant Garde Std Bk"/>
              <a:ea typeface="+mn-ea"/>
            </a:endParaRPr>
          </a:p>
        </p:txBody>
      </p:sp>
    </p:spTree>
    <p:extLst>
      <p:ext uri="{BB962C8B-B14F-4D97-AF65-F5344CB8AC3E}">
        <p14:creationId xmlns:p14="http://schemas.microsoft.com/office/powerpoint/2010/main" val="1848446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380999" y="1719071"/>
            <a:ext cx="8534401" cy="4407408"/>
          </a:xfrm>
        </p:spPr>
        <p:txBody>
          <a:bodyPr>
            <a:normAutofit fontScale="92500" lnSpcReduction="10000"/>
          </a:bodyPr>
          <a:lstStyle/>
          <a:p>
            <a:pPr eaLnBrk="1" hangingPunct="1"/>
            <a:r>
              <a:rPr lang="en-US" altLang="en-US" sz="2800" dirty="0"/>
              <a:t>Last truly global pandemic took place a century ago (Spanish flu 1918-19)</a:t>
            </a:r>
          </a:p>
          <a:p>
            <a:pPr eaLnBrk="1" hangingPunct="1"/>
            <a:r>
              <a:rPr lang="en-US" altLang="en-US" sz="2800" dirty="0"/>
              <a:t>Pandemics affected the course of history, likely affected the way modern psychiatry was shaped</a:t>
            </a:r>
          </a:p>
          <a:p>
            <a:pPr eaLnBrk="1" hangingPunct="1"/>
            <a:r>
              <a:rPr lang="en-US" altLang="en-US" sz="2800" dirty="0"/>
              <a:t>Psychiatry, in turn, gave little consideration to </a:t>
            </a:r>
            <a:r>
              <a:rPr lang="en-US" altLang="en-US" sz="2800" i="1" dirty="0"/>
              <a:t>mental health aspects of infectious diseases</a:t>
            </a:r>
          </a:p>
          <a:p>
            <a:pPr eaLnBrk="1" hangingPunct="1"/>
            <a:r>
              <a:rPr lang="en-US" altLang="en-US" sz="2800" dirty="0"/>
              <a:t>Largely focused on infectious diseases that impose significant public health burden on the society (e.g. HIV or Hepatitis C)</a:t>
            </a:r>
            <a:r>
              <a:rPr lang="bs-Latn-BA" altLang="en-US" sz="2800" dirty="0"/>
              <a:t>, no interest in rapid outbreaks</a:t>
            </a:r>
            <a:endParaRPr lang="en-US" altLang="en-US" sz="2800" dirty="0"/>
          </a:p>
          <a:p>
            <a:pPr eaLnBrk="1" hangingPunct="1"/>
            <a:r>
              <a:rPr lang="en-US" altLang="en-US" sz="2800" dirty="0"/>
              <a:t>Result? Fighting a 21</a:t>
            </a:r>
            <a:r>
              <a:rPr lang="en-US" altLang="en-US" sz="2800" baseline="30000" dirty="0"/>
              <a:t>st</a:t>
            </a:r>
            <a:r>
              <a:rPr lang="en-US" altLang="en-US" sz="2800" dirty="0"/>
              <a:t> century outbreak with 19</a:t>
            </a:r>
            <a:r>
              <a:rPr lang="en-US" altLang="en-US" sz="2800" baseline="30000" dirty="0"/>
              <a:t>th</a:t>
            </a:r>
            <a:r>
              <a:rPr lang="en-US" altLang="en-US" sz="2800" dirty="0"/>
              <a:t> century tools</a:t>
            </a:r>
          </a:p>
        </p:txBody>
      </p:sp>
      <p:sp>
        <p:nvSpPr>
          <p:cNvPr id="4098" name="Rectangle 2"/>
          <p:cNvSpPr>
            <a:spLocks noGrp="1" noChangeArrowheads="1"/>
          </p:cNvSpPr>
          <p:nvPr>
            <p:ph type="title"/>
          </p:nvPr>
        </p:nvSpPr>
        <p:spPr/>
        <p:txBody>
          <a:bodyPr/>
          <a:lstStyle/>
          <a:p>
            <a:pPr eaLnBrk="1" hangingPunct="1"/>
            <a:r>
              <a:rPr lang="en-US" altLang="en-US" dirty="0"/>
              <a:t>Current knowledge is limited</a:t>
            </a:r>
          </a:p>
        </p:txBody>
      </p:sp>
    </p:spTree>
    <p:extLst>
      <p:ext uri="{BB962C8B-B14F-4D97-AF65-F5344CB8AC3E}">
        <p14:creationId xmlns:p14="http://schemas.microsoft.com/office/powerpoint/2010/main" val="8112115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r>
              <a:rPr lang="en-US" sz="2400" dirty="0"/>
              <a:t>“A comprehensive review of the literature yields no empirical studies addressing the behavioral or emotional consequences of […] pandemic influenza.” (New Jersey Division of Mental Health Service, Disaster &amp; Terrorism Branch brochure)</a:t>
            </a:r>
          </a:p>
          <a:p>
            <a:r>
              <a:rPr lang="en-US" sz="2400" dirty="0"/>
              <a:t>There is almost no data on the mental health impacts of outbreaks of disease. (Center for the Study of Traumatic Stress in its Mental Health and Behavioral Guidelines for Response to a Pandemic Flu Outbreak)</a:t>
            </a:r>
          </a:p>
          <a:p>
            <a:r>
              <a:rPr lang="en-US" sz="2400" dirty="0"/>
              <a:t>Like individuals, communities may be traumatized by both actual AND perceived exposure</a:t>
            </a:r>
          </a:p>
          <a:p>
            <a:endParaRPr lang="en-US" sz="2400" dirty="0"/>
          </a:p>
          <a:p>
            <a:endParaRPr lang="en-US" dirty="0"/>
          </a:p>
        </p:txBody>
      </p:sp>
      <p:sp>
        <p:nvSpPr>
          <p:cNvPr id="5" name="Title 4"/>
          <p:cNvSpPr>
            <a:spLocks noGrp="1"/>
          </p:cNvSpPr>
          <p:nvPr>
            <p:ph type="title"/>
          </p:nvPr>
        </p:nvSpPr>
        <p:spPr/>
        <p:txBody>
          <a:bodyPr/>
          <a:lstStyle/>
          <a:p>
            <a:r>
              <a:rPr lang="en-US" dirty="0"/>
              <a:t>Existing studies are scarce</a:t>
            </a:r>
          </a:p>
        </p:txBody>
      </p:sp>
    </p:spTree>
    <p:extLst>
      <p:ext uri="{BB962C8B-B14F-4D97-AF65-F5344CB8AC3E}">
        <p14:creationId xmlns:p14="http://schemas.microsoft.com/office/powerpoint/2010/main" val="19163246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2400" dirty="0"/>
              <a:t>People are unpredictable: research from 2004 (“Redefining Readiness”) suggests that the general population may not react to a public health crisis in the manner anticipated by emergency management professionals.</a:t>
            </a:r>
          </a:p>
          <a:p>
            <a:r>
              <a:rPr lang="en-US" sz="2400" dirty="0"/>
              <a:t>Unanticipated behavior can complicate the management of a disaster situation and lead to higher rates of long-term mental health problems</a:t>
            </a:r>
          </a:p>
          <a:p>
            <a:r>
              <a:rPr lang="en-US" sz="2400" dirty="0"/>
              <a:t>Redefining Readiness (from 2004): Americans are twice more worried about smallpox vaccine than about contracting smallpox themselves (in an imagined scenario)</a:t>
            </a:r>
          </a:p>
        </p:txBody>
      </p:sp>
      <p:sp>
        <p:nvSpPr>
          <p:cNvPr id="3" name="Title 2"/>
          <p:cNvSpPr>
            <a:spLocks noGrp="1"/>
          </p:cNvSpPr>
          <p:nvPr>
            <p:ph type="title"/>
          </p:nvPr>
        </p:nvSpPr>
        <p:spPr/>
        <p:txBody>
          <a:bodyPr/>
          <a:lstStyle/>
          <a:p>
            <a:r>
              <a:rPr lang="en-US" dirty="0"/>
              <a:t>Existing studies are scary</a:t>
            </a:r>
          </a:p>
        </p:txBody>
      </p:sp>
    </p:spTree>
    <p:extLst>
      <p:ext uri="{BB962C8B-B14F-4D97-AF65-F5344CB8AC3E}">
        <p14:creationId xmlns:p14="http://schemas.microsoft.com/office/powerpoint/2010/main" val="1576812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sz="2400" dirty="0"/>
              <a:t>“The concepts discussed in this program are considered evidence-informed assumptions about […] the likely emotional and behavioral responses to such events.” (New Jersey Division of Mental Health Service, Disaster &amp; Terrorism Branch brochure)</a:t>
            </a:r>
          </a:p>
          <a:p>
            <a:r>
              <a:rPr lang="en-US" sz="2400" dirty="0"/>
              <a:t>While there have been relatively few large outbreaks to inform an appropriate response to a potential pandemic […] flu, the existing data on infectious disease outbreaks, data from natural disasters, and public mental health principles can be brought to bear on the development of such a response. (Center for the Study of Traumatic Stress in its Mental Health and Behavioral Guidelines for Response to a Pandemic Flu Outbreak)</a:t>
            </a:r>
          </a:p>
          <a:p>
            <a:endParaRPr lang="en-US" sz="2400" dirty="0"/>
          </a:p>
          <a:p>
            <a:endParaRPr lang="en-US" sz="2400" dirty="0"/>
          </a:p>
        </p:txBody>
      </p:sp>
      <p:sp>
        <p:nvSpPr>
          <p:cNvPr id="3" name="Title 2"/>
          <p:cNvSpPr>
            <a:spLocks noGrp="1"/>
          </p:cNvSpPr>
          <p:nvPr>
            <p:ph type="title"/>
          </p:nvPr>
        </p:nvSpPr>
        <p:spPr/>
        <p:txBody>
          <a:bodyPr/>
          <a:lstStyle/>
          <a:p>
            <a:r>
              <a:rPr lang="en-US" dirty="0"/>
              <a:t>Existing guidelines are</a:t>
            </a:r>
            <a:br>
              <a:rPr lang="en-US" dirty="0"/>
            </a:br>
            <a:r>
              <a:rPr lang="en-US" dirty="0"/>
              <a:t>“best guesses”</a:t>
            </a:r>
          </a:p>
        </p:txBody>
      </p:sp>
    </p:spTree>
    <p:extLst>
      <p:ext uri="{BB962C8B-B14F-4D97-AF65-F5344CB8AC3E}">
        <p14:creationId xmlns:p14="http://schemas.microsoft.com/office/powerpoint/2010/main" val="17552780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r>
              <a:rPr lang="bs-Latn-BA" sz="2400" dirty="0"/>
              <a:t>Contagion is more than an epidemiological fact</a:t>
            </a:r>
          </a:p>
          <a:p>
            <a:r>
              <a:rPr lang="bs-Latn-BA" sz="2400" dirty="0"/>
              <a:t>It is also a foundational concept in the history of religion and society; with long history of explaining how beliefs circulate in social interactions</a:t>
            </a:r>
          </a:p>
          <a:p>
            <a:r>
              <a:rPr lang="bs-Latn-BA" sz="2400" dirty="0"/>
              <a:t>The outbreak narrative in its scientific, journalistic, and fictional incarnations follows a formulaic plot that begins with identification of an emerging infection, includes di</a:t>
            </a:r>
            <a:r>
              <a:rPr lang="en-US" sz="2400" dirty="0" err="1"/>
              <a:t>sc</a:t>
            </a:r>
            <a:r>
              <a:rPr lang="bs-Latn-BA" sz="2400" dirty="0"/>
              <a:t>ussion of global networks throughout it travels, and chronicles the epidemiological work that ends with its containment.</a:t>
            </a:r>
            <a:endParaRPr lang="en-US" sz="2400" dirty="0"/>
          </a:p>
        </p:txBody>
      </p:sp>
      <p:sp>
        <p:nvSpPr>
          <p:cNvPr id="5" name="Title 4"/>
          <p:cNvSpPr>
            <a:spLocks noGrp="1"/>
          </p:cNvSpPr>
          <p:nvPr>
            <p:ph type="title"/>
          </p:nvPr>
        </p:nvSpPr>
        <p:spPr/>
        <p:txBody>
          <a:bodyPr/>
          <a:lstStyle/>
          <a:p>
            <a:r>
              <a:rPr lang="en-US" dirty="0"/>
              <a:t>Contagion as a</a:t>
            </a:r>
            <a:br>
              <a:rPr lang="en-US" dirty="0"/>
            </a:br>
            <a:r>
              <a:rPr lang="en-US" dirty="0"/>
              <a:t>psychological concept</a:t>
            </a:r>
          </a:p>
        </p:txBody>
      </p:sp>
      <p:sp>
        <p:nvSpPr>
          <p:cNvPr id="2" name="TextBox 1"/>
          <p:cNvSpPr txBox="1"/>
          <p:nvPr/>
        </p:nvSpPr>
        <p:spPr>
          <a:xfrm>
            <a:off x="1878713" y="6281410"/>
            <a:ext cx="5472546" cy="523220"/>
          </a:xfrm>
          <a:prstGeom prst="rect">
            <a:avLst/>
          </a:prstGeom>
          <a:noFill/>
        </p:spPr>
        <p:txBody>
          <a:bodyPr wrap="square" rtlCol="0">
            <a:spAutoFit/>
          </a:bodyPr>
          <a:lstStyle/>
          <a:p>
            <a:r>
              <a:rPr lang="en-US" sz="1400" dirty="0">
                <a:solidFill>
                  <a:schemeClr val="bg1"/>
                </a:solidFill>
              </a:rPr>
              <a:t>Wald P. Contagious: cultures, carriers, and the outbreak narrative.</a:t>
            </a:r>
          </a:p>
          <a:p>
            <a:r>
              <a:rPr lang="en-US" sz="1400" dirty="0">
                <a:solidFill>
                  <a:schemeClr val="bg1"/>
                </a:solidFill>
              </a:rPr>
              <a:t> Durham, NC: Duke University Press, 2008.</a:t>
            </a:r>
          </a:p>
        </p:txBody>
      </p:sp>
    </p:spTree>
    <p:extLst>
      <p:ext uri="{BB962C8B-B14F-4D97-AF65-F5344CB8AC3E}">
        <p14:creationId xmlns:p14="http://schemas.microsoft.com/office/powerpoint/2010/main" val="15434895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Panic is related to the perception that there is a limited opportunity for escape, a high-risk of being injured or killed, or that help will only be available to the very first people who seek it.</a:t>
            </a:r>
          </a:p>
          <a:p>
            <a:r>
              <a:rPr lang="en-US" sz="2400" dirty="0"/>
              <a:t>Media likely play a role in public panic</a:t>
            </a:r>
          </a:p>
          <a:p>
            <a:r>
              <a:rPr lang="en-US" sz="2400" dirty="0"/>
              <a:t>Panic is unlikely in other disasters; panic is likely in a pandemic</a:t>
            </a:r>
          </a:p>
          <a:p>
            <a:r>
              <a:rPr lang="en-US" sz="2400" dirty="0"/>
              <a:t>Panic IS likely a pandemic </a:t>
            </a:r>
          </a:p>
          <a:p>
            <a:endParaRPr lang="en-US" dirty="0"/>
          </a:p>
        </p:txBody>
      </p:sp>
      <p:sp>
        <p:nvSpPr>
          <p:cNvPr id="3" name="Title 2"/>
          <p:cNvSpPr>
            <a:spLocks noGrp="1"/>
          </p:cNvSpPr>
          <p:nvPr>
            <p:ph type="title"/>
          </p:nvPr>
        </p:nvSpPr>
        <p:spPr/>
        <p:txBody>
          <a:bodyPr/>
          <a:lstStyle/>
          <a:p>
            <a:r>
              <a:rPr lang="en-US" dirty="0"/>
              <a:t>Panic in Pandemic</a:t>
            </a:r>
          </a:p>
        </p:txBody>
      </p:sp>
    </p:spTree>
    <p:extLst>
      <p:ext uri="{BB962C8B-B14F-4D97-AF65-F5344CB8AC3E}">
        <p14:creationId xmlns:p14="http://schemas.microsoft.com/office/powerpoint/2010/main" val="1883814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1034" y="1412946"/>
            <a:ext cx="6694776" cy="41496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4" name="Text Placeholder 3"/>
          <p:cNvSpPr>
            <a:spLocks noGrp="1"/>
          </p:cNvSpPr>
          <p:nvPr>
            <p:ph type="body" sz="half" idx="2"/>
          </p:nvPr>
        </p:nvSpPr>
        <p:spPr/>
        <p:txBody>
          <a:bodyPr/>
          <a:lstStyle/>
          <a:p>
            <a:r>
              <a:rPr lang="en-US" dirty="0"/>
              <a:t>Timeline of panic during a pandemic</a:t>
            </a:r>
          </a:p>
        </p:txBody>
      </p:sp>
      <p:sp>
        <p:nvSpPr>
          <p:cNvPr id="3" name="Title 2"/>
          <p:cNvSpPr>
            <a:spLocks noGrp="1"/>
          </p:cNvSpPr>
          <p:nvPr>
            <p:ph type="title"/>
          </p:nvPr>
        </p:nvSpPr>
        <p:spPr/>
        <p:txBody>
          <a:bodyPr/>
          <a:lstStyle/>
          <a:p>
            <a:r>
              <a:rPr lang="en-US" dirty="0"/>
              <a:t>Panic In Pandemic </a:t>
            </a:r>
          </a:p>
        </p:txBody>
      </p:sp>
    </p:spTree>
    <p:extLst>
      <p:ext uri="{BB962C8B-B14F-4D97-AF65-F5344CB8AC3E}">
        <p14:creationId xmlns:p14="http://schemas.microsoft.com/office/powerpoint/2010/main" val="3999851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dirty="0"/>
              <a:t>Individuals with pre-existing mental health issues may experience setbacks, relapses, and impairment of function</a:t>
            </a:r>
          </a:p>
          <a:p>
            <a:r>
              <a:rPr lang="en-US" dirty="0"/>
              <a:t>Patients with anxiety disorders may experience worsening of their symptoms (paradoxically may lead to proactive, protective behaviors)</a:t>
            </a:r>
          </a:p>
          <a:p>
            <a:r>
              <a:rPr lang="en-US" dirty="0"/>
              <a:t>With increased strain on the society, patients encounter obstacles to care (in case of travel bans or isolation)</a:t>
            </a:r>
          </a:p>
          <a:p>
            <a:r>
              <a:rPr lang="en-US" dirty="0"/>
              <a:t>With breakdown in social services during a severe pandemic, or during severe precautions, mental health system may fall apart - Liberia’s only mental health hospital (E.S. Grant in Monrovia) closed in October 2014, with patients released in to the streets</a:t>
            </a:r>
          </a:p>
          <a:p>
            <a:r>
              <a:rPr lang="en-US" dirty="0"/>
              <a:t>There may be no specialized services for the increase in need (e.g. counseling for survivors or bereavement counseling for the relatives)</a:t>
            </a:r>
          </a:p>
        </p:txBody>
      </p:sp>
      <p:sp>
        <p:nvSpPr>
          <p:cNvPr id="3" name="Title 2"/>
          <p:cNvSpPr>
            <a:spLocks noGrp="1"/>
          </p:cNvSpPr>
          <p:nvPr>
            <p:ph type="title"/>
          </p:nvPr>
        </p:nvSpPr>
        <p:spPr/>
        <p:txBody>
          <a:bodyPr/>
          <a:lstStyle/>
          <a:p>
            <a:r>
              <a:rPr lang="en-US" dirty="0"/>
              <a:t>Effect of pandemic on</a:t>
            </a:r>
            <a:r>
              <a:rPr lang="bs-Latn-BA" dirty="0"/>
              <a:t/>
            </a:r>
            <a:br>
              <a:rPr lang="bs-Latn-BA" dirty="0"/>
            </a:br>
            <a:r>
              <a:rPr lang="en-US" dirty="0"/>
              <a:t>existing </a:t>
            </a:r>
            <a:r>
              <a:rPr lang="bs-Latn-BA" dirty="0"/>
              <a:t>mental </a:t>
            </a:r>
            <a:r>
              <a:rPr lang="en-US" dirty="0"/>
              <a:t>patients</a:t>
            </a:r>
          </a:p>
        </p:txBody>
      </p:sp>
      <p:sp>
        <p:nvSpPr>
          <p:cNvPr id="4" name="TextBox 3"/>
          <p:cNvSpPr txBox="1"/>
          <p:nvPr/>
        </p:nvSpPr>
        <p:spPr>
          <a:xfrm>
            <a:off x="1824284" y="6298877"/>
            <a:ext cx="8229600" cy="523220"/>
          </a:xfrm>
          <a:prstGeom prst="rect">
            <a:avLst/>
          </a:prstGeom>
          <a:noFill/>
        </p:spPr>
        <p:txBody>
          <a:bodyPr wrap="square" rtlCol="0">
            <a:spAutoFit/>
          </a:bodyPr>
          <a:lstStyle/>
          <a:p>
            <a:r>
              <a:rPr lang="en-US" sz="1400" dirty="0">
                <a:solidFill>
                  <a:schemeClr val="bg1"/>
                </a:solidFill>
              </a:rPr>
              <a:t>Ebola’s mental-health wounds linger in Africa, Reardon, S. Nature 519, 13–14</a:t>
            </a:r>
          </a:p>
          <a:p>
            <a:r>
              <a:rPr lang="en-US" sz="1400" dirty="0">
                <a:solidFill>
                  <a:schemeClr val="bg1"/>
                </a:solidFill>
              </a:rPr>
              <a:t> (05 March 2015)</a:t>
            </a:r>
          </a:p>
        </p:txBody>
      </p:sp>
    </p:spTree>
    <p:extLst>
      <p:ext uri="{BB962C8B-B14F-4D97-AF65-F5344CB8AC3E}">
        <p14:creationId xmlns:p14="http://schemas.microsoft.com/office/powerpoint/2010/main" val="39729373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2400" dirty="0"/>
              <a:t>Approaching pandemic puts a strain on healthcare professionals</a:t>
            </a:r>
          </a:p>
          <a:p>
            <a:r>
              <a:rPr lang="en-US" sz="2400" dirty="0"/>
              <a:t>Their primary concerns are:</a:t>
            </a:r>
          </a:p>
          <a:p>
            <a:pPr lvl="1"/>
            <a:r>
              <a:rPr lang="en-US" sz="2000" dirty="0"/>
              <a:t>Increased workload</a:t>
            </a:r>
          </a:p>
          <a:p>
            <a:pPr lvl="1"/>
            <a:r>
              <a:rPr lang="en-US" sz="2000" dirty="0"/>
              <a:t>Safety of their families</a:t>
            </a:r>
          </a:p>
          <a:p>
            <a:pPr lvl="1"/>
            <a:r>
              <a:rPr lang="en-US" sz="2000" dirty="0"/>
              <a:t>Own safety</a:t>
            </a:r>
          </a:p>
          <a:p>
            <a:r>
              <a:rPr lang="en-US" sz="2400" dirty="0"/>
              <a:t>Anxiety among healthcare workers precedes that of general public</a:t>
            </a:r>
          </a:p>
          <a:p>
            <a:r>
              <a:rPr lang="en-US" sz="2400" dirty="0"/>
              <a:t>Healthcare workers may tend to UNDERESTIMATE and DOWNPLAY the seriousness of a pandemic</a:t>
            </a:r>
          </a:p>
          <a:p>
            <a:r>
              <a:rPr lang="en-US" sz="2400" dirty="0"/>
              <a:t>This changes if they have small children at home</a:t>
            </a:r>
          </a:p>
          <a:p>
            <a:endParaRPr lang="en-US" dirty="0"/>
          </a:p>
        </p:txBody>
      </p:sp>
      <p:sp>
        <p:nvSpPr>
          <p:cNvPr id="3" name="Title 2"/>
          <p:cNvSpPr>
            <a:spLocks noGrp="1"/>
          </p:cNvSpPr>
          <p:nvPr>
            <p:ph type="title"/>
          </p:nvPr>
        </p:nvSpPr>
        <p:spPr/>
        <p:txBody>
          <a:bodyPr/>
          <a:lstStyle/>
          <a:p>
            <a:r>
              <a:rPr lang="bs-Latn-BA" dirty="0"/>
              <a:t>Burden</a:t>
            </a:r>
            <a:r>
              <a:rPr lang="en-US" dirty="0"/>
              <a:t> of a pandemic</a:t>
            </a:r>
            <a:br>
              <a:rPr lang="en-US" dirty="0"/>
            </a:br>
            <a:r>
              <a:rPr lang="en-US" dirty="0"/>
              <a:t>on healthcare personnel</a:t>
            </a:r>
          </a:p>
        </p:txBody>
      </p:sp>
      <p:sp>
        <p:nvSpPr>
          <p:cNvPr id="4" name="TextBox 3"/>
          <p:cNvSpPr txBox="1"/>
          <p:nvPr/>
        </p:nvSpPr>
        <p:spPr>
          <a:xfrm>
            <a:off x="1951512" y="6274130"/>
            <a:ext cx="6586847" cy="646331"/>
          </a:xfrm>
          <a:prstGeom prst="rect">
            <a:avLst/>
          </a:prstGeom>
          <a:noFill/>
        </p:spPr>
        <p:txBody>
          <a:bodyPr wrap="square" rtlCol="0">
            <a:spAutoFit/>
          </a:bodyPr>
          <a:lstStyle/>
          <a:p>
            <a:r>
              <a:rPr lang="en-US" sz="1200" dirty="0">
                <a:solidFill>
                  <a:schemeClr val="bg1"/>
                </a:solidFill>
              </a:rPr>
              <a:t>Impact of the 2009 influenza A(H1N1) pandemic on public health workers in the Netherlands. </a:t>
            </a:r>
          </a:p>
          <a:p>
            <a:r>
              <a:rPr lang="en-US" sz="1200" dirty="0" err="1">
                <a:solidFill>
                  <a:schemeClr val="bg1"/>
                </a:solidFill>
              </a:rPr>
              <a:t>Vinck</a:t>
            </a:r>
            <a:r>
              <a:rPr lang="en-US" sz="1200" dirty="0">
                <a:solidFill>
                  <a:schemeClr val="bg1"/>
                </a:solidFill>
              </a:rPr>
              <a:t> L et al; Euro </a:t>
            </a:r>
            <a:r>
              <a:rPr lang="en-US" sz="1200" dirty="0" err="1">
                <a:solidFill>
                  <a:schemeClr val="bg1"/>
                </a:solidFill>
              </a:rPr>
              <a:t>Surveill</a:t>
            </a:r>
            <a:r>
              <a:rPr lang="en-US" sz="1200" dirty="0">
                <a:solidFill>
                  <a:schemeClr val="bg1"/>
                </a:solidFill>
              </a:rPr>
              <a:t>. 2011 Feb 17;16(7). </a:t>
            </a:r>
            <a:r>
              <a:rPr lang="en-US" sz="1200" dirty="0" err="1">
                <a:solidFill>
                  <a:schemeClr val="bg1"/>
                </a:solidFill>
              </a:rPr>
              <a:t>pii</a:t>
            </a:r>
            <a:r>
              <a:rPr lang="en-US" sz="1200" dirty="0">
                <a:solidFill>
                  <a:schemeClr val="bg1"/>
                </a:solidFill>
              </a:rPr>
              <a:t>: 19793. </a:t>
            </a:r>
          </a:p>
          <a:p>
            <a:endParaRPr lang="en-US" sz="1200" dirty="0">
              <a:solidFill>
                <a:schemeClr val="bg1"/>
              </a:solidFill>
            </a:endParaRPr>
          </a:p>
        </p:txBody>
      </p:sp>
    </p:spTree>
    <p:extLst>
      <p:ext uri="{BB962C8B-B14F-4D97-AF65-F5344CB8AC3E}">
        <p14:creationId xmlns:p14="http://schemas.microsoft.com/office/powerpoint/2010/main" val="28324832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Preparing for a possible pandemic outbreak requires significant financial, material, and human resources</a:t>
            </a:r>
          </a:p>
          <a:p>
            <a:r>
              <a:rPr lang="en-US" sz="2400" dirty="0"/>
              <a:t>Shifting priorities may affect other aspects of care or other projects</a:t>
            </a:r>
          </a:p>
          <a:p>
            <a:r>
              <a:rPr lang="en-US" sz="2400" dirty="0"/>
              <a:t>Liaison with local authorities, local and state health departments and regulatory agencies becomes a priority</a:t>
            </a:r>
          </a:p>
          <a:p>
            <a:r>
              <a:rPr lang="en-US" sz="2400" dirty="0"/>
              <a:t>Education and training play a big role</a:t>
            </a:r>
          </a:p>
          <a:p>
            <a:r>
              <a:rPr lang="en-US" sz="2400" dirty="0"/>
              <a:t>Psychosocial and mental health component are often overlooked</a:t>
            </a:r>
          </a:p>
          <a:p>
            <a:r>
              <a:rPr lang="en-US" sz="2400" dirty="0"/>
              <a:t>There is never enough time</a:t>
            </a:r>
          </a:p>
          <a:p>
            <a:endParaRPr lang="en-US" sz="2400" dirty="0"/>
          </a:p>
        </p:txBody>
      </p:sp>
      <p:sp>
        <p:nvSpPr>
          <p:cNvPr id="3" name="Title 2"/>
          <p:cNvSpPr>
            <a:spLocks noGrp="1"/>
          </p:cNvSpPr>
          <p:nvPr>
            <p:ph type="title"/>
          </p:nvPr>
        </p:nvSpPr>
        <p:spPr/>
        <p:txBody>
          <a:bodyPr/>
          <a:lstStyle/>
          <a:p>
            <a:r>
              <a:rPr lang="bs-Latn-BA" dirty="0"/>
              <a:t>Burden</a:t>
            </a:r>
            <a:r>
              <a:rPr lang="en-US" dirty="0"/>
              <a:t> of a </a:t>
            </a:r>
            <a:r>
              <a:rPr lang="bs-Latn-BA" dirty="0"/>
              <a:t>p</a:t>
            </a:r>
            <a:r>
              <a:rPr lang="en-US" dirty="0"/>
              <a:t>a</a:t>
            </a:r>
            <a:r>
              <a:rPr lang="bs-Latn-BA" dirty="0"/>
              <a:t>ndemic</a:t>
            </a:r>
            <a:r>
              <a:rPr lang="en-US" dirty="0"/>
              <a:t> on healthcare institutions</a:t>
            </a:r>
          </a:p>
        </p:txBody>
      </p:sp>
    </p:spTree>
    <p:extLst>
      <p:ext uri="{BB962C8B-B14F-4D97-AF65-F5344CB8AC3E}">
        <p14:creationId xmlns:p14="http://schemas.microsoft.com/office/powerpoint/2010/main" val="16637896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Disclosures</a:t>
            </a:r>
          </a:p>
        </p:txBody>
      </p:sp>
      <p:sp>
        <p:nvSpPr>
          <p:cNvPr id="3" name="Content Placeholder 2"/>
          <p:cNvSpPr>
            <a:spLocks noGrp="1"/>
          </p:cNvSpPr>
          <p:nvPr>
            <p:ph idx="1"/>
          </p:nvPr>
        </p:nvSpPr>
        <p:spPr/>
        <p:txBody>
          <a:bodyPr>
            <a:normAutofit/>
          </a:bodyPr>
          <a:lstStyle/>
          <a:p>
            <a:pPr marL="0" indent="0">
              <a:lnSpc>
                <a:spcPct val="120000"/>
              </a:lnSpc>
              <a:spcBef>
                <a:spcPts val="0"/>
              </a:spcBef>
              <a:buNone/>
            </a:pPr>
            <a:r>
              <a:rPr lang="en-US" kern="0" dirty="0"/>
              <a:t>“This [project/publication/program/website] [is/was] supported by the Health Resources and Services Administration (HRSA) of the U.S. Department of Health and Human Services (HHS) as part of an award totaling $3,960,119 with xx percentage financed with nongovernmental sources. The contents are those of the author(s) and do not necessarily represent the official views of, nor an endorsement, by HRSA, HHS or the U.S. Government.”</a:t>
            </a:r>
          </a:p>
          <a:p>
            <a:pPr marL="0" indent="0">
              <a:lnSpc>
                <a:spcPct val="120000"/>
              </a:lnSpc>
              <a:spcBef>
                <a:spcPts val="0"/>
              </a:spcBef>
              <a:buNone/>
            </a:pPr>
            <a:endParaRPr lang="en-US" kern="0" dirty="0"/>
          </a:p>
          <a:p>
            <a:pPr marL="0" indent="0">
              <a:lnSpc>
                <a:spcPct val="120000"/>
              </a:lnSpc>
              <a:spcBef>
                <a:spcPts val="0"/>
              </a:spcBef>
              <a:buNone/>
            </a:pPr>
            <a:endParaRPr lang="en-US" kern="0" dirty="0"/>
          </a:p>
        </p:txBody>
      </p:sp>
      <p:sp>
        <p:nvSpPr>
          <p:cNvPr id="4" name="Slide Number Placeholder 3"/>
          <p:cNvSpPr>
            <a:spLocks noGrp="1"/>
          </p:cNvSpPr>
          <p:nvPr>
            <p:ph type="sldNum" sz="quarter" idx="12"/>
          </p:nvPr>
        </p:nvSpPr>
        <p:spPr/>
        <p:txBody>
          <a:bodyPr/>
          <a:lstStyle/>
          <a:p>
            <a:fld id="{1D2EA5EF-C699-AF4C-BA42-C0A1CAAB713C}" type="slidenum">
              <a:rPr lang="en-US" smtClean="0"/>
              <a:t>2</a:t>
            </a:fld>
            <a:endParaRPr lang="en-US"/>
          </a:p>
        </p:txBody>
      </p:sp>
    </p:spTree>
    <p:extLst>
      <p:ext uri="{BB962C8B-B14F-4D97-AF65-F5344CB8AC3E}">
        <p14:creationId xmlns:p14="http://schemas.microsoft.com/office/powerpoint/2010/main" val="3295648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Lack of information and rumors tend to incite anxiety and panic</a:t>
            </a:r>
          </a:p>
          <a:p>
            <a:r>
              <a:rPr lang="en-US" sz="2400" dirty="0"/>
              <a:t>Shortages of various kind may take place</a:t>
            </a:r>
          </a:p>
          <a:p>
            <a:r>
              <a:rPr lang="en-US" sz="2400" dirty="0"/>
              <a:t>Major disruptions in society can happen in advancing pandemic</a:t>
            </a:r>
          </a:p>
          <a:p>
            <a:r>
              <a:rPr lang="en-US" sz="2400" dirty="0"/>
              <a:t>Different populations and cultures may have different ways of understanding the scope and the nature of the pandemic and idiosyncratic ways of preparing</a:t>
            </a:r>
            <a:endParaRPr lang="en-US" dirty="0"/>
          </a:p>
          <a:p>
            <a:r>
              <a:rPr lang="en-US" sz="2400" dirty="0"/>
              <a:t>Attitudes towards immunization come into play – including safety and availability</a:t>
            </a:r>
          </a:p>
        </p:txBody>
      </p:sp>
      <p:sp>
        <p:nvSpPr>
          <p:cNvPr id="3" name="Title 2"/>
          <p:cNvSpPr>
            <a:spLocks noGrp="1"/>
          </p:cNvSpPr>
          <p:nvPr>
            <p:ph type="title"/>
          </p:nvPr>
        </p:nvSpPr>
        <p:spPr/>
        <p:txBody>
          <a:bodyPr/>
          <a:lstStyle/>
          <a:p>
            <a:r>
              <a:rPr lang="bs-Latn-BA" dirty="0"/>
              <a:t>Burden</a:t>
            </a:r>
            <a:r>
              <a:rPr lang="en-US" dirty="0"/>
              <a:t> of a</a:t>
            </a:r>
            <a:r>
              <a:rPr lang="bs-Latn-BA" dirty="0"/>
              <a:t> </a:t>
            </a:r>
            <a:r>
              <a:rPr lang="en-US" dirty="0"/>
              <a:t>pandemic on communities</a:t>
            </a:r>
          </a:p>
        </p:txBody>
      </p:sp>
    </p:spTree>
    <p:extLst>
      <p:ext uri="{BB962C8B-B14F-4D97-AF65-F5344CB8AC3E}">
        <p14:creationId xmlns:p14="http://schemas.microsoft.com/office/powerpoint/2010/main" val="31144981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Patients in isolation can experience despair and hopelessness</a:t>
            </a:r>
          </a:p>
          <a:p>
            <a:r>
              <a:rPr lang="en-US" sz="2400" dirty="0"/>
              <a:t>Patients in isolation tend to receive less face time with providers than non-isolated patients </a:t>
            </a:r>
            <a:endParaRPr lang="bs-Latn-BA" sz="2400" dirty="0"/>
          </a:p>
          <a:p>
            <a:r>
              <a:rPr lang="en-US" sz="2400" dirty="0"/>
              <a:t>They perceive or are being stigmatized, even by the healthcare personnel</a:t>
            </a:r>
          </a:p>
          <a:p>
            <a:r>
              <a:rPr lang="en-US" sz="2400" dirty="0"/>
              <a:t>Intense suffering may serve as a foundation for trauma and PTSD</a:t>
            </a:r>
          </a:p>
        </p:txBody>
      </p:sp>
      <p:sp>
        <p:nvSpPr>
          <p:cNvPr id="3" name="Title 2"/>
          <p:cNvSpPr>
            <a:spLocks noGrp="1"/>
          </p:cNvSpPr>
          <p:nvPr>
            <p:ph type="title"/>
          </p:nvPr>
        </p:nvSpPr>
        <p:spPr/>
        <p:txBody>
          <a:bodyPr/>
          <a:lstStyle/>
          <a:p>
            <a:r>
              <a:rPr lang="en-US" dirty="0"/>
              <a:t>Mental health Issues</a:t>
            </a:r>
            <a:r>
              <a:rPr lang="bs-Latn-BA" dirty="0"/>
              <a:t/>
            </a:r>
            <a:br>
              <a:rPr lang="bs-Latn-BA" dirty="0"/>
            </a:br>
            <a:r>
              <a:rPr lang="en-US" dirty="0"/>
              <a:t>associated with isolation</a:t>
            </a:r>
          </a:p>
        </p:txBody>
      </p:sp>
    </p:spTree>
    <p:extLst>
      <p:ext uri="{BB962C8B-B14F-4D97-AF65-F5344CB8AC3E}">
        <p14:creationId xmlns:p14="http://schemas.microsoft.com/office/powerpoint/2010/main" val="24586933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Some aspects of a pandemic and public health response may complicate grief and loss reactions:</a:t>
            </a:r>
          </a:p>
          <a:p>
            <a:pPr lvl="1"/>
            <a:r>
              <a:rPr lang="en-US" sz="2200" dirty="0"/>
              <a:t>Inability to see loved ones or say “good-bye” to those who may die in the hospital or while separated from family.</a:t>
            </a:r>
          </a:p>
          <a:p>
            <a:pPr lvl="1"/>
            <a:r>
              <a:rPr lang="en-US" sz="2200" dirty="0"/>
              <a:t>Inability to retrieve the body for timely burial or funeral rituals or to prepare and bury the deceased according to rituals</a:t>
            </a:r>
          </a:p>
          <a:p>
            <a:pPr lvl="1"/>
            <a:r>
              <a:rPr lang="en-US" sz="2200" dirty="0"/>
              <a:t>Inability to bury or dispose of the deceased altogether</a:t>
            </a:r>
          </a:p>
          <a:p>
            <a:r>
              <a:rPr lang="en-US" sz="2400" dirty="0"/>
              <a:t>Families of the deceased may be stigmatized as well</a:t>
            </a:r>
          </a:p>
          <a:p>
            <a:r>
              <a:rPr lang="en-US" sz="2400" dirty="0"/>
              <a:t>Families may be quarantined themselves</a:t>
            </a:r>
          </a:p>
        </p:txBody>
      </p:sp>
      <p:sp>
        <p:nvSpPr>
          <p:cNvPr id="3" name="Title 2"/>
          <p:cNvSpPr>
            <a:spLocks noGrp="1"/>
          </p:cNvSpPr>
          <p:nvPr>
            <p:ph type="title"/>
          </p:nvPr>
        </p:nvSpPr>
        <p:spPr/>
        <p:txBody>
          <a:bodyPr/>
          <a:lstStyle/>
          <a:p>
            <a:r>
              <a:rPr lang="en-US" dirty="0"/>
              <a:t>Mental Health issues in</a:t>
            </a:r>
            <a:br>
              <a:rPr lang="en-US" dirty="0"/>
            </a:br>
            <a:r>
              <a:rPr lang="en-US" dirty="0"/>
              <a:t>loss to epidemic</a:t>
            </a:r>
          </a:p>
        </p:txBody>
      </p:sp>
    </p:spTree>
    <p:extLst>
      <p:ext uri="{BB962C8B-B14F-4D97-AF65-F5344CB8AC3E}">
        <p14:creationId xmlns:p14="http://schemas.microsoft.com/office/powerpoint/2010/main" val="39047215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200" dirty="0"/>
              <a:t>Quarantine, although practiced for centuries, has received surprisingly little attention in mental health literature.</a:t>
            </a:r>
          </a:p>
          <a:p>
            <a:r>
              <a:rPr lang="en-US" sz="2200" dirty="0"/>
              <a:t>Being quarantined imposes significant psychological, social, and economic toll on individuals and communities.</a:t>
            </a:r>
          </a:p>
          <a:p>
            <a:r>
              <a:rPr lang="en-US" sz="2200" dirty="0"/>
              <a:t>Prolonged isolation and separation from families and their community can have profound effect on quarantined individuals.</a:t>
            </a:r>
          </a:p>
          <a:p>
            <a:r>
              <a:rPr lang="en-US" sz="2200" dirty="0"/>
              <a:t>Quarantine in Toronto during SARS was associated with 30 percent rate of PTSD and depression.</a:t>
            </a:r>
          </a:p>
          <a:p>
            <a:r>
              <a:rPr lang="en-US" sz="2200" dirty="0"/>
              <a:t>Being quarantined can result in social stigma during and well after the isolation is over</a:t>
            </a:r>
          </a:p>
          <a:p>
            <a:endParaRPr lang="en-US" dirty="0"/>
          </a:p>
          <a:p>
            <a:endParaRPr lang="en-US" dirty="0"/>
          </a:p>
        </p:txBody>
      </p:sp>
      <p:sp>
        <p:nvSpPr>
          <p:cNvPr id="3" name="Title 2"/>
          <p:cNvSpPr>
            <a:spLocks noGrp="1"/>
          </p:cNvSpPr>
          <p:nvPr>
            <p:ph type="title"/>
          </p:nvPr>
        </p:nvSpPr>
        <p:spPr/>
        <p:txBody>
          <a:bodyPr/>
          <a:lstStyle/>
          <a:p>
            <a:r>
              <a:rPr lang="en-US" dirty="0"/>
              <a:t>Mental Health issues</a:t>
            </a:r>
            <a:r>
              <a:rPr lang="bs-Latn-BA" dirty="0"/>
              <a:t/>
            </a:r>
            <a:br>
              <a:rPr lang="bs-Latn-BA" dirty="0"/>
            </a:br>
            <a:r>
              <a:rPr lang="en-US" dirty="0"/>
              <a:t>associated with Quarantine</a:t>
            </a:r>
          </a:p>
        </p:txBody>
      </p:sp>
      <p:sp>
        <p:nvSpPr>
          <p:cNvPr id="5" name="TextBox 4"/>
          <p:cNvSpPr txBox="1"/>
          <p:nvPr/>
        </p:nvSpPr>
        <p:spPr>
          <a:xfrm>
            <a:off x="1816923" y="6302828"/>
            <a:ext cx="5011387" cy="461665"/>
          </a:xfrm>
          <a:prstGeom prst="rect">
            <a:avLst/>
          </a:prstGeom>
          <a:noFill/>
        </p:spPr>
        <p:txBody>
          <a:bodyPr wrap="square" rtlCol="0">
            <a:spAutoFit/>
          </a:bodyPr>
          <a:lstStyle/>
          <a:p>
            <a:r>
              <a:rPr lang="en-US" sz="1200" dirty="0">
                <a:solidFill>
                  <a:schemeClr val="bg1"/>
                </a:solidFill>
              </a:rPr>
              <a:t>SARS control and psychological effects of quarantine, Toronto, Canada. </a:t>
            </a:r>
          </a:p>
          <a:p>
            <a:r>
              <a:rPr lang="en-US" sz="1200" dirty="0" err="1">
                <a:solidFill>
                  <a:schemeClr val="bg1"/>
                </a:solidFill>
              </a:rPr>
              <a:t>Hawryluck</a:t>
            </a:r>
            <a:r>
              <a:rPr lang="en-US" sz="1200" dirty="0">
                <a:solidFill>
                  <a:schemeClr val="bg1"/>
                </a:solidFill>
              </a:rPr>
              <a:t> L et al; </a:t>
            </a:r>
            <a:r>
              <a:rPr lang="en-US" sz="1200" dirty="0" err="1">
                <a:solidFill>
                  <a:schemeClr val="bg1"/>
                </a:solidFill>
              </a:rPr>
              <a:t>Emerg</a:t>
            </a:r>
            <a:r>
              <a:rPr lang="en-US" sz="1200" dirty="0">
                <a:solidFill>
                  <a:schemeClr val="bg1"/>
                </a:solidFill>
              </a:rPr>
              <a:t> Infect Dis. 2004 Jul;10(7):1206-12</a:t>
            </a:r>
          </a:p>
        </p:txBody>
      </p:sp>
    </p:spTree>
    <p:extLst>
      <p:ext uri="{BB962C8B-B14F-4D97-AF65-F5344CB8AC3E}">
        <p14:creationId xmlns:p14="http://schemas.microsoft.com/office/powerpoint/2010/main" val="29321414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Being in quarantine is associated with high degree of personal distress:</a:t>
            </a:r>
          </a:p>
          <a:p>
            <a:pPr lvl="1"/>
            <a:r>
              <a:rPr lang="en-US" dirty="0"/>
              <a:t>Loneliness and boredom</a:t>
            </a:r>
          </a:p>
          <a:p>
            <a:pPr lvl="1"/>
            <a:r>
              <a:rPr lang="en-US" dirty="0"/>
              <a:t>Social deprivation and loss of social utility</a:t>
            </a:r>
          </a:p>
          <a:p>
            <a:pPr lvl="1"/>
            <a:r>
              <a:rPr lang="en-US" dirty="0"/>
              <a:t>Loss of control</a:t>
            </a:r>
          </a:p>
          <a:p>
            <a:pPr lvl="1"/>
            <a:r>
              <a:rPr lang="en-US" dirty="0"/>
              <a:t>Anxiety and worry about own health and health of the loved ones</a:t>
            </a:r>
          </a:p>
          <a:p>
            <a:pPr lvl="1"/>
            <a:r>
              <a:rPr lang="en-US" dirty="0"/>
              <a:t>Irritability</a:t>
            </a:r>
          </a:p>
          <a:p>
            <a:pPr lvl="1"/>
            <a:r>
              <a:rPr lang="en-US" dirty="0"/>
              <a:t>Insomnia</a:t>
            </a:r>
          </a:p>
          <a:p>
            <a:pPr lvl="1"/>
            <a:r>
              <a:rPr lang="en-US" dirty="0"/>
              <a:t>Depression</a:t>
            </a:r>
          </a:p>
          <a:p>
            <a:pPr lvl="1"/>
            <a:r>
              <a:rPr lang="en-US" dirty="0"/>
              <a:t>Anger and acting out</a:t>
            </a:r>
          </a:p>
          <a:p>
            <a:r>
              <a:rPr lang="en-US" dirty="0"/>
              <a:t>Most likely to break</a:t>
            </a:r>
            <a:r>
              <a:rPr lang="bs-Latn-BA" dirty="0"/>
              <a:t> or defy</a:t>
            </a:r>
            <a:r>
              <a:rPr lang="en-US" dirty="0"/>
              <a:t> quarantine orders:</a:t>
            </a:r>
          </a:p>
          <a:p>
            <a:pPr lvl="1"/>
            <a:r>
              <a:rPr lang="en-US" dirty="0"/>
              <a:t>Teenagers and</a:t>
            </a:r>
          </a:p>
          <a:p>
            <a:pPr lvl="1"/>
            <a:r>
              <a:rPr lang="en-US" dirty="0"/>
              <a:t>Health workers</a:t>
            </a:r>
          </a:p>
          <a:p>
            <a:endParaRPr lang="en-US" dirty="0"/>
          </a:p>
        </p:txBody>
      </p:sp>
      <p:sp>
        <p:nvSpPr>
          <p:cNvPr id="3" name="Title 2"/>
          <p:cNvSpPr>
            <a:spLocks noGrp="1"/>
          </p:cNvSpPr>
          <p:nvPr>
            <p:ph type="title"/>
          </p:nvPr>
        </p:nvSpPr>
        <p:spPr/>
        <p:txBody>
          <a:bodyPr/>
          <a:lstStyle/>
          <a:p>
            <a:r>
              <a:rPr lang="en-US" dirty="0"/>
              <a:t>Mental Health issues</a:t>
            </a:r>
            <a:r>
              <a:rPr lang="bs-Latn-BA" dirty="0"/>
              <a:t/>
            </a:r>
            <a:br>
              <a:rPr lang="bs-Latn-BA" dirty="0"/>
            </a:br>
            <a:r>
              <a:rPr lang="en-US" dirty="0"/>
              <a:t>associated with Quarantine</a:t>
            </a:r>
          </a:p>
        </p:txBody>
      </p:sp>
    </p:spTree>
    <p:extLst>
      <p:ext uri="{BB962C8B-B14F-4D97-AF65-F5344CB8AC3E}">
        <p14:creationId xmlns:p14="http://schemas.microsoft.com/office/powerpoint/2010/main" val="2381487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p:txBody>
          <a:bodyPr>
            <a:normAutofit lnSpcReduction="10000"/>
          </a:bodyPr>
          <a:lstStyle/>
          <a:p>
            <a:pPr>
              <a:lnSpc>
                <a:spcPct val="90000"/>
              </a:lnSpc>
            </a:pPr>
            <a:r>
              <a:rPr lang="en-US" altLang="en-US" sz="2800" dirty="0"/>
              <a:t>70 percent of health workers report increased workload during an epidemic</a:t>
            </a:r>
          </a:p>
          <a:p>
            <a:pPr>
              <a:lnSpc>
                <a:spcPct val="90000"/>
              </a:lnSpc>
            </a:pPr>
            <a:r>
              <a:rPr lang="en-US" altLang="en-US" sz="2800" dirty="0"/>
              <a:t>Anxiety about getting infected is NOT their primary concern</a:t>
            </a:r>
          </a:p>
          <a:p>
            <a:pPr>
              <a:lnSpc>
                <a:spcPct val="90000"/>
              </a:lnSpc>
            </a:pPr>
            <a:r>
              <a:rPr lang="en-US" altLang="en-US" sz="2800" dirty="0"/>
              <a:t>Healthcare workers DO get traumatized by caring for infected patients, with rates of PTSD among healthcare personnel reaching 20 percent during the 2003 SARS outbreak.</a:t>
            </a:r>
          </a:p>
          <a:p>
            <a:pPr>
              <a:lnSpc>
                <a:spcPct val="90000"/>
              </a:lnSpc>
            </a:pPr>
            <a:r>
              <a:rPr lang="en-US" altLang="en-US" sz="2800" dirty="0"/>
              <a:t>Anxiety about infection tends to subside over time</a:t>
            </a:r>
          </a:p>
          <a:p>
            <a:pPr>
              <a:lnSpc>
                <a:spcPct val="90000"/>
              </a:lnSpc>
            </a:pPr>
            <a:r>
              <a:rPr lang="en-US" altLang="en-US" sz="2800" dirty="0"/>
              <a:t>Families of healthcare workers are neglected</a:t>
            </a:r>
          </a:p>
          <a:p>
            <a:pPr>
              <a:lnSpc>
                <a:spcPct val="90000"/>
              </a:lnSpc>
            </a:pPr>
            <a:endParaRPr lang="en-US" altLang="en-US" sz="2800" dirty="0"/>
          </a:p>
          <a:p>
            <a:pPr eaLnBrk="1" hangingPunct="1">
              <a:lnSpc>
                <a:spcPct val="90000"/>
              </a:lnSpc>
            </a:pPr>
            <a:endParaRPr lang="en-US" altLang="en-US" sz="2800" dirty="0"/>
          </a:p>
        </p:txBody>
      </p:sp>
      <p:sp>
        <p:nvSpPr>
          <p:cNvPr id="9218" name="Rectangle 2"/>
          <p:cNvSpPr>
            <a:spLocks noGrp="1" noChangeArrowheads="1"/>
          </p:cNvSpPr>
          <p:nvPr>
            <p:ph type="title"/>
          </p:nvPr>
        </p:nvSpPr>
        <p:spPr/>
        <p:txBody>
          <a:bodyPr/>
          <a:lstStyle/>
          <a:p>
            <a:pPr eaLnBrk="1" hangingPunct="1"/>
            <a:r>
              <a:rPr lang="en-US" altLang="en-US" dirty="0"/>
              <a:t>Effects of pandemic on</a:t>
            </a:r>
            <a:r>
              <a:rPr lang="bs-Latn-BA" altLang="en-US" dirty="0"/>
              <a:t/>
            </a:r>
            <a:br>
              <a:rPr lang="bs-Latn-BA" altLang="en-US" dirty="0"/>
            </a:br>
            <a:r>
              <a:rPr lang="en-US" altLang="en-US" dirty="0"/>
              <a:t>Healthcare Workers</a:t>
            </a:r>
          </a:p>
        </p:txBody>
      </p:sp>
      <p:sp>
        <p:nvSpPr>
          <p:cNvPr id="3" name="TextBox 2"/>
          <p:cNvSpPr txBox="1"/>
          <p:nvPr/>
        </p:nvSpPr>
        <p:spPr>
          <a:xfrm>
            <a:off x="1842655" y="6211669"/>
            <a:ext cx="6624451" cy="646331"/>
          </a:xfrm>
          <a:prstGeom prst="rect">
            <a:avLst/>
          </a:prstGeom>
          <a:noFill/>
        </p:spPr>
        <p:txBody>
          <a:bodyPr wrap="square" rtlCol="0">
            <a:spAutoFit/>
          </a:bodyPr>
          <a:lstStyle/>
          <a:p>
            <a:r>
              <a:rPr lang="en-US" sz="1200" dirty="0">
                <a:solidFill>
                  <a:schemeClr val="bg1"/>
                </a:solidFill>
              </a:rPr>
              <a:t>Psychological impact of the 2003 severe acute respiratory syndrome outbreak on health care </a:t>
            </a:r>
          </a:p>
          <a:p>
            <a:r>
              <a:rPr lang="en-US" sz="1200" dirty="0">
                <a:solidFill>
                  <a:schemeClr val="bg1"/>
                </a:solidFill>
              </a:rPr>
              <a:t>workers in a medium size regional general hospital in Singapore. </a:t>
            </a:r>
          </a:p>
          <a:p>
            <a:r>
              <a:rPr lang="en-US" sz="1200" dirty="0">
                <a:solidFill>
                  <a:schemeClr val="bg1"/>
                </a:solidFill>
              </a:rPr>
              <a:t>Chan AO et al. </a:t>
            </a:r>
            <a:r>
              <a:rPr lang="en-US" sz="1200" dirty="0" err="1">
                <a:solidFill>
                  <a:schemeClr val="bg1"/>
                </a:solidFill>
              </a:rPr>
              <a:t>Occup</a:t>
            </a:r>
            <a:r>
              <a:rPr lang="en-US" sz="1200" dirty="0">
                <a:solidFill>
                  <a:schemeClr val="bg1"/>
                </a:solidFill>
              </a:rPr>
              <a:t> Med (</a:t>
            </a:r>
            <a:r>
              <a:rPr lang="en-US" sz="1200" dirty="0" err="1">
                <a:solidFill>
                  <a:schemeClr val="bg1"/>
                </a:solidFill>
              </a:rPr>
              <a:t>Lond</a:t>
            </a:r>
            <a:r>
              <a:rPr lang="en-US" sz="1200" dirty="0">
                <a:solidFill>
                  <a:schemeClr val="bg1"/>
                </a:solidFill>
              </a:rPr>
              <a:t>). 2004 May;54(3):190-6</a:t>
            </a:r>
          </a:p>
        </p:txBody>
      </p:sp>
    </p:spTree>
    <p:extLst>
      <p:ext uri="{BB962C8B-B14F-4D97-AF65-F5344CB8AC3E}">
        <p14:creationId xmlns:p14="http://schemas.microsoft.com/office/powerpoint/2010/main" val="26261331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Anxiety in health workers is increased by:</a:t>
            </a:r>
          </a:p>
          <a:p>
            <a:pPr lvl="1"/>
            <a:r>
              <a:rPr lang="en-US" sz="2200" dirty="0"/>
              <a:t>Direct contact with infected patients</a:t>
            </a:r>
          </a:p>
          <a:p>
            <a:pPr lvl="1"/>
            <a:r>
              <a:rPr lang="en-US" sz="2200" dirty="0"/>
              <a:t>Having children at their household, and</a:t>
            </a:r>
          </a:p>
          <a:p>
            <a:pPr lvl="1"/>
            <a:r>
              <a:rPr lang="en-US" sz="2200" dirty="0"/>
              <a:t>Having doubts about the effectiveness of the personal protective equipment (PPE).</a:t>
            </a:r>
          </a:p>
          <a:p>
            <a:r>
              <a:rPr lang="en-US" sz="2400" dirty="0"/>
              <a:t>Having friends and relatives contract the infection may have deleterious effect on healthcare workers</a:t>
            </a:r>
            <a:r>
              <a:rPr lang="bs-Latn-BA" sz="2400" dirty="0"/>
              <a:t>.</a:t>
            </a:r>
            <a:endParaRPr lang="en-US" sz="2400" dirty="0"/>
          </a:p>
          <a:p>
            <a:r>
              <a:rPr lang="en-US" sz="2400" dirty="0"/>
              <a:t>Having been quarantined or having worked on a high-risk unit has been associated with significantly higher rates of alcohol and substance abuse 3 years after SARS.</a:t>
            </a:r>
          </a:p>
          <a:p>
            <a:endParaRPr lang="en-US" sz="2400" dirty="0"/>
          </a:p>
        </p:txBody>
      </p:sp>
      <p:sp>
        <p:nvSpPr>
          <p:cNvPr id="3" name="Title 2"/>
          <p:cNvSpPr>
            <a:spLocks noGrp="1"/>
          </p:cNvSpPr>
          <p:nvPr>
            <p:ph type="title"/>
          </p:nvPr>
        </p:nvSpPr>
        <p:spPr/>
        <p:txBody>
          <a:bodyPr/>
          <a:lstStyle/>
          <a:p>
            <a:r>
              <a:rPr lang="en-US" dirty="0"/>
              <a:t>Effects of pandemic on</a:t>
            </a:r>
            <a:r>
              <a:rPr lang="bs-Latn-BA" dirty="0"/>
              <a:t/>
            </a:r>
            <a:br>
              <a:rPr lang="bs-Latn-BA" dirty="0"/>
            </a:br>
            <a:r>
              <a:rPr lang="en-US" dirty="0"/>
              <a:t>Healthcare Workers</a:t>
            </a:r>
          </a:p>
        </p:txBody>
      </p:sp>
      <p:sp>
        <p:nvSpPr>
          <p:cNvPr id="4" name="TextBox 3"/>
          <p:cNvSpPr txBox="1"/>
          <p:nvPr/>
        </p:nvSpPr>
        <p:spPr>
          <a:xfrm>
            <a:off x="1832758" y="6277075"/>
            <a:ext cx="6563096" cy="461665"/>
          </a:xfrm>
          <a:prstGeom prst="rect">
            <a:avLst/>
          </a:prstGeom>
          <a:noFill/>
        </p:spPr>
        <p:txBody>
          <a:bodyPr wrap="square" rtlCol="0">
            <a:spAutoFit/>
          </a:bodyPr>
          <a:lstStyle/>
          <a:p>
            <a:r>
              <a:rPr lang="en-US" sz="1200" dirty="0">
                <a:solidFill>
                  <a:schemeClr val="bg1"/>
                </a:solidFill>
              </a:rPr>
              <a:t>Impact of the 2009 influenza A(H1N1) pandemic on public health workers in the Netherlands. </a:t>
            </a:r>
          </a:p>
          <a:p>
            <a:r>
              <a:rPr lang="en-US" sz="1200" dirty="0" err="1">
                <a:solidFill>
                  <a:schemeClr val="bg1"/>
                </a:solidFill>
              </a:rPr>
              <a:t>Vinck</a:t>
            </a:r>
            <a:r>
              <a:rPr lang="en-US" sz="1200" dirty="0">
                <a:solidFill>
                  <a:schemeClr val="bg1"/>
                </a:solidFill>
              </a:rPr>
              <a:t> L et al; Euro </a:t>
            </a:r>
            <a:r>
              <a:rPr lang="en-US" sz="1200" dirty="0" err="1">
                <a:solidFill>
                  <a:schemeClr val="bg1"/>
                </a:solidFill>
              </a:rPr>
              <a:t>Surveill</a:t>
            </a:r>
            <a:r>
              <a:rPr lang="en-US" sz="1200" dirty="0">
                <a:solidFill>
                  <a:schemeClr val="bg1"/>
                </a:solidFill>
              </a:rPr>
              <a:t>. 2011 Feb 17;16(7). </a:t>
            </a:r>
            <a:r>
              <a:rPr lang="en-US" sz="1200" dirty="0" err="1">
                <a:solidFill>
                  <a:schemeClr val="bg1"/>
                </a:solidFill>
              </a:rPr>
              <a:t>pii</a:t>
            </a:r>
            <a:r>
              <a:rPr lang="en-US" sz="1200" dirty="0">
                <a:solidFill>
                  <a:schemeClr val="bg1"/>
                </a:solidFill>
              </a:rPr>
              <a:t>: 19793. </a:t>
            </a:r>
          </a:p>
        </p:txBody>
      </p:sp>
    </p:spTree>
    <p:extLst>
      <p:ext uri="{BB962C8B-B14F-4D97-AF65-F5344CB8AC3E}">
        <p14:creationId xmlns:p14="http://schemas.microsoft.com/office/powerpoint/2010/main" val="25945282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7086600" y="2892277"/>
            <a:ext cx="1904999" cy="1645920"/>
          </a:xfrm>
        </p:spPr>
        <p:txBody>
          <a:bodyPr/>
          <a:lstStyle/>
          <a:p>
            <a:r>
              <a:rPr lang="en-US" dirty="0"/>
              <a:t>Psychiatry of Pandemics</a:t>
            </a:r>
          </a:p>
        </p:txBody>
      </p:sp>
      <p:sp>
        <p:nvSpPr>
          <p:cNvPr id="4" name="Title 3"/>
          <p:cNvSpPr>
            <a:spLocks noGrp="1"/>
          </p:cNvSpPr>
          <p:nvPr>
            <p:ph type="title"/>
          </p:nvPr>
        </p:nvSpPr>
        <p:spPr/>
        <p:txBody>
          <a:bodyPr/>
          <a:lstStyle/>
          <a:p>
            <a:r>
              <a:rPr lang="en-US" dirty="0"/>
              <a:t>Recommendations</a:t>
            </a:r>
          </a:p>
        </p:txBody>
      </p:sp>
    </p:spTree>
    <p:extLst>
      <p:ext uri="{BB962C8B-B14F-4D97-AF65-F5344CB8AC3E}">
        <p14:creationId xmlns:p14="http://schemas.microsoft.com/office/powerpoint/2010/main" val="10813028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1984" y="1219200"/>
            <a:ext cx="6292218" cy="449579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 Placeholder 8"/>
          <p:cNvSpPr>
            <a:spLocks noGrp="1"/>
          </p:cNvSpPr>
          <p:nvPr>
            <p:ph type="body" sz="half" idx="2"/>
          </p:nvPr>
        </p:nvSpPr>
        <p:spPr/>
        <p:txBody>
          <a:bodyPr/>
          <a:lstStyle/>
          <a:p>
            <a:endParaRPr lang="bs-Latn-BA" dirty="0"/>
          </a:p>
          <a:p>
            <a:endParaRPr lang="bs-Latn-BA" dirty="0"/>
          </a:p>
          <a:p>
            <a:r>
              <a:rPr lang="bs-Latn-BA" dirty="0"/>
              <a:t>IDENTIFY</a:t>
            </a:r>
          </a:p>
          <a:p>
            <a:endParaRPr lang="bs-Latn-BA" dirty="0"/>
          </a:p>
          <a:p>
            <a:r>
              <a:rPr lang="bs-Latn-BA" dirty="0"/>
              <a:t>ISOLATE</a:t>
            </a:r>
          </a:p>
          <a:p>
            <a:endParaRPr lang="bs-Latn-BA" dirty="0"/>
          </a:p>
          <a:p>
            <a:r>
              <a:rPr lang="bs-Latn-BA" dirty="0"/>
              <a:t>IMMUNIZE</a:t>
            </a:r>
          </a:p>
          <a:p>
            <a:endParaRPr lang="bs-Latn-BA" dirty="0"/>
          </a:p>
          <a:p>
            <a:r>
              <a:rPr lang="bs-Latn-BA" dirty="0"/>
              <a:t>INFORM</a:t>
            </a:r>
            <a:endParaRPr lang="en-US" dirty="0"/>
          </a:p>
        </p:txBody>
      </p:sp>
      <p:sp>
        <p:nvSpPr>
          <p:cNvPr id="5" name="Title 4"/>
          <p:cNvSpPr>
            <a:spLocks noGrp="1"/>
          </p:cNvSpPr>
          <p:nvPr>
            <p:ph type="title"/>
          </p:nvPr>
        </p:nvSpPr>
        <p:spPr>
          <a:xfrm>
            <a:off x="7010400" y="457200"/>
            <a:ext cx="1981200" cy="1673352"/>
          </a:xfrm>
        </p:spPr>
        <p:txBody>
          <a:bodyPr/>
          <a:lstStyle/>
          <a:p>
            <a:r>
              <a:rPr lang="bs-Latn-BA" sz="1800" dirty="0"/>
              <a:t>Psychiatry of pandemics</a:t>
            </a:r>
            <a:endParaRPr lang="en-US" sz="1800" dirty="0"/>
          </a:p>
        </p:txBody>
      </p:sp>
    </p:spTree>
    <p:extLst>
      <p:ext uri="{BB962C8B-B14F-4D97-AF65-F5344CB8AC3E}">
        <p14:creationId xmlns:p14="http://schemas.microsoft.com/office/powerpoint/2010/main" val="20787552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bs-Latn-BA" sz="2400" dirty="0"/>
              <a:t>Diminish the sense of loneliness</a:t>
            </a:r>
          </a:p>
          <a:p>
            <a:r>
              <a:rPr lang="bs-Latn-BA" sz="2400" dirty="0"/>
              <a:t>Acknowledge the implications and frustration</a:t>
            </a:r>
          </a:p>
          <a:p>
            <a:r>
              <a:rPr lang="bs-Latn-BA" sz="2400" dirty="0"/>
              <a:t>Provide support and reasonable hope</a:t>
            </a:r>
          </a:p>
          <a:p>
            <a:r>
              <a:rPr lang="bs-Latn-BA" sz="2400" dirty="0"/>
              <a:t>Provide timely and adequate information – both about treatment and about outside events</a:t>
            </a:r>
          </a:p>
          <a:p>
            <a:r>
              <a:rPr lang="bs-Latn-BA" sz="2400" dirty="0"/>
              <a:t>Treat psychiatric complications:</a:t>
            </a:r>
          </a:p>
          <a:p>
            <a:pPr lvl="1"/>
            <a:r>
              <a:rPr lang="bs-Latn-BA" sz="2200" dirty="0"/>
              <a:t>Delirium</a:t>
            </a:r>
          </a:p>
          <a:p>
            <a:pPr lvl="1"/>
            <a:r>
              <a:rPr lang="bs-Latn-BA" sz="2200" dirty="0"/>
              <a:t>Insomnia</a:t>
            </a:r>
          </a:p>
          <a:p>
            <a:pPr lvl="1"/>
            <a:r>
              <a:rPr lang="bs-Latn-BA" sz="2200" dirty="0"/>
              <a:t>Depression</a:t>
            </a:r>
          </a:p>
          <a:p>
            <a:pPr lvl="1"/>
            <a:r>
              <a:rPr lang="bs-Latn-BA" sz="2200" dirty="0"/>
              <a:t>Anxiety</a:t>
            </a:r>
          </a:p>
          <a:p>
            <a:r>
              <a:rPr lang="bs-Latn-BA" sz="2400" dirty="0"/>
              <a:t>Facilitate virtual visitations from friends and families</a:t>
            </a:r>
          </a:p>
          <a:p>
            <a:r>
              <a:rPr lang="bs-Latn-BA" sz="2400" dirty="0"/>
              <a:t>Facilitate spiritual and cultural support</a:t>
            </a:r>
            <a:endParaRPr lang="en-US" sz="2400" dirty="0"/>
          </a:p>
        </p:txBody>
      </p:sp>
      <p:sp>
        <p:nvSpPr>
          <p:cNvPr id="3" name="Title 2"/>
          <p:cNvSpPr>
            <a:spLocks noGrp="1"/>
          </p:cNvSpPr>
          <p:nvPr>
            <p:ph type="title"/>
          </p:nvPr>
        </p:nvSpPr>
        <p:spPr/>
        <p:txBody>
          <a:bodyPr/>
          <a:lstStyle/>
          <a:p>
            <a:r>
              <a:rPr lang="en-US" dirty="0"/>
              <a:t>Care for Patients</a:t>
            </a:r>
            <a:r>
              <a:rPr lang="bs-Latn-BA" dirty="0"/>
              <a:t/>
            </a:r>
            <a:br>
              <a:rPr lang="bs-Latn-BA" dirty="0"/>
            </a:br>
            <a:r>
              <a:rPr lang="en-US" dirty="0"/>
              <a:t>in Isolation</a:t>
            </a:r>
          </a:p>
        </p:txBody>
      </p:sp>
    </p:spTree>
    <p:extLst>
      <p:ext uri="{BB962C8B-B14F-4D97-AF65-F5344CB8AC3E}">
        <p14:creationId xmlns:p14="http://schemas.microsoft.com/office/powerpoint/2010/main" val="32374696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938F34-AF2B-8046-A550-53B64AB8480C}"/>
              </a:ext>
            </a:extLst>
          </p:cNvPr>
          <p:cNvSpPr>
            <a:spLocks noGrp="1"/>
          </p:cNvSpPr>
          <p:nvPr>
            <p:ph type="title"/>
          </p:nvPr>
        </p:nvSpPr>
        <p:spPr/>
        <p:txBody>
          <a:bodyPr/>
          <a:lstStyle/>
          <a:p>
            <a:r>
              <a:rPr lang="en-US" dirty="0"/>
              <a:t>Disclosures continued</a:t>
            </a:r>
          </a:p>
        </p:txBody>
      </p:sp>
      <p:sp>
        <p:nvSpPr>
          <p:cNvPr id="3" name="Content Placeholder 2">
            <a:extLst>
              <a:ext uri="{FF2B5EF4-FFF2-40B4-BE49-F238E27FC236}">
                <a16:creationId xmlns:a16="http://schemas.microsoft.com/office/drawing/2014/main" xmlns="" id="{6AE03399-A257-2B40-8986-39D8B1D1C55F}"/>
              </a:ext>
            </a:extLst>
          </p:cNvPr>
          <p:cNvSpPr>
            <a:spLocks noGrp="1"/>
          </p:cNvSpPr>
          <p:nvPr>
            <p:ph idx="1"/>
          </p:nvPr>
        </p:nvSpPr>
        <p:spPr/>
        <p:txBody>
          <a:bodyPr/>
          <a:lstStyle/>
          <a:p>
            <a:r>
              <a:rPr lang="bs-Latn-BA" dirty="0"/>
              <a:t>Presenter does not have relationships to disclose</a:t>
            </a:r>
            <a:endParaRPr lang="en-US" dirty="0"/>
          </a:p>
        </p:txBody>
      </p:sp>
      <p:sp>
        <p:nvSpPr>
          <p:cNvPr id="4" name="Slide Number Placeholder 3">
            <a:extLst>
              <a:ext uri="{FF2B5EF4-FFF2-40B4-BE49-F238E27FC236}">
                <a16:creationId xmlns:a16="http://schemas.microsoft.com/office/drawing/2014/main" xmlns="" id="{3772F68F-78F3-1445-8742-92001B639372}"/>
              </a:ext>
            </a:extLst>
          </p:cNvPr>
          <p:cNvSpPr>
            <a:spLocks noGrp="1"/>
          </p:cNvSpPr>
          <p:nvPr>
            <p:ph type="sldNum" sz="quarter" idx="12"/>
          </p:nvPr>
        </p:nvSpPr>
        <p:spPr/>
        <p:txBody>
          <a:bodyPr/>
          <a:lstStyle/>
          <a:p>
            <a:fld id="{1D2EA5EF-C699-AF4C-BA42-C0A1CAAB713C}" type="slidenum">
              <a:rPr lang="en-US" smtClean="0"/>
              <a:t>3</a:t>
            </a:fld>
            <a:endParaRPr lang="en-US"/>
          </a:p>
        </p:txBody>
      </p:sp>
    </p:spTree>
    <p:extLst>
      <p:ext uri="{BB962C8B-B14F-4D97-AF65-F5344CB8AC3E}">
        <p14:creationId xmlns:p14="http://schemas.microsoft.com/office/powerpoint/2010/main" val="38298109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Provide grief and loss counseling</a:t>
            </a:r>
          </a:p>
          <a:p>
            <a:r>
              <a:rPr lang="en-US" sz="2400" dirty="0"/>
              <a:t>If traditional burial is unavailable, help families explore alternative ways of getting closure</a:t>
            </a:r>
            <a:endParaRPr lang="en-US" sz="2200" dirty="0"/>
          </a:p>
          <a:p>
            <a:r>
              <a:rPr lang="en-US" sz="2400" dirty="0"/>
              <a:t>Be ready to address the shroud of stigma that may envelop families of the deceased</a:t>
            </a:r>
          </a:p>
          <a:p>
            <a:r>
              <a:rPr lang="en-US" sz="2400" dirty="0"/>
              <a:t>If quarantined, help them maintain reasonably optimistic attitude</a:t>
            </a:r>
          </a:p>
          <a:p>
            <a:r>
              <a:rPr lang="en-US" sz="2400" dirty="0"/>
              <a:t>Provide pharmacological intervention if situation calls for it </a:t>
            </a:r>
          </a:p>
        </p:txBody>
      </p:sp>
      <p:sp>
        <p:nvSpPr>
          <p:cNvPr id="3" name="Title 2"/>
          <p:cNvSpPr>
            <a:spLocks noGrp="1"/>
          </p:cNvSpPr>
          <p:nvPr>
            <p:ph type="title"/>
          </p:nvPr>
        </p:nvSpPr>
        <p:spPr/>
        <p:txBody>
          <a:bodyPr/>
          <a:lstStyle/>
          <a:p>
            <a:r>
              <a:rPr lang="en-US" dirty="0"/>
              <a:t>Support for the families</a:t>
            </a:r>
            <a:br>
              <a:rPr lang="en-US" dirty="0"/>
            </a:br>
            <a:r>
              <a:rPr lang="en-US" dirty="0"/>
              <a:t>of the Deceased</a:t>
            </a:r>
          </a:p>
        </p:txBody>
      </p:sp>
    </p:spTree>
    <p:extLst>
      <p:ext uri="{BB962C8B-B14F-4D97-AF65-F5344CB8AC3E}">
        <p14:creationId xmlns:p14="http://schemas.microsoft.com/office/powerpoint/2010/main" val="19770525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bs-Latn-BA" sz="2400" dirty="0"/>
              <a:t>Acknowledge frustration, praise those who are quarantined for acting socially responsible</a:t>
            </a:r>
          </a:p>
          <a:p>
            <a:r>
              <a:rPr lang="bs-Latn-BA" sz="2400" dirty="0"/>
              <a:t>Help mitigate cost and losses incurred by quarantine</a:t>
            </a:r>
            <a:r>
              <a:rPr lang="en-US" sz="2400" dirty="0"/>
              <a:t> (starting with food and basic supplies)</a:t>
            </a:r>
            <a:endParaRPr lang="bs-Latn-BA" sz="2400" dirty="0"/>
          </a:p>
          <a:p>
            <a:r>
              <a:rPr lang="bs-Latn-BA" sz="2400" dirty="0"/>
              <a:t>Help regain sense of control by allowing them make important decisions (e.g. whether to be quarantined at home, if possible)</a:t>
            </a:r>
          </a:p>
          <a:p>
            <a:r>
              <a:rPr lang="bs-Latn-BA" sz="2400" dirty="0"/>
              <a:t>Support attempts to establish structure and routine</a:t>
            </a:r>
            <a:endParaRPr lang="en-US" sz="2400" dirty="0"/>
          </a:p>
          <a:p>
            <a:r>
              <a:rPr lang="en-US" sz="2400" dirty="0"/>
              <a:t>Enable “work from quarantine” and “study from quarantine”</a:t>
            </a:r>
            <a:endParaRPr lang="bs-Latn-BA" sz="2400" dirty="0"/>
          </a:p>
          <a:p>
            <a:endParaRPr lang="en-US" sz="2400" dirty="0"/>
          </a:p>
        </p:txBody>
      </p:sp>
      <p:sp>
        <p:nvSpPr>
          <p:cNvPr id="3" name="Title 2"/>
          <p:cNvSpPr>
            <a:spLocks noGrp="1"/>
          </p:cNvSpPr>
          <p:nvPr>
            <p:ph type="title"/>
          </p:nvPr>
        </p:nvSpPr>
        <p:spPr/>
        <p:txBody>
          <a:bodyPr/>
          <a:lstStyle/>
          <a:p>
            <a:r>
              <a:rPr lang="en-US" dirty="0"/>
              <a:t>Support for </a:t>
            </a:r>
            <a:r>
              <a:rPr lang="bs-Latn-BA" dirty="0"/>
              <a:t>quarantined</a:t>
            </a:r>
            <a:r>
              <a:rPr lang="en-US" dirty="0"/>
              <a:t> individuals</a:t>
            </a:r>
          </a:p>
        </p:txBody>
      </p:sp>
    </p:spTree>
    <p:extLst>
      <p:ext uri="{BB962C8B-B14F-4D97-AF65-F5344CB8AC3E}">
        <p14:creationId xmlns:p14="http://schemas.microsoft.com/office/powerpoint/2010/main" val="13751836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bs-Latn-BA" sz="2400" dirty="0"/>
              <a:t>Minimize loneliness and boredom</a:t>
            </a:r>
            <a:endParaRPr lang="en-US" sz="2400" dirty="0"/>
          </a:p>
          <a:p>
            <a:r>
              <a:rPr lang="en-US" sz="2400" dirty="0"/>
              <a:t>Actively address irritability, acting out, and breaking the quarantine</a:t>
            </a:r>
          </a:p>
          <a:p>
            <a:r>
              <a:rPr lang="en-US" sz="2400" dirty="0"/>
              <a:t>Treat psychiatric complications – particularly anxiety and insomnia</a:t>
            </a:r>
          </a:p>
          <a:p>
            <a:r>
              <a:rPr lang="en-US" sz="2400" dirty="0"/>
              <a:t>Provide information about </a:t>
            </a:r>
            <a:r>
              <a:rPr lang="bs-Latn-BA" sz="2400" dirty="0"/>
              <a:t>outside developments</a:t>
            </a:r>
            <a:endParaRPr lang="en-US" sz="2400" dirty="0"/>
          </a:p>
          <a:p>
            <a:r>
              <a:rPr lang="en-US" sz="2400" dirty="0"/>
              <a:t>Facilitate virtual visitations</a:t>
            </a:r>
            <a:endParaRPr lang="bs-Latn-BA" sz="2400" dirty="0"/>
          </a:p>
          <a:p>
            <a:r>
              <a:rPr lang="bs-Latn-BA" sz="2400" dirty="0"/>
              <a:t>Facilitate and monitor use of social media</a:t>
            </a:r>
            <a:endParaRPr lang="en-US" sz="2400" dirty="0"/>
          </a:p>
          <a:p>
            <a:r>
              <a:rPr lang="en-US" sz="2400" dirty="0"/>
              <a:t>Enlist charitable organizations and local community to help family members outside the quarantine</a:t>
            </a:r>
          </a:p>
        </p:txBody>
      </p:sp>
      <p:sp>
        <p:nvSpPr>
          <p:cNvPr id="3" name="Title 2"/>
          <p:cNvSpPr>
            <a:spLocks noGrp="1"/>
          </p:cNvSpPr>
          <p:nvPr>
            <p:ph type="title"/>
          </p:nvPr>
        </p:nvSpPr>
        <p:spPr/>
        <p:txBody>
          <a:bodyPr/>
          <a:lstStyle/>
          <a:p>
            <a:r>
              <a:rPr lang="en-US" dirty="0"/>
              <a:t>Support for </a:t>
            </a:r>
            <a:r>
              <a:rPr lang="bs-Latn-BA" dirty="0"/>
              <a:t>quarantined</a:t>
            </a:r>
            <a:r>
              <a:rPr lang="en-US" dirty="0"/>
              <a:t> </a:t>
            </a:r>
            <a:r>
              <a:rPr lang="bs-Latn-BA" dirty="0"/>
              <a:t>i</a:t>
            </a:r>
            <a:r>
              <a:rPr lang="en-US" dirty="0" err="1"/>
              <a:t>ndividuals</a:t>
            </a:r>
            <a:endParaRPr lang="en-US" dirty="0"/>
          </a:p>
        </p:txBody>
      </p:sp>
      <p:sp>
        <p:nvSpPr>
          <p:cNvPr id="5" name="TextBox 4"/>
          <p:cNvSpPr txBox="1"/>
          <p:nvPr/>
        </p:nvSpPr>
        <p:spPr>
          <a:xfrm>
            <a:off x="1707077" y="6323682"/>
            <a:ext cx="6831281" cy="738664"/>
          </a:xfrm>
          <a:prstGeom prst="rect">
            <a:avLst/>
          </a:prstGeom>
          <a:noFill/>
        </p:spPr>
        <p:txBody>
          <a:bodyPr wrap="square" rtlCol="0">
            <a:spAutoFit/>
          </a:bodyPr>
          <a:lstStyle/>
          <a:p>
            <a:r>
              <a:rPr lang="en-US" sz="1200" dirty="0">
                <a:solidFill>
                  <a:schemeClr val="bg1"/>
                </a:solidFill>
              </a:rPr>
              <a:t>Addressing Needs of Contacts of Ebola Patients During an Investigation of an Ebola Cluster in the United States — Dallas, Texas, 2014 Smith, CL et al. MMWR, February 13, 2015 / 64(05);121-123</a:t>
            </a:r>
          </a:p>
          <a:p>
            <a:endParaRPr lang="en-US" dirty="0"/>
          </a:p>
        </p:txBody>
      </p:sp>
    </p:spTree>
    <p:extLst>
      <p:ext uri="{BB962C8B-B14F-4D97-AF65-F5344CB8AC3E}">
        <p14:creationId xmlns:p14="http://schemas.microsoft.com/office/powerpoint/2010/main" val="27614806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a:t>Hospitals and other health agencies are required to render and be able to execute emergency operations plans</a:t>
            </a:r>
          </a:p>
          <a:p>
            <a:r>
              <a:rPr lang="en-US" dirty="0"/>
              <a:t>No preparation plans for massive contagion outbreak, including:</a:t>
            </a:r>
          </a:p>
          <a:p>
            <a:pPr lvl="1"/>
            <a:r>
              <a:rPr lang="en-US" dirty="0"/>
              <a:t>Institutional/community isolation and quarantine, shelter-in-place</a:t>
            </a:r>
          </a:p>
          <a:p>
            <a:pPr lvl="1"/>
            <a:r>
              <a:rPr lang="en-US" dirty="0"/>
              <a:t>Bioterrorism</a:t>
            </a:r>
          </a:p>
          <a:p>
            <a:pPr lvl="1"/>
            <a:r>
              <a:rPr lang="en-US" dirty="0"/>
              <a:t>Vaccination hesitancy and other immunization issues</a:t>
            </a:r>
          </a:p>
          <a:p>
            <a:pPr lvl="1"/>
            <a:r>
              <a:rPr lang="en-US" dirty="0"/>
              <a:t>Vulnerable populations</a:t>
            </a:r>
          </a:p>
          <a:p>
            <a:r>
              <a:rPr lang="en-US" dirty="0"/>
              <a:t>Plans should be developed in collaboration with Nursing, Infectious Disease Departments, and with Public Health officials</a:t>
            </a:r>
          </a:p>
        </p:txBody>
      </p:sp>
      <p:sp>
        <p:nvSpPr>
          <p:cNvPr id="3" name="Title 2"/>
          <p:cNvSpPr>
            <a:spLocks noGrp="1"/>
          </p:cNvSpPr>
          <p:nvPr>
            <p:ph type="title"/>
          </p:nvPr>
        </p:nvSpPr>
        <p:spPr/>
        <p:txBody>
          <a:bodyPr/>
          <a:lstStyle/>
          <a:p>
            <a:r>
              <a:rPr lang="en-US" dirty="0"/>
              <a:t>(Development and) activation of contingency preparedness plan</a:t>
            </a:r>
          </a:p>
        </p:txBody>
      </p:sp>
    </p:spTree>
    <p:extLst>
      <p:ext uri="{BB962C8B-B14F-4D97-AF65-F5344CB8AC3E}">
        <p14:creationId xmlns:p14="http://schemas.microsoft.com/office/powerpoint/2010/main" val="10451958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a:t>Four areas were classified as important using factor analysis:</a:t>
            </a:r>
          </a:p>
          <a:p>
            <a:pPr lvl="1"/>
            <a:r>
              <a:rPr lang="en-US" dirty="0"/>
              <a:t>health and relationship with the family</a:t>
            </a:r>
          </a:p>
          <a:p>
            <a:pPr lvl="1"/>
            <a:r>
              <a:rPr lang="en-US" dirty="0"/>
              <a:t>relationship with friends/colleagues</a:t>
            </a:r>
          </a:p>
          <a:p>
            <a:pPr lvl="1"/>
            <a:r>
              <a:rPr lang="en-US" dirty="0"/>
              <a:t>work and</a:t>
            </a:r>
          </a:p>
          <a:p>
            <a:pPr lvl="1"/>
            <a:r>
              <a:rPr lang="en-US" dirty="0"/>
              <a:t>spirituality.</a:t>
            </a:r>
          </a:p>
          <a:p>
            <a:r>
              <a:rPr lang="en-US" dirty="0"/>
              <a:t>The areas for coping strategies were:</a:t>
            </a:r>
          </a:p>
          <a:p>
            <a:pPr lvl="1"/>
            <a:r>
              <a:rPr lang="en-US" dirty="0"/>
              <a:t>clear directives/precautionary measures</a:t>
            </a:r>
          </a:p>
          <a:p>
            <a:pPr lvl="1"/>
            <a:r>
              <a:rPr lang="en-US" dirty="0"/>
              <a:t>ability to give feedback to/obtain support from management</a:t>
            </a:r>
          </a:p>
          <a:p>
            <a:pPr lvl="1"/>
            <a:r>
              <a:rPr lang="en-US" dirty="0"/>
              <a:t>support from supervisors/colleagues</a:t>
            </a:r>
          </a:p>
          <a:p>
            <a:pPr lvl="1"/>
            <a:r>
              <a:rPr lang="en-US" dirty="0"/>
              <a:t>support from the family</a:t>
            </a:r>
          </a:p>
          <a:p>
            <a:pPr lvl="1"/>
            <a:r>
              <a:rPr lang="en-US" dirty="0"/>
              <a:t>ability to talk to someone and</a:t>
            </a:r>
          </a:p>
          <a:p>
            <a:pPr lvl="1"/>
            <a:r>
              <a:rPr lang="en-US" dirty="0"/>
              <a:t>religious convictions.</a:t>
            </a:r>
          </a:p>
          <a:p>
            <a:r>
              <a:rPr lang="en-US" dirty="0"/>
              <a:t>Support from supervisors/colleagues was a significant negative predictor for psychiatric symptoms and PTSD. Work and clear communication of directives/precautionary measures also helped reduce psychiatric symptoms.</a:t>
            </a:r>
          </a:p>
        </p:txBody>
      </p:sp>
      <p:sp>
        <p:nvSpPr>
          <p:cNvPr id="3" name="Title 2"/>
          <p:cNvSpPr>
            <a:spLocks noGrp="1"/>
          </p:cNvSpPr>
          <p:nvPr>
            <p:ph type="title"/>
          </p:nvPr>
        </p:nvSpPr>
        <p:spPr/>
        <p:txBody>
          <a:bodyPr/>
          <a:lstStyle/>
          <a:p>
            <a:r>
              <a:rPr lang="en-US" dirty="0"/>
              <a:t>Support for </a:t>
            </a:r>
            <a:r>
              <a:rPr lang="bs-Latn-BA" dirty="0"/>
              <a:t/>
            </a:r>
            <a:br>
              <a:rPr lang="bs-Latn-BA" dirty="0"/>
            </a:br>
            <a:r>
              <a:rPr lang="en-US" dirty="0"/>
              <a:t>HealthCare Personnel</a:t>
            </a:r>
          </a:p>
        </p:txBody>
      </p:sp>
      <p:sp>
        <p:nvSpPr>
          <p:cNvPr id="4" name="TextBox 3"/>
          <p:cNvSpPr txBox="1"/>
          <p:nvPr/>
        </p:nvSpPr>
        <p:spPr>
          <a:xfrm>
            <a:off x="1866406" y="6211669"/>
            <a:ext cx="6588825" cy="646331"/>
          </a:xfrm>
          <a:prstGeom prst="rect">
            <a:avLst/>
          </a:prstGeom>
          <a:noFill/>
        </p:spPr>
        <p:txBody>
          <a:bodyPr wrap="square" rtlCol="0">
            <a:spAutoFit/>
          </a:bodyPr>
          <a:lstStyle/>
          <a:p>
            <a:r>
              <a:rPr lang="en-US" sz="1200" dirty="0">
                <a:solidFill>
                  <a:schemeClr val="bg1"/>
                </a:solidFill>
              </a:rPr>
              <a:t>Psychological impact of the 2003 severe acute respiratory syndrome outbreak on health care</a:t>
            </a:r>
          </a:p>
          <a:p>
            <a:r>
              <a:rPr lang="en-US" sz="1200" dirty="0">
                <a:solidFill>
                  <a:schemeClr val="bg1"/>
                </a:solidFill>
              </a:rPr>
              <a:t> workers in a medium size regional general hospital in Singapore.</a:t>
            </a:r>
          </a:p>
          <a:p>
            <a:r>
              <a:rPr lang="en-US" sz="1200" dirty="0">
                <a:solidFill>
                  <a:schemeClr val="bg1"/>
                </a:solidFill>
              </a:rPr>
              <a:t> Chan AO et al. </a:t>
            </a:r>
            <a:r>
              <a:rPr lang="en-US" sz="1200" dirty="0" err="1">
                <a:solidFill>
                  <a:schemeClr val="bg1"/>
                </a:solidFill>
              </a:rPr>
              <a:t>Occup</a:t>
            </a:r>
            <a:r>
              <a:rPr lang="en-US" sz="1200" dirty="0">
                <a:solidFill>
                  <a:schemeClr val="bg1"/>
                </a:solidFill>
              </a:rPr>
              <a:t> Med (</a:t>
            </a:r>
            <a:r>
              <a:rPr lang="en-US" sz="1200" dirty="0" err="1">
                <a:solidFill>
                  <a:schemeClr val="bg1"/>
                </a:solidFill>
              </a:rPr>
              <a:t>Lond</a:t>
            </a:r>
            <a:r>
              <a:rPr lang="en-US" sz="1200" dirty="0">
                <a:solidFill>
                  <a:schemeClr val="bg1"/>
                </a:solidFill>
              </a:rPr>
              <a:t>). 2004 May;54(3):190-6</a:t>
            </a:r>
          </a:p>
        </p:txBody>
      </p:sp>
    </p:spTree>
    <p:extLst>
      <p:ext uri="{BB962C8B-B14F-4D97-AF65-F5344CB8AC3E}">
        <p14:creationId xmlns:p14="http://schemas.microsoft.com/office/powerpoint/2010/main" val="5334291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Support for </a:t>
            </a:r>
            <a:r>
              <a:rPr lang="bs-Latn-BA" dirty="0"/>
              <a:t>h</a:t>
            </a:r>
            <a:r>
              <a:rPr lang="en-US" dirty="0" err="1"/>
              <a:t>ealth</a:t>
            </a:r>
            <a:r>
              <a:rPr lang="bs-Latn-BA" dirty="0"/>
              <a:t>c</a:t>
            </a:r>
            <a:r>
              <a:rPr lang="en-US" dirty="0"/>
              <a:t>are </a:t>
            </a:r>
            <a:r>
              <a:rPr lang="bs-Latn-BA" dirty="0"/>
              <a:t>pers</a:t>
            </a:r>
            <a:r>
              <a:rPr lang="en-US" dirty="0" err="1"/>
              <a:t>onnel</a:t>
            </a:r>
            <a:endParaRPr lang="en-US" dirty="0"/>
          </a:p>
        </p:txBody>
      </p:sp>
      <p:sp>
        <p:nvSpPr>
          <p:cNvPr id="2" name="Content Placeholder 1"/>
          <p:cNvSpPr>
            <a:spLocks noGrp="1"/>
          </p:cNvSpPr>
          <p:nvPr>
            <p:ph idx="1"/>
          </p:nvPr>
        </p:nvSpPr>
        <p:spPr/>
        <p:txBody>
          <a:bodyPr>
            <a:normAutofit/>
          </a:bodyPr>
          <a:lstStyle/>
          <a:p>
            <a:r>
              <a:rPr lang="en-US" sz="2400" dirty="0"/>
              <a:t>Education and preparation are important</a:t>
            </a:r>
          </a:p>
          <a:p>
            <a:r>
              <a:rPr lang="en-US" sz="2400" dirty="0"/>
              <a:t>Leadership, structure, and clear delineation of duties and responsibilities are critical</a:t>
            </a:r>
          </a:p>
          <a:p>
            <a:r>
              <a:rPr lang="en-US" sz="2400" dirty="0"/>
              <a:t>Someone needs to care for caregivers</a:t>
            </a:r>
          </a:p>
          <a:p>
            <a:r>
              <a:rPr lang="en-US" sz="2400" dirty="0"/>
              <a:t>Burn-out prevention</a:t>
            </a:r>
          </a:p>
          <a:p>
            <a:r>
              <a:rPr lang="en-US" sz="2400" dirty="0"/>
              <a:t>Reasonable rest and relief of duties</a:t>
            </a:r>
          </a:p>
          <a:p>
            <a:r>
              <a:rPr lang="en-US" sz="2400" dirty="0"/>
              <a:t>If needed and possible, providing for the families of caregivers significantly relieves pressure and stress</a:t>
            </a:r>
          </a:p>
        </p:txBody>
      </p:sp>
    </p:spTree>
    <p:extLst>
      <p:ext uri="{BB962C8B-B14F-4D97-AF65-F5344CB8AC3E}">
        <p14:creationId xmlns:p14="http://schemas.microsoft.com/office/powerpoint/2010/main" val="1591755652"/>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1785" y="460933"/>
            <a:ext cx="9045616" cy="1325563"/>
          </a:xfrm>
        </p:spPr>
        <p:txBody>
          <a:bodyPr>
            <a:normAutofit/>
          </a:bodyPr>
          <a:lstStyle/>
          <a:p>
            <a:pPr algn="ctr"/>
            <a:r>
              <a:rPr lang="en-US" b="1" dirty="0">
                <a:latin typeface="+mn-lt"/>
              </a:rPr>
              <a:t>Best Stress Prevention is NOT a Psychological Intervention</a:t>
            </a:r>
          </a:p>
        </p:txBody>
      </p:sp>
      <p:sp>
        <p:nvSpPr>
          <p:cNvPr id="3" name="Content Placeholder 2"/>
          <p:cNvSpPr>
            <a:spLocks noGrp="1"/>
          </p:cNvSpPr>
          <p:nvPr>
            <p:ph idx="1"/>
          </p:nvPr>
        </p:nvSpPr>
        <p:spPr>
          <a:xfrm>
            <a:off x="682894" y="1860543"/>
            <a:ext cx="7886700" cy="4351338"/>
          </a:xfrm>
        </p:spPr>
        <p:txBody>
          <a:bodyPr>
            <a:normAutofit/>
          </a:bodyPr>
          <a:lstStyle/>
          <a:p>
            <a:r>
              <a:rPr lang="en-US" b="1" dirty="0"/>
              <a:t>A number of organizational and logistical actions help reduce the risk for burnout and stress:</a:t>
            </a:r>
          </a:p>
          <a:p>
            <a:r>
              <a:rPr lang="en-US" b="1" dirty="0"/>
              <a:t>Organizational - Restructuring the staffing matrix</a:t>
            </a:r>
            <a:r>
              <a:rPr lang="en-US" dirty="0"/>
              <a:t> and </a:t>
            </a:r>
            <a:r>
              <a:rPr lang="en-US" b="1" dirty="0"/>
              <a:t>modifying schedules </a:t>
            </a:r>
            <a:r>
              <a:rPr lang="en-US" dirty="0"/>
              <a:t>to address the increased workload while ensuring safety and limiting burden of emotional stress. </a:t>
            </a:r>
          </a:p>
          <a:p>
            <a:r>
              <a:rPr lang="en-US" b="1" dirty="0"/>
              <a:t>Organizational – Redefining the workflow </a:t>
            </a:r>
            <a:r>
              <a:rPr lang="en-US" dirty="0"/>
              <a:t>to minimize exposure and burnout risk and to allow the staff time off to rest and provide for their families.</a:t>
            </a:r>
          </a:p>
        </p:txBody>
      </p:sp>
    </p:spTree>
    <p:extLst>
      <p:ext uri="{BB962C8B-B14F-4D97-AF65-F5344CB8AC3E}">
        <p14:creationId xmlns:p14="http://schemas.microsoft.com/office/powerpoint/2010/main" val="3616523657"/>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87062"/>
            <a:ext cx="7886700" cy="1325563"/>
          </a:xfrm>
        </p:spPr>
        <p:txBody>
          <a:bodyPr>
            <a:normAutofit/>
          </a:bodyPr>
          <a:lstStyle/>
          <a:p>
            <a:r>
              <a:rPr lang="en-US" dirty="0"/>
              <a:t>Stress Prevention – Organization and Logistics</a:t>
            </a:r>
          </a:p>
        </p:txBody>
      </p:sp>
      <p:sp>
        <p:nvSpPr>
          <p:cNvPr id="3" name="Content Placeholder 2"/>
          <p:cNvSpPr>
            <a:spLocks noGrp="1"/>
          </p:cNvSpPr>
          <p:nvPr>
            <p:ph idx="1"/>
          </p:nvPr>
        </p:nvSpPr>
        <p:spPr>
          <a:xfrm>
            <a:off x="628650" y="1912625"/>
            <a:ext cx="7886700" cy="4351338"/>
          </a:xfrm>
        </p:spPr>
        <p:txBody>
          <a:bodyPr>
            <a:noAutofit/>
          </a:bodyPr>
          <a:lstStyle/>
          <a:p>
            <a:r>
              <a:rPr lang="en-US" sz="2200" b="1" dirty="0"/>
              <a:t>Logistics - Optimizing safety</a:t>
            </a:r>
            <a:r>
              <a:rPr lang="en-US" sz="2200" dirty="0"/>
              <a:t> - adequate and sufficient PPE, combined with comprehensive and repeated training increases the confidence of the workforce that their personal safety will be maintained.  </a:t>
            </a:r>
          </a:p>
          <a:p>
            <a:r>
              <a:rPr lang="en-US" sz="2200" b="1" dirty="0"/>
              <a:t>Logistics – Maintaining safety </a:t>
            </a:r>
            <a:r>
              <a:rPr lang="en-US" sz="2200" dirty="0"/>
              <a:t>- periodic health assessments to ensure physical well-being (e.g. testing and serological testing).</a:t>
            </a:r>
          </a:p>
          <a:p>
            <a:r>
              <a:rPr lang="en-US" sz="2200" b="1" dirty="0"/>
              <a:t>Logistics - Support beyond PPE </a:t>
            </a:r>
            <a:r>
              <a:rPr lang="en-US" sz="2200" dirty="0"/>
              <a:t>(on site and off site) - providing adequate tools and equipment beyond PPE (e.g. medications, ventilators) so team can provide best available care (it minimizes the sense of helplessness, demoralization, and despair).</a:t>
            </a:r>
          </a:p>
        </p:txBody>
      </p:sp>
    </p:spTree>
    <p:extLst>
      <p:ext uri="{BB962C8B-B14F-4D97-AF65-F5344CB8AC3E}">
        <p14:creationId xmlns:p14="http://schemas.microsoft.com/office/powerpoint/2010/main" val="16630341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46407"/>
            <a:ext cx="7886700" cy="1325563"/>
          </a:xfrm>
        </p:spPr>
        <p:txBody>
          <a:bodyPr/>
          <a:lstStyle/>
          <a:p>
            <a:pPr algn="ctr"/>
            <a:r>
              <a:rPr lang="en-US" dirty="0"/>
              <a:t>Stress Prevention - Communication</a:t>
            </a:r>
          </a:p>
        </p:txBody>
      </p:sp>
      <p:sp>
        <p:nvSpPr>
          <p:cNvPr id="3" name="Content Placeholder 2"/>
          <p:cNvSpPr>
            <a:spLocks noGrp="1"/>
          </p:cNvSpPr>
          <p:nvPr>
            <p:ph idx="1"/>
          </p:nvPr>
        </p:nvSpPr>
        <p:spPr>
          <a:xfrm>
            <a:off x="1009228" y="2425639"/>
            <a:ext cx="7886700" cy="2609348"/>
          </a:xfrm>
        </p:spPr>
        <p:txBody>
          <a:bodyPr>
            <a:normAutofit fontScale="92500"/>
          </a:bodyPr>
          <a:lstStyle/>
          <a:p>
            <a:r>
              <a:rPr lang="en-US" b="1" dirty="0"/>
              <a:t>Clear and consistent communication of directives</a:t>
            </a:r>
            <a:r>
              <a:rPr lang="en-US" dirty="0"/>
              <a:t>:</a:t>
            </a:r>
          </a:p>
          <a:p>
            <a:pPr lvl="1"/>
            <a:r>
              <a:rPr lang="en-US" dirty="0"/>
              <a:t>Explain the situation and the actions (what, why, and how)</a:t>
            </a:r>
          </a:p>
          <a:p>
            <a:pPr lvl="1"/>
            <a:r>
              <a:rPr lang="en-US" dirty="0"/>
              <a:t>Define individual team members’ roles in the overall context</a:t>
            </a:r>
          </a:p>
          <a:p>
            <a:pPr lvl="1"/>
            <a:r>
              <a:rPr lang="en-US" dirty="0"/>
              <a:t>If changes – why, and what goals and objectives are expected to be reached by changes in the approach. This minimizes uncertainty and ambivalence and strengthens the team approach.</a:t>
            </a:r>
          </a:p>
        </p:txBody>
      </p:sp>
    </p:spTree>
    <p:extLst>
      <p:ext uri="{BB962C8B-B14F-4D97-AF65-F5344CB8AC3E}">
        <p14:creationId xmlns:p14="http://schemas.microsoft.com/office/powerpoint/2010/main" val="1850294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70" y="628319"/>
            <a:ext cx="9080431" cy="1325563"/>
          </a:xfrm>
        </p:spPr>
        <p:txBody>
          <a:bodyPr/>
          <a:lstStyle/>
          <a:p>
            <a:pPr algn="ctr"/>
            <a:r>
              <a:rPr lang="en-US" dirty="0"/>
              <a:t>Stress Prevention - Education</a:t>
            </a:r>
          </a:p>
        </p:txBody>
      </p:sp>
      <p:sp>
        <p:nvSpPr>
          <p:cNvPr id="3" name="Content Placeholder 2"/>
          <p:cNvSpPr>
            <a:spLocks noGrp="1"/>
          </p:cNvSpPr>
          <p:nvPr>
            <p:ph idx="1"/>
          </p:nvPr>
        </p:nvSpPr>
        <p:spPr>
          <a:xfrm>
            <a:off x="766884" y="1953882"/>
            <a:ext cx="7886700" cy="4351338"/>
          </a:xfrm>
        </p:spPr>
        <p:txBody>
          <a:bodyPr>
            <a:normAutofit/>
          </a:bodyPr>
          <a:lstStyle/>
          <a:p>
            <a:r>
              <a:rPr lang="en-US" b="1" dirty="0"/>
              <a:t>Leadership education on traumatic stress</a:t>
            </a:r>
            <a:r>
              <a:rPr lang="en-US" dirty="0"/>
              <a:t> - team leaders should understand:</a:t>
            </a:r>
          </a:p>
          <a:p>
            <a:pPr lvl="1"/>
            <a:r>
              <a:rPr lang="en-US" dirty="0"/>
              <a:t>Basic concepts of emotional stress and distress</a:t>
            </a:r>
          </a:p>
          <a:p>
            <a:pPr lvl="1"/>
            <a:r>
              <a:rPr lang="en-US" dirty="0"/>
              <a:t>Changes in team members' behaviors, interactions, and performance that can signal distress and burnout.</a:t>
            </a:r>
          </a:p>
          <a:p>
            <a:pPr lvl="1"/>
            <a:r>
              <a:rPr lang="en-US" dirty="0"/>
              <a:t>Recognize maladaptive coping styles, including substance abuse.</a:t>
            </a:r>
          </a:p>
          <a:p>
            <a:pPr lvl="1"/>
            <a:r>
              <a:rPr lang="en-US" dirty="0"/>
              <a:t>Referral process – when to refer, how to refer, where to refer</a:t>
            </a:r>
          </a:p>
        </p:txBody>
      </p:sp>
    </p:spTree>
    <p:extLst>
      <p:ext uri="{BB962C8B-B14F-4D97-AF65-F5344CB8AC3E}">
        <p14:creationId xmlns:p14="http://schemas.microsoft.com/office/powerpoint/2010/main" val="1869930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463855-52A0-4C96-A3B9-C2AEF93E5C2E}"/>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xmlns="" id="{F24DC2AC-04EA-42AD-86C2-6BE0C5426E12}"/>
              </a:ext>
            </a:extLst>
          </p:cNvPr>
          <p:cNvSpPr>
            <a:spLocks noGrp="1"/>
          </p:cNvSpPr>
          <p:nvPr>
            <p:ph idx="1"/>
          </p:nvPr>
        </p:nvSpPr>
        <p:spPr/>
        <p:txBody>
          <a:bodyPr/>
          <a:lstStyle/>
          <a:p>
            <a:pPr lvl="0"/>
            <a:r>
              <a:rPr lang="en-US" dirty="0"/>
              <a:t>Understand the current pandemic in the historical context</a:t>
            </a:r>
          </a:p>
          <a:p>
            <a:pPr lvl="0"/>
            <a:r>
              <a:rPr lang="en-US" dirty="0"/>
              <a:t>Recognize unique features of a pandemic as a disaster and as a traumatic experience</a:t>
            </a:r>
          </a:p>
          <a:p>
            <a:pPr lvl="0"/>
            <a:r>
              <a:rPr lang="en-US" dirty="0"/>
              <a:t>Identify logistical and emotional challenges associated with providing care during a pandemic</a:t>
            </a:r>
          </a:p>
          <a:p>
            <a:pPr lvl="0"/>
            <a:r>
              <a:rPr lang="en-US" dirty="0"/>
              <a:t>Recognize the role teams and individuals play in prevention of emotional distress and burnout</a:t>
            </a:r>
          </a:p>
          <a:p>
            <a:pPr lvl="0"/>
            <a:r>
              <a:rPr lang="en-US" dirty="0"/>
              <a:t>Utilize tools for fostering resilience and addressing traumatic stress</a:t>
            </a:r>
          </a:p>
          <a:p>
            <a:pPr marL="114112" indent="0">
              <a:buNone/>
            </a:pPr>
            <a:endParaRPr lang="en-US" dirty="0"/>
          </a:p>
        </p:txBody>
      </p:sp>
      <p:sp>
        <p:nvSpPr>
          <p:cNvPr id="4" name="Slide Number Placeholder 3">
            <a:extLst>
              <a:ext uri="{FF2B5EF4-FFF2-40B4-BE49-F238E27FC236}">
                <a16:creationId xmlns:a16="http://schemas.microsoft.com/office/drawing/2014/main" xmlns="" id="{D3429865-B955-471C-837C-68B0C2F2DA4E}"/>
              </a:ext>
            </a:extLst>
          </p:cNvPr>
          <p:cNvSpPr>
            <a:spLocks noGrp="1"/>
          </p:cNvSpPr>
          <p:nvPr>
            <p:ph type="sldNum" sz="quarter" idx="12"/>
          </p:nvPr>
        </p:nvSpPr>
        <p:spPr/>
        <p:txBody>
          <a:bodyPr/>
          <a:lstStyle/>
          <a:p>
            <a:fld id="{1D2EA5EF-C699-AF4C-BA42-C0A1CAAB713C}" type="slidenum">
              <a:rPr lang="en-US" smtClean="0"/>
              <a:t>4</a:t>
            </a:fld>
            <a:endParaRPr lang="en-US"/>
          </a:p>
        </p:txBody>
      </p:sp>
    </p:spTree>
    <p:extLst>
      <p:ext uri="{BB962C8B-B14F-4D97-AF65-F5344CB8AC3E}">
        <p14:creationId xmlns:p14="http://schemas.microsoft.com/office/powerpoint/2010/main" val="11596765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678" y="548526"/>
            <a:ext cx="7886700" cy="1325563"/>
          </a:xfrm>
        </p:spPr>
        <p:txBody>
          <a:bodyPr/>
          <a:lstStyle/>
          <a:p>
            <a:pPr algn="ctr"/>
            <a:r>
              <a:rPr lang="en-US" dirty="0">
                <a:latin typeface="+mn-lt"/>
              </a:rPr>
              <a:t>Stress Prevention - Education</a:t>
            </a:r>
          </a:p>
        </p:txBody>
      </p:sp>
      <p:sp>
        <p:nvSpPr>
          <p:cNvPr id="3" name="Content Placeholder 2"/>
          <p:cNvSpPr>
            <a:spLocks noGrp="1"/>
          </p:cNvSpPr>
          <p:nvPr>
            <p:ph idx="1"/>
          </p:nvPr>
        </p:nvSpPr>
        <p:spPr>
          <a:xfrm>
            <a:off x="680995" y="1661213"/>
            <a:ext cx="7886700" cy="4351338"/>
          </a:xfrm>
        </p:spPr>
        <p:txBody>
          <a:bodyPr>
            <a:normAutofit/>
          </a:bodyPr>
          <a:lstStyle/>
          <a:p>
            <a:r>
              <a:rPr lang="en-US" b="1" dirty="0"/>
              <a:t>Team education on emotional well-being</a:t>
            </a:r>
            <a:r>
              <a:rPr lang="en-US" dirty="0"/>
              <a:t>:</a:t>
            </a:r>
          </a:p>
          <a:p>
            <a:pPr lvl="1"/>
            <a:r>
              <a:rPr lang="en-US" dirty="0"/>
              <a:t>Materials and resources on what healthcare workers might expect in the course of their duties, including:</a:t>
            </a:r>
          </a:p>
          <a:p>
            <a:pPr lvl="1"/>
            <a:endParaRPr lang="en-US" dirty="0"/>
          </a:p>
          <a:p>
            <a:pPr lvl="1"/>
            <a:endParaRPr lang="en-US" dirty="0"/>
          </a:p>
          <a:p>
            <a:pPr lvl="1"/>
            <a:endParaRPr lang="en-US" dirty="0"/>
          </a:p>
          <a:p>
            <a:pPr lvl="1"/>
            <a:endParaRPr lang="en-US" dirty="0"/>
          </a:p>
          <a:p>
            <a:pPr lvl="1"/>
            <a:r>
              <a:rPr lang="en-US" dirty="0"/>
              <a:t>The goal of such intervention is to foster hope and optimism while not denying risk.</a:t>
            </a:r>
          </a:p>
        </p:txBody>
      </p:sp>
      <p:graphicFrame>
        <p:nvGraphicFramePr>
          <p:cNvPr id="4" name="Diagram 3"/>
          <p:cNvGraphicFramePr/>
          <p:nvPr>
            <p:extLst>
              <p:ext uri="{D42A27DB-BD31-4B8C-83A1-F6EECF244321}">
                <p14:modId xmlns:p14="http://schemas.microsoft.com/office/powerpoint/2010/main" val="3782276804"/>
              </p:ext>
            </p:extLst>
          </p:nvPr>
        </p:nvGraphicFramePr>
        <p:xfrm>
          <a:off x="2149554" y="1661213"/>
          <a:ext cx="4572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98547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5850"/>
            <a:ext cx="9144000" cy="1325563"/>
          </a:xfrm>
        </p:spPr>
        <p:txBody>
          <a:bodyPr/>
          <a:lstStyle/>
          <a:p>
            <a:pPr algn="ctr"/>
            <a:r>
              <a:rPr lang="en-US" dirty="0">
                <a:latin typeface="+mn-lt"/>
              </a:rPr>
              <a:t>Stress Prevention - Support</a:t>
            </a:r>
          </a:p>
        </p:txBody>
      </p:sp>
      <p:sp>
        <p:nvSpPr>
          <p:cNvPr id="3" name="Content Placeholder 2"/>
          <p:cNvSpPr>
            <a:spLocks noGrp="1"/>
          </p:cNvSpPr>
          <p:nvPr>
            <p:ph idx="1"/>
          </p:nvPr>
        </p:nvSpPr>
        <p:spPr>
          <a:xfrm>
            <a:off x="751410" y="1851679"/>
            <a:ext cx="7886700" cy="4351338"/>
          </a:xfrm>
        </p:spPr>
        <p:txBody>
          <a:bodyPr>
            <a:normAutofit/>
          </a:bodyPr>
          <a:lstStyle/>
          <a:p>
            <a:r>
              <a:rPr lang="en-US" b="1" dirty="0"/>
              <a:t>Leadership support and availability</a:t>
            </a:r>
            <a:r>
              <a:rPr lang="en-US" dirty="0"/>
              <a:t>:</a:t>
            </a:r>
          </a:p>
          <a:p>
            <a:pPr lvl="1"/>
            <a:r>
              <a:rPr lang="en-US" dirty="0"/>
              <a:t>Support from supervisors and colleagues is a significant protective factor in developing psychiatric symptoms and PTSD.</a:t>
            </a:r>
          </a:p>
          <a:p>
            <a:pPr lvl="1"/>
            <a:r>
              <a:rPr lang="en-US" dirty="0"/>
              <a:t>Ability of team members to give feedback to the leadership and be aware that they have a two-way communication </a:t>
            </a:r>
          </a:p>
          <a:p>
            <a:pPr lvl="1"/>
            <a:r>
              <a:rPr lang="en-US" dirty="0"/>
              <a:t>If they feel included, appreciated, and protected team members do not feel being left alone in the context of pervasive disruption and isolation.</a:t>
            </a:r>
          </a:p>
        </p:txBody>
      </p:sp>
    </p:spTree>
    <p:extLst>
      <p:ext uri="{BB962C8B-B14F-4D97-AF65-F5344CB8AC3E}">
        <p14:creationId xmlns:p14="http://schemas.microsoft.com/office/powerpoint/2010/main" val="34512685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83829"/>
            <a:ext cx="7886700" cy="1325563"/>
          </a:xfrm>
        </p:spPr>
        <p:txBody>
          <a:bodyPr/>
          <a:lstStyle/>
          <a:p>
            <a:pPr algn="ctr"/>
            <a:r>
              <a:rPr lang="en-US" dirty="0">
                <a:latin typeface="+mn-lt"/>
              </a:rPr>
              <a:t>Stress Prevention - Support</a:t>
            </a:r>
          </a:p>
        </p:txBody>
      </p:sp>
      <p:sp>
        <p:nvSpPr>
          <p:cNvPr id="3" name="Content Placeholder 2"/>
          <p:cNvSpPr>
            <a:spLocks noGrp="1"/>
          </p:cNvSpPr>
          <p:nvPr>
            <p:ph idx="1"/>
          </p:nvPr>
        </p:nvSpPr>
        <p:spPr>
          <a:xfrm>
            <a:off x="628650" y="1745373"/>
            <a:ext cx="7886700" cy="4351338"/>
          </a:xfrm>
        </p:spPr>
        <p:txBody>
          <a:bodyPr>
            <a:normAutofit/>
          </a:bodyPr>
          <a:lstStyle/>
          <a:p>
            <a:r>
              <a:rPr lang="en-US" b="1" dirty="0"/>
              <a:t>Peer support</a:t>
            </a:r>
            <a:r>
              <a:rPr lang="en-US" dirty="0"/>
              <a:t> - ranks high as a positive experience and a factor that helps avoid traumatic stress.</a:t>
            </a:r>
          </a:p>
          <a:p>
            <a:r>
              <a:rPr lang="en-US" b="1" dirty="0"/>
              <a:t>Formal or informal peer groups/encounters </a:t>
            </a:r>
            <a:r>
              <a:rPr lang="en-US" dirty="0"/>
              <a:t>are helpful. An example: a buddy system, pairing more and less experienced workers helps transfer skills, but also reduces social isolation and promotes a sense of support and belonging.</a:t>
            </a:r>
          </a:p>
          <a:p>
            <a:r>
              <a:rPr lang="en-US" b="1" dirty="0"/>
              <a:t>Recruiting spiritual support</a:t>
            </a:r>
            <a:r>
              <a:rPr lang="en-US" dirty="0"/>
              <a:t> - reaching out to faith-based community to provide spiritual guidance</a:t>
            </a:r>
          </a:p>
        </p:txBody>
      </p:sp>
    </p:spTree>
    <p:extLst>
      <p:ext uri="{BB962C8B-B14F-4D97-AF65-F5344CB8AC3E}">
        <p14:creationId xmlns:p14="http://schemas.microsoft.com/office/powerpoint/2010/main" val="13104264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03056"/>
            <a:ext cx="7886700" cy="1325563"/>
          </a:xfrm>
        </p:spPr>
        <p:txBody>
          <a:bodyPr/>
          <a:lstStyle/>
          <a:p>
            <a:pPr algn="ctr"/>
            <a:r>
              <a:rPr lang="en-US" dirty="0">
                <a:latin typeface="+mn-lt"/>
              </a:rPr>
              <a:t>Stress Prevention - Support</a:t>
            </a:r>
          </a:p>
        </p:txBody>
      </p:sp>
      <p:sp>
        <p:nvSpPr>
          <p:cNvPr id="3" name="Content Placeholder 2"/>
          <p:cNvSpPr>
            <a:spLocks noGrp="1"/>
          </p:cNvSpPr>
          <p:nvPr>
            <p:ph idx="1"/>
          </p:nvPr>
        </p:nvSpPr>
        <p:spPr>
          <a:xfrm>
            <a:off x="920475" y="1901331"/>
            <a:ext cx="7886700" cy="4351338"/>
          </a:xfrm>
        </p:spPr>
        <p:txBody>
          <a:bodyPr>
            <a:normAutofit/>
          </a:bodyPr>
          <a:lstStyle/>
          <a:p>
            <a:r>
              <a:rPr lang="en-US" b="1" dirty="0"/>
              <a:t>Support for team members' families</a:t>
            </a:r>
            <a:r>
              <a:rPr lang="en-US" dirty="0"/>
              <a:t>:</a:t>
            </a:r>
          </a:p>
          <a:p>
            <a:pPr lvl="1"/>
            <a:r>
              <a:rPr lang="en-US" dirty="0"/>
              <a:t>Help with child care or care for the elderly</a:t>
            </a:r>
          </a:p>
          <a:p>
            <a:pPr lvl="1"/>
            <a:r>
              <a:rPr lang="en-US" dirty="0"/>
              <a:t>Making sure that family members are safe and taken care of </a:t>
            </a:r>
          </a:p>
          <a:p>
            <a:pPr lvl="1"/>
            <a:r>
              <a:rPr lang="en-US" dirty="0"/>
              <a:t>Assisting with providing supplies</a:t>
            </a:r>
          </a:p>
          <a:p>
            <a:pPr lvl="1"/>
            <a:r>
              <a:rPr lang="en-US" dirty="0"/>
              <a:t>Identifying and addressing other needs </a:t>
            </a:r>
          </a:p>
          <a:p>
            <a:r>
              <a:rPr lang="en-US" dirty="0"/>
              <a:t>Allow team members to focus on their task at hand. </a:t>
            </a:r>
          </a:p>
        </p:txBody>
      </p:sp>
    </p:spTree>
    <p:extLst>
      <p:ext uri="{BB962C8B-B14F-4D97-AF65-F5344CB8AC3E}">
        <p14:creationId xmlns:p14="http://schemas.microsoft.com/office/powerpoint/2010/main" val="23334612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97774"/>
            <a:ext cx="7886700" cy="1325563"/>
          </a:xfrm>
        </p:spPr>
        <p:txBody>
          <a:bodyPr/>
          <a:lstStyle/>
          <a:p>
            <a:pPr algn="ctr"/>
            <a:r>
              <a:rPr lang="en-US" sz="3600" dirty="0">
                <a:latin typeface="+mn-lt"/>
              </a:rPr>
              <a:t>Stress Prevention – Team Building</a:t>
            </a:r>
          </a:p>
        </p:txBody>
      </p:sp>
      <p:sp>
        <p:nvSpPr>
          <p:cNvPr id="3" name="Content Placeholder 2"/>
          <p:cNvSpPr>
            <a:spLocks noGrp="1"/>
          </p:cNvSpPr>
          <p:nvPr>
            <p:ph idx="1"/>
          </p:nvPr>
        </p:nvSpPr>
        <p:spPr>
          <a:xfrm>
            <a:off x="628650" y="2323336"/>
            <a:ext cx="7886700" cy="3197788"/>
          </a:xfrm>
        </p:spPr>
        <p:txBody>
          <a:bodyPr>
            <a:normAutofit/>
          </a:bodyPr>
          <a:lstStyle/>
          <a:p>
            <a:r>
              <a:rPr lang="en-US" b="1" dirty="0"/>
              <a:t>Team appreciation</a:t>
            </a:r>
            <a:r>
              <a:rPr lang="en-US" dirty="0"/>
              <a:t>:</a:t>
            </a:r>
          </a:p>
          <a:p>
            <a:pPr lvl="1"/>
            <a:r>
              <a:rPr lang="en-US" dirty="0"/>
              <a:t>Programs promoting well-being incorporating mindfulness and relaxation techniques.</a:t>
            </a:r>
          </a:p>
          <a:p>
            <a:pPr lvl="1"/>
            <a:r>
              <a:rPr lang="en-US" dirty="0"/>
              <a:t>Workforce resilience programs and self-care strategies.</a:t>
            </a:r>
          </a:p>
          <a:p>
            <a:pPr lvl="1"/>
            <a:r>
              <a:rPr lang="en-US" dirty="0"/>
              <a:t>Organizing staff-appreciation events</a:t>
            </a:r>
          </a:p>
          <a:p>
            <a:pPr lvl="1"/>
            <a:r>
              <a:rPr lang="en-US" dirty="0"/>
              <a:t>Verbally and materially acknowledging ongoing teams’ efforts</a:t>
            </a:r>
          </a:p>
        </p:txBody>
      </p:sp>
      <p:pic>
        <p:nvPicPr>
          <p:cNvPr id="4" name="Picture 3"/>
          <p:cNvPicPr>
            <a:picLocks noChangeAspect="1"/>
          </p:cNvPicPr>
          <p:nvPr/>
        </p:nvPicPr>
        <p:blipFill>
          <a:blip r:embed="rId2"/>
          <a:stretch>
            <a:fillRect/>
          </a:stretch>
        </p:blipFill>
        <p:spPr>
          <a:xfrm>
            <a:off x="7505206" y="6334733"/>
            <a:ext cx="920475" cy="523267"/>
          </a:xfrm>
          <a:prstGeom prst="rect">
            <a:avLst/>
          </a:prstGeom>
          <a:effectLst>
            <a:softEdge rad="127000"/>
          </a:effectLst>
        </p:spPr>
      </p:pic>
    </p:spTree>
    <p:extLst>
      <p:ext uri="{BB962C8B-B14F-4D97-AF65-F5344CB8AC3E}">
        <p14:creationId xmlns:p14="http://schemas.microsoft.com/office/powerpoint/2010/main" val="21049682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Spectrum of Distress</a:t>
            </a:r>
          </a:p>
        </p:txBody>
      </p:sp>
      <p:pic>
        <p:nvPicPr>
          <p:cNvPr id="4" name="Content Placeholder 4"/>
          <p:cNvPicPr>
            <a:picLocks noGrp="1" noChangeAspect="1"/>
          </p:cNvPicPr>
          <p:nvPr>
            <p:ph idx="1"/>
          </p:nvPr>
        </p:nvPicPr>
        <p:blipFill>
          <a:blip r:embed="rId2"/>
          <a:stretch>
            <a:fillRect/>
          </a:stretch>
        </p:blipFill>
        <p:spPr>
          <a:xfrm>
            <a:off x="1124489" y="1600200"/>
            <a:ext cx="6895021" cy="4525963"/>
          </a:xfrm>
          <a:prstGeom prst="rect">
            <a:avLst/>
          </a:prstGeom>
        </p:spPr>
      </p:pic>
    </p:spTree>
    <p:extLst>
      <p:ext uri="{BB962C8B-B14F-4D97-AF65-F5344CB8AC3E}">
        <p14:creationId xmlns:p14="http://schemas.microsoft.com/office/powerpoint/2010/main" val="7428904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Identifying Team Members at Risk</a:t>
            </a:r>
          </a:p>
        </p:txBody>
      </p:sp>
      <p:sp>
        <p:nvSpPr>
          <p:cNvPr id="3" name="Content Placeholder 2"/>
          <p:cNvSpPr>
            <a:spLocks noGrp="1"/>
          </p:cNvSpPr>
          <p:nvPr>
            <p:ph idx="1"/>
          </p:nvPr>
        </p:nvSpPr>
        <p:spPr/>
        <p:txBody>
          <a:bodyPr>
            <a:normAutofit/>
          </a:bodyPr>
          <a:lstStyle/>
          <a:p>
            <a:r>
              <a:rPr lang="en-US" dirty="0"/>
              <a:t>Always check with team members to see how they are doing!</a:t>
            </a:r>
          </a:p>
          <a:p>
            <a:r>
              <a:rPr lang="en-US" dirty="0"/>
              <a:t>Be mindful of events/stressors/losses in their life</a:t>
            </a:r>
          </a:p>
          <a:p>
            <a:r>
              <a:rPr lang="en-US" dirty="0"/>
              <a:t>Look for changes and departures from ‘normal’ self (in the same or opposite direction – e.g. previously happy, now sullen)</a:t>
            </a:r>
          </a:p>
          <a:p>
            <a:r>
              <a:rPr lang="en-US" dirty="0"/>
              <a:t>Observe behavior, interactions, workflow, performance, adherence to safety measures</a:t>
            </a:r>
          </a:p>
          <a:p>
            <a:r>
              <a:rPr lang="en-US" dirty="0"/>
              <a:t>Try to identify coping skills (e.g. dark humor, venting out to peers, using substances).</a:t>
            </a:r>
          </a:p>
        </p:txBody>
      </p:sp>
    </p:spTree>
    <p:extLst>
      <p:ext uri="{BB962C8B-B14F-4D97-AF65-F5344CB8AC3E}">
        <p14:creationId xmlns:p14="http://schemas.microsoft.com/office/powerpoint/2010/main" val="17022914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Approaching a Team Member at Risk</a:t>
            </a:r>
          </a:p>
        </p:txBody>
      </p:sp>
      <p:sp>
        <p:nvSpPr>
          <p:cNvPr id="3" name="Content Placeholder 2"/>
          <p:cNvSpPr>
            <a:spLocks noGrp="1"/>
          </p:cNvSpPr>
          <p:nvPr>
            <p:ph idx="1"/>
          </p:nvPr>
        </p:nvSpPr>
        <p:spPr/>
        <p:txBody>
          <a:bodyPr>
            <a:normAutofit/>
          </a:bodyPr>
          <a:lstStyle/>
          <a:p>
            <a:r>
              <a:rPr lang="en-US" dirty="0"/>
              <a:t>Use what comes naturally to your style or:</a:t>
            </a:r>
          </a:p>
          <a:p>
            <a:pPr lvl="1"/>
            <a:r>
              <a:rPr lang="en-US" dirty="0"/>
              <a:t>Validate situation (“This outbreak has sure dragged on, and they said only a few weeks, huh?”)</a:t>
            </a:r>
          </a:p>
          <a:p>
            <a:pPr lvl="1"/>
            <a:r>
              <a:rPr lang="en-US" dirty="0"/>
              <a:t>Normalize through self-disclosure (“It sure is taking a toll on my health, I’ve gained 10 lbs. Everyone seems to be gaining weight/losing hair”.)</a:t>
            </a:r>
          </a:p>
          <a:p>
            <a:pPr lvl="1"/>
            <a:r>
              <a:rPr lang="en-US" dirty="0"/>
              <a:t>Inquire about individual’s state (“How about you? How are you doing? What do you think of this?”)</a:t>
            </a:r>
          </a:p>
          <a:p>
            <a:pPr lvl="1"/>
            <a:r>
              <a:rPr lang="en-US" dirty="0"/>
              <a:t>Follow up with coping questions (“How do you deal with this? What do you do to take the edge off?”)</a:t>
            </a:r>
          </a:p>
          <a:p>
            <a:endParaRPr lang="en-US" dirty="0"/>
          </a:p>
        </p:txBody>
      </p:sp>
    </p:spTree>
    <p:extLst>
      <p:ext uri="{BB962C8B-B14F-4D97-AF65-F5344CB8AC3E}">
        <p14:creationId xmlns:p14="http://schemas.microsoft.com/office/powerpoint/2010/main" val="6064514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Approaching a Team Member (at Risk)</a:t>
            </a:r>
          </a:p>
        </p:txBody>
      </p:sp>
      <p:sp>
        <p:nvSpPr>
          <p:cNvPr id="3" name="Content Placeholder 2"/>
          <p:cNvSpPr>
            <a:spLocks noGrp="1"/>
          </p:cNvSpPr>
          <p:nvPr>
            <p:ph idx="1"/>
          </p:nvPr>
        </p:nvSpPr>
        <p:spPr/>
        <p:txBody>
          <a:bodyPr>
            <a:normAutofit/>
          </a:bodyPr>
          <a:lstStyle/>
          <a:p>
            <a:pPr lvl="1"/>
            <a:r>
              <a:rPr lang="en-US" dirty="0"/>
              <a:t>Identify stressors (“What is the most difficult thing for you?” or “What are you most concerned about?” or “What do you miss the most?”)</a:t>
            </a:r>
          </a:p>
          <a:p>
            <a:pPr lvl="1"/>
            <a:r>
              <a:rPr lang="en-US" dirty="0"/>
              <a:t>Identify strengths and orientation towards the future (“What is the first thing you are going to do when this is over?” or “What are you most looking forward to after this?”)</a:t>
            </a:r>
          </a:p>
          <a:p>
            <a:r>
              <a:rPr lang="en-US" dirty="0"/>
              <a:t>Allow the team member the time and space to talk – be ready and willing to LISTEN</a:t>
            </a:r>
          </a:p>
          <a:p>
            <a:r>
              <a:rPr lang="en-US" dirty="0"/>
              <a:t>It is OK to ask: “Do you think you need help?”</a:t>
            </a:r>
          </a:p>
          <a:p>
            <a:r>
              <a:rPr lang="en-US" dirty="0"/>
              <a:t>What can we do to help?</a:t>
            </a:r>
          </a:p>
          <a:p>
            <a:endParaRPr lang="en-US" dirty="0"/>
          </a:p>
        </p:txBody>
      </p:sp>
    </p:spTree>
    <p:extLst>
      <p:ext uri="{BB962C8B-B14F-4D97-AF65-F5344CB8AC3E}">
        <p14:creationId xmlns:p14="http://schemas.microsoft.com/office/powerpoint/2010/main" val="36670606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Assisting a Team Member at Risk</a:t>
            </a:r>
          </a:p>
        </p:txBody>
      </p:sp>
      <p:sp>
        <p:nvSpPr>
          <p:cNvPr id="3" name="Content Placeholder 2"/>
          <p:cNvSpPr>
            <a:spLocks noGrp="1"/>
          </p:cNvSpPr>
          <p:nvPr>
            <p:ph idx="1"/>
          </p:nvPr>
        </p:nvSpPr>
        <p:spPr/>
        <p:txBody>
          <a:bodyPr>
            <a:normAutofit/>
          </a:bodyPr>
          <a:lstStyle/>
          <a:p>
            <a:r>
              <a:rPr lang="en-US" dirty="0"/>
              <a:t>Individuals under stress will need reminders to take care of their own health and limit potentially harmful behaviors. </a:t>
            </a:r>
          </a:p>
          <a:p>
            <a:r>
              <a:rPr lang="en-US" dirty="0"/>
              <a:t>Assigning a buddy, breaking down steps (with closer guidance or supervision), frequent checks</a:t>
            </a:r>
          </a:p>
          <a:p>
            <a:r>
              <a:rPr lang="en-US" dirty="0"/>
              <a:t>Discuss safety/performance/team cohesion issues or disruptions with the team member</a:t>
            </a:r>
          </a:p>
          <a:p>
            <a:r>
              <a:rPr lang="en-US" dirty="0"/>
              <a:t>Offer further assistance – know where to refer</a:t>
            </a:r>
          </a:p>
        </p:txBody>
      </p:sp>
    </p:spTree>
    <p:extLst>
      <p:ext uri="{BB962C8B-B14F-4D97-AF65-F5344CB8AC3E}">
        <p14:creationId xmlns:p14="http://schemas.microsoft.com/office/powerpoint/2010/main" val="3363350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t>Time lag - pandemic outbreaks have predictable epidemiological models that allow reasonable time for planning and preparation as the pandemic progresses.</a:t>
            </a:r>
          </a:p>
          <a:p>
            <a:r>
              <a:rPr lang="en-US" dirty="0"/>
              <a:t>Burden on caregivers - health workers in pandemic outbreaks are both at increased risk for infection and trauma.</a:t>
            </a:r>
          </a:p>
          <a:p>
            <a:r>
              <a:rPr lang="en-US" dirty="0"/>
              <a:t>Burden on facilities and healthcare system - facilities may transform from points of care to nodes of transmission.</a:t>
            </a:r>
          </a:p>
          <a:p>
            <a:r>
              <a:rPr lang="en-US" dirty="0"/>
              <a:t>Quarantine and isolation.</a:t>
            </a:r>
          </a:p>
          <a:p>
            <a:r>
              <a:rPr lang="en-US" dirty="0"/>
              <a:t>Psychiatric </a:t>
            </a:r>
            <a:r>
              <a:rPr lang="en-US" dirty="0" err="1"/>
              <a:t>sequelae</a:t>
            </a:r>
            <a:r>
              <a:rPr lang="en-US" dirty="0"/>
              <a:t> of surviving the illness, its complications, or complications associated with treatment.</a:t>
            </a:r>
          </a:p>
          <a:p>
            <a:r>
              <a:rPr lang="en-US" dirty="0"/>
              <a:t>Public perception, fears, expectations, and misconceptions result in a process that epidemiologically often mirrors the epidemiology of the infectious disease itself </a:t>
            </a:r>
          </a:p>
        </p:txBody>
      </p:sp>
      <p:sp>
        <p:nvSpPr>
          <p:cNvPr id="3" name="Title 2"/>
          <p:cNvSpPr>
            <a:spLocks noGrp="1"/>
          </p:cNvSpPr>
          <p:nvPr>
            <p:ph type="title"/>
          </p:nvPr>
        </p:nvSpPr>
        <p:spPr/>
        <p:txBody>
          <a:bodyPr/>
          <a:lstStyle/>
          <a:p>
            <a:r>
              <a:rPr lang="en-US" dirty="0"/>
              <a:t>Un</a:t>
            </a:r>
            <a:r>
              <a:rPr lang="bs-Latn-BA" dirty="0"/>
              <a:t>derstanding </a:t>
            </a:r>
            <a:r>
              <a:rPr lang="en-US" dirty="0"/>
              <a:t>pandemics</a:t>
            </a:r>
            <a:r>
              <a:rPr lang="bs-Latn-BA" dirty="0"/>
              <a:t>: Features</a:t>
            </a:r>
            <a:endParaRPr lang="en-US" dirty="0"/>
          </a:p>
        </p:txBody>
      </p:sp>
    </p:spTree>
    <p:extLst>
      <p:ext uri="{BB962C8B-B14F-4D97-AF65-F5344CB8AC3E}">
        <p14:creationId xmlns:p14="http://schemas.microsoft.com/office/powerpoint/2010/main" val="22112292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Levels of Support for Team Members</a:t>
            </a:r>
          </a:p>
        </p:txBody>
      </p:sp>
      <p:graphicFrame>
        <p:nvGraphicFramePr>
          <p:cNvPr id="4" name="Content Placeholder 6"/>
          <p:cNvGraphicFramePr>
            <a:graphicFrameLocks noGrp="1"/>
          </p:cNvGraphicFramePr>
          <p:nvPr>
            <p:ph idx="1"/>
            <p:extLst>
              <p:ext uri="{D42A27DB-BD31-4B8C-83A1-F6EECF244321}">
                <p14:modId xmlns:p14="http://schemas.microsoft.com/office/powerpoint/2010/main" val="151184153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6324600" y="1536411"/>
            <a:ext cx="2286000" cy="584775"/>
          </a:xfrm>
          <a:prstGeom prst="rect">
            <a:avLst/>
          </a:prstGeom>
          <a:noFill/>
        </p:spPr>
        <p:txBody>
          <a:bodyPr wrap="square" rtlCol="0">
            <a:spAutoFit/>
          </a:bodyPr>
          <a:lstStyle/>
          <a:p>
            <a:r>
              <a:rPr lang="en-US" sz="1600" dirty="0"/>
              <a:t>Identification of at-risk individuals</a:t>
            </a:r>
          </a:p>
        </p:txBody>
      </p:sp>
      <p:sp>
        <p:nvSpPr>
          <p:cNvPr id="8" name="TextBox 7"/>
          <p:cNvSpPr txBox="1"/>
          <p:nvPr/>
        </p:nvSpPr>
        <p:spPr>
          <a:xfrm>
            <a:off x="7282249" y="2148992"/>
            <a:ext cx="1524000" cy="338554"/>
          </a:xfrm>
          <a:prstGeom prst="rect">
            <a:avLst/>
          </a:prstGeom>
          <a:noFill/>
        </p:spPr>
        <p:txBody>
          <a:bodyPr wrap="square" rtlCol="0">
            <a:spAutoFit/>
          </a:bodyPr>
          <a:lstStyle/>
          <a:p>
            <a:r>
              <a:rPr lang="en-US" sz="1600" dirty="0"/>
              <a:t>Early treatment</a:t>
            </a:r>
          </a:p>
        </p:txBody>
      </p:sp>
      <p:sp>
        <p:nvSpPr>
          <p:cNvPr id="9" name="Bent Arrow 8"/>
          <p:cNvSpPr/>
          <p:nvPr/>
        </p:nvSpPr>
        <p:spPr>
          <a:xfrm>
            <a:off x="4419600" y="1676400"/>
            <a:ext cx="1828800" cy="4572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Bent Arrow 9"/>
          <p:cNvSpPr/>
          <p:nvPr/>
        </p:nvSpPr>
        <p:spPr>
          <a:xfrm>
            <a:off x="6398740" y="2243554"/>
            <a:ext cx="862914" cy="4572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878558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sz="2400" dirty="0"/>
              <a:t>Frequent and accurate updates are the best way to reduce panic and rumors (in case of bioterrorism, rumors can be intentionally spread)</a:t>
            </a:r>
          </a:p>
          <a:p>
            <a:r>
              <a:rPr lang="en-US" sz="2400" dirty="0"/>
              <a:t>Remind the community of </a:t>
            </a:r>
            <a:r>
              <a:rPr lang="en-US" sz="2400" b="1" dirty="0"/>
              <a:t>reasonable</a:t>
            </a:r>
            <a:r>
              <a:rPr lang="en-US" sz="2400" dirty="0"/>
              <a:t> measures of protection – give detailed information on what precautions individuals can take</a:t>
            </a:r>
          </a:p>
          <a:p>
            <a:r>
              <a:rPr lang="en-US" sz="2400" dirty="0"/>
              <a:t>Inform what emergency supplies/kits may be needed</a:t>
            </a:r>
          </a:p>
          <a:p>
            <a:r>
              <a:rPr lang="en-US" sz="2400" dirty="0"/>
              <a:t>If social distancing is effective, it should be promoted</a:t>
            </a:r>
          </a:p>
          <a:p>
            <a:r>
              <a:rPr lang="en-US" sz="2400" dirty="0"/>
              <a:t>Set up a hotline and have the media announce the contact numbers to handle questions and concerns</a:t>
            </a:r>
          </a:p>
          <a:p>
            <a:r>
              <a:rPr lang="en-US" sz="2400" dirty="0"/>
              <a:t>Establish the time for next communication or announcement</a:t>
            </a:r>
          </a:p>
          <a:p>
            <a:endParaRPr lang="en-US" sz="2400" dirty="0"/>
          </a:p>
        </p:txBody>
      </p:sp>
      <p:sp>
        <p:nvSpPr>
          <p:cNvPr id="3" name="Title 2"/>
          <p:cNvSpPr>
            <a:spLocks noGrp="1"/>
          </p:cNvSpPr>
          <p:nvPr>
            <p:ph type="title"/>
          </p:nvPr>
        </p:nvSpPr>
        <p:spPr/>
        <p:txBody>
          <a:bodyPr/>
          <a:lstStyle/>
          <a:p>
            <a:r>
              <a:rPr lang="en-US" dirty="0"/>
              <a:t>Working with the Public</a:t>
            </a:r>
          </a:p>
        </p:txBody>
      </p:sp>
    </p:spTree>
    <p:extLst>
      <p:ext uri="{BB962C8B-B14F-4D97-AF65-F5344CB8AC3E}">
        <p14:creationId xmlns:p14="http://schemas.microsoft.com/office/powerpoint/2010/main" val="14655826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sz="2400" dirty="0"/>
              <a:t>Identify communities at risk and provide appropriate attention (including language)</a:t>
            </a:r>
          </a:p>
          <a:p>
            <a:r>
              <a:rPr lang="en-US" sz="2400" dirty="0"/>
              <a:t>Identify at-risk population and provide additional information (in case of children, provide information to caregivers)</a:t>
            </a:r>
          </a:p>
          <a:p>
            <a:r>
              <a:rPr lang="en-US" sz="2400" dirty="0"/>
              <a:t>Give consideration to the elderly and medically compromised</a:t>
            </a:r>
          </a:p>
          <a:p>
            <a:r>
              <a:rPr lang="en-US" sz="2400" dirty="0"/>
              <a:t>Address the issue of stigma associated with infection, quarantine, and survival</a:t>
            </a:r>
          </a:p>
          <a:p>
            <a:r>
              <a:rPr lang="en-US" sz="2400" dirty="0"/>
              <a:t>Honor the memory and the sacrifice of the deceased</a:t>
            </a:r>
          </a:p>
          <a:p>
            <a:r>
              <a:rPr lang="en-US" sz="2400" dirty="0"/>
              <a:t>As the pandemic subsides, provide mental health surveillance</a:t>
            </a:r>
          </a:p>
          <a:p>
            <a:endParaRPr lang="en-US" sz="2400" dirty="0"/>
          </a:p>
        </p:txBody>
      </p:sp>
      <p:sp>
        <p:nvSpPr>
          <p:cNvPr id="4" name="Title 3"/>
          <p:cNvSpPr>
            <a:spLocks noGrp="1"/>
          </p:cNvSpPr>
          <p:nvPr>
            <p:ph type="title"/>
          </p:nvPr>
        </p:nvSpPr>
        <p:spPr/>
        <p:txBody>
          <a:bodyPr/>
          <a:lstStyle/>
          <a:p>
            <a:r>
              <a:rPr lang="en-US" dirty="0"/>
              <a:t>Helping Communities</a:t>
            </a:r>
          </a:p>
        </p:txBody>
      </p:sp>
    </p:spTree>
    <p:extLst>
      <p:ext uri="{BB962C8B-B14F-4D97-AF65-F5344CB8AC3E}">
        <p14:creationId xmlns:p14="http://schemas.microsoft.com/office/powerpoint/2010/main" val="30498251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84790" y="1481945"/>
            <a:ext cx="7022939" cy="4384726"/>
          </a:xfrm>
          <a:prstGeom prst="rect">
            <a:avLst/>
          </a:prstGeom>
          <a:solidFill>
            <a:schemeClr val="accent4"/>
          </a:solidFill>
          <a:ln w="38100">
            <a:solidFill>
              <a:schemeClr val="tx1"/>
            </a:solidFill>
          </a:ln>
        </p:spPr>
        <p:txBody>
          <a:bodyPr wrap="square">
            <a:spAutoFit/>
          </a:bodyPr>
          <a:lstStyle/>
          <a:p>
            <a:pPr marL="285750" indent="-285750">
              <a:lnSpc>
                <a:spcPct val="107000"/>
              </a:lnSpc>
              <a:spcAft>
                <a:spcPts val="800"/>
              </a:spcAft>
              <a:buFont typeface="Arial" panose="020B0604020202020204" pitchFamily="34" charset="0"/>
              <a:buChar char="•"/>
            </a:pPr>
            <a:r>
              <a:rPr lang="en-US" sz="1600" b="1" dirty="0">
                <a:latin typeface="Calibri" panose="020F0502020204030204" pitchFamily="34" charset="0"/>
                <a:ea typeface="Calibri" panose="020F0502020204030204" pitchFamily="34" charset="0"/>
                <a:cs typeface="Times New Roman" panose="02020603050405020304" pitchFamily="18" charset="0"/>
              </a:rPr>
              <a:t>National Academy of Medicine (NAM) Action Collaborative on Clinician Well-being and Resilience</a:t>
            </a:r>
            <a:r>
              <a:rPr lang="en-US" sz="1600" dirty="0">
                <a:latin typeface="Calibri" panose="020F0502020204030204" pitchFamily="34" charset="0"/>
                <a:ea typeface="Calibri" panose="020F0502020204030204" pitchFamily="34" charset="0"/>
                <a:cs typeface="Times New Roman" panose="02020603050405020304" pitchFamily="18" charset="0"/>
              </a:rPr>
              <a:t> – a list of strategies and resources to support the health and well-being of clinicians.</a:t>
            </a:r>
          </a:p>
          <a:p>
            <a:pPr marL="285750" indent="-285750">
              <a:lnSpc>
                <a:spcPct val="107000"/>
              </a:lnSpc>
              <a:spcAft>
                <a:spcPts val="800"/>
              </a:spcAft>
              <a:buFont typeface="Arial" panose="020B0604020202020204" pitchFamily="34" charset="0"/>
              <a:buChar char="•"/>
            </a:pPr>
            <a:r>
              <a:rPr lang="en-US" sz="1600" b="1" dirty="0">
                <a:latin typeface="Calibri" panose="020F0502020204030204" pitchFamily="34" charset="0"/>
                <a:ea typeface="Calibri" panose="020F0502020204030204" pitchFamily="34" charset="0"/>
                <a:cs typeface="Times New Roman" panose="02020603050405020304" pitchFamily="18" charset="0"/>
              </a:rPr>
              <a:t>American Medical Association (AMA)</a:t>
            </a:r>
            <a:r>
              <a:rPr lang="en-US" sz="1600" dirty="0">
                <a:latin typeface="Calibri" panose="020F0502020204030204" pitchFamily="34" charset="0"/>
                <a:ea typeface="Calibri" panose="020F0502020204030204" pitchFamily="34" charset="0"/>
                <a:cs typeface="Times New Roman" panose="02020603050405020304" pitchFamily="18" charset="0"/>
              </a:rPr>
              <a:t> – Resource center including specific guidance for managing mental health needs during the pandemic.</a:t>
            </a:r>
          </a:p>
          <a:p>
            <a:pPr marL="285750" indent="-285750">
              <a:lnSpc>
                <a:spcPct val="107000"/>
              </a:lnSpc>
              <a:spcAft>
                <a:spcPts val="800"/>
              </a:spcAft>
              <a:buFont typeface="Arial" panose="020B0604020202020204" pitchFamily="34" charset="0"/>
              <a:buChar char="•"/>
            </a:pPr>
            <a:r>
              <a:rPr lang="en-US" sz="1600" b="1" dirty="0">
                <a:latin typeface="Calibri" panose="020F0502020204030204" pitchFamily="34" charset="0"/>
                <a:ea typeface="Calibri" panose="020F0502020204030204" pitchFamily="34" charset="0"/>
                <a:cs typeface="Times New Roman" panose="02020603050405020304" pitchFamily="18" charset="0"/>
              </a:rPr>
              <a:t>American College of Physicians</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b="1" dirty="0">
                <a:latin typeface="Calibri" panose="020F0502020204030204" pitchFamily="34" charset="0"/>
                <a:ea typeface="Calibri" panose="020F0502020204030204" pitchFamily="34" charset="0"/>
                <a:cs typeface="Times New Roman" panose="02020603050405020304" pitchFamily="18" charset="0"/>
              </a:rPr>
              <a:t>(ACP)</a:t>
            </a:r>
            <a:r>
              <a:rPr lang="en-US" sz="1600" dirty="0">
                <a:latin typeface="Calibri" panose="020F0502020204030204" pitchFamily="34" charset="0"/>
                <a:ea typeface="Calibri" panose="020F0502020204030204" pitchFamily="34" charset="0"/>
                <a:cs typeface="Times New Roman" panose="02020603050405020304" pitchFamily="18" charset="0"/>
              </a:rPr>
              <a:t>– COVID-19 guide including section dedicated to clinician well-being.</a:t>
            </a:r>
          </a:p>
          <a:p>
            <a:pPr marL="285750" indent="-285750">
              <a:lnSpc>
                <a:spcPct val="107000"/>
              </a:lnSpc>
              <a:spcAft>
                <a:spcPts val="800"/>
              </a:spcAft>
              <a:buFont typeface="Arial" panose="020B0604020202020204" pitchFamily="34" charset="0"/>
              <a:buChar char="•"/>
            </a:pPr>
            <a:r>
              <a:rPr lang="en-US" sz="1600" b="1" dirty="0">
                <a:latin typeface="Calibri" panose="020F0502020204030204" pitchFamily="34" charset="0"/>
                <a:ea typeface="Calibri" panose="020F0502020204030204" pitchFamily="34" charset="0"/>
                <a:cs typeface="Times New Roman" panose="02020603050405020304" pitchFamily="18" charset="0"/>
              </a:rPr>
              <a:t>American Hospital Association (AHA)</a:t>
            </a:r>
            <a:r>
              <a:rPr lang="en-US" sz="1600" dirty="0">
                <a:latin typeface="Calibri" panose="020F0502020204030204" pitchFamily="34" charset="0"/>
                <a:ea typeface="Calibri" panose="020F0502020204030204" pitchFamily="34" charset="0"/>
                <a:cs typeface="Times New Roman" panose="02020603050405020304" pitchFamily="18" charset="0"/>
              </a:rPr>
              <a:t> –regularly updated resources for healthcare clinicians and staff including special COVID-19 section.</a:t>
            </a:r>
          </a:p>
          <a:p>
            <a:pPr marL="285750" indent="-285750">
              <a:lnSpc>
                <a:spcPct val="107000"/>
              </a:lnSpc>
              <a:spcAft>
                <a:spcPts val="800"/>
              </a:spcAft>
              <a:buFont typeface="Arial" panose="020B0604020202020204" pitchFamily="34" charset="0"/>
              <a:buChar char="•"/>
            </a:pPr>
            <a:r>
              <a:rPr lang="en-US" sz="1600" b="1" dirty="0">
                <a:latin typeface="Calibri" panose="020F0502020204030204" pitchFamily="34" charset="0"/>
                <a:ea typeface="Calibri" panose="020F0502020204030204" pitchFamily="34" charset="0"/>
                <a:cs typeface="Times New Roman" panose="02020603050405020304" pitchFamily="18" charset="0"/>
              </a:rPr>
              <a:t>Mental Health Association (MHA)</a:t>
            </a:r>
            <a:r>
              <a:rPr lang="en-US" sz="1600" dirty="0">
                <a:latin typeface="Calibri" panose="020F0502020204030204" pitchFamily="34" charset="0"/>
                <a:ea typeface="Calibri" panose="020F0502020204030204" pitchFamily="34" charset="0"/>
                <a:cs typeface="Times New Roman" panose="02020603050405020304" pitchFamily="18" charset="0"/>
              </a:rPr>
              <a:t> – Online self-screening tools to evaluate emotional/psychological/psychiatric status.</a:t>
            </a:r>
          </a:p>
          <a:p>
            <a:pPr marL="285750" indent="-285750">
              <a:lnSpc>
                <a:spcPct val="107000"/>
              </a:lnSpc>
              <a:spcAft>
                <a:spcPts val="800"/>
              </a:spcAft>
              <a:buFont typeface="Arial" panose="020B0604020202020204" pitchFamily="34" charset="0"/>
              <a:buChar char="•"/>
            </a:pPr>
            <a:r>
              <a:rPr lang="en-US" sz="1600" b="1" dirty="0">
                <a:latin typeface="Calibri" panose="020F0502020204030204" pitchFamily="34" charset="0"/>
                <a:ea typeface="Calibri" panose="020F0502020204030204" pitchFamily="34" charset="0"/>
                <a:cs typeface="Times New Roman" panose="02020603050405020304" pitchFamily="18" charset="0"/>
              </a:rPr>
              <a:t>Massachusetts General Hospital (MGH)</a:t>
            </a:r>
            <a:r>
              <a:rPr lang="en-US" sz="1600" dirty="0">
                <a:latin typeface="Calibri" panose="020F0502020204030204" pitchFamily="34" charset="0"/>
                <a:ea typeface="Calibri" panose="020F0502020204030204" pitchFamily="34" charset="0"/>
                <a:cs typeface="Times New Roman" panose="02020603050405020304" pitchFamily="18" charset="0"/>
              </a:rPr>
              <a:t> – Resilience training for healthcare workers: 3-session video course on building resiliency skills.</a:t>
            </a:r>
          </a:p>
          <a:p>
            <a:pPr marL="285750" indent="-285750">
              <a:lnSpc>
                <a:spcPct val="107000"/>
              </a:lnSpc>
              <a:spcAft>
                <a:spcPts val="800"/>
              </a:spcAft>
              <a:buFont typeface="Arial" panose="020B0604020202020204" pitchFamily="34" charset="0"/>
              <a:buChar char="•"/>
            </a:pPr>
            <a:r>
              <a:rPr lang="en-US" sz="1600" b="1" dirty="0">
                <a:effectLst/>
                <a:latin typeface="Calibri" panose="020F0502020204030204" pitchFamily="34" charset="0"/>
                <a:ea typeface="Calibri" panose="020F0502020204030204" pitchFamily="34" charset="0"/>
                <a:cs typeface="Times New Roman" panose="02020603050405020304" pitchFamily="18" charset="0"/>
              </a:rPr>
              <a:t>Academy for C-L Psychiatry (ACLP)</a:t>
            </a:r>
            <a:r>
              <a:rPr lang="en-US" sz="1600" dirty="0">
                <a:effectLst/>
                <a:latin typeface="Calibri" panose="020F0502020204030204" pitchFamily="34" charset="0"/>
                <a:ea typeface="Calibri" panose="020F0502020204030204" pitchFamily="34" charset="0"/>
                <a:cs typeface="Times New Roman" panose="02020603050405020304" pitchFamily="18" charset="0"/>
              </a:rPr>
              <a:t> – COVID -19 Resource </a:t>
            </a:r>
            <a:r>
              <a:rPr lang="en-US" sz="1600" dirty="0">
                <a:latin typeface="Calibri" panose="020F0502020204030204" pitchFamily="34" charset="0"/>
                <a:ea typeface="Calibri" panose="020F0502020204030204" pitchFamily="34" charset="0"/>
                <a:cs typeface="Times New Roman" panose="02020603050405020304" pitchFamily="18" charset="0"/>
              </a:rPr>
              <a:t>Center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itle 6"/>
          <p:cNvSpPr>
            <a:spLocks noGrp="1"/>
          </p:cNvSpPr>
          <p:nvPr>
            <p:ph type="title"/>
          </p:nvPr>
        </p:nvSpPr>
        <p:spPr/>
        <p:txBody>
          <a:bodyPr/>
          <a:lstStyle/>
          <a:p>
            <a:r>
              <a:rPr lang="en-US" sz="3000" dirty="0">
                <a:latin typeface="Calibri" panose="020F0502020204030204" pitchFamily="34" charset="0"/>
                <a:ea typeface="Calibri" panose="020F0502020204030204" pitchFamily="34" charset="0"/>
                <a:cs typeface="Times New Roman" panose="02020603050405020304" pitchFamily="18" charset="0"/>
              </a:rPr>
              <a:t>COVID-19 RESOURCES FROM PROFESSIONAL GROUPS</a:t>
            </a:r>
            <a:endParaRPr lang="en-US" sz="3000" dirty="0"/>
          </a:p>
        </p:txBody>
      </p:sp>
    </p:spTree>
    <p:extLst>
      <p:ext uri="{BB962C8B-B14F-4D97-AF65-F5344CB8AC3E}">
        <p14:creationId xmlns:p14="http://schemas.microsoft.com/office/powerpoint/2010/main" val="2350122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448" y="334625"/>
            <a:ext cx="3794164" cy="553585"/>
          </a:xfrm>
        </p:spPr>
        <p:txBody>
          <a:bodyPr/>
          <a:lstStyle/>
          <a:p>
            <a:r>
              <a:rPr lang="en-US" sz="3200" dirty="0"/>
              <a:t>Additional Resources</a:t>
            </a:r>
          </a:p>
        </p:txBody>
      </p:sp>
      <p:sp>
        <p:nvSpPr>
          <p:cNvPr id="4" name="Slide Number Placeholder 3"/>
          <p:cNvSpPr>
            <a:spLocks noGrp="1"/>
          </p:cNvSpPr>
          <p:nvPr>
            <p:ph type="sldNum" sz="quarter" idx="12"/>
          </p:nvPr>
        </p:nvSpPr>
        <p:spPr/>
        <p:txBody>
          <a:bodyPr/>
          <a:lstStyle/>
          <a:p>
            <a:fld id="{1D2EA5EF-C699-AF4C-BA42-C0A1CAAB713C}" type="slidenum">
              <a:rPr lang="en-US" smtClean="0"/>
              <a:t>54</a:t>
            </a:fld>
            <a:endParaRPr lang="en-US"/>
          </a:p>
        </p:txBody>
      </p:sp>
      <p:sp>
        <p:nvSpPr>
          <p:cNvPr id="5" name="TextBox 4"/>
          <p:cNvSpPr txBox="1"/>
          <p:nvPr/>
        </p:nvSpPr>
        <p:spPr>
          <a:xfrm>
            <a:off x="783771" y="2101932"/>
            <a:ext cx="7137071" cy="3716977"/>
          </a:xfrm>
          <a:prstGeom prst="rect">
            <a:avLst/>
          </a:prstGeom>
          <a:noFill/>
        </p:spPr>
        <p:txBody>
          <a:bodyPr wrap="square" rtlCol="0">
            <a:spAutoFit/>
          </a:bodyPr>
          <a:lstStyle/>
          <a:p>
            <a:endParaRPr lang="en-US"/>
          </a:p>
        </p:txBody>
      </p:sp>
      <p:sp>
        <p:nvSpPr>
          <p:cNvPr id="6" name="Content Placeholder 2"/>
          <p:cNvSpPr>
            <a:spLocks noGrp="1"/>
          </p:cNvSpPr>
          <p:nvPr>
            <p:ph idx="1"/>
          </p:nvPr>
        </p:nvSpPr>
        <p:spPr>
          <a:xfrm>
            <a:off x="490539" y="991428"/>
            <a:ext cx="8315569" cy="5064987"/>
          </a:xfrm>
        </p:spPr>
        <p:txBody>
          <a:bodyPr>
            <a:noAutofit/>
          </a:bodyPr>
          <a:lstStyle/>
          <a:p>
            <a:endParaRPr lang="en-US" sz="1050" dirty="0"/>
          </a:p>
          <a:p>
            <a:pPr marL="114112" indent="0">
              <a:buNone/>
            </a:pPr>
            <a:r>
              <a:rPr lang="en-US" sz="1300" b="1" i="1" dirty="0"/>
              <a:t>Behavioral Health </a:t>
            </a:r>
          </a:p>
          <a:p>
            <a:pPr marL="114112" indent="0">
              <a:buNone/>
            </a:pPr>
            <a:endParaRPr lang="en-US" sz="1300" b="1" i="1" dirty="0"/>
          </a:p>
          <a:p>
            <a:r>
              <a:rPr lang="en-US" sz="1300" dirty="0"/>
              <a:t>Crisis Hotline - provides mental health services and emotional support for individuals going through crisis.</a:t>
            </a:r>
          </a:p>
          <a:p>
            <a:pPr marL="114112" indent="0">
              <a:buNone/>
            </a:pPr>
            <a:r>
              <a:rPr lang="en-US" sz="1300" dirty="0"/>
              <a:t>	1-877-870-4683</a:t>
            </a:r>
          </a:p>
          <a:p>
            <a:pPr marL="114112" indent="0">
              <a:buNone/>
            </a:pPr>
            <a:endParaRPr lang="en-US" sz="1300" dirty="0"/>
          </a:p>
          <a:p>
            <a:r>
              <a:rPr lang="en-US" sz="1300" dirty="0"/>
              <a:t>NYS COVID-19 Emotional Support Helpline - helpline for people who are experiencing anxiety, stress and depression during the coronavirus emergency.</a:t>
            </a:r>
          </a:p>
          <a:p>
            <a:pPr marL="114112" indent="0">
              <a:buNone/>
            </a:pPr>
            <a:r>
              <a:rPr lang="en-US" sz="1300" dirty="0"/>
              <a:t>	1-844-863-9314</a:t>
            </a:r>
          </a:p>
          <a:p>
            <a:pPr marL="114112" indent="0">
              <a:buNone/>
            </a:pPr>
            <a:endParaRPr lang="en-US" sz="1300" dirty="0"/>
          </a:p>
          <a:p>
            <a:r>
              <a:rPr lang="en-US" sz="1300" dirty="0"/>
              <a:t>Suicide Prevention Hotline - provides 24/7, free and confidential support for people in distress, prevention and crisis resources for individuals or their loved ones, and best practices for professionals.</a:t>
            </a:r>
          </a:p>
          <a:p>
            <a:pPr marL="114112" indent="0">
              <a:buNone/>
            </a:pPr>
            <a:r>
              <a:rPr lang="en-US" sz="1300" dirty="0"/>
              <a:t>	1-800-273-TALK (8255)</a:t>
            </a:r>
          </a:p>
          <a:p>
            <a:pPr marL="114112" indent="0">
              <a:buNone/>
            </a:pPr>
            <a:r>
              <a:rPr lang="en-US" sz="1300" dirty="0"/>
              <a:t>	 https://suicidepreventionlifeline.org </a:t>
            </a:r>
          </a:p>
          <a:p>
            <a:pPr marL="114112" indent="0">
              <a:buNone/>
            </a:pPr>
            <a:endParaRPr lang="en-US" sz="1300" dirty="0"/>
          </a:p>
          <a:p>
            <a:pPr>
              <a:buFont typeface="Wingdings" panose="05000000000000000000" pitchFamily="2" charset="2"/>
              <a:buChar char="§"/>
            </a:pPr>
            <a:r>
              <a:rPr lang="en-US" sz="1300" dirty="0"/>
              <a:t>Care for your Coronavirus Anxiety - resource toolkit for anxiety and mental health.</a:t>
            </a:r>
          </a:p>
          <a:p>
            <a:pPr marL="114112" indent="0">
              <a:buNone/>
            </a:pPr>
            <a:r>
              <a:rPr lang="en-US" sz="1300" dirty="0"/>
              <a:t>	</a:t>
            </a:r>
            <a:r>
              <a:rPr lang="en-US" sz="1300" dirty="0">
                <a:hlinkClick r:id="rId3"/>
              </a:rPr>
              <a:t>https://www.virusanxiety.com/</a:t>
            </a:r>
            <a:endParaRPr lang="en-US" sz="1300" dirty="0"/>
          </a:p>
          <a:p>
            <a:pPr marL="114112" indent="0">
              <a:buNone/>
            </a:pPr>
            <a:endParaRPr lang="en-US" sz="1300" dirty="0"/>
          </a:p>
          <a:p>
            <a:r>
              <a:rPr lang="en-US" sz="1300" dirty="0"/>
              <a:t>The Relational Center Online Support groups - schedule (based on PST hours) for free video chat support group; open to the public.</a:t>
            </a:r>
          </a:p>
          <a:p>
            <a:pPr marL="114112" indent="0">
              <a:buNone/>
            </a:pPr>
            <a:r>
              <a:rPr lang="en-US" sz="1300" dirty="0"/>
              <a:t>	</a:t>
            </a:r>
            <a:r>
              <a:rPr lang="en-US" sz="1300" dirty="0">
                <a:hlinkClick r:id="rId4"/>
              </a:rPr>
              <a:t>https://www.relationalcenter.org/onlinesupport/</a:t>
            </a:r>
            <a:endParaRPr lang="en-US" sz="1300" dirty="0"/>
          </a:p>
          <a:p>
            <a:pPr marL="114112" indent="0">
              <a:buNone/>
            </a:pPr>
            <a:endParaRPr lang="en-US" sz="1050" dirty="0"/>
          </a:p>
        </p:txBody>
      </p:sp>
    </p:spTree>
    <p:extLst>
      <p:ext uri="{BB962C8B-B14F-4D97-AF65-F5344CB8AC3E}">
        <p14:creationId xmlns:p14="http://schemas.microsoft.com/office/powerpoint/2010/main" val="40685891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2" y="1600203"/>
            <a:ext cx="8315569" cy="3256805"/>
          </a:xfrm>
        </p:spPr>
        <p:txBody>
          <a:bodyPr>
            <a:normAutofit/>
          </a:bodyPr>
          <a:lstStyle/>
          <a:p>
            <a:pPr marL="114112" indent="0">
              <a:buNone/>
            </a:pPr>
            <a:endParaRPr lang="en-US" sz="1300" dirty="0"/>
          </a:p>
          <a:p>
            <a:r>
              <a:rPr lang="en-US" sz="1300" dirty="0"/>
              <a:t>www.psychologytoday.com/us - provides information on Mental Health diseases, Personality Disorders, tips on personal growth, relationships &amp; family life, database for mental health specialists and other services.</a:t>
            </a:r>
          </a:p>
          <a:p>
            <a:endParaRPr lang="en-US" sz="1300" dirty="0"/>
          </a:p>
          <a:p>
            <a:r>
              <a:rPr lang="en-US" sz="1300" dirty="0"/>
              <a:t>www.inclusivetherapists.com - provides a database of therapists, counselors, and services for underserved populations by providing access to culturally responsive care.</a:t>
            </a:r>
          </a:p>
          <a:p>
            <a:pPr marL="114112" indent="0">
              <a:buNone/>
            </a:pPr>
            <a:r>
              <a:rPr lang="en-US" sz="1300" dirty="0"/>
              <a:t> </a:t>
            </a:r>
          </a:p>
          <a:p>
            <a:r>
              <a:rPr lang="en-US" sz="1300" dirty="0"/>
              <a:t>www.talkspace.com - provides an assessment tool to assist in choosing the appropriate therapist based on service needs and budget.</a:t>
            </a:r>
          </a:p>
          <a:p>
            <a:pPr marL="114112" indent="0">
              <a:buNone/>
            </a:pPr>
            <a:endParaRPr lang="en-US" sz="1300" dirty="0"/>
          </a:p>
          <a:p>
            <a:r>
              <a:rPr lang="en-US" sz="1300" dirty="0"/>
              <a:t>www.betterhelp.com - provides a counselor directory of  licensed, trained, experienced, and accredited psychologists (PhD / </a:t>
            </a:r>
            <a:r>
              <a:rPr lang="en-US" sz="1300" dirty="0" err="1"/>
              <a:t>PsyD</a:t>
            </a:r>
            <a:r>
              <a:rPr lang="en-US" sz="1300" dirty="0"/>
              <a:t>), marriage and family therapists (MFT), clinical social workers (LCSW), or licensed professional counselors (LPC).</a:t>
            </a:r>
          </a:p>
        </p:txBody>
      </p:sp>
      <p:sp>
        <p:nvSpPr>
          <p:cNvPr id="4" name="Slide Number Placeholder 3"/>
          <p:cNvSpPr>
            <a:spLocks noGrp="1"/>
          </p:cNvSpPr>
          <p:nvPr>
            <p:ph type="sldNum" sz="quarter" idx="12"/>
          </p:nvPr>
        </p:nvSpPr>
        <p:spPr/>
        <p:txBody>
          <a:bodyPr/>
          <a:lstStyle/>
          <a:p>
            <a:fld id="{1D2EA5EF-C699-AF4C-BA42-C0A1CAAB713C}" type="slidenum">
              <a:rPr lang="en-US" smtClean="0"/>
              <a:t>55</a:t>
            </a:fld>
            <a:endParaRPr lang="en-US"/>
          </a:p>
        </p:txBody>
      </p:sp>
      <p:sp>
        <p:nvSpPr>
          <p:cNvPr id="7" name="Title 1"/>
          <p:cNvSpPr>
            <a:spLocks noGrp="1"/>
          </p:cNvSpPr>
          <p:nvPr>
            <p:ph type="title"/>
          </p:nvPr>
        </p:nvSpPr>
        <p:spPr>
          <a:xfrm>
            <a:off x="338448" y="334625"/>
            <a:ext cx="3794164" cy="553585"/>
          </a:xfrm>
        </p:spPr>
        <p:txBody>
          <a:bodyPr/>
          <a:lstStyle/>
          <a:p>
            <a:r>
              <a:rPr lang="en-US" sz="3200" dirty="0"/>
              <a:t>Additional Resources</a:t>
            </a:r>
          </a:p>
        </p:txBody>
      </p:sp>
    </p:spTree>
    <p:extLst>
      <p:ext uri="{BB962C8B-B14F-4D97-AF65-F5344CB8AC3E}">
        <p14:creationId xmlns:p14="http://schemas.microsoft.com/office/powerpoint/2010/main" val="2532260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p:txBody>
          <a:bodyPr>
            <a:normAutofit fontScale="85000" lnSpcReduction="20000"/>
          </a:bodyPr>
          <a:lstStyle/>
          <a:p>
            <a:pPr eaLnBrk="1" hangingPunct="1"/>
            <a:r>
              <a:rPr lang="en-US" altLang="en-US" sz="2800" dirty="0"/>
              <a:t>A rapidly spreading outbreak of an infectious disease leaves little time to fully comprehend mental health aspects of such illness, yet its social impact may be immense.</a:t>
            </a:r>
          </a:p>
          <a:p>
            <a:pPr eaLnBrk="1" hangingPunct="1"/>
            <a:r>
              <a:rPr lang="en-US" altLang="en-US" sz="2800" dirty="0"/>
              <a:t>Intermittent outbreaks of potentially deadly infections fan public interest to the point of mass hysteria, stirring up anxiety and uneasiness across continents, but quickly subside</a:t>
            </a:r>
            <a:endParaRPr lang="bs-Latn-BA" altLang="en-US" sz="2800" dirty="0"/>
          </a:p>
          <a:p>
            <a:pPr eaLnBrk="1" hangingPunct="1"/>
            <a:r>
              <a:rPr lang="en-US" altLang="en-US" sz="2800" dirty="0"/>
              <a:t>In earlier stages of civilization, such events had been considered inevitable and a nuisance</a:t>
            </a:r>
          </a:p>
          <a:p>
            <a:pPr eaLnBrk="1" hangingPunct="1"/>
            <a:r>
              <a:rPr lang="en-US" altLang="en-US" sz="2800" dirty="0"/>
              <a:t>Public emotional reactions develop its of pandemic course, yet</a:t>
            </a:r>
          </a:p>
          <a:p>
            <a:r>
              <a:rPr lang="bs-Latn-BA" altLang="en-US" sz="2800" dirty="0"/>
              <a:t>Out of sight – out of mind</a:t>
            </a:r>
            <a:endParaRPr lang="en-US" altLang="en-US" sz="2800" dirty="0"/>
          </a:p>
          <a:p>
            <a:pPr eaLnBrk="1" hangingPunct="1"/>
            <a:endParaRPr lang="en-US" altLang="en-US" sz="2800" dirty="0"/>
          </a:p>
        </p:txBody>
      </p:sp>
      <p:sp>
        <p:nvSpPr>
          <p:cNvPr id="6146" name="Rectangle 2"/>
          <p:cNvSpPr>
            <a:spLocks noGrp="1" noChangeArrowheads="1"/>
          </p:cNvSpPr>
          <p:nvPr>
            <p:ph type="title"/>
          </p:nvPr>
        </p:nvSpPr>
        <p:spPr/>
        <p:txBody>
          <a:bodyPr/>
          <a:lstStyle/>
          <a:p>
            <a:pPr eaLnBrk="1" hangingPunct="1"/>
            <a:r>
              <a:rPr lang="bs-Latn-BA" altLang="en-US" dirty="0"/>
              <a:t>Rapidly spreading pandemics</a:t>
            </a:r>
            <a:endParaRPr lang="en-US" altLang="en-US" dirty="0"/>
          </a:p>
        </p:txBody>
      </p:sp>
    </p:spTree>
    <p:extLst>
      <p:ext uri="{BB962C8B-B14F-4D97-AF65-F5344CB8AC3E}">
        <p14:creationId xmlns:p14="http://schemas.microsoft.com/office/powerpoint/2010/main" val="23055368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endParaRPr lang="en-US" dirty="0"/>
          </a:p>
        </p:txBody>
      </p:sp>
      <p:sp>
        <p:nvSpPr>
          <p:cNvPr id="5" name="Title 4"/>
          <p:cNvSpPr>
            <a:spLocks noGrp="1"/>
          </p:cNvSpPr>
          <p:nvPr>
            <p:ph type="title"/>
          </p:nvPr>
        </p:nvSpPr>
        <p:spPr/>
        <p:txBody>
          <a:bodyPr/>
          <a:lstStyle/>
          <a:p>
            <a:r>
              <a:rPr lang="en-US" dirty="0"/>
              <a:t>PUBLIC INTEREST </a:t>
            </a:r>
            <a:br>
              <a:rPr lang="en-US" dirty="0"/>
            </a:br>
            <a:r>
              <a:rPr lang="en-US" dirty="0"/>
              <a:t>quickly wanes</a:t>
            </a:r>
          </a:p>
        </p:txBody>
      </p:sp>
      <p:sp>
        <p:nvSpPr>
          <p:cNvPr id="7" name="TextBox 6"/>
          <p:cNvSpPr txBox="1"/>
          <p:nvPr/>
        </p:nvSpPr>
        <p:spPr>
          <a:xfrm>
            <a:off x="709863" y="2947555"/>
            <a:ext cx="5486400" cy="369332"/>
          </a:xfrm>
          <a:prstGeom prst="rect">
            <a:avLst/>
          </a:prstGeom>
          <a:noFill/>
        </p:spPr>
        <p:txBody>
          <a:bodyPr wrap="square" rtlCol="0">
            <a:spAutoFit/>
          </a:bodyPr>
          <a:lstStyle/>
          <a:p>
            <a:r>
              <a:rPr lang="en-US" dirty="0"/>
              <a:t>Google Trends; search term – coronavirus (2020)</a:t>
            </a:r>
          </a:p>
        </p:txBody>
      </p:sp>
      <p:sp>
        <p:nvSpPr>
          <p:cNvPr id="8" name="TextBox 7"/>
          <p:cNvSpPr txBox="1"/>
          <p:nvPr/>
        </p:nvSpPr>
        <p:spPr>
          <a:xfrm>
            <a:off x="709863" y="6063734"/>
            <a:ext cx="5486400" cy="369332"/>
          </a:xfrm>
          <a:prstGeom prst="rect">
            <a:avLst/>
          </a:prstGeom>
          <a:noFill/>
        </p:spPr>
        <p:txBody>
          <a:bodyPr wrap="square" rtlCol="0">
            <a:spAutoFit/>
          </a:bodyPr>
          <a:lstStyle/>
          <a:p>
            <a:r>
              <a:rPr lang="en-US" dirty="0"/>
              <a:t>Google Trends; search term – COVID19 (2020)</a:t>
            </a:r>
          </a:p>
        </p:txBody>
      </p:sp>
      <p:pic>
        <p:nvPicPr>
          <p:cNvPr id="4" name="Content Placeholder 3">
            <a:extLst>
              <a:ext uri="{FF2B5EF4-FFF2-40B4-BE49-F238E27FC236}">
                <a16:creationId xmlns:a16="http://schemas.microsoft.com/office/drawing/2014/main" xmlns="" id="{95FA12F6-7AD8-4781-94AF-32BC5FC7B9C8}"/>
              </a:ext>
            </a:extLst>
          </p:cNvPr>
          <p:cNvPicPr>
            <a:picLocks noGrp="1" noChangeAspect="1"/>
          </p:cNvPicPr>
          <p:nvPr>
            <p:ph idx="1"/>
          </p:nvPr>
        </p:nvPicPr>
        <p:blipFill>
          <a:blip r:embed="rId2"/>
          <a:stretch>
            <a:fillRect/>
          </a:stretch>
        </p:blipFill>
        <p:spPr>
          <a:xfrm>
            <a:off x="308588" y="768352"/>
            <a:ext cx="6367597" cy="1855081"/>
          </a:xfrm>
          <a:prstGeom prst="rect">
            <a:avLst/>
          </a:prstGeom>
        </p:spPr>
      </p:pic>
      <p:pic>
        <p:nvPicPr>
          <p:cNvPr id="6" name="Picture 5">
            <a:extLst>
              <a:ext uri="{FF2B5EF4-FFF2-40B4-BE49-F238E27FC236}">
                <a16:creationId xmlns:a16="http://schemas.microsoft.com/office/drawing/2014/main" xmlns="" id="{D09639C6-7A33-4AE6-B558-92FE0DEE4B4A}"/>
              </a:ext>
            </a:extLst>
          </p:cNvPr>
          <p:cNvPicPr>
            <a:picLocks noChangeAspect="1"/>
          </p:cNvPicPr>
          <p:nvPr/>
        </p:nvPicPr>
        <p:blipFill>
          <a:blip r:embed="rId3"/>
          <a:stretch>
            <a:fillRect/>
          </a:stretch>
        </p:blipFill>
        <p:spPr>
          <a:xfrm>
            <a:off x="258343" y="3770151"/>
            <a:ext cx="6417842" cy="1912185"/>
          </a:xfrm>
          <a:prstGeom prst="rect">
            <a:avLst/>
          </a:prstGeom>
        </p:spPr>
      </p:pic>
    </p:spTree>
    <p:extLst>
      <p:ext uri="{BB962C8B-B14F-4D97-AF65-F5344CB8AC3E}">
        <p14:creationId xmlns:p14="http://schemas.microsoft.com/office/powerpoint/2010/main" val="4046390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92500" lnSpcReduction="20000"/>
          </a:bodyPr>
          <a:lstStyle/>
          <a:p>
            <a:r>
              <a:rPr lang="en-US" dirty="0"/>
              <a:t>Started in Wuhan (Hubei, China) in December 2019</a:t>
            </a:r>
          </a:p>
          <a:p>
            <a:r>
              <a:rPr lang="en-US" dirty="0"/>
              <a:t>Designated by WHO as a pandemic March 11</a:t>
            </a:r>
          </a:p>
          <a:p>
            <a:r>
              <a:rPr lang="en-US" dirty="0"/>
              <a:t>Affected nearly all countries in the world</a:t>
            </a:r>
          </a:p>
          <a:p>
            <a:r>
              <a:rPr lang="en-US" dirty="0"/>
              <a:t>3</a:t>
            </a:r>
            <a:r>
              <a:rPr lang="bs-Latn-BA" dirty="0"/>
              <a:t>0 </a:t>
            </a:r>
            <a:r>
              <a:rPr lang="en-US" dirty="0"/>
              <a:t>million confirmed cases</a:t>
            </a:r>
          </a:p>
          <a:p>
            <a:r>
              <a:rPr lang="bs-Latn-BA" dirty="0"/>
              <a:t>Close to</a:t>
            </a:r>
            <a:r>
              <a:rPr lang="en-US" dirty="0"/>
              <a:t> 1 million deaths</a:t>
            </a:r>
          </a:p>
          <a:p>
            <a:endParaRPr lang="en-US"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305926" y="3962400"/>
            <a:ext cx="3143250"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lstStyle/>
          <a:p>
            <a:r>
              <a:rPr lang="en-US" dirty="0"/>
              <a:t>COVID-19 Pandemic</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752600"/>
            <a:ext cx="3166512" cy="1771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4507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70000" lnSpcReduction="20000"/>
          </a:bodyPr>
          <a:lstStyle/>
          <a:p>
            <a:r>
              <a:rPr lang="en-US" dirty="0"/>
              <a:t>Registered in the US in January (Washington State)</a:t>
            </a:r>
          </a:p>
          <a:p>
            <a:r>
              <a:rPr lang="bs-Latn-BA" dirty="0"/>
              <a:t>Late </a:t>
            </a:r>
            <a:r>
              <a:rPr lang="en-US" dirty="0"/>
              <a:t>Sept. – approaching 7 million cases, over </a:t>
            </a:r>
            <a:r>
              <a:rPr lang="bs-Latn-BA" dirty="0"/>
              <a:t>2</a:t>
            </a:r>
            <a:r>
              <a:rPr lang="en-US" dirty="0"/>
              <a:t>00,000 fatalities</a:t>
            </a:r>
          </a:p>
          <a:p>
            <a:r>
              <a:rPr lang="en-US" dirty="0"/>
              <a:t>True case fatality ratio (CFR) unknown (initially assumed 2%, now 0.3%)</a:t>
            </a:r>
          </a:p>
          <a:p>
            <a:r>
              <a:rPr lang="en-US" dirty="0"/>
              <a:t>New York State – </a:t>
            </a:r>
            <a:r>
              <a:rPr lang="bs-Latn-BA" dirty="0"/>
              <a:t>4</a:t>
            </a:r>
            <a:r>
              <a:rPr lang="en-US" dirty="0"/>
              <a:t>80,000 cases, </a:t>
            </a:r>
            <a:r>
              <a:rPr lang="bs-Latn-BA" dirty="0"/>
              <a:t>over </a:t>
            </a:r>
            <a:r>
              <a:rPr lang="en-US" dirty="0"/>
              <a:t>33</a:t>
            </a:r>
            <a:r>
              <a:rPr lang="bs-Latn-BA" dirty="0"/>
              <a:t>,000</a:t>
            </a:r>
            <a:r>
              <a:rPr lang="en-US" dirty="0"/>
              <a:t> fatalities</a:t>
            </a:r>
          </a:p>
          <a:p>
            <a:r>
              <a:rPr lang="en-US" dirty="0"/>
              <a:t>Metro NYC most of the cases in the state</a:t>
            </a:r>
          </a:p>
        </p:txBody>
      </p:sp>
      <p:sp>
        <p:nvSpPr>
          <p:cNvPr id="3" name="Content Placeholder 2"/>
          <p:cNvSpPr>
            <a:spLocks noGrp="1"/>
          </p:cNvSpPr>
          <p:nvPr>
            <p:ph sz="half" idx="2"/>
          </p:nvPr>
        </p:nvSpPr>
        <p:spPr/>
        <p:txBody>
          <a:bodyPr>
            <a:normAutofit fontScale="70000" lnSpcReduction="20000"/>
          </a:bodyPr>
          <a:lstStyle/>
          <a:p>
            <a:r>
              <a:rPr lang="en-US" dirty="0"/>
              <a:t>15 percent require hospitalization</a:t>
            </a:r>
          </a:p>
          <a:p>
            <a:r>
              <a:rPr lang="en-US" dirty="0"/>
              <a:t>5 percent require ICU and ventilation</a:t>
            </a:r>
            <a:endParaRPr lang="bs-Latn-BA" dirty="0"/>
          </a:p>
          <a:p>
            <a:r>
              <a:rPr lang="en-US" dirty="0"/>
              <a:t>2</a:t>
            </a:r>
            <a:r>
              <a:rPr lang="bs-Latn-BA" dirty="0"/>
              <a:t>2.7</a:t>
            </a:r>
            <a:r>
              <a:rPr lang="en-US" dirty="0"/>
              <a:t>% of the population have antibodies (NY</a:t>
            </a:r>
            <a:r>
              <a:rPr lang="bs-Latn-BA" dirty="0"/>
              <a:t>C</a:t>
            </a:r>
            <a:r>
              <a:rPr lang="en-US" dirty="0"/>
              <a:t>), 12.5% </a:t>
            </a:r>
            <a:r>
              <a:rPr lang="bs-Latn-BA" dirty="0"/>
              <a:t>of </a:t>
            </a:r>
            <a:r>
              <a:rPr lang="en-US" dirty="0"/>
              <a:t>health workers</a:t>
            </a:r>
          </a:p>
          <a:p>
            <a:r>
              <a:rPr lang="bs-Latn-BA" dirty="0"/>
              <a:t>Minority communities and disenfranchised populations disproportionately affected: seroprevalence 29% for Hispanics and 20% for AA</a:t>
            </a:r>
            <a:r>
              <a:rPr lang="en-US" dirty="0"/>
              <a:t> in metro NYC</a:t>
            </a:r>
          </a:p>
          <a:p>
            <a:r>
              <a:rPr lang="en-US" dirty="0"/>
              <a:t>68 percent of population of Corona, Queens, have antibodies</a:t>
            </a:r>
          </a:p>
          <a:p>
            <a:endParaRPr lang="en-US" dirty="0"/>
          </a:p>
        </p:txBody>
      </p:sp>
      <p:sp>
        <p:nvSpPr>
          <p:cNvPr id="4" name="Title 3"/>
          <p:cNvSpPr>
            <a:spLocks noGrp="1"/>
          </p:cNvSpPr>
          <p:nvPr>
            <p:ph type="title"/>
          </p:nvPr>
        </p:nvSpPr>
        <p:spPr/>
        <p:txBody>
          <a:bodyPr/>
          <a:lstStyle/>
          <a:p>
            <a:r>
              <a:rPr lang="en-US" dirty="0"/>
              <a:t>COVID-19 Pandemic in the US</a:t>
            </a:r>
          </a:p>
        </p:txBody>
      </p:sp>
    </p:spTree>
    <p:extLst>
      <p:ext uri="{BB962C8B-B14F-4D97-AF65-F5344CB8AC3E}">
        <p14:creationId xmlns:p14="http://schemas.microsoft.com/office/powerpoint/2010/main" val="21667015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ETC-NCRC master -16x9-template">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themeOverride>
</file>

<file path=ppt/theme/themeOverride2.xml><?xml version="1.0" encoding="utf-8"?>
<a:themeOverride xmlns:a="http://schemas.openxmlformats.org/drawingml/2006/main">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themeOverride>
</file>

<file path=docProps/app.xml><?xml version="1.0" encoding="utf-8"?>
<Properties xmlns="http://schemas.openxmlformats.org/officeDocument/2006/extended-properties" xmlns:vt="http://schemas.openxmlformats.org/officeDocument/2006/docPropsVTypes">
  <Template/>
  <TotalTime>185</TotalTime>
  <Words>3879</Words>
  <Application>Microsoft Macintosh PowerPoint</Application>
  <PresentationFormat>On-screen Show (4:3)</PresentationFormat>
  <Paragraphs>403</Paragraphs>
  <Slides>55</Slides>
  <Notes>2</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AETC-NCRC master -16x9-template</vt:lpstr>
      <vt:lpstr>HIV &amp; Post-Traumatic Stress Disorder During COVID-19</vt:lpstr>
      <vt:lpstr>Disclosures</vt:lpstr>
      <vt:lpstr>Disclosures continued</vt:lpstr>
      <vt:lpstr>Learning Objectives</vt:lpstr>
      <vt:lpstr>Understanding pandemics: Features</vt:lpstr>
      <vt:lpstr>Rapidly spreading pandemics</vt:lpstr>
      <vt:lpstr>PUBLIC INTEREST  quickly wanes</vt:lpstr>
      <vt:lpstr>COVID-19 Pandemic</vt:lpstr>
      <vt:lpstr>COVID-19 Pandemic in the US</vt:lpstr>
      <vt:lpstr>Current knowledge is limited</vt:lpstr>
      <vt:lpstr>Existing studies are scarce</vt:lpstr>
      <vt:lpstr>Existing studies are scary</vt:lpstr>
      <vt:lpstr>Existing guidelines are “best guesses”</vt:lpstr>
      <vt:lpstr>Contagion as a psychological concept</vt:lpstr>
      <vt:lpstr>Panic in Pandemic</vt:lpstr>
      <vt:lpstr>Panic In Pandemic </vt:lpstr>
      <vt:lpstr>Effect of pandemic on existing mental patients</vt:lpstr>
      <vt:lpstr>Burden of a pandemic on healthcare personnel</vt:lpstr>
      <vt:lpstr>Burden of a pandemic on healthcare institutions</vt:lpstr>
      <vt:lpstr>Burden of a pandemic on communities</vt:lpstr>
      <vt:lpstr>Mental health Issues associated with isolation</vt:lpstr>
      <vt:lpstr>Mental Health issues in loss to epidemic</vt:lpstr>
      <vt:lpstr>Mental Health issues associated with Quarantine</vt:lpstr>
      <vt:lpstr>Mental Health issues associated with Quarantine</vt:lpstr>
      <vt:lpstr>Effects of pandemic on Healthcare Workers</vt:lpstr>
      <vt:lpstr>Effects of pandemic on Healthcare Workers</vt:lpstr>
      <vt:lpstr>Recommendations</vt:lpstr>
      <vt:lpstr>Psychiatry of pandemics</vt:lpstr>
      <vt:lpstr>Care for Patients in Isolation</vt:lpstr>
      <vt:lpstr>Support for the families of the Deceased</vt:lpstr>
      <vt:lpstr>Support for quarantined individuals</vt:lpstr>
      <vt:lpstr>Support for quarantined individuals</vt:lpstr>
      <vt:lpstr>(Development and) activation of contingency preparedness plan</vt:lpstr>
      <vt:lpstr>Support for  HealthCare Personnel</vt:lpstr>
      <vt:lpstr>Support for healthcare personnel</vt:lpstr>
      <vt:lpstr>Best Stress Prevention is NOT a Psychological Intervention</vt:lpstr>
      <vt:lpstr>Stress Prevention – Organization and Logistics</vt:lpstr>
      <vt:lpstr>Stress Prevention - Communication</vt:lpstr>
      <vt:lpstr>Stress Prevention - Education</vt:lpstr>
      <vt:lpstr>Stress Prevention - Education</vt:lpstr>
      <vt:lpstr>Stress Prevention - Support</vt:lpstr>
      <vt:lpstr>Stress Prevention - Support</vt:lpstr>
      <vt:lpstr>Stress Prevention - Support</vt:lpstr>
      <vt:lpstr>Stress Prevention – Team Building</vt:lpstr>
      <vt:lpstr>The Spectrum of Distress</vt:lpstr>
      <vt:lpstr>Identifying Team Members at Risk</vt:lpstr>
      <vt:lpstr>Approaching a Team Member at Risk</vt:lpstr>
      <vt:lpstr>Approaching a Team Member (at Risk)</vt:lpstr>
      <vt:lpstr>Assisting a Team Member at Risk</vt:lpstr>
      <vt:lpstr>Levels of Support for Team Members</vt:lpstr>
      <vt:lpstr>Working with the Public</vt:lpstr>
      <vt:lpstr>Helping Communities</vt:lpstr>
      <vt:lpstr>COVID-19 RESOURCES FROM PROFESSIONAL GROUPS</vt:lpstr>
      <vt:lpstr>Additional Resources</vt:lpstr>
      <vt:lpstr>Additional Resources</vt:lpstr>
    </vt:vector>
  </TitlesOfParts>
  <Company>UMDNJ</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UMDNJ</dc:creator>
  <cp:lastModifiedBy>Judy Collins</cp:lastModifiedBy>
  <cp:revision>32</cp:revision>
  <dcterms:created xsi:type="dcterms:W3CDTF">2016-05-10T21:03:54Z</dcterms:created>
  <dcterms:modified xsi:type="dcterms:W3CDTF">2020-09-25T22:03:10Z</dcterms:modified>
</cp:coreProperties>
</file>