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charts/chart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8" r:id="rId2"/>
    <p:sldId id="259" r:id="rId3"/>
    <p:sldId id="357" r:id="rId4"/>
    <p:sldId id="349" r:id="rId5"/>
    <p:sldId id="341" r:id="rId6"/>
    <p:sldId id="343" r:id="rId7"/>
    <p:sldId id="344" r:id="rId8"/>
    <p:sldId id="359" r:id="rId9"/>
    <p:sldId id="351" r:id="rId10"/>
    <p:sldId id="262" r:id="rId11"/>
    <p:sldId id="347" r:id="rId12"/>
    <p:sldId id="263" r:id="rId13"/>
    <p:sldId id="360" r:id="rId14"/>
    <p:sldId id="361" r:id="rId15"/>
    <p:sldId id="363" r:id="rId16"/>
    <p:sldId id="364" r:id="rId17"/>
    <p:sldId id="270" r:id="rId18"/>
    <p:sldId id="272" r:id="rId19"/>
    <p:sldId id="271" r:id="rId20"/>
    <p:sldId id="365" r:id="rId21"/>
    <p:sldId id="274" r:id="rId22"/>
    <p:sldId id="277" r:id="rId23"/>
    <p:sldId id="352" r:id="rId24"/>
    <p:sldId id="282" r:id="rId25"/>
    <p:sldId id="283" r:id="rId26"/>
    <p:sldId id="296" r:id="rId27"/>
    <p:sldId id="297" r:id="rId28"/>
    <p:sldId id="298" r:id="rId29"/>
    <p:sldId id="299" r:id="rId30"/>
    <p:sldId id="300" r:id="rId31"/>
    <p:sldId id="301" r:id="rId32"/>
    <p:sldId id="302" r:id="rId33"/>
    <p:sldId id="303" r:id="rId34"/>
    <p:sldId id="305" r:id="rId35"/>
    <p:sldId id="353" r:id="rId36"/>
    <p:sldId id="306" r:id="rId37"/>
    <p:sldId id="354" r:id="rId38"/>
    <p:sldId id="348" r:id="rId39"/>
    <p:sldId id="307" r:id="rId40"/>
    <p:sldId id="312" r:id="rId41"/>
    <p:sldId id="309" r:id="rId42"/>
    <p:sldId id="314" r:id="rId43"/>
    <p:sldId id="355" r:id="rId44"/>
    <p:sldId id="315" r:id="rId45"/>
    <p:sldId id="317" r:id="rId46"/>
    <p:sldId id="366" r:id="rId47"/>
    <p:sldId id="358" r:id="rId48"/>
    <p:sldId id="35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606" autoAdjust="0"/>
  </p:normalViewPr>
  <p:slideViewPr>
    <p:cSldViewPr snapToGrid="0" snapToObjects="1">
      <p:cViewPr varScale="1">
        <p:scale>
          <a:sx n="83" d="100"/>
          <a:sy n="83" d="100"/>
        </p:scale>
        <p:origin x="1915"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about:blank"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shome\shared\AC\Pharmacy\RESIDENT\2014-2015%20Residents\.Wittenberg,%20Becks\02PrEP%20Grand%20Rounds\Major%20PrEP%20Stud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96585220661794E-2"/>
          <c:y val="3.3204280204977198E-2"/>
          <c:w val="0.918940045688733"/>
          <c:h val="0.89382943935286796"/>
        </c:manualLayout>
      </c:layout>
      <c:barChart>
        <c:barDir val="col"/>
        <c:grouping val="clustered"/>
        <c:varyColors val="0"/>
        <c:ser>
          <c:idx val="0"/>
          <c:order val="0"/>
          <c:tx>
            <c:strRef>
              <c:f>Sheet1!$A$2</c:f>
              <c:strCache>
                <c:ptCount val="1"/>
                <c:pt idx="0">
                  <c:v>&lt;13</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0-340A-4AE7-9895-E085A85A5829}"/>
              </c:ext>
            </c:extLst>
          </c:dPt>
          <c:dPt>
            <c:idx val="1"/>
            <c:invertIfNegative val="0"/>
            <c:bubble3D val="0"/>
            <c:extLst>
              <c:ext xmlns:c16="http://schemas.microsoft.com/office/drawing/2014/chart" uri="{C3380CC4-5D6E-409C-BE32-E72D297353CC}">
                <c16:uniqueId val="{00000001-340A-4AE7-9895-E085A85A5829}"/>
              </c:ext>
            </c:extLst>
          </c:dPt>
          <c:dPt>
            <c:idx val="2"/>
            <c:invertIfNegative val="0"/>
            <c:bubble3D val="0"/>
            <c:extLst>
              <c:ext xmlns:c16="http://schemas.microsoft.com/office/drawing/2014/chart" uri="{C3380CC4-5D6E-409C-BE32-E72D297353CC}">
                <c16:uniqueId val="{00000002-340A-4AE7-9895-E085A85A5829}"/>
              </c:ext>
            </c:extLst>
          </c:dPt>
          <c:dPt>
            <c:idx val="3"/>
            <c:invertIfNegative val="0"/>
            <c:bubble3D val="0"/>
            <c:extLst>
              <c:ext xmlns:c16="http://schemas.microsoft.com/office/drawing/2014/chart" uri="{C3380CC4-5D6E-409C-BE32-E72D297353CC}">
                <c16:uniqueId val="{00000003-340A-4AE7-9895-E085A85A5829}"/>
              </c:ext>
            </c:extLst>
          </c:dPt>
          <c:dPt>
            <c:idx val="4"/>
            <c:invertIfNegative val="0"/>
            <c:bubble3D val="0"/>
            <c:extLst>
              <c:ext xmlns:c16="http://schemas.microsoft.com/office/drawing/2014/chart" uri="{C3380CC4-5D6E-409C-BE32-E72D297353CC}">
                <c16:uniqueId val="{00000004-340A-4AE7-9895-E085A85A5829}"/>
              </c:ext>
            </c:extLst>
          </c:dPt>
          <c:dPt>
            <c:idx val="5"/>
            <c:invertIfNegative val="0"/>
            <c:bubble3D val="0"/>
            <c:extLst>
              <c:ext xmlns:c16="http://schemas.microsoft.com/office/drawing/2014/chart" uri="{C3380CC4-5D6E-409C-BE32-E72D297353CC}">
                <c16:uniqueId val="{00000005-340A-4AE7-9895-E085A85A5829}"/>
              </c:ext>
            </c:extLst>
          </c:dPt>
          <c:dPt>
            <c:idx val="6"/>
            <c:invertIfNegative val="0"/>
            <c:bubble3D val="0"/>
            <c:extLst>
              <c:ext xmlns:c16="http://schemas.microsoft.com/office/drawing/2014/chart" uri="{C3380CC4-5D6E-409C-BE32-E72D297353CC}">
                <c16:uniqueId val="{00000006-340A-4AE7-9895-E085A85A5829}"/>
              </c:ext>
            </c:extLst>
          </c:dPt>
          <c:dPt>
            <c:idx val="7"/>
            <c:invertIfNegative val="0"/>
            <c:bubble3D val="0"/>
            <c:extLst>
              <c:ext xmlns:c16="http://schemas.microsoft.com/office/drawing/2014/chart" uri="{C3380CC4-5D6E-409C-BE32-E72D297353CC}">
                <c16:uniqueId val="{00000007-340A-4AE7-9895-E085A85A5829}"/>
              </c:ext>
            </c:extLst>
          </c:dPt>
          <c:dPt>
            <c:idx val="8"/>
            <c:invertIfNegative val="0"/>
            <c:bubble3D val="0"/>
            <c:extLst>
              <c:ext xmlns:c16="http://schemas.microsoft.com/office/drawing/2014/chart" uri="{C3380CC4-5D6E-409C-BE32-E72D297353CC}">
                <c16:uniqueId val="{00000008-340A-4AE7-9895-E085A85A5829}"/>
              </c:ext>
            </c:extLst>
          </c:dPt>
          <c:dPt>
            <c:idx val="9"/>
            <c:invertIfNegative val="0"/>
            <c:bubble3D val="0"/>
            <c:extLst>
              <c:ext xmlns:c16="http://schemas.microsoft.com/office/drawing/2014/chart" uri="{C3380CC4-5D6E-409C-BE32-E72D297353CC}">
                <c16:uniqueId val="{00000009-340A-4AE7-9895-E085A85A5829}"/>
              </c:ext>
            </c:extLst>
          </c:dPt>
          <c:dPt>
            <c:idx val="10"/>
            <c:invertIfNegative val="0"/>
            <c:bubble3D val="0"/>
            <c:extLst>
              <c:ext xmlns:c16="http://schemas.microsoft.com/office/drawing/2014/chart" uri="{C3380CC4-5D6E-409C-BE32-E72D297353CC}">
                <c16:uniqueId val="{0000000A-340A-4AE7-9895-E085A85A5829}"/>
              </c:ext>
            </c:extLst>
          </c:dPt>
          <c:dPt>
            <c:idx val="11"/>
            <c:invertIfNegative val="0"/>
            <c:bubble3D val="0"/>
            <c:extLst>
              <c:ext xmlns:c16="http://schemas.microsoft.com/office/drawing/2014/chart" uri="{C3380CC4-5D6E-409C-BE32-E72D297353CC}">
                <c16:uniqueId val="{0000000B-340A-4AE7-9895-E085A85A5829}"/>
              </c:ext>
            </c:extLst>
          </c:dPt>
          <c:dPt>
            <c:idx val="12"/>
            <c:invertIfNegative val="0"/>
            <c:bubble3D val="0"/>
            <c:extLst>
              <c:ext xmlns:c16="http://schemas.microsoft.com/office/drawing/2014/chart" uri="{C3380CC4-5D6E-409C-BE32-E72D297353CC}">
                <c16:uniqueId val="{0000000C-340A-4AE7-9895-E085A85A5829}"/>
              </c:ext>
            </c:extLst>
          </c:dPt>
          <c:dLbls>
            <c:dLbl>
              <c:idx val="0"/>
              <c:tx>
                <c:rich>
                  <a:bodyPr/>
                  <a:lstStyle/>
                  <a:p>
                    <a:r>
                      <a:rPr lang="en-US" dirty="0"/>
                      <a:t>93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0A-4AE7-9895-E085A85A5829}"/>
                </c:ext>
              </c:extLst>
            </c:dLbl>
            <c:spPr>
              <a:noFill/>
              <a:ln w="25401">
                <a:noFill/>
              </a:ln>
            </c:spPr>
            <c:txPr>
              <a:bodyPr/>
              <a:lstStyle/>
              <a:p>
                <a:pPr>
                  <a:defRPr sz="1185">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Sheet1!$B$2:$B$14</c:f>
              <c:numCache>
                <c:formatCode>General</c:formatCode>
                <c:ptCount val="13"/>
                <c:pt idx="0">
                  <c:v>91</c:v>
                </c:pt>
                <c:pt idx="1">
                  <c:v>19</c:v>
                </c:pt>
                <c:pt idx="2" formatCode="#,##0">
                  <c:v>1688</c:v>
                </c:pt>
                <c:pt idx="3" formatCode="#,##0">
                  <c:v>6027</c:v>
                </c:pt>
                <c:pt idx="4" formatCode="#,##0">
                  <c:v>7653</c:v>
                </c:pt>
                <c:pt idx="5" formatCode="#,##0">
                  <c:v>5669</c:v>
                </c:pt>
                <c:pt idx="6" formatCode="#,##0">
                  <c:v>4186</c:v>
                </c:pt>
                <c:pt idx="7" formatCode="#,##0">
                  <c:v>2972</c:v>
                </c:pt>
                <c:pt idx="8" formatCode="#,##0">
                  <c:v>2831</c:v>
                </c:pt>
                <c:pt idx="9" formatCode="#,##0">
                  <c:v>2451</c:v>
                </c:pt>
                <c:pt idx="10" formatCode="#,##0">
                  <c:v>1872</c:v>
                </c:pt>
                <c:pt idx="11" formatCode="#,##0">
                  <c:v>1038</c:v>
                </c:pt>
                <c:pt idx="12" formatCode="#,##0">
                  <c:v>880</c:v>
                </c:pt>
              </c:numCache>
            </c:numRef>
          </c:val>
          <c:extLst>
            <c:ext xmlns:c16="http://schemas.microsoft.com/office/drawing/2014/chart" uri="{C3380CC4-5D6E-409C-BE32-E72D297353CC}">
              <c16:uniqueId val="{0000000D-340A-4AE7-9895-E085A85A5829}"/>
            </c:ext>
          </c:extLst>
        </c:ser>
        <c:ser>
          <c:idx val="1"/>
          <c:order val="1"/>
          <c:tx>
            <c:strRef>
              <c:f>Sheet1!$A$3</c:f>
              <c:strCache>
                <c:ptCount val="1"/>
                <c:pt idx="0">
                  <c:v>13-14</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Sheet1!$C$2:$C$14</c:f>
              <c:numCache>
                <c:formatCode>0%</c:formatCode>
                <c:ptCount val="13"/>
                <c:pt idx="0">
                  <c:v>2.4372606261885E-3</c:v>
                </c:pt>
                <c:pt idx="1">
                  <c:v>5.0887859228111504E-4</c:v>
                </c:pt>
                <c:pt idx="2">
                  <c:v>4.5209845461606397E-2</c:v>
                </c:pt>
                <c:pt idx="3">
                  <c:v>0.16142164608833101</c:v>
                </c:pt>
                <c:pt idx="4">
                  <c:v>0.20497094035407201</c:v>
                </c:pt>
                <c:pt idx="5">
                  <c:v>0.151833302086402</c:v>
                </c:pt>
                <c:pt idx="6">
                  <c:v>0.11211398880467099</c:v>
                </c:pt>
                <c:pt idx="7">
                  <c:v>7.9599325066288099E-2</c:v>
                </c:pt>
                <c:pt idx="8">
                  <c:v>7.5822910249886202E-2</c:v>
                </c:pt>
                <c:pt idx="9">
                  <c:v>6.5645338404263898E-2</c:v>
                </c:pt>
                <c:pt idx="10">
                  <c:v>5.0137932881591997E-2</c:v>
                </c:pt>
                <c:pt idx="11">
                  <c:v>2.78008409888315E-2</c:v>
                </c:pt>
                <c:pt idx="12">
                  <c:v>2.3569113747756901E-2</c:v>
                </c:pt>
              </c:numCache>
            </c:numRef>
          </c:val>
          <c:extLst>
            <c:ext xmlns:c16="http://schemas.microsoft.com/office/drawing/2014/chart" uri="{C3380CC4-5D6E-409C-BE32-E72D297353CC}">
              <c16:uniqueId val="{0000000E-340A-4AE7-9895-E085A85A5829}"/>
            </c:ext>
          </c:extLst>
        </c:ser>
        <c:ser>
          <c:idx val="2"/>
          <c:order val="2"/>
          <c:tx>
            <c:strRef>
              <c:f>Sheet1!$A$4</c:f>
              <c:strCache>
                <c:ptCount val="1"/>
                <c:pt idx="0">
                  <c:v>15-19</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Sheet1!$D$2:$D$14</c:f>
              <c:numCache>
                <c:formatCode>General</c:formatCode>
                <c:ptCount val="13"/>
              </c:numCache>
            </c:numRef>
          </c:val>
          <c:extLst>
            <c:ext xmlns:c16="http://schemas.microsoft.com/office/drawing/2014/chart" uri="{C3380CC4-5D6E-409C-BE32-E72D297353CC}">
              <c16:uniqueId val="{0000000F-340A-4AE7-9895-E085A85A5829}"/>
            </c:ext>
          </c:extLst>
        </c:ser>
        <c:ser>
          <c:idx val="3"/>
          <c:order val="3"/>
          <c:tx>
            <c:strRef>
              <c:f>Sheet1!$A$5</c:f>
              <c:strCache>
                <c:ptCount val="1"/>
                <c:pt idx="0">
                  <c:v>20-24</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Sheet1!$E$2:$E$14</c:f>
              <c:numCache>
                <c:formatCode>General</c:formatCode>
                <c:ptCount val="13"/>
              </c:numCache>
            </c:numRef>
          </c:val>
          <c:extLst>
            <c:ext xmlns:c16="http://schemas.microsoft.com/office/drawing/2014/chart" uri="{C3380CC4-5D6E-409C-BE32-E72D297353CC}">
              <c16:uniqueId val="{00000010-340A-4AE7-9895-E085A85A5829}"/>
            </c:ext>
          </c:extLst>
        </c:ser>
        <c:ser>
          <c:idx val="4"/>
          <c:order val="4"/>
          <c:tx>
            <c:strRef>
              <c:f>Sheet1!$A$6</c:f>
              <c:strCache>
                <c:ptCount val="1"/>
                <c:pt idx="0">
                  <c:v>25-29</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Sheet1!$F$2:$F$14</c:f>
              <c:numCache>
                <c:formatCode>General</c:formatCode>
                <c:ptCount val="13"/>
              </c:numCache>
            </c:numRef>
          </c:val>
          <c:extLst>
            <c:ext xmlns:c16="http://schemas.microsoft.com/office/drawing/2014/chart" uri="{C3380CC4-5D6E-409C-BE32-E72D297353CC}">
              <c16:uniqueId val="{00000011-340A-4AE7-9895-E085A85A5829}"/>
            </c:ext>
          </c:extLst>
        </c:ser>
        <c:ser>
          <c:idx val="5"/>
          <c:order val="5"/>
          <c:tx>
            <c:strRef>
              <c:f>Sheet1!$A$7</c:f>
              <c:strCache>
                <c:ptCount val="1"/>
                <c:pt idx="0">
                  <c:v>30-34</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Sheet1!$G$2:$G$14</c:f>
              <c:numCache>
                <c:formatCode>General</c:formatCode>
                <c:ptCount val="13"/>
              </c:numCache>
            </c:numRef>
          </c:val>
          <c:extLst>
            <c:ext xmlns:c16="http://schemas.microsoft.com/office/drawing/2014/chart" uri="{C3380CC4-5D6E-409C-BE32-E72D297353CC}">
              <c16:uniqueId val="{00000012-340A-4AE7-9895-E085A85A5829}"/>
            </c:ext>
          </c:extLst>
        </c:ser>
        <c:ser>
          <c:idx val="6"/>
          <c:order val="6"/>
          <c:tx>
            <c:strRef>
              <c:f>Sheet1!$A$8</c:f>
              <c:strCache>
                <c:ptCount val="1"/>
                <c:pt idx="0">
                  <c:v>35-39</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Sheet1!$H$2:$H$14</c:f>
              <c:numCache>
                <c:formatCode>General</c:formatCode>
                <c:ptCount val="13"/>
              </c:numCache>
            </c:numRef>
          </c:val>
          <c:extLst>
            <c:ext xmlns:c16="http://schemas.microsoft.com/office/drawing/2014/chart" uri="{C3380CC4-5D6E-409C-BE32-E72D297353CC}">
              <c16:uniqueId val="{00000013-340A-4AE7-9895-E085A85A5829}"/>
            </c:ext>
          </c:extLst>
        </c:ser>
        <c:ser>
          <c:idx val="7"/>
          <c:order val="7"/>
          <c:tx>
            <c:strRef>
              <c:f>Sheet1!$A$9</c:f>
              <c:strCache>
                <c:ptCount val="1"/>
                <c:pt idx="0">
                  <c:v>40-44</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Sheet1!$I$2:$I$14</c:f>
              <c:numCache>
                <c:formatCode>General</c:formatCode>
                <c:ptCount val="13"/>
              </c:numCache>
            </c:numRef>
          </c:val>
          <c:extLst>
            <c:ext xmlns:c16="http://schemas.microsoft.com/office/drawing/2014/chart" uri="{C3380CC4-5D6E-409C-BE32-E72D297353CC}">
              <c16:uniqueId val="{00000014-340A-4AE7-9895-E085A85A5829}"/>
            </c:ext>
          </c:extLst>
        </c:ser>
        <c:ser>
          <c:idx val="8"/>
          <c:order val="8"/>
          <c:tx>
            <c:strRef>
              <c:f>Sheet1!$A$10</c:f>
              <c:strCache>
                <c:ptCount val="1"/>
                <c:pt idx="0">
                  <c:v>45-49</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Sheet1!$J$2:$J$14</c:f>
              <c:numCache>
                <c:formatCode>General</c:formatCode>
                <c:ptCount val="13"/>
              </c:numCache>
            </c:numRef>
          </c:val>
          <c:extLst>
            <c:ext xmlns:c16="http://schemas.microsoft.com/office/drawing/2014/chart" uri="{C3380CC4-5D6E-409C-BE32-E72D297353CC}">
              <c16:uniqueId val="{00000015-340A-4AE7-9895-E085A85A5829}"/>
            </c:ext>
          </c:extLst>
        </c:ser>
        <c:ser>
          <c:idx val="9"/>
          <c:order val="9"/>
          <c:tx>
            <c:strRef>
              <c:f>Sheet1!$A$11</c:f>
              <c:strCache>
                <c:ptCount val="1"/>
                <c:pt idx="0">
                  <c:v>50-54</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Sheet1!$K$2:$K$14</c:f>
              <c:numCache>
                <c:formatCode>General</c:formatCode>
                <c:ptCount val="13"/>
              </c:numCache>
            </c:numRef>
          </c:val>
          <c:extLst>
            <c:ext xmlns:c16="http://schemas.microsoft.com/office/drawing/2014/chart" uri="{C3380CC4-5D6E-409C-BE32-E72D297353CC}">
              <c16:uniqueId val="{00000016-340A-4AE7-9895-E085A85A5829}"/>
            </c:ext>
          </c:extLst>
        </c:ser>
        <c:ser>
          <c:idx val="10"/>
          <c:order val="10"/>
          <c:tx>
            <c:strRef>
              <c:f>Sheet1!$A$12</c:f>
              <c:strCache>
                <c:ptCount val="1"/>
                <c:pt idx="0">
                  <c:v>55-59</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Sheet1!$L$2:$L$14</c:f>
              <c:numCache>
                <c:formatCode>General</c:formatCode>
                <c:ptCount val="13"/>
              </c:numCache>
            </c:numRef>
          </c:val>
          <c:extLst>
            <c:ext xmlns:c16="http://schemas.microsoft.com/office/drawing/2014/chart" uri="{C3380CC4-5D6E-409C-BE32-E72D297353CC}">
              <c16:uniqueId val="{00000017-340A-4AE7-9895-E085A85A5829}"/>
            </c:ext>
          </c:extLst>
        </c:ser>
        <c:ser>
          <c:idx val="11"/>
          <c:order val="11"/>
          <c:tx>
            <c:strRef>
              <c:f>Sheet1!$A$13</c:f>
              <c:strCache>
                <c:ptCount val="1"/>
                <c:pt idx="0">
                  <c:v>60-64</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Sheet1!$M$2:$M$14</c:f>
              <c:numCache>
                <c:formatCode>General</c:formatCode>
                <c:ptCount val="13"/>
              </c:numCache>
            </c:numRef>
          </c:val>
          <c:extLst>
            <c:ext xmlns:c16="http://schemas.microsoft.com/office/drawing/2014/chart" uri="{C3380CC4-5D6E-409C-BE32-E72D297353CC}">
              <c16:uniqueId val="{00000018-340A-4AE7-9895-E085A85A5829}"/>
            </c:ext>
          </c:extLst>
        </c:ser>
        <c:ser>
          <c:idx val="12"/>
          <c:order val="12"/>
          <c:tx>
            <c:strRef>
              <c:f>Sheet1!$A$14</c:f>
              <c:strCache>
                <c:ptCount val="1"/>
                <c:pt idx="0">
                  <c:v>&gt;65</c:v>
                </c:pt>
              </c:strCache>
            </c:strRef>
          </c:tx>
          <c:invertIfNegative val="0"/>
          <c:cat>
            <c:strRef>
              <c:f>Sheet1!$A$2:$A$14</c:f>
              <c:strCache>
                <c:ptCount val="13"/>
                <c:pt idx="0">
                  <c:v>&lt;13</c:v>
                </c:pt>
                <c:pt idx="1">
                  <c:v>13-14</c:v>
                </c:pt>
                <c:pt idx="2">
                  <c:v>15-19</c:v>
                </c:pt>
                <c:pt idx="3">
                  <c:v>20-24</c:v>
                </c:pt>
                <c:pt idx="4">
                  <c:v>25-29</c:v>
                </c:pt>
                <c:pt idx="5">
                  <c:v>30-34</c:v>
                </c:pt>
                <c:pt idx="6">
                  <c:v>35-39</c:v>
                </c:pt>
                <c:pt idx="7">
                  <c:v>40-44</c:v>
                </c:pt>
                <c:pt idx="8">
                  <c:v>45-49</c:v>
                </c:pt>
                <c:pt idx="9">
                  <c:v>50-54</c:v>
                </c:pt>
                <c:pt idx="10">
                  <c:v>55-59</c:v>
                </c:pt>
                <c:pt idx="11">
                  <c:v>60-64</c:v>
                </c:pt>
                <c:pt idx="12">
                  <c:v>&gt;65</c:v>
                </c:pt>
              </c:strCache>
            </c:strRef>
          </c:cat>
          <c:val>
            <c:numRef>
              <c:f>Sheet1!$N$2:$N$14</c:f>
              <c:numCache>
                <c:formatCode>General</c:formatCode>
                <c:ptCount val="13"/>
              </c:numCache>
            </c:numRef>
          </c:val>
          <c:extLst>
            <c:ext xmlns:c16="http://schemas.microsoft.com/office/drawing/2014/chart" uri="{C3380CC4-5D6E-409C-BE32-E72D297353CC}">
              <c16:uniqueId val="{00000019-340A-4AE7-9895-E085A85A5829}"/>
            </c:ext>
          </c:extLst>
        </c:ser>
        <c:dLbls>
          <c:showLegendKey val="0"/>
          <c:showVal val="0"/>
          <c:showCatName val="0"/>
          <c:showSerName val="0"/>
          <c:showPercent val="0"/>
          <c:showBubbleSize val="0"/>
        </c:dLbls>
        <c:gapWidth val="36"/>
        <c:overlap val="100"/>
        <c:axId val="-2141427752"/>
        <c:axId val="-2141478328"/>
      </c:barChart>
      <c:catAx>
        <c:axId val="-2141427752"/>
        <c:scaling>
          <c:orientation val="minMax"/>
        </c:scaling>
        <c:delete val="0"/>
        <c:axPos val="b"/>
        <c:numFmt formatCode="General" sourceLinked="1"/>
        <c:majorTickMark val="out"/>
        <c:minorTickMark val="none"/>
        <c:tickLblPos val="nextTo"/>
        <c:txPr>
          <a:bodyPr/>
          <a:lstStyle/>
          <a:p>
            <a:pPr>
              <a:defRPr sz="1200">
                <a:solidFill>
                  <a:schemeClr val="tx1"/>
                </a:solidFill>
              </a:defRPr>
            </a:pPr>
            <a:endParaRPr lang="en-US"/>
          </a:p>
        </c:txPr>
        <c:crossAx val="-2141478328"/>
        <c:crosses val="autoZero"/>
        <c:auto val="1"/>
        <c:lblAlgn val="ctr"/>
        <c:lblOffset val="100"/>
        <c:noMultiLvlLbl val="0"/>
      </c:catAx>
      <c:valAx>
        <c:axId val="-2141478328"/>
        <c:scaling>
          <c:orientation val="minMax"/>
        </c:scaling>
        <c:delete val="0"/>
        <c:axPos val="l"/>
        <c:numFmt formatCode="General" sourceLinked="1"/>
        <c:majorTickMark val="out"/>
        <c:minorTickMark val="none"/>
        <c:tickLblPos val="nextTo"/>
        <c:txPr>
          <a:bodyPr/>
          <a:lstStyle/>
          <a:p>
            <a:pPr>
              <a:defRPr sz="1200">
                <a:solidFill>
                  <a:schemeClr val="tx1"/>
                </a:solidFill>
              </a:defRPr>
            </a:pPr>
            <a:endParaRPr lang="en-US"/>
          </a:p>
        </c:txPr>
        <c:crossAx val="-2141427752"/>
        <c:crosses val="autoZero"/>
        <c:crossBetween val="between"/>
      </c:valAx>
      <c:spPr>
        <a:noFill/>
        <a:ln w="25401">
          <a:noFill/>
        </a:ln>
      </c:spPr>
    </c:plotArea>
    <c:plotVisOnly val="1"/>
    <c:dispBlanksAs val="gap"/>
    <c:showDLblsOverMax val="0"/>
  </c:chart>
  <c:txPr>
    <a:bodyPr/>
    <a:lstStyle/>
    <a:p>
      <a:pPr>
        <a:defRPr sz="1777"/>
      </a:pPr>
      <a:endParaRPr lang="en-US"/>
    </a:p>
  </c:txPr>
  <c:userShapes r:id="rId1"/>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a:t>Reduction of HIV Acquisition with TDF/FTC or TDF</a:t>
            </a:r>
          </a:p>
        </c:rich>
      </c:tx>
      <c:overlay val="0"/>
    </c:title>
    <c:autoTitleDeleted val="0"/>
    <c:plotArea>
      <c:layout/>
      <c:barChart>
        <c:barDir val="col"/>
        <c:grouping val="clustered"/>
        <c:varyColors val="0"/>
        <c:ser>
          <c:idx val="0"/>
          <c:order val="0"/>
          <c:tx>
            <c:strRef>
              <c:f>Sheet1!$A$2</c:f>
              <c:strCache>
                <c:ptCount val="1"/>
                <c:pt idx="0">
                  <c:v>Reduction in HIV Acquisition Overall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iPrEX</c:v>
                </c:pt>
                <c:pt idx="1">
                  <c:v>TDF2</c:v>
                </c:pt>
                <c:pt idx="2">
                  <c:v>Partners PrEP</c:v>
                </c:pt>
                <c:pt idx="3">
                  <c:v>Bangkok TDF Study</c:v>
                </c:pt>
              </c:strCache>
            </c:strRef>
          </c:cat>
          <c:val>
            <c:numRef>
              <c:f>Sheet1!$B$2:$E$2</c:f>
              <c:numCache>
                <c:formatCode>0%</c:formatCode>
                <c:ptCount val="4"/>
                <c:pt idx="0">
                  <c:v>0.44</c:v>
                </c:pt>
                <c:pt idx="1">
                  <c:v>0.62</c:v>
                </c:pt>
                <c:pt idx="2">
                  <c:v>0.75</c:v>
                </c:pt>
                <c:pt idx="3">
                  <c:v>0.49</c:v>
                </c:pt>
              </c:numCache>
            </c:numRef>
          </c:val>
          <c:extLst>
            <c:ext xmlns:c16="http://schemas.microsoft.com/office/drawing/2014/chart" uri="{C3380CC4-5D6E-409C-BE32-E72D297353CC}">
              <c16:uniqueId val="{00000000-A86C-486D-A02A-8F92ADB70AB1}"/>
            </c:ext>
          </c:extLst>
        </c:ser>
        <c:ser>
          <c:idx val="1"/>
          <c:order val="1"/>
          <c:tx>
            <c:strRef>
              <c:f>Sheet1!$A$3</c:f>
              <c:strCache>
                <c:ptCount val="1"/>
                <c:pt idx="0">
                  <c:v>Reduction in HIV Acquisition Amongst Subjects with Detectable TDF Levels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iPrEX</c:v>
                </c:pt>
                <c:pt idx="1">
                  <c:v>TDF2</c:v>
                </c:pt>
                <c:pt idx="2">
                  <c:v>Partners PrEP</c:v>
                </c:pt>
                <c:pt idx="3">
                  <c:v>Bangkok TDF Study</c:v>
                </c:pt>
              </c:strCache>
            </c:strRef>
          </c:cat>
          <c:val>
            <c:numRef>
              <c:f>Sheet1!$B$3:$E$3</c:f>
              <c:numCache>
                <c:formatCode>0%</c:formatCode>
                <c:ptCount val="4"/>
                <c:pt idx="0">
                  <c:v>0.92</c:v>
                </c:pt>
                <c:pt idx="1">
                  <c:v>0.85</c:v>
                </c:pt>
                <c:pt idx="2">
                  <c:v>0.9</c:v>
                </c:pt>
                <c:pt idx="3">
                  <c:v>0.74</c:v>
                </c:pt>
              </c:numCache>
            </c:numRef>
          </c:val>
          <c:extLst>
            <c:ext xmlns:c16="http://schemas.microsoft.com/office/drawing/2014/chart" uri="{C3380CC4-5D6E-409C-BE32-E72D297353CC}">
              <c16:uniqueId val="{00000001-A86C-486D-A02A-8F92ADB70AB1}"/>
            </c:ext>
          </c:extLst>
        </c:ser>
        <c:dLbls>
          <c:showLegendKey val="0"/>
          <c:showVal val="1"/>
          <c:showCatName val="0"/>
          <c:showSerName val="0"/>
          <c:showPercent val="0"/>
          <c:showBubbleSize val="0"/>
        </c:dLbls>
        <c:gapWidth val="150"/>
        <c:overlap val="-25"/>
        <c:axId val="2121835352"/>
        <c:axId val="2121336616"/>
      </c:barChart>
      <c:catAx>
        <c:axId val="2121835352"/>
        <c:scaling>
          <c:orientation val="minMax"/>
        </c:scaling>
        <c:delete val="0"/>
        <c:axPos val="b"/>
        <c:numFmt formatCode="General" sourceLinked="0"/>
        <c:majorTickMark val="none"/>
        <c:minorTickMark val="none"/>
        <c:tickLblPos val="nextTo"/>
        <c:crossAx val="2121336616"/>
        <c:crosses val="autoZero"/>
        <c:auto val="1"/>
        <c:lblAlgn val="ctr"/>
        <c:lblOffset val="100"/>
        <c:noMultiLvlLbl val="0"/>
      </c:catAx>
      <c:valAx>
        <c:axId val="2121336616"/>
        <c:scaling>
          <c:orientation val="minMax"/>
        </c:scaling>
        <c:delete val="1"/>
        <c:axPos val="l"/>
        <c:numFmt formatCode="0%" sourceLinked="1"/>
        <c:majorTickMark val="out"/>
        <c:minorTickMark val="none"/>
        <c:tickLblPos val="nextTo"/>
        <c:crossAx val="212183535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Reduction of HIV Acquisition with TDF/FTC</a:t>
            </a:r>
            <a:endParaRPr lang="en-US" dirty="0">
              <a:effectLst/>
            </a:endParaRPr>
          </a:p>
        </c:rich>
      </c:tx>
      <c:overlay val="0"/>
    </c:title>
    <c:autoTitleDeleted val="0"/>
    <c:plotArea>
      <c:layout/>
      <c:barChart>
        <c:barDir val="col"/>
        <c:grouping val="clustered"/>
        <c:varyColors val="0"/>
        <c:ser>
          <c:idx val="0"/>
          <c:order val="0"/>
          <c:tx>
            <c:strRef>
              <c:f>Sheet1!$B$1</c:f>
              <c:strCache>
                <c:ptCount val="1"/>
                <c:pt idx="0">
                  <c:v>iPrEX</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Reduction in HIV Acquisition Overall</c:v>
                </c:pt>
                <c:pt idx="1">
                  <c:v>Reduction in HIV Acquisition Amongst Subjects with Detectable TDF Levels</c:v>
                </c:pt>
              </c:strCache>
            </c:strRef>
          </c:cat>
          <c:val>
            <c:numRef>
              <c:f>Sheet1!$B$2:$B$3</c:f>
              <c:numCache>
                <c:formatCode>0%</c:formatCode>
                <c:ptCount val="2"/>
                <c:pt idx="0">
                  <c:v>0.44</c:v>
                </c:pt>
                <c:pt idx="1">
                  <c:v>0.92</c:v>
                </c:pt>
              </c:numCache>
            </c:numRef>
          </c:val>
          <c:extLst>
            <c:ext xmlns:c16="http://schemas.microsoft.com/office/drawing/2014/chart" uri="{C3380CC4-5D6E-409C-BE32-E72D297353CC}">
              <c16:uniqueId val="{00000000-013E-4E2D-99BE-23D4C641144C}"/>
            </c:ext>
          </c:extLst>
        </c:ser>
        <c:dLbls>
          <c:showLegendKey val="0"/>
          <c:showVal val="1"/>
          <c:showCatName val="0"/>
          <c:showSerName val="0"/>
          <c:showPercent val="0"/>
          <c:showBubbleSize val="0"/>
        </c:dLbls>
        <c:gapWidth val="150"/>
        <c:overlap val="-25"/>
        <c:axId val="-2135557352"/>
        <c:axId val="-2135562536"/>
      </c:barChart>
      <c:catAx>
        <c:axId val="-2135557352"/>
        <c:scaling>
          <c:orientation val="minMax"/>
        </c:scaling>
        <c:delete val="0"/>
        <c:axPos val="b"/>
        <c:numFmt formatCode="General" sourceLinked="0"/>
        <c:majorTickMark val="none"/>
        <c:minorTickMark val="none"/>
        <c:tickLblPos val="nextTo"/>
        <c:crossAx val="-2135562536"/>
        <c:crosses val="autoZero"/>
        <c:auto val="1"/>
        <c:lblAlgn val="ctr"/>
        <c:lblOffset val="100"/>
        <c:noMultiLvlLbl val="0"/>
      </c:catAx>
      <c:valAx>
        <c:axId val="-2135562536"/>
        <c:scaling>
          <c:orientation val="minMax"/>
        </c:scaling>
        <c:delete val="1"/>
        <c:axPos val="l"/>
        <c:numFmt formatCode="0%" sourceLinked="1"/>
        <c:majorTickMark val="none"/>
        <c:minorTickMark val="none"/>
        <c:tickLblPos val="nextTo"/>
        <c:crossAx val="-21355573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dirty="0"/>
              <a:t>STI Incidence After 12 Months of PrEP Use</a:t>
            </a:r>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dLbl>
              <c:idx val="4"/>
              <c:tx>
                <c:rich>
                  <a:bodyPr/>
                  <a:lstStyle/>
                  <a:p>
                    <a:r>
                      <a:rPr lang="en-US" dirty="0"/>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80-4DA3-921B-10FAC8E73DD8}"/>
                </c:ext>
              </c:extLst>
            </c:dLbl>
            <c:dLbl>
              <c:idx val="5"/>
              <c:layout>
                <c:manualLayout>
                  <c:x val="-3.0865412656751199E-3"/>
                  <c:y val="1.0066230087878499E-16"/>
                </c:manualLayout>
              </c:layout>
              <c:tx>
                <c:rich>
                  <a:bodyPr/>
                  <a:lstStyle/>
                  <a:p>
                    <a:r>
                      <a:rPr lang="en-US" dirty="0"/>
                      <a:t>0% in 500+</a:t>
                    </a:r>
                    <a:r>
                      <a:rPr lang="en-US" baseline="0" dirty="0"/>
                      <a:t> person-years</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80-4DA3-921B-10FAC8E73DD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Any STI</c:v>
                </c:pt>
                <c:pt idx="1">
                  <c:v>Rectal STI</c:v>
                </c:pt>
                <c:pt idx="2">
                  <c:v>Chlamydia</c:v>
                </c:pt>
                <c:pt idx="3">
                  <c:v>Gonorrhea</c:v>
                </c:pt>
                <c:pt idx="4">
                  <c:v>Syphilis</c:v>
                </c:pt>
                <c:pt idx="5">
                  <c:v>HIV</c:v>
                </c:pt>
              </c:strCache>
            </c:strRef>
          </c:cat>
          <c:val>
            <c:numRef>
              <c:f>Sheet1!$B$2:$B$7</c:f>
              <c:numCache>
                <c:formatCode>0%</c:formatCode>
                <c:ptCount val="6"/>
                <c:pt idx="0">
                  <c:v>0.5</c:v>
                </c:pt>
                <c:pt idx="1">
                  <c:v>0.33</c:v>
                </c:pt>
                <c:pt idx="2">
                  <c:v>0.33</c:v>
                </c:pt>
                <c:pt idx="3">
                  <c:v>0.28000000000000003</c:v>
                </c:pt>
                <c:pt idx="4">
                  <c:v>5.5E-2</c:v>
                </c:pt>
                <c:pt idx="5">
                  <c:v>0</c:v>
                </c:pt>
              </c:numCache>
            </c:numRef>
          </c:val>
          <c:extLst>
            <c:ext xmlns:c16="http://schemas.microsoft.com/office/drawing/2014/chart" uri="{C3380CC4-5D6E-409C-BE32-E72D297353CC}">
              <c16:uniqueId val="{00000002-D780-4DA3-921B-10FAC8E73DD8}"/>
            </c:ext>
          </c:extLst>
        </c:ser>
        <c:dLbls>
          <c:showLegendKey val="0"/>
          <c:showVal val="0"/>
          <c:showCatName val="0"/>
          <c:showSerName val="0"/>
          <c:showPercent val="0"/>
          <c:showBubbleSize val="0"/>
        </c:dLbls>
        <c:gapWidth val="150"/>
        <c:axId val="-2117864424"/>
        <c:axId val="-2117861448"/>
      </c:barChart>
      <c:catAx>
        <c:axId val="-2117864424"/>
        <c:scaling>
          <c:orientation val="minMax"/>
        </c:scaling>
        <c:delete val="0"/>
        <c:axPos val="b"/>
        <c:numFmt formatCode="General" sourceLinked="0"/>
        <c:majorTickMark val="out"/>
        <c:minorTickMark val="none"/>
        <c:tickLblPos val="nextTo"/>
        <c:crossAx val="-2117861448"/>
        <c:crosses val="autoZero"/>
        <c:auto val="1"/>
        <c:lblAlgn val="ctr"/>
        <c:lblOffset val="100"/>
        <c:noMultiLvlLbl val="0"/>
      </c:catAx>
      <c:valAx>
        <c:axId val="-2117861448"/>
        <c:scaling>
          <c:orientation val="minMax"/>
        </c:scaling>
        <c:delete val="0"/>
        <c:axPos val="l"/>
        <c:majorGridlines/>
        <c:numFmt formatCode="0%" sourceLinked="1"/>
        <c:majorTickMark val="out"/>
        <c:minorTickMark val="none"/>
        <c:tickLblPos val="nextTo"/>
        <c:crossAx val="-2117864424"/>
        <c:crosses val="autoZero"/>
        <c:crossBetween val="between"/>
      </c:valAx>
    </c:plotArea>
    <c:plotVisOnly val="1"/>
    <c:dispBlanksAs val="gap"/>
    <c:showDLblsOverMax val="0"/>
  </c:chart>
  <c:txPr>
    <a:bodyPr/>
    <a:lstStyle/>
    <a:p>
      <a:pPr>
        <a:defRPr sz="1800"/>
      </a:pPr>
      <a:endParaRPr lang="en-US"/>
    </a:p>
  </c:tx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A1242-68CF-4518-A2BE-56D9B805109A}"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E288606D-881D-4157-A38D-4818303B32E9}">
      <dgm:prSet/>
      <dgm:spPr/>
      <dgm:t>
        <a:bodyPr/>
        <a:lstStyle/>
        <a:p>
          <a:r>
            <a:rPr lang="en-US" b="0" i="0"/>
            <a:t>HIV Ag/Ab combination test – screening test</a:t>
          </a:r>
          <a:endParaRPr lang="en-US"/>
        </a:p>
      </dgm:t>
    </dgm:pt>
    <dgm:pt modelId="{14CCF4FD-1261-4232-AEE7-BCEA6BD07986}" type="parTrans" cxnId="{B9DD5F14-45FF-42C3-B38A-A1E8B528D4EE}">
      <dgm:prSet/>
      <dgm:spPr/>
      <dgm:t>
        <a:bodyPr/>
        <a:lstStyle/>
        <a:p>
          <a:endParaRPr lang="en-US"/>
        </a:p>
      </dgm:t>
    </dgm:pt>
    <dgm:pt modelId="{B6A4D9EB-EEBF-4832-B407-14F7CEA1E56E}" type="sibTrans" cxnId="{B9DD5F14-45FF-42C3-B38A-A1E8B528D4EE}">
      <dgm:prSet/>
      <dgm:spPr/>
      <dgm:t>
        <a:bodyPr/>
        <a:lstStyle/>
        <a:p>
          <a:endParaRPr lang="en-US"/>
        </a:p>
      </dgm:t>
    </dgm:pt>
    <dgm:pt modelId="{C824454D-B8A6-41D1-8BEC-85E41AACDF5C}">
      <dgm:prSet/>
      <dgm:spPr/>
      <dgm:t>
        <a:bodyPr/>
        <a:lstStyle/>
        <a:p>
          <a:r>
            <a:rPr lang="en-US" b="0" i="0"/>
            <a:t>HIV nucleic acid test (NAT) / viral load – diagnostic test</a:t>
          </a:r>
          <a:endParaRPr lang="en-US"/>
        </a:p>
      </dgm:t>
    </dgm:pt>
    <dgm:pt modelId="{5C9D4D32-2B5D-4BFC-817E-9F7F0BFAB59B}" type="parTrans" cxnId="{46E73D60-E34B-473D-BC92-7E00AEE373F5}">
      <dgm:prSet/>
      <dgm:spPr/>
      <dgm:t>
        <a:bodyPr/>
        <a:lstStyle/>
        <a:p>
          <a:endParaRPr lang="en-US"/>
        </a:p>
      </dgm:t>
    </dgm:pt>
    <dgm:pt modelId="{97DE3FEC-2E94-41B5-A7AD-5922569271C8}" type="sibTrans" cxnId="{46E73D60-E34B-473D-BC92-7E00AEE373F5}">
      <dgm:prSet/>
      <dgm:spPr/>
      <dgm:t>
        <a:bodyPr/>
        <a:lstStyle/>
        <a:p>
          <a:endParaRPr lang="en-US"/>
        </a:p>
      </dgm:t>
    </dgm:pt>
    <dgm:pt modelId="{41ED564B-F401-4FFC-A6CD-7167C2D4009F}">
      <dgm:prSet/>
      <dgm:spPr/>
      <dgm:t>
        <a:bodyPr/>
        <a:lstStyle/>
        <a:p>
          <a:r>
            <a:rPr lang="en-US" b="0" i="0"/>
            <a:t>HIV 1/2 Antibody test – screening or confirmation test</a:t>
          </a:r>
          <a:endParaRPr lang="en-US"/>
        </a:p>
      </dgm:t>
    </dgm:pt>
    <dgm:pt modelId="{B49A1373-2226-4106-BD70-20C5A57EEB4D}" type="parTrans" cxnId="{10B283AA-4FF5-415F-805F-9C3E38A86EF5}">
      <dgm:prSet/>
      <dgm:spPr/>
      <dgm:t>
        <a:bodyPr/>
        <a:lstStyle/>
        <a:p>
          <a:endParaRPr lang="en-US"/>
        </a:p>
      </dgm:t>
    </dgm:pt>
    <dgm:pt modelId="{F4BD6E25-DD4D-4725-8C31-B12170BFD638}" type="sibTrans" cxnId="{10B283AA-4FF5-415F-805F-9C3E38A86EF5}">
      <dgm:prSet/>
      <dgm:spPr/>
      <dgm:t>
        <a:bodyPr/>
        <a:lstStyle/>
        <a:p>
          <a:endParaRPr lang="en-US"/>
        </a:p>
      </dgm:t>
    </dgm:pt>
    <dgm:pt modelId="{D5CA4839-6DA4-4A0D-B705-AFBB5F024AFC}">
      <dgm:prSet/>
      <dgm:spPr/>
      <dgm:t>
        <a:bodyPr/>
        <a:lstStyle/>
        <a:p>
          <a:r>
            <a:rPr lang="en-US" b="0" i="0" dirty="0"/>
            <a:t>If concern for acute HIV, order HIV NAT and HIV Ag/Ab</a:t>
          </a:r>
          <a:endParaRPr lang="en-US" dirty="0"/>
        </a:p>
      </dgm:t>
    </dgm:pt>
    <dgm:pt modelId="{CE527701-AD8D-4F7C-9D4D-4FA752BA867B}" type="parTrans" cxnId="{35A95061-CEA8-4802-96D5-22BC164FDD69}">
      <dgm:prSet/>
      <dgm:spPr/>
      <dgm:t>
        <a:bodyPr/>
        <a:lstStyle/>
        <a:p>
          <a:endParaRPr lang="en-US"/>
        </a:p>
      </dgm:t>
    </dgm:pt>
    <dgm:pt modelId="{B9EDFA31-72ED-4ABE-9AC8-15ABD342C79F}" type="sibTrans" cxnId="{35A95061-CEA8-4802-96D5-22BC164FDD69}">
      <dgm:prSet/>
      <dgm:spPr/>
      <dgm:t>
        <a:bodyPr/>
        <a:lstStyle/>
        <a:p>
          <a:endParaRPr lang="en-US"/>
        </a:p>
      </dgm:t>
    </dgm:pt>
    <dgm:pt modelId="{B51297D2-0852-49EF-9641-5F5C43019B5D}" type="pres">
      <dgm:prSet presAssocID="{7FAA1242-68CF-4518-A2BE-56D9B805109A}" presName="linear" presStyleCnt="0">
        <dgm:presLayoutVars>
          <dgm:animLvl val="lvl"/>
          <dgm:resizeHandles val="exact"/>
        </dgm:presLayoutVars>
      </dgm:prSet>
      <dgm:spPr/>
    </dgm:pt>
    <dgm:pt modelId="{BD6A87AF-1A6C-4357-9A33-B503A6E5C1CF}" type="pres">
      <dgm:prSet presAssocID="{E288606D-881D-4157-A38D-4818303B32E9}" presName="parentText" presStyleLbl="node1" presStyleIdx="0" presStyleCnt="4">
        <dgm:presLayoutVars>
          <dgm:chMax val="0"/>
          <dgm:bulletEnabled val="1"/>
        </dgm:presLayoutVars>
      </dgm:prSet>
      <dgm:spPr/>
    </dgm:pt>
    <dgm:pt modelId="{83D0973C-35CC-46EF-BB07-B47137122457}" type="pres">
      <dgm:prSet presAssocID="{B6A4D9EB-EEBF-4832-B407-14F7CEA1E56E}" presName="spacer" presStyleCnt="0"/>
      <dgm:spPr/>
    </dgm:pt>
    <dgm:pt modelId="{2FD2BB69-1F21-4F8F-B879-3854D871B257}" type="pres">
      <dgm:prSet presAssocID="{C824454D-B8A6-41D1-8BEC-85E41AACDF5C}" presName="parentText" presStyleLbl="node1" presStyleIdx="1" presStyleCnt="4">
        <dgm:presLayoutVars>
          <dgm:chMax val="0"/>
          <dgm:bulletEnabled val="1"/>
        </dgm:presLayoutVars>
      </dgm:prSet>
      <dgm:spPr/>
    </dgm:pt>
    <dgm:pt modelId="{1CE257B0-C496-435B-847F-7EA0E26E7210}" type="pres">
      <dgm:prSet presAssocID="{97DE3FEC-2E94-41B5-A7AD-5922569271C8}" presName="spacer" presStyleCnt="0"/>
      <dgm:spPr/>
    </dgm:pt>
    <dgm:pt modelId="{83739721-8E50-4349-87A5-F7C8ABBAE307}" type="pres">
      <dgm:prSet presAssocID="{41ED564B-F401-4FFC-A6CD-7167C2D4009F}" presName="parentText" presStyleLbl="node1" presStyleIdx="2" presStyleCnt="4">
        <dgm:presLayoutVars>
          <dgm:chMax val="0"/>
          <dgm:bulletEnabled val="1"/>
        </dgm:presLayoutVars>
      </dgm:prSet>
      <dgm:spPr/>
    </dgm:pt>
    <dgm:pt modelId="{D541393C-1F2A-429A-B1CA-51F0B1ADBD95}" type="pres">
      <dgm:prSet presAssocID="{F4BD6E25-DD4D-4725-8C31-B12170BFD638}" presName="spacer" presStyleCnt="0"/>
      <dgm:spPr/>
    </dgm:pt>
    <dgm:pt modelId="{69A50814-2391-4DB0-B66E-EA49E50721DA}" type="pres">
      <dgm:prSet presAssocID="{D5CA4839-6DA4-4A0D-B705-AFBB5F024AFC}" presName="parentText" presStyleLbl="node1" presStyleIdx="3" presStyleCnt="4">
        <dgm:presLayoutVars>
          <dgm:chMax val="0"/>
          <dgm:bulletEnabled val="1"/>
        </dgm:presLayoutVars>
      </dgm:prSet>
      <dgm:spPr/>
    </dgm:pt>
  </dgm:ptLst>
  <dgm:cxnLst>
    <dgm:cxn modelId="{B9DD5F14-45FF-42C3-B38A-A1E8B528D4EE}" srcId="{7FAA1242-68CF-4518-A2BE-56D9B805109A}" destId="{E288606D-881D-4157-A38D-4818303B32E9}" srcOrd="0" destOrd="0" parTransId="{14CCF4FD-1261-4232-AEE7-BCEA6BD07986}" sibTransId="{B6A4D9EB-EEBF-4832-B407-14F7CEA1E56E}"/>
    <dgm:cxn modelId="{9A1DCB35-F9DD-41A5-A338-E478DBD65CD9}" type="presOf" srcId="{C824454D-B8A6-41D1-8BEC-85E41AACDF5C}" destId="{2FD2BB69-1F21-4F8F-B879-3854D871B257}" srcOrd="0" destOrd="0" presId="urn:microsoft.com/office/officeart/2005/8/layout/vList2"/>
    <dgm:cxn modelId="{46E73D60-E34B-473D-BC92-7E00AEE373F5}" srcId="{7FAA1242-68CF-4518-A2BE-56D9B805109A}" destId="{C824454D-B8A6-41D1-8BEC-85E41AACDF5C}" srcOrd="1" destOrd="0" parTransId="{5C9D4D32-2B5D-4BFC-817E-9F7F0BFAB59B}" sibTransId="{97DE3FEC-2E94-41B5-A7AD-5922569271C8}"/>
    <dgm:cxn modelId="{35A95061-CEA8-4802-96D5-22BC164FDD69}" srcId="{7FAA1242-68CF-4518-A2BE-56D9B805109A}" destId="{D5CA4839-6DA4-4A0D-B705-AFBB5F024AFC}" srcOrd="3" destOrd="0" parTransId="{CE527701-AD8D-4F7C-9D4D-4FA752BA867B}" sibTransId="{B9EDFA31-72ED-4ABE-9AC8-15ABD342C79F}"/>
    <dgm:cxn modelId="{A4934B53-B75B-4396-A2F7-922A372EE2BC}" type="presOf" srcId="{D5CA4839-6DA4-4A0D-B705-AFBB5F024AFC}" destId="{69A50814-2391-4DB0-B66E-EA49E50721DA}" srcOrd="0" destOrd="0" presId="urn:microsoft.com/office/officeart/2005/8/layout/vList2"/>
    <dgm:cxn modelId="{29198987-416E-4C94-BAB0-A3D6204CEBAB}" type="presOf" srcId="{41ED564B-F401-4FFC-A6CD-7167C2D4009F}" destId="{83739721-8E50-4349-87A5-F7C8ABBAE307}" srcOrd="0" destOrd="0" presId="urn:microsoft.com/office/officeart/2005/8/layout/vList2"/>
    <dgm:cxn modelId="{10B283AA-4FF5-415F-805F-9C3E38A86EF5}" srcId="{7FAA1242-68CF-4518-A2BE-56D9B805109A}" destId="{41ED564B-F401-4FFC-A6CD-7167C2D4009F}" srcOrd="2" destOrd="0" parTransId="{B49A1373-2226-4106-BD70-20C5A57EEB4D}" sibTransId="{F4BD6E25-DD4D-4725-8C31-B12170BFD638}"/>
    <dgm:cxn modelId="{919367C4-252B-4518-AA30-C279BA4FE325}" type="presOf" srcId="{E288606D-881D-4157-A38D-4818303B32E9}" destId="{BD6A87AF-1A6C-4357-9A33-B503A6E5C1CF}" srcOrd="0" destOrd="0" presId="urn:microsoft.com/office/officeart/2005/8/layout/vList2"/>
    <dgm:cxn modelId="{08DFE2D5-553C-4241-AA2D-4473C58DF9BA}" type="presOf" srcId="{7FAA1242-68CF-4518-A2BE-56D9B805109A}" destId="{B51297D2-0852-49EF-9641-5F5C43019B5D}" srcOrd="0" destOrd="0" presId="urn:microsoft.com/office/officeart/2005/8/layout/vList2"/>
    <dgm:cxn modelId="{80D9DFBB-C8FC-4D40-AEEB-BA4798887EDE}" type="presParOf" srcId="{B51297D2-0852-49EF-9641-5F5C43019B5D}" destId="{BD6A87AF-1A6C-4357-9A33-B503A6E5C1CF}" srcOrd="0" destOrd="0" presId="urn:microsoft.com/office/officeart/2005/8/layout/vList2"/>
    <dgm:cxn modelId="{B0CAE78C-A42A-4E9B-B6AD-346CCB308A1C}" type="presParOf" srcId="{B51297D2-0852-49EF-9641-5F5C43019B5D}" destId="{83D0973C-35CC-46EF-BB07-B47137122457}" srcOrd="1" destOrd="0" presId="urn:microsoft.com/office/officeart/2005/8/layout/vList2"/>
    <dgm:cxn modelId="{F9BB71D5-EE4B-413F-9E4F-825E35B762DF}" type="presParOf" srcId="{B51297D2-0852-49EF-9641-5F5C43019B5D}" destId="{2FD2BB69-1F21-4F8F-B879-3854D871B257}" srcOrd="2" destOrd="0" presId="urn:microsoft.com/office/officeart/2005/8/layout/vList2"/>
    <dgm:cxn modelId="{CC34A264-672D-4C81-9B4D-05FCBCF0442B}" type="presParOf" srcId="{B51297D2-0852-49EF-9641-5F5C43019B5D}" destId="{1CE257B0-C496-435B-847F-7EA0E26E7210}" srcOrd="3" destOrd="0" presId="urn:microsoft.com/office/officeart/2005/8/layout/vList2"/>
    <dgm:cxn modelId="{CE2316BD-B087-4809-B245-FDD44A3F6B27}" type="presParOf" srcId="{B51297D2-0852-49EF-9641-5F5C43019B5D}" destId="{83739721-8E50-4349-87A5-F7C8ABBAE307}" srcOrd="4" destOrd="0" presId="urn:microsoft.com/office/officeart/2005/8/layout/vList2"/>
    <dgm:cxn modelId="{0F954EBD-DE8A-4EF0-844D-7204456DE193}" type="presParOf" srcId="{B51297D2-0852-49EF-9641-5F5C43019B5D}" destId="{D541393C-1F2A-429A-B1CA-51F0B1ADBD95}" srcOrd="5" destOrd="0" presId="urn:microsoft.com/office/officeart/2005/8/layout/vList2"/>
    <dgm:cxn modelId="{6BEA50C3-6107-4AF7-9C19-E19B0E497DF6}" type="presParOf" srcId="{B51297D2-0852-49EF-9641-5F5C43019B5D}" destId="{69A50814-2391-4DB0-B66E-EA49E50721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00E5F-220C-334D-B416-F55D4FA67CC5}"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4123F6A0-EAD4-904A-B9D2-3FC42E8598B8}">
      <dgm:prSet/>
      <dgm:spPr>
        <a:solidFill>
          <a:schemeClr val="accent6">
            <a:lumMod val="40000"/>
            <a:lumOff val="60000"/>
          </a:schemeClr>
        </a:solidFill>
      </dgm:spPr>
      <dgm:t>
        <a:bodyPr/>
        <a:lstStyle/>
        <a:p>
          <a:pPr rtl="0"/>
          <a:r>
            <a:rPr lang="en-US" dirty="0"/>
            <a:t>Managing side effects</a:t>
          </a:r>
        </a:p>
      </dgm:t>
    </dgm:pt>
    <dgm:pt modelId="{CD04D049-C72F-634D-A42E-E488B298D8A8}" type="parTrans" cxnId="{E02F7AB9-DFD6-DD41-9D5F-CCCCCB8ADA92}">
      <dgm:prSet/>
      <dgm:spPr/>
      <dgm:t>
        <a:bodyPr/>
        <a:lstStyle/>
        <a:p>
          <a:endParaRPr lang="en-US"/>
        </a:p>
      </dgm:t>
    </dgm:pt>
    <dgm:pt modelId="{68A6D978-4051-144A-8855-5905A51F6DFE}" type="sibTrans" cxnId="{E02F7AB9-DFD6-DD41-9D5F-CCCCCB8ADA92}">
      <dgm:prSet/>
      <dgm:spPr/>
      <dgm:t>
        <a:bodyPr/>
        <a:lstStyle/>
        <a:p>
          <a:endParaRPr lang="en-US"/>
        </a:p>
      </dgm:t>
    </dgm:pt>
    <dgm:pt modelId="{AF994722-51C0-2247-BBA8-B1F6F5D76DEF}">
      <dgm:prSet/>
      <dgm:spPr/>
      <dgm:t>
        <a:bodyPr/>
        <a:lstStyle/>
        <a:p>
          <a:pPr rtl="0"/>
          <a:r>
            <a:rPr lang="en-US" dirty="0"/>
            <a:t>Uncommon; usually resolve 1</a:t>
          </a:r>
          <a:r>
            <a:rPr lang="en-US" baseline="30000" dirty="0"/>
            <a:t>st</a:t>
          </a:r>
          <a:r>
            <a:rPr lang="en-US" dirty="0"/>
            <a:t> month</a:t>
          </a:r>
        </a:p>
      </dgm:t>
    </dgm:pt>
    <dgm:pt modelId="{1B33C638-FD4C-AA42-B58D-FA9B742E9A5F}" type="parTrans" cxnId="{A373A2E7-A804-8542-AD1B-8991B10A7DAA}">
      <dgm:prSet/>
      <dgm:spPr/>
      <dgm:t>
        <a:bodyPr/>
        <a:lstStyle/>
        <a:p>
          <a:endParaRPr lang="en-US"/>
        </a:p>
      </dgm:t>
    </dgm:pt>
    <dgm:pt modelId="{4CFCDA05-82C5-2F48-86FC-8E2197175A9F}" type="sibTrans" cxnId="{A373A2E7-A804-8542-AD1B-8991B10A7DAA}">
      <dgm:prSet/>
      <dgm:spPr/>
      <dgm:t>
        <a:bodyPr/>
        <a:lstStyle/>
        <a:p>
          <a:endParaRPr lang="en-US"/>
        </a:p>
      </dgm:t>
    </dgm:pt>
    <dgm:pt modelId="{B0B5DEF7-677E-A849-8FBB-A318D71A25CB}">
      <dgm:prSet/>
      <dgm:spPr/>
      <dgm:t>
        <a:bodyPr/>
        <a:lstStyle/>
        <a:p>
          <a:pPr rtl="0"/>
          <a:r>
            <a:rPr lang="en-US" dirty="0"/>
            <a:t>OTCs for H/A, nausea, and flatulence</a:t>
          </a:r>
        </a:p>
      </dgm:t>
    </dgm:pt>
    <dgm:pt modelId="{9832319A-4A96-C44F-ABC3-4ECC76C98255}" type="parTrans" cxnId="{315D5650-91DD-2943-B0E2-3018D68845B2}">
      <dgm:prSet/>
      <dgm:spPr/>
      <dgm:t>
        <a:bodyPr/>
        <a:lstStyle/>
        <a:p>
          <a:endParaRPr lang="en-US"/>
        </a:p>
      </dgm:t>
    </dgm:pt>
    <dgm:pt modelId="{0C40E7D2-C9E4-0347-8FCB-A5CC473ADECF}" type="sibTrans" cxnId="{315D5650-91DD-2943-B0E2-3018D68845B2}">
      <dgm:prSet/>
      <dgm:spPr/>
      <dgm:t>
        <a:bodyPr/>
        <a:lstStyle/>
        <a:p>
          <a:endParaRPr lang="en-US"/>
        </a:p>
      </dgm:t>
    </dgm:pt>
    <dgm:pt modelId="{E657AA8F-EDB2-5D45-96D9-7056DCFD4A27}">
      <dgm:prSet/>
      <dgm:spPr/>
      <dgm:t>
        <a:bodyPr/>
        <a:lstStyle/>
        <a:p>
          <a:pPr rtl="0"/>
          <a:r>
            <a:rPr lang="en-US" dirty="0"/>
            <a:t>Counsel on signs of acute HIV infection or renal injury</a:t>
          </a:r>
        </a:p>
      </dgm:t>
    </dgm:pt>
    <dgm:pt modelId="{CB0D7C2F-234D-8B4E-BD3F-E0B51468EB21}" type="parTrans" cxnId="{A3EE7F90-4FEB-624C-AFF7-48FEA681F088}">
      <dgm:prSet/>
      <dgm:spPr/>
      <dgm:t>
        <a:bodyPr/>
        <a:lstStyle/>
        <a:p>
          <a:endParaRPr lang="en-US"/>
        </a:p>
      </dgm:t>
    </dgm:pt>
    <dgm:pt modelId="{A7E42C82-E835-4C45-B7FE-B0B17715BDC8}" type="sibTrans" cxnId="{A3EE7F90-4FEB-624C-AFF7-48FEA681F088}">
      <dgm:prSet/>
      <dgm:spPr/>
      <dgm:t>
        <a:bodyPr/>
        <a:lstStyle/>
        <a:p>
          <a:endParaRPr lang="en-US"/>
        </a:p>
      </dgm:t>
    </dgm:pt>
    <dgm:pt modelId="{43FB831A-A6EC-9F41-9F07-F55524687DD0}">
      <dgm:prSet/>
      <dgm:spPr/>
      <dgm:t>
        <a:bodyPr/>
        <a:lstStyle/>
        <a:p>
          <a:pPr rtl="0"/>
          <a:r>
            <a:rPr lang="en-US" dirty="0"/>
            <a:t>Initial follow-up</a:t>
          </a:r>
        </a:p>
      </dgm:t>
    </dgm:pt>
    <dgm:pt modelId="{E5F0CAAD-6E90-C642-B7E5-93C569FABEB3}" type="parTrans" cxnId="{DD9B7351-20B0-584A-AB3B-900D20CF5CDE}">
      <dgm:prSet/>
      <dgm:spPr/>
      <dgm:t>
        <a:bodyPr/>
        <a:lstStyle/>
        <a:p>
          <a:endParaRPr lang="en-US"/>
        </a:p>
      </dgm:t>
    </dgm:pt>
    <dgm:pt modelId="{52C2B6FF-E7DA-1D48-970B-0504F7638C65}" type="sibTrans" cxnId="{DD9B7351-20B0-584A-AB3B-900D20CF5CDE}">
      <dgm:prSet/>
      <dgm:spPr/>
      <dgm:t>
        <a:bodyPr/>
        <a:lstStyle/>
        <a:p>
          <a:endParaRPr lang="en-US"/>
        </a:p>
      </dgm:t>
    </dgm:pt>
    <dgm:pt modelId="{60A3DD55-DBEF-3A4E-9F50-E7F8A4B8A9D0}">
      <dgm:prSet/>
      <dgm:spPr/>
      <dgm:t>
        <a:bodyPr/>
        <a:lstStyle/>
        <a:p>
          <a:pPr rtl="0"/>
          <a:r>
            <a:rPr lang="en-US" dirty="0"/>
            <a:t>Confirm HIV status</a:t>
          </a:r>
        </a:p>
      </dgm:t>
    </dgm:pt>
    <dgm:pt modelId="{CDF7E0E8-B1A7-674E-B7CD-59A80E1CE8D8}" type="parTrans" cxnId="{30230AB5-258C-E64D-90D0-1E610A72848F}">
      <dgm:prSet/>
      <dgm:spPr/>
      <dgm:t>
        <a:bodyPr/>
        <a:lstStyle/>
        <a:p>
          <a:endParaRPr lang="en-US"/>
        </a:p>
      </dgm:t>
    </dgm:pt>
    <dgm:pt modelId="{1906D60E-ADB4-B84C-BCBC-B52D77334C4F}" type="sibTrans" cxnId="{30230AB5-258C-E64D-90D0-1E610A72848F}">
      <dgm:prSet/>
      <dgm:spPr/>
      <dgm:t>
        <a:bodyPr/>
        <a:lstStyle/>
        <a:p>
          <a:endParaRPr lang="en-US"/>
        </a:p>
      </dgm:t>
    </dgm:pt>
    <dgm:pt modelId="{F5BEDF41-317B-284D-9EB0-3B32C89F4682}">
      <dgm:prSet/>
      <dgm:spPr/>
      <dgm:t>
        <a:bodyPr/>
        <a:lstStyle/>
        <a:p>
          <a:pPr rtl="0"/>
          <a:r>
            <a:rPr lang="en-US" dirty="0"/>
            <a:t>Early side effects</a:t>
          </a:r>
        </a:p>
      </dgm:t>
    </dgm:pt>
    <dgm:pt modelId="{C78DAA33-CA71-3245-8675-6117212AD7CB}" type="parTrans" cxnId="{64F275C9-0D0C-C446-AEF7-572F1C3D7C09}">
      <dgm:prSet/>
      <dgm:spPr/>
      <dgm:t>
        <a:bodyPr/>
        <a:lstStyle/>
        <a:p>
          <a:endParaRPr lang="en-US"/>
        </a:p>
      </dgm:t>
    </dgm:pt>
    <dgm:pt modelId="{851C7DA7-D8A5-AB46-8DAD-0EBE4CAE1DFC}" type="sibTrans" cxnId="{64F275C9-0D0C-C446-AEF7-572F1C3D7C09}">
      <dgm:prSet/>
      <dgm:spPr/>
      <dgm:t>
        <a:bodyPr/>
        <a:lstStyle/>
        <a:p>
          <a:endParaRPr lang="en-US"/>
        </a:p>
      </dgm:t>
    </dgm:pt>
    <dgm:pt modelId="{D3064303-DB28-5743-B228-C1161DE46F39}">
      <dgm:prSet/>
      <dgm:spPr/>
      <dgm:t>
        <a:bodyPr/>
        <a:lstStyle/>
        <a:p>
          <a:pPr rtl="0"/>
          <a:r>
            <a:rPr lang="en-US" dirty="0"/>
            <a:t>Medication adherence</a:t>
          </a:r>
        </a:p>
      </dgm:t>
    </dgm:pt>
    <dgm:pt modelId="{76199D19-05B4-AD47-8B06-812B11509E45}" type="parTrans" cxnId="{910CD662-BEE3-3348-A5B5-858698BA5411}">
      <dgm:prSet/>
      <dgm:spPr/>
      <dgm:t>
        <a:bodyPr/>
        <a:lstStyle/>
        <a:p>
          <a:endParaRPr lang="en-US"/>
        </a:p>
      </dgm:t>
    </dgm:pt>
    <dgm:pt modelId="{3EFC286B-C32A-0947-BFC0-B82696C2BBE0}" type="sibTrans" cxnId="{910CD662-BEE3-3348-A5B5-858698BA5411}">
      <dgm:prSet/>
      <dgm:spPr/>
      <dgm:t>
        <a:bodyPr/>
        <a:lstStyle/>
        <a:p>
          <a:endParaRPr lang="en-US"/>
        </a:p>
      </dgm:t>
    </dgm:pt>
    <dgm:pt modelId="{2D10675B-D592-BA43-BF74-DC2B5D332086}">
      <dgm:prSet/>
      <dgm:spPr/>
      <dgm:t>
        <a:bodyPr/>
        <a:lstStyle/>
        <a:p>
          <a:pPr rtl="0"/>
          <a:r>
            <a:rPr lang="en-US" dirty="0"/>
            <a:t>Answer questions</a:t>
          </a:r>
        </a:p>
      </dgm:t>
    </dgm:pt>
    <dgm:pt modelId="{C24C25CE-FDEA-6445-BE30-8825622A0EC1}" type="parTrans" cxnId="{EA8A1065-F093-8D4C-BDDB-658C28F2153E}">
      <dgm:prSet/>
      <dgm:spPr/>
      <dgm:t>
        <a:bodyPr/>
        <a:lstStyle/>
        <a:p>
          <a:endParaRPr lang="en-US"/>
        </a:p>
      </dgm:t>
    </dgm:pt>
    <dgm:pt modelId="{B43A3EBC-D62C-EC49-BCCD-C75DFE865FFD}" type="sibTrans" cxnId="{EA8A1065-F093-8D4C-BDDB-658C28F2153E}">
      <dgm:prSet/>
      <dgm:spPr/>
      <dgm:t>
        <a:bodyPr/>
        <a:lstStyle/>
        <a:p>
          <a:endParaRPr lang="en-US"/>
        </a:p>
      </dgm:t>
    </dgm:pt>
    <dgm:pt modelId="{A255332F-C76F-CB48-8BA6-7E3D7D7E886C}">
      <dgm:prSet/>
      <dgm:spPr>
        <a:solidFill>
          <a:schemeClr val="accent1">
            <a:lumMod val="60000"/>
            <a:lumOff val="40000"/>
          </a:schemeClr>
        </a:solidFill>
      </dgm:spPr>
      <dgm:t>
        <a:bodyPr/>
        <a:lstStyle/>
        <a:p>
          <a:pPr rtl="0"/>
          <a:r>
            <a:rPr lang="en-US" dirty="0"/>
            <a:t>At least every 3 months</a:t>
          </a:r>
        </a:p>
      </dgm:t>
    </dgm:pt>
    <dgm:pt modelId="{18DB0AF7-4958-944F-BC8B-3FAE97258C72}" type="parTrans" cxnId="{CA88AB6B-7E86-B546-9916-CFD04296577D}">
      <dgm:prSet/>
      <dgm:spPr/>
      <dgm:t>
        <a:bodyPr/>
        <a:lstStyle/>
        <a:p>
          <a:endParaRPr lang="en-US"/>
        </a:p>
      </dgm:t>
    </dgm:pt>
    <dgm:pt modelId="{8F87F489-96B3-724D-AA33-279BAE1DEA50}" type="sibTrans" cxnId="{CA88AB6B-7E86-B546-9916-CFD04296577D}">
      <dgm:prSet/>
      <dgm:spPr/>
      <dgm:t>
        <a:bodyPr/>
        <a:lstStyle/>
        <a:p>
          <a:endParaRPr lang="en-US"/>
        </a:p>
      </dgm:t>
    </dgm:pt>
    <dgm:pt modelId="{F02723DD-AD50-5C45-A5BB-430F77D2EEFC}">
      <dgm:prSet/>
      <dgm:spPr>
        <a:solidFill>
          <a:schemeClr val="accent4">
            <a:lumMod val="40000"/>
            <a:lumOff val="60000"/>
          </a:schemeClr>
        </a:solidFill>
      </dgm:spPr>
      <dgm:t>
        <a:bodyPr/>
        <a:lstStyle/>
        <a:p>
          <a:pPr rtl="0"/>
          <a:r>
            <a:rPr lang="en-US" dirty="0"/>
            <a:t>At least every 6 months</a:t>
          </a:r>
        </a:p>
      </dgm:t>
    </dgm:pt>
    <dgm:pt modelId="{BDA4B013-0322-1D4C-965A-F93405358C04}" type="parTrans" cxnId="{52179CC8-1CE1-E746-98A9-3FDC4F96C0CC}">
      <dgm:prSet/>
      <dgm:spPr/>
      <dgm:t>
        <a:bodyPr/>
        <a:lstStyle/>
        <a:p>
          <a:endParaRPr lang="en-US"/>
        </a:p>
      </dgm:t>
    </dgm:pt>
    <dgm:pt modelId="{9ED90CC7-1899-DA4C-918D-6CC1390B75ED}" type="sibTrans" cxnId="{52179CC8-1CE1-E746-98A9-3FDC4F96C0CC}">
      <dgm:prSet/>
      <dgm:spPr/>
      <dgm:t>
        <a:bodyPr/>
        <a:lstStyle/>
        <a:p>
          <a:endParaRPr lang="en-US"/>
        </a:p>
      </dgm:t>
    </dgm:pt>
    <dgm:pt modelId="{596E1143-331B-D54C-9A88-D8EA83EDF9A3}">
      <dgm:prSet/>
      <dgm:spPr/>
      <dgm:t>
        <a:bodyPr/>
        <a:lstStyle/>
        <a:p>
          <a:pPr rtl="0"/>
          <a:r>
            <a:rPr lang="en-US" dirty="0"/>
            <a:t>HIV testing / acute infection</a:t>
          </a:r>
        </a:p>
      </dgm:t>
    </dgm:pt>
    <dgm:pt modelId="{E86E7647-7782-0E41-BF1A-330C91094A18}" type="parTrans" cxnId="{C03F29DF-CC54-184F-A74C-35688CEEDE1D}">
      <dgm:prSet/>
      <dgm:spPr/>
      <dgm:t>
        <a:bodyPr/>
        <a:lstStyle/>
        <a:p>
          <a:endParaRPr lang="en-US"/>
        </a:p>
      </dgm:t>
    </dgm:pt>
    <dgm:pt modelId="{6967605A-B560-9541-952A-3C08AB1778BF}" type="sibTrans" cxnId="{C03F29DF-CC54-184F-A74C-35688CEEDE1D}">
      <dgm:prSet/>
      <dgm:spPr/>
      <dgm:t>
        <a:bodyPr/>
        <a:lstStyle/>
        <a:p>
          <a:endParaRPr lang="en-US"/>
        </a:p>
      </dgm:t>
    </dgm:pt>
    <dgm:pt modelId="{64B69F1A-2B84-874C-BC7B-3E9AD92744F5}">
      <dgm:prSet/>
      <dgm:spPr/>
      <dgm:t>
        <a:bodyPr/>
        <a:lstStyle/>
        <a:p>
          <a:pPr rtl="0"/>
          <a:r>
            <a:rPr lang="en-US" dirty="0"/>
            <a:t>Pregnancy testing</a:t>
          </a:r>
        </a:p>
      </dgm:t>
    </dgm:pt>
    <dgm:pt modelId="{6EDC7C55-D127-DA4E-B630-478A8460B089}" type="parTrans" cxnId="{9E5DADBA-8B01-D645-8079-96D84EF3D2AE}">
      <dgm:prSet/>
      <dgm:spPr/>
      <dgm:t>
        <a:bodyPr/>
        <a:lstStyle/>
        <a:p>
          <a:endParaRPr lang="en-US"/>
        </a:p>
      </dgm:t>
    </dgm:pt>
    <dgm:pt modelId="{0F2F2C3D-4FEC-964A-89AE-021EFBEAEB87}" type="sibTrans" cxnId="{9E5DADBA-8B01-D645-8079-96D84EF3D2AE}">
      <dgm:prSet/>
      <dgm:spPr/>
      <dgm:t>
        <a:bodyPr/>
        <a:lstStyle/>
        <a:p>
          <a:endParaRPr lang="en-US"/>
        </a:p>
      </dgm:t>
    </dgm:pt>
    <dgm:pt modelId="{076A8BE7-64E6-5E4E-BF99-B48D0789A91F}">
      <dgm:prSet/>
      <dgm:spPr/>
      <dgm:t>
        <a:bodyPr/>
        <a:lstStyle/>
        <a:p>
          <a:pPr rtl="0"/>
          <a:r>
            <a:rPr lang="en-US" dirty="0"/>
            <a:t>TDF/FTC Rx or refill for ≤ 90 days</a:t>
          </a:r>
        </a:p>
      </dgm:t>
    </dgm:pt>
    <dgm:pt modelId="{1AF87F81-B30A-4746-ADFB-B8CFBDC88D9D}" type="parTrans" cxnId="{A2D43FC9-0240-B942-8425-C52DA48BCFFC}">
      <dgm:prSet/>
      <dgm:spPr/>
      <dgm:t>
        <a:bodyPr/>
        <a:lstStyle/>
        <a:p>
          <a:endParaRPr lang="en-US"/>
        </a:p>
      </dgm:t>
    </dgm:pt>
    <dgm:pt modelId="{8BBFE779-95F0-2E45-ADD6-8D00963BA0E1}" type="sibTrans" cxnId="{A2D43FC9-0240-B942-8425-C52DA48BCFFC}">
      <dgm:prSet/>
      <dgm:spPr/>
      <dgm:t>
        <a:bodyPr/>
        <a:lstStyle/>
        <a:p>
          <a:endParaRPr lang="en-US"/>
        </a:p>
      </dgm:t>
    </dgm:pt>
    <dgm:pt modelId="{93F6844D-7D3C-D842-AF83-C00EC7559060}">
      <dgm:prSet/>
      <dgm:spPr/>
      <dgm:t>
        <a:bodyPr/>
        <a:lstStyle/>
        <a:p>
          <a:pPr rtl="0"/>
          <a:r>
            <a:rPr lang="en-US" dirty="0"/>
            <a:t>Risk behaviors</a:t>
          </a:r>
        </a:p>
      </dgm:t>
    </dgm:pt>
    <dgm:pt modelId="{D48D2392-528F-FC49-B034-BE49853BDAC3}" type="parTrans" cxnId="{473255A9-C459-8F4C-AFB9-1AB65B9B4EB9}">
      <dgm:prSet/>
      <dgm:spPr/>
      <dgm:t>
        <a:bodyPr/>
        <a:lstStyle/>
        <a:p>
          <a:endParaRPr lang="en-US"/>
        </a:p>
      </dgm:t>
    </dgm:pt>
    <dgm:pt modelId="{D4FBD5A1-5008-354E-B5D7-B03D8BDA5237}" type="sibTrans" cxnId="{473255A9-C459-8F4C-AFB9-1AB65B9B4EB9}">
      <dgm:prSet/>
      <dgm:spPr/>
      <dgm:t>
        <a:bodyPr/>
        <a:lstStyle/>
        <a:p>
          <a:endParaRPr lang="en-US"/>
        </a:p>
      </dgm:t>
    </dgm:pt>
    <dgm:pt modelId="{DFF5A69C-FF90-8144-B778-BB62921D68B7}">
      <dgm:prSet/>
      <dgm:spPr/>
      <dgm:t>
        <a:bodyPr/>
        <a:lstStyle/>
        <a:p>
          <a:pPr rtl="0"/>
          <a:r>
            <a:rPr lang="en-US" dirty="0"/>
            <a:t>Kidney function</a:t>
          </a:r>
        </a:p>
      </dgm:t>
    </dgm:pt>
    <dgm:pt modelId="{C1ACFD63-DAC6-FE47-B823-6D7B389455C0}" type="parTrans" cxnId="{A7D6A70E-52DB-7044-8C9C-78746F46F94D}">
      <dgm:prSet/>
      <dgm:spPr/>
      <dgm:t>
        <a:bodyPr/>
        <a:lstStyle/>
        <a:p>
          <a:endParaRPr lang="en-US"/>
        </a:p>
      </dgm:t>
    </dgm:pt>
    <dgm:pt modelId="{DAD9771D-E922-BA4F-B720-F3A6FF15DDDF}" type="sibTrans" cxnId="{A7D6A70E-52DB-7044-8C9C-78746F46F94D}">
      <dgm:prSet/>
      <dgm:spPr/>
      <dgm:t>
        <a:bodyPr/>
        <a:lstStyle/>
        <a:p>
          <a:endParaRPr lang="en-US"/>
        </a:p>
      </dgm:t>
    </dgm:pt>
    <dgm:pt modelId="{686B24CD-69EF-094D-B8F7-978B6C153BF7}">
      <dgm:prSet/>
      <dgm:spPr/>
      <dgm:t>
        <a:bodyPr/>
        <a:lstStyle/>
        <a:p>
          <a:pPr rtl="0"/>
          <a:r>
            <a:rPr lang="en-US" dirty="0"/>
            <a:t>STI testing</a:t>
          </a:r>
        </a:p>
      </dgm:t>
    </dgm:pt>
    <dgm:pt modelId="{EA8B017B-18E1-0443-8BFF-004F1E7D485A}" type="parTrans" cxnId="{B2458D47-93B9-1A40-B207-D1F1EBE770FF}">
      <dgm:prSet/>
      <dgm:spPr/>
      <dgm:t>
        <a:bodyPr/>
        <a:lstStyle/>
        <a:p>
          <a:endParaRPr lang="en-US"/>
        </a:p>
      </dgm:t>
    </dgm:pt>
    <dgm:pt modelId="{825D6A3C-AAA3-2547-A4A8-3905D86C3396}" type="sibTrans" cxnId="{B2458D47-93B9-1A40-B207-D1F1EBE770FF}">
      <dgm:prSet/>
      <dgm:spPr/>
      <dgm:t>
        <a:bodyPr/>
        <a:lstStyle/>
        <a:p>
          <a:endParaRPr lang="en-US"/>
        </a:p>
      </dgm:t>
    </dgm:pt>
    <dgm:pt modelId="{7117FBB6-F584-3B46-B82E-218F6B567342}">
      <dgm:prSet/>
      <dgm:spPr>
        <a:solidFill>
          <a:schemeClr val="tx1">
            <a:lumMod val="50000"/>
            <a:lumOff val="50000"/>
          </a:schemeClr>
        </a:solidFill>
      </dgm:spPr>
      <dgm:t>
        <a:bodyPr/>
        <a:lstStyle/>
        <a:p>
          <a:pPr rtl="0"/>
          <a:r>
            <a:rPr lang="en-US" dirty="0"/>
            <a:t>At least every 12 months</a:t>
          </a:r>
        </a:p>
      </dgm:t>
    </dgm:pt>
    <dgm:pt modelId="{F405D774-606E-174D-82EC-B28E158C0067}" type="parTrans" cxnId="{BA33AB21-DE34-1E4A-A6FA-5CDC7A66F378}">
      <dgm:prSet/>
      <dgm:spPr/>
      <dgm:t>
        <a:bodyPr/>
        <a:lstStyle/>
        <a:p>
          <a:endParaRPr lang="en-US"/>
        </a:p>
      </dgm:t>
    </dgm:pt>
    <dgm:pt modelId="{DFE5CF98-031C-4340-9224-B41F86AF01B6}" type="sibTrans" cxnId="{BA33AB21-DE34-1E4A-A6FA-5CDC7A66F378}">
      <dgm:prSet/>
      <dgm:spPr/>
      <dgm:t>
        <a:bodyPr/>
        <a:lstStyle/>
        <a:p>
          <a:endParaRPr lang="en-US"/>
        </a:p>
      </dgm:t>
    </dgm:pt>
    <dgm:pt modelId="{5B8814E8-E4E1-0A40-888A-BCDEBD7AA211}">
      <dgm:prSet/>
      <dgm:spPr/>
      <dgm:t>
        <a:bodyPr/>
        <a:lstStyle/>
        <a:p>
          <a:pPr rtl="0"/>
          <a:r>
            <a:rPr lang="en-US" dirty="0"/>
            <a:t>Re-evaluate continuing PrEP</a:t>
          </a:r>
        </a:p>
      </dgm:t>
    </dgm:pt>
    <dgm:pt modelId="{3D20C913-1889-F44C-A845-43837A0211AE}" type="parTrans" cxnId="{8123C44A-8AF6-4440-877E-7DA5D4D24DB4}">
      <dgm:prSet/>
      <dgm:spPr/>
      <dgm:t>
        <a:bodyPr/>
        <a:lstStyle/>
        <a:p>
          <a:endParaRPr lang="en-US"/>
        </a:p>
      </dgm:t>
    </dgm:pt>
    <dgm:pt modelId="{4CB3E971-F585-1A4A-8990-F1C3F99DBEEA}" type="sibTrans" cxnId="{8123C44A-8AF6-4440-877E-7DA5D4D24DB4}">
      <dgm:prSet/>
      <dgm:spPr/>
      <dgm:t>
        <a:bodyPr/>
        <a:lstStyle/>
        <a:p>
          <a:endParaRPr lang="en-US"/>
        </a:p>
      </dgm:t>
    </dgm:pt>
    <dgm:pt modelId="{AE232DF3-71E1-9840-937B-9AB184A27948}">
      <dgm:prSet/>
      <dgm:spPr/>
      <dgm:t>
        <a:bodyPr/>
        <a:lstStyle/>
        <a:p>
          <a:pPr rtl="0"/>
          <a:r>
            <a:rPr lang="en-US" dirty="0"/>
            <a:t>Clinic visit</a:t>
          </a:r>
        </a:p>
      </dgm:t>
    </dgm:pt>
    <dgm:pt modelId="{131D4259-8761-624F-A72E-1A4B0E9F63A5}" type="parTrans" cxnId="{5453CD4B-9C02-7F4C-B2E3-6169B7D8CD05}">
      <dgm:prSet/>
      <dgm:spPr/>
      <dgm:t>
        <a:bodyPr/>
        <a:lstStyle/>
        <a:p>
          <a:endParaRPr lang="en-US"/>
        </a:p>
      </dgm:t>
    </dgm:pt>
    <dgm:pt modelId="{CFAAB8F0-64E6-1B4A-916C-74DCC3812099}" type="sibTrans" cxnId="{5453CD4B-9C02-7F4C-B2E3-6169B7D8CD05}">
      <dgm:prSet/>
      <dgm:spPr/>
      <dgm:t>
        <a:bodyPr/>
        <a:lstStyle/>
        <a:p>
          <a:endParaRPr lang="en-US"/>
        </a:p>
      </dgm:t>
    </dgm:pt>
    <dgm:pt modelId="{07D59991-2F7F-1749-920E-D12D9F70A0A1}" type="pres">
      <dgm:prSet presAssocID="{E9100E5F-220C-334D-B416-F55D4FA67CC5}" presName="theList" presStyleCnt="0">
        <dgm:presLayoutVars>
          <dgm:dir/>
          <dgm:animLvl val="lvl"/>
          <dgm:resizeHandles val="exact"/>
        </dgm:presLayoutVars>
      </dgm:prSet>
      <dgm:spPr/>
    </dgm:pt>
    <dgm:pt modelId="{F3283EED-745D-1E49-B190-44D80A782BA2}" type="pres">
      <dgm:prSet presAssocID="{4123F6A0-EAD4-904A-B9D2-3FC42E8598B8}" presName="compNode" presStyleCnt="0"/>
      <dgm:spPr/>
    </dgm:pt>
    <dgm:pt modelId="{BAD94BA3-550C-8347-8FAD-DD1581E5B57E}" type="pres">
      <dgm:prSet presAssocID="{4123F6A0-EAD4-904A-B9D2-3FC42E8598B8}" presName="aNode" presStyleLbl="bgShp" presStyleIdx="0" presStyleCnt="5"/>
      <dgm:spPr/>
    </dgm:pt>
    <dgm:pt modelId="{D7F1A5FE-962C-A44C-9D37-6EDEC2507CE1}" type="pres">
      <dgm:prSet presAssocID="{4123F6A0-EAD4-904A-B9D2-3FC42E8598B8}" presName="textNode" presStyleLbl="bgShp" presStyleIdx="0" presStyleCnt="5"/>
      <dgm:spPr/>
    </dgm:pt>
    <dgm:pt modelId="{34EFA235-26CD-CC4E-B6D5-AA9951FCB77C}" type="pres">
      <dgm:prSet presAssocID="{4123F6A0-EAD4-904A-B9D2-3FC42E8598B8}" presName="compChildNode" presStyleCnt="0"/>
      <dgm:spPr/>
    </dgm:pt>
    <dgm:pt modelId="{444B65E7-9AE0-584A-998B-7C3F25FD7B25}" type="pres">
      <dgm:prSet presAssocID="{4123F6A0-EAD4-904A-B9D2-3FC42E8598B8}" presName="theInnerList" presStyleCnt="0"/>
      <dgm:spPr/>
    </dgm:pt>
    <dgm:pt modelId="{BADA5E63-18EF-2842-818B-0923AE736FC2}" type="pres">
      <dgm:prSet presAssocID="{AF994722-51C0-2247-BBA8-B1F6F5D76DEF}" presName="childNode" presStyleLbl="node1" presStyleIdx="0" presStyleCnt="15">
        <dgm:presLayoutVars>
          <dgm:bulletEnabled val="1"/>
        </dgm:presLayoutVars>
      </dgm:prSet>
      <dgm:spPr/>
    </dgm:pt>
    <dgm:pt modelId="{516D8C9C-EE1F-7045-B070-724D49F8138A}" type="pres">
      <dgm:prSet presAssocID="{AF994722-51C0-2247-BBA8-B1F6F5D76DEF}" presName="aSpace2" presStyleCnt="0"/>
      <dgm:spPr/>
    </dgm:pt>
    <dgm:pt modelId="{351F0C3C-72B8-494E-8411-01DC7E6870BC}" type="pres">
      <dgm:prSet presAssocID="{B0B5DEF7-677E-A849-8FBB-A318D71A25CB}" presName="childNode" presStyleLbl="node1" presStyleIdx="1" presStyleCnt="15">
        <dgm:presLayoutVars>
          <dgm:bulletEnabled val="1"/>
        </dgm:presLayoutVars>
      </dgm:prSet>
      <dgm:spPr/>
    </dgm:pt>
    <dgm:pt modelId="{77B5E1ED-FD51-324B-9419-56CC75AB9703}" type="pres">
      <dgm:prSet presAssocID="{B0B5DEF7-677E-A849-8FBB-A318D71A25CB}" presName="aSpace2" presStyleCnt="0"/>
      <dgm:spPr/>
    </dgm:pt>
    <dgm:pt modelId="{C31F597A-DCC9-F749-9E3B-177D12298E91}" type="pres">
      <dgm:prSet presAssocID="{E657AA8F-EDB2-5D45-96D9-7056DCFD4A27}" presName="childNode" presStyleLbl="node1" presStyleIdx="2" presStyleCnt="15">
        <dgm:presLayoutVars>
          <dgm:bulletEnabled val="1"/>
        </dgm:presLayoutVars>
      </dgm:prSet>
      <dgm:spPr/>
    </dgm:pt>
    <dgm:pt modelId="{AAD9916D-4711-7140-BE17-4AB0384A20C8}" type="pres">
      <dgm:prSet presAssocID="{4123F6A0-EAD4-904A-B9D2-3FC42E8598B8}" presName="aSpace" presStyleCnt="0"/>
      <dgm:spPr/>
    </dgm:pt>
    <dgm:pt modelId="{0DC94C40-1F20-574D-80EF-09AAAEF16635}" type="pres">
      <dgm:prSet presAssocID="{43FB831A-A6EC-9F41-9F07-F55524687DD0}" presName="compNode" presStyleCnt="0"/>
      <dgm:spPr/>
    </dgm:pt>
    <dgm:pt modelId="{33F1DDE6-971B-7A4B-9486-58DCDB8BFE86}" type="pres">
      <dgm:prSet presAssocID="{43FB831A-A6EC-9F41-9F07-F55524687DD0}" presName="aNode" presStyleLbl="bgShp" presStyleIdx="1" presStyleCnt="5"/>
      <dgm:spPr/>
    </dgm:pt>
    <dgm:pt modelId="{9021A988-7B9A-C843-9E70-F2A9C205BDAE}" type="pres">
      <dgm:prSet presAssocID="{43FB831A-A6EC-9F41-9F07-F55524687DD0}" presName="textNode" presStyleLbl="bgShp" presStyleIdx="1" presStyleCnt="5"/>
      <dgm:spPr/>
    </dgm:pt>
    <dgm:pt modelId="{86C00782-6CEE-7C43-9778-0C95BC406910}" type="pres">
      <dgm:prSet presAssocID="{43FB831A-A6EC-9F41-9F07-F55524687DD0}" presName="compChildNode" presStyleCnt="0"/>
      <dgm:spPr/>
    </dgm:pt>
    <dgm:pt modelId="{03E793DF-E62B-864E-BB41-3B7D21D7B8E1}" type="pres">
      <dgm:prSet presAssocID="{43FB831A-A6EC-9F41-9F07-F55524687DD0}" presName="theInnerList" presStyleCnt="0"/>
      <dgm:spPr/>
    </dgm:pt>
    <dgm:pt modelId="{16E3BFBA-AE56-DE4F-A935-A6F3AFCEF12A}" type="pres">
      <dgm:prSet presAssocID="{60A3DD55-DBEF-3A4E-9F50-E7F8A4B8A9D0}" presName="childNode" presStyleLbl="node1" presStyleIdx="3" presStyleCnt="15">
        <dgm:presLayoutVars>
          <dgm:bulletEnabled val="1"/>
        </dgm:presLayoutVars>
      </dgm:prSet>
      <dgm:spPr/>
    </dgm:pt>
    <dgm:pt modelId="{F4A1D8D3-947B-2D41-8658-374126A21E20}" type="pres">
      <dgm:prSet presAssocID="{60A3DD55-DBEF-3A4E-9F50-E7F8A4B8A9D0}" presName="aSpace2" presStyleCnt="0"/>
      <dgm:spPr/>
    </dgm:pt>
    <dgm:pt modelId="{231A3FCD-8205-1749-A5D0-0CFC17CAB899}" type="pres">
      <dgm:prSet presAssocID="{F5BEDF41-317B-284D-9EB0-3B32C89F4682}" presName="childNode" presStyleLbl="node1" presStyleIdx="4" presStyleCnt="15">
        <dgm:presLayoutVars>
          <dgm:bulletEnabled val="1"/>
        </dgm:presLayoutVars>
      </dgm:prSet>
      <dgm:spPr/>
    </dgm:pt>
    <dgm:pt modelId="{ADB75499-E017-0841-8532-D3F1F7D90205}" type="pres">
      <dgm:prSet presAssocID="{F5BEDF41-317B-284D-9EB0-3B32C89F4682}" presName="aSpace2" presStyleCnt="0"/>
      <dgm:spPr/>
    </dgm:pt>
    <dgm:pt modelId="{D08BD8DC-CD5A-224B-B8D1-2054994CC78A}" type="pres">
      <dgm:prSet presAssocID="{D3064303-DB28-5743-B228-C1161DE46F39}" presName="childNode" presStyleLbl="node1" presStyleIdx="5" presStyleCnt="15">
        <dgm:presLayoutVars>
          <dgm:bulletEnabled val="1"/>
        </dgm:presLayoutVars>
      </dgm:prSet>
      <dgm:spPr/>
    </dgm:pt>
    <dgm:pt modelId="{CA9266C1-8F9B-DF42-BF70-D217FA8A9E3C}" type="pres">
      <dgm:prSet presAssocID="{D3064303-DB28-5743-B228-C1161DE46F39}" presName="aSpace2" presStyleCnt="0"/>
      <dgm:spPr/>
    </dgm:pt>
    <dgm:pt modelId="{ACF46231-DA1E-F246-A7F5-19A3893B52E3}" type="pres">
      <dgm:prSet presAssocID="{93F6844D-7D3C-D842-AF83-C00EC7559060}" presName="childNode" presStyleLbl="node1" presStyleIdx="6" presStyleCnt="15">
        <dgm:presLayoutVars>
          <dgm:bulletEnabled val="1"/>
        </dgm:presLayoutVars>
      </dgm:prSet>
      <dgm:spPr/>
    </dgm:pt>
    <dgm:pt modelId="{363EBFC3-B972-EE46-B205-250433142791}" type="pres">
      <dgm:prSet presAssocID="{93F6844D-7D3C-D842-AF83-C00EC7559060}" presName="aSpace2" presStyleCnt="0"/>
      <dgm:spPr/>
    </dgm:pt>
    <dgm:pt modelId="{91BAE98C-955A-B744-9FEB-F397C24EE934}" type="pres">
      <dgm:prSet presAssocID="{2D10675B-D592-BA43-BF74-DC2B5D332086}" presName="childNode" presStyleLbl="node1" presStyleIdx="7" presStyleCnt="15">
        <dgm:presLayoutVars>
          <dgm:bulletEnabled val="1"/>
        </dgm:presLayoutVars>
      </dgm:prSet>
      <dgm:spPr/>
    </dgm:pt>
    <dgm:pt modelId="{7B18E900-2A6A-504E-BA23-E8A1E97ACFE2}" type="pres">
      <dgm:prSet presAssocID="{43FB831A-A6EC-9F41-9F07-F55524687DD0}" presName="aSpace" presStyleCnt="0"/>
      <dgm:spPr/>
    </dgm:pt>
    <dgm:pt modelId="{8FA723F3-0060-7C44-A71D-1F5BEF316D20}" type="pres">
      <dgm:prSet presAssocID="{A255332F-C76F-CB48-8BA6-7E3D7D7E886C}" presName="compNode" presStyleCnt="0"/>
      <dgm:spPr/>
    </dgm:pt>
    <dgm:pt modelId="{CF42F5A2-BDFC-A243-AA7C-2849D153194E}" type="pres">
      <dgm:prSet presAssocID="{A255332F-C76F-CB48-8BA6-7E3D7D7E886C}" presName="aNode" presStyleLbl="bgShp" presStyleIdx="2" presStyleCnt="5"/>
      <dgm:spPr/>
    </dgm:pt>
    <dgm:pt modelId="{4D130B58-B021-904F-9FC8-0919C002B5A6}" type="pres">
      <dgm:prSet presAssocID="{A255332F-C76F-CB48-8BA6-7E3D7D7E886C}" presName="textNode" presStyleLbl="bgShp" presStyleIdx="2" presStyleCnt="5"/>
      <dgm:spPr/>
    </dgm:pt>
    <dgm:pt modelId="{2C43BB5E-D6AC-684D-A5D6-099682A74CFB}" type="pres">
      <dgm:prSet presAssocID="{A255332F-C76F-CB48-8BA6-7E3D7D7E886C}" presName="compChildNode" presStyleCnt="0"/>
      <dgm:spPr/>
    </dgm:pt>
    <dgm:pt modelId="{6E3E6D3D-F4B5-774F-94CC-26EDAA738A4F}" type="pres">
      <dgm:prSet presAssocID="{A255332F-C76F-CB48-8BA6-7E3D7D7E886C}" presName="theInnerList" presStyleCnt="0"/>
      <dgm:spPr/>
    </dgm:pt>
    <dgm:pt modelId="{A447EF1F-7909-2340-8687-D0342FBF3CB3}" type="pres">
      <dgm:prSet presAssocID="{AE232DF3-71E1-9840-937B-9AB184A27948}" presName="childNode" presStyleLbl="node1" presStyleIdx="8" presStyleCnt="15">
        <dgm:presLayoutVars>
          <dgm:bulletEnabled val="1"/>
        </dgm:presLayoutVars>
      </dgm:prSet>
      <dgm:spPr/>
    </dgm:pt>
    <dgm:pt modelId="{FCA6FAE7-DE52-A54A-9659-6ED153637398}" type="pres">
      <dgm:prSet presAssocID="{AE232DF3-71E1-9840-937B-9AB184A27948}" presName="aSpace2" presStyleCnt="0"/>
      <dgm:spPr/>
    </dgm:pt>
    <dgm:pt modelId="{3C7A926D-63FB-8E4C-BCAD-1281834BA30D}" type="pres">
      <dgm:prSet presAssocID="{596E1143-331B-D54C-9A88-D8EA83EDF9A3}" presName="childNode" presStyleLbl="node1" presStyleIdx="9" presStyleCnt="15">
        <dgm:presLayoutVars>
          <dgm:bulletEnabled val="1"/>
        </dgm:presLayoutVars>
      </dgm:prSet>
      <dgm:spPr/>
    </dgm:pt>
    <dgm:pt modelId="{6DC03E54-D998-0D46-940B-79BDA04DF6B3}" type="pres">
      <dgm:prSet presAssocID="{596E1143-331B-D54C-9A88-D8EA83EDF9A3}" presName="aSpace2" presStyleCnt="0"/>
      <dgm:spPr/>
    </dgm:pt>
    <dgm:pt modelId="{202CC9A0-37ED-2B43-B46B-D8713C73B400}" type="pres">
      <dgm:prSet presAssocID="{64B69F1A-2B84-874C-BC7B-3E9AD92744F5}" presName="childNode" presStyleLbl="node1" presStyleIdx="10" presStyleCnt="15">
        <dgm:presLayoutVars>
          <dgm:bulletEnabled val="1"/>
        </dgm:presLayoutVars>
      </dgm:prSet>
      <dgm:spPr/>
    </dgm:pt>
    <dgm:pt modelId="{3447C358-2E9D-9B49-BAB1-C57EB824D6A2}" type="pres">
      <dgm:prSet presAssocID="{64B69F1A-2B84-874C-BC7B-3E9AD92744F5}" presName="aSpace2" presStyleCnt="0"/>
      <dgm:spPr/>
    </dgm:pt>
    <dgm:pt modelId="{77860A19-FC69-0644-B895-C42543155DB9}" type="pres">
      <dgm:prSet presAssocID="{076A8BE7-64E6-5E4E-BF99-B48D0789A91F}" presName="childNode" presStyleLbl="node1" presStyleIdx="11" presStyleCnt="15">
        <dgm:presLayoutVars>
          <dgm:bulletEnabled val="1"/>
        </dgm:presLayoutVars>
      </dgm:prSet>
      <dgm:spPr/>
    </dgm:pt>
    <dgm:pt modelId="{4A416196-0AA7-EA4F-8D84-D847CD975FFA}" type="pres">
      <dgm:prSet presAssocID="{A255332F-C76F-CB48-8BA6-7E3D7D7E886C}" presName="aSpace" presStyleCnt="0"/>
      <dgm:spPr/>
    </dgm:pt>
    <dgm:pt modelId="{C4EDE508-B8C9-4A4B-AA18-44C0CF4809E7}" type="pres">
      <dgm:prSet presAssocID="{F02723DD-AD50-5C45-A5BB-430F77D2EEFC}" presName="compNode" presStyleCnt="0"/>
      <dgm:spPr/>
    </dgm:pt>
    <dgm:pt modelId="{15885EDB-32CC-FE4A-91C8-3E72DE6D8D65}" type="pres">
      <dgm:prSet presAssocID="{F02723DD-AD50-5C45-A5BB-430F77D2EEFC}" presName="aNode" presStyleLbl="bgShp" presStyleIdx="3" presStyleCnt="5"/>
      <dgm:spPr/>
    </dgm:pt>
    <dgm:pt modelId="{4ECEAA71-2F73-5B41-9E50-2363A2578D47}" type="pres">
      <dgm:prSet presAssocID="{F02723DD-AD50-5C45-A5BB-430F77D2EEFC}" presName="textNode" presStyleLbl="bgShp" presStyleIdx="3" presStyleCnt="5"/>
      <dgm:spPr/>
    </dgm:pt>
    <dgm:pt modelId="{5A3792B0-90C1-D749-9C3B-00961F095D72}" type="pres">
      <dgm:prSet presAssocID="{F02723DD-AD50-5C45-A5BB-430F77D2EEFC}" presName="compChildNode" presStyleCnt="0"/>
      <dgm:spPr/>
    </dgm:pt>
    <dgm:pt modelId="{86C2E969-8625-9D43-9687-CBFFB96AD2BA}" type="pres">
      <dgm:prSet presAssocID="{F02723DD-AD50-5C45-A5BB-430F77D2EEFC}" presName="theInnerList" presStyleCnt="0"/>
      <dgm:spPr/>
    </dgm:pt>
    <dgm:pt modelId="{5980BA80-879B-6B44-80FB-021AA639B26D}" type="pres">
      <dgm:prSet presAssocID="{DFF5A69C-FF90-8144-B778-BB62921D68B7}" presName="childNode" presStyleLbl="node1" presStyleIdx="12" presStyleCnt="15">
        <dgm:presLayoutVars>
          <dgm:bulletEnabled val="1"/>
        </dgm:presLayoutVars>
      </dgm:prSet>
      <dgm:spPr/>
    </dgm:pt>
    <dgm:pt modelId="{4D6A4CE4-41D5-8249-A2C5-33F3D391B5F6}" type="pres">
      <dgm:prSet presAssocID="{DFF5A69C-FF90-8144-B778-BB62921D68B7}" presName="aSpace2" presStyleCnt="0"/>
      <dgm:spPr/>
    </dgm:pt>
    <dgm:pt modelId="{77C68FF7-3465-0F4F-8CC6-EE4133191746}" type="pres">
      <dgm:prSet presAssocID="{686B24CD-69EF-094D-B8F7-978B6C153BF7}" presName="childNode" presStyleLbl="node1" presStyleIdx="13" presStyleCnt="15">
        <dgm:presLayoutVars>
          <dgm:bulletEnabled val="1"/>
        </dgm:presLayoutVars>
      </dgm:prSet>
      <dgm:spPr/>
    </dgm:pt>
    <dgm:pt modelId="{298A3805-A1B1-344D-A1DE-63DDFF6BAE80}" type="pres">
      <dgm:prSet presAssocID="{F02723DD-AD50-5C45-A5BB-430F77D2EEFC}" presName="aSpace" presStyleCnt="0"/>
      <dgm:spPr/>
    </dgm:pt>
    <dgm:pt modelId="{7801357B-64A1-2F49-B8F3-507A32EDDE66}" type="pres">
      <dgm:prSet presAssocID="{7117FBB6-F584-3B46-B82E-218F6B567342}" presName="compNode" presStyleCnt="0"/>
      <dgm:spPr/>
    </dgm:pt>
    <dgm:pt modelId="{04C628B3-DB03-8241-88C1-D3D17F77038F}" type="pres">
      <dgm:prSet presAssocID="{7117FBB6-F584-3B46-B82E-218F6B567342}" presName="aNode" presStyleLbl="bgShp" presStyleIdx="4" presStyleCnt="5"/>
      <dgm:spPr/>
    </dgm:pt>
    <dgm:pt modelId="{FFCB11E8-41BC-014B-B7FD-40A224938C8E}" type="pres">
      <dgm:prSet presAssocID="{7117FBB6-F584-3B46-B82E-218F6B567342}" presName="textNode" presStyleLbl="bgShp" presStyleIdx="4" presStyleCnt="5"/>
      <dgm:spPr/>
    </dgm:pt>
    <dgm:pt modelId="{41CAADFE-7221-FD44-B82B-1E0A56FC1AA0}" type="pres">
      <dgm:prSet presAssocID="{7117FBB6-F584-3B46-B82E-218F6B567342}" presName="compChildNode" presStyleCnt="0"/>
      <dgm:spPr/>
    </dgm:pt>
    <dgm:pt modelId="{A723A50B-984D-E948-85A3-40E15FFC866A}" type="pres">
      <dgm:prSet presAssocID="{7117FBB6-F584-3B46-B82E-218F6B567342}" presName="theInnerList" presStyleCnt="0"/>
      <dgm:spPr/>
    </dgm:pt>
    <dgm:pt modelId="{3197D80B-6725-AE4E-82F1-8781650D86DD}" type="pres">
      <dgm:prSet presAssocID="{5B8814E8-E4E1-0A40-888A-BCDEBD7AA211}" presName="childNode" presStyleLbl="node1" presStyleIdx="14" presStyleCnt="15">
        <dgm:presLayoutVars>
          <dgm:bulletEnabled val="1"/>
        </dgm:presLayoutVars>
      </dgm:prSet>
      <dgm:spPr/>
    </dgm:pt>
  </dgm:ptLst>
  <dgm:cxnLst>
    <dgm:cxn modelId="{1A59C40C-9663-403F-80D0-4F979D7CA508}" type="presOf" srcId="{D3064303-DB28-5743-B228-C1161DE46F39}" destId="{D08BD8DC-CD5A-224B-B8D1-2054994CC78A}" srcOrd="0" destOrd="0" presId="urn:microsoft.com/office/officeart/2005/8/layout/lProcess2"/>
    <dgm:cxn modelId="{A7D6A70E-52DB-7044-8C9C-78746F46F94D}" srcId="{F02723DD-AD50-5C45-A5BB-430F77D2EEFC}" destId="{DFF5A69C-FF90-8144-B778-BB62921D68B7}" srcOrd="0" destOrd="0" parTransId="{C1ACFD63-DAC6-FE47-B823-6D7B389455C0}" sibTransId="{DAD9771D-E922-BA4F-B720-F3A6FF15DDDF}"/>
    <dgm:cxn modelId="{E4911114-C096-4D17-8ABA-15CD35A204A9}" type="presOf" srcId="{A255332F-C76F-CB48-8BA6-7E3D7D7E886C}" destId="{4D130B58-B021-904F-9FC8-0919C002B5A6}" srcOrd="1" destOrd="0" presId="urn:microsoft.com/office/officeart/2005/8/layout/lProcess2"/>
    <dgm:cxn modelId="{BA33AB21-DE34-1E4A-A6FA-5CDC7A66F378}" srcId="{E9100E5F-220C-334D-B416-F55D4FA67CC5}" destId="{7117FBB6-F584-3B46-B82E-218F6B567342}" srcOrd="4" destOrd="0" parTransId="{F405D774-606E-174D-82EC-B28E158C0067}" sibTransId="{DFE5CF98-031C-4340-9224-B41F86AF01B6}"/>
    <dgm:cxn modelId="{CC186D22-89E6-4926-91DE-D3B37F8184C8}" type="presOf" srcId="{596E1143-331B-D54C-9A88-D8EA83EDF9A3}" destId="{3C7A926D-63FB-8E4C-BCAD-1281834BA30D}" srcOrd="0" destOrd="0" presId="urn:microsoft.com/office/officeart/2005/8/layout/lProcess2"/>
    <dgm:cxn modelId="{0D28522A-7B90-4340-B701-EDCA722C95FC}" type="presOf" srcId="{7117FBB6-F584-3B46-B82E-218F6B567342}" destId="{04C628B3-DB03-8241-88C1-D3D17F77038F}" srcOrd="0" destOrd="0" presId="urn:microsoft.com/office/officeart/2005/8/layout/lProcess2"/>
    <dgm:cxn modelId="{2593232D-A111-4139-B65C-88FD3CBAC820}" type="presOf" srcId="{93F6844D-7D3C-D842-AF83-C00EC7559060}" destId="{ACF46231-DA1E-F246-A7F5-19A3893B52E3}" srcOrd="0" destOrd="0" presId="urn:microsoft.com/office/officeart/2005/8/layout/lProcess2"/>
    <dgm:cxn modelId="{44FC962D-C519-4790-8844-49772D33A636}" type="presOf" srcId="{5B8814E8-E4E1-0A40-888A-BCDEBD7AA211}" destId="{3197D80B-6725-AE4E-82F1-8781650D86DD}" srcOrd="0" destOrd="0" presId="urn:microsoft.com/office/officeart/2005/8/layout/lProcess2"/>
    <dgm:cxn modelId="{10F02D2F-1587-44B2-A0C0-7245D24D4F0E}" type="presOf" srcId="{686B24CD-69EF-094D-B8F7-978B6C153BF7}" destId="{77C68FF7-3465-0F4F-8CC6-EE4133191746}" srcOrd="0" destOrd="0" presId="urn:microsoft.com/office/officeart/2005/8/layout/lProcess2"/>
    <dgm:cxn modelId="{910CD662-BEE3-3348-A5B5-858698BA5411}" srcId="{43FB831A-A6EC-9F41-9F07-F55524687DD0}" destId="{D3064303-DB28-5743-B228-C1161DE46F39}" srcOrd="2" destOrd="0" parTransId="{76199D19-05B4-AD47-8B06-812B11509E45}" sibTransId="{3EFC286B-C32A-0947-BFC0-B82696C2BBE0}"/>
    <dgm:cxn modelId="{0D81C743-3A7A-4D50-9412-11308369812D}" type="presOf" srcId="{43FB831A-A6EC-9F41-9F07-F55524687DD0}" destId="{33F1DDE6-971B-7A4B-9486-58DCDB8BFE86}" srcOrd="0" destOrd="0" presId="urn:microsoft.com/office/officeart/2005/8/layout/lProcess2"/>
    <dgm:cxn modelId="{EA8A1065-F093-8D4C-BDDB-658C28F2153E}" srcId="{43FB831A-A6EC-9F41-9F07-F55524687DD0}" destId="{2D10675B-D592-BA43-BF74-DC2B5D332086}" srcOrd="4" destOrd="0" parTransId="{C24C25CE-FDEA-6445-BE30-8825622A0EC1}" sibTransId="{B43A3EBC-D62C-EC49-BCCD-C75DFE865FFD}"/>
    <dgm:cxn modelId="{B2458D47-93B9-1A40-B207-D1F1EBE770FF}" srcId="{F02723DD-AD50-5C45-A5BB-430F77D2EEFC}" destId="{686B24CD-69EF-094D-B8F7-978B6C153BF7}" srcOrd="1" destOrd="0" parTransId="{EA8B017B-18E1-0443-8BFF-004F1E7D485A}" sibTransId="{825D6A3C-AAA3-2547-A4A8-3905D86C3396}"/>
    <dgm:cxn modelId="{2D918B69-29DC-4CD1-B87B-30B74E321D6D}" type="presOf" srcId="{4123F6A0-EAD4-904A-B9D2-3FC42E8598B8}" destId="{D7F1A5FE-962C-A44C-9D37-6EDEC2507CE1}" srcOrd="1" destOrd="0" presId="urn:microsoft.com/office/officeart/2005/8/layout/lProcess2"/>
    <dgm:cxn modelId="{8123C44A-8AF6-4440-877E-7DA5D4D24DB4}" srcId="{7117FBB6-F584-3B46-B82E-218F6B567342}" destId="{5B8814E8-E4E1-0A40-888A-BCDEBD7AA211}" srcOrd="0" destOrd="0" parTransId="{3D20C913-1889-F44C-A845-43837A0211AE}" sibTransId="{4CB3E971-F585-1A4A-8990-F1C3F99DBEEA}"/>
    <dgm:cxn modelId="{CA88AB6B-7E86-B546-9916-CFD04296577D}" srcId="{E9100E5F-220C-334D-B416-F55D4FA67CC5}" destId="{A255332F-C76F-CB48-8BA6-7E3D7D7E886C}" srcOrd="2" destOrd="0" parTransId="{18DB0AF7-4958-944F-BC8B-3FAE97258C72}" sibTransId="{8F87F489-96B3-724D-AA33-279BAE1DEA50}"/>
    <dgm:cxn modelId="{5453CD4B-9C02-7F4C-B2E3-6169B7D8CD05}" srcId="{A255332F-C76F-CB48-8BA6-7E3D7D7E886C}" destId="{AE232DF3-71E1-9840-937B-9AB184A27948}" srcOrd="0" destOrd="0" parTransId="{131D4259-8761-624F-A72E-1A4B0E9F63A5}" sibTransId="{CFAAB8F0-64E6-1B4A-916C-74DCC3812099}"/>
    <dgm:cxn modelId="{6E331470-CF72-4F7D-AD3F-A4105816DE3C}" type="presOf" srcId="{076A8BE7-64E6-5E4E-BF99-B48D0789A91F}" destId="{77860A19-FC69-0644-B895-C42543155DB9}" srcOrd="0" destOrd="0" presId="urn:microsoft.com/office/officeart/2005/8/layout/lProcess2"/>
    <dgm:cxn modelId="{315D5650-91DD-2943-B0E2-3018D68845B2}" srcId="{4123F6A0-EAD4-904A-B9D2-3FC42E8598B8}" destId="{B0B5DEF7-677E-A849-8FBB-A318D71A25CB}" srcOrd="1" destOrd="0" parTransId="{9832319A-4A96-C44F-ABC3-4ECC76C98255}" sibTransId="{0C40E7D2-C9E4-0347-8FCB-A5CC473ADECF}"/>
    <dgm:cxn modelId="{DD9B7351-20B0-584A-AB3B-900D20CF5CDE}" srcId="{E9100E5F-220C-334D-B416-F55D4FA67CC5}" destId="{43FB831A-A6EC-9F41-9F07-F55524687DD0}" srcOrd="1" destOrd="0" parTransId="{E5F0CAAD-6E90-C642-B7E5-93C569FABEB3}" sibTransId="{52C2B6FF-E7DA-1D48-970B-0504F7638C65}"/>
    <dgm:cxn modelId="{C31B9D51-2326-44E0-B846-7AE816E9437B}" type="presOf" srcId="{F5BEDF41-317B-284D-9EB0-3B32C89F4682}" destId="{231A3FCD-8205-1749-A5D0-0CFC17CAB899}" srcOrd="0" destOrd="0" presId="urn:microsoft.com/office/officeart/2005/8/layout/lProcess2"/>
    <dgm:cxn modelId="{31CFAD51-8104-4203-A2EF-6A19A4D30471}" type="presOf" srcId="{2D10675B-D592-BA43-BF74-DC2B5D332086}" destId="{91BAE98C-955A-B744-9FEB-F397C24EE934}" srcOrd="0" destOrd="0" presId="urn:microsoft.com/office/officeart/2005/8/layout/lProcess2"/>
    <dgm:cxn modelId="{D2EC9256-F3D8-4A89-9B78-FBCABD96F194}" type="presOf" srcId="{E9100E5F-220C-334D-B416-F55D4FA67CC5}" destId="{07D59991-2F7F-1749-920E-D12D9F70A0A1}" srcOrd="0" destOrd="0" presId="urn:microsoft.com/office/officeart/2005/8/layout/lProcess2"/>
    <dgm:cxn modelId="{C2965C57-3656-4C82-8251-90A2C7CE3933}" type="presOf" srcId="{AE232DF3-71E1-9840-937B-9AB184A27948}" destId="{A447EF1F-7909-2340-8687-D0342FBF3CB3}" srcOrd="0" destOrd="0" presId="urn:microsoft.com/office/officeart/2005/8/layout/lProcess2"/>
    <dgm:cxn modelId="{6F5A9057-A2F9-4DD1-8998-AE3BB2639E10}" type="presOf" srcId="{64B69F1A-2B84-874C-BC7B-3E9AD92744F5}" destId="{202CC9A0-37ED-2B43-B46B-D8713C73B400}" srcOrd="0" destOrd="0" presId="urn:microsoft.com/office/officeart/2005/8/layout/lProcess2"/>
    <dgm:cxn modelId="{A3EE7F90-4FEB-624C-AFF7-48FEA681F088}" srcId="{4123F6A0-EAD4-904A-B9D2-3FC42E8598B8}" destId="{E657AA8F-EDB2-5D45-96D9-7056DCFD4A27}" srcOrd="2" destOrd="0" parTransId="{CB0D7C2F-234D-8B4E-BD3F-E0B51468EB21}" sibTransId="{A7E42C82-E835-4C45-B7FE-B0B17715BDC8}"/>
    <dgm:cxn modelId="{9A72C590-DD97-4D0C-9D62-1DFFFDF140F3}" type="presOf" srcId="{DFF5A69C-FF90-8144-B778-BB62921D68B7}" destId="{5980BA80-879B-6B44-80FB-021AA639B26D}" srcOrd="0" destOrd="0" presId="urn:microsoft.com/office/officeart/2005/8/layout/lProcess2"/>
    <dgm:cxn modelId="{B7D39C94-BC84-4487-8A54-446FF5854EC6}" type="presOf" srcId="{AF994722-51C0-2247-BBA8-B1F6F5D76DEF}" destId="{BADA5E63-18EF-2842-818B-0923AE736FC2}" srcOrd="0" destOrd="0" presId="urn:microsoft.com/office/officeart/2005/8/layout/lProcess2"/>
    <dgm:cxn modelId="{D99EDA94-9FCA-49C8-8311-2215C0B1AE7F}" type="presOf" srcId="{F02723DD-AD50-5C45-A5BB-430F77D2EEFC}" destId="{15885EDB-32CC-FE4A-91C8-3E72DE6D8D65}" srcOrd="0" destOrd="0" presId="urn:microsoft.com/office/officeart/2005/8/layout/lProcess2"/>
    <dgm:cxn modelId="{C8D14696-6AEE-4403-ABB2-AD22B2BA1333}" type="presOf" srcId="{A255332F-C76F-CB48-8BA6-7E3D7D7E886C}" destId="{CF42F5A2-BDFC-A243-AA7C-2849D153194E}" srcOrd="0" destOrd="0" presId="urn:microsoft.com/office/officeart/2005/8/layout/lProcess2"/>
    <dgm:cxn modelId="{2234FB98-0ED1-4B13-9F3F-C89FE0587DAF}" type="presOf" srcId="{43FB831A-A6EC-9F41-9F07-F55524687DD0}" destId="{9021A988-7B9A-C843-9E70-F2A9C205BDAE}" srcOrd="1" destOrd="0" presId="urn:microsoft.com/office/officeart/2005/8/layout/lProcess2"/>
    <dgm:cxn modelId="{6F149C9C-5262-4705-AA91-71ACEF26B434}" type="presOf" srcId="{60A3DD55-DBEF-3A4E-9F50-E7F8A4B8A9D0}" destId="{16E3BFBA-AE56-DE4F-A935-A6F3AFCEF12A}" srcOrd="0" destOrd="0" presId="urn:microsoft.com/office/officeart/2005/8/layout/lProcess2"/>
    <dgm:cxn modelId="{473255A9-C459-8F4C-AFB9-1AB65B9B4EB9}" srcId="{43FB831A-A6EC-9F41-9F07-F55524687DD0}" destId="{93F6844D-7D3C-D842-AF83-C00EC7559060}" srcOrd="3" destOrd="0" parTransId="{D48D2392-528F-FC49-B034-BE49853BDAC3}" sibTransId="{D4FBD5A1-5008-354E-B5D7-B03D8BDA5237}"/>
    <dgm:cxn modelId="{30230AB5-258C-E64D-90D0-1E610A72848F}" srcId="{43FB831A-A6EC-9F41-9F07-F55524687DD0}" destId="{60A3DD55-DBEF-3A4E-9F50-E7F8A4B8A9D0}" srcOrd="0" destOrd="0" parTransId="{CDF7E0E8-B1A7-674E-B7CD-59A80E1CE8D8}" sibTransId="{1906D60E-ADB4-B84C-BCBC-B52D77334C4F}"/>
    <dgm:cxn modelId="{E02F7AB9-DFD6-DD41-9D5F-CCCCCB8ADA92}" srcId="{E9100E5F-220C-334D-B416-F55D4FA67CC5}" destId="{4123F6A0-EAD4-904A-B9D2-3FC42E8598B8}" srcOrd="0" destOrd="0" parTransId="{CD04D049-C72F-634D-A42E-E488B298D8A8}" sibTransId="{68A6D978-4051-144A-8855-5905A51F6DFE}"/>
    <dgm:cxn modelId="{9E5DADBA-8B01-D645-8079-96D84EF3D2AE}" srcId="{A255332F-C76F-CB48-8BA6-7E3D7D7E886C}" destId="{64B69F1A-2B84-874C-BC7B-3E9AD92744F5}" srcOrd="2" destOrd="0" parTransId="{6EDC7C55-D127-DA4E-B630-478A8460B089}" sibTransId="{0F2F2C3D-4FEC-964A-89AE-021EFBEAEB87}"/>
    <dgm:cxn modelId="{52179CC8-1CE1-E746-98A9-3FDC4F96C0CC}" srcId="{E9100E5F-220C-334D-B416-F55D4FA67CC5}" destId="{F02723DD-AD50-5C45-A5BB-430F77D2EEFC}" srcOrd="3" destOrd="0" parTransId="{BDA4B013-0322-1D4C-965A-F93405358C04}" sibTransId="{9ED90CC7-1899-DA4C-918D-6CC1390B75ED}"/>
    <dgm:cxn modelId="{A2D43FC9-0240-B942-8425-C52DA48BCFFC}" srcId="{A255332F-C76F-CB48-8BA6-7E3D7D7E886C}" destId="{076A8BE7-64E6-5E4E-BF99-B48D0789A91F}" srcOrd="3" destOrd="0" parTransId="{1AF87F81-B30A-4746-ADFB-B8CFBDC88D9D}" sibTransId="{8BBFE779-95F0-2E45-ADD6-8D00963BA0E1}"/>
    <dgm:cxn modelId="{64F275C9-0D0C-C446-AEF7-572F1C3D7C09}" srcId="{43FB831A-A6EC-9F41-9F07-F55524687DD0}" destId="{F5BEDF41-317B-284D-9EB0-3B32C89F4682}" srcOrd="1" destOrd="0" parTransId="{C78DAA33-CA71-3245-8675-6117212AD7CB}" sibTransId="{851C7DA7-D8A5-AB46-8DAD-0EBE4CAE1DFC}"/>
    <dgm:cxn modelId="{A6D774CC-78F3-450B-9E60-698A161FD274}" type="presOf" srcId="{B0B5DEF7-677E-A849-8FBB-A318D71A25CB}" destId="{351F0C3C-72B8-494E-8411-01DC7E6870BC}" srcOrd="0" destOrd="0" presId="urn:microsoft.com/office/officeart/2005/8/layout/lProcess2"/>
    <dgm:cxn modelId="{BCFC13DA-9DE5-4310-B742-B1461D279F1F}" type="presOf" srcId="{E657AA8F-EDB2-5D45-96D9-7056DCFD4A27}" destId="{C31F597A-DCC9-F749-9E3B-177D12298E91}" srcOrd="0" destOrd="0" presId="urn:microsoft.com/office/officeart/2005/8/layout/lProcess2"/>
    <dgm:cxn modelId="{C03F29DF-CC54-184F-A74C-35688CEEDE1D}" srcId="{A255332F-C76F-CB48-8BA6-7E3D7D7E886C}" destId="{596E1143-331B-D54C-9A88-D8EA83EDF9A3}" srcOrd="1" destOrd="0" parTransId="{E86E7647-7782-0E41-BF1A-330C91094A18}" sibTransId="{6967605A-B560-9541-952A-3C08AB1778BF}"/>
    <dgm:cxn modelId="{A373A2E7-A804-8542-AD1B-8991B10A7DAA}" srcId="{4123F6A0-EAD4-904A-B9D2-3FC42E8598B8}" destId="{AF994722-51C0-2247-BBA8-B1F6F5D76DEF}" srcOrd="0" destOrd="0" parTransId="{1B33C638-FD4C-AA42-B58D-FA9B742E9A5F}" sibTransId="{4CFCDA05-82C5-2F48-86FC-8E2197175A9F}"/>
    <dgm:cxn modelId="{03A255F4-9BCB-439E-BBCD-6DEA59608AD3}" type="presOf" srcId="{F02723DD-AD50-5C45-A5BB-430F77D2EEFC}" destId="{4ECEAA71-2F73-5B41-9E50-2363A2578D47}" srcOrd="1" destOrd="0" presId="urn:microsoft.com/office/officeart/2005/8/layout/lProcess2"/>
    <dgm:cxn modelId="{B8DE85FA-DCE8-491B-BC29-87BBEE8B1D14}" type="presOf" srcId="{7117FBB6-F584-3B46-B82E-218F6B567342}" destId="{FFCB11E8-41BC-014B-B7FD-40A224938C8E}" srcOrd="1" destOrd="0" presId="urn:microsoft.com/office/officeart/2005/8/layout/lProcess2"/>
    <dgm:cxn modelId="{49EC5BFC-A530-4921-B8F4-2FC70F104B42}" type="presOf" srcId="{4123F6A0-EAD4-904A-B9D2-3FC42E8598B8}" destId="{BAD94BA3-550C-8347-8FAD-DD1581E5B57E}" srcOrd="0" destOrd="0" presId="urn:microsoft.com/office/officeart/2005/8/layout/lProcess2"/>
    <dgm:cxn modelId="{FE0BD484-A031-4FCA-9104-AFA5C35DA46C}" type="presParOf" srcId="{07D59991-2F7F-1749-920E-D12D9F70A0A1}" destId="{F3283EED-745D-1E49-B190-44D80A782BA2}" srcOrd="0" destOrd="0" presId="urn:microsoft.com/office/officeart/2005/8/layout/lProcess2"/>
    <dgm:cxn modelId="{63C1F196-21FB-4522-BAC3-98C7B70D86C8}" type="presParOf" srcId="{F3283EED-745D-1E49-B190-44D80A782BA2}" destId="{BAD94BA3-550C-8347-8FAD-DD1581E5B57E}" srcOrd="0" destOrd="0" presId="urn:microsoft.com/office/officeart/2005/8/layout/lProcess2"/>
    <dgm:cxn modelId="{AA5C64B0-ACD8-413C-B5A1-AC619BEAE612}" type="presParOf" srcId="{F3283EED-745D-1E49-B190-44D80A782BA2}" destId="{D7F1A5FE-962C-A44C-9D37-6EDEC2507CE1}" srcOrd="1" destOrd="0" presId="urn:microsoft.com/office/officeart/2005/8/layout/lProcess2"/>
    <dgm:cxn modelId="{30E47F9F-2A7D-420D-AE73-B66930178057}" type="presParOf" srcId="{F3283EED-745D-1E49-B190-44D80A782BA2}" destId="{34EFA235-26CD-CC4E-B6D5-AA9951FCB77C}" srcOrd="2" destOrd="0" presId="urn:microsoft.com/office/officeart/2005/8/layout/lProcess2"/>
    <dgm:cxn modelId="{9F8F6B25-3577-4C6E-B82A-302B5CBDDC1F}" type="presParOf" srcId="{34EFA235-26CD-CC4E-B6D5-AA9951FCB77C}" destId="{444B65E7-9AE0-584A-998B-7C3F25FD7B25}" srcOrd="0" destOrd="0" presId="urn:microsoft.com/office/officeart/2005/8/layout/lProcess2"/>
    <dgm:cxn modelId="{276E788C-F751-4C23-9433-521DE1503ED7}" type="presParOf" srcId="{444B65E7-9AE0-584A-998B-7C3F25FD7B25}" destId="{BADA5E63-18EF-2842-818B-0923AE736FC2}" srcOrd="0" destOrd="0" presId="urn:microsoft.com/office/officeart/2005/8/layout/lProcess2"/>
    <dgm:cxn modelId="{E5F9CFA9-0F8A-4526-88BE-00FB29E138A9}" type="presParOf" srcId="{444B65E7-9AE0-584A-998B-7C3F25FD7B25}" destId="{516D8C9C-EE1F-7045-B070-724D49F8138A}" srcOrd="1" destOrd="0" presId="urn:microsoft.com/office/officeart/2005/8/layout/lProcess2"/>
    <dgm:cxn modelId="{1CC880EA-D00F-4CF8-BFC7-8F51176DA354}" type="presParOf" srcId="{444B65E7-9AE0-584A-998B-7C3F25FD7B25}" destId="{351F0C3C-72B8-494E-8411-01DC7E6870BC}" srcOrd="2" destOrd="0" presId="urn:microsoft.com/office/officeart/2005/8/layout/lProcess2"/>
    <dgm:cxn modelId="{B469CBCD-CB6E-4299-8D9F-9012FA004143}" type="presParOf" srcId="{444B65E7-9AE0-584A-998B-7C3F25FD7B25}" destId="{77B5E1ED-FD51-324B-9419-56CC75AB9703}" srcOrd="3" destOrd="0" presId="urn:microsoft.com/office/officeart/2005/8/layout/lProcess2"/>
    <dgm:cxn modelId="{48F11C8B-BA74-4700-A076-42FA7C2AC7FD}" type="presParOf" srcId="{444B65E7-9AE0-584A-998B-7C3F25FD7B25}" destId="{C31F597A-DCC9-F749-9E3B-177D12298E91}" srcOrd="4" destOrd="0" presId="urn:microsoft.com/office/officeart/2005/8/layout/lProcess2"/>
    <dgm:cxn modelId="{6E457B99-3AD4-47B8-A58B-237D4F4CAD15}" type="presParOf" srcId="{07D59991-2F7F-1749-920E-D12D9F70A0A1}" destId="{AAD9916D-4711-7140-BE17-4AB0384A20C8}" srcOrd="1" destOrd="0" presId="urn:microsoft.com/office/officeart/2005/8/layout/lProcess2"/>
    <dgm:cxn modelId="{7737D43E-4E35-4F28-A128-D4D940BC9338}" type="presParOf" srcId="{07D59991-2F7F-1749-920E-D12D9F70A0A1}" destId="{0DC94C40-1F20-574D-80EF-09AAAEF16635}" srcOrd="2" destOrd="0" presId="urn:microsoft.com/office/officeart/2005/8/layout/lProcess2"/>
    <dgm:cxn modelId="{155F807E-3E15-4080-B9D7-B4820B240B55}" type="presParOf" srcId="{0DC94C40-1F20-574D-80EF-09AAAEF16635}" destId="{33F1DDE6-971B-7A4B-9486-58DCDB8BFE86}" srcOrd="0" destOrd="0" presId="urn:microsoft.com/office/officeart/2005/8/layout/lProcess2"/>
    <dgm:cxn modelId="{39347AD3-9988-448A-8733-6E7EE30D3D87}" type="presParOf" srcId="{0DC94C40-1F20-574D-80EF-09AAAEF16635}" destId="{9021A988-7B9A-C843-9E70-F2A9C205BDAE}" srcOrd="1" destOrd="0" presId="urn:microsoft.com/office/officeart/2005/8/layout/lProcess2"/>
    <dgm:cxn modelId="{06FD83C5-E7EC-4767-BE68-CC9D76DF4C8F}" type="presParOf" srcId="{0DC94C40-1F20-574D-80EF-09AAAEF16635}" destId="{86C00782-6CEE-7C43-9778-0C95BC406910}" srcOrd="2" destOrd="0" presId="urn:microsoft.com/office/officeart/2005/8/layout/lProcess2"/>
    <dgm:cxn modelId="{290D0AA2-96E1-4C9B-81AC-51FD14968910}" type="presParOf" srcId="{86C00782-6CEE-7C43-9778-0C95BC406910}" destId="{03E793DF-E62B-864E-BB41-3B7D21D7B8E1}" srcOrd="0" destOrd="0" presId="urn:microsoft.com/office/officeart/2005/8/layout/lProcess2"/>
    <dgm:cxn modelId="{B3C352D5-0CC8-480B-816A-FDB932D8AEAD}" type="presParOf" srcId="{03E793DF-E62B-864E-BB41-3B7D21D7B8E1}" destId="{16E3BFBA-AE56-DE4F-A935-A6F3AFCEF12A}" srcOrd="0" destOrd="0" presId="urn:microsoft.com/office/officeart/2005/8/layout/lProcess2"/>
    <dgm:cxn modelId="{B58FC2E9-C263-40F9-861A-EC65C7A182EA}" type="presParOf" srcId="{03E793DF-E62B-864E-BB41-3B7D21D7B8E1}" destId="{F4A1D8D3-947B-2D41-8658-374126A21E20}" srcOrd="1" destOrd="0" presId="urn:microsoft.com/office/officeart/2005/8/layout/lProcess2"/>
    <dgm:cxn modelId="{A82DB8EE-485C-4178-AC12-6CF029BC9DB6}" type="presParOf" srcId="{03E793DF-E62B-864E-BB41-3B7D21D7B8E1}" destId="{231A3FCD-8205-1749-A5D0-0CFC17CAB899}" srcOrd="2" destOrd="0" presId="urn:microsoft.com/office/officeart/2005/8/layout/lProcess2"/>
    <dgm:cxn modelId="{90ED98E3-5975-4470-9A58-2BA8801DF986}" type="presParOf" srcId="{03E793DF-E62B-864E-BB41-3B7D21D7B8E1}" destId="{ADB75499-E017-0841-8532-D3F1F7D90205}" srcOrd="3" destOrd="0" presId="urn:microsoft.com/office/officeart/2005/8/layout/lProcess2"/>
    <dgm:cxn modelId="{E18E8053-03D9-40DB-9523-AC3EAB1D1263}" type="presParOf" srcId="{03E793DF-E62B-864E-BB41-3B7D21D7B8E1}" destId="{D08BD8DC-CD5A-224B-B8D1-2054994CC78A}" srcOrd="4" destOrd="0" presId="urn:microsoft.com/office/officeart/2005/8/layout/lProcess2"/>
    <dgm:cxn modelId="{7586B693-01B8-453B-A232-5158D2D7ABEA}" type="presParOf" srcId="{03E793DF-E62B-864E-BB41-3B7D21D7B8E1}" destId="{CA9266C1-8F9B-DF42-BF70-D217FA8A9E3C}" srcOrd="5" destOrd="0" presId="urn:microsoft.com/office/officeart/2005/8/layout/lProcess2"/>
    <dgm:cxn modelId="{E1BEDC1D-7D9B-44A8-8AF7-153037099CBB}" type="presParOf" srcId="{03E793DF-E62B-864E-BB41-3B7D21D7B8E1}" destId="{ACF46231-DA1E-F246-A7F5-19A3893B52E3}" srcOrd="6" destOrd="0" presId="urn:microsoft.com/office/officeart/2005/8/layout/lProcess2"/>
    <dgm:cxn modelId="{B7CABB24-BB8F-418A-9DF7-C3AFE6AB0564}" type="presParOf" srcId="{03E793DF-E62B-864E-BB41-3B7D21D7B8E1}" destId="{363EBFC3-B972-EE46-B205-250433142791}" srcOrd="7" destOrd="0" presId="urn:microsoft.com/office/officeart/2005/8/layout/lProcess2"/>
    <dgm:cxn modelId="{8897738F-9CEA-4549-B369-9A3803A47D81}" type="presParOf" srcId="{03E793DF-E62B-864E-BB41-3B7D21D7B8E1}" destId="{91BAE98C-955A-B744-9FEB-F397C24EE934}" srcOrd="8" destOrd="0" presId="urn:microsoft.com/office/officeart/2005/8/layout/lProcess2"/>
    <dgm:cxn modelId="{8631DEF1-36F7-4D01-9D9A-877EC2B4B000}" type="presParOf" srcId="{07D59991-2F7F-1749-920E-D12D9F70A0A1}" destId="{7B18E900-2A6A-504E-BA23-E8A1E97ACFE2}" srcOrd="3" destOrd="0" presId="urn:microsoft.com/office/officeart/2005/8/layout/lProcess2"/>
    <dgm:cxn modelId="{3C9BE577-15D9-46AA-8494-6BAA47551ED3}" type="presParOf" srcId="{07D59991-2F7F-1749-920E-D12D9F70A0A1}" destId="{8FA723F3-0060-7C44-A71D-1F5BEF316D20}" srcOrd="4" destOrd="0" presId="urn:microsoft.com/office/officeart/2005/8/layout/lProcess2"/>
    <dgm:cxn modelId="{8DFFB7F1-E3A0-4209-A5E7-70D2806AECD9}" type="presParOf" srcId="{8FA723F3-0060-7C44-A71D-1F5BEF316D20}" destId="{CF42F5A2-BDFC-A243-AA7C-2849D153194E}" srcOrd="0" destOrd="0" presId="urn:microsoft.com/office/officeart/2005/8/layout/lProcess2"/>
    <dgm:cxn modelId="{CD6178DA-5C2A-4223-BA6B-875C08318925}" type="presParOf" srcId="{8FA723F3-0060-7C44-A71D-1F5BEF316D20}" destId="{4D130B58-B021-904F-9FC8-0919C002B5A6}" srcOrd="1" destOrd="0" presId="urn:microsoft.com/office/officeart/2005/8/layout/lProcess2"/>
    <dgm:cxn modelId="{AD63EAC1-B65E-4214-858A-E2D3AEF4BA64}" type="presParOf" srcId="{8FA723F3-0060-7C44-A71D-1F5BEF316D20}" destId="{2C43BB5E-D6AC-684D-A5D6-099682A74CFB}" srcOrd="2" destOrd="0" presId="urn:microsoft.com/office/officeart/2005/8/layout/lProcess2"/>
    <dgm:cxn modelId="{9D8B1E98-BA39-4E38-B1AB-67489E44B1D0}" type="presParOf" srcId="{2C43BB5E-D6AC-684D-A5D6-099682A74CFB}" destId="{6E3E6D3D-F4B5-774F-94CC-26EDAA738A4F}" srcOrd="0" destOrd="0" presId="urn:microsoft.com/office/officeart/2005/8/layout/lProcess2"/>
    <dgm:cxn modelId="{0F019513-D8B4-4B68-862F-83AAC072B94F}" type="presParOf" srcId="{6E3E6D3D-F4B5-774F-94CC-26EDAA738A4F}" destId="{A447EF1F-7909-2340-8687-D0342FBF3CB3}" srcOrd="0" destOrd="0" presId="urn:microsoft.com/office/officeart/2005/8/layout/lProcess2"/>
    <dgm:cxn modelId="{E2A66B6E-7BAE-4F8B-A0EA-FCF8A51BEE98}" type="presParOf" srcId="{6E3E6D3D-F4B5-774F-94CC-26EDAA738A4F}" destId="{FCA6FAE7-DE52-A54A-9659-6ED153637398}" srcOrd="1" destOrd="0" presId="urn:microsoft.com/office/officeart/2005/8/layout/lProcess2"/>
    <dgm:cxn modelId="{03E904C0-A49F-4ACE-B424-F8D8220D4F07}" type="presParOf" srcId="{6E3E6D3D-F4B5-774F-94CC-26EDAA738A4F}" destId="{3C7A926D-63FB-8E4C-BCAD-1281834BA30D}" srcOrd="2" destOrd="0" presId="urn:microsoft.com/office/officeart/2005/8/layout/lProcess2"/>
    <dgm:cxn modelId="{88715F01-1A18-4D0C-A79D-C9C9709D325E}" type="presParOf" srcId="{6E3E6D3D-F4B5-774F-94CC-26EDAA738A4F}" destId="{6DC03E54-D998-0D46-940B-79BDA04DF6B3}" srcOrd="3" destOrd="0" presId="urn:microsoft.com/office/officeart/2005/8/layout/lProcess2"/>
    <dgm:cxn modelId="{A1340BD4-3EEB-4EBF-9DC1-83CB143971BC}" type="presParOf" srcId="{6E3E6D3D-F4B5-774F-94CC-26EDAA738A4F}" destId="{202CC9A0-37ED-2B43-B46B-D8713C73B400}" srcOrd="4" destOrd="0" presId="urn:microsoft.com/office/officeart/2005/8/layout/lProcess2"/>
    <dgm:cxn modelId="{8B034DBF-3B6D-4C8E-8BA8-E454D88F0701}" type="presParOf" srcId="{6E3E6D3D-F4B5-774F-94CC-26EDAA738A4F}" destId="{3447C358-2E9D-9B49-BAB1-C57EB824D6A2}" srcOrd="5" destOrd="0" presId="urn:microsoft.com/office/officeart/2005/8/layout/lProcess2"/>
    <dgm:cxn modelId="{447DCC86-E5DA-4396-B493-DCB27185D5F0}" type="presParOf" srcId="{6E3E6D3D-F4B5-774F-94CC-26EDAA738A4F}" destId="{77860A19-FC69-0644-B895-C42543155DB9}" srcOrd="6" destOrd="0" presId="urn:microsoft.com/office/officeart/2005/8/layout/lProcess2"/>
    <dgm:cxn modelId="{45C5615F-DDC2-4D60-9794-58B9DB41419E}" type="presParOf" srcId="{07D59991-2F7F-1749-920E-D12D9F70A0A1}" destId="{4A416196-0AA7-EA4F-8D84-D847CD975FFA}" srcOrd="5" destOrd="0" presId="urn:microsoft.com/office/officeart/2005/8/layout/lProcess2"/>
    <dgm:cxn modelId="{F981EDFF-C171-4A2F-B55F-3912401CEAE1}" type="presParOf" srcId="{07D59991-2F7F-1749-920E-D12D9F70A0A1}" destId="{C4EDE508-B8C9-4A4B-AA18-44C0CF4809E7}" srcOrd="6" destOrd="0" presId="urn:microsoft.com/office/officeart/2005/8/layout/lProcess2"/>
    <dgm:cxn modelId="{44ED786D-030F-48D4-9DB8-1EE487C3FE6B}" type="presParOf" srcId="{C4EDE508-B8C9-4A4B-AA18-44C0CF4809E7}" destId="{15885EDB-32CC-FE4A-91C8-3E72DE6D8D65}" srcOrd="0" destOrd="0" presId="urn:microsoft.com/office/officeart/2005/8/layout/lProcess2"/>
    <dgm:cxn modelId="{9C1FC8D9-F225-4C15-9835-4ADC7D753B9E}" type="presParOf" srcId="{C4EDE508-B8C9-4A4B-AA18-44C0CF4809E7}" destId="{4ECEAA71-2F73-5B41-9E50-2363A2578D47}" srcOrd="1" destOrd="0" presId="urn:microsoft.com/office/officeart/2005/8/layout/lProcess2"/>
    <dgm:cxn modelId="{D5DFF466-9D0C-49B0-AD10-3EB6BAE53F46}" type="presParOf" srcId="{C4EDE508-B8C9-4A4B-AA18-44C0CF4809E7}" destId="{5A3792B0-90C1-D749-9C3B-00961F095D72}" srcOrd="2" destOrd="0" presId="urn:microsoft.com/office/officeart/2005/8/layout/lProcess2"/>
    <dgm:cxn modelId="{93992D39-DD74-4E93-B620-D4022A4D9225}" type="presParOf" srcId="{5A3792B0-90C1-D749-9C3B-00961F095D72}" destId="{86C2E969-8625-9D43-9687-CBFFB96AD2BA}" srcOrd="0" destOrd="0" presId="urn:microsoft.com/office/officeart/2005/8/layout/lProcess2"/>
    <dgm:cxn modelId="{4E005759-A29F-49D2-B59A-2EB34E7BB942}" type="presParOf" srcId="{86C2E969-8625-9D43-9687-CBFFB96AD2BA}" destId="{5980BA80-879B-6B44-80FB-021AA639B26D}" srcOrd="0" destOrd="0" presId="urn:microsoft.com/office/officeart/2005/8/layout/lProcess2"/>
    <dgm:cxn modelId="{BA932EBC-8FDA-4536-96D1-B077C8C98BDF}" type="presParOf" srcId="{86C2E969-8625-9D43-9687-CBFFB96AD2BA}" destId="{4D6A4CE4-41D5-8249-A2C5-33F3D391B5F6}" srcOrd="1" destOrd="0" presId="urn:microsoft.com/office/officeart/2005/8/layout/lProcess2"/>
    <dgm:cxn modelId="{D51B686E-225F-4B02-9FC2-530219D41933}" type="presParOf" srcId="{86C2E969-8625-9D43-9687-CBFFB96AD2BA}" destId="{77C68FF7-3465-0F4F-8CC6-EE4133191746}" srcOrd="2" destOrd="0" presId="urn:microsoft.com/office/officeart/2005/8/layout/lProcess2"/>
    <dgm:cxn modelId="{587FB8DE-F98A-42D7-BDEF-7567AE948313}" type="presParOf" srcId="{07D59991-2F7F-1749-920E-D12D9F70A0A1}" destId="{298A3805-A1B1-344D-A1DE-63DDFF6BAE80}" srcOrd="7" destOrd="0" presId="urn:microsoft.com/office/officeart/2005/8/layout/lProcess2"/>
    <dgm:cxn modelId="{26096EFC-3D10-47F5-B42F-98551FD8D047}" type="presParOf" srcId="{07D59991-2F7F-1749-920E-D12D9F70A0A1}" destId="{7801357B-64A1-2F49-B8F3-507A32EDDE66}" srcOrd="8" destOrd="0" presId="urn:microsoft.com/office/officeart/2005/8/layout/lProcess2"/>
    <dgm:cxn modelId="{9C2519C9-AE86-4DE6-B107-4E34A8B8A449}" type="presParOf" srcId="{7801357B-64A1-2F49-B8F3-507A32EDDE66}" destId="{04C628B3-DB03-8241-88C1-D3D17F77038F}" srcOrd="0" destOrd="0" presId="urn:microsoft.com/office/officeart/2005/8/layout/lProcess2"/>
    <dgm:cxn modelId="{C1AB6DCF-8D36-4151-9D6A-7937FBBF3BA8}" type="presParOf" srcId="{7801357B-64A1-2F49-B8F3-507A32EDDE66}" destId="{FFCB11E8-41BC-014B-B7FD-40A224938C8E}" srcOrd="1" destOrd="0" presId="urn:microsoft.com/office/officeart/2005/8/layout/lProcess2"/>
    <dgm:cxn modelId="{DE948532-5CAE-490E-9CB4-8872F471EC95}" type="presParOf" srcId="{7801357B-64A1-2F49-B8F3-507A32EDDE66}" destId="{41CAADFE-7221-FD44-B82B-1E0A56FC1AA0}" srcOrd="2" destOrd="0" presId="urn:microsoft.com/office/officeart/2005/8/layout/lProcess2"/>
    <dgm:cxn modelId="{1D430B63-EF1E-4576-A0D8-5F838161553B}" type="presParOf" srcId="{41CAADFE-7221-FD44-B82B-1E0A56FC1AA0}" destId="{A723A50B-984D-E948-85A3-40E15FFC866A}" srcOrd="0" destOrd="0" presId="urn:microsoft.com/office/officeart/2005/8/layout/lProcess2"/>
    <dgm:cxn modelId="{904D17DD-B120-4D6A-AF44-7F2CFC8E0E27}" type="presParOf" srcId="{A723A50B-984D-E948-85A3-40E15FFC866A}" destId="{3197D80B-6725-AE4E-82F1-8781650D86D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A87AF-1A6C-4357-9A33-B503A6E5C1CF}">
      <dsp:nvSpPr>
        <dsp:cNvPr id="0" name=""/>
        <dsp:cNvSpPr/>
      </dsp:nvSpPr>
      <dsp:spPr>
        <a:xfrm>
          <a:off x="0" y="370293"/>
          <a:ext cx="4038599"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HIV Ag/Ab combination test – screening test</a:t>
          </a:r>
          <a:endParaRPr lang="en-US" sz="2200" kern="1200"/>
        </a:p>
      </dsp:txBody>
      <dsp:txXfrm>
        <a:off x="42722" y="413015"/>
        <a:ext cx="3953155" cy="789716"/>
      </dsp:txXfrm>
    </dsp:sp>
    <dsp:sp modelId="{2FD2BB69-1F21-4F8F-B879-3854D871B257}">
      <dsp:nvSpPr>
        <dsp:cNvPr id="0" name=""/>
        <dsp:cNvSpPr/>
      </dsp:nvSpPr>
      <dsp:spPr>
        <a:xfrm>
          <a:off x="0" y="1308813"/>
          <a:ext cx="4038599"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HIV nucleic acid test (NAT) / viral load – diagnostic test</a:t>
          </a:r>
          <a:endParaRPr lang="en-US" sz="2200" kern="1200"/>
        </a:p>
      </dsp:txBody>
      <dsp:txXfrm>
        <a:off x="42722" y="1351535"/>
        <a:ext cx="3953155" cy="789716"/>
      </dsp:txXfrm>
    </dsp:sp>
    <dsp:sp modelId="{83739721-8E50-4349-87A5-F7C8ABBAE307}">
      <dsp:nvSpPr>
        <dsp:cNvPr id="0" name=""/>
        <dsp:cNvSpPr/>
      </dsp:nvSpPr>
      <dsp:spPr>
        <a:xfrm>
          <a:off x="0" y="2247334"/>
          <a:ext cx="4038599"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HIV 1/2 Antibody test – screening or confirmation test</a:t>
          </a:r>
          <a:endParaRPr lang="en-US" sz="2200" kern="1200"/>
        </a:p>
      </dsp:txBody>
      <dsp:txXfrm>
        <a:off x="42722" y="2290056"/>
        <a:ext cx="3953155" cy="789716"/>
      </dsp:txXfrm>
    </dsp:sp>
    <dsp:sp modelId="{69A50814-2391-4DB0-B66E-EA49E50721DA}">
      <dsp:nvSpPr>
        <dsp:cNvPr id="0" name=""/>
        <dsp:cNvSpPr/>
      </dsp:nvSpPr>
      <dsp:spPr>
        <a:xfrm>
          <a:off x="0" y="3185854"/>
          <a:ext cx="4038599"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If concern for acute HIV, order HIV NAT and HIV Ag/Ab</a:t>
          </a:r>
          <a:endParaRPr lang="en-US" sz="2200" kern="1200" dirty="0"/>
        </a:p>
      </dsp:txBody>
      <dsp:txXfrm>
        <a:off x="42722" y="3228576"/>
        <a:ext cx="3953155"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94BA3-550C-8347-8FAD-DD1581E5B57E}">
      <dsp:nvSpPr>
        <dsp:cNvPr id="0" name=""/>
        <dsp:cNvSpPr/>
      </dsp:nvSpPr>
      <dsp:spPr>
        <a:xfrm>
          <a:off x="4420" y="0"/>
          <a:ext cx="1551086" cy="487680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Managing side effects</a:t>
          </a:r>
        </a:p>
      </dsp:txBody>
      <dsp:txXfrm>
        <a:off x="4420" y="0"/>
        <a:ext cx="1551086" cy="1463040"/>
      </dsp:txXfrm>
    </dsp:sp>
    <dsp:sp modelId="{BADA5E63-18EF-2842-818B-0923AE736FC2}">
      <dsp:nvSpPr>
        <dsp:cNvPr id="0" name=""/>
        <dsp:cNvSpPr/>
      </dsp:nvSpPr>
      <dsp:spPr>
        <a:xfrm>
          <a:off x="159528" y="1463456"/>
          <a:ext cx="1240869" cy="958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Uncommon; usually resolve 1</a:t>
          </a:r>
          <a:r>
            <a:rPr lang="en-US" sz="1400" kern="1200" baseline="30000" dirty="0"/>
            <a:t>st</a:t>
          </a:r>
          <a:r>
            <a:rPr lang="en-US" sz="1400" kern="1200" dirty="0"/>
            <a:t> month</a:t>
          </a:r>
        </a:p>
      </dsp:txBody>
      <dsp:txXfrm>
        <a:off x="187590" y="1491518"/>
        <a:ext cx="1184745" cy="901971"/>
      </dsp:txXfrm>
    </dsp:sp>
    <dsp:sp modelId="{351F0C3C-72B8-494E-8411-01DC7E6870BC}">
      <dsp:nvSpPr>
        <dsp:cNvPr id="0" name=""/>
        <dsp:cNvSpPr/>
      </dsp:nvSpPr>
      <dsp:spPr>
        <a:xfrm>
          <a:off x="159528" y="2568952"/>
          <a:ext cx="1240869" cy="958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OTCs for H/A, nausea, and flatulence</a:t>
          </a:r>
        </a:p>
      </dsp:txBody>
      <dsp:txXfrm>
        <a:off x="187590" y="2597014"/>
        <a:ext cx="1184745" cy="901971"/>
      </dsp:txXfrm>
    </dsp:sp>
    <dsp:sp modelId="{C31F597A-DCC9-F749-9E3B-177D12298E91}">
      <dsp:nvSpPr>
        <dsp:cNvPr id="0" name=""/>
        <dsp:cNvSpPr/>
      </dsp:nvSpPr>
      <dsp:spPr>
        <a:xfrm>
          <a:off x="159528" y="3674447"/>
          <a:ext cx="1240869" cy="958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Counsel on signs of acute HIV infection or renal injury</a:t>
          </a:r>
        </a:p>
      </dsp:txBody>
      <dsp:txXfrm>
        <a:off x="187590" y="3702509"/>
        <a:ext cx="1184745" cy="901971"/>
      </dsp:txXfrm>
    </dsp:sp>
    <dsp:sp modelId="{33F1DDE6-971B-7A4B-9486-58DCDB8BFE86}">
      <dsp:nvSpPr>
        <dsp:cNvPr id="0" name=""/>
        <dsp:cNvSpPr/>
      </dsp:nvSpPr>
      <dsp:spPr>
        <a:xfrm>
          <a:off x="1671838" y="0"/>
          <a:ext cx="1551086"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Initial follow-up</a:t>
          </a:r>
        </a:p>
      </dsp:txBody>
      <dsp:txXfrm>
        <a:off x="1671838" y="0"/>
        <a:ext cx="1551086" cy="1463040"/>
      </dsp:txXfrm>
    </dsp:sp>
    <dsp:sp modelId="{16E3BFBA-AE56-DE4F-A935-A6F3AFCEF12A}">
      <dsp:nvSpPr>
        <dsp:cNvPr id="0" name=""/>
        <dsp:cNvSpPr/>
      </dsp:nvSpPr>
      <dsp:spPr>
        <a:xfrm>
          <a:off x="1826947" y="1463962"/>
          <a:ext cx="1240869" cy="564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Confirm HIV status</a:t>
          </a:r>
        </a:p>
      </dsp:txBody>
      <dsp:txXfrm>
        <a:off x="1843471" y="1480486"/>
        <a:ext cx="1207821" cy="531129"/>
      </dsp:txXfrm>
    </dsp:sp>
    <dsp:sp modelId="{231A3FCD-8205-1749-A5D0-0CFC17CAB899}">
      <dsp:nvSpPr>
        <dsp:cNvPr id="0" name=""/>
        <dsp:cNvSpPr/>
      </dsp:nvSpPr>
      <dsp:spPr>
        <a:xfrm>
          <a:off x="1826947" y="2114936"/>
          <a:ext cx="1240869" cy="564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Early side effects</a:t>
          </a:r>
        </a:p>
      </dsp:txBody>
      <dsp:txXfrm>
        <a:off x="1843471" y="2131460"/>
        <a:ext cx="1207821" cy="531129"/>
      </dsp:txXfrm>
    </dsp:sp>
    <dsp:sp modelId="{D08BD8DC-CD5A-224B-B8D1-2054994CC78A}">
      <dsp:nvSpPr>
        <dsp:cNvPr id="0" name=""/>
        <dsp:cNvSpPr/>
      </dsp:nvSpPr>
      <dsp:spPr>
        <a:xfrm>
          <a:off x="1826947" y="2765911"/>
          <a:ext cx="1240869" cy="564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Medication adherence</a:t>
          </a:r>
        </a:p>
      </dsp:txBody>
      <dsp:txXfrm>
        <a:off x="1843471" y="2782435"/>
        <a:ext cx="1207821" cy="531129"/>
      </dsp:txXfrm>
    </dsp:sp>
    <dsp:sp modelId="{ACF46231-DA1E-F246-A7F5-19A3893B52E3}">
      <dsp:nvSpPr>
        <dsp:cNvPr id="0" name=""/>
        <dsp:cNvSpPr/>
      </dsp:nvSpPr>
      <dsp:spPr>
        <a:xfrm>
          <a:off x="1826947" y="3416885"/>
          <a:ext cx="1240869" cy="564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Risk behaviors</a:t>
          </a:r>
        </a:p>
      </dsp:txBody>
      <dsp:txXfrm>
        <a:off x="1843471" y="3433409"/>
        <a:ext cx="1207821" cy="531129"/>
      </dsp:txXfrm>
    </dsp:sp>
    <dsp:sp modelId="{91BAE98C-955A-B744-9FEB-F397C24EE934}">
      <dsp:nvSpPr>
        <dsp:cNvPr id="0" name=""/>
        <dsp:cNvSpPr/>
      </dsp:nvSpPr>
      <dsp:spPr>
        <a:xfrm>
          <a:off x="1826947" y="4067859"/>
          <a:ext cx="1240869" cy="564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Answer questions</a:t>
          </a:r>
        </a:p>
      </dsp:txBody>
      <dsp:txXfrm>
        <a:off x="1843471" y="4084383"/>
        <a:ext cx="1207821" cy="531129"/>
      </dsp:txXfrm>
    </dsp:sp>
    <dsp:sp modelId="{CF42F5A2-BDFC-A243-AA7C-2849D153194E}">
      <dsp:nvSpPr>
        <dsp:cNvPr id="0" name=""/>
        <dsp:cNvSpPr/>
      </dsp:nvSpPr>
      <dsp:spPr>
        <a:xfrm>
          <a:off x="3339256" y="0"/>
          <a:ext cx="1551086" cy="487680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At least every 3 months</a:t>
          </a:r>
        </a:p>
      </dsp:txBody>
      <dsp:txXfrm>
        <a:off x="3339256" y="0"/>
        <a:ext cx="1551086" cy="1463040"/>
      </dsp:txXfrm>
    </dsp:sp>
    <dsp:sp modelId="{A447EF1F-7909-2340-8687-D0342FBF3CB3}">
      <dsp:nvSpPr>
        <dsp:cNvPr id="0" name=""/>
        <dsp:cNvSpPr/>
      </dsp:nvSpPr>
      <dsp:spPr>
        <a:xfrm>
          <a:off x="3494365" y="1463159"/>
          <a:ext cx="1240869" cy="710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Clinic visit</a:t>
          </a:r>
        </a:p>
      </dsp:txBody>
      <dsp:txXfrm>
        <a:off x="3515173" y="1483967"/>
        <a:ext cx="1199253" cy="668829"/>
      </dsp:txXfrm>
    </dsp:sp>
    <dsp:sp modelId="{3C7A926D-63FB-8E4C-BCAD-1281834BA30D}">
      <dsp:nvSpPr>
        <dsp:cNvPr id="0" name=""/>
        <dsp:cNvSpPr/>
      </dsp:nvSpPr>
      <dsp:spPr>
        <a:xfrm>
          <a:off x="3494365" y="2282904"/>
          <a:ext cx="1240869" cy="710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HIV testing / acute infection</a:t>
          </a:r>
        </a:p>
      </dsp:txBody>
      <dsp:txXfrm>
        <a:off x="3515173" y="2303712"/>
        <a:ext cx="1199253" cy="668829"/>
      </dsp:txXfrm>
    </dsp:sp>
    <dsp:sp modelId="{202CC9A0-37ED-2B43-B46B-D8713C73B400}">
      <dsp:nvSpPr>
        <dsp:cNvPr id="0" name=""/>
        <dsp:cNvSpPr/>
      </dsp:nvSpPr>
      <dsp:spPr>
        <a:xfrm>
          <a:off x="3494365" y="3102649"/>
          <a:ext cx="1240869" cy="710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Pregnancy testing</a:t>
          </a:r>
        </a:p>
      </dsp:txBody>
      <dsp:txXfrm>
        <a:off x="3515173" y="3123457"/>
        <a:ext cx="1199253" cy="668829"/>
      </dsp:txXfrm>
    </dsp:sp>
    <dsp:sp modelId="{77860A19-FC69-0644-B895-C42543155DB9}">
      <dsp:nvSpPr>
        <dsp:cNvPr id="0" name=""/>
        <dsp:cNvSpPr/>
      </dsp:nvSpPr>
      <dsp:spPr>
        <a:xfrm>
          <a:off x="3494365" y="3922395"/>
          <a:ext cx="1240869" cy="710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TDF/FTC Rx or refill for ≤ 90 days</a:t>
          </a:r>
        </a:p>
      </dsp:txBody>
      <dsp:txXfrm>
        <a:off x="3515173" y="3943203"/>
        <a:ext cx="1199253" cy="668829"/>
      </dsp:txXfrm>
    </dsp:sp>
    <dsp:sp modelId="{15885EDB-32CC-FE4A-91C8-3E72DE6D8D65}">
      <dsp:nvSpPr>
        <dsp:cNvPr id="0" name=""/>
        <dsp:cNvSpPr/>
      </dsp:nvSpPr>
      <dsp:spPr>
        <a:xfrm>
          <a:off x="5006674" y="0"/>
          <a:ext cx="1551086" cy="487680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At least every 6 months</a:t>
          </a:r>
        </a:p>
      </dsp:txBody>
      <dsp:txXfrm>
        <a:off x="5006674" y="0"/>
        <a:ext cx="1551086" cy="1463040"/>
      </dsp:txXfrm>
    </dsp:sp>
    <dsp:sp modelId="{5980BA80-879B-6B44-80FB-021AA639B26D}">
      <dsp:nvSpPr>
        <dsp:cNvPr id="0" name=""/>
        <dsp:cNvSpPr/>
      </dsp:nvSpPr>
      <dsp:spPr>
        <a:xfrm>
          <a:off x="5161783" y="1464468"/>
          <a:ext cx="1240869" cy="1470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Kidney function</a:t>
          </a:r>
        </a:p>
      </dsp:txBody>
      <dsp:txXfrm>
        <a:off x="5198127" y="1500812"/>
        <a:ext cx="1168181" cy="1397733"/>
      </dsp:txXfrm>
    </dsp:sp>
    <dsp:sp modelId="{77C68FF7-3465-0F4F-8CC6-EE4133191746}">
      <dsp:nvSpPr>
        <dsp:cNvPr id="0" name=""/>
        <dsp:cNvSpPr/>
      </dsp:nvSpPr>
      <dsp:spPr>
        <a:xfrm>
          <a:off x="5161783" y="3161109"/>
          <a:ext cx="1240869" cy="1470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STI testing</a:t>
          </a:r>
        </a:p>
      </dsp:txBody>
      <dsp:txXfrm>
        <a:off x="5198127" y="3197453"/>
        <a:ext cx="1168181" cy="1397733"/>
      </dsp:txXfrm>
    </dsp:sp>
    <dsp:sp modelId="{04C628B3-DB03-8241-88C1-D3D17F77038F}">
      <dsp:nvSpPr>
        <dsp:cNvPr id="0" name=""/>
        <dsp:cNvSpPr/>
      </dsp:nvSpPr>
      <dsp:spPr>
        <a:xfrm>
          <a:off x="6674093" y="0"/>
          <a:ext cx="1551086" cy="4876800"/>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At least every 12 months</a:t>
          </a:r>
        </a:p>
      </dsp:txBody>
      <dsp:txXfrm>
        <a:off x="6674093" y="0"/>
        <a:ext cx="1551086" cy="1463040"/>
      </dsp:txXfrm>
    </dsp:sp>
    <dsp:sp modelId="{3197D80B-6725-AE4E-82F1-8781650D86DD}">
      <dsp:nvSpPr>
        <dsp:cNvPr id="0" name=""/>
        <dsp:cNvSpPr/>
      </dsp:nvSpPr>
      <dsp:spPr>
        <a:xfrm>
          <a:off x="6829201" y="1463040"/>
          <a:ext cx="1240869" cy="3169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Re-evaluate continuing PrEP</a:t>
          </a:r>
        </a:p>
      </dsp:txBody>
      <dsp:txXfrm>
        <a:off x="6865545" y="1499384"/>
        <a:ext cx="1168181" cy="3097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0.04476</cdr:y>
    </cdr:to>
    <cdr:sp macro="" textlink="">
      <cdr:nvSpPr>
        <cdr:cNvPr id="2" name="TextBox 2">
          <a:extLst xmlns:a="http://schemas.openxmlformats.org/drawingml/2006/main">
            <a:ext uri="{FF2B5EF4-FFF2-40B4-BE49-F238E27FC236}">
              <a16:creationId xmlns:a16="http://schemas.microsoft.com/office/drawing/2014/main" id="{D990972F-31AC-4AE5-8CEA-D7559D0B178C}"/>
            </a:ext>
          </a:extLst>
        </cdr:cNvPr>
        <cdr:cNvSpPr txBox="1"/>
      </cdr:nvSpPr>
      <cdr:spPr>
        <a:xfrm xmlns:a="http://schemas.openxmlformats.org/drawingml/2006/main">
          <a:off x="0" y="-1508222"/>
          <a:ext cx="7391400" cy="195943"/>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endParaRPr lang="en-US" sz="1600" b="1" dirty="0">
            <a:solidFill>
              <a:prstClr val="black"/>
            </a:solidFill>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0.79618</cdr:x>
      <cdr:y>0.78733</cdr:y>
    </cdr:from>
    <cdr:to>
      <cdr:x>0.96487</cdr:x>
      <cdr:y>0.83909</cdr:y>
    </cdr:to>
    <cdr:sp macro="" textlink="">
      <cdr:nvSpPr>
        <cdr:cNvPr id="3" name="TextBox 9"/>
        <cdr:cNvSpPr txBox="1"/>
      </cdr:nvSpPr>
      <cdr:spPr>
        <a:xfrm xmlns:a="http://schemas.openxmlformats.org/drawingml/2006/main">
          <a:off x="7144043" y="4213483"/>
          <a:ext cx="151360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2"/>
              </a:solidFill>
            </a:rPr>
            <a:t>Injecting drug users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96276-E02D-4C28-BE5E-256225244741}" type="datetimeFigureOut">
              <a:rPr lang="en-US" smtClean="0"/>
              <a:t>10/1/2020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E5F8B-B022-4325-A025-33FEBCFED3A3}" type="slidenum">
              <a:rPr lang="en-US" smtClean="0"/>
              <a:t>‹#›</a:t>
            </a:fld>
            <a:endParaRPr lang="en-US"/>
          </a:p>
        </p:txBody>
      </p:sp>
    </p:spTree>
    <p:extLst>
      <p:ext uri="{BB962C8B-B14F-4D97-AF65-F5344CB8AC3E}">
        <p14:creationId xmlns:p14="http://schemas.microsoft.com/office/powerpoint/2010/main" val="356027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262E0-9D9B-4E9E-A2BA-FD4D379C4036}" type="slidenum">
              <a:rPr lang="en-US" smtClean="0"/>
              <a:pPr/>
              <a:t>2</a:t>
            </a:fld>
            <a:endParaRPr lang="en-US" dirty="0"/>
          </a:p>
        </p:txBody>
      </p:sp>
    </p:spTree>
    <p:extLst>
      <p:ext uri="{BB962C8B-B14F-4D97-AF65-F5344CB8AC3E}">
        <p14:creationId xmlns:p14="http://schemas.microsoft.com/office/powerpoint/2010/main" val="234793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term “men who have sex with men” (MSM) describes a heterogeneous group of men who have varied behaviors, identities, and health-care needs</a:t>
            </a:r>
          </a:p>
          <a:p>
            <a:r>
              <a:rPr lang="en-US" sz="1200" b="1" i="0" kern="1200" dirty="0">
                <a:solidFill>
                  <a:schemeClr val="tx1"/>
                </a:solidFill>
                <a:effectLst/>
                <a:latin typeface="+mn-lt"/>
                <a:ea typeface="+mn-ea"/>
                <a:cs typeface="+mn-cs"/>
              </a:rPr>
              <a:t>Some MSM are at high risk for HIV infection and other viral and bacterial STDs because MSM may practice anal sex, and the rectal mucosa is uniquely susceptible to certain STD pathogens. </a:t>
            </a:r>
          </a:p>
          <a:p>
            <a:r>
              <a:rPr lang="en-US" sz="1200" b="1" i="0" kern="1200" dirty="0">
                <a:solidFill>
                  <a:schemeClr val="tx1"/>
                </a:solidFill>
                <a:effectLst/>
                <a:latin typeface="+mn-lt"/>
                <a:ea typeface="+mn-ea"/>
                <a:cs typeface="+mn-cs"/>
              </a:rPr>
              <a:t>In addition, multiple sex partners, substance use, and sexual network dynamics of MSM increase risk for HIV and STDs in this population. </a:t>
            </a:r>
            <a:endParaRPr lang="en-US" b="1" dirty="0"/>
          </a:p>
        </p:txBody>
      </p:sp>
      <p:sp>
        <p:nvSpPr>
          <p:cNvPr id="4" name="Slide Number Placeholder 3"/>
          <p:cNvSpPr>
            <a:spLocks noGrp="1"/>
          </p:cNvSpPr>
          <p:nvPr>
            <p:ph type="sldNum" sz="quarter" idx="5"/>
          </p:nvPr>
        </p:nvSpPr>
        <p:spPr/>
        <p:txBody>
          <a:bodyPr/>
          <a:lstStyle/>
          <a:p>
            <a:fld id="{874E5F8B-B022-4325-A025-33FEBCFED3A3}" type="slidenum">
              <a:rPr lang="en-US" smtClean="0"/>
              <a:t>14</a:t>
            </a:fld>
            <a:endParaRPr lang="en-US"/>
          </a:p>
        </p:txBody>
      </p:sp>
    </p:spTree>
    <p:extLst>
      <p:ext uri="{BB962C8B-B14F-4D97-AF65-F5344CB8AC3E}">
        <p14:creationId xmlns:p14="http://schemas.microsoft.com/office/powerpoint/2010/main" val="287125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Recommends testing MSM annually for HIV, syphilis, urethral and rectal gonorrhea and </a:t>
            </a:r>
            <a:r>
              <a:rPr lang="en-US" b="1" dirty="0" err="1"/>
              <a:t>chlmaydia</a:t>
            </a:r>
            <a:r>
              <a:rPr lang="en-US" b="1" dirty="0"/>
              <a:t> if appropriate.</a:t>
            </a:r>
          </a:p>
          <a:p>
            <a:r>
              <a:rPr lang="en-US" sz="1200" b="1" i="0" kern="1200" dirty="0">
                <a:solidFill>
                  <a:schemeClr val="tx1"/>
                </a:solidFill>
                <a:effectLst/>
                <a:latin typeface="+mn-lt"/>
                <a:ea typeface="+mn-ea"/>
                <a:cs typeface="+mn-cs"/>
              </a:rPr>
              <a:t>Evaluation for HSV-2 infection with type-specific serologic tests also can be considered if infection status is unknown in persons with previously undiagnosed genital tract infection.</a:t>
            </a:r>
          </a:p>
          <a:p>
            <a:r>
              <a:rPr lang="en-US" sz="1200" b="1" i="0" kern="1200" dirty="0">
                <a:solidFill>
                  <a:schemeClr val="tx1"/>
                </a:solidFill>
                <a:effectLst/>
                <a:latin typeface="+mn-lt"/>
                <a:ea typeface="+mn-ea"/>
                <a:cs typeface="+mn-cs"/>
              </a:rPr>
              <a:t>Recommends testing all MSM for HBsAg to detect chronic HBV infection as well as testing for HCV. Recommends annually if HIV and MSM.</a:t>
            </a:r>
          </a:p>
          <a:p>
            <a:r>
              <a:rPr lang="en-US" sz="1200" b="1" i="0" kern="1200" dirty="0">
                <a:solidFill>
                  <a:schemeClr val="tx1"/>
                </a:solidFill>
                <a:effectLst/>
                <a:latin typeface="+mn-lt"/>
                <a:ea typeface="+mn-ea"/>
                <a:cs typeface="+mn-cs"/>
              </a:rPr>
              <a:t>Data are insufficient to recommend routine anal-cancer screening with anal cytology in persons with HIV infection or HIV-negative MSM. More evidence is needed concerning the natural history of anal intraepithelial neoplasia, the best screening methods and target populations, safety of and response to treatments,</a:t>
            </a:r>
          </a:p>
          <a:p>
            <a:r>
              <a:rPr lang="en-US" sz="1200" b="1" i="0" kern="1200" dirty="0">
                <a:solidFill>
                  <a:schemeClr val="tx1"/>
                </a:solidFill>
                <a:effectLst/>
                <a:latin typeface="+mn-lt"/>
                <a:ea typeface="+mn-ea"/>
                <a:cs typeface="+mn-cs"/>
              </a:rPr>
              <a:t> However, some clinical centers perform anal cytology to screen for anal cancer among high-risk populations (e.g., persons with HIV infection and MSM), followed by high-resolution </a:t>
            </a:r>
            <a:r>
              <a:rPr lang="en-US" sz="1200" b="1" i="0" kern="1200" dirty="0" err="1">
                <a:solidFill>
                  <a:schemeClr val="tx1"/>
                </a:solidFill>
                <a:effectLst/>
                <a:latin typeface="+mn-lt"/>
                <a:ea typeface="+mn-ea"/>
                <a:cs typeface="+mn-cs"/>
              </a:rPr>
              <a:t>anoscopy</a:t>
            </a:r>
            <a:r>
              <a:rPr lang="en-US" sz="1200" b="1" i="0" kern="1200" dirty="0">
                <a:solidFill>
                  <a:schemeClr val="tx1"/>
                </a:solidFill>
                <a:effectLst/>
                <a:latin typeface="+mn-lt"/>
                <a:ea typeface="+mn-ea"/>
                <a:cs typeface="+mn-cs"/>
              </a:rPr>
              <a:t> for those with abnormal cytologic results (e.g., ASC-US)</a:t>
            </a:r>
          </a:p>
          <a:p>
            <a:endParaRPr lang="en-US" b="1" dirty="0"/>
          </a:p>
        </p:txBody>
      </p:sp>
      <p:sp>
        <p:nvSpPr>
          <p:cNvPr id="4" name="Slide Number Placeholder 3"/>
          <p:cNvSpPr>
            <a:spLocks noGrp="1"/>
          </p:cNvSpPr>
          <p:nvPr>
            <p:ph type="sldNum" sz="quarter" idx="5"/>
          </p:nvPr>
        </p:nvSpPr>
        <p:spPr/>
        <p:txBody>
          <a:bodyPr/>
          <a:lstStyle/>
          <a:p>
            <a:fld id="{874E5F8B-B022-4325-A025-33FEBCFED3A3}" type="slidenum">
              <a:rPr lang="en-US" smtClean="0"/>
              <a:t>15</a:t>
            </a:fld>
            <a:endParaRPr lang="en-US"/>
          </a:p>
        </p:txBody>
      </p:sp>
    </p:spTree>
    <p:extLst>
      <p:ext uri="{BB962C8B-B14F-4D97-AF65-F5344CB8AC3E}">
        <p14:creationId xmlns:p14="http://schemas.microsoft.com/office/powerpoint/2010/main" val="48619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Recommends testing MSM annually for HIV, syphilis, urethral and rectal gonorrhea and </a:t>
            </a:r>
            <a:r>
              <a:rPr lang="en-US" b="1" dirty="0" err="1"/>
              <a:t>chlmaydia</a:t>
            </a:r>
            <a:r>
              <a:rPr lang="en-US" b="1" dirty="0"/>
              <a:t> if appropriate.</a:t>
            </a:r>
          </a:p>
          <a:p>
            <a:r>
              <a:rPr lang="en-US" sz="1200" b="1" i="0" kern="1200" dirty="0">
                <a:solidFill>
                  <a:schemeClr val="tx1"/>
                </a:solidFill>
                <a:effectLst/>
                <a:latin typeface="+mn-lt"/>
                <a:ea typeface="+mn-ea"/>
                <a:cs typeface="+mn-cs"/>
              </a:rPr>
              <a:t>Evaluation for HSV-2 infection with type-specific serologic tests also can be considered if infection status is unknown in persons with previously undiagnosed genital tract infection.</a:t>
            </a:r>
          </a:p>
          <a:p>
            <a:r>
              <a:rPr lang="en-US" sz="1200" b="1" i="0" kern="1200" dirty="0">
                <a:solidFill>
                  <a:schemeClr val="tx1"/>
                </a:solidFill>
                <a:effectLst/>
                <a:latin typeface="+mn-lt"/>
                <a:ea typeface="+mn-ea"/>
                <a:cs typeface="+mn-cs"/>
              </a:rPr>
              <a:t>Recommends testing all MSM for HBsAg to detect chronic HBV infection as well as testing for HCV. Recommends annually if HIV and MSM.</a:t>
            </a:r>
          </a:p>
          <a:p>
            <a:r>
              <a:rPr lang="en-US" sz="1200" b="1" i="0" kern="1200" dirty="0">
                <a:solidFill>
                  <a:schemeClr val="tx1"/>
                </a:solidFill>
                <a:effectLst/>
                <a:latin typeface="+mn-lt"/>
                <a:ea typeface="+mn-ea"/>
                <a:cs typeface="+mn-cs"/>
              </a:rPr>
              <a:t>Data are insufficient to recommend routine anal-cancer screening with anal cytology in persons with HIV infection or HIV-negative MSM. More evidence is needed concerning the natural history of anal intraepithelial neoplasia, the best screening methods and target populations, safety of and response to treatments,</a:t>
            </a:r>
          </a:p>
          <a:p>
            <a:r>
              <a:rPr lang="en-US" sz="1200" b="1" i="0" kern="1200" dirty="0">
                <a:solidFill>
                  <a:schemeClr val="tx1"/>
                </a:solidFill>
                <a:effectLst/>
                <a:latin typeface="+mn-lt"/>
                <a:ea typeface="+mn-ea"/>
                <a:cs typeface="+mn-cs"/>
              </a:rPr>
              <a:t> However, some clinical centers perform anal cytology to screen for anal cancer among high-risk populations (e.g., persons with HIV infection and MSM), followed by high-resolution </a:t>
            </a:r>
            <a:r>
              <a:rPr lang="en-US" sz="1200" b="1" i="0" kern="1200" dirty="0" err="1">
                <a:solidFill>
                  <a:schemeClr val="tx1"/>
                </a:solidFill>
                <a:effectLst/>
                <a:latin typeface="+mn-lt"/>
                <a:ea typeface="+mn-ea"/>
                <a:cs typeface="+mn-cs"/>
              </a:rPr>
              <a:t>anoscopy</a:t>
            </a:r>
            <a:r>
              <a:rPr lang="en-US" sz="1200" b="1" i="0" kern="1200" dirty="0">
                <a:solidFill>
                  <a:schemeClr val="tx1"/>
                </a:solidFill>
                <a:effectLst/>
                <a:latin typeface="+mn-lt"/>
                <a:ea typeface="+mn-ea"/>
                <a:cs typeface="+mn-cs"/>
              </a:rPr>
              <a:t> for those with abnormal cytologic results (e.g., ASC-US)</a:t>
            </a:r>
          </a:p>
          <a:p>
            <a:endParaRPr lang="en-US" b="1" dirty="0"/>
          </a:p>
        </p:txBody>
      </p:sp>
      <p:sp>
        <p:nvSpPr>
          <p:cNvPr id="4" name="Slide Number Placeholder 3"/>
          <p:cNvSpPr>
            <a:spLocks noGrp="1"/>
          </p:cNvSpPr>
          <p:nvPr>
            <p:ph type="sldNum" sz="quarter" idx="5"/>
          </p:nvPr>
        </p:nvSpPr>
        <p:spPr/>
        <p:txBody>
          <a:bodyPr/>
          <a:lstStyle/>
          <a:p>
            <a:fld id="{874E5F8B-B022-4325-A025-33FEBCFED3A3}" type="slidenum">
              <a:rPr lang="en-US" smtClean="0"/>
              <a:t>16</a:t>
            </a:fld>
            <a:endParaRPr lang="en-US"/>
          </a:p>
        </p:txBody>
      </p:sp>
    </p:spTree>
    <p:extLst>
      <p:ext uri="{BB962C8B-B14F-4D97-AF65-F5344CB8AC3E}">
        <p14:creationId xmlns:p14="http://schemas.microsoft.com/office/powerpoint/2010/main" val="82547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Alternatives for nonpregnant woman are erythromycin 500 mg orally QID for 7 days OR erythromycin </a:t>
            </a:r>
            <a:r>
              <a:rPr lang="en-US" dirty="0" err="1"/>
              <a:t>ethylsuccinate</a:t>
            </a:r>
            <a:r>
              <a:rPr lang="en-US" dirty="0"/>
              <a:t> 800 mg orally QID x 7D OR in levofloxacin 500 mg daily for 7 days OR ofloxacin 300 mg BID x7D</a:t>
            </a:r>
          </a:p>
          <a:p>
            <a:endParaRPr lang="en-US" dirty="0"/>
          </a:p>
          <a:p>
            <a:r>
              <a:rPr lang="en-US" dirty="0"/>
              <a:t>Pregnant woman alternatives in 2010 – included erythromycin and erythromycin </a:t>
            </a:r>
            <a:r>
              <a:rPr lang="en-US" dirty="0" err="1"/>
              <a:t>ethylsuccinate</a:t>
            </a:r>
            <a:r>
              <a:rPr lang="en-US" dirty="0"/>
              <a:t> as well as amoxicillin 500mg TID x 7D</a:t>
            </a:r>
          </a:p>
        </p:txBody>
      </p:sp>
      <p:sp>
        <p:nvSpPr>
          <p:cNvPr id="4" name="Slide Number Placeholder 3"/>
          <p:cNvSpPr>
            <a:spLocks noGrp="1"/>
          </p:cNvSpPr>
          <p:nvPr>
            <p:ph type="sldNum" sz="quarter" idx="5"/>
          </p:nvPr>
        </p:nvSpPr>
        <p:spPr/>
        <p:txBody>
          <a:bodyPr/>
          <a:lstStyle/>
          <a:p>
            <a:fld id="{874E5F8B-B022-4325-A025-33FEBCFED3A3}" type="slidenum">
              <a:rPr lang="en-US" smtClean="0"/>
              <a:t>17</a:t>
            </a:fld>
            <a:endParaRPr lang="en-US"/>
          </a:p>
        </p:txBody>
      </p:sp>
    </p:spTree>
    <p:extLst>
      <p:ext uri="{BB962C8B-B14F-4D97-AF65-F5344CB8AC3E}">
        <p14:creationId xmlns:p14="http://schemas.microsoft.com/office/powerpoint/2010/main" val="11466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txBox="1">
            <a:spLocks noGrp="1" noChangeArrowheads="1"/>
          </p:cNvSpPr>
          <p:nvPr/>
        </p:nvSpPr>
        <p:spPr bwMode="auto">
          <a:xfrm>
            <a:off x="0" y="0"/>
            <a:ext cx="3169920" cy="480060"/>
          </a:xfrm>
          <a:prstGeom prst="rect">
            <a:avLst/>
          </a:prstGeom>
          <a:noFill/>
          <a:ln w="9525">
            <a:noFill/>
            <a:miter lim="800000"/>
            <a:headEnd/>
            <a:tailEnd/>
          </a:ln>
        </p:spPr>
        <p:txBody>
          <a:bodyPr lIns="96656" tIns="48328" rIns="96656" bIns="48328"/>
          <a:lstStyle/>
          <a:p>
            <a:r>
              <a:rPr lang="en-US" sz="1300" dirty="0">
                <a:solidFill>
                  <a:prstClr val="black"/>
                </a:solidFill>
                <a:ea typeface="+mn-ea"/>
              </a:rPr>
              <a:t>[Insert Lecture Name Here]</a:t>
            </a:r>
          </a:p>
        </p:txBody>
      </p:sp>
      <p:sp>
        <p:nvSpPr>
          <p:cNvPr id="137218"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6" tIns="48328" rIns="96656" bIns="48328" anchor="b"/>
          <a:lstStyle/>
          <a:p>
            <a:pPr algn="r"/>
            <a:r>
              <a:rPr lang="en-US" sz="1300" dirty="0">
                <a:solidFill>
                  <a:prstClr val="black"/>
                </a:solidFill>
                <a:ea typeface="+mn-ea"/>
              </a:rPr>
              <a:t>Slide </a:t>
            </a:r>
            <a:fld id="{8924A185-A423-4E62-AF56-4C71133B5445}" type="slidenum">
              <a:rPr lang="en-US" sz="1300">
                <a:solidFill>
                  <a:prstClr val="black"/>
                </a:solidFill>
                <a:ea typeface="+mn-ea"/>
              </a:rPr>
              <a:pPr algn="r"/>
              <a:t>18</a:t>
            </a:fld>
            <a:endParaRPr lang="en-US" sz="1300" dirty="0">
              <a:solidFill>
                <a:prstClr val="black"/>
              </a:solidFill>
              <a:ea typeface="+mn-ea"/>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lIns="96656" tIns="48328" rIns="96656" bIns="48328"/>
          <a:lstStyle/>
          <a:p>
            <a:pPr marL="241653" indent="-241653" eaLnBrk="1" hangingPunct="1">
              <a:spcBef>
                <a:spcPct val="0"/>
              </a:spcBef>
            </a:pPr>
            <a:r>
              <a:rPr lang="en-US" sz="1200" b="0" i="0" kern="1200" dirty="0">
                <a:solidFill>
                  <a:schemeClr val="tx1"/>
                </a:solidFill>
                <a:effectLst/>
                <a:latin typeface="+mn-lt"/>
                <a:ea typeface="+mn-ea"/>
                <a:cs typeface="+mn-cs"/>
              </a:rPr>
              <a:t>In 2007, emergence of fluoroquinolone-resistant </a:t>
            </a:r>
            <a:r>
              <a:rPr lang="en-US" sz="1200" b="0" i="1" kern="1200" dirty="0">
                <a:solidFill>
                  <a:schemeClr val="tx1"/>
                </a:solidFill>
                <a:effectLst/>
                <a:latin typeface="+mn-lt"/>
                <a:ea typeface="+mn-ea"/>
                <a:cs typeface="+mn-cs"/>
              </a:rPr>
              <a:t>N. gonorrhoeae</a:t>
            </a:r>
            <a:r>
              <a:rPr lang="en-US" sz="1200" b="0" i="0" kern="1200" dirty="0">
                <a:solidFill>
                  <a:schemeClr val="tx1"/>
                </a:solidFill>
                <a:effectLst/>
                <a:latin typeface="+mn-lt"/>
                <a:ea typeface="+mn-ea"/>
                <a:cs typeface="+mn-cs"/>
              </a:rPr>
              <a:t> in the United States prompted CDC to cease recommending fluoroquinolones for treatment of gonorrhea, leaving cephalosporins as the only remaining class of antimicrobials available for treatment of gonorrhea in the United States. </a:t>
            </a:r>
          </a:p>
          <a:p>
            <a:pPr marL="241653" indent="-241653" eaLnBrk="1" hangingPunct="1">
              <a:spcBef>
                <a:spcPct val="0"/>
              </a:spcBef>
            </a:pPr>
            <a:r>
              <a:rPr lang="en-US" sz="1200" b="0" i="0" kern="1200" dirty="0">
                <a:solidFill>
                  <a:schemeClr val="tx1"/>
                </a:solidFill>
                <a:effectLst/>
                <a:latin typeface="+mn-lt"/>
                <a:ea typeface="+mn-ea"/>
                <a:cs typeface="+mn-cs"/>
              </a:rPr>
              <a:t>Reflecting concern about emerging gonococcal resistance, CDC’s 2010 STD treatment guidelines recommended dual therapy for gonorrhea with a cephalosporin plus either azithromycin or doxycycline, even if NAAT for </a:t>
            </a:r>
            <a:r>
              <a:rPr lang="en-US" sz="1200" b="0" i="1" kern="1200" dirty="0">
                <a:solidFill>
                  <a:schemeClr val="tx1"/>
                </a:solidFill>
                <a:effectLst/>
                <a:latin typeface="+mn-lt"/>
                <a:ea typeface="+mn-ea"/>
                <a:cs typeface="+mn-cs"/>
              </a:rPr>
              <a:t>C. trachomatis</a:t>
            </a:r>
            <a:r>
              <a:rPr lang="en-US" sz="1200" b="0" i="0" kern="1200" dirty="0">
                <a:solidFill>
                  <a:schemeClr val="tx1"/>
                </a:solidFill>
                <a:effectLst/>
                <a:latin typeface="+mn-lt"/>
                <a:ea typeface="+mn-ea"/>
                <a:cs typeface="+mn-cs"/>
              </a:rPr>
              <a:t> was negative at the time of treatment. However, during 2006–2011, the minimum concentrations of cefixime needed to inhibit in vitro growth of the </a:t>
            </a:r>
            <a:r>
              <a:rPr lang="en-US" sz="1200" b="0" i="1" kern="1200" dirty="0">
                <a:solidFill>
                  <a:schemeClr val="tx1"/>
                </a:solidFill>
                <a:effectLst/>
                <a:latin typeface="+mn-lt"/>
                <a:ea typeface="+mn-ea"/>
                <a:cs typeface="+mn-cs"/>
              </a:rPr>
              <a:t>N. gonorrhoeae</a:t>
            </a:r>
            <a:r>
              <a:rPr lang="en-US" sz="1200" b="0" i="0" kern="1200" dirty="0">
                <a:solidFill>
                  <a:schemeClr val="tx1"/>
                </a:solidFill>
                <a:effectLst/>
                <a:latin typeface="+mn-lt"/>
                <a:ea typeface="+mn-ea"/>
                <a:cs typeface="+mn-cs"/>
              </a:rPr>
              <a:t> strains circulating in the United States and many other countries increased, suggesting that the effectiveness of cefixime might be waning. </a:t>
            </a:r>
          </a:p>
          <a:p>
            <a:pPr marL="241653" indent="-241653" eaLnBrk="1" hangingPunct="1">
              <a:spcBef>
                <a:spcPct val="0"/>
              </a:spcBef>
            </a:pPr>
            <a:r>
              <a:rPr lang="en-US" sz="1200" b="0" i="0" kern="1200" dirty="0">
                <a:solidFill>
                  <a:schemeClr val="tx1"/>
                </a:solidFill>
                <a:effectLst/>
                <a:latin typeface="+mn-lt"/>
                <a:ea typeface="+mn-ea"/>
                <a:cs typeface="+mn-cs"/>
              </a:rPr>
              <a:t>There have been reports of treatment failure with oral cephalosporins in many countries worldwide. U.S. gonococcal strains with elevated MICs to cefixime also are likely to be resistant to tetracyclines but susceptible to azithromycin, so that is why dual therapy is recommended.</a:t>
            </a:r>
            <a:endParaRPr lang="en-US" b="1" dirty="0"/>
          </a:p>
          <a:p>
            <a:pPr marL="241653" indent="-241653" eaLnBrk="1" hangingPunct="1">
              <a:spcBef>
                <a:spcPct val="0"/>
              </a:spcBef>
            </a:pPr>
            <a:endParaRPr lang="en-US" b="1" dirty="0"/>
          </a:p>
          <a:p>
            <a:pPr marL="241653" indent="-241653" eaLnBrk="1" hangingPunct="1">
              <a:spcBef>
                <a:spcPct val="0"/>
              </a:spcBef>
            </a:pPr>
            <a:r>
              <a:rPr lang="en-US" b="1" dirty="0"/>
              <a:t>If ceftriaxone is not available from 2010 guidelines</a:t>
            </a:r>
          </a:p>
          <a:p>
            <a:pPr marL="241653" indent="-241653" eaLnBrk="1" hangingPunct="1">
              <a:spcBef>
                <a:spcPct val="0"/>
              </a:spcBef>
            </a:pPr>
            <a:r>
              <a:rPr lang="en-US" dirty="0"/>
              <a:t>-cefixime 400 mg orally in a single dose PLUS azithromycin 1 g in a single </a:t>
            </a:r>
          </a:p>
          <a:p>
            <a:pPr marL="241653" indent="-241653" eaLnBrk="1" hangingPunct="1">
              <a:spcBef>
                <a:spcPct val="0"/>
              </a:spcBef>
            </a:pPr>
            <a:r>
              <a:rPr lang="en-US" b="1" dirty="0"/>
              <a:t>If cephalosporin allergy:</a:t>
            </a:r>
          </a:p>
          <a:p>
            <a:pPr marL="241653" indent="-241653" eaLnBrk="1" hangingPunct="1">
              <a:spcBef>
                <a:spcPct val="0"/>
              </a:spcBef>
              <a:buFontTx/>
              <a:buChar char="-"/>
            </a:pPr>
            <a:r>
              <a:rPr lang="en-US" dirty="0" err="1"/>
              <a:t>gemifloxacin</a:t>
            </a:r>
            <a:r>
              <a:rPr lang="en-US" dirty="0"/>
              <a:t> 320 mg orally in a single dose PLUS azithromycin 2 g orally in a single dose OR gentamicin 240 mg IM single dose PLUS azithromycin 2 g orally in a single dose</a:t>
            </a:r>
          </a:p>
          <a:p>
            <a:pPr marL="241653" indent="-241653" eaLnBrk="1" hangingPunct="1">
              <a:spcBef>
                <a:spcPct val="0"/>
              </a:spcBef>
              <a:buFontTx/>
              <a:buChar char="-"/>
            </a:pPr>
            <a:endParaRPr lang="en-US" dirty="0"/>
          </a:p>
          <a:p>
            <a:pPr marL="241653" indent="-241653" eaLnBrk="1" hangingPunct="1">
              <a:spcBef>
                <a:spcPct val="0"/>
              </a:spcBef>
              <a:buFontTx/>
              <a:buChar char="-"/>
            </a:pPr>
            <a:r>
              <a:rPr lang="en-US" dirty="0"/>
              <a:t>-</a:t>
            </a:r>
          </a:p>
        </p:txBody>
      </p:sp>
    </p:spTree>
    <p:extLst>
      <p:ext uri="{BB962C8B-B14F-4D97-AF65-F5344CB8AC3E}">
        <p14:creationId xmlns:p14="http://schemas.microsoft.com/office/powerpoint/2010/main" val="415400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algorithm – RPR and if reactive confirm with treponemal testing and if reactive then consider syphilis infection</a:t>
            </a:r>
          </a:p>
          <a:p>
            <a:r>
              <a:rPr lang="en-US" dirty="0"/>
              <a:t>Reverse sequence screening – start with EIA typically (treponemal testing) and if reactive, then RPR, if nonreactive then would perform TPPA- which would suggest current untreated syphilis infection or previous treatment</a:t>
            </a:r>
          </a:p>
        </p:txBody>
      </p:sp>
      <p:sp>
        <p:nvSpPr>
          <p:cNvPr id="4" name="Slide Number Placeholder 3"/>
          <p:cNvSpPr>
            <a:spLocks noGrp="1"/>
          </p:cNvSpPr>
          <p:nvPr>
            <p:ph type="sldNum" sz="quarter" idx="5"/>
          </p:nvPr>
        </p:nvSpPr>
        <p:spPr/>
        <p:txBody>
          <a:bodyPr/>
          <a:lstStyle/>
          <a:p>
            <a:fld id="{874E5F8B-B022-4325-A025-33FEBCFED3A3}" type="slidenum">
              <a:rPr lang="en-US" smtClean="0"/>
              <a:t>19</a:t>
            </a:fld>
            <a:endParaRPr lang="en-US"/>
          </a:p>
        </p:txBody>
      </p:sp>
    </p:spTree>
    <p:extLst>
      <p:ext uri="{BB962C8B-B14F-4D97-AF65-F5344CB8AC3E}">
        <p14:creationId xmlns:p14="http://schemas.microsoft.com/office/powerpoint/2010/main" val="209683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Quicker diagnosis is associated with better outcomes and prevent new HIV infections</a:t>
            </a:r>
          </a:p>
        </p:txBody>
      </p:sp>
      <p:sp>
        <p:nvSpPr>
          <p:cNvPr id="4" name="Slide Number Placeholder 3"/>
          <p:cNvSpPr>
            <a:spLocks noGrp="1"/>
          </p:cNvSpPr>
          <p:nvPr>
            <p:ph type="sldNum" sz="quarter" idx="10"/>
          </p:nvPr>
        </p:nvSpPr>
        <p:spPr/>
        <p:txBody>
          <a:bodyPr/>
          <a:lstStyle/>
          <a:p>
            <a:fld id="{FB3262E0-9D9B-4E9E-A2BA-FD4D379C4036}" type="slidenum">
              <a:rPr lang="en-US" smtClean="0"/>
              <a:pPr/>
              <a:t>21</a:t>
            </a:fld>
            <a:endParaRPr lang="en-US" dirty="0"/>
          </a:p>
        </p:txBody>
      </p:sp>
    </p:spTree>
    <p:extLst>
      <p:ext uri="{BB962C8B-B14F-4D97-AF65-F5344CB8AC3E}">
        <p14:creationId xmlns:p14="http://schemas.microsoft.com/office/powerpoint/2010/main" val="73070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03030"/>
                </a:solidFill>
              </a:rPr>
              <a:t>Repeat Screening Recommended: Before beginning a new sexual relationship; When clinically indicated; After an occupational exposure</a:t>
            </a:r>
          </a:p>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pPr/>
              <a:t>22</a:t>
            </a:fld>
            <a:endParaRPr lang="en-US" dirty="0"/>
          </a:p>
        </p:txBody>
      </p:sp>
    </p:spTree>
    <p:extLst>
      <p:ext uri="{BB962C8B-B14F-4D97-AF65-F5344CB8AC3E}">
        <p14:creationId xmlns:p14="http://schemas.microsoft.com/office/powerpoint/2010/main" val="284655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--Virus </a:t>
            </a:r>
            <a:r>
              <a:rPr lang="en-US" baseline="0" dirty="0"/>
              <a:t>more infectious during acute HIV infection. </a:t>
            </a:r>
          </a:p>
          <a:p>
            <a:r>
              <a:rPr lang="en-US" baseline="0" dirty="0"/>
              <a:t>--With each sexual act between heterosexual male and female, it is estimated that there is 1/30-1/200 probability of transmission.</a:t>
            </a:r>
          </a:p>
          <a:p>
            <a:pPr>
              <a:defRPr/>
            </a:pPr>
            <a:r>
              <a:rPr lang="en-US" dirty="0">
                <a:latin typeface="Helvetica" charset="0"/>
                <a:cs typeface="Helvetica" charset="0"/>
                <a:sym typeface="Helvetica" charset="0"/>
              </a:rPr>
              <a:t>--Most people 80-90% express fever like symptoms</a:t>
            </a:r>
            <a:r>
              <a:rPr lang="en-US" baseline="0" dirty="0">
                <a:latin typeface="Helvetica" charset="0"/>
                <a:cs typeface="Helvetica" charset="0"/>
                <a:sym typeface="Helvetica" charset="0"/>
              </a:rPr>
              <a:t> </a:t>
            </a:r>
            <a:r>
              <a:rPr lang="en-US" dirty="0">
                <a:latin typeface="Helvetica" charset="0"/>
                <a:cs typeface="Helvetica" charset="0"/>
                <a:sym typeface="Helvetica" charset="0"/>
              </a:rPr>
              <a:t>Also whole body rashes</a:t>
            </a:r>
          </a:p>
          <a:p>
            <a:pPr defTabSz="897301" eaLnBrk="0" fontAlgn="base" hangingPunct="0">
              <a:spcBef>
                <a:spcPct val="30000"/>
              </a:spcBef>
              <a:spcAft>
                <a:spcPct val="0"/>
              </a:spcAft>
            </a:pPr>
            <a:r>
              <a:rPr lang="en-US" dirty="0">
                <a:latin typeface="Helvetica" charset="0"/>
                <a:cs typeface="Helvetica" charset="0"/>
                <a:sym typeface="Helvetica" charset="0"/>
              </a:rPr>
              <a:t>--With previous testing algorithms, HIV infected individual might not test HIV positive (remember it is an antibody test)</a:t>
            </a:r>
          </a:p>
          <a:p>
            <a:pPr defTabSz="897301" eaLnBrk="0" fontAlgn="base" hangingPunct="0">
              <a:spcBef>
                <a:spcPct val="30000"/>
              </a:spcBef>
              <a:spcAft>
                <a:spcPct val="0"/>
              </a:spcAft>
            </a:pPr>
            <a:r>
              <a:rPr lang="en-US" dirty="0">
                <a:latin typeface="Helvetica" charset="0"/>
                <a:cs typeface="Helvetica" charset="0"/>
                <a:sym typeface="Helvetica" charset="0"/>
              </a:rPr>
              <a:t>--newer generations of HIV testing, you are able to diagnose acute HIV earlier.</a:t>
            </a:r>
          </a:p>
          <a:p>
            <a:endParaRPr lang="en-US" dirty="0"/>
          </a:p>
        </p:txBody>
      </p:sp>
      <p:sp>
        <p:nvSpPr>
          <p:cNvPr id="4" name="Slide Number Placeholder 3"/>
          <p:cNvSpPr>
            <a:spLocks noGrp="1"/>
          </p:cNvSpPr>
          <p:nvPr>
            <p:ph type="sldNum" sz="quarter" idx="10"/>
          </p:nvPr>
        </p:nvSpPr>
        <p:spPr/>
        <p:txBody>
          <a:bodyPr/>
          <a:lstStyle/>
          <a:p>
            <a:pPr>
              <a:defRPr/>
            </a:pPr>
            <a:fld id="{432D2646-B49B-9F45-BDFD-B3D05C3CBF93}" type="slidenum">
              <a:rPr lang="en-US" smtClean="0"/>
              <a:pPr>
                <a:defRPr/>
              </a:pPr>
              <a:t>24</a:t>
            </a:fld>
            <a:endParaRPr lang="en-US" dirty="0"/>
          </a:p>
        </p:txBody>
      </p:sp>
    </p:spTree>
    <p:extLst>
      <p:ext uri="{BB962C8B-B14F-4D97-AF65-F5344CB8AC3E}">
        <p14:creationId xmlns:p14="http://schemas.microsoft.com/office/powerpoint/2010/main" val="47819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pPr>
            <a:r>
              <a:rPr lang="en-US" dirty="0"/>
              <a:t>These</a:t>
            </a:r>
            <a:r>
              <a:rPr lang="en-US" baseline="0" dirty="0"/>
              <a:t> are the most common symptoms of acute HIV, with fever being the most common (75%), and diarrhea the least common on the list (27%).</a:t>
            </a:r>
          </a:p>
          <a:p>
            <a:pPr defTabSz="897301" eaLnBrk="0" fontAlgn="base" hangingPunct="0">
              <a:spcBef>
                <a:spcPct val="30000"/>
              </a:spcBef>
              <a:spcAft>
                <a:spcPct val="0"/>
              </a:spcAft>
            </a:pPr>
            <a:r>
              <a:rPr lang="en-US" baseline="0" dirty="0"/>
              <a:t>You want to make the diagnosis as soon as possible in acute HIV infection as they are at increased risk of sexual transmission of HIV, you want to engage them in care and start them on therapy.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2D2646-B49B-9F45-BDFD-B3D05C3CBF93}" type="slidenum">
              <a:rPr lang="en-US" smtClean="0"/>
              <a:pPr>
                <a:defRPr/>
              </a:pPr>
              <a:t>25</a:t>
            </a:fld>
            <a:endParaRPr lang="en-US" dirty="0"/>
          </a:p>
        </p:txBody>
      </p:sp>
    </p:spTree>
    <p:extLst>
      <p:ext uri="{BB962C8B-B14F-4D97-AF65-F5344CB8AC3E}">
        <p14:creationId xmlns:p14="http://schemas.microsoft.com/office/powerpoint/2010/main" val="121457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goals today are:</a:t>
            </a:r>
          </a:p>
          <a:p>
            <a:r>
              <a:rPr lang="en-US" dirty="0"/>
              <a:t>Think about and test for…</a:t>
            </a:r>
          </a:p>
          <a:p>
            <a:pPr lvl="1"/>
            <a:r>
              <a:rPr lang="en-US" dirty="0"/>
              <a:t>HIV in the primary care setting, as well as…</a:t>
            </a:r>
          </a:p>
          <a:p>
            <a:pPr lvl="1"/>
            <a:r>
              <a:rPr lang="en-US" dirty="0"/>
              <a:t>Other sexually transmitted infections (STIs)</a:t>
            </a:r>
          </a:p>
          <a:p>
            <a:r>
              <a:rPr lang="en-US" dirty="0"/>
              <a:t>Understand current recommendations for STI screening in the general population and in higher risk individuals (MSM’s, transgender, </a:t>
            </a:r>
            <a:r>
              <a:rPr lang="en-US" dirty="0" err="1"/>
              <a:t>etc</a:t>
            </a:r>
            <a:r>
              <a:rPr lang="en-US" dirty="0"/>
              <a:t>…)</a:t>
            </a:r>
          </a:p>
          <a:p>
            <a:r>
              <a:rPr lang="en-US" dirty="0"/>
              <a:t>Review epidemiology and treatment of syphilis, gonorrhea and chlamydia</a:t>
            </a:r>
          </a:p>
          <a:p>
            <a:r>
              <a:rPr lang="en-US" dirty="0"/>
              <a:t>Understand the role of Pre-Exposure Prophylaxis (</a:t>
            </a:r>
            <a:r>
              <a:rPr lang="en-US" dirty="0" err="1"/>
              <a:t>PrEP</a:t>
            </a:r>
            <a:r>
              <a:rPr lang="en-US" dirty="0"/>
              <a:t>) and Post-Exposure Prophylaxis (PEP)</a:t>
            </a:r>
          </a:p>
          <a:p>
            <a:pPr lvl="1"/>
            <a:r>
              <a:rPr lang="en-US" dirty="0"/>
              <a:t>“</a:t>
            </a:r>
            <a:r>
              <a:rPr lang="en-US" dirty="0" err="1"/>
              <a:t>PrEP</a:t>
            </a:r>
            <a:r>
              <a:rPr lang="en-US" dirty="0"/>
              <a:t>” in high risk individuals</a:t>
            </a:r>
          </a:p>
          <a:p>
            <a:endParaRPr lang="en-US" dirty="0"/>
          </a:p>
        </p:txBody>
      </p:sp>
      <p:sp>
        <p:nvSpPr>
          <p:cNvPr id="4" name="Slide Number Placeholder 3"/>
          <p:cNvSpPr>
            <a:spLocks noGrp="1"/>
          </p:cNvSpPr>
          <p:nvPr>
            <p:ph type="sldNum" sz="quarter" idx="5"/>
          </p:nvPr>
        </p:nvSpPr>
        <p:spPr/>
        <p:txBody>
          <a:bodyPr/>
          <a:lstStyle/>
          <a:p>
            <a:fld id="{874E5F8B-B022-4325-A025-33FEBCFED3A3}" type="slidenum">
              <a:rPr lang="en-US" smtClean="0"/>
              <a:t>3</a:t>
            </a:fld>
            <a:endParaRPr lang="en-US"/>
          </a:p>
        </p:txBody>
      </p:sp>
    </p:spTree>
    <p:extLst>
      <p:ext uri="{BB962C8B-B14F-4D97-AF65-F5344CB8AC3E}">
        <p14:creationId xmlns:p14="http://schemas.microsoft.com/office/powerpoint/2010/main" val="899697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262E0-9D9B-4E9E-A2BA-FD4D379C4036}" type="slidenum">
              <a:rPr lang="en-US" smtClean="0"/>
              <a:pPr/>
              <a:t>26</a:t>
            </a:fld>
            <a:endParaRPr lang="en-US" dirty="0"/>
          </a:p>
        </p:txBody>
      </p:sp>
    </p:spTree>
    <p:extLst>
      <p:ext uri="{BB962C8B-B14F-4D97-AF65-F5344CB8AC3E}">
        <p14:creationId xmlns:p14="http://schemas.microsoft.com/office/powerpoint/2010/main" val="29764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262E0-9D9B-4E9E-A2BA-FD4D379C4036}" type="slidenum">
              <a:rPr lang="en-US" smtClean="0"/>
              <a:pPr/>
              <a:t>27</a:t>
            </a:fld>
            <a:endParaRPr lang="en-US" dirty="0"/>
          </a:p>
        </p:txBody>
      </p:sp>
    </p:spTree>
    <p:extLst>
      <p:ext uri="{BB962C8B-B14F-4D97-AF65-F5344CB8AC3E}">
        <p14:creationId xmlns:p14="http://schemas.microsoft.com/office/powerpoint/2010/main" val="92301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Theoretically, if HIV replication can be inhibited from the moment it enters the body, it may not be able to establish a permanent</a:t>
            </a:r>
            <a:r>
              <a:rPr lang="en-US" baseline="0" dirty="0"/>
              <a:t> infection.</a:t>
            </a:r>
            <a:endParaRPr lang="en-US" dirty="0"/>
          </a:p>
          <a:p>
            <a:r>
              <a:rPr lang="en-US" dirty="0"/>
              <a:t>Right now</a:t>
            </a:r>
            <a:r>
              <a:rPr lang="en-US" baseline="0" dirty="0"/>
              <a:t> the medications recommended for PrEP are daily Tenofovir/emtricitabine in a fixed dose combination pill. </a:t>
            </a:r>
          </a:p>
          <a:p>
            <a:r>
              <a:rPr lang="en-US" baseline="0" dirty="0"/>
              <a:t>Truvada chosen</a:t>
            </a:r>
            <a:r>
              <a:rPr lang="en-US" dirty="0"/>
              <a:t> out</a:t>
            </a:r>
            <a:r>
              <a:rPr lang="en-US" baseline="0" dirty="0"/>
              <a:t> of the almost 30 drugs for </a:t>
            </a:r>
            <a:r>
              <a:rPr lang="en-US" b="1" baseline="0" dirty="0"/>
              <a:t>potency, safety, tolerability, convenience</a:t>
            </a:r>
          </a:p>
          <a:p>
            <a:r>
              <a:rPr lang="en-US" baseline="0" dirty="0"/>
              <a:t>PrEP is not a lifelong prevention strategy: periods of high risk.</a:t>
            </a:r>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28</a:t>
            </a:fld>
            <a:endParaRPr lang="en-US" dirty="0"/>
          </a:p>
        </p:txBody>
      </p:sp>
    </p:spTree>
    <p:extLst>
      <p:ext uri="{BB962C8B-B14F-4D97-AF65-F5344CB8AC3E}">
        <p14:creationId xmlns:p14="http://schemas.microsoft.com/office/powerpoint/2010/main" val="1047022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Theoretically, if HIV replication can be inhibited from the moment it enters the body, it may not be able to establish a permanent</a:t>
            </a:r>
            <a:r>
              <a:rPr lang="en-US" baseline="0" dirty="0"/>
              <a:t> infection.</a:t>
            </a:r>
            <a:endParaRPr lang="en-US" dirty="0"/>
          </a:p>
          <a:p>
            <a:r>
              <a:rPr lang="en-US" dirty="0"/>
              <a:t>Right now</a:t>
            </a:r>
            <a:r>
              <a:rPr lang="en-US" baseline="0" dirty="0"/>
              <a:t> the medications recommended for PrEP are daily Tenofovir/emtricitabine in a fixed dose combination pill. </a:t>
            </a:r>
          </a:p>
          <a:p>
            <a:r>
              <a:rPr lang="en-US" baseline="0" dirty="0"/>
              <a:t>Truvada chosen</a:t>
            </a:r>
            <a:r>
              <a:rPr lang="en-US" dirty="0"/>
              <a:t> out</a:t>
            </a:r>
            <a:r>
              <a:rPr lang="en-US" baseline="0" dirty="0"/>
              <a:t> of the almost 30 drugs for </a:t>
            </a:r>
            <a:r>
              <a:rPr lang="en-US" b="1" baseline="0" dirty="0"/>
              <a:t>potency, safety, tolerability, convenience</a:t>
            </a:r>
          </a:p>
          <a:p>
            <a:r>
              <a:rPr lang="en-US" baseline="0" dirty="0"/>
              <a:t>PrEP is not a lifelong prevention strategy: periods of high risk.</a:t>
            </a:r>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29</a:t>
            </a:fld>
            <a:endParaRPr lang="en-US" dirty="0"/>
          </a:p>
        </p:txBody>
      </p:sp>
    </p:spTree>
    <p:extLst>
      <p:ext uri="{BB962C8B-B14F-4D97-AF65-F5344CB8AC3E}">
        <p14:creationId xmlns:p14="http://schemas.microsoft.com/office/powerpoint/2010/main" val="1047022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262E0-9D9B-4E9E-A2BA-FD4D379C4036}" type="slidenum">
              <a:rPr lang="en-US" smtClean="0"/>
              <a:pPr/>
              <a:t>30</a:t>
            </a:fld>
            <a:endParaRPr lang="en-US" dirty="0"/>
          </a:p>
        </p:txBody>
      </p:sp>
    </p:spTree>
    <p:extLst>
      <p:ext uri="{BB962C8B-B14F-4D97-AF65-F5344CB8AC3E}">
        <p14:creationId xmlns:p14="http://schemas.microsoft.com/office/powerpoint/2010/main" val="340560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262E0-9D9B-4E9E-A2BA-FD4D379C4036}" type="slidenum">
              <a:rPr lang="en-US" smtClean="0"/>
              <a:pPr/>
              <a:t>31</a:t>
            </a:fld>
            <a:endParaRPr lang="en-US" dirty="0"/>
          </a:p>
        </p:txBody>
      </p:sp>
    </p:spTree>
    <p:extLst>
      <p:ext uri="{BB962C8B-B14F-4D97-AF65-F5344CB8AC3E}">
        <p14:creationId xmlns:p14="http://schemas.microsoft.com/office/powerpoint/2010/main" val="2418735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32</a:t>
            </a:fld>
            <a:endParaRPr lang="en-US" dirty="0"/>
          </a:p>
        </p:txBody>
      </p:sp>
    </p:spTree>
    <p:extLst>
      <p:ext uri="{BB962C8B-B14F-4D97-AF65-F5344CB8AC3E}">
        <p14:creationId xmlns:p14="http://schemas.microsoft.com/office/powerpoint/2010/main" val="290628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33</a:t>
            </a:fld>
            <a:endParaRPr lang="en-US" dirty="0"/>
          </a:p>
        </p:txBody>
      </p:sp>
    </p:spTree>
    <p:extLst>
      <p:ext uri="{BB962C8B-B14F-4D97-AF65-F5344CB8AC3E}">
        <p14:creationId xmlns:p14="http://schemas.microsoft.com/office/powerpoint/2010/main" val="29177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different studies, the reduction in HIV acquisition was between 44-75%</a:t>
            </a:r>
          </a:p>
          <a:p>
            <a:r>
              <a:rPr lang="en-US" dirty="0"/>
              <a:t>But when assessed in those with detectable TDF blood levels, the reduction rate was 74-92%</a:t>
            </a:r>
          </a:p>
          <a:p>
            <a:pPr marL="228600" indent="-228600">
              <a:buAutoNum type="arabicPeriod"/>
            </a:pPr>
            <a:r>
              <a:rPr lang="en-US" dirty="0"/>
              <a:t>Adherence is very important</a:t>
            </a:r>
            <a:r>
              <a:rPr lang="en-US" baseline="0" dirty="0"/>
              <a:t> for efficacy: compare the overall reduction in risk of HIV infection for participants on PrEP with the subgroup on PrEP who had detectable medication in their blood.  The reduction in risk was much higher for the group with detectable levels of medication, which indicates they were taking the medication regularly.  TDF2 reported on adherence and efficacy in a slightly different way: of the people in the study who became infected, only half of those had detectable levels of medication in their blood.  Those who became infected and did have detectable levels of medication had very low levels of medication present. All had lower levels than matched participants who did not become infected during the trial. </a:t>
            </a:r>
          </a:p>
          <a:p>
            <a:pPr marL="228600" indent="-228600">
              <a:buAutoNum type="arabicPeriod"/>
            </a:pPr>
            <a:r>
              <a:rPr lang="en-US" baseline="0" dirty="0"/>
              <a:t>Self-assessment of risk may be important for motivation and adherence. The Fem-PREP and VOICE trials had low levels of adherence measured by level of medication in the blood.  One thought about this is that women did not assess themselves to be at high risk of HIV, although the researchers had targeted a group they defined as high risk.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34</a:t>
            </a:fld>
            <a:endParaRPr lang="en-US" dirty="0"/>
          </a:p>
        </p:txBody>
      </p:sp>
    </p:spTree>
    <p:extLst>
      <p:ext uri="{BB962C8B-B14F-4D97-AF65-F5344CB8AC3E}">
        <p14:creationId xmlns:p14="http://schemas.microsoft.com/office/powerpoint/2010/main" val="70681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IpREX</a:t>
            </a:r>
            <a:endParaRPr lang="en-US" dirty="0"/>
          </a:p>
        </p:txBody>
      </p:sp>
      <p:sp>
        <p:nvSpPr>
          <p:cNvPr id="4" name="Slide Number Placeholder 3"/>
          <p:cNvSpPr>
            <a:spLocks noGrp="1"/>
          </p:cNvSpPr>
          <p:nvPr>
            <p:ph type="sldNum" sz="quarter" idx="5"/>
          </p:nvPr>
        </p:nvSpPr>
        <p:spPr/>
        <p:txBody>
          <a:bodyPr/>
          <a:lstStyle/>
          <a:p>
            <a:fld id="{874E5F8B-B022-4325-A025-33FEBCFED3A3}" type="slidenum">
              <a:rPr lang="en-US" smtClean="0"/>
              <a:t>35</a:t>
            </a:fld>
            <a:endParaRPr lang="en-US"/>
          </a:p>
        </p:txBody>
      </p:sp>
    </p:spTree>
    <p:extLst>
      <p:ext uri="{BB962C8B-B14F-4D97-AF65-F5344CB8AC3E}">
        <p14:creationId xmlns:p14="http://schemas.microsoft.com/office/powerpoint/2010/main" val="55389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E5F8B-B022-4325-A025-33FEBCFED3A3}" type="slidenum">
              <a:rPr lang="en-US" smtClean="0"/>
              <a:t>4</a:t>
            </a:fld>
            <a:endParaRPr lang="en-US"/>
          </a:p>
        </p:txBody>
      </p:sp>
    </p:spTree>
    <p:extLst>
      <p:ext uri="{BB962C8B-B14F-4D97-AF65-F5344CB8AC3E}">
        <p14:creationId xmlns:p14="http://schemas.microsoft.com/office/powerpoint/2010/main" val="3272010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reduction in hiv acquisition</a:t>
            </a:r>
          </a:p>
          <a:p>
            <a:r>
              <a:rPr lang="en-US" dirty="0"/>
              <a:t>92% reduction in those with detectable drug levels</a:t>
            </a:r>
          </a:p>
          <a:p>
            <a:r>
              <a:rPr lang="en-US" dirty="0"/>
              <a:t>They did modeling noting that if you take 4x per week reduce risk by 96%</a:t>
            </a:r>
          </a:p>
          <a:p>
            <a:endParaRPr lang="en-US" dirty="0"/>
          </a:p>
          <a:p>
            <a:r>
              <a:rPr lang="en-US" dirty="0"/>
              <a:t>IPERGAY trial studied intermittent use of PrEP published in NEJM 2015 found RRR 85%.</a:t>
            </a:r>
          </a:p>
        </p:txBody>
      </p:sp>
      <p:sp>
        <p:nvSpPr>
          <p:cNvPr id="4" name="Slide Number Placeholder 3"/>
          <p:cNvSpPr>
            <a:spLocks noGrp="1"/>
          </p:cNvSpPr>
          <p:nvPr>
            <p:ph type="sldNum" sz="quarter" idx="10"/>
          </p:nvPr>
        </p:nvSpPr>
        <p:spPr/>
        <p:txBody>
          <a:bodyPr/>
          <a:lstStyle/>
          <a:p>
            <a:fld id="{FB3262E0-9D9B-4E9E-A2BA-FD4D379C4036}" type="slidenum">
              <a:rPr lang="en-US" smtClean="0"/>
              <a:t>36</a:t>
            </a:fld>
            <a:endParaRPr lang="en-US" dirty="0"/>
          </a:p>
        </p:txBody>
      </p:sp>
    </p:spTree>
    <p:extLst>
      <p:ext uri="{BB962C8B-B14F-4D97-AF65-F5344CB8AC3E}">
        <p14:creationId xmlns:p14="http://schemas.microsoft.com/office/powerpoint/2010/main" val="1945495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also monitor for bone mineral density, especially in patients who are higher</a:t>
            </a:r>
            <a:r>
              <a:rPr lang="en-US" baseline="0" dirty="0"/>
              <a:t> risk</a:t>
            </a:r>
            <a:endParaRPr lang="en-US" dirty="0"/>
          </a:p>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39</a:t>
            </a:fld>
            <a:endParaRPr lang="en-US" dirty="0"/>
          </a:p>
        </p:txBody>
      </p:sp>
    </p:spTree>
    <p:extLst>
      <p:ext uri="{BB962C8B-B14F-4D97-AF65-F5344CB8AC3E}">
        <p14:creationId xmlns:p14="http://schemas.microsoft.com/office/powerpoint/2010/main" val="1442701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Referrals for PrEP increased dramatically in a large clinical practice at Kaiser SF since 2012.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Despite HIGH STI rates of infections, were no new HIV infections in this population.</a:t>
            </a:r>
          </a:p>
          <a:p>
            <a:endParaRPr lang="en-US" sz="1200" b="0" i="0" kern="1200" dirty="0">
              <a:solidFill>
                <a:schemeClr val="tx1"/>
              </a:solidFill>
              <a:effectLst/>
              <a:latin typeface="+mn-lt"/>
              <a:ea typeface="+mn-ea"/>
              <a:cs typeface="+mn-cs"/>
            </a:endParaRPr>
          </a:p>
          <a:p>
            <a:r>
              <a:rPr lang="en-US" dirty="0"/>
              <a:t>Limitations of our data:</a:t>
            </a:r>
          </a:p>
          <a:p>
            <a:pPr lvl="1"/>
            <a:r>
              <a:rPr lang="en-US" dirty="0"/>
              <a:t>No control group</a:t>
            </a:r>
          </a:p>
          <a:p>
            <a:pPr lvl="1"/>
            <a:r>
              <a:rPr lang="en-US" dirty="0"/>
              <a:t>Fewer condoms ≠ more HIV risk ?</a:t>
            </a:r>
          </a:p>
          <a:p>
            <a:pPr lvl="2"/>
            <a:r>
              <a:rPr lang="en-US" dirty="0"/>
              <a:t>“PrEP-sorting”</a:t>
            </a:r>
          </a:p>
          <a:p>
            <a:pPr lvl="2"/>
            <a:r>
              <a:rPr lang="en-US" dirty="0"/>
              <a:t>Undetectable viral loads</a:t>
            </a:r>
          </a:p>
        </p:txBody>
      </p:sp>
      <p:sp>
        <p:nvSpPr>
          <p:cNvPr id="4" name="Slide Number Placeholder 3"/>
          <p:cNvSpPr>
            <a:spLocks noGrp="1"/>
          </p:cNvSpPr>
          <p:nvPr>
            <p:ph type="sldNum" sz="quarter" idx="10"/>
          </p:nvPr>
        </p:nvSpPr>
        <p:spPr/>
        <p:txBody>
          <a:bodyPr/>
          <a:lstStyle/>
          <a:p>
            <a:fld id="{FB3262E0-9D9B-4E9E-A2BA-FD4D379C4036}" type="slidenum">
              <a:rPr lang="en-US" smtClean="0"/>
              <a:t>40</a:t>
            </a:fld>
            <a:endParaRPr lang="en-US" dirty="0"/>
          </a:p>
        </p:txBody>
      </p:sp>
    </p:spTree>
    <p:extLst>
      <p:ext uri="{BB962C8B-B14F-4D97-AF65-F5344CB8AC3E}">
        <p14:creationId xmlns:p14="http://schemas.microsoft.com/office/powerpoint/2010/main" val="880204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a patient seroconverts on PrEP, check CD4 and VL, send genotype and link to HIV care.  Counsel on HIV transmission prevention and offer partner notification services. </a:t>
            </a:r>
          </a:p>
          <a:p>
            <a:r>
              <a:rPr lang="en-US" baseline="0" dirty="0"/>
              <a:t>Upon discontinuation, document: HIV status, reason for discontinuation, and recent adherence and reported sexual risk behavior. </a:t>
            </a:r>
          </a:p>
        </p:txBody>
      </p:sp>
      <p:sp>
        <p:nvSpPr>
          <p:cNvPr id="4" name="Slide Number Placeholder 3"/>
          <p:cNvSpPr>
            <a:spLocks noGrp="1"/>
          </p:cNvSpPr>
          <p:nvPr>
            <p:ph type="sldNum" sz="quarter" idx="10"/>
          </p:nvPr>
        </p:nvSpPr>
        <p:spPr/>
        <p:txBody>
          <a:bodyPr/>
          <a:lstStyle/>
          <a:p>
            <a:fld id="{FB3262E0-9D9B-4E9E-A2BA-FD4D379C4036}" type="slidenum">
              <a:rPr lang="en-US" smtClean="0"/>
              <a:t>41</a:t>
            </a:fld>
            <a:endParaRPr lang="en-US" dirty="0"/>
          </a:p>
        </p:txBody>
      </p:sp>
    </p:spTree>
    <p:extLst>
      <p:ext uri="{BB962C8B-B14F-4D97-AF65-F5344CB8AC3E}">
        <p14:creationId xmlns:p14="http://schemas.microsoft.com/office/powerpoint/2010/main" val="4033078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ARVs</a:t>
            </a:r>
            <a:r>
              <a:rPr lang="en-US" baseline="0" dirty="0"/>
              <a:t> have not been studied for efficacy and safety for PrEP: should not be using 3 ARVs or using other ARVs</a:t>
            </a:r>
          </a:p>
          <a:p>
            <a:endParaRPr lang="en-US" dirty="0"/>
          </a:p>
          <a:p>
            <a:r>
              <a:rPr lang="en-US" dirty="0"/>
              <a:t>Expedited partner therapy: give to infected partner to take home to his/her partner; not recommended</a:t>
            </a:r>
            <a:r>
              <a:rPr lang="en-US" baseline="0" dirty="0"/>
              <a:t> b/c diligent f/u is necessary for PrEP</a:t>
            </a:r>
          </a:p>
          <a:p>
            <a:endParaRPr lang="en-US" baseline="0" dirty="0"/>
          </a:p>
          <a:p>
            <a:r>
              <a:rPr lang="en-US" baseline="0" dirty="0"/>
              <a:t>Insufficient evidence in adolescents</a:t>
            </a:r>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42</a:t>
            </a:fld>
            <a:endParaRPr lang="en-US" dirty="0"/>
          </a:p>
        </p:txBody>
      </p:sp>
    </p:spTree>
    <p:extLst>
      <p:ext uri="{BB962C8B-B14F-4D97-AF65-F5344CB8AC3E}">
        <p14:creationId xmlns:p14="http://schemas.microsoft.com/office/powerpoint/2010/main" val="3241010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262E0-9D9B-4E9E-A2BA-FD4D379C4036}" type="slidenum">
              <a:rPr lang="en-US" smtClean="0"/>
              <a:pPr/>
              <a:t>44</a:t>
            </a:fld>
            <a:endParaRPr lang="en-US" dirty="0"/>
          </a:p>
        </p:txBody>
      </p:sp>
    </p:spTree>
    <p:extLst>
      <p:ext uri="{BB962C8B-B14F-4D97-AF65-F5344CB8AC3E}">
        <p14:creationId xmlns:p14="http://schemas.microsoft.com/office/powerpoint/2010/main" val="269715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CDC has an occupational exposure prophylaxis guideline from 2016, which also lists tenofovir/emtricitabine and raltegravir or Truvada/dolutegravir as the preferred PEP regimen.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PEP initiation should be considered in people whose vagina, rectum, eye, mouth or other </a:t>
            </a:r>
            <a:r>
              <a:rPr lang="en-US" dirty="0" err="1"/>
              <a:t>mucuous</a:t>
            </a:r>
            <a:r>
              <a:rPr lang="en-US" dirty="0"/>
              <a:t> membrane, non-intact skin, or perforated skin (</a:t>
            </a:r>
            <a:r>
              <a:rPr lang="en-US" dirty="0" err="1"/>
              <a:t>eg</a:t>
            </a:r>
            <a:r>
              <a:rPr lang="en-US" dirty="0"/>
              <a:t>, needle stick) come into contact with potentially contaminated body </a:t>
            </a:r>
            <a:r>
              <a:rPr lang="en-US" dirty="0" err="1"/>
              <a:t>fuids</a:t>
            </a:r>
            <a:r>
              <a:rPr lang="en-US" dirty="0"/>
              <a:t> from an HIV-infected source, as long as exposure has occurred within a 72-hour window. If the source is of unknown HIV status, a case-by-case determination can be made.4 PEP is not recommended for use in people whose exposure occurred 73 hours or more before they sought treatment, or in people who are considered to have a negligible risk for HIV exposure because of exposure to non-blood contaminated secretions such as urine, saliva, sweat, tears, or nasal secretions.</a:t>
            </a:r>
          </a:p>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t>45</a:t>
            </a:fld>
            <a:endParaRPr lang="en-US" dirty="0"/>
          </a:p>
        </p:txBody>
      </p:sp>
    </p:spTree>
    <p:extLst>
      <p:ext uri="{BB962C8B-B14F-4D97-AF65-F5344CB8AC3E}">
        <p14:creationId xmlns:p14="http://schemas.microsoft.com/office/powerpoint/2010/main" val="5443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semen, breast milk, vaginal and rectal fluids</a:t>
            </a:r>
          </a:p>
        </p:txBody>
      </p:sp>
      <p:sp>
        <p:nvSpPr>
          <p:cNvPr id="4" name="Slide Number Placeholder 3"/>
          <p:cNvSpPr>
            <a:spLocks noGrp="1"/>
          </p:cNvSpPr>
          <p:nvPr>
            <p:ph type="sldNum" sz="quarter" idx="5"/>
          </p:nvPr>
        </p:nvSpPr>
        <p:spPr/>
        <p:txBody>
          <a:bodyPr/>
          <a:lstStyle/>
          <a:p>
            <a:fld id="{874E5F8B-B022-4325-A025-33FEBCFED3A3}" type="slidenum">
              <a:rPr lang="en-US" smtClean="0"/>
              <a:t>6</a:t>
            </a:fld>
            <a:endParaRPr lang="en-US"/>
          </a:p>
        </p:txBody>
      </p:sp>
    </p:spTree>
    <p:extLst>
      <p:ext uri="{BB962C8B-B14F-4D97-AF65-F5344CB8AC3E}">
        <p14:creationId xmlns:p14="http://schemas.microsoft.com/office/powerpoint/2010/main" val="78110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37,832 new HIV diagnoses in US and dependent areas in 2018</a:t>
            </a:r>
          </a:p>
          <a:p>
            <a:r>
              <a:rPr lang="en-US" dirty="0"/>
              <a:t>-21% aged 15-24 and 17% over 50 years old – both groups with innate challenges to test. </a:t>
            </a:r>
          </a:p>
          <a:p>
            <a:r>
              <a:rPr lang="en-US" dirty="0"/>
              <a:t>	-Younger population can be resistant to testing, lack of self-awareness about risk and their own self-invincibility</a:t>
            </a:r>
          </a:p>
          <a:p>
            <a:r>
              <a:rPr lang="en-US" dirty="0"/>
              <a:t>	-Providers often make assumptions about the lack of sexual risk in ppl with advanced age leading to undertesting and elevated rates of STI</a:t>
            </a:r>
          </a:p>
          <a:p>
            <a:r>
              <a:rPr lang="en-US" dirty="0"/>
              <a:t>-In 2018, 69% of new HIV infections were among gay, bisexual and men who have sex with men. 24% were among heterosexuals. 7% were among ppl who inject drugs. </a:t>
            </a:r>
          </a:p>
          <a:p>
            <a:r>
              <a:rPr lang="en-US" dirty="0"/>
              <a:t>-When breaking down the data to look at the most-affected subpopulations</a:t>
            </a:r>
          </a:p>
          <a:p>
            <a:r>
              <a:rPr lang="en-US" dirty="0"/>
              <a:t>	-Black MSM had the most new infection at 9,499. The overall trend in this subpopulation was stable from the prior year.</a:t>
            </a:r>
          </a:p>
          <a:p>
            <a:r>
              <a:rPr lang="en-US" dirty="0"/>
              <a:t>	-Next Hispanic/Latino MSM with 7,543 new infections – this subpopulation had increased 17% compared to prior year.</a:t>
            </a:r>
          </a:p>
          <a:p>
            <a:r>
              <a:rPr lang="en-US" dirty="0"/>
              <a:t>	-Subsequent was White MSM 6,423 new infections – this subpopulation had decreased 19%</a:t>
            </a:r>
          </a:p>
          <a:p>
            <a:r>
              <a:rPr lang="en-US" dirty="0"/>
              <a:t>-</a:t>
            </a:r>
            <a:r>
              <a:rPr lang="en-US" sz="1200" b="0" i="0" kern="1200" dirty="0">
                <a:solidFill>
                  <a:schemeClr val="tx1"/>
                </a:solidFill>
                <a:effectLst/>
                <a:latin typeface="+mn-lt"/>
                <a:ea typeface="+mn-ea"/>
                <a:cs typeface="+mn-cs"/>
              </a:rPr>
              <a:t>Heterosexuals continue to be affected by HIV. In 2018, heterosexuals accounted for 24% of the 37,832 new HIV diagnoses. Heterosexual men accounted for 7% of total HIV diagnoses, while heterosexual woman accounted for 16% of new diagnoses. Both of those subpopulations had decreased between 20-30% from year prior.</a:t>
            </a:r>
            <a:endParaRPr lang="en-US" dirty="0"/>
          </a:p>
        </p:txBody>
      </p:sp>
      <p:sp>
        <p:nvSpPr>
          <p:cNvPr id="4" name="Slide Number Placeholder 3"/>
          <p:cNvSpPr>
            <a:spLocks noGrp="1"/>
          </p:cNvSpPr>
          <p:nvPr>
            <p:ph type="sldNum" sz="quarter" idx="5"/>
          </p:nvPr>
        </p:nvSpPr>
        <p:spPr/>
        <p:txBody>
          <a:bodyPr/>
          <a:lstStyle/>
          <a:p>
            <a:fld id="{874E5F8B-B022-4325-A025-33FEBCFED3A3}" type="slidenum">
              <a:rPr lang="en-US" smtClean="0"/>
              <a:t>9</a:t>
            </a:fld>
            <a:endParaRPr lang="en-US"/>
          </a:p>
        </p:txBody>
      </p:sp>
    </p:spTree>
    <p:extLst>
      <p:ext uri="{BB962C8B-B14F-4D97-AF65-F5344CB8AC3E}">
        <p14:creationId xmlns:p14="http://schemas.microsoft.com/office/powerpoint/2010/main" val="242422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rates of HIV and AIDS </a:t>
            </a:r>
            <a:r>
              <a:rPr lang="en-US" u="sng" dirty="0">
                <a:effectLst/>
              </a:rPr>
              <a:t>diagnoses are higher in the South.</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South generally is </a:t>
            </a:r>
            <a:r>
              <a:rPr lang="en-US" u="sng" dirty="0">
                <a:effectLst/>
              </a:rPr>
              <a:t>behind other regions in some key HIV prevention and care indicators, such as testing, linkage to care, retention in care and viral load suppression.</a:t>
            </a:r>
          </a:p>
          <a:p>
            <a:r>
              <a:rPr lang="en-US" u="sng" dirty="0">
                <a:effectLst/>
              </a:rPr>
              <a:t>African Americans </a:t>
            </a:r>
            <a:r>
              <a:rPr lang="en-US" dirty="0">
                <a:effectLst/>
              </a:rPr>
              <a:t>highest percentage of HIV diagnoses in the South, Northeast, and Midwest, and </a:t>
            </a:r>
            <a:r>
              <a:rPr lang="en-US" u="sng" dirty="0">
                <a:effectLst/>
              </a:rPr>
              <a:t>Hispanics/Latinos </a:t>
            </a:r>
            <a:r>
              <a:rPr lang="en-US" dirty="0">
                <a:effectLst/>
              </a:rPr>
              <a:t>highest percentage in the West.</a:t>
            </a:r>
          </a:p>
          <a:p>
            <a:r>
              <a:rPr lang="en-US" u="sng" dirty="0">
                <a:effectLst/>
              </a:rPr>
              <a:t>8 states have higher rates than California</a:t>
            </a:r>
            <a:r>
              <a:rPr lang="en-US" u="none" dirty="0">
                <a:effectLst/>
              </a:rPr>
              <a: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FB3262E0-9D9B-4E9E-A2BA-FD4D379C4036}" type="slidenum">
              <a:rPr lang="en-US" smtClean="0"/>
              <a:pPr/>
              <a:t>10</a:t>
            </a:fld>
            <a:endParaRPr lang="en-US" dirty="0"/>
          </a:p>
        </p:txBody>
      </p:sp>
    </p:spTree>
    <p:extLst>
      <p:ext uri="{BB962C8B-B14F-4D97-AF65-F5344CB8AC3E}">
        <p14:creationId xmlns:p14="http://schemas.microsoft.com/office/powerpoint/2010/main" val="206046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This is the 2018 CDC Surveillance Data.</a:t>
            </a:r>
          </a:p>
          <a:p>
            <a:pPr marL="0" lvl="0" indent="0">
              <a:spcBef>
                <a:spcPts val="0"/>
              </a:spcBef>
              <a:buNone/>
            </a:pPr>
            <a:r>
              <a:rPr lang="en-US" dirty="0"/>
              <a:t>-There were 1.8 million cases of chlamydia, which is a 19% increase in cases since 2014.</a:t>
            </a:r>
          </a:p>
          <a:p>
            <a:pPr marL="0" lvl="0" indent="0">
              <a:spcBef>
                <a:spcPts val="0"/>
              </a:spcBef>
              <a:buNone/>
            </a:pPr>
            <a:r>
              <a:rPr lang="en-US" dirty="0"/>
              <a:t>-There were </a:t>
            </a:r>
            <a:r>
              <a:rPr lang="en-US" dirty="0" err="1"/>
              <a:t>approx</a:t>
            </a:r>
            <a:r>
              <a:rPr lang="en-US" dirty="0"/>
              <a:t> 583K cases of gonorrhea, which is a 63% increase since 2014.</a:t>
            </a:r>
          </a:p>
          <a:p>
            <a:pPr marL="0" lvl="0" indent="0">
              <a:spcBef>
                <a:spcPts val="0"/>
              </a:spcBef>
              <a:buNone/>
            </a:pPr>
            <a:r>
              <a:rPr lang="en-US" dirty="0"/>
              <a:t>-Syphilis has been increasing dramatically. There were 35k primary and secondary cases of syphilis with 1,306 congenital cases. This is a 71% increase since 2014</a:t>
            </a:r>
          </a:p>
          <a:p>
            <a:pPr marL="0" lvl="0" indent="0">
              <a:spcBef>
                <a:spcPts val="0"/>
              </a:spcBef>
              <a:buNone/>
            </a:pPr>
            <a:r>
              <a:rPr lang="en-US" dirty="0"/>
              <a:t>	-many reasons behind this. Regional outbreaks of syphilis, lack of testing availability, decreased public health funding into monitoring programs to name a few.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 CDC STD Treatment Guidelines are the most up to date</a:t>
            </a:r>
          </a:p>
          <a:p>
            <a:r>
              <a:rPr lang="en-US" dirty="0"/>
              <a:t>Though there was Recommendations for Providing Quality STD Clinical Services Published on January 3, 2020.</a:t>
            </a:r>
          </a:p>
          <a:p>
            <a:r>
              <a:rPr lang="en-US" dirty="0"/>
              <a:t>These new recommendations discuss </a:t>
            </a:r>
            <a:r>
              <a:rPr lang="en-US" sz="1200" b="0" i="0" kern="1200" dirty="0">
                <a:solidFill>
                  <a:schemeClr val="tx1"/>
                </a:solidFill>
                <a:effectLst/>
                <a:latin typeface="+mn-lt"/>
                <a:ea typeface="+mn-ea"/>
                <a:cs typeface="+mn-cs"/>
              </a:rPr>
              <a:t>sexual history taking and physical examination, role of prevention, screening, partner services, evaluation of STD-related conditions,  lab diagnosis and treatment. </a:t>
            </a:r>
          </a:p>
          <a:p>
            <a:r>
              <a:rPr lang="en-US" sz="1200" b="0" i="0" kern="1200" dirty="0">
                <a:solidFill>
                  <a:schemeClr val="tx1"/>
                </a:solidFill>
                <a:effectLst/>
                <a:latin typeface="+mn-lt"/>
                <a:ea typeface="+mn-ea"/>
                <a:cs typeface="+mn-cs"/>
              </a:rPr>
              <a:t>The STD Quality Clinical Services Document focuses more on what services to have available and the STI Treatment Guidelines focuses on managing ppl with or at risk of infection.</a:t>
            </a:r>
            <a:endParaRPr lang="en-US" dirty="0"/>
          </a:p>
        </p:txBody>
      </p:sp>
      <p:sp>
        <p:nvSpPr>
          <p:cNvPr id="4" name="Slide Number Placeholder 3"/>
          <p:cNvSpPr>
            <a:spLocks noGrp="1"/>
          </p:cNvSpPr>
          <p:nvPr>
            <p:ph type="sldNum" sz="quarter" idx="5"/>
          </p:nvPr>
        </p:nvSpPr>
        <p:spPr/>
        <p:txBody>
          <a:bodyPr/>
          <a:lstStyle/>
          <a:p>
            <a:fld id="{874E5F8B-B022-4325-A025-33FEBCFED3A3}" type="slidenum">
              <a:rPr lang="en-US" smtClean="0"/>
              <a:t>12</a:t>
            </a:fld>
            <a:endParaRPr lang="en-US"/>
          </a:p>
        </p:txBody>
      </p:sp>
    </p:spTree>
    <p:extLst>
      <p:ext uri="{BB962C8B-B14F-4D97-AF65-F5344CB8AC3E}">
        <p14:creationId xmlns:p14="http://schemas.microsoft.com/office/powerpoint/2010/main" val="43322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sexually active adolescents</a:t>
            </a:r>
          </a:p>
          <a:p>
            <a:r>
              <a:rPr lang="en-US" dirty="0"/>
              <a:t>	- Recommend routine screening for Chlamydia and Gonorrhea on annual bases for females if &lt;25yo.</a:t>
            </a:r>
          </a:p>
          <a:p>
            <a:r>
              <a:rPr lang="en-US" dirty="0"/>
              <a:t>For women &gt;25 </a:t>
            </a:r>
            <a:r>
              <a:rPr lang="en-US" dirty="0" err="1"/>
              <a:t>yo</a:t>
            </a:r>
            <a:r>
              <a:rPr lang="en-US" dirty="0"/>
              <a:t>, testing for HIV and STD should be based on risk</a:t>
            </a:r>
          </a:p>
          <a:p>
            <a:r>
              <a:rPr lang="en-US" dirty="0"/>
              <a:t>Pregnant Woman</a:t>
            </a:r>
          </a:p>
          <a:p>
            <a:r>
              <a:rPr lang="en-US" dirty="0"/>
              <a:t>-all test for HIV as part of prenatal care, retesting 3</a:t>
            </a:r>
            <a:r>
              <a:rPr lang="en-US" baseline="30000" dirty="0"/>
              <a:t>rd</a:t>
            </a:r>
            <a:r>
              <a:rPr lang="en-US" dirty="0"/>
              <a:t> trimester for those at high risk (HIV Ag/Ab combination 4</a:t>
            </a:r>
            <a:r>
              <a:rPr lang="en-US" baseline="30000" dirty="0"/>
              <a:t>th</a:t>
            </a:r>
            <a:r>
              <a:rPr lang="en-US" dirty="0"/>
              <a:t> gen test)</a:t>
            </a:r>
          </a:p>
          <a:p>
            <a:r>
              <a:rPr lang="en-US" dirty="0"/>
              <a:t>-</a:t>
            </a:r>
            <a:r>
              <a:rPr lang="en-US" sz="1200" b="0" i="0" kern="1200" dirty="0">
                <a:solidFill>
                  <a:schemeClr val="tx1"/>
                </a:solidFill>
                <a:effectLst/>
                <a:latin typeface="+mn-lt"/>
                <a:ea typeface="+mn-ea"/>
                <a:cs typeface="+mn-cs"/>
              </a:rPr>
              <a:t>Testing pregnant women and treating those who are infected are vital not only to maintain the health of the woman, but to reduce perinatal transmission of HIV through available antiretroviral and obstetrical interventions.</a:t>
            </a:r>
          </a:p>
          <a:p>
            <a:r>
              <a:rPr lang="en-US" sz="1200" b="0" i="0" kern="1200" dirty="0">
                <a:solidFill>
                  <a:schemeClr val="tx1"/>
                </a:solidFill>
                <a:effectLst/>
                <a:latin typeface="+mn-lt"/>
                <a:ea typeface="+mn-ea"/>
                <a:cs typeface="+mn-cs"/>
              </a:rPr>
              <a:t>-Rapid HIV screening for all women in labor with no documented HIV test.</a:t>
            </a:r>
          </a:p>
          <a:p>
            <a:r>
              <a:rPr lang="en-US" sz="1200" b="0" i="0" kern="1200" dirty="0">
                <a:solidFill>
                  <a:schemeClr val="tx1"/>
                </a:solidFill>
                <a:effectLst/>
                <a:latin typeface="+mn-lt"/>
                <a:ea typeface="+mn-ea"/>
                <a:cs typeface="+mn-cs"/>
              </a:rPr>
              <a:t>-Serologic test for syphilis at first prenatal visit.</a:t>
            </a:r>
          </a:p>
          <a:p>
            <a:r>
              <a:rPr lang="en-US" sz="1200" b="0" i="0" kern="1200" dirty="0">
                <a:solidFill>
                  <a:schemeClr val="tx1"/>
                </a:solidFill>
                <a:effectLst/>
                <a:latin typeface="+mn-lt"/>
                <a:ea typeface="+mn-ea"/>
                <a:cs typeface="+mn-cs"/>
              </a:rPr>
              <a:t>-Women who are at high risk for syphilis or live in areas of high syphilis morbidity should be screened again early in the third trimester (at approximately 28 weeks’ gestation) and at delivery. </a:t>
            </a:r>
          </a:p>
          <a:p>
            <a:r>
              <a:rPr lang="en-US" sz="1200" b="0" i="0" kern="1200" dirty="0">
                <a:solidFill>
                  <a:schemeClr val="tx1"/>
                </a:solidFill>
                <a:effectLst/>
                <a:latin typeface="+mn-lt"/>
                <a:ea typeface="+mn-ea"/>
                <a:cs typeface="+mn-cs"/>
              </a:rPr>
              <a:t>- All pregnant women should be routinely tested for hepatitis B surface antigen (HBsAg) at the first prenatal visit even if they have been previously vaccinated or tested</a:t>
            </a:r>
          </a:p>
          <a:p>
            <a:r>
              <a:rPr lang="en-US" sz="1200" b="0" i="0" kern="1200" dirty="0">
                <a:solidFill>
                  <a:schemeClr val="tx1"/>
                </a:solidFill>
                <a:effectLst/>
                <a:latin typeface="+mn-lt"/>
                <a:ea typeface="+mn-ea"/>
                <a:cs typeface="+mn-cs"/>
              </a:rPr>
              <a:t>-All pregnant women aged &lt;25 years and older women at increased risk for infection (e.g., those who have a new sex partner, more than one sex partner, a sex partner with concurrent partners, or a sex partner who has a sexually transmitted infection) should be routinely screened for </a:t>
            </a:r>
            <a:r>
              <a:rPr lang="en-US" sz="1200" b="0" i="1" kern="1200" dirty="0">
                <a:solidFill>
                  <a:schemeClr val="tx1"/>
                </a:solidFill>
                <a:effectLst/>
                <a:latin typeface="+mn-lt"/>
                <a:ea typeface="+mn-ea"/>
                <a:cs typeface="+mn-cs"/>
              </a:rPr>
              <a:t>Chlamydia </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Gonorrhea</a:t>
            </a:r>
            <a:r>
              <a:rPr lang="en-US" sz="1200" b="0" i="0" kern="1200" dirty="0">
                <a:solidFill>
                  <a:schemeClr val="tx1"/>
                </a:solidFill>
                <a:effectLst/>
                <a:latin typeface="+mn-lt"/>
                <a:ea typeface="+mn-ea"/>
                <a:cs typeface="+mn-cs"/>
              </a:rPr>
              <a:t> at the first prenatal visit.</a:t>
            </a:r>
            <a:endParaRPr lang="en-US" dirty="0"/>
          </a:p>
        </p:txBody>
      </p:sp>
      <p:sp>
        <p:nvSpPr>
          <p:cNvPr id="4" name="Slide Number Placeholder 3"/>
          <p:cNvSpPr>
            <a:spLocks noGrp="1"/>
          </p:cNvSpPr>
          <p:nvPr>
            <p:ph type="sldNum" sz="quarter" idx="5"/>
          </p:nvPr>
        </p:nvSpPr>
        <p:spPr/>
        <p:txBody>
          <a:bodyPr/>
          <a:lstStyle/>
          <a:p>
            <a:fld id="{874E5F8B-B022-4325-A025-33FEBCFED3A3}" type="slidenum">
              <a:rPr lang="en-US" smtClean="0"/>
              <a:t>13</a:t>
            </a:fld>
            <a:endParaRPr lang="en-US"/>
          </a:p>
        </p:txBody>
      </p:sp>
    </p:spTree>
    <p:extLst>
      <p:ext uri="{BB962C8B-B14F-4D97-AF65-F5344CB8AC3E}">
        <p14:creationId xmlns:p14="http://schemas.microsoft.com/office/powerpoint/2010/main" val="84324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FB6E1D58-4895-954A-A9CB-21E90F8B97E2}"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6" y="207221"/>
            <a:ext cx="3011430" cy="1155194"/>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34B028B3-AD42-0343-B488-BD37C7E549A8}" type="datetimeFigureOut">
              <a:rPr lang="en-US" smtClean="0"/>
              <a:t>10/1/2020</a:t>
            </a:fld>
            <a:endParaRPr lang="en-US"/>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9"/>
        <p:cNvGrpSpPr/>
        <p:nvPr/>
      </p:nvGrpSpPr>
      <p:grpSpPr>
        <a:xfrm>
          <a:off x="0" y="0"/>
          <a:ext cx="0" cy="0"/>
          <a:chOff x="0" y="0"/>
          <a:chExt cx="0" cy="0"/>
        </a:xfrm>
      </p:grpSpPr>
      <p:sp>
        <p:nvSpPr>
          <p:cNvPr id="70" name="Shape 70"/>
          <p:cNvSpPr/>
          <p:nvPr/>
        </p:nvSpPr>
        <p:spPr>
          <a:xfrm>
            <a:off x="7356366" y="6755100"/>
            <a:ext cx="893700" cy="102900"/>
          </a:xfrm>
          <a:prstGeom prst="rect">
            <a:avLst/>
          </a:prstGeom>
          <a:solidFill>
            <a:srgbClr val="FF9715"/>
          </a:solidFill>
          <a:ln>
            <a:noFill/>
          </a:ln>
        </p:spPr>
        <p:txBody>
          <a:bodyPr wrap="square" lIns="91425" tIns="91425" rIns="91425" bIns="91425" anchor="ctr" anchorCtr="0">
            <a:noAutofit/>
          </a:bodyPr>
          <a:lstStyle/>
          <a:p>
            <a:pPr marL="0" lvl="0" indent="0">
              <a:spcBef>
                <a:spcPts val="0"/>
              </a:spcBef>
              <a:buNone/>
            </a:pPr>
            <a:endParaRPr dirty="0"/>
          </a:p>
        </p:txBody>
      </p:sp>
      <p:sp>
        <p:nvSpPr>
          <p:cNvPr id="71" name="Shape 71"/>
          <p:cNvSpPr/>
          <p:nvPr/>
        </p:nvSpPr>
        <p:spPr>
          <a:xfrm>
            <a:off x="8250312" y="6755100"/>
            <a:ext cx="893700" cy="102900"/>
          </a:xfrm>
          <a:prstGeom prst="rect">
            <a:avLst/>
          </a:prstGeom>
          <a:solidFill>
            <a:srgbClr val="F20253"/>
          </a:solidFill>
          <a:ln>
            <a:noFill/>
          </a:ln>
        </p:spPr>
        <p:txBody>
          <a:bodyPr wrap="square" lIns="91425" tIns="91425" rIns="91425" bIns="91425" anchor="ctr" anchorCtr="0">
            <a:noAutofit/>
          </a:bodyPr>
          <a:lstStyle/>
          <a:p>
            <a:pPr marL="0" lvl="0" indent="0">
              <a:spcBef>
                <a:spcPts val="0"/>
              </a:spcBef>
              <a:buNone/>
            </a:pPr>
            <a:endParaRPr dirty="0"/>
          </a:p>
        </p:txBody>
      </p:sp>
      <p:sp>
        <p:nvSpPr>
          <p:cNvPr id="72" name="Shape 72"/>
          <p:cNvSpPr/>
          <p:nvPr/>
        </p:nvSpPr>
        <p:spPr>
          <a:xfrm>
            <a:off x="0" y="6755100"/>
            <a:ext cx="893700" cy="102900"/>
          </a:xfrm>
          <a:prstGeom prst="rect">
            <a:avLst/>
          </a:prstGeom>
          <a:solidFill>
            <a:srgbClr val="FFFFFF"/>
          </a:solidFill>
          <a:ln>
            <a:noFill/>
          </a:ln>
        </p:spPr>
        <p:txBody>
          <a:bodyPr wrap="square" lIns="91425" tIns="91425" rIns="91425" bIns="91425" anchor="ctr" anchorCtr="0">
            <a:noAutofit/>
          </a:bodyPr>
          <a:lstStyle/>
          <a:p>
            <a:pPr marL="0" lvl="0" indent="0">
              <a:spcBef>
                <a:spcPts val="0"/>
              </a:spcBef>
              <a:buNone/>
            </a:pPr>
            <a:endParaRPr dirty="0"/>
          </a:p>
        </p:txBody>
      </p:sp>
      <p:sp>
        <p:nvSpPr>
          <p:cNvPr id="73" name="Shape 73"/>
          <p:cNvSpPr/>
          <p:nvPr/>
        </p:nvSpPr>
        <p:spPr>
          <a:xfrm>
            <a:off x="893710" y="6755100"/>
            <a:ext cx="6462600" cy="102900"/>
          </a:xfrm>
          <a:prstGeom prst="rect">
            <a:avLst/>
          </a:prstGeom>
          <a:solidFill>
            <a:srgbClr val="7ECEFD"/>
          </a:solid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294961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5463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B6E1D58-4895-954A-A9CB-21E90F8B97E2}"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6E1D58-4895-954A-A9CB-21E90F8B97E2}"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B6E1D58-4895-954A-A9CB-21E90F8B97E2}"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FB6E1D58-4895-954A-A9CB-21E90F8B97E2}"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B6E1D58-4895-954A-A9CB-21E90F8B97E2}"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6E1D58-4895-954A-A9CB-21E90F8B97E2}"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FB6E1D58-4895-954A-A9CB-21E90F8B97E2}"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FB6E1D58-4895-954A-A9CB-21E90F8B97E2}"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34B028B3-AD42-0343-B488-BD37C7E549A8}" type="datetimeFigureOut">
              <a:rPr lang="en-US" smtClean="0"/>
              <a:t>10/1/2020</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3">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FB6E1D58-4895-954A-A9CB-21E90F8B97E2}"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34B028B3-AD42-0343-B488-BD37C7E549A8}" type="datetimeFigureOut">
              <a:rPr lang="en-US" smtClean="0"/>
              <a:t>10/1/2020</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hyperlink" Target="about:blank" TargetMode="External"/><Relationship Id="rId5" Type="http://schemas.openxmlformats.org/officeDocument/2006/relationships/tags" Target="../tags/tag5.xml"/><Relationship Id="rId10" Type="http://schemas.openxmlformats.org/officeDocument/2006/relationships/image" Target="../media/image12.png"/><Relationship Id="rId4" Type="http://schemas.openxmlformats.org/officeDocument/2006/relationships/tags" Target="../tags/tag4.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466474"/>
            <a:ext cx="7772399" cy="1564230"/>
          </a:xfrm>
        </p:spPr>
        <p:txBody>
          <a:bodyPr/>
          <a:lstStyle/>
          <a:p>
            <a:pPr algn="ctr"/>
            <a:r>
              <a:rPr lang="en-US" cap="small" dirty="0"/>
              <a:t>Let’s Talk About Sex</a:t>
            </a:r>
          </a:p>
        </p:txBody>
      </p:sp>
      <p:sp>
        <p:nvSpPr>
          <p:cNvPr id="3" name="Subtitle 2"/>
          <p:cNvSpPr>
            <a:spLocks noGrp="1"/>
          </p:cNvSpPr>
          <p:nvPr>
            <p:ph type="subTitle" idx="1"/>
          </p:nvPr>
        </p:nvSpPr>
        <p:spPr/>
        <p:txBody>
          <a:bodyPr>
            <a:normAutofit fontScale="92500" lnSpcReduction="20000"/>
          </a:bodyPr>
          <a:lstStyle/>
          <a:p>
            <a:pPr algn="ctr"/>
            <a:r>
              <a:rPr lang="en-US" cap="small" dirty="0">
                <a:latin typeface="Calibri" panose="020F0502020204030204" pitchFamily="34" charset="0"/>
              </a:rPr>
              <a:t>Sarah Waldman, MD</a:t>
            </a:r>
          </a:p>
          <a:p>
            <a:pPr algn="ctr">
              <a:spcBef>
                <a:spcPts val="0"/>
              </a:spcBef>
              <a:defRPr/>
            </a:pPr>
            <a:r>
              <a:rPr lang="en-US" cap="small" dirty="0">
                <a:latin typeface="Calibri" panose="020F0502020204030204" pitchFamily="34" charset="0"/>
              </a:rPr>
              <a:t>Division of Infectious Diseases, UC Davis</a:t>
            </a:r>
          </a:p>
          <a:p>
            <a:pPr algn="ctr">
              <a:spcBef>
                <a:spcPts val="0"/>
              </a:spcBef>
              <a:defRPr/>
            </a:pPr>
            <a:r>
              <a:rPr lang="en-US" cap="small" dirty="0">
                <a:latin typeface="Calibri" panose="020F0502020204030204" pitchFamily="34" charset="0"/>
              </a:rPr>
              <a:t>Central Valley AIDS Education &amp; Training Center </a:t>
            </a:r>
          </a:p>
        </p:txBody>
      </p:sp>
    </p:spTree>
    <p:extLst>
      <p:ext uri="{BB962C8B-B14F-4D97-AF65-F5344CB8AC3E}">
        <p14:creationId xmlns:p14="http://schemas.microsoft.com/office/powerpoint/2010/main" val="159488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16A64E-B76C-4133-B7CA-A9DDF76F3060}"/>
              </a:ext>
            </a:extLst>
          </p:cNvPr>
          <p:cNvSpPr/>
          <p:nvPr/>
        </p:nvSpPr>
        <p:spPr>
          <a:xfrm>
            <a:off x="3" y="4620"/>
            <a:ext cx="9143997" cy="2082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3998" y="381000"/>
            <a:ext cx="8229600" cy="990600"/>
          </a:xfrm>
        </p:spPr>
        <p:txBody>
          <a:bodyPr>
            <a:noAutofit/>
          </a:bodyPr>
          <a:lstStyle/>
          <a:p>
            <a:pPr algn="ctr"/>
            <a:r>
              <a:rPr lang="en-US" sz="3200" b="1" dirty="0">
                <a:solidFill>
                  <a:srgbClr val="C00000"/>
                </a:solidFill>
              </a:rPr>
              <a:t>Percentage of New HIV Diagnoses in the U.S. and Dependent Areas by Region, 2018</a:t>
            </a:r>
            <a:br>
              <a:rPr lang="en-US" b="1" dirty="0">
                <a:solidFill>
                  <a:srgbClr val="C00000"/>
                </a:solidFill>
              </a:rPr>
            </a:br>
            <a:endParaRPr lang="en-US" sz="2800" b="1" dirty="0">
              <a:solidFill>
                <a:srgbClr val="C00000"/>
              </a:solidFill>
            </a:endParaRPr>
          </a:p>
        </p:txBody>
      </p:sp>
      <p:sp>
        <p:nvSpPr>
          <p:cNvPr id="5" name="TextBox 4"/>
          <p:cNvSpPr txBox="1"/>
          <p:nvPr/>
        </p:nvSpPr>
        <p:spPr>
          <a:xfrm>
            <a:off x="7315200" y="6597923"/>
            <a:ext cx="1107996" cy="246221"/>
          </a:xfrm>
          <a:prstGeom prst="rect">
            <a:avLst/>
          </a:prstGeom>
          <a:noFill/>
        </p:spPr>
        <p:txBody>
          <a:bodyPr wrap="none" rtlCol="0">
            <a:spAutoFit/>
          </a:bodyPr>
          <a:lstStyle/>
          <a:p>
            <a:r>
              <a:rPr lang="en-US" sz="1000" dirty="0">
                <a:solidFill>
                  <a:schemeClr val="bg1"/>
                </a:solidFill>
              </a:rPr>
              <a:t>Source: cdc.gov</a:t>
            </a:r>
          </a:p>
        </p:txBody>
      </p:sp>
      <p:pic>
        <p:nvPicPr>
          <p:cNvPr id="1028" name="Picture 4">
            <a:extLst>
              <a:ext uri="{FF2B5EF4-FFF2-40B4-BE49-F238E27FC236}">
                <a16:creationId xmlns:a16="http://schemas.microsoft.com/office/drawing/2014/main" id="{4599065B-7355-45F9-9A72-F3BCC3591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018" y="1629208"/>
            <a:ext cx="6557818" cy="4354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247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idx="4294967295"/>
          </p:nvPr>
        </p:nvSpPr>
        <p:spPr>
          <a:xfrm>
            <a:off x="940350" y="800850"/>
            <a:ext cx="8203650" cy="1095900"/>
          </a:xfrm>
          <a:prstGeom prst="rect">
            <a:avLst/>
          </a:prstGeom>
        </p:spPr>
        <p:txBody>
          <a:bodyPr wrap="square" lIns="91425" tIns="91425" rIns="91425" bIns="91425" anchor="b" anchorCtr="0">
            <a:noAutofit/>
          </a:bodyPr>
          <a:lstStyle/>
          <a:p>
            <a:pPr lvl="0" algn="l">
              <a:spcBef>
                <a:spcPts val="0"/>
              </a:spcBef>
            </a:pPr>
            <a:r>
              <a:rPr lang="en-US" sz="2800" b="1" dirty="0">
                <a:solidFill>
                  <a:schemeClr val="tx1"/>
                </a:solidFill>
              </a:rPr>
              <a:t>Chlamydia : 1.8 million cases. </a:t>
            </a:r>
            <a:r>
              <a:rPr lang="en-US" sz="2800" b="1" u="sng" dirty="0">
                <a:solidFill>
                  <a:schemeClr val="tx1"/>
                </a:solidFill>
              </a:rPr>
              <a:t>19% </a:t>
            </a:r>
            <a:r>
              <a:rPr lang="en-US" sz="2800" b="1" dirty="0">
                <a:solidFill>
                  <a:schemeClr val="tx1"/>
                </a:solidFill>
              </a:rPr>
              <a:t>rate increase since 2014</a:t>
            </a:r>
            <a:endParaRPr lang="en" sz="2800" b="1" dirty="0">
              <a:solidFill>
                <a:schemeClr val="tx1"/>
              </a:solidFill>
              <a:latin typeface="Lato"/>
              <a:ea typeface="Lato"/>
              <a:cs typeface="Lato"/>
              <a:sym typeface="Lato"/>
            </a:endParaRPr>
          </a:p>
        </p:txBody>
      </p:sp>
      <p:sp>
        <p:nvSpPr>
          <p:cNvPr id="201" name="Shape 201"/>
          <p:cNvSpPr/>
          <p:nvPr/>
        </p:nvSpPr>
        <p:spPr>
          <a:xfrm>
            <a:off x="0" y="457200"/>
            <a:ext cx="940500" cy="891600"/>
          </a:xfrm>
          <a:prstGeom prst="rightArrow">
            <a:avLst>
              <a:gd name="adj1" fmla="val 61815"/>
              <a:gd name="adj2"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dirty="0"/>
          </a:p>
        </p:txBody>
      </p:sp>
      <p:sp>
        <p:nvSpPr>
          <p:cNvPr id="5" name="Shape 200"/>
          <p:cNvSpPr txBox="1">
            <a:spLocks/>
          </p:cNvSpPr>
          <p:nvPr/>
        </p:nvSpPr>
        <p:spPr>
          <a:xfrm>
            <a:off x="5969550" y="6096000"/>
            <a:ext cx="6070050" cy="48045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677480"/>
              </a:buClr>
              <a:buSzPts val="3000"/>
              <a:buFont typeface="Lato"/>
              <a:buNone/>
              <a:tabLst/>
              <a:defRPr/>
            </a:pPr>
            <a:r>
              <a:rPr kumimoji="0" lang="en-US" b="0" i="1" u="none" strike="noStrike" kern="0" cap="none" spc="0" normalizeH="0" baseline="0" noProof="0" dirty="0">
                <a:ln>
                  <a:noFill/>
                </a:ln>
                <a:solidFill>
                  <a:srgbClr val="FFFFFF"/>
                </a:solidFill>
                <a:effectLst/>
                <a:uLnTx/>
                <a:uFillTx/>
                <a:latin typeface="Lato"/>
                <a:ea typeface="Lato"/>
                <a:cs typeface="Lato"/>
                <a:sym typeface="Lato"/>
              </a:rPr>
              <a:t>CDC 2018 </a:t>
            </a:r>
            <a:r>
              <a:rPr kumimoji="0" lang="en-US" b="0" i="1" u="none" strike="noStrike" kern="0" cap="none" spc="0" normalizeH="0" noProof="0" dirty="0">
                <a:ln>
                  <a:noFill/>
                </a:ln>
                <a:solidFill>
                  <a:srgbClr val="FFFFFF"/>
                </a:solidFill>
                <a:effectLst/>
                <a:uLnTx/>
                <a:uFillTx/>
                <a:latin typeface="Lato"/>
                <a:ea typeface="Lato"/>
                <a:cs typeface="Lato"/>
                <a:sym typeface="Lato"/>
              </a:rPr>
              <a:t>Surveillance Data </a:t>
            </a:r>
            <a:endParaRPr kumimoji="0" lang="en" b="0" i="1"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6" name="Shape 201"/>
          <p:cNvSpPr/>
          <p:nvPr/>
        </p:nvSpPr>
        <p:spPr>
          <a:xfrm>
            <a:off x="-150" y="2655600"/>
            <a:ext cx="940500" cy="891600"/>
          </a:xfrm>
          <a:prstGeom prst="rightArrow">
            <a:avLst>
              <a:gd name="adj1" fmla="val 61815"/>
              <a:gd name="adj2"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dirty="0"/>
          </a:p>
        </p:txBody>
      </p:sp>
      <p:sp>
        <p:nvSpPr>
          <p:cNvPr id="7" name="Shape 199"/>
          <p:cNvSpPr txBox="1">
            <a:spLocks/>
          </p:cNvSpPr>
          <p:nvPr/>
        </p:nvSpPr>
        <p:spPr>
          <a:xfrm>
            <a:off x="940350" y="2819400"/>
            <a:ext cx="8203650" cy="1095900"/>
          </a:xfrm>
          <a:prstGeom prst="rect">
            <a:avLst/>
          </a:prstGeom>
        </p:spPr>
        <p:txBody>
          <a:bodyPr vert="horz" wrap="square" lIns="91425" tIns="91425" rIns="91425" bIns="91425" rtlCol="0" anchor="b"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j-lt"/>
                <a:ea typeface="+mj-ea"/>
                <a:cs typeface="+mj-cs"/>
              </a:rPr>
              <a:t>Gonorrhea: 583,405 cases. </a:t>
            </a:r>
            <a:r>
              <a:rPr kumimoji="0" lang="en-US" sz="2800" b="1" i="0" u="sng" strike="noStrike" kern="1200" cap="none" spc="0" normalizeH="0" baseline="0" noProof="0" dirty="0">
                <a:ln>
                  <a:noFill/>
                </a:ln>
                <a:effectLst/>
                <a:uLnTx/>
                <a:uFillTx/>
                <a:latin typeface="+mj-lt"/>
                <a:ea typeface="+mj-ea"/>
                <a:cs typeface="+mj-cs"/>
              </a:rPr>
              <a:t>63%</a:t>
            </a:r>
            <a:r>
              <a:rPr kumimoji="0" lang="en-US" sz="2800" b="1" i="0" u="none" strike="noStrike" kern="1200" cap="none" spc="0" normalizeH="0" baseline="0" noProof="0" dirty="0">
                <a:ln>
                  <a:noFill/>
                </a:ln>
                <a:effectLst/>
                <a:uLnTx/>
                <a:uFillTx/>
                <a:latin typeface="+mj-lt"/>
                <a:ea typeface="+mj-ea"/>
                <a:cs typeface="+mj-cs"/>
              </a:rPr>
              <a:t> rate increase since 2014</a:t>
            </a:r>
            <a:endParaRPr kumimoji="0" lang="en" sz="2800" b="1" i="0" u="none" strike="noStrike" kern="1200" cap="none" spc="0" normalizeH="0" baseline="0" noProof="0" dirty="0">
              <a:ln>
                <a:noFill/>
              </a:ln>
              <a:effectLst/>
              <a:uLnTx/>
              <a:uFillTx/>
              <a:latin typeface="Lato"/>
              <a:ea typeface="Lato"/>
              <a:cs typeface="Lato"/>
              <a:sym typeface="Lato"/>
            </a:endParaRPr>
          </a:p>
        </p:txBody>
      </p:sp>
      <p:sp>
        <p:nvSpPr>
          <p:cNvPr id="8" name="Shape 201"/>
          <p:cNvSpPr/>
          <p:nvPr/>
        </p:nvSpPr>
        <p:spPr>
          <a:xfrm>
            <a:off x="0" y="4572000"/>
            <a:ext cx="940500" cy="891600"/>
          </a:xfrm>
          <a:prstGeom prst="rightArrow">
            <a:avLst>
              <a:gd name="adj1" fmla="val 61815"/>
              <a:gd name="adj2"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dirty="0"/>
          </a:p>
        </p:txBody>
      </p:sp>
      <p:sp>
        <p:nvSpPr>
          <p:cNvPr id="9" name="Shape 199"/>
          <p:cNvSpPr txBox="1">
            <a:spLocks/>
          </p:cNvSpPr>
          <p:nvPr/>
        </p:nvSpPr>
        <p:spPr>
          <a:xfrm>
            <a:off x="1016550" y="4771500"/>
            <a:ext cx="8203650" cy="1095900"/>
          </a:xfrm>
          <a:prstGeom prst="rect">
            <a:avLst/>
          </a:prstGeom>
        </p:spPr>
        <p:txBody>
          <a:bodyPr vert="horz" wrap="square" lIns="91425" tIns="91425" rIns="91425" bIns="91425" rtlCol="0" anchor="b"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a:ln>
                  <a:noFill/>
                </a:ln>
                <a:effectLst/>
                <a:uLnTx/>
                <a:uFillTx/>
                <a:latin typeface="+mj-lt"/>
                <a:ea typeface="+mj-ea"/>
                <a:cs typeface="+mj-cs"/>
              </a:rPr>
              <a:t>Syphilis*</a:t>
            </a:r>
            <a:r>
              <a:rPr kumimoji="0" lang="en-US" sz="2800" b="1" i="0" u="none" strike="noStrike" kern="1200" cap="none" spc="0" normalizeH="0" baseline="0" noProof="0" dirty="0">
                <a:ln>
                  <a:noFill/>
                </a:ln>
                <a:effectLst/>
                <a:uLnTx/>
                <a:uFillTx/>
                <a:latin typeface="+mj-lt"/>
                <a:ea typeface="+mj-ea"/>
                <a:cs typeface="+mj-cs"/>
              </a:rPr>
              <a:t>: 115,045 cases. </a:t>
            </a:r>
            <a:r>
              <a:rPr kumimoji="0" lang="en-US" sz="2800" b="1" i="0" u="sng" strike="noStrike" kern="1200" cap="none" spc="0" normalizeH="0" baseline="0" noProof="0" dirty="0">
                <a:ln>
                  <a:noFill/>
                </a:ln>
                <a:effectLst/>
                <a:uLnTx/>
                <a:uFillTx/>
                <a:latin typeface="+mj-lt"/>
                <a:ea typeface="+mj-ea"/>
                <a:cs typeface="+mj-cs"/>
              </a:rPr>
              <a:t>71%</a:t>
            </a:r>
            <a:r>
              <a:rPr kumimoji="0" lang="en-US" sz="2800" b="1" i="0" u="none" strike="noStrike" kern="1200" cap="none" spc="0" normalizeH="0" baseline="0" noProof="0" dirty="0">
                <a:ln>
                  <a:noFill/>
                </a:ln>
                <a:effectLst/>
                <a:uLnTx/>
                <a:uFillTx/>
                <a:latin typeface="+mj-lt"/>
                <a:ea typeface="+mj-ea"/>
                <a:cs typeface="+mj-cs"/>
              </a:rPr>
              <a:t> rate increase since 2014</a:t>
            </a:r>
            <a:endParaRPr kumimoji="0" lang="en" sz="2800" b="1" i="0" u="none" strike="noStrike" kern="1200" cap="none" spc="0" normalizeH="0" baseline="0" noProof="0" dirty="0">
              <a:ln>
                <a:noFill/>
              </a:ln>
              <a:effectLst/>
              <a:uLnTx/>
              <a:uFillTx/>
              <a:latin typeface="Lato"/>
              <a:ea typeface="Lato"/>
              <a:cs typeface="Lato"/>
              <a:sym typeface="Lato"/>
            </a:endParaRPr>
          </a:p>
        </p:txBody>
      </p:sp>
      <p:sp>
        <p:nvSpPr>
          <p:cNvPr id="10" name="Shape 200"/>
          <p:cNvSpPr txBox="1">
            <a:spLocks/>
          </p:cNvSpPr>
          <p:nvPr/>
        </p:nvSpPr>
        <p:spPr>
          <a:xfrm>
            <a:off x="0" y="6148950"/>
            <a:ext cx="6070050" cy="48045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677480"/>
              </a:buClr>
              <a:buSzPts val="3000"/>
              <a:buFont typeface="Lato"/>
              <a:buNone/>
              <a:tabLst/>
              <a:defRPr/>
            </a:pPr>
            <a:r>
              <a:rPr kumimoji="0" lang="en-US" b="0" i="1" u="none" strike="noStrike" kern="0" cap="none" spc="0" normalizeH="0" baseline="0" noProof="0" dirty="0">
                <a:ln>
                  <a:noFill/>
                </a:ln>
                <a:solidFill>
                  <a:srgbClr val="FFFFFF"/>
                </a:solidFill>
                <a:effectLst/>
                <a:uLnTx/>
                <a:uFillTx/>
                <a:latin typeface="Lato"/>
                <a:ea typeface="Lato"/>
                <a:cs typeface="Lato"/>
                <a:sym typeface="Lato"/>
              </a:rPr>
              <a:t>* Includes primary, secondary</a:t>
            </a:r>
            <a:r>
              <a:rPr lang="en-US" i="1" kern="0" dirty="0">
                <a:solidFill>
                  <a:srgbClr val="FFFFFF"/>
                </a:solidFill>
                <a:latin typeface="Lato"/>
                <a:ea typeface="Lato"/>
                <a:cs typeface="Lato"/>
                <a:sym typeface="Lato"/>
              </a:rPr>
              <a:t>, unknown duration and congenital	</a:t>
            </a:r>
            <a:r>
              <a:rPr kumimoji="0" lang="en-US" b="0" i="1" u="none" strike="noStrike" kern="0" cap="none" spc="0" normalizeH="0" baseline="0" noProof="0" dirty="0">
                <a:ln>
                  <a:noFill/>
                </a:ln>
                <a:solidFill>
                  <a:srgbClr val="FFFFFF"/>
                </a:solidFill>
                <a:effectLst/>
                <a:uLnTx/>
                <a:uFillTx/>
                <a:latin typeface="Lato"/>
                <a:ea typeface="Lato"/>
                <a:cs typeface="Lato"/>
                <a:sym typeface="Lato"/>
              </a:rPr>
              <a:t> </a:t>
            </a:r>
            <a:endParaRPr kumimoji="0" lang="en" b="0" i="1"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124579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315569" cy="1143000"/>
          </a:xfrm>
        </p:spPr>
        <p:txBody>
          <a:bodyPr anchor="ctr">
            <a:normAutofit/>
          </a:bodyPr>
          <a:lstStyle/>
          <a:p>
            <a:pPr>
              <a:lnSpc>
                <a:spcPct val="90000"/>
              </a:lnSpc>
            </a:pPr>
            <a:r>
              <a:rPr lang="en-US" sz="3700"/>
              <a:t>What’s New in the 2015 CDC STD Treatment Guidelines</a:t>
            </a:r>
          </a:p>
        </p:txBody>
      </p:sp>
      <p:pic>
        <p:nvPicPr>
          <p:cNvPr id="1026" name="Picture 2">
            <a:extLst>
              <a:ext uri="{FF2B5EF4-FFF2-40B4-BE49-F238E27FC236}">
                <a16:creationId xmlns:a16="http://schemas.microsoft.com/office/drawing/2014/main" id="{80BEB26E-A94F-4234-B541-C4D5985ED4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3914" y="2111829"/>
            <a:ext cx="5108834" cy="25544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half" idx="2"/>
          </p:nvPr>
        </p:nvSpPr>
        <p:spPr>
          <a:xfrm>
            <a:off x="5606143" y="1536192"/>
            <a:ext cx="2852058" cy="4431308"/>
          </a:xfrm>
        </p:spPr>
        <p:txBody>
          <a:bodyPr>
            <a:normAutofit/>
          </a:bodyPr>
          <a:lstStyle/>
          <a:p>
            <a:pPr>
              <a:lnSpc>
                <a:spcPct val="90000"/>
              </a:lnSpc>
            </a:pPr>
            <a:r>
              <a:rPr lang="en-US" sz="2000" dirty="0"/>
              <a:t>STD testing in women</a:t>
            </a:r>
          </a:p>
          <a:p>
            <a:pPr>
              <a:lnSpc>
                <a:spcPct val="90000"/>
              </a:lnSpc>
            </a:pPr>
            <a:endParaRPr lang="en-US" sz="2000" dirty="0"/>
          </a:p>
          <a:p>
            <a:pPr>
              <a:lnSpc>
                <a:spcPct val="90000"/>
              </a:lnSpc>
            </a:pPr>
            <a:r>
              <a:rPr lang="en-US" sz="2000" dirty="0"/>
              <a:t>STD testing in pregnant women</a:t>
            </a:r>
          </a:p>
          <a:p>
            <a:pPr>
              <a:lnSpc>
                <a:spcPct val="90000"/>
              </a:lnSpc>
            </a:pPr>
            <a:endParaRPr lang="en-US" sz="2000" dirty="0"/>
          </a:p>
          <a:p>
            <a:pPr>
              <a:lnSpc>
                <a:spcPct val="90000"/>
              </a:lnSpc>
            </a:pPr>
            <a:r>
              <a:rPr lang="en-US" sz="2000" dirty="0"/>
              <a:t>STD testing in men</a:t>
            </a:r>
          </a:p>
          <a:p>
            <a:pPr>
              <a:lnSpc>
                <a:spcPct val="90000"/>
              </a:lnSpc>
            </a:pPr>
            <a:endParaRPr lang="en-US" sz="2000" dirty="0"/>
          </a:p>
          <a:p>
            <a:pPr>
              <a:lnSpc>
                <a:spcPct val="90000"/>
              </a:lnSpc>
            </a:pPr>
            <a:r>
              <a:rPr lang="en-US" sz="2000" dirty="0"/>
              <a:t>STD testing in men that have sex with men (MSM)</a:t>
            </a:r>
          </a:p>
        </p:txBody>
      </p:sp>
      <p:sp>
        <p:nvSpPr>
          <p:cNvPr id="4" name="TextBox 3">
            <a:extLst>
              <a:ext uri="{FF2B5EF4-FFF2-40B4-BE49-F238E27FC236}">
                <a16:creationId xmlns:a16="http://schemas.microsoft.com/office/drawing/2014/main" id="{7D84E911-4902-4476-8F30-2D1BBF4A7BA4}"/>
              </a:ext>
            </a:extLst>
          </p:cNvPr>
          <p:cNvSpPr txBox="1"/>
          <p:nvPr/>
        </p:nvSpPr>
        <p:spPr>
          <a:xfrm>
            <a:off x="3809444" y="1742497"/>
            <a:ext cx="805542" cy="369332"/>
          </a:xfrm>
          <a:prstGeom prst="rect">
            <a:avLst/>
          </a:prstGeom>
          <a:noFill/>
        </p:spPr>
        <p:txBody>
          <a:bodyPr wrap="square" rtlCol="0">
            <a:spAutoFit/>
          </a:bodyPr>
          <a:lstStyle/>
          <a:p>
            <a:r>
              <a:rPr lang="en-US" b="1" dirty="0">
                <a:solidFill>
                  <a:srgbClr val="FF0000"/>
                </a:solidFill>
              </a:rPr>
              <a:t>2015</a:t>
            </a:r>
          </a:p>
        </p:txBody>
      </p:sp>
      <p:sp>
        <p:nvSpPr>
          <p:cNvPr id="6" name="TextBox 5">
            <a:extLst>
              <a:ext uri="{FF2B5EF4-FFF2-40B4-BE49-F238E27FC236}">
                <a16:creationId xmlns:a16="http://schemas.microsoft.com/office/drawing/2014/main" id="{C105452C-718A-468F-88BD-A44D0C5B8994}"/>
              </a:ext>
            </a:extLst>
          </p:cNvPr>
          <p:cNvSpPr txBox="1"/>
          <p:nvPr/>
        </p:nvSpPr>
        <p:spPr>
          <a:xfrm>
            <a:off x="1112318" y="1742497"/>
            <a:ext cx="805542" cy="369332"/>
          </a:xfrm>
          <a:prstGeom prst="rect">
            <a:avLst/>
          </a:prstGeom>
          <a:noFill/>
        </p:spPr>
        <p:txBody>
          <a:bodyPr wrap="square" rtlCol="0">
            <a:spAutoFit/>
          </a:bodyPr>
          <a:lstStyle/>
          <a:p>
            <a:r>
              <a:rPr lang="en-US" b="1" dirty="0">
                <a:solidFill>
                  <a:srgbClr val="FF0000"/>
                </a:solidFill>
              </a:rPr>
              <a:t>2020</a:t>
            </a:r>
          </a:p>
        </p:txBody>
      </p:sp>
      <p:sp>
        <p:nvSpPr>
          <p:cNvPr id="5" name="TextBox 4">
            <a:extLst>
              <a:ext uri="{FF2B5EF4-FFF2-40B4-BE49-F238E27FC236}">
                <a16:creationId xmlns:a16="http://schemas.microsoft.com/office/drawing/2014/main" id="{C13B4F90-4903-460F-86D2-CC42E7601AAE}"/>
              </a:ext>
            </a:extLst>
          </p:cNvPr>
          <p:cNvSpPr txBox="1"/>
          <p:nvPr/>
        </p:nvSpPr>
        <p:spPr>
          <a:xfrm>
            <a:off x="3189768" y="6166977"/>
            <a:ext cx="6050836" cy="707886"/>
          </a:xfrm>
          <a:prstGeom prst="rect">
            <a:avLst/>
          </a:prstGeom>
          <a:noFill/>
        </p:spPr>
        <p:txBody>
          <a:bodyPr wrap="square" rtlCol="0">
            <a:spAutoFit/>
          </a:bodyPr>
          <a:lstStyle/>
          <a:p>
            <a:pPr algn="r"/>
            <a:r>
              <a:rPr lang="en-US" sz="1000" dirty="0">
                <a:solidFill>
                  <a:schemeClr val="bg1"/>
                </a:solidFill>
              </a:rPr>
              <a:t>Barrow et al. Recommendations for Providing Quality Sexually Transmitted Diseases Clinical Services, 2020. MMWR </a:t>
            </a:r>
            <a:r>
              <a:rPr lang="en-US" sz="1000" dirty="0" err="1">
                <a:solidFill>
                  <a:schemeClr val="bg1"/>
                </a:solidFill>
              </a:rPr>
              <a:t>Recomm</a:t>
            </a:r>
            <a:r>
              <a:rPr lang="en-US" sz="1000" dirty="0">
                <a:solidFill>
                  <a:schemeClr val="bg1"/>
                </a:solidFill>
              </a:rPr>
              <a:t> Rep 2020;68(No. RR-5):1–20. </a:t>
            </a:r>
          </a:p>
          <a:p>
            <a:pPr algn="r"/>
            <a:r>
              <a:rPr lang="en-US" sz="1000" dirty="0">
                <a:solidFill>
                  <a:schemeClr val="bg1"/>
                </a:solidFill>
              </a:rPr>
              <a:t>Centers for Disease Control and Prevention. Sexually Transmitted Diseases Treatment Guidelines, 2015. MMWR </a:t>
            </a:r>
            <a:r>
              <a:rPr lang="en-US" sz="1000" dirty="0" err="1">
                <a:solidFill>
                  <a:schemeClr val="bg1"/>
                </a:solidFill>
              </a:rPr>
              <a:t>Recomm</a:t>
            </a:r>
            <a:r>
              <a:rPr lang="en-US" sz="1000" dirty="0">
                <a:solidFill>
                  <a:schemeClr val="bg1"/>
                </a:solidFill>
              </a:rPr>
              <a:t> Rep 2015;64(No. RR-3): 1-137.</a:t>
            </a:r>
          </a:p>
        </p:txBody>
      </p:sp>
    </p:spTree>
    <p:extLst>
      <p:ext uri="{BB962C8B-B14F-4D97-AF65-F5344CB8AC3E}">
        <p14:creationId xmlns:p14="http://schemas.microsoft.com/office/powerpoint/2010/main" val="401415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970BF9-E42E-41E1-8335-19F659D9ED1F}"/>
              </a:ext>
            </a:extLst>
          </p:cNvPr>
          <p:cNvSpPr txBox="1">
            <a:spLocks/>
          </p:cNvSpPr>
          <p:nvPr/>
        </p:nvSpPr>
        <p:spPr>
          <a:xfrm>
            <a:off x="457202" y="274639"/>
            <a:ext cx="8315569" cy="1143000"/>
          </a:xfrm>
          <a:prstGeom prst="rect">
            <a:avLst/>
          </a:prstGeom>
        </p:spPr>
        <p:txBody>
          <a:bodyPr vert="horz" lIns="91290" tIns="45645" rIns="91290" bIns="45645" rtlCol="0" anchor="ctr">
            <a:noAutofit/>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STI TESTING IN WOMEN</a:t>
            </a:r>
          </a:p>
        </p:txBody>
      </p:sp>
      <p:sp>
        <p:nvSpPr>
          <p:cNvPr id="8" name="Content Placeholder 2">
            <a:extLst>
              <a:ext uri="{FF2B5EF4-FFF2-40B4-BE49-F238E27FC236}">
                <a16:creationId xmlns:a16="http://schemas.microsoft.com/office/drawing/2014/main" id="{A27C9DA8-6671-4B90-9AFF-B804990A858C}"/>
              </a:ext>
            </a:extLst>
          </p:cNvPr>
          <p:cNvSpPr txBox="1">
            <a:spLocks/>
          </p:cNvSpPr>
          <p:nvPr/>
        </p:nvSpPr>
        <p:spPr>
          <a:xfrm>
            <a:off x="457202" y="1327391"/>
            <a:ext cx="8325026" cy="3660608"/>
          </a:xfrm>
          <a:prstGeom prst="rect">
            <a:avLst/>
          </a:prstGeom>
        </p:spPr>
        <p:txBody>
          <a:bodyPr lIns="91290" tIns="45645" rIns="91290" bIns="45645" anchor="ctr">
            <a:normAutofit/>
          </a:bodyPr>
          <a:lstStyle>
            <a:defPPr>
              <a:defRPr lang="en-US"/>
            </a:defPPr>
            <a:lvl1pPr marL="0" algn="l" defTabSz="457200" rtl="0" eaLnBrk="1" latinLnBrk="0" hangingPunct="1">
              <a:defRPr sz="1200" kern="1200">
                <a:solidFill>
                  <a:srgbClr val="88A7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0000"/>
              </a:lnSpc>
              <a:defRPr/>
            </a:pPr>
            <a:r>
              <a:rPr lang="en-US" sz="1800" dirty="0">
                <a:solidFill>
                  <a:srgbClr val="002060"/>
                </a:solidFill>
                <a:latin typeface="+mj-lt"/>
              </a:rPr>
              <a:t>Sexually Active adolescents &amp; adults </a:t>
            </a:r>
            <a:r>
              <a:rPr lang="en-US" sz="1800" b="1" dirty="0">
                <a:solidFill>
                  <a:srgbClr val="002060"/>
                </a:solidFill>
                <a:latin typeface="+mj-lt"/>
              </a:rPr>
              <a:t>&lt;25 years old</a:t>
            </a:r>
          </a:p>
          <a:p>
            <a:pPr lvl="1">
              <a:lnSpc>
                <a:spcPct val="80000"/>
              </a:lnSpc>
              <a:defRPr/>
            </a:pPr>
            <a:r>
              <a:rPr lang="en-US" dirty="0">
                <a:latin typeface="+mj-lt"/>
              </a:rPr>
              <a:t>Routine </a:t>
            </a:r>
            <a:r>
              <a:rPr lang="en-US" b="1" dirty="0">
                <a:latin typeface="+mj-lt"/>
              </a:rPr>
              <a:t>chlamydia</a:t>
            </a:r>
            <a:r>
              <a:rPr lang="en-US" dirty="0">
                <a:latin typeface="+mj-lt"/>
              </a:rPr>
              <a:t> and </a:t>
            </a:r>
            <a:r>
              <a:rPr lang="en-US" b="1" dirty="0">
                <a:latin typeface="+mj-lt"/>
              </a:rPr>
              <a:t>gonorrhea</a:t>
            </a:r>
            <a:r>
              <a:rPr lang="en-US" dirty="0">
                <a:latin typeface="+mj-lt"/>
              </a:rPr>
              <a:t> screening</a:t>
            </a:r>
          </a:p>
          <a:p>
            <a:pPr lvl="1">
              <a:lnSpc>
                <a:spcPct val="80000"/>
              </a:lnSpc>
              <a:defRPr/>
            </a:pPr>
            <a:r>
              <a:rPr lang="en-US" dirty="0">
                <a:latin typeface="+mj-lt"/>
              </a:rPr>
              <a:t>Others STIs and HIV based on risk (syphilis, HBV, HCV, cervical cancer, trichomoniasis, anal cancer)</a:t>
            </a:r>
          </a:p>
          <a:p>
            <a:pPr lvl="1">
              <a:lnSpc>
                <a:spcPct val="80000"/>
              </a:lnSpc>
              <a:defRPr/>
            </a:pPr>
            <a:endParaRPr lang="en-US" sz="1200" dirty="0">
              <a:latin typeface="+mj-lt"/>
            </a:endParaRPr>
          </a:p>
          <a:p>
            <a:pPr>
              <a:lnSpc>
                <a:spcPct val="80000"/>
              </a:lnSpc>
              <a:defRPr/>
            </a:pPr>
            <a:r>
              <a:rPr lang="en-US" sz="1800" dirty="0">
                <a:solidFill>
                  <a:srgbClr val="002060"/>
                </a:solidFill>
                <a:latin typeface="+mj-lt"/>
              </a:rPr>
              <a:t>Women 25 years of age and older</a:t>
            </a:r>
          </a:p>
          <a:p>
            <a:pPr lvl="1">
              <a:lnSpc>
                <a:spcPct val="80000"/>
              </a:lnSpc>
              <a:defRPr/>
            </a:pPr>
            <a:r>
              <a:rPr lang="en-US" dirty="0">
                <a:latin typeface="+mj-lt"/>
              </a:rPr>
              <a:t>STI/HIV testing based on risk</a:t>
            </a:r>
          </a:p>
          <a:p>
            <a:pPr lvl="1">
              <a:lnSpc>
                <a:spcPct val="80000"/>
              </a:lnSpc>
              <a:defRPr/>
            </a:pPr>
            <a:endParaRPr lang="en-US" sz="1200" dirty="0">
              <a:latin typeface="+mj-lt"/>
            </a:endParaRPr>
          </a:p>
          <a:p>
            <a:pPr>
              <a:lnSpc>
                <a:spcPct val="80000"/>
              </a:lnSpc>
              <a:defRPr/>
            </a:pPr>
            <a:r>
              <a:rPr lang="en-US" sz="1800" dirty="0">
                <a:solidFill>
                  <a:srgbClr val="002060"/>
                </a:solidFill>
                <a:latin typeface="+mj-lt"/>
              </a:rPr>
              <a:t>Pregnant women </a:t>
            </a:r>
          </a:p>
          <a:p>
            <a:pPr lvl="1">
              <a:lnSpc>
                <a:spcPct val="80000"/>
              </a:lnSpc>
              <a:defRPr/>
            </a:pPr>
            <a:r>
              <a:rPr lang="en-US" dirty="0">
                <a:latin typeface="+mj-lt"/>
              </a:rPr>
              <a:t>Chlamydia </a:t>
            </a:r>
            <a:r>
              <a:rPr lang="en-US" dirty="0"/>
              <a:t>(&lt;25 years of age or risk)</a:t>
            </a:r>
            <a:endParaRPr lang="en-US" dirty="0">
              <a:latin typeface="+mj-lt"/>
            </a:endParaRPr>
          </a:p>
          <a:p>
            <a:pPr lvl="1">
              <a:lnSpc>
                <a:spcPct val="80000"/>
              </a:lnSpc>
              <a:defRPr/>
            </a:pPr>
            <a:r>
              <a:rPr lang="en-US" dirty="0">
                <a:latin typeface="+mj-lt"/>
              </a:rPr>
              <a:t>Gonorrhea (&lt;25 years of age or risk)</a:t>
            </a:r>
          </a:p>
          <a:p>
            <a:pPr lvl="1">
              <a:lnSpc>
                <a:spcPct val="80000"/>
              </a:lnSpc>
              <a:defRPr/>
            </a:pPr>
            <a:r>
              <a:rPr lang="en-US" dirty="0">
                <a:latin typeface="+mj-lt"/>
              </a:rPr>
              <a:t>HIV (opt out screening)</a:t>
            </a:r>
          </a:p>
          <a:p>
            <a:pPr lvl="1">
              <a:lnSpc>
                <a:spcPct val="80000"/>
              </a:lnSpc>
              <a:defRPr/>
            </a:pPr>
            <a:r>
              <a:rPr lang="en-US" dirty="0">
                <a:latin typeface="+mj-lt"/>
              </a:rPr>
              <a:t>Syphilis serology</a:t>
            </a:r>
          </a:p>
          <a:p>
            <a:pPr lvl="1">
              <a:lnSpc>
                <a:spcPct val="80000"/>
              </a:lnSpc>
              <a:defRPr/>
            </a:pPr>
            <a:r>
              <a:rPr lang="en-US" dirty="0">
                <a:latin typeface="+mj-lt"/>
              </a:rPr>
              <a:t>Hep B S Ag</a:t>
            </a:r>
          </a:p>
          <a:p>
            <a:pPr lvl="1">
              <a:lnSpc>
                <a:spcPct val="80000"/>
              </a:lnSpc>
              <a:defRPr/>
            </a:pPr>
            <a:r>
              <a:rPr lang="en-US" dirty="0">
                <a:latin typeface="+mj-lt"/>
              </a:rPr>
              <a:t>Hep C (if high risk)</a:t>
            </a:r>
          </a:p>
          <a:p>
            <a:endParaRPr lang="en-US" dirty="0"/>
          </a:p>
        </p:txBody>
      </p:sp>
    </p:spTree>
    <p:extLst>
      <p:ext uri="{BB962C8B-B14F-4D97-AF65-F5344CB8AC3E}">
        <p14:creationId xmlns:p14="http://schemas.microsoft.com/office/powerpoint/2010/main" val="209808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970BF9-E42E-41E1-8335-19F659D9ED1F}"/>
              </a:ext>
            </a:extLst>
          </p:cNvPr>
          <p:cNvSpPr txBox="1">
            <a:spLocks/>
          </p:cNvSpPr>
          <p:nvPr/>
        </p:nvSpPr>
        <p:spPr>
          <a:xfrm>
            <a:off x="457202" y="274639"/>
            <a:ext cx="8315569" cy="1143000"/>
          </a:xfrm>
          <a:prstGeom prst="rect">
            <a:avLst/>
          </a:prstGeom>
        </p:spPr>
        <p:txBody>
          <a:bodyPr vert="horz" lIns="91290" tIns="45645" rIns="91290" bIns="45645" rtlCol="0" anchor="ctr">
            <a:noAutofit/>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STI TESTING IN MEN</a:t>
            </a:r>
          </a:p>
        </p:txBody>
      </p:sp>
      <p:sp>
        <p:nvSpPr>
          <p:cNvPr id="8" name="Content Placeholder 2">
            <a:extLst>
              <a:ext uri="{FF2B5EF4-FFF2-40B4-BE49-F238E27FC236}">
                <a16:creationId xmlns:a16="http://schemas.microsoft.com/office/drawing/2014/main" id="{A27C9DA8-6671-4B90-9AFF-B804990A858C}"/>
              </a:ext>
            </a:extLst>
          </p:cNvPr>
          <p:cNvSpPr txBox="1">
            <a:spLocks/>
          </p:cNvSpPr>
          <p:nvPr/>
        </p:nvSpPr>
        <p:spPr>
          <a:xfrm>
            <a:off x="457202" y="1327391"/>
            <a:ext cx="8325026" cy="2101609"/>
          </a:xfrm>
          <a:prstGeom prst="rect">
            <a:avLst/>
          </a:prstGeom>
        </p:spPr>
        <p:txBody>
          <a:bodyPr lIns="91290" tIns="45645" rIns="91290" bIns="45645" anchor="ctr">
            <a:normAutofit/>
          </a:bodyPr>
          <a:lstStyle>
            <a:defPPr>
              <a:defRPr lang="en-US"/>
            </a:defPPr>
            <a:lvl1pPr marL="0" algn="l" defTabSz="457200" rtl="0" eaLnBrk="1" latinLnBrk="0" hangingPunct="1">
              <a:defRPr sz="1200" kern="1200">
                <a:solidFill>
                  <a:srgbClr val="88A7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002060"/>
                </a:solidFill>
              </a:rPr>
              <a:t>Consider screening young men in high prevalence clinical settings or in populations with high burden of infection (e.g. MSM, transgender)</a:t>
            </a:r>
          </a:p>
          <a:p>
            <a:pPr lvl="2"/>
            <a:r>
              <a:rPr lang="en-US" dirty="0"/>
              <a:t>Large number or partners, inconsistent condom use, substance use, etc.</a:t>
            </a:r>
          </a:p>
          <a:p>
            <a:endParaRPr lang="en-US" dirty="0"/>
          </a:p>
        </p:txBody>
      </p:sp>
    </p:spTree>
    <p:extLst>
      <p:ext uri="{BB962C8B-B14F-4D97-AF65-F5344CB8AC3E}">
        <p14:creationId xmlns:p14="http://schemas.microsoft.com/office/powerpoint/2010/main" val="93041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970BF9-E42E-41E1-8335-19F659D9ED1F}"/>
              </a:ext>
            </a:extLst>
          </p:cNvPr>
          <p:cNvSpPr txBox="1">
            <a:spLocks/>
          </p:cNvSpPr>
          <p:nvPr/>
        </p:nvSpPr>
        <p:spPr>
          <a:xfrm>
            <a:off x="457202" y="274639"/>
            <a:ext cx="8315569" cy="1143000"/>
          </a:xfrm>
          <a:prstGeom prst="rect">
            <a:avLst/>
          </a:prstGeom>
        </p:spPr>
        <p:txBody>
          <a:bodyPr vert="horz" lIns="91290" tIns="45645" rIns="91290" bIns="45645" rtlCol="0" anchor="ctr">
            <a:noAutofit/>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STI TESTING IN MEN (MSM)</a:t>
            </a:r>
          </a:p>
        </p:txBody>
      </p:sp>
      <p:sp>
        <p:nvSpPr>
          <p:cNvPr id="4" name="Content Placeholder 2">
            <a:extLst>
              <a:ext uri="{FF2B5EF4-FFF2-40B4-BE49-F238E27FC236}">
                <a16:creationId xmlns:a16="http://schemas.microsoft.com/office/drawing/2014/main" id="{39D1B12B-A75E-4EB9-9B8B-20071B83C9D2}"/>
              </a:ext>
            </a:extLst>
          </p:cNvPr>
          <p:cNvSpPr txBox="1">
            <a:spLocks/>
          </p:cNvSpPr>
          <p:nvPr/>
        </p:nvSpPr>
        <p:spPr>
          <a:xfrm>
            <a:off x="685331" y="1470802"/>
            <a:ext cx="8008503" cy="3934231"/>
          </a:xfrm>
          <a:prstGeom prst="rect">
            <a:avLst/>
          </a:prstGeom>
        </p:spPr>
        <p:txBody>
          <a:bodyPr lIns="91290" tIns="45645" rIns="91290" bIns="45645" anchor="ctr">
            <a:normAutofit lnSpcReduction="10000"/>
          </a:bodyPr>
          <a:lstStyle>
            <a:defPPr>
              <a:defRPr lang="en-US"/>
            </a:defPPr>
            <a:lvl1pPr marL="0" algn="l" defTabSz="457200" rtl="0" eaLnBrk="1" latinLnBrk="0" hangingPunct="1">
              <a:defRPr sz="1200" kern="1200">
                <a:solidFill>
                  <a:srgbClr val="88A7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sz="2400" dirty="0">
                <a:solidFill>
                  <a:srgbClr val="002060"/>
                </a:solidFill>
                <a:latin typeface="+mj-lt"/>
              </a:rPr>
              <a:t>HIV</a:t>
            </a:r>
          </a:p>
          <a:p>
            <a:pPr marL="171450" indent="-171450">
              <a:buFont typeface="Wingdings" panose="05000000000000000000" pitchFamily="2" charset="2"/>
              <a:buChar char="§"/>
            </a:pPr>
            <a:r>
              <a:rPr lang="en-US" sz="2400" b="1" dirty="0">
                <a:solidFill>
                  <a:srgbClr val="002060"/>
                </a:solidFill>
                <a:latin typeface="+mj-lt"/>
              </a:rPr>
              <a:t>Syphilis</a:t>
            </a:r>
          </a:p>
          <a:p>
            <a:pPr marL="171450" indent="-171450">
              <a:buFont typeface="Wingdings" panose="05000000000000000000" pitchFamily="2" charset="2"/>
              <a:buChar char="§"/>
            </a:pPr>
            <a:r>
              <a:rPr lang="en-US" sz="2400" dirty="0">
                <a:solidFill>
                  <a:srgbClr val="002060"/>
                </a:solidFill>
                <a:latin typeface="+mj-lt"/>
              </a:rPr>
              <a:t>Urethral GC and CT</a:t>
            </a:r>
          </a:p>
          <a:p>
            <a:pPr marL="171450" indent="-171450">
              <a:buFont typeface="Wingdings" panose="05000000000000000000" pitchFamily="2" charset="2"/>
              <a:buChar char="§"/>
            </a:pPr>
            <a:r>
              <a:rPr lang="en-US" sz="2400" dirty="0">
                <a:solidFill>
                  <a:srgbClr val="002060"/>
                </a:solidFill>
                <a:latin typeface="+mj-lt"/>
              </a:rPr>
              <a:t>Rectal GC and CT (if RAI)</a:t>
            </a:r>
          </a:p>
          <a:p>
            <a:pPr marL="171450" indent="-171450">
              <a:buFont typeface="Wingdings" panose="05000000000000000000" pitchFamily="2" charset="2"/>
              <a:buChar char="§"/>
            </a:pPr>
            <a:r>
              <a:rPr lang="en-US" sz="2400" dirty="0">
                <a:solidFill>
                  <a:srgbClr val="002060"/>
                </a:solidFill>
                <a:latin typeface="+mj-lt"/>
              </a:rPr>
              <a:t>Pharyngeal GC (if oral sex)</a:t>
            </a:r>
          </a:p>
          <a:p>
            <a:pPr marL="171450" indent="-171450">
              <a:buFont typeface="Wingdings" panose="05000000000000000000" pitchFamily="2" charset="2"/>
              <a:buChar char="§"/>
            </a:pPr>
            <a:r>
              <a:rPr lang="en-US" sz="2400" dirty="0">
                <a:solidFill>
                  <a:srgbClr val="002060"/>
                </a:solidFill>
                <a:latin typeface="+mj-lt"/>
              </a:rPr>
              <a:t>HSV-2 serology (consider)</a:t>
            </a:r>
          </a:p>
          <a:p>
            <a:pPr marL="171450" indent="-171450">
              <a:buFont typeface="Wingdings" panose="05000000000000000000" pitchFamily="2" charset="2"/>
              <a:buChar char="§"/>
            </a:pPr>
            <a:r>
              <a:rPr lang="en-US" sz="2400" dirty="0">
                <a:solidFill>
                  <a:srgbClr val="002060"/>
                </a:solidFill>
                <a:latin typeface="+mj-lt"/>
              </a:rPr>
              <a:t>Hepatitis B (HBsAg, </a:t>
            </a:r>
            <a:r>
              <a:rPr lang="en-US" sz="2400" dirty="0" err="1">
                <a:solidFill>
                  <a:srgbClr val="002060"/>
                </a:solidFill>
                <a:latin typeface="+mj-lt"/>
              </a:rPr>
              <a:t>freq</a:t>
            </a:r>
            <a:r>
              <a:rPr lang="en-US" sz="2400" dirty="0">
                <a:solidFill>
                  <a:srgbClr val="002060"/>
                </a:solidFill>
                <a:latin typeface="+mj-lt"/>
              </a:rPr>
              <a:t> not specified)</a:t>
            </a:r>
          </a:p>
          <a:p>
            <a:pPr marL="171450" indent="-171450">
              <a:buFont typeface="Wingdings" panose="05000000000000000000" pitchFamily="2" charset="2"/>
              <a:buChar char="§"/>
            </a:pPr>
            <a:r>
              <a:rPr lang="en-US" sz="2400" dirty="0">
                <a:solidFill>
                  <a:srgbClr val="002060"/>
                </a:solidFill>
                <a:latin typeface="+mj-lt"/>
              </a:rPr>
              <a:t>Hepatitis C (HIV+MSM at least annually)</a:t>
            </a:r>
          </a:p>
          <a:p>
            <a:pPr marL="171450" indent="-171450">
              <a:buFont typeface="Wingdings" panose="05000000000000000000" pitchFamily="2" charset="2"/>
              <a:buChar char="§"/>
            </a:pPr>
            <a:r>
              <a:rPr lang="en-US" sz="2400" dirty="0">
                <a:solidFill>
                  <a:srgbClr val="002060"/>
                </a:solidFill>
                <a:latin typeface="+mj-lt"/>
              </a:rPr>
              <a:t>Anal Cancer in HIV+ MSM:  Data insufficient to recommend routine screening, some centers perform anal Pap and HRA </a:t>
            </a:r>
          </a:p>
          <a:p>
            <a:endParaRPr lang="en-US" sz="1800" dirty="0">
              <a:solidFill>
                <a:srgbClr val="002060"/>
              </a:solidFill>
              <a:latin typeface="+mj-lt"/>
            </a:endParaRPr>
          </a:p>
        </p:txBody>
      </p:sp>
      <p:sp>
        <p:nvSpPr>
          <p:cNvPr id="2" name="Right Brace 1">
            <a:extLst>
              <a:ext uri="{FF2B5EF4-FFF2-40B4-BE49-F238E27FC236}">
                <a16:creationId xmlns:a16="http://schemas.microsoft.com/office/drawing/2014/main" id="{5C6A0792-EA60-46C6-A7EE-E9FB4A6F1B68}"/>
              </a:ext>
            </a:extLst>
          </p:cNvPr>
          <p:cNvSpPr/>
          <p:nvPr/>
        </p:nvSpPr>
        <p:spPr>
          <a:xfrm>
            <a:off x="6161567" y="1633946"/>
            <a:ext cx="271131" cy="1364436"/>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F4EF33E7-A37A-4440-BDA4-00C103CCCD6D}"/>
              </a:ext>
            </a:extLst>
          </p:cNvPr>
          <p:cNvSpPr txBox="1"/>
          <p:nvPr/>
        </p:nvSpPr>
        <p:spPr>
          <a:xfrm>
            <a:off x="6511635" y="1771217"/>
            <a:ext cx="2261136" cy="1477328"/>
          </a:xfrm>
          <a:prstGeom prst="rect">
            <a:avLst/>
          </a:prstGeom>
          <a:noFill/>
        </p:spPr>
        <p:txBody>
          <a:bodyPr wrap="square" rtlCol="0">
            <a:spAutoFit/>
          </a:bodyPr>
          <a:lstStyle/>
          <a:p>
            <a:r>
              <a:rPr lang="en-US" dirty="0">
                <a:solidFill>
                  <a:srgbClr val="4F81BD">
                    <a:lumMod val="75000"/>
                  </a:srgbClr>
                </a:solidFill>
                <a:latin typeface="Arial" charset="0"/>
              </a:rPr>
              <a:t>* Annually, more frequent (3-6 months) if at high risk</a:t>
            </a:r>
            <a:endParaRPr lang="en-US" dirty="0"/>
          </a:p>
          <a:p>
            <a:endParaRPr lang="en-US" dirty="0"/>
          </a:p>
        </p:txBody>
      </p:sp>
    </p:spTree>
    <p:extLst>
      <p:ext uri="{BB962C8B-B14F-4D97-AF65-F5344CB8AC3E}">
        <p14:creationId xmlns:p14="http://schemas.microsoft.com/office/powerpoint/2010/main" val="375391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970BF9-E42E-41E1-8335-19F659D9ED1F}"/>
              </a:ext>
            </a:extLst>
          </p:cNvPr>
          <p:cNvSpPr txBox="1">
            <a:spLocks/>
          </p:cNvSpPr>
          <p:nvPr/>
        </p:nvSpPr>
        <p:spPr>
          <a:xfrm>
            <a:off x="301752" y="5006831"/>
            <a:ext cx="8588248" cy="522557"/>
          </a:xfrm>
          <a:prstGeom prst="rect">
            <a:avLst/>
          </a:prstGeom>
        </p:spPr>
        <p:txBody>
          <a:bodyPr vert="horz" lIns="91290" tIns="45645" rIns="91290" bIns="45645" rtlCol="0" anchor="b">
            <a:normAutofit/>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spcAft>
                <a:spcPts val="600"/>
              </a:spcAft>
            </a:pPr>
            <a:r>
              <a:rPr lang="en-US" sz="2200" b="0" i="0" kern="1200" cap="none" spc="-100" baseline="0">
                <a:ln>
                  <a:noFill/>
                </a:ln>
                <a:effectLst/>
                <a:latin typeface="+mj-lt"/>
                <a:ea typeface="+mj-ea"/>
                <a:cs typeface="ITC Avant Garde Std Md"/>
              </a:rPr>
              <a:t>Ordering rectal and pharyngeal swabs for gonorrhea and chlamydia</a:t>
            </a:r>
          </a:p>
        </p:txBody>
      </p:sp>
      <p:pic>
        <p:nvPicPr>
          <p:cNvPr id="2052" name="Picture 4" descr="Instructions, with Illustrations, for the Self-Collected Rectal Swab for Gonorrhea and Chlamydia Testing (Aptima CA2, Hologic, San Diego, California).&#10;The MARI Study.">
            <a:extLst>
              <a:ext uri="{FF2B5EF4-FFF2-40B4-BE49-F238E27FC236}">
                <a16:creationId xmlns:a16="http://schemas.microsoft.com/office/drawing/2014/main" id="{7B555A93-5F7E-49DD-A0B2-70854ABF7D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56822"/>
            <a:ext cx="9144000" cy="3420931"/>
          </a:xfrm>
          <a:prstGeom prst="rect">
            <a:avLst/>
          </a:prstGeom>
          <a:solidFill>
            <a:srgbClr val="FFFFFF"/>
          </a:solidFill>
        </p:spPr>
      </p:pic>
      <p:sp>
        <p:nvSpPr>
          <p:cNvPr id="4" name="Content Placeholder 2">
            <a:extLst>
              <a:ext uri="{FF2B5EF4-FFF2-40B4-BE49-F238E27FC236}">
                <a16:creationId xmlns:a16="http://schemas.microsoft.com/office/drawing/2014/main" id="{39D1B12B-A75E-4EB9-9B8B-20071B83C9D2}"/>
              </a:ext>
            </a:extLst>
          </p:cNvPr>
          <p:cNvSpPr txBox="1">
            <a:spLocks/>
          </p:cNvSpPr>
          <p:nvPr/>
        </p:nvSpPr>
        <p:spPr>
          <a:xfrm>
            <a:off x="301752" y="5607552"/>
            <a:ext cx="8588248" cy="538394"/>
          </a:xfrm>
          <a:prstGeom prst="rect">
            <a:avLst/>
          </a:prstGeom>
        </p:spPr>
        <p:txBody>
          <a:bodyPr vert="horz" lIns="91290" tIns="45645" rIns="91290" bIns="45645" rtlCol="0">
            <a:normAutofit/>
          </a:bodyPr>
          <a:lstStyle>
            <a:defPPr>
              <a:defRPr lang="en-US"/>
            </a:defPPr>
            <a:lvl1pPr marL="0" algn="l" defTabSz="457200" rtl="0" eaLnBrk="1" latinLnBrk="0" hangingPunct="1">
              <a:defRPr sz="1200" kern="1200">
                <a:solidFill>
                  <a:srgbClr val="88A7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2899">
              <a:spcBef>
                <a:spcPct val="20000"/>
              </a:spcBef>
              <a:buClr>
                <a:schemeClr val="accent6"/>
              </a:buClr>
            </a:pPr>
            <a:r>
              <a:rPr lang="en-US" sz="1600" b="0" i="0" kern="1200">
                <a:solidFill>
                  <a:schemeClr val="tx1"/>
                </a:solidFill>
                <a:latin typeface="+mn-lt"/>
                <a:ea typeface="+mn-ea"/>
                <a:cs typeface="ITC Avant Garde Std Md"/>
              </a:rPr>
              <a:t>CAN BE COLLECTED DURING THE VISIT OR CONSIDER SELF-COLLECTION</a:t>
            </a:r>
          </a:p>
          <a:p>
            <a:pPr algn="ctr" defTabSz="912899">
              <a:spcBef>
                <a:spcPct val="20000"/>
              </a:spcBef>
              <a:buClr>
                <a:schemeClr val="accent6"/>
              </a:buClr>
            </a:pPr>
            <a:endParaRPr lang="en-US" sz="1600" b="0" i="0" kern="1200">
              <a:solidFill>
                <a:schemeClr val="tx1"/>
              </a:solidFill>
              <a:latin typeface="+mn-lt"/>
              <a:ea typeface="+mn-ea"/>
              <a:cs typeface="ITC Avant Garde Std Md"/>
            </a:endParaRPr>
          </a:p>
        </p:txBody>
      </p:sp>
    </p:spTree>
    <p:extLst>
      <p:ext uri="{BB962C8B-B14F-4D97-AF65-F5344CB8AC3E}">
        <p14:creationId xmlns:p14="http://schemas.microsoft.com/office/powerpoint/2010/main" val="91142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846139"/>
            <a:ext cx="8315569" cy="1143000"/>
          </a:xfrm>
        </p:spPr>
        <p:txBody>
          <a:bodyPr/>
          <a:lstStyle/>
          <a:p>
            <a:pPr algn="l"/>
            <a:r>
              <a:rPr lang="en-US" dirty="0"/>
              <a:t>CHLAMYDIA TREATMENT</a:t>
            </a:r>
            <a:br>
              <a:rPr lang="en-US" dirty="0"/>
            </a:br>
            <a:r>
              <a:rPr lang="en-US" sz="2400" dirty="0"/>
              <a:t>Uncomplicated Genital, Rectal, </a:t>
            </a:r>
            <a:br>
              <a:rPr lang="en-US" sz="2400" dirty="0"/>
            </a:br>
            <a:r>
              <a:rPr lang="en-US" sz="2400" dirty="0"/>
              <a:t>or Pharyngeal Infections</a:t>
            </a:r>
          </a:p>
        </p:txBody>
      </p:sp>
      <p:sp>
        <p:nvSpPr>
          <p:cNvPr id="3" name="Content Placeholder 2"/>
          <p:cNvSpPr>
            <a:spLocks noGrp="1"/>
          </p:cNvSpPr>
          <p:nvPr>
            <p:ph sz="quarter" idx="13"/>
          </p:nvPr>
        </p:nvSpPr>
        <p:spPr/>
        <p:txBody>
          <a:bodyPr>
            <a:normAutofit/>
          </a:bodyPr>
          <a:lstStyle/>
          <a:p>
            <a:pPr>
              <a:buNone/>
            </a:pPr>
            <a:r>
              <a:rPr lang="en-US" sz="1950" b="1" u="sng" dirty="0"/>
              <a:t>Recommended regimens</a:t>
            </a:r>
            <a:r>
              <a:rPr lang="en-US" sz="1950" u="sng" dirty="0"/>
              <a:t> (non-pregnant):</a:t>
            </a:r>
            <a:r>
              <a:rPr lang="en-US" sz="1650" dirty="0"/>
              <a:t> </a:t>
            </a:r>
          </a:p>
          <a:p>
            <a:pPr lvl="1">
              <a:buFont typeface="Wingdings" pitchFamily="2" charset="2"/>
              <a:buChar char="v"/>
            </a:pPr>
            <a:r>
              <a:rPr lang="en-US" sz="1650" dirty="0"/>
              <a:t> </a:t>
            </a:r>
            <a:r>
              <a:rPr lang="en-US" sz="1800" dirty="0"/>
              <a:t>Azithromycin 1 g orally in a single dose</a:t>
            </a:r>
            <a:endParaRPr lang="en-US" sz="1800" b="1" i="1" dirty="0"/>
          </a:p>
          <a:p>
            <a:pPr lvl="1">
              <a:buFont typeface="Wingdings" pitchFamily="2" charset="2"/>
              <a:buChar char="v"/>
            </a:pPr>
            <a:r>
              <a:rPr lang="en-US" sz="1800" dirty="0"/>
              <a:t> Doxycycline 100 mg orally twice daily for 7 days </a:t>
            </a:r>
            <a:endParaRPr lang="en-US" sz="1950" b="1" u="sng" dirty="0"/>
          </a:p>
          <a:p>
            <a:pPr>
              <a:buNone/>
            </a:pPr>
            <a:r>
              <a:rPr lang="en-US" sz="1950" b="1" u="sng" dirty="0"/>
              <a:t>Recommended regimens</a:t>
            </a:r>
            <a:r>
              <a:rPr lang="en-US" sz="1950" u="sng" dirty="0"/>
              <a:t> (pregnant*):</a:t>
            </a:r>
            <a:endParaRPr lang="en-US" sz="1650" dirty="0"/>
          </a:p>
          <a:p>
            <a:pPr lvl="1">
              <a:buFont typeface="Wingdings" pitchFamily="2" charset="2"/>
              <a:buChar char="v"/>
            </a:pPr>
            <a:r>
              <a:rPr lang="en-US" sz="1800" dirty="0"/>
              <a:t>Azithromycin 1 g orally in a single dose</a:t>
            </a:r>
          </a:p>
        </p:txBody>
      </p:sp>
      <p:sp>
        <p:nvSpPr>
          <p:cNvPr id="4" name="Text Box 12"/>
          <p:cNvSpPr txBox="1">
            <a:spLocks noChangeArrowheads="1"/>
          </p:cNvSpPr>
          <p:nvPr/>
        </p:nvSpPr>
        <p:spPr bwMode="auto">
          <a:xfrm>
            <a:off x="457202" y="6448350"/>
            <a:ext cx="6153149" cy="258532"/>
          </a:xfrm>
          <a:prstGeom prst="rect">
            <a:avLst/>
          </a:prstGeom>
          <a:noFill/>
          <a:ln w="9525">
            <a:noFill/>
            <a:miter lim="800000"/>
            <a:headEnd/>
            <a:tailEnd/>
          </a:ln>
        </p:spPr>
        <p:txBody>
          <a:bodyPr wrap="square">
            <a:spAutoFit/>
          </a:bodyPr>
          <a:lstStyle/>
          <a:p>
            <a:pPr eaLnBrk="0" hangingPunct="0">
              <a:lnSpc>
                <a:spcPct val="80000"/>
              </a:lnSpc>
            </a:pPr>
            <a:r>
              <a:rPr lang="en-US" sz="1350" dirty="0">
                <a:solidFill>
                  <a:schemeClr val="bg1"/>
                </a:solidFill>
              </a:rPr>
              <a:t>CDC 2015 STD Treatment Guidelines </a:t>
            </a:r>
            <a:r>
              <a:rPr lang="en-US" sz="1350" dirty="0">
                <a:solidFill>
                  <a:schemeClr val="bg1"/>
                </a:solidFill>
                <a:hlinkClick r:id="rId3">
                  <a:extLst>
                    <a:ext uri="{A12FA001-AC4F-418D-AE19-62706E023703}">
                      <ahyp:hlinkClr xmlns:ahyp="http://schemas.microsoft.com/office/drawing/2018/hyperlinkcolor" val="tx"/>
                    </a:ext>
                  </a:extLst>
                </a:hlinkClick>
              </a:rPr>
              <a:t>www.cdc.gov/std/treatment</a:t>
            </a:r>
            <a:r>
              <a:rPr lang="en-US" sz="1350" dirty="0">
                <a:solidFill>
                  <a:schemeClr val="bg1"/>
                </a:solidFill>
              </a:rPr>
              <a:t> </a:t>
            </a:r>
          </a:p>
        </p:txBody>
      </p:sp>
      <p:pic>
        <p:nvPicPr>
          <p:cNvPr id="1030" name="Picture 6" descr="Campus fights chlamydia outbreak – The Baker Orange">
            <a:extLst>
              <a:ext uri="{FF2B5EF4-FFF2-40B4-BE49-F238E27FC236}">
                <a16:creationId xmlns:a16="http://schemas.microsoft.com/office/drawing/2014/main" id="{096ADBD3-F112-4A5D-AE25-53293A646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4191000"/>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842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normAutofit/>
          </a:bodyPr>
          <a:lstStyle/>
          <a:p>
            <a:pPr algn="l"/>
            <a:r>
              <a:rPr lang="en-US" dirty="0"/>
              <a:t>GONORRHEA  DUAL  THERAPY</a:t>
            </a:r>
            <a:br>
              <a:rPr lang="en-US" dirty="0"/>
            </a:br>
            <a:r>
              <a:rPr lang="en-US" sz="2400" dirty="0"/>
              <a:t>Uncomplicated Genital, Rectal, or Pharyngeal Infections</a:t>
            </a:r>
          </a:p>
        </p:txBody>
      </p:sp>
      <p:sp>
        <p:nvSpPr>
          <p:cNvPr id="136194" name="Rectangle 11" hidden="1"/>
          <p:cNvSpPr>
            <a:spLocks noChangeArrowheads="1"/>
          </p:cNvSpPr>
          <p:nvPr>
            <p:custDataLst>
              <p:tags r:id="rId2"/>
            </p:custDataLst>
          </p:nvPr>
        </p:nvSpPr>
        <p:spPr bwMode="auto">
          <a:xfrm>
            <a:off x="2080022" y="2532460"/>
            <a:ext cx="1500188" cy="1418034"/>
          </a:xfrm>
          <a:prstGeom prst="rect">
            <a:avLst/>
          </a:prstGeom>
          <a:solidFill>
            <a:schemeClr val="tx2"/>
          </a:solidFill>
          <a:ln w="9525">
            <a:solidFill>
              <a:schemeClr val="bg1"/>
            </a:solidFill>
            <a:miter lim="800000"/>
            <a:headEnd/>
            <a:tailEnd/>
          </a:ln>
        </p:spPr>
        <p:txBody>
          <a:bodyPr wrap="none" anchor="ctr"/>
          <a:lstStyle/>
          <a:p>
            <a:pPr algn="ctr" eaLnBrk="0" hangingPunct="0"/>
            <a:endParaRPr lang="en-US" sz="1350" dirty="0">
              <a:solidFill>
                <a:prstClr val="black"/>
              </a:solidFill>
              <a:latin typeface="Tahoma" pitchFamily="34" charset="0"/>
            </a:endParaRPr>
          </a:p>
        </p:txBody>
      </p:sp>
      <p:sp>
        <p:nvSpPr>
          <p:cNvPr id="136195" name="Rectangle 12" hidden="1"/>
          <p:cNvSpPr>
            <a:spLocks noChangeArrowheads="1"/>
          </p:cNvSpPr>
          <p:nvPr>
            <p:custDataLst>
              <p:tags r:id="rId3"/>
            </p:custDataLst>
          </p:nvPr>
        </p:nvSpPr>
        <p:spPr bwMode="auto">
          <a:xfrm>
            <a:off x="3744516" y="2532460"/>
            <a:ext cx="1500188" cy="1418034"/>
          </a:xfrm>
          <a:prstGeom prst="rect">
            <a:avLst/>
          </a:prstGeom>
          <a:solidFill>
            <a:schemeClr val="folHlink"/>
          </a:solidFill>
          <a:ln w="9525">
            <a:solidFill>
              <a:schemeClr val="bg1"/>
            </a:solidFill>
            <a:miter lim="800000"/>
            <a:headEnd/>
            <a:tailEnd/>
          </a:ln>
        </p:spPr>
        <p:txBody>
          <a:bodyPr wrap="none" anchor="ctr"/>
          <a:lstStyle/>
          <a:p>
            <a:pPr algn="ctr" eaLnBrk="0" hangingPunct="0"/>
            <a:endParaRPr lang="en-US" sz="1350" dirty="0">
              <a:solidFill>
                <a:prstClr val="black"/>
              </a:solidFill>
              <a:latin typeface="Tahoma" pitchFamily="34" charset="0"/>
            </a:endParaRPr>
          </a:p>
        </p:txBody>
      </p:sp>
      <p:sp>
        <p:nvSpPr>
          <p:cNvPr id="136196" name="Rectangle 14" hidden="1"/>
          <p:cNvSpPr>
            <a:spLocks noChangeArrowheads="1"/>
          </p:cNvSpPr>
          <p:nvPr>
            <p:custDataLst>
              <p:tags r:id="rId4"/>
            </p:custDataLst>
          </p:nvPr>
        </p:nvSpPr>
        <p:spPr bwMode="auto">
          <a:xfrm>
            <a:off x="5409010" y="2532460"/>
            <a:ext cx="1500188" cy="1418034"/>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sz="1350" dirty="0">
              <a:solidFill>
                <a:prstClr val="black"/>
              </a:solidFill>
              <a:latin typeface="Tahoma" pitchFamily="34" charset="0"/>
            </a:endParaRPr>
          </a:p>
        </p:txBody>
      </p:sp>
      <p:grpSp>
        <p:nvGrpSpPr>
          <p:cNvPr id="136197" name="Group 1"/>
          <p:cNvGrpSpPr>
            <a:grpSpLocks/>
          </p:cNvGrpSpPr>
          <p:nvPr/>
        </p:nvGrpSpPr>
        <p:grpSpPr bwMode="auto">
          <a:xfrm>
            <a:off x="665763" y="2462080"/>
            <a:ext cx="3364706" cy="1052513"/>
            <a:chOff x="598488" y="2006600"/>
            <a:chExt cx="4486275" cy="1403350"/>
          </a:xfrm>
        </p:grpSpPr>
        <p:pic>
          <p:nvPicPr>
            <p:cNvPr id="136208" name="Picture 37" descr="Rectangle 11_pptX"/>
            <p:cNvPicPr>
              <a:picLocks noChangeAspect="1" noChangeArrowheads="1"/>
            </p:cNvPicPr>
            <p:nvPr>
              <p:custDataLst>
                <p:tags r:id="rId6"/>
              </p:custDataLst>
            </p:nvPr>
          </p:nvPicPr>
          <p:blipFill>
            <a:blip r:embed="rId9"/>
            <a:srcRect/>
            <a:stretch>
              <a:fillRect/>
            </a:stretch>
          </p:blipFill>
          <p:spPr bwMode="auto">
            <a:xfrm>
              <a:off x="598488" y="2006600"/>
              <a:ext cx="4486275" cy="1403350"/>
            </a:xfrm>
            <a:prstGeom prst="rect">
              <a:avLst/>
            </a:prstGeom>
            <a:noFill/>
            <a:ln w="9525">
              <a:noFill/>
              <a:miter lim="800000"/>
              <a:headEnd/>
              <a:tailEnd/>
            </a:ln>
          </p:spPr>
        </p:pic>
        <p:sp>
          <p:nvSpPr>
            <p:cNvPr id="136209" name="Text Box 45"/>
            <p:cNvSpPr txBox="1">
              <a:spLocks noChangeArrowheads="1"/>
            </p:cNvSpPr>
            <p:nvPr/>
          </p:nvSpPr>
          <p:spPr bwMode="auto">
            <a:xfrm>
              <a:off x="614363" y="2122488"/>
              <a:ext cx="4016375" cy="984885"/>
            </a:xfrm>
            <a:prstGeom prst="rect">
              <a:avLst/>
            </a:prstGeom>
            <a:noFill/>
            <a:ln w="9525">
              <a:noFill/>
              <a:miter lim="800000"/>
              <a:headEnd/>
              <a:tailEnd/>
            </a:ln>
          </p:spPr>
          <p:txBody>
            <a:bodyPr>
              <a:spAutoFit/>
            </a:bodyPr>
            <a:lstStyle/>
            <a:p>
              <a:pPr algn="ctr"/>
              <a:r>
                <a:rPr lang="en-US" sz="2100" dirty="0">
                  <a:solidFill>
                    <a:prstClr val="white"/>
                  </a:solidFill>
                </a:rPr>
                <a:t>Ceftriaxone 250 mg IM in a single dose</a:t>
              </a:r>
              <a:endParaRPr lang="en-US" sz="3000" dirty="0">
                <a:solidFill>
                  <a:prstClr val="white"/>
                </a:solidFill>
              </a:endParaRPr>
            </a:p>
          </p:txBody>
        </p:sp>
      </p:grpSp>
      <p:grpSp>
        <p:nvGrpSpPr>
          <p:cNvPr id="136199" name="Group 3"/>
          <p:cNvGrpSpPr>
            <a:grpSpLocks/>
          </p:cNvGrpSpPr>
          <p:nvPr/>
        </p:nvGrpSpPr>
        <p:grpSpPr bwMode="auto">
          <a:xfrm>
            <a:off x="5145637" y="2474711"/>
            <a:ext cx="2022872" cy="1052512"/>
            <a:chOff x="6900534" y="2592976"/>
            <a:chExt cx="2697163" cy="1233274"/>
          </a:xfrm>
        </p:grpSpPr>
        <p:pic>
          <p:nvPicPr>
            <p:cNvPr id="136204" name="Picture 39" descr="Rectangle 14_pptX"/>
            <p:cNvPicPr>
              <a:picLocks noChangeAspect="1" noChangeArrowheads="1"/>
            </p:cNvPicPr>
            <p:nvPr>
              <p:custDataLst>
                <p:tags r:id="rId5"/>
              </p:custDataLst>
            </p:nvPr>
          </p:nvPicPr>
          <p:blipFill>
            <a:blip r:embed="rId10"/>
            <a:srcRect/>
            <a:stretch>
              <a:fillRect/>
            </a:stretch>
          </p:blipFill>
          <p:spPr bwMode="auto">
            <a:xfrm>
              <a:off x="6900534" y="2592976"/>
              <a:ext cx="2697163" cy="1233274"/>
            </a:xfrm>
            <a:prstGeom prst="rect">
              <a:avLst/>
            </a:prstGeom>
            <a:noFill/>
            <a:ln w="9525">
              <a:noFill/>
              <a:miter lim="800000"/>
              <a:headEnd/>
              <a:tailEnd/>
            </a:ln>
          </p:spPr>
        </p:pic>
        <p:sp>
          <p:nvSpPr>
            <p:cNvPr id="136205" name="Text Box 47"/>
            <p:cNvSpPr txBox="1">
              <a:spLocks noChangeArrowheads="1"/>
            </p:cNvSpPr>
            <p:nvPr/>
          </p:nvSpPr>
          <p:spPr bwMode="auto">
            <a:xfrm>
              <a:off x="6954802" y="2688978"/>
              <a:ext cx="2482950" cy="865525"/>
            </a:xfrm>
            <a:prstGeom prst="rect">
              <a:avLst/>
            </a:prstGeom>
            <a:noFill/>
            <a:ln w="9525">
              <a:noFill/>
              <a:miter lim="800000"/>
              <a:headEnd/>
              <a:tailEnd/>
            </a:ln>
          </p:spPr>
          <p:txBody>
            <a:bodyPr wrap="square">
              <a:spAutoFit/>
            </a:bodyPr>
            <a:lstStyle/>
            <a:p>
              <a:pPr algn="ctr"/>
              <a:r>
                <a:rPr lang="en-US" sz="2100" dirty="0">
                  <a:solidFill>
                    <a:prstClr val="white"/>
                  </a:solidFill>
                </a:rPr>
                <a:t>Azithromycin 1g orally</a:t>
              </a:r>
            </a:p>
          </p:txBody>
        </p:sp>
      </p:grpSp>
      <p:sp>
        <p:nvSpPr>
          <p:cNvPr id="136200" name="Text Box 12"/>
          <p:cNvSpPr txBox="1">
            <a:spLocks noChangeArrowheads="1"/>
          </p:cNvSpPr>
          <p:nvPr/>
        </p:nvSpPr>
        <p:spPr bwMode="auto">
          <a:xfrm>
            <a:off x="1579961" y="5523317"/>
            <a:ext cx="6153149" cy="258532"/>
          </a:xfrm>
          <a:prstGeom prst="rect">
            <a:avLst/>
          </a:prstGeom>
          <a:noFill/>
          <a:ln w="9525">
            <a:noFill/>
            <a:miter lim="800000"/>
            <a:headEnd/>
            <a:tailEnd/>
          </a:ln>
        </p:spPr>
        <p:txBody>
          <a:bodyPr wrap="square">
            <a:spAutoFit/>
          </a:bodyPr>
          <a:lstStyle/>
          <a:p>
            <a:pPr eaLnBrk="0" hangingPunct="0">
              <a:lnSpc>
                <a:spcPct val="80000"/>
              </a:lnSpc>
            </a:pPr>
            <a:r>
              <a:rPr lang="en-US" sz="1350" dirty="0">
                <a:solidFill>
                  <a:prstClr val="black"/>
                </a:solidFill>
              </a:rPr>
              <a:t>CDC 2015 STD Treatment Guidelines </a:t>
            </a:r>
            <a:r>
              <a:rPr lang="en-US" sz="1350" dirty="0">
                <a:solidFill>
                  <a:prstClr val="black"/>
                </a:solidFill>
                <a:hlinkClick r:id="rId11"/>
              </a:rPr>
              <a:t>www.cdc.gov/std/treatment</a:t>
            </a:r>
            <a:r>
              <a:rPr lang="en-US" sz="1350" dirty="0">
                <a:solidFill>
                  <a:prstClr val="black"/>
                </a:solidFill>
              </a:rPr>
              <a:t> </a:t>
            </a:r>
          </a:p>
        </p:txBody>
      </p:sp>
      <p:sp>
        <p:nvSpPr>
          <p:cNvPr id="136202" name="Text Box 14"/>
          <p:cNvSpPr txBox="1">
            <a:spLocks noChangeArrowheads="1"/>
          </p:cNvSpPr>
          <p:nvPr/>
        </p:nvSpPr>
        <p:spPr bwMode="auto">
          <a:xfrm>
            <a:off x="3857615" y="2692672"/>
            <a:ext cx="1007007" cy="415498"/>
          </a:xfrm>
          <a:prstGeom prst="rect">
            <a:avLst/>
          </a:prstGeom>
          <a:noFill/>
          <a:ln w="9525">
            <a:noFill/>
            <a:miter lim="800000"/>
            <a:headEnd/>
            <a:tailEnd/>
          </a:ln>
        </p:spPr>
        <p:txBody>
          <a:bodyPr wrap="none">
            <a:spAutoFit/>
          </a:bodyPr>
          <a:lstStyle/>
          <a:p>
            <a:r>
              <a:rPr lang="en-US" sz="2100" b="1" u="sng" dirty="0">
                <a:solidFill>
                  <a:prstClr val="black"/>
                </a:solidFill>
              </a:rPr>
              <a:t>PLUS*</a:t>
            </a:r>
          </a:p>
        </p:txBody>
      </p:sp>
      <p:sp>
        <p:nvSpPr>
          <p:cNvPr id="136203" name="Text Box 14"/>
          <p:cNvSpPr txBox="1">
            <a:spLocks noChangeArrowheads="1"/>
          </p:cNvSpPr>
          <p:nvPr/>
        </p:nvSpPr>
        <p:spPr bwMode="auto">
          <a:xfrm>
            <a:off x="5103023" y="3536174"/>
            <a:ext cx="2315893" cy="553998"/>
          </a:xfrm>
          <a:prstGeom prst="rect">
            <a:avLst/>
          </a:prstGeom>
          <a:noFill/>
          <a:ln w="9525">
            <a:noFill/>
            <a:miter lim="800000"/>
            <a:headEnd/>
            <a:tailEnd/>
          </a:ln>
        </p:spPr>
        <p:txBody>
          <a:bodyPr wrap="square">
            <a:spAutoFit/>
          </a:bodyPr>
          <a:lstStyle/>
          <a:p>
            <a:r>
              <a:rPr lang="en-US" sz="1500" dirty="0">
                <a:solidFill>
                  <a:prstClr val="black"/>
                </a:solidFill>
              </a:rPr>
              <a:t>*</a:t>
            </a:r>
            <a:r>
              <a:rPr lang="en-US" sz="1050" dirty="0">
                <a:solidFill>
                  <a:prstClr val="black"/>
                </a:solidFill>
              </a:rPr>
              <a:t>Regardless of CT test result</a:t>
            </a:r>
          </a:p>
          <a:p>
            <a:pPr algn="r"/>
            <a:endParaRPr lang="en-US" sz="1500" dirty="0">
              <a:solidFill>
                <a:prstClr val="black"/>
              </a:solidFill>
            </a:endParaRPr>
          </a:p>
        </p:txBody>
      </p:sp>
      <p:cxnSp>
        <p:nvCxnSpPr>
          <p:cNvPr id="15" name="Straight Connector 14"/>
          <p:cNvCxnSpPr/>
          <p:nvPr/>
        </p:nvCxnSpPr>
        <p:spPr>
          <a:xfrm>
            <a:off x="1701799" y="2206413"/>
            <a:ext cx="5717117" cy="0"/>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4239" y="4141222"/>
            <a:ext cx="6741247" cy="1015663"/>
          </a:xfrm>
          <a:prstGeom prst="rect">
            <a:avLst/>
          </a:prstGeom>
        </p:spPr>
        <p:txBody>
          <a:bodyPr wrap="square">
            <a:spAutoFit/>
          </a:bodyPr>
          <a:lstStyle/>
          <a:p>
            <a:r>
              <a:rPr lang="en-US" sz="2000" dirty="0"/>
              <a:t>Ceftriaxone and azithromycin administered </a:t>
            </a:r>
            <a:r>
              <a:rPr lang="en-US" sz="2000" u="sng" dirty="0"/>
              <a:t>on the same day</a:t>
            </a:r>
          </a:p>
          <a:p>
            <a:r>
              <a:rPr lang="en-US" sz="2000" dirty="0"/>
              <a:t>Preferably simultaneously and under direct observation</a:t>
            </a:r>
          </a:p>
        </p:txBody>
      </p:sp>
    </p:spTree>
    <p:custDataLst>
      <p:tags r:id="rId1"/>
    </p:custDataLst>
    <p:extLst>
      <p:ext uri="{BB962C8B-B14F-4D97-AF65-F5344CB8AC3E}">
        <p14:creationId xmlns:p14="http://schemas.microsoft.com/office/powerpoint/2010/main" val="418351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48" y="740845"/>
            <a:ext cx="7773338" cy="1197133"/>
          </a:xfrm>
        </p:spPr>
        <p:txBody>
          <a:bodyPr/>
          <a:lstStyle/>
          <a:p>
            <a:r>
              <a:rPr lang="en-US" dirty="0"/>
              <a:t>SYPHILIS TREATMENT</a:t>
            </a:r>
          </a:p>
        </p:txBody>
      </p:sp>
      <p:sp>
        <p:nvSpPr>
          <p:cNvPr id="3" name="Content Placeholder 2"/>
          <p:cNvSpPr>
            <a:spLocks noGrp="1"/>
          </p:cNvSpPr>
          <p:nvPr>
            <p:ph sz="quarter" idx="13"/>
          </p:nvPr>
        </p:nvSpPr>
        <p:spPr>
          <a:xfrm>
            <a:off x="590842" y="1663004"/>
            <a:ext cx="6522339" cy="4057497"/>
          </a:xfrm>
        </p:spPr>
        <p:txBody>
          <a:bodyPr>
            <a:normAutofit/>
          </a:bodyPr>
          <a:lstStyle/>
          <a:p>
            <a:pPr>
              <a:lnSpc>
                <a:spcPct val="90000"/>
              </a:lnSpc>
              <a:spcBef>
                <a:spcPts val="450"/>
              </a:spcBef>
            </a:pPr>
            <a:r>
              <a:rPr lang="en-US" sz="1800" u="sng" dirty="0">
                <a:solidFill>
                  <a:prstClr val="black"/>
                </a:solidFill>
                <a:cs typeface="Times New Roman" pitchFamily="18" charset="0"/>
              </a:rPr>
              <a:t>Incidence estimates:</a:t>
            </a:r>
            <a:r>
              <a:rPr lang="en-US" sz="1800" dirty="0">
                <a:solidFill>
                  <a:prstClr val="black"/>
                </a:solidFill>
                <a:cs typeface="Times New Roman" pitchFamily="18" charset="0"/>
              </a:rPr>
              <a:t> total ~100K new cases per year (incl P&amp;S, unknown duration and congenital)</a:t>
            </a:r>
          </a:p>
          <a:p>
            <a:pPr>
              <a:lnSpc>
                <a:spcPct val="90000"/>
              </a:lnSpc>
              <a:spcBef>
                <a:spcPts val="450"/>
              </a:spcBef>
            </a:pPr>
            <a:r>
              <a:rPr lang="en-US" sz="1800" u="sng" dirty="0">
                <a:solidFill>
                  <a:prstClr val="black"/>
                </a:solidFill>
                <a:cs typeface="Times New Roman" pitchFamily="18" charset="0"/>
              </a:rPr>
              <a:t>Diagnostic issues</a:t>
            </a:r>
            <a:r>
              <a:rPr lang="en-US" sz="1800" dirty="0">
                <a:solidFill>
                  <a:prstClr val="black"/>
                </a:solidFill>
                <a:cs typeface="Times New Roman" pitchFamily="18" charset="0"/>
              </a:rPr>
              <a:t>:</a:t>
            </a:r>
          </a:p>
          <a:p>
            <a:pPr lvl="1">
              <a:lnSpc>
                <a:spcPct val="90000"/>
              </a:lnSpc>
              <a:spcBef>
                <a:spcPts val="450"/>
              </a:spcBef>
            </a:pPr>
            <a:r>
              <a:rPr lang="en-US" sz="1800" dirty="0">
                <a:solidFill>
                  <a:prstClr val="black"/>
                </a:solidFill>
                <a:cs typeface="Times New Roman" pitchFamily="18" charset="0"/>
              </a:rPr>
              <a:t>treponemal EIA (reverse sequence screening)</a:t>
            </a:r>
          </a:p>
          <a:p>
            <a:pPr lvl="1">
              <a:lnSpc>
                <a:spcPct val="90000"/>
              </a:lnSpc>
              <a:spcBef>
                <a:spcPts val="450"/>
              </a:spcBef>
            </a:pPr>
            <a:r>
              <a:rPr lang="en-US" sz="1800" dirty="0">
                <a:solidFill>
                  <a:prstClr val="black"/>
                </a:solidFill>
                <a:cs typeface="Times New Roman" pitchFamily="18" charset="0"/>
              </a:rPr>
              <a:t>RPR-based algorithm</a:t>
            </a:r>
          </a:p>
          <a:p>
            <a:pPr>
              <a:buNone/>
            </a:pPr>
            <a:r>
              <a:rPr lang="en-US" sz="1800" b="1" u="sng" dirty="0"/>
              <a:t>Primary, Secondary &amp; Early Latent:</a:t>
            </a:r>
          </a:p>
          <a:p>
            <a:pPr lvl="1">
              <a:buFont typeface="Wingdings" pitchFamily="2" charset="2"/>
              <a:buChar char="v"/>
            </a:pPr>
            <a:r>
              <a:rPr lang="en-US" sz="1800" dirty="0"/>
              <a:t>Benzathine penicillin G 2.4 million units IM in a single dose</a:t>
            </a:r>
          </a:p>
          <a:p>
            <a:pPr>
              <a:buNone/>
            </a:pPr>
            <a:r>
              <a:rPr lang="en-US" sz="1800" b="1" u="sng" dirty="0"/>
              <a:t>Late Latent and Unknown Duration:</a:t>
            </a:r>
            <a:r>
              <a:rPr lang="en-US" sz="1800" b="1" i="1" u="sng" dirty="0"/>
              <a:t> </a:t>
            </a:r>
          </a:p>
          <a:p>
            <a:pPr lvl="1">
              <a:buFont typeface="Wingdings" pitchFamily="2" charset="2"/>
              <a:buChar char="v"/>
            </a:pPr>
            <a:r>
              <a:rPr lang="en-US" sz="1800" dirty="0"/>
              <a:t>3 doses of 2.4 million units each at 1 week intervals</a:t>
            </a:r>
          </a:p>
          <a:p>
            <a:pPr>
              <a:buNone/>
            </a:pPr>
            <a:r>
              <a:rPr lang="en-US" sz="1800" b="1" u="sng" dirty="0"/>
              <a:t>Neurosyphilis:</a:t>
            </a:r>
            <a:r>
              <a:rPr lang="en-US" sz="1800" b="1" dirty="0"/>
              <a:t> </a:t>
            </a:r>
          </a:p>
          <a:p>
            <a:pPr lvl="1">
              <a:buFont typeface="Wingdings" pitchFamily="2" charset="2"/>
              <a:buChar char="v"/>
            </a:pPr>
            <a:r>
              <a:rPr lang="en-US" sz="1800" dirty="0"/>
              <a:t>Aqueous Crystalline Penicillin G 18-24 million units IV daily administered as 3-4 million IV q 4 </a:t>
            </a:r>
            <a:r>
              <a:rPr lang="en-US" sz="1800" dirty="0" err="1"/>
              <a:t>hr</a:t>
            </a:r>
            <a:r>
              <a:rPr lang="en-US" sz="1800" dirty="0"/>
              <a:t> for 10 -14 d</a:t>
            </a:r>
            <a:endParaRPr lang="en-US" b="1" dirty="0"/>
          </a:p>
        </p:txBody>
      </p:sp>
      <p:pic>
        <p:nvPicPr>
          <p:cNvPr id="4" name="Picture 3">
            <a:extLst>
              <a:ext uri="{FF2B5EF4-FFF2-40B4-BE49-F238E27FC236}">
                <a16:creationId xmlns:a16="http://schemas.microsoft.com/office/drawing/2014/main" id="{3C5A0C1C-480A-4145-BF78-D47289AECAF6}"/>
              </a:ext>
            </a:extLst>
          </p:cNvPr>
          <p:cNvPicPr>
            <a:picLocks noChangeAspect="1"/>
          </p:cNvPicPr>
          <p:nvPr/>
        </p:nvPicPr>
        <p:blipFill>
          <a:blip r:embed="rId3"/>
          <a:stretch>
            <a:fillRect/>
          </a:stretch>
        </p:blipFill>
        <p:spPr>
          <a:xfrm>
            <a:off x="7543521" y="0"/>
            <a:ext cx="1594661" cy="1376888"/>
          </a:xfrm>
          <a:prstGeom prst="rect">
            <a:avLst/>
          </a:prstGeom>
        </p:spPr>
      </p:pic>
      <p:pic>
        <p:nvPicPr>
          <p:cNvPr id="5" name="Picture 4">
            <a:extLst>
              <a:ext uri="{FF2B5EF4-FFF2-40B4-BE49-F238E27FC236}">
                <a16:creationId xmlns:a16="http://schemas.microsoft.com/office/drawing/2014/main" id="{3922D12E-41ED-44A4-B76D-F978709E71CE}"/>
              </a:ext>
            </a:extLst>
          </p:cNvPr>
          <p:cNvPicPr>
            <a:picLocks noChangeAspect="1"/>
          </p:cNvPicPr>
          <p:nvPr/>
        </p:nvPicPr>
        <p:blipFill>
          <a:blip r:embed="rId4"/>
          <a:stretch>
            <a:fillRect/>
          </a:stretch>
        </p:blipFill>
        <p:spPr>
          <a:xfrm>
            <a:off x="7543521" y="1376888"/>
            <a:ext cx="1577871" cy="1511083"/>
          </a:xfrm>
          <a:prstGeom prst="rect">
            <a:avLst/>
          </a:prstGeom>
        </p:spPr>
      </p:pic>
      <p:pic>
        <p:nvPicPr>
          <p:cNvPr id="6" name="Picture 5">
            <a:extLst>
              <a:ext uri="{FF2B5EF4-FFF2-40B4-BE49-F238E27FC236}">
                <a16:creationId xmlns:a16="http://schemas.microsoft.com/office/drawing/2014/main" id="{6F523FD8-9385-4608-8CE7-EFD3A08349DF}"/>
              </a:ext>
            </a:extLst>
          </p:cNvPr>
          <p:cNvPicPr>
            <a:picLocks noChangeAspect="1"/>
          </p:cNvPicPr>
          <p:nvPr/>
        </p:nvPicPr>
        <p:blipFill>
          <a:blip r:embed="rId5"/>
          <a:stretch>
            <a:fillRect/>
          </a:stretch>
        </p:blipFill>
        <p:spPr>
          <a:xfrm>
            <a:off x="7543521" y="2887971"/>
            <a:ext cx="1583116" cy="1280461"/>
          </a:xfrm>
          <a:prstGeom prst="rect">
            <a:avLst/>
          </a:prstGeom>
        </p:spPr>
      </p:pic>
      <p:pic>
        <p:nvPicPr>
          <p:cNvPr id="7" name="Picture 6">
            <a:extLst>
              <a:ext uri="{FF2B5EF4-FFF2-40B4-BE49-F238E27FC236}">
                <a16:creationId xmlns:a16="http://schemas.microsoft.com/office/drawing/2014/main" id="{D69811B3-F315-4A9C-ABFB-8403B6990FCF}"/>
              </a:ext>
            </a:extLst>
          </p:cNvPr>
          <p:cNvPicPr>
            <a:picLocks noChangeAspect="1"/>
          </p:cNvPicPr>
          <p:nvPr/>
        </p:nvPicPr>
        <p:blipFill>
          <a:blip r:embed="rId6"/>
          <a:stretch>
            <a:fillRect/>
          </a:stretch>
        </p:blipFill>
        <p:spPr>
          <a:xfrm>
            <a:off x="7543520" y="4168432"/>
            <a:ext cx="1577871" cy="1292283"/>
          </a:xfrm>
          <a:prstGeom prst="rect">
            <a:avLst/>
          </a:prstGeom>
        </p:spPr>
      </p:pic>
    </p:spTree>
    <p:extLst>
      <p:ext uri="{BB962C8B-B14F-4D97-AF65-F5344CB8AC3E}">
        <p14:creationId xmlns:p14="http://schemas.microsoft.com/office/powerpoint/2010/main" val="11560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r>
              <a:rPr lang="en-US" sz="2000" dirty="0"/>
              <a:t>This presentation was prepared by Sarah Waldman from the Central Valley office of the Pacific AETC in February 2020.</a:t>
            </a:r>
          </a:p>
          <a:p>
            <a:r>
              <a:rPr lang="en-US" sz="2000" dirty="0"/>
              <a:t>This presentation is supported by the Health Resources and Services Administration (HRSA) of the U.S. Department of Health and Human Services (HHS) under grant number </a:t>
            </a:r>
            <a:r>
              <a:rPr lang="en-US" altLang="en-US" sz="2000" dirty="0"/>
              <a:t># U1OHA29292-01-01</a:t>
            </a:r>
            <a:r>
              <a:rPr lang="en-US" sz="2000" dirty="0"/>
              <a:t> awarded to the Central Valley AETC.  No percentage of this project was financed with non-governmental sources. This information or content and conclusions are those of the authors and should not be construed as the official position or policy of, nor should any endorsements be inferred by HRSA, HHS or the U. S. Government.</a:t>
            </a:r>
          </a:p>
          <a:p>
            <a:pPr marL="0" indent="0">
              <a:buFont typeface="Arial" charset="0"/>
              <a:buNone/>
            </a:pPr>
            <a:endParaRPr lang="en-US" altLang="en-US" sz="2000" dirty="0"/>
          </a:p>
        </p:txBody>
      </p:sp>
      <p:sp>
        <p:nvSpPr>
          <p:cNvPr id="3" name="Title 3"/>
          <p:cNvSpPr>
            <a:spLocks noGrp="1"/>
          </p:cNvSpPr>
          <p:nvPr>
            <p:ph type="title"/>
          </p:nvPr>
        </p:nvSpPr>
        <p:spPr>
          <a:xfrm>
            <a:off x="457200" y="533400"/>
            <a:ext cx="8229600" cy="990600"/>
          </a:xfrm>
        </p:spPr>
        <p:txBody>
          <a:bodyPr>
            <a:normAutofit/>
          </a:bodyPr>
          <a:lstStyle/>
          <a:p>
            <a:r>
              <a:rPr lang="en-US" dirty="0">
                <a:solidFill>
                  <a:schemeClr val="tx2"/>
                </a:solidFill>
              </a:rPr>
              <a:t>Authors and Funders</a:t>
            </a:r>
          </a:p>
        </p:txBody>
      </p:sp>
    </p:spTree>
    <p:extLst>
      <p:ext uri="{BB962C8B-B14F-4D97-AF65-F5344CB8AC3E}">
        <p14:creationId xmlns:p14="http://schemas.microsoft.com/office/powerpoint/2010/main" val="76490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CA5F-1F62-44E0-8461-9EDDAE6D5D27}"/>
              </a:ext>
            </a:extLst>
          </p:cNvPr>
          <p:cNvSpPr>
            <a:spLocks noGrp="1"/>
          </p:cNvSpPr>
          <p:nvPr>
            <p:ph type="title"/>
          </p:nvPr>
        </p:nvSpPr>
        <p:spPr/>
        <p:txBody>
          <a:bodyPr/>
          <a:lstStyle/>
          <a:p>
            <a:r>
              <a:rPr lang="en-US" dirty="0"/>
              <a:t>HIV TESTING and </a:t>
            </a:r>
            <a:r>
              <a:rPr lang="en-US" dirty="0" err="1"/>
              <a:t>PrEP</a:t>
            </a:r>
            <a:endParaRPr lang="en-US" dirty="0"/>
          </a:p>
        </p:txBody>
      </p:sp>
      <p:sp>
        <p:nvSpPr>
          <p:cNvPr id="3" name="Text Placeholder 2">
            <a:extLst>
              <a:ext uri="{FF2B5EF4-FFF2-40B4-BE49-F238E27FC236}">
                <a16:creationId xmlns:a16="http://schemas.microsoft.com/office/drawing/2014/main" id="{F2C9A240-C6F2-456B-B072-E2C3EF4B22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600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normAutofit fontScale="90000"/>
          </a:bodyPr>
          <a:lstStyle/>
          <a:p>
            <a:pPr algn="ctr"/>
            <a:r>
              <a:rPr lang="en-US" b="1" dirty="0">
                <a:solidFill>
                  <a:schemeClr val="tx2"/>
                </a:solidFill>
              </a:rPr>
              <a:t>Why do we need to test everyone for HIV?</a:t>
            </a:r>
          </a:p>
        </p:txBody>
      </p:sp>
      <p:sp>
        <p:nvSpPr>
          <p:cNvPr id="3" name="Content Placeholder 2"/>
          <p:cNvSpPr>
            <a:spLocks noGrp="1"/>
          </p:cNvSpPr>
          <p:nvPr>
            <p:ph idx="1"/>
          </p:nvPr>
        </p:nvSpPr>
        <p:spPr>
          <a:xfrm>
            <a:off x="457200" y="1600200"/>
            <a:ext cx="8229600" cy="3505200"/>
          </a:xfrm>
        </p:spPr>
        <p:txBody>
          <a:bodyPr>
            <a:normAutofit lnSpcReduction="10000"/>
          </a:bodyPr>
          <a:lstStyle/>
          <a:p>
            <a:pPr>
              <a:buFont typeface="Symbol" pitchFamily="18" charset="2"/>
              <a:buChar char="·"/>
            </a:pPr>
            <a:r>
              <a:rPr lang="en-US" b="1" cap="small" dirty="0"/>
              <a:t>Approximately 14% of 1.1 million HIV-infected people do not know their status</a:t>
            </a:r>
          </a:p>
          <a:p>
            <a:pPr lvl="1">
              <a:buFont typeface="Arial" panose="020B0604020202020204" pitchFamily="34" charset="0"/>
              <a:buChar char="•"/>
            </a:pPr>
            <a:r>
              <a:rPr lang="en-US" sz="2400" cap="small" dirty="0">
                <a:ea typeface="ＭＳ Ｐゴシック" pitchFamily="34" charset="-128"/>
              </a:rPr>
              <a:t>Do not benefit from treatment</a:t>
            </a:r>
          </a:p>
          <a:p>
            <a:pPr lvl="1">
              <a:buFont typeface="Arial" panose="020B0604020202020204" pitchFamily="34" charset="0"/>
              <a:buChar char="•"/>
            </a:pPr>
            <a:r>
              <a:rPr lang="en-US" sz="2400" cap="small" dirty="0">
                <a:ea typeface="ＭＳ Ｐゴシック" pitchFamily="34" charset="-128"/>
              </a:rPr>
              <a:t>20-40% diagnosed within 1 year of AIDS diagnosis</a:t>
            </a:r>
          </a:p>
          <a:p>
            <a:pPr>
              <a:buFont typeface="Arial" panose="020B0604020202020204" pitchFamily="34" charset="0"/>
              <a:buChar char="•"/>
            </a:pPr>
            <a:r>
              <a:rPr lang="en-US" sz="2600" cap="small" dirty="0">
                <a:ea typeface="ＭＳ Ｐゴシック" pitchFamily="34" charset="-128"/>
              </a:rPr>
              <a:t>People who are unaware of their infection account for:</a:t>
            </a:r>
          </a:p>
          <a:p>
            <a:pPr lvl="1">
              <a:buFont typeface="Arial" panose="020B0604020202020204" pitchFamily="34" charset="0"/>
              <a:buChar char="•"/>
            </a:pPr>
            <a:r>
              <a:rPr lang="en-US" cap="small" dirty="0">
                <a:ea typeface="ＭＳ Ｐゴシック" pitchFamily="34" charset="-128"/>
              </a:rPr>
              <a:t>70% of new sexually transmitted HIV infections</a:t>
            </a:r>
          </a:p>
          <a:p>
            <a:pPr lvl="1">
              <a:buFont typeface="Arial" panose="020B0604020202020204" pitchFamily="34" charset="0"/>
              <a:buChar char="•"/>
            </a:pPr>
            <a:r>
              <a:rPr lang="en-US" cap="small" dirty="0">
                <a:ea typeface="ＭＳ Ｐゴシック" pitchFamily="34" charset="-128"/>
              </a:rPr>
              <a:t>Most people who learn they are infected with HIV take steps to protect their partner</a:t>
            </a:r>
          </a:p>
          <a:p>
            <a:pPr marL="410805" lvl="1" indent="0">
              <a:buNone/>
            </a:pPr>
            <a:endParaRPr lang="en-US" sz="2400" cap="small" dirty="0">
              <a:ea typeface="ＭＳ Ｐゴシック" pitchFamily="34" charset="-128"/>
            </a:endParaRPr>
          </a:p>
          <a:p>
            <a:endParaRPr lang="en-US" dirty="0"/>
          </a:p>
        </p:txBody>
      </p:sp>
      <p:sp>
        <p:nvSpPr>
          <p:cNvPr id="6" name="TextBox 5"/>
          <p:cNvSpPr txBox="1"/>
          <p:nvPr/>
        </p:nvSpPr>
        <p:spPr>
          <a:xfrm>
            <a:off x="6433930" y="6567289"/>
            <a:ext cx="2133600" cy="246221"/>
          </a:xfrm>
          <a:prstGeom prst="rect">
            <a:avLst/>
          </a:prstGeom>
          <a:noFill/>
        </p:spPr>
        <p:txBody>
          <a:bodyPr wrap="square" rtlCol="0">
            <a:spAutoFit/>
          </a:bodyPr>
          <a:lstStyle/>
          <a:p>
            <a:r>
              <a:rPr lang="en-US" sz="1000" dirty="0">
                <a:solidFill>
                  <a:schemeClr val="bg1"/>
                </a:solidFill>
              </a:rPr>
              <a:t>Source: Aidsvu.org/state/California</a:t>
            </a:r>
          </a:p>
        </p:txBody>
      </p:sp>
    </p:spTree>
    <p:extLst>
      <p:ext uri="{BB962C8B-B14F-4D97-AF65-F5344CB8AC3E}">
        <p14:creationId xmlns:p14="http://schemas.microsoft.com/office/powerpoint/2010/main" val="218818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3108" y="373407"/>
            <a:ext cx="8229600" cy="990600"/>
          </a:xfrm>
        </p:spPr>
        <p:txBody>
          <a:bodyPr>
            <a:normAutofit/>
          </a:bodyPr>
          <a:lstStyle/>
          <a:p>
            <a:r>
              <a:rPr lang="en-US" altLang="en-US" b="1" dirty="0">
                <a:solidFill>
                  <a:schemeClr val="tx2"/>
                </a:solidFill>
              </a:rPr>
              <a:t>HIV Screening Recommendations</a:t>
            </a:r>
          </a:p>
        </p:txBody>
      </p:sp>
      <p:sp>
        <p:nvSpPr>
          <p:cNvPr id="4" name="Text Box 3"/>
          <p:cNvSpPr txBox="1">
            <a:spLocks noChangeArrowheads="1"/>
          </p:cNvSpPr>
          <p:nvPr/>
        </p:nvSpPr>
        <p:spPr bwMode="auto">
          <a:xfrm>
            <a:off x="-13166" y="6642126"/>
            <a:ext cx="430894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eaLnBrk="1" hangingPunct="1">
              <a:defRPr/>
            </a:pPr>
            <a:r>
              <a:rPr lang="en-US" sz="800" b="0" dirty="0">
                <a:ea typeface="+mn-ea"/>
                <a:cs typeface="+mn-cs"/>
              </a:rPr>
              <a:t>Branson BM, et al. MMWR Recomm Rep. 2006;55(RR-14):1-17.</a:t>
            </a:r>
          </a:p>
        </p:txBody>
      </p:sp>
      <p:pic>
        <p:nvPicPr>
          <p:cNvPr id="5" name="Picture 4"/>
          <p:cNvPicPr>
            <a:picLocks noChangeAspect="1"/>
          </p:cNvPicPr>
          <p:nvPr/>
        </p:nvPicPr>
        <p:blipFill>
          <a:blip r:embed="rId3" cstate="print"/>
          <a:stretch>
            <a:fillRect/>
          </a:stretch>
        </p:blipFill>
        <p:spPr>
          <a:xfrm>
            <a:off x="1905000" y="1464813"/>
            <a:ext cx="1219773" cy="914830"/>
          </a:xfrm>
          <a:prstGeom prst="rect">
            <a:avLst/>
          </a:prstGeom>
        </p:spPr>
      </p:pic>
      <p:pic>
        <p:nvPicPr>
          <p:cNvPr id="8" name="Picture 7">
            <a:extLst>
              <a:ext uri="{FF2B5EF4-FFF2-40B4-BE49-F238E27FC236}">
                <a16:creationId xmlns:a16="http://schemas.microsoft.com/office/drawing/2014/main" id="{BE566E73-4CDB-4255-83AD-29E46F9C1D90}"/>
              </a:ext>
            </a:extLst>
          </p:cNvPr>
          <p:cNvPicPr>
            <a:picLocks noChangeAspect="1"/>
          </p:cNvPicPr>
          <p:nvPr/>
        </p:nvPicPr>
        <p:blipFill>
          <a:blip r:embed="rId4" cstate="print"/>
          <a:stretch>
            <a:fillRect/>
          </a:stretch>
        </p:blipFill>
        <p:spPr>
          <a:xfrm>
            <a:off x="5105400" y="1321133"/>
            <a:ext cx="2624863" cy="1202187"/>
          </a:xfrm>
          <a:prstGeom prst="rect">
            <a:avLst/>
          </a:prstGeom>
        </p:spPr>
      </p:pic>
      <p:graphicFrame>
        <p:nvGraphicFramePr>
          <p:cNvPr id="2" name="Table 1">
            <a:extLst>
              <a:ext uri="{FF2B5EF4-FFF2-40B4-BE49-F238E27FC236}">
                <a16:creationId xmlns:a16="http://schemas.microsoft.com/office/drawing/2014/main" id="{AAB729AD-2FF8-4C53-98EE-57E8A688ED22}"/>
              </a:ext>
            </a:extLst>
          </p:cNvPr>
          <p:cNvGraphicFramePr>
            <a:graphicFrameLocks noGrp="1"/>
          </p:cNvGraphicFramePr>
          <p:nvPr>
            <p:extLst>
              <p:ext uri="{D42A27DB-BD31-4B8C-83A1-F6EECF244321}">
                <p14:modId xmlns:p14="http://schemas.microsoft.com/office/powerpoint/2010/main" val="2518032436"/>
              </p:ext>
            </p:extLst>
          </p:nvPr>
        </p:nvGraphicFramePr>
        <p:xfrm>
          <a:off x="845697" y="2743200"/>
          <a:ext cx="7688702" cy="3352800"/>
        </p:xfrm>
        <a:graphic>
          <a:graphicData uri="http://schemas.openxmlformats.org/drawingml/2006/table">
            <a:tbl>
              <a:tblPr firstRow="1" bandRow="1">
                <a:tableStyleId>{5940675A-B579-460E-94D1-54222C63F5DA}</a:tableStyleId>
              </a:tblPr>
              <a:tblGrid>
                <a:gridCol w="3844351">
                  <a:extLst>
                    <a:ext uri="{9D8B030D-6E8A-4147-A177-3AD203B41FA5}">
                      <a16:colId xmlns:a16="http://schemas.microsoft.com/office/drawing/2014/main" val="3517893495"/>
                    </a:ext>
                  </a:extLst>
                </a:gridCol>
                <a:gridCol w="3844351">
                  <a:extLst>
                    <a:ext uri="{9D8B030D-6E8A-4147-A177-3AD203B41FA5}">
                      <a16:colId xmlns:a16="http://schemas.microsoft.com/office/drawing/2014/main" val="2831762392"/>
                    </a:ext>
                  </a:extLst>
                </a:gridCol>
              </a:tblGrid>
              <a:tr h="3352800">
                <a:tc>
                  <a:txBody>
                    <a:bodyPr/>
                    <a:lstStyle/>
                    <a:p>
                      <a:pPr marL="342900" lvl="0" indent="-342900">
                        <a:buFont typeface="Arial" panose="020B0604020202020204" pitchFamily="34" charset="0"/>
                        <a:buChar char="•"/>
                        <a:defRPr/>
                      </a:pPr>
                      <a:r>
                        <a:rPr lang="en-US" sz="1800" kern="1200" dirty="0"/>
                        <a:t>Screen </a:t>
                      </a:r>
                      <a:r>
                        <a:rPr lang="en-US" sz="1800" u="sng" kern="1200" dirty="0"/>
                        <a:t>all patients 13-64 years.</a:t>
                      </a:r>
                      <a:endParaRPr lang="en-US" sz="1800" kern="1200" dirty="0"/>
                    </a:p>
                    <a:p>
                      <a:pPr marL="800100" lvl="1" indent="-342900">
                        <a:buFont typeface="Arial" panose="020B0604020202020204" pitchFamily="34" charset="0"/>
                        <a:buChar char="•"/>
                        <a:defRPr/>
                      </a:pPr>
                      <a:r>
                        <a:rPr lang="en-US" sz="1800" kern="1200" dirty="0"/>
                        <a:t>Special groups: pregnancy, patients with STIs or TB</a:t>
                      </a:r>
                      <a:endParaRPr lang="en-US" altLang="en-US" sz="1800" kern="1200" dirty="0"/>
                    </a:p>
                    <a:p>
                      <a:pPr marL="457200" lvl="0" indent="-457200">
                        <a:buFont typeface="Arial" panose="020B0604020202020204" pitchFamily="34" charset="0"/>
                        <a:buChar char="•"/>
                        <a:defRPr/>
                      </a:pPr>
                      <a:r>
                        <a:rPr lang="en-US" altLang="en-US" sz="1800" kern="1200" dirty="0"/>
                        <a:t>Annual screenings in patients at </a:t>
                      </a:r>
                      <a:r>
                        <a:rPr lang="en-US" altLang="en-US" sz="1800" u="sng" kern="1200" dirty="0"/>
                        <a:t>high risk </a:t>
                      </a:r>
                      <a:r>
                        <a:rPr lang="en-US" altLang="en-US" sz="1800" kern="1200" dirty="0"/>
                        <a:t>for HIV </a:t>
                      </a:r>
                    </a:p>
                    <a:p>
                      <a:pPr marL="800100" lvl="1" indent="-342900">
                        <a:buFont typeface="Arial" panose="020B0604020202020204" pitchFamily="34" charset="0"/>
                        <a:buChar char="•"/>
                        <a:defRPr/>
                      </a:pPr>
                      <a:r>
                        <a:rPr lang="en-US" altLang="en-US" sz="1800" kern="1200" dirty="0"/>
                        <a:t>MSM, IDU, sex workers, sex partners of HIV+ individuals</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Screen </a:t>
                      </a:r>
                      <a:r>
                        <a:rPr lang="en-US" sz="1800" u="sng" kern="1200" dirty="0"/>
                        <a:t>all patients 15 to 65 years</a:t>
                      </a:r>
                      <a:r>
                        <a:rPr lang="en-US" sz="2000" kern="1200" dirty="0"/>
                        <a:t>. </a:t>
                      </a:r>
                    </a:p>
                    <a:p>
                      <a:endParaRPr lang="en-US" dirty="0"/>
                    </a:p>
                  </a:txBody>
                  <a:tcPr/>
                </a:tc>
                <a:extLst>
                  <a:ext uri="{0D108BD9-81ED-4DB2-BD59-A6C34878D82A}">
                    <a16:rowId xmlns:a16="http://schemas.microsoft.com/office/drawing/2014/main" val="3445457984"/>
                  </a:ext>
                </a:extLst>
              </a:tr>
            </a:tbl>
          </a:graphicData>
        </a:graphic>
      </p:graphicFrame>
    </p:spTree>
    <p:extLst>
      <p:ext uri="{BB962C8B-B14F-4D97-AF65-F5344CB8AC3E}">
        <p14:creationId xmlns:p14="http://schemas.microsoft.com/office/powerpoint/2010/main" val="273830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99B7-47C0-4F51-B4E3-9EEF173B8480}"/>
              </a:ext>
            </a:extLst>
          </p:cNvPr>
          <p:cNvSpPr>
            <a:spLocks noGrp="1"/>
          </p:cNvSpPr>
          <p:nvPr>
            <p:ph type="title"/>
          </p:nvPr>
        </p:nvSpPr>
        <p:spPr>
          <a:xfrm>
            <a:off x="457202" y="274639"/>
            <a:ext cx="8315569" cy="1143000"/>
          </a:xfrm>
        </p:spPr>
        <p:txBody>
          <a:bodyPr anchor="ctr">
            <a:normAutofit/>
          </a:bodyPr>
          <a:lstStyle/>
          <a:p>
            <a:r>
              <a:rPr lang="en-US" dirty="0"/>
              <a:t>Most common HIV testing methods</a:t>
            </a:r>
          </a:p>
        </p:txBody>
      </p:sp>
      <p:graphicFrame>
        <p:nvGraphicFramePr>
          <p:cNvPr id="5" name="Content Placeholder 2">
            <a:extLst>
              <a:ext uri="{FF2B5EF4-FFF2-40B4-BE49-F238E27FC236}">
                <a16:creationId xmlns:a16="http://schemas.microsoft.com/office/drawing/2014/main" id="{332817D4-ADCF-4E75-B577-430EF2DDAE55}"/>
              </a:ext>
            </a:extLst>
          </p:cNvPr>
          <p:cNvGraphicFramePr>
            <a:graphicFrameLocks noGrp="1"/>
          </p:cNvGraphicFramePr>
          <p:nvPr>
            <p:ph sz="half" idx="2"/>
            <p:extLst>
              <p:ext uri="{D42A27DB-BD31-4B8C-83A1-F6EECF244321}">
                <p14:modId xmlns:p14="http://schemas.microsoft.com/office/powerpoint/2010/main" val="3406230191"/>
              </p:ext>
            </p:extLst>
          </p:nvPr>
        </p:nvGraphicFramePr>
        <p:xfrm>
          <a:off x="4419602" y="1536192"/>
          <a:ext cx="4038599" cy="4431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IV Testing – Know Your Status | D-H Stories | Dartmouth-Hitchcock">
            <a:extLst>
              <a:ext uri="{FF2B5EF4-FFF2-40B4-BE49-F238E27FC236}">
                <a16:creationId xmlns:a16="http://schemas.microsoft.com/office/drawing/2014/main" id="{B35EA5F4-F745-4529-8DFF-5BE0CF38CAAF}"/>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457200" y="2570420"/>
            <a:ext cx="3657600" cy="2363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795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6200000">
            <a:off x="-446121" y="3036921"/>
            <a:ext cx="2145608" cy="643766"/>
          </a:xfrm>
          <a:prstGeom prst="rect">
            <a:avLst/>
          </a:prstGeom>
          <a:noFill/>
          <a:ln w="12700">
            <a:noFill/>
            <a:miter lim="800000"/>
            <a:headEnd/>
            <a:tailEnd/>
          </a:ln>
          <a:effectLst/>
        </p:spPr>
        <p:txBody>
          <a:bodyPr wrap="none" lIns="90488" tIns="44450" rIns="90488" bIns="44450">
            <a:spAutoFit/>
          </a:bodyPr>
          <a:lstStyle/>
          <a:p>
            <a:pPr algn="ctr" fontAlgn="auto">
              <a:spcBef>
                <a:spcPts val="0"/>
              </a:spcBef>
              <a:spcAft>
                <a:spcPts val="0"/>
              </a:spcAft>
              <a:defRPr/>
            </a:pPr>
            <a:r>
              <a:rPr lang="en-US" b="0" dirty="0">
                <a:solidFill>
                  <a:srgbClr val="000099"/>
                </a:solidFill>
                <a:latin typeface="ZapfHumnst BT"/>
                <a:ea typeface="+mn-ea"/>
                <a:cs typeface="Arial" charset="0"/>
              </a:rPr>
              <a:t>HIV RNA in Semen</a:t>
            </a:r>
          </a:p>
          <a:p>
            <a:pPr algn="ctr" fontAlgn="auto">
              <a:spcBef>
                <a:spcPts val="0"/>
              </a:spcBef>
              <a:spcAft>
                <a:spcPts val="0"/>
              </a:spcAft>
              <a:defRPr/>
            </a:pPr>
            <a:r>
              <a:rPr lang="en-US" b="0" dirty="0">
                <a:solidFill>
                  <a:srgbClr val="000099"/>
                </a:solidFill>
                <a:latin typeface="ZapfHumnst BT"/>
                <a:ea typeface="+mn-ea"/>
                <a:cs typeface="Arial" charset="0"/>
              </a:rPr>
              <a:t>(Log</a:t>
            </a:r>
            <a:r>
              <a:rPr lang="en-US" b="0" baseline="-25000" dirty="0">
                <a:solidFill>
                  <a:srgbClr val="000099"/>
                </a:solidFill>
                <a:latin typeface="ZapfHumnst BT"/>
                <a:ea typeface="+mn-ea"/>
                <a:cs typeface="Arial" charset="0"/>
              </a:rPr>
              <a:t>10</a:t>
            </a:r>
            <a:r>
              <a:rPr lang="en-US" b="0" dirty="0">
                <a:solidFill>
                  <a:srgbClr val="000099"/>
                </a:solidFill>
                <a:latin typeface="ZapfHumnst BT"/>
                <a:ea typeface="+mn-ea"/>
                <a:cs typeface="Arial" charset="0"/>
              </a:rPr>
              <a:t> copies/ml)</a:t>
            </a:r>
          </a:p>
        </p:txBody>
      </p:sp>
      <p:grpSp>
        <p:nvGrpSpPr>
          <p:cNvPr id="3" name="Group 3"/>
          <p:cNvGrpSpPr>
            <a:grpSpLocks/>
          </p:cNvGrpSpPr>
          <p:nvPr/>
        </p:nvGrpSpPr>
        <p:grpSpPr bwMode="auto">
          <a:xfrm>
            <a:off x="1645126" y="5019675"/>
            <a:ext cx="6417618" cy="752475"/>
            <a:chOff x="1363" y="3249"/>
            <a:chExt cx="3412" cy="474"/>
          </a:xfrm>
        </p:grpSpPr>
        <p:sp>
          <p:nvSpPr>
            <p:cNvPr id="4" name="Rectangle 4"/>
            <p:cNvSpPr>
              <a:spLocks noChangeArrowheads="1"/>
            </p:cNvSpPr>
            <p:nvPr/>
          </p:nvSpPr>
          <p:spPr bwMode="auto">
            <a:xfrm rot="20100000">
              <a:off x="1363" y="3317"/>
              <a:ext cx="858" cy="406"/>
            </a:xfrm>
            <a:prstGeom prst="rect">
              <a:avLst/>
            </a:prstGeom>
            <a:noFill/>
            <a:ln w="12700">
              <a:noFill/>
              <a:miter lim="800000"/>
              <a:headEnd/>
              <a:tailEnd/>
            </a:ln>
          </p:spPr>
          <p:txBody>
            <a:bodyPr wrap="none" lIns="90488" tIns="44450" rIns="90488" bIns="44450">
              <a:spAutoFit/>
            </a:bodyPr>
            <a:lstStyle/>
            <a:p>
              <a:pPr algn="ctr">
                <a:defRPr/>
              </a:pPr>
              <a:r>
                <a:rPr lang="en-US" b="0" dirty="0">
                  <a:solidFill>
                    <a:srgbClr val="000099"/>
                  </a:solidFill>
                  <a:ea typeface="+mn-ea"/>
                  <a:cs typeface="Arial" charset="0"/>
                </a:rPr>
                <a:t>Acute Infection </a:t>
              </a:r>
            </a:p>
            <a:p>
              <a:pPr algn="ctr">
                <a:defRPr/>
              </a:pPr>
              <a:r>
                <a:rPr lang="en-US" b="0" dirty="0">
                  <a:solidFill>
                    <a:srgbClr val="000099"/>
                  </a:solidFill>
                  <a:ea typeface="+mn-ea"/>
                  <a:cs typeface="Arial" charset="0"/>
                </a:rPr>
                <a:t>6-12 wks</a:t>
              </a:r>
            </a:p>
          </p:txBody>
        </p:sp>
        <p:sp>
          <p:nvSpPr>
            <p:cNvPr id="5" name="Rectangle 5"/>
            <p:cNvSpPr>
              <a:spLocks noChangeArrowheads="1"/>
            </p:cNvSpPr>
            <p:nvPr/>
          </p:nvSpPr>
          <p:spPr bwMode="auto">
            <a:xfrm rot="20100000">
              <a:off x="2224" y="3249"/>
              <a:ext cx="817" cy="406"/>
            </a:xfrm>
            <a:prstGeom prst="rect">
              <a:avLst/>
            </a:prstGeom>
            <a:noFill/>
            <a:ln w="12700">
              <a:noFill/>
              <a:miter lim="800000"/>
              <a:headEnd/>
              <a:tailEnd/>
            </a:ln>
          </p:spPr>
          <p:txBody>
            <a:bodyPr wrap="none" lIns="90488" tIns="44450" rIns="90488" bIns="44450">
              <a:spAutoFit/>
            </a:bodyPr>
            <a:lstStyle/>
            <a:p>
              <a:pPr algn="ctr">
                <a:defRPr/>
              </a:pPr>
              <a:r>
                <a:rPr lang="en-US" b="0" dirty="0">
                  <a:solidFill>
                    <a:srgbClr val="000099"/>
                  </a:solidFill>
                  <a:ea typeface="+mn-ea"/>
                  <a:cs typeface="Arial" charset="0"/>
                </a:rPr>
                <a:t>Asymptomatic</a:t>
              </a:r>
            </a:p>
            <a:p>
              <a:pPr algn="ctr">
                <a:defRPr/>
              </a:pPr>
              <a:r>
                <a:rPr lang="en-US" b="0" dirty="0">
                  <a:solidFill>
                    <a:srgbClr val="000099"/>
                  </a:solidFill>
                  <a:ea typeface="+mn-ea"/>
                  <a:cs typeface="Arial" charset="0"/>
                </a:rPr>
                <a:t>Infection</a:t>
              </a:r>
            </a:p>
          </p:txBody>
        </p:sp>
        <p:sp>
          <p:nvSpPr>
            <p:cNvPr id="6" name="Rectangle 6"/>
            <p:cNvSpPr>
              <a:spLocks noChangeArrowheads="1"/>
            </p:cNvSpPr>
            <p:nvPr/>
          </p:nvSpPr>
          <p:spPr bwMode="auto">
            <a:xfrm rot="20100000">
              <a:off x="3648" y="3274"/>
              <a:ext cx="888" cy="231"/>
            </a:xfrm>
            <a:prstGeom prst="rect">
              <a:avLst/>
            </a:prstGeom>
            <a:noFill/>
            <a:ln w="12700">
              <a:noFill/>
              <a:miter lim="800000"/>
              <a:headEnd/>
              <a:tailEnd/>
            </a:ln>
            <a:effectLst/>
          </p:spPr>
          <p:txBody>
            <a:bodyPr wrap="none" lIns="90488" tIns="44450" rIns="90488" bIns="44450">
              <a:spAutoFit/>
            </a:bodyPr>
            <a:lstStyle/>
            <a:p>
              <a:pPr algn="ctr" fontAlgn="auto">
                <a:spcBef>
                  <a:spcPts val="0"/>
                </a:spcBef>
                <a:spcAft>
                  <a:spcPts val="0"/>
                </a:spcAft>
                <a:defRPr/>
              </a:pPr>
              <a:r>
                <a:rPr lang="en-US" b="0" dirty="0">
                  <a:solidFill>
                    <a:srgbClr val="000099"/>
                  </a:solidFill>
                  <a:ea typeface="+mn-ea"/>
                  <a:cs typeface="Arial" charset="0"/>
                </a:rPr>
                <a:t>HIV</a:t>
              </a:r>
              <a:r>
                <a:rPr lang="en-US" b="0" dirty="0">
                  <a:solidFill>
                    <a:srgbClr val="000099"/>
                  </a:solidFill>
                  <a:effectLst>
                    <a:outerShdw blurRad="38100" dist="38100" dir="2700000" algn="tl">
                      <a:srgbClr val="000000"/>
                    </a:outerShdw>
                  </a:effectLst>
                  <a:ea typeface="+mn-ea"/>
                  <a:cs typeface="Arial" charset="0"/>
                </a:rPr>
                <a:t> </a:t>
              </a:r>
              <a:r>
                <a:rPr lang="en-US" b="0" dirty="0">
                  <a:solidFill>
                    <a:srgbClr val="000099"/>
                  </a:solidFill>
                  <a:ea typeface="+mn-ea"/>
                  <a:cs typeface="Arial" charset="0"/>
                </a:rPr>
                <a:t>Progression</a:t>
              </a:r>
            </a:p>
          </p:txBody>
        </p:sp>
        <p:sp>
          <p:nvSpPr>
            <p:cNvPr id="7" name="Rectangle 7"/>
            <p:cNvSpPr>
              <a:spLocks noChangeArrowheads="1"/>
            </p:cNvSpPr>
            <p:nvPr/>
          </p:nvSpPr>
          <p:spPr bwMode="auto">
            <a:xfrm rot="20100000">
              <a:off x="4444" y="3279"/>
              <a:ext cx="331" cy="231"/>
            </a:xfrm>
            <a:prstGeom prst="rect">
              <a:avLst/>
            </a:prstGeom>
            <a:noFill/>
            <a:ln w="12700">
              <a:noFill/>
              <a:miter lim="800000"/>
              <a:headEnd/>
              <a:tailEnd/>
            </a:ln>
          </p:spPr>
          <p:txBody>
            <a:bodyPr wrap="none" lIns="90488" tIns="44450" rIns="90488" bIns="44450">
              <a:spAutoFit/>
            </a:bodyPr>
            <a:lstStyle/>
            <a:p>
              <a:pPr algn="ctr">
                <a:defRPr/>
              </a:pPr>
              <a:r>
                <a:rPr lang="en-US" b="0" dirty="0">
                  <a:solidFill>
                    <a:srgbClr val="000099"/>
                  </a:solidFill>
                  <a:ea typeface="+mn-ea"/>
                  <a:cs typeface="Arial" charset="0"/>
                </a:rPr>
                <a:t>AIDS</a:t>
              </a:r>
            </a:p>
          </p:txBody>
        </p:sp>
      </p:grpSp>
      <p:grpSp>
        <p:nvGrpSpPr>
          <p:cNvPr id="8" name="Group 8"/>
          <p:cNvGrpSpPr>
            <a:grpSpLocks/>
          </p:cNvGrpSpPr>
          <p:nvPr/>
        </p:nvGrpSpPr>
        <p:grpSpPr bwMode="auto">
          <a:xfrm>
            <a:off x="1215944" y="1909416"/>
            <a:ext cx="311450" cy="2852737"/>
            <a:chOff x="677" y="1462"/>
            <a:chExt cx="165" cy="1797"/>
          </a:xfrm>
        </p:grpSpPr>
        <p:sp>
          <p:nvSpPr>
            <p:cNvPr id="9" name="Rectangle 9"/>
            <p:cNvSpPr>
              <a:spLocks noChangeArrowheads="1"/>
            </p:cNvSpPr>
            <p:nvPr/>
          </p:nvSpPr>
          <p:spPr bwMode="auto">
            <a:xfrm>
              <a:off x="677" y="3028"/>
              <a:ext cx="165" cy="231"/>
            </a:xfrm>
            <a:prstGeom prst="rect">
              <a:avLst/>
            </a:prstGeom>
            <a:noFill/>
            <a:ln w="12700">
              <a:noFill/>
              <a:miter lim="800000"/>
              <a:headEnd/>
              <a:tailEnd/>
            </a:ln>
            <a:effectLst/>
          </p:spPr>
          <p:txBody>
            <a:bodyPr wrap="none" lIns="90488" tIns="44450" rIns="90488" bIns="44450">
              <a:spAutoFit/>
            </a:bodyPr>
            <a:lstStyle/>
            <a:p>
              <a:pPr algn="ctr" fontAlgn="auto">
                <a:spcBef>
                  <a:spcPts val="0"/>
                </a:spcBef>
                <a:spcAft>
                  <a:spcPts val="0"/>
                </a:spcAft>
                <a:defRPr/>
              </a:pPr>
              <a:r>
                <a:rPr lang="en-US" b="0" dirty="0">
                  <a:solidFill>
                    <a:srgbClr val="000099"/>
                  </a:solidFill>
                  <a:latin typeface="ZapfHumnst BT"/>
                  <a:ea typeface="+mn-ea"/>
                  <a:cs typeface="Arial" charset="0"/>
                </a:rPr>
                <a:t>2</a:t>
              </a:r>
            </a:p>
          </p:txBody>
        </p:sp>
        <p:sp>
          <p:nvSpPr>
            <p:cNvPr id="10" name="Rectangle 10"/>
            <p:cNvSpPr>
              <a:spLocks noChangeArrowheads="1"/>
            </p:cNvSpPr>
            <p:nvPr/>
          </p:nvSpPr>
          <p:spPr bwMode="auto">
            <a:xfrm>
              <a:off x="677" y="2506"/>
              <a:ext cx="165" cy="231"/>
            </a:xfrm>
            <a:prstGeom prst="rect">
              <a:avLst/>
            </a:prstGeom>
            <a:noFill/>
            <a:ln w="12700">
              <a:noFill/>
              <a:miter lim="800000"/>
              <a:headEnd/>
              <a:tailEnd/>
            </a:ln>
            <a:effectLst/>
          </p:spPr>
          <p:txBody>
            <a:bodyPr wrap="none" lIns="90488" tIns="44450" rIns="90488" bIns="44450">
              <a:spAutoFit/>
            </a:bodyPr>
            <a:lstStyle/>
            <a:p>
              <a:pPr algn="ctr" fontAlgn="auto">
                <a:spcBef>
                  <a:spcPts val="0"/>
                </a:spcBef>
                <a:spcAft>
                  <a:spcPts val="0"/>
                </a:spcAft>
                <a:defRPr/>
              </a:pPr>
              <a:r>
                <a:rPr lang="en-US" b="0" dirty="0">
                  <a:solidFill>
                    <a:srgbClr val="000099"/>
                  </a:solidFill>
                  <a:latin typeface="ZapfHumnst BT"/>
                  <a:ea typeface="+mn-ea"/>
                  <a:cs typeface="Arial" charset="0"/>
                </a:rPr>
                <a:t>3</a:t>
              </a:r>
            </a:p>
          </p:txBody>
        </p:sp>
        <p:sp>
          <p:nvSpPr>
            <p:cNvPr id="11" name="Rectangle 11"/>
            <p:cNvSpPr>
              <a:spLocks noChangeArrowheads="1"/>
            </p:cNvSpPr>
            <p:nvPr/>
          </p:nvSpPr>
          <p:spPr bwMode="auto">
            <a:xfrm>
              <a:off x="677" y="1984"/>
              <a:ext cx="165" cy="231"/>
            </a:xfrm>
            <a:prstGeom prst="rect">
              <a:avLst/>
            </a:prstGeom>
            <a:noFill/>
            <a:ln w="12700">
              <a:noFill/>
              <a:miter lim="800000"/>
              <a:headEnd/>
              <a:tailEnd/>
            </a:ln>
            <a:effectLst/>
          </p:spPr>
          <p:txBody>
            <a:bodyPr wrap="none" lIns="90488" tIns="44450" rIns="90488" bIns="44450">
              <a:spAutoFit/>
            </a:bodyPr>
            <a:lstStyle/>
            <a:p>
              <a:pPr algn="ctr" fontAlgn="auto">
                <a:spcBef>
                  <a:spcPts val="0"/>
                </a:spcBef>
                <a:spcAft>
                  <a:spcPts val="0"/>
                </a:spcAft>
                <a:defRPr/>
              </a:pPr>
              <a:r>
                <a:rPr lang="en-US" b="0" dirty="0">
                  <a:solidFill>
                    <a:srgbClr val="000099"/>
                  </a:solidFill>
                  <a:latin typeface="ZapfHumnst BT"/>
                  <a:ea typeface="+mn-ea"/>
                  <a:cs typeface="Arial" charset="0"/>
                </a:rPr>
                <a:t>4</a:t>
              </a:r>
            </a:p>
          </p:txBody>
        </p:sp>
        <p:sp>
          <p:nvSpPr>
            <p:cNvPr id="12" name="Rectangle 12"/>
            <p:cNvSpPr>
              <a:spLocks noChangeArrowheads="1"/>
            </p:cNvSpPr>
            <p:nvPr/>
          </p:nvSpPr>
          <p:spPr bwMode="auto">
            <a:xfrm>
              <a:off x="677" y="1462"/>
              <a:ext cx="165" cy="231"/>
            </a:xfrm>
            <a:prstGeom prst="rect">
              <a:avLst/>
            </a:prstGeom>
            <a:noFill/>
            <a:ln w="12700">
              <a:noFill/>
              <a:miter lim="800000"/>
              <a:headEnd/>
              <a:tailEnd/>
            </a:ln>
            <a:effectLst/>
          </p:spPr>
          <p:txBody>
            <a:bodyPr wrap="none" lIns="90488" tIns="44450" rIns="90488" bIns="44450">
              <a:spAutoFit/>
            </a:bodyPr>
            <a:lstStyle/>
            <a:p>
              <a:pPr algn="ctr" fontAlgn="auto">
                <a:spcBef>
                  <a:spcPts val="0"/>
                </a:spcBef>
                <a:spcAft>
                  <a:spcPts val="0"/>
                </a:spcAft>
                <a:defRPr/>
              </a:pPr>
              <a:r>
                <a:rPr lang="en-US" b="0" dirty="0">
                  <a:solidFill>
                    <a:srgbClr val="000099"/>
                  </a:solidFill>
                  <a:latin typeface="ZapfHumnst BT"/>
                  <a:ea typeface="+mn-ea"/>
                  <a:cs typeface="Arial" charset="0"/>
                </a:rPr>
                <a:t>5</a:t>
              </a:r>
            </a:p>
          </p:txBody>
        </p:sp>
      </p:grpSp>
      <p:pic>
        <p:nvPicPr>
          <p:cNvPr id="1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907" y="2057053"/>
            <a:ext cx="6733422" cy="229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3"/>
          <p:cNvSpPr>
            <a:spLocks noChangeArrowheads="1"/>
          </p:cNvSpPr>
          <p:nvPr/>
        </p:nvSpPr>
        <p:spPr bwMode="auto">
          <a:xfrm>
            <a:off x="-27743" y="381000"/>
            <a:ext cx="9095543" cy="1143000"/>
          </a:xfrm>
          <a:prstGeom prst="rect">
            <a:avLst/>
          </a:prstGeom>
          <a:noFill/>
          <a:ln w="9525">
            <a:noFill/>
            <a:miter lim="800000"/>
            <a:headEnd/>
            <a:tailEnd/>
          </a:ln>
        </p:spPr>
        <p:txBody>
          <a:bodyPr anchor="ctr"/>
          <a:lstStyle/>
          <a:p>
            <a:pPr algn="ctr">
              <a:defRPr/>
            </a:pPr>
            <a:r>
              <a:rPr lang="en-US" sz="3600" b="0" dirty="0">
                <a:solidFill>
                  <a:schemeClr val="tx2"/>
                </a:solidFill>
                <a:latin typeface="Calibri (heading)"/>
                <a:ea typeface="+mn-ea"/>
                <a:cs typeface="Calibri (heading)"/>
              </a:rPr>
              <a:t>Acute Infection: Increased Risk of Sexual Transmission of HIV</a:t>
            </a:r>
            <a:endParaRPr lang="en-US" sz="3600" b="0" i="1" dirty="0">
              <a:solidFill>
                <a:schemeClr val="tx2"/>
              </a:solidFill>
              <a:latin typeface="Calibri (heading)"/>
              <a:ea typeface="+mn-ea"/>
              <a:cs typeface="Calibri (heading)"/>
            </a:endParaRPr>
          </a:p>
        </p:txBody>
      </p:sp>
      <p:sp>
        <p:nvSpPr>
          <p:cNvPr id="17" name="TextBox 16"/>
          <p:cNvSpPr txBox="1"/>
          <p:nvPr/>
        </p:nvSpPr>
        <p:spPr>
          <a:xfrm>
            <a:off x="4114800" y="1676400"/>
            <a:ext cx="2286000" cy="646331"/>
          </a:xfrm>
          <a:prstGeom prst="rect">
            <a:avLst/>
          </a:prstGeom>
          <a:noFill/>
        </p:spPr>
        <p:txBody>
          <a:bodyPr wrap="square" rtlCol="0">
            <a:spAutoFit/>
          </a:bodyPr>
          <a:lstStyle/>
          <a:p>
            <a:r>
              <a:rPr lang="en-US" dirty="0"/>
              <a:t>Virus 75-750 times more infectious</a:t>
            </a:r>
          </a:p>
        </p:txBody>
      </p:sp>
      <p:pic>
        <p:nvPicPr>
          <p:cNvPr id="18" name="Content Placeholder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76400" y="2590800"/>
            <a:ext cx="900395" cy="904875"/>
          </a:xfrm>
          <a:prstGeom prst="rect">
            <a:avLst/>
          </a:prstGeom>
        </p:spPr>
      </p:pic>
      <p:cxnSp>
        <p:nvCxnSpPr>
          <p:cNvPr id="16" name="Straight Arrow Connector 15"/>
          <p:cNvCxnSpPr/>
          <p:nvPr/>
        </p:nvCxnSpPr>
        <p:spPr>
          <a:xfrm flipH="1">
            <a:off x="2438400" y="2438400"/>
            <a:ext cx="1524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2286000" y="1752600"/>
            <a:ext cx="838200" cy="584776"/>
          </a:xfrm>
          <a:prstGeom prst="rect">
            <a:avLst/>
          </a:prstGeom>
          <a:noFill/>
        </p:spPr>
        <p:txBody>
          <a:bodyPr wrap="square" rtlCol="0">
            <a:spAutoFit/>
          </a:bodyPr>
          <a:lstStyle/>
          <a:p>
            <a:r>
              <a:rPr lang="en-US" sz="1600" dirty="0"/>
              <a:t>1/30-</a:t>
            </a:r>
          </a:p>
          <a:p>
            <a:r>
              <a:rPr lang="en-US" sz="1600" dirty="0"/>
              <a:t>1/200</a:t>
            </a:r>
          </a:p>
        </p:txBody>
      </p:sp>
      <p:sp>
        <p:nvSpPr>
          <p:cNvPr id="20" name="TextBox 19"/>
          <p:cNvSpPr txBox="1"/>
          <p:nvPr/>
        </p:nvSpPr>
        <p:spPr>
          <a:xfrm>
            <a:off x="3581400" y="3429000"/>
            <a:ext cx="990600" cy="584776"/>
          </a:xfrm>
          <a:prstGeom prst="rect">
            <a:avLst/>
          </a:prstGeom>
          <a:noFill/>
        </p:spPr>
        <p:txBody>
          <a:bodyPr wrap="square" rtlCol="0">
            <a:spAutoFit/>
          </a:bodyPr>
          <a:lstStyle/>
          <a:p>
            <a:r>
              <a:rPr lang="en-US" sz="1600" dirty="0"/>
              <a:t>1/1000-</a:t>
            </a:r>
          </a:p>
          <a:p>
            <a:r>
              <a:rPr lang="en-US" sz="1600" dirty="0"/>
              <a:t>1/10,000</a:t>
            </a:r>
          </a:p>
        </p:txBody>
      </p:sp>
      <p:sp>
        <p:nvSpPr>
          <p:cNvPr id="21" name="TextBox 20"/>
          <p:cNvSpPr txBox="1"/>
          <p:nvPr/>
        </p:nvSpPr>
        <p:spPr>
          <a:xfrm>
            <a:off x="5867400" y="3352800"/>
            <a:ext cx="990600" cy="584776"/>
          </a:xfrm>
          <a:prstGeom prst="rect">
            <a:avLst/>
          </a:prstGeom>
          <a:noFill/>
        </p:spPr>
        <p:txBody>
          <a:bodyPr wrap="square" rtlCol="0">
            <a:spAutoFit/>
          </a:bodyPr>
          <a:lstStyle/>
          <a:p>
            <a:r>
              <a:rPr lang="en-US" sz="1600" dirty="0"/>
              <a:t>1/500-</a:t>
            </a:r>
          </a:p>
          <a:p>
            <a:r>
              <a:rPr lang="en-US" sz="1600" dirty="0"/>
              <a:t>1/2000</a:t>
            </a:r>
          </a:p>
        </p:txBody>
      </p:sp>
      <p:sp>
        <p:nvSpPr>
          <p:cNvPr id="22" name="TextBox 21"/>
          <p:cNvSpPr txBox="1"/>
          <p:nvPr/>
        </p:nvSpPr>
        <p:spPr>
          <a:xfrm>
            <a:off x="7162800" y="3124200"/>
            <a:ext cx="990600" cy="584776"/>
          </a:xfrm>
          <a:prstGeom prst="rect">
            <a:avLst/>
          </a:prstGeom>
          <a:noFill/>
        </p:spPr>
        <p:txBody>
          <a:bodyPr wrap="square" rtlCol="0">
            <a:spAutoFit/>
          </a:bodyPr>
          <a:lstStyle/>
          <a:p>
            <a:r>
              <a:rPr lang="en-US" sz="1600" dirty="0"/>
              <a:t>1/100-</a:t>
            </a:r>
          </a:p>
          <a:p>
            <a:r>
              <a:rPr lang="en-US" sz="1600" dirty="0"/>
              <a:t>1/1000</a:t>
            </a:r>
          </a:p>
        </p:txBody>
      </p:sp>
      <p:sp>
        <p:nvSpPr>
          <p:cNvPr id="23" name="TextBox 22"/>
          <p:cNvSpPr txBox="1"/>
          <p:nvPr/>
        </p:nvSpPr>
        <p:spPr>
          <a:xfrm>
            <a:off x="6058342" y="6627168"/>
            <a:ext cx="2667000" cy="246221"/>
          </a:xfrm>
          <a:prstGeom prst="rect">
            <a:avLst/>
          </a:prstGeom>
          <a:noFill/>
        </p:spPr>
        <p:txBody>
          <a:bodyPr wrap="square" rtlCol="0">
            <a:spAutoFit/>
          </a:bodyPr>
          <a:lstStyle/>
          <a:p>
            <a:r>
              <a:rPr lang="en-US" sz="1000" i="1" dirty="0">
                <a:solidFill>
                  <a:schemeClr val="bg1"/>
                </a:solidFill>
              </a:rPr>
              <a:t>Cohen &amp; Pilcher, J Infect Dis. 2005.</a:t>
            </a:r>
          </a:p>
        </p:txBody>
      </p:sp>
    </p:spTree>
    <p:extLst>
      <p:ext uri="{BB962C8B-B14F-4D97-AF65-F5344CB8AC3E}">
        <p14:creationId xmlns:p14="http://schemas.microsoft.com/office/powerpoint/2010/main" val="160051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600200"/>
            <a:ext cx="8229600" cy="4525963"/>
          </a:xfrm>
          <a:prstGeom prst="rect">
            <a:avLst/>
          </a:prstGeom>
        </p:spPr>
        <p:txBody>
          <a:bodyPr>
            <a:normAutofit/>
          </a:bodyPr>
          <a:lst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TextBox 2"/>
          <p:cNvSpPr txBox="1"/>
          <p:nvPr/>
        </p:nvSpPr>
        <p:spPr>
          <a:xfrm>
            <a:off x="190500" y="284724"/>
            <a:ext cx="8763000" cy="1200329"/>
          </a:xfrm>
          <a:prstGeom prst="rect">
            <a:avLst/>
          </a:prstGeom>
          <a:noFill/>
        </p:spPr>
        <p:txBody>
          <a:bodyPr wrap="square" rtlCol="0">
            <a:spAutoFit/>
          </a:bodyPr>
          <a:lstStyle/>
          <a:p>
            <a:pPr algn="ctr"/>
            <a:r>
              <a:rPr lang="en-US" sz="3600" b="1" dirty="0">
                <a:solidFill>
                  <a:schemeClr val="tx2"/>
                </a:solidFill>
                <a:latin typeface="+mj-lt"/>
                <a:cs typeface="Calibri (heading)"/>
              </a:rPr>
              <a:t>Symptoms to Monitor for </a:t>
            </a:r>
          </a:p>
          <a:p>
            <a:pPr algn="ctr"/>
            <a:r>
              <a:rPr lang="en-US" sz="3600" b="1" dirty="0">
                <a:solidFill>
                  <a:schemeClr val="tx2"/>
                </a:solidFill>
                <a:latin typeface="+mj-lt"/>
                <a:cs typeface="Calibri (heading)"/>
              </a:rPr>
              <a:t>Acute HIV Infection</a:t>
            </a:r>
          </a:p>
        </p:txBody>
      </p:sp>
      <p:sp>
        <p:nvSpPr>
          <p:cNvPr id="11" name="Content Placeholder 10"/>
          <p:cNvSpPr>
            <a:spLocks noGrp="1"/>
          </p:cNvSpPr>
          <p:nvPr>
            <p:ph sz="half" idx="2"/>
          </p:nvPr>
        </p:nvSpPr>
        <p:spPr>
          <a:xfrm>
            <a:off x="457201" y="1600200"/>
            <a:ext cx="3931920" cy="4637088"/>
          </a:xfrm>
        </p:spPr>
        <p:txBody>
          <a:bodyPr>
            <a:normAutofit lnSpcReduction="10000"/>
          </a:bodyPr>
          <a:lstStyle/>
          <a:p>
            <a:r>
              <a:rPr lang="en-US" dirty="0"/>
              <a:t>Fever</a:t>
            </a:r>
          </a:p>
          <a:p>
            <a:r>
              <a:rPr lang="en-US" dirty="0"/>
              <a:t>Fatigue</a:t>
            </a:r>
          </a:p>
          <a:p>
            <a:r>
              <a:rPr lang="en-US" dirty="0"/>
              <a:t>Myalgia</a:t>
            </a:r>
          </a:p>
          <a:p>
            <a:r>
              <a:rPr lang="en-US" dirty="0"/>
              <a:t>Skin rash</a:t>
            </a:r>
          </a:p>
          <a:p>
            <a:r>
              <a:rPr lang="en-US" dirty="0"/>
              <a:t>Headache</a:t>
            </a:r>
          </a:p>
          <a:p>
            <a:r>
              <a:rPr lang="en-US" dirty="0"/>
              <a:t>Pharyngitis</a:t>
            </a:r>
          </a:p>
          <a:p>
            <a:r>
              <a:rPr lang="en-US" dirty="0"/>
              <a:t>Cervical Lymphadenopathy</a:t>
            </a:r>
          </a:p>
          <a:p>
            <a:r>
              <a:rPr lang="en-US" dirty="0"/>
              <a:t>Arthralgia</a:t>
            </a:r>
          </a:p>
          <a:p>
            <a:r>
              <a:rPr lang="en-US" dirty="0"/>
              <a:t>Night sweats</a:t>
            </a:r>
          </a:p>
          <a:p>
            <a:r>
              <a:rPr lang="en-US" dirty="0"/>
              <a:t>Diarrhea</a:t>
            </a:r>
          </a:p>
          <a:p>
            <a:endParaRPr lang="en-US" dirty="0"/>
          </a:p>
        </p:txBody>
      </p:sp>
      <p:sp>
        <p:nvSpPr>
          <p:cNvPr id="13" name="Content Placeholder 12"/>
          <p:cNvSpPr>
            <a:spLocks noGrp="1"/>
          </p:cNvSpPr>
          <p:nvPr>
            <p:ph sz="quarter" idx="4"/>
          </p:nvPr>
        </p:nvSpPr>
        <p:spPr>
          <a:xfrm>
            <a:off x="4754880" y="1676400"/>
            <a:ext cx="3931920" cy="4713288"/>
          </a:xfrm>
        </p:spPr>
        <p:txBody>
          <a:bodyPr/>
          <a:lstStyle/>
          <a:p>
            <a:r>
              <a:rPr lang="en-US" dirty="0"/>
              <a:t>Early diagnosis, linkage to care and initiation of ART</a:t>
            </a:r>
          </a:p>
          <a:p>
            <a:pPr lvl="1"/>
            <a:r>
              <a:rPr lang="en-US" dirty="0"/>
              <a:t>Reduces viremia</a:t>
            </a:r>
          </a:p>
          <a:p>
            <a:pPr lvl="1"/>
            <a:r>
              <a:rPr lang="en-US" dirty="0"/>
              <a:t>Decreases rate of viral mutation</a:t>
            </a:r>
          </a:p>
          <a:p>
            <a:pPr lvl="1"/>
            <a:r>
              <a:rPr lang="en-US" dirty="0"/>
              <a:t>Preserves immune function and slows progression of disease</a:t>
            </a:r>
          </a:p>
          <a:p>
            <a:pPr lvl="1"/>
            <a:r>
              <a:rPr lang="en-US" dirty="0"/>
              <a:t>Decreases severity of disease</a:t>
            </a:r>
          </a:p>
          <a:p>
            <a:pPr lvl="1"/>
            <a:r>
              <a:rPr lang="en-US" dirty="0"/>
              <a:t>Reduces HIV transmission</a:t>
            </a:r>
          </a:p>
        </p:txBody>
      </p:sp>
    </p:spTree>
    <p:extLst>
      <p:ext uri="{BB962C8B-B14F-4D97-AF65-F5344CB8AC3E}">
        <p14:creationId xmlns:p14="http://schemas.microsoft.com/office/powerpoint/2010/main" val="41626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hitman-walker.thankyou4caring.org/image/Truvada_FB_STD.jpg">
            <a:hlinkClick r:id="rId3"/>
            <a:extLst>
              <a:ext uri="{FF2B5EF4-FFF2-40B4-BE49-F238E27FC236}">
                <a16:creationId xmlns:a16="http://schemas.microsoft.com/office/drawing/2014/main" id="{BA72ADB0-FE12-4218-9AB6-F548B4F13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41" y="240630"/>
            <a:ext cx="4362450" cy="43624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mage result for descovy">
            <a:extLst>
              <a:ext uri="{FF2B5EF4-FFF2-40B4-BE49-F238E27FC236}">
                <a16:creationId xmlns:a16="http://schemas.microsoft.com/office/drawing/2014/main" id="{29632320-4EB4-4B22-805F-BF24512B9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685" y="3894220"/>
            <a:ext cx="3560633" cy="2212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2392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00A1-A33F-467D-BBB7-FE5ABF5CECC9}"/>
              </a:ext>
            </a:extLst>
          </p:cNvPr>
          <p:cNvSpPr>
            <a:spLocks noGrp="1"/>
          </p:cNvSpPr>
          <p:nvPr>
            <p:ph type="title"/>
          </p:nvPr>
        </p:nvSpPr>
        <p:spPr/>
        <p:txBody>
          <a:bodyPr>
            <a:normAutofit fontScale="90000"/>
          </a:bodyPr>
          <a:lstStyle/>
          <a:p>
            <a:r>
              <a:rPr lang="en-US" cap="small" dirty="0">
                <a:latin typeface="Calibri (headings)"/>
                <a:cs typeface="Calibri (headings)"/>
              </a:rPr>
              <a:t>A QUICK POLL</a:t>
            </a:r>
            <a:br>
              <a:rPr lang="en-US" cap="small" dirty="0">
                <a:latin typeface="Calibri (headings)"/>
                <a:cs typeface="Calibri (headings)"/>
              </a:rPr>
            </a:br>
            <a:endParaRPr lang="en-US" dirty="0"/>
          </a:p>
        </p:txBody>
      </p:sp>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a:xfrm>
            <a:off x="466165" y="1368332"/>
            <a:ext cx="8229600" cy="4525963"/>
          </a:xfrm>
        </p:spPr>
        <p:txBody>
          <a:bodyPr>
            <a:normAutofit/>
          </a:bodyPr>
          <a:lstStyle/>
          <a:p>
            <a:r>
              <a:rPr lang="en-US" sz="2800" dirty="0"/>
              <a:t>Have you prescribed or discussed PrEP with a patient?</a:t>
            </a:r>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cap="small" dirty="0">
              <a:latin typeface="Calibri (headings)"/>
              <a:cs typeface="Calibri (headings)"/>
            </a:endParaRPr>
          </a:p>
        </p:txBody>
      </p:sp>
      <p:pic>
        <p:nvPicPr>
          <p:cNvPr id="6" name="Picture 5" descr="Screen Shot 2014-08-10 at 9.27.21 AM.png">
            <a:extLst>
              <a:ext uri="{FF2B5EF4-FFF2-40B4-BE49-F238E27FC236}">
                <a16:creationId xmlns:a16="http://schemas.microsoft.com/office/drawing/2014/main" id="{32444001-D423-4A05-A30F-01CFDFA9D0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42147" y="2511332"/>
            <a:ext cx="4724400" cy="3324300"/>
          </a:xfrm>
          <a:prstGeom prst="rect">
            <a:avLst/>
          </a:prstGeom>
        </p:spPr>
      </p:pic>
    </p:spTree>
    <p:extLst>
      <p:ext uri="{BB962C8B-B14F-4D97-AF65-F5344CB8AC3E}">
        <p14:creationId xmlns:p14="http://schemas.microsoft.com/office/powerpoint/2010/main" val="1330318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561" y="4932218"/>
            <a:ext cx="2272439" cy="1943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a:extLst>
              <a:ext uri="{FF2B5EF4-FFF2-40B4-BE49-F238E27FC236}">
                <a16:creationId xmlns:a16="http://schemas.microsoft.com/office/drawing/2014/main" id="{00F900A1-A33F-467D-BBB7-FE5ABF5CECC9}"/>
              </a:ext>
            </a:extLst>
          </p:cNvPr>
          <p:cNvSpPr>
            <a:spLocks noGrp="1"/>
          </p:cNvSpPr>
          <p:nvPr>
            <p:ph type="title"/>
          </p:nvPr>
        </p:nvSpPr>
        <p:spPr>
          <a:xfrm>
            <a:off x="461682" y="190500"/>
            <a:ext cx="8229600" cy="1143000"/>
          </a:xfrm>
        </p:spPr>
        <p:txBody>
          <a:bodyPr>
            <a:normAutofit/>
          </a:bodyPr>
          <a:lstStyle/>
          <a:p>
            <a:pPr algn="ctr"/>
            <a:r>
              <a:rPr lang="en-US" cap="small">
                <a:latin typeface="Calibri (headings)"/>
                <a:cs typeface="Calibri (headings)"/>
              </a:rPr>
              <a:t>What is HIV PrEP?</a:t>
            </a:r>
            <a:endParaRPr lang="en-US" dirty="0"/>
          </a:p>
        </p:txBody>
      </p:sp>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a:xfrm>
            <a:off x="457202" y="1600203"/>
            <a:ext cx="8315569" cy="4367299"/>
          </a:xfrm>
        </p:spPr>
        <p:txBody>
          <a:bodyPr>
            <a:normAutofit/>
          </a:bodyPr>
          <a:lstStyle/>
          <a:p>
            <a:r>
              <a:rPr lang="en-US" sz="2800" cap="small"/>
              <a:t>PrEP stands for </a:t>
            </a:r>
            <a:r>
              <a:rPr lang="en-US" sz="2800" b="1" u="sng" cap="small">
                <a:solidFill>
                  <a:schemeClr val="tx2"/>
                </a:solidFill>
              </a:rPr>
              <a:t>Pr</a:t>
            </a:r>
            <a:r>
              <a:rPr lang="en-US" sz="2800" cap="small">
                <a:solidFill>
                  <a:schemeClr val="tx2"/>
                </a:solidFill>
              </a:rPr>
              <a:t>e-</a:t>
            </a:r>
            <a:r>
              <a:rPr lang="en-US" sz="2800" b="1" u="sng" cap="small">
                <a:solidFill>
                  <a:schemeClr val="tx2"/>
                </a:solidFill>
              </a:rPr>
              <a:t>E</a:t>
            </a:r>
            <a:r>
              <a:rPr lang="en-US" sz="2800" cap="small">
                <a:solidFill>
                  <a:schemeClr val="tx2"/>
                </a:solidFill>
              </a:rPr>
              <a:t>xposure </a:t>
            </a:r>
            <a:r>
              <a:rPr lang="en-US" sz="2800" b="1" u="sng" cap="small">
                <a:solidFill>
                  <a:schemeClr val="tx2"/>
                </a:solidFill>
              </a:rPr>
              <a:t>P</a:t>
            </a:r>
            <a:r>
              <a:rPr lang="en-US" sz="2800" cap="small">
                <a:solidFill>
                  <a:schemeClr val="tx2"/>
                </a:solidFill>
              </a:rPr>
              <a:t>rophylaxis</a:t>
            </a:r>
          </a:p>
          <a:p>
            <a:pPr lvl="1"/>
            <a:r>
              <a:rPr lang="en-US" sz="2400" cap="small"/>
              <a:t>Helps </a:t>
            </a:r>
            <a:r>
              <a:rPr lang="en-US" sz="2400" b="1" cap="small">
                <a:solidFill>
                  <a:schemeClr val="tx2"/>
                </a:solidFill>
              </a:rPr>
              <a:t>prevent</a:t>
            </a:r>
            <a:r>
              <a:rPr lang="en-US" sz="2400" cap="small">
                <a:solidFill>
                  <a:schemeClr val="tx2"/>
                </a:solidFill>
              </a:rPr>
              <a:t> </a:t>
            </a:r>
            <a:r>
              <a:rPr lang="en-US" sz="2400" cap="small"/>
              <a:t>the spread of HIV infection</a:t>
            </a:r>
          </a:p>
          <a:p>
            <a:pPr lvl="2"/>
            <a:r>
              <a:rPr lang="en-US" sz="2400" b="1" cap="small">
                <a:solidFill>
                  <a:srgbClr val="D2533C"/>
                </a:solidFill>
                <a:latin typeface="Arial Black"/>
                <a:cs typeface="Arial Black"/>
              </a:rPr>
              <a:t>1.1 million</a:t>
            </a:r>
            <a:r>
              <a:rPr lang="en-US" sz="2400" b="1" cap="small">
                <a:latin typeface="Arial Black"/>
                <a:cs typeface="Arial Black"/>
              </a:rPr>
              <a:t> people living with HIV</a:t>
            </a:r>
          </a:p>
          <a:p>
            <a:pPr lvl="2"/>
            <a:r>
              <a:rPr lang="en-US" sz="2400" b="1" cap="small">
                <a:solidFill>
                  <a:srgbClr val="D2533C"/>
                </a:solidFill>
                <a:latin typeface="Arial Black"/>
                <a:cs typeface="Arial Black"/>
              </a:rPr>
              <a:t>37,832</a:t>
            </a:r>
            <a:r>
              <a:rPr lang="en-US" sz="2400" b="1" cap="small">
                <a:latin typeface="Arial Black"/>
                <a:cs typeface="Arial Black"/>
              </a:rPr>
              <a:t> new cases of HIV in 2018</a:t>
            </a:r>
            <a:endParaRPr lang="en-US" sz="2400" cap="small"/>
          </a:p>
          <a:p>
            <a:pPr lvl="1"/>
            <a:r>
              <a:rPr lang="en-US" sz="2800" cap="small"/>
              <a:t>When a person is exposed to HIV, PrEP helps prevent the HIV from infecting that person</a:t>
            </a:r>
          </a:p>
          <a:p>
            <a:endParaRPr lang="en-US" cap="small" dirty="0"/>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cap="small" dirty="0">
              <a:latin typeface="Calibri (headings)"/>
              <a:cs typeface="Calibri (headings)"/>
            </a:endParaRPr>
          </a:p>
        </p:txBody>
      </p:sp>
    </p:spTree>
    <p:extLst>
      <p:ext uri="{BB962C8B-B14F-4D97-AF65-F5344CB8AC3E}">
        <p14:creationId xmlns:p14="http://schemas.microsoft.com/office/powerpoint/2010/main" val="1531389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00A1-A33F-467D-BBB7-FE5ABF5CECC9}"/>
              </a:ext>
            </a:extLst>
          </p:cNvPr>
          <p:cNvSpPr>
            <a:spLocks noGrp="1"/>
          </p:cNvSpPr>
          <p:nvPr>
            <p:ph type="title"/>
          </p:nvPr>
        </p:nvSpPr>
        <p:spPr>
          <a:xfrm>
            <a:off x="461682" y="190500"/>
            <a:ext cx="8229600" cy="1143000"/>
          </a:xfrm>
        </p:spPr>
        <p:txBody>
          <a:bodyPr>
            <a:normAutofit/>
          </a:bodyPr>
          <a:lstStyle/>
          <a:p>
            <a:pPr algn="ctr"/>
            <a:r>
              <a:rPr lang="en-US" cap="small" dirty="0">
                <a:latin typeface="Calibri (headings)"/>
                <a:cs typeface="Calibri (headings)"/>
              </a:rPr>
              <a:t>What is HIV PrEP?</a:t>
            </a:r>
            <a:endParaRPr lang="en-US" dirty="0"/>
          </a:p>
        </p:txBody>
      </p:sp>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a:xfrm>
            <a:off x="461682" y="1245350"/>
            <a:ext cx="8315569" cy="4367299"/>
          </a:xfrm>
        </p:spPr>
        <p:txBody>
          <a:bodyPr>
            <a:normAutofit lnSpcReduction="10000"/>
          </a:bodyPr>
          <a:lstStyle/>
          <a:p>
            <a:pPr lvl="1"/>
            <a:r>
              <a:rPr lang="en-US" sz="2800" cap="small" dirty="0"/>
              <a:t>HIV-negative individuals </a:t>
            </a:r>
            <a:r>
              <a:rPr lang="en-US" sz="2800" u="sng" cap="small" dirty="0"/>
              <a:t>before</a:t>
            </a:r>
            <a:r>
              <a:rPr lang="en-US" sz="2800" cap="small" dirty="0"/>
              <a:t> exposure on a daily basis during periods of risk</a:t>
            </a:r>
          </a:p>
          <a:p>
            <a:pPr lvl="1"/>
            <a:r>
              <a:rPr lang="en-US" sz="2800" cap="small" dirty="0"/>
              <a:t>Fixed-dose combination tablet</a:t>
            </a:r>
          </a:p>
          <a:p>
            <a:pPr lvl="2"/>
            <a:r>
              <a:rPr lang="en-US" sz="2400" cap="small" dirty="0"/>
              <a:t>Tenofovir + emtricitabine (</a:t>
            </a:r>
            <a:r>
              <a:rPr lang="en-US" sz="2400" b="1" cap="small" dirty="0"/>
              <a:t>TRUVADA</a:t>
            </a:r>
            <a:r>
              <a:rPr lang="en-US" sz="2400" cap="small" dirty="0"/>
              <a:t>® or </a:t>
            </a:r>
            <a:r>
              <a:rPr lang="en-US" sz="2400" b="1" cap="small" dirty="0" err="1"/>
              <a:t>Descovy</a:t>
            </a:r>
            <a:r>
              <a:rPr lang="en-US" sz="2400" b="1" cap="small" dirty="0"/>
              <a:t> </a:t>
            </a:r>
            <a:r>
              <a:rPr lang="en-US" sz="2400" cap="small" dirty="0"/>
              <a:t>®) </a:t>
            </a:r>
            <a:r>
              <a:rPr lang="en-US" sz="2400" b="1" cap="small" dirty="0">
                <a:solidFill>
                  <a:srgbClr val="FF0000"/>
                </a:solidFill>
              </a:rPr>
              <a:t>*</a:t>
            </a:r>
          </a:p>
          <a:p>
            <a:pPr lvl="2"/>
            <a:r>
              <a:rPr lang="en-US" sz="2400" cap="small" dirty="0">
                <a:solidFill>
                  <a:srgbClr val="D2533C"/>
                </a:solidFill>
              </a:rPr>
              <a:t>Take 1 tablet every day PLUS safe sex practices (condoms)</a:t>
            </a:r>
            <a:endParaRPr lang="en-US" sz="2400" cap="small" dirty="0"/>
          </a:p>
          <a:p>
            <a:pPr lvl="1"/>
            <a:r>
              <a:rPr lang="en-US" sz="2800" cap="small" dirty="0"/>
              <a:t>FDA approved Truvada for PrEP in 2012 </a:t>
            </a:r>
          </a:p>
          <a:p>
            <a:pPr lvl="1"/>
            <a:r>
              <a:rPr lang="en-US" sz="2800" cap="small" dirty="0"/>
              <a:t>FDA approved </a:t>
            </a:r>
            <a:r>
              <a:rPr lang="en-US" sz="2800" cap="small" dirty="0" err="1"/>
              <a:t>Descovy</a:t>
            </a:r>
            <a:r>
              <a:rPr lang="en-US" sz="2800" cap="small" dirty="0"/>
              <a:t> for </a:t>
            </a:r>
            <a:r>
              <a:rPr lang="en-US" sz="2800" cap="small" dirty="0" err="1"/>
              <a:t>PrEP</a:t>
            </a:r>
            <a:r>
              <a:rPr lang="en-US" sz="2800" cap="small" dirty="0"/>
              <a:t> in 2019 for </a:t>
            </a:r>
            <a:r>
              <a:rPr lang="en-US" sz="2800" i="1" u="sng" cap="small" dirty="0"/>
              <a:t>MSM and Transwomen </a:t>
            </a:r>
            <a:r>
              <a:rPr lang="en-US" sz="2800" cap="small" dirty="0"/>
              <a:t> (not vaginal sex)</a:t>
            </a:r>
            <a:endParaRPr lang="en-US" sz="2800" i="1" u="sng" cap="small" dirty="0"/>
          </a:p>
          <a:p>
            <a:endParaRPr lang="en-US" cap="small" dirty="0"/>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cap="small" dirty="0">
              <a:latin typeface="Calibri (headings)"/>
              <a:cs typeface="Calibri (headings)"/>
            </a:endParaRPr>
          </a:p>
        </p:txBody>
      </p:sp>
    </p:spTree>
    <p:extLst>
      <p:ext uri="{BB962C8B-B14F-4D97-AF65-F5344CB8AC3E}">
        <p14:creationId xmlns:p14="http://schemas.microsoft.com/office/powerpoint/2010/main" val="6073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6960-21A5-400E-9B7C-2DA00F5FE91D}"/>
              </a:ext>
            </a:extLst>
          </p:cNvPr>
          <p:cNvSpPr>
            <a:spLocks noGrp="1"/>
          </p:cNvSpPr>
          <p:nvPr>
            <p:ph type="ctrTitle"/>
          </p:nvPr>
        </p:nvSpPr>
        <p:spPr/>
        <p:txBody>
          <a:bodyPr/>
          <a:lstStyle/>
          <a:p>
            <a:pPr algn="ctr"/>
            <a:r>
              <a:rPr lang="en-US" dirty="0"/>
              <a:t>REGISTRATION LINK</a:t>
            </a:r>
          </a:p>
        </p:txBody>
      </p:sp>
      <p:sp>
        <p:nvSpPr>
          <p:cNvPr id="3" name="Content Placeholder 2">
            <a:extLst>
              <a:ext uri="{FF2B5EF4-FFF2-40B4-BE49-F238E27FC236}">
                <a16:creationId xmlns:a16="http://schemas.microsoft.com/office/drawing/2014/main" id="{DBEF34B3-BA3B-448B-8621-926CB851A0A7}"/>
              </a:ext>
            </a:extLst>
          </p:cNvPr>
          <p:cNvSpPr>
            <a:spLocks noGrp="1"/>
          </p:cNvSpPr>
          <p:nvPr>
            <p:ph type="subTitle" idx="1"/>
          </p:nvPr>
        </p:nvSpPr>
        <p:spPr>
          <a:xfrm>
            <a:off x="685798" y="3262730"/>
            <a:ext cx="7772398" cy="1066800"/>
          </a:xfrm>
        </p:spPr>
        <p:txBody>
          <a:bodyPr>
            <a:noAutofit/>
          </a:bodyPr>
          <a:lstStyle/>
          <a:p>
            <a:pPr marL="114112" algn="ctr"/>
            <a:r>
              <a:rPr lang="en-US" sz="5400" u="sng" dirty="0">
                <a:hlinkClick r:id="rId3"/>
              </a:rPr>
              <a:t>http://bit.ly/elicareg</a:t>
            </a:r>
            <a:endParaRPr lang="en-US" sz="5400" dirty="0"/>
          </a:p>
        </p:txBody>
      </p:sp>
    </p:spTree>
    <p:extLst>
      <p:ext uri="{BB962C8B-B14F-4D97-AF65-F5344CB8AC3E}">
        <p14:creationId xmlns:p14="http://schemas.microsoft.com/office/powerpoint/2010/main" val="141260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a:xfrm>
            <a:off x="457200" y="1249363"/>
            <a:ext cx="8229600" cy="4876800"/>
          </a:xfrm>
        </p:spPr>
        <p:txBody>
          <a:bodyPr>
            <a:normAutofit lnSpcReduction="10000"/>
          </a:bodyPr>
          <a:lstStyle/>
          <a:p>
            <a:r>
              <a:rPr lang="en-US" b="1" cap="small" dirty="0"/>
              <a:t>People who are </a:t>
            </a:r>
            <a:r>
              <a:rPr lang="en-US" b="1" cap="small" dirty="0">
                <a:solidFill>
                  <a:srgbClr val="D2533C"/>
                </a:solidFill>
              </a:rPr>
              <a:t>HIV-negative </a:t>
            </a:r>
            <a:r>
              <a:rPr lang="en-US" b="1" cap="small" dirty="0"/>
              <a:t>AND have </a:t>
            </a:r>
            <a:r>
              <a:rPr lang="en-US" b="1" cap="small" dirty="0">
                <a:solidFill>
                  <a:srgbClr val="D2533C"/>
                </a:solidFill>
              </a:rPr>
              <a:t>substantial risk </a:t>
            </a:r>
            <a:r>
              <a:rPr lang="en-US" b="1" cap="small" dirty="0"/>
              <a:t>of getting HIV</a:t>
            </a:r>
          </a:p>
          <a:p>
            <a:endParaRPr lang="en-US" b="1" cap="small" dirty="0"/>
          </a:p>
          <a:p>
            <a:r>
              <a:rPr lang="en-US" cap="small" dirty="0">
                <a:solidFill>
                  <a:schemeClr val="accent1"/>
                </a:solidFill>
              </a:rPr>
              <a:t>Sexual transmission:</a:t>
            </a:r>
          </a:p>
          <a:p>
            <a:pPr lvl="1"/>
            <a:r>
              <a:rPr lang="en-US" cap="small" dirty="0"/>
              <a:t>Ongoing relationship with </a:t>
            </a:r>
            <a:r>
              <a:rPr lang="en-US" b="1" cap="small" dirty="0">
                <a:solidFill>
                  <a:srgbClr val="D2533C"/>
                </a:solidFill>
              </a:rPr>
              <a:t>HIV-positive partner</a:t>
            </a:r>
          </a:p>
          <a:p>
            <a:pPr lvl="1"/>
            <a:r>
              <a:rPr lang="en-US" cap="small" dirty="0"/>
              <a:t>Sex </a:t>
            </a:r>
            <a:r>
              <a:rPr lang="en-US" b="1" cap="small" dirty="0">
                <a:solidFill>
                  <a:srgbClr val="D2533C"/>
                </a:solidFill>
              </a:rPr>
              <a:t>without regular condom use </a:t>
            </a:r>
            <a:r>
              <a:rPr lang="en-US" cap="small" dirty="0"/>
              <a:t>with:</a:t>
            </a:r>
          </a:p>
          <a:p>
            <a:pPr lvl="2"/>
            <a:r>
              <a:rPr lang="en-US" cap="small" dirty="0"/>
              <a:t>Partners of </a:t>
            </a:r>
            <a:r>
              <a:rPr lang="en-US" u="sng" cap="small" dirty="0"/>
              <a:t>unknown HIV status</a:t>
            </a:r>
          </a:p>
          <a:p>
            <a:pPr lvl="2"/>
            <a:r>
              <a:rPr lang="en-US" cap="small" dirty="0"/>
              <a:t>Partners with </a:t>
            </a:r>
            <a:r>
              <a:rPr lang="en-US" u="sng" cap="small" dirty="0"/>
              <a:t>high risk of getting HIV</a:t>
            </a:r>
          </a:p>
          <a:p>
            <a:pPr lvl="1"/>
            <a:r>
              <a:rPr lang="en-US" b="1" cap="small" dirty="0">
                <a:solidFill>
                  <a:srgbClr val="D2533C"/>
                </a:solidFill>
              </a:rPr>
              <a:t>STI</a:t>
            </a:r>
            <a:r>
              <a:rPr lang="en-US" cap="small" dirty="0">
                <a:solidFill>
                  <a:srgbClr val="D2533C"/>
                </a:solidFill>
              </a:rPr>
              <a:t> </a:t>
            </a:r>
            <a:r>
              <a:rPr lang="en-US" cap="small" dirty="0"/>
              <a:t>in the past 6 months</a:t>
            </a:r>
          </a:p>
          <a:p>
            <a:endParaRPr lang="en-US" cap="small" dirty="0"/>
          </a:p>
          <a:p>
            <a:r>
              <a:rPr lang="en-US" cap="small" dirty="0">
                <a:solidFill>
                  <a:srgbClr val="93A299"/>
                </a:solidFill>
              </a:rPr>
              <a:t>Injection transmission:</a:t>
            </a:r>
          </a:p>
          <a:p>
            <a:pPr lvl="1"/>
            <a:r>
              <a:rPr lang="en-US" b="1" cap="small" dirty="0">
                <a:solidFill>
                  <a:srgbClr val="D2533C"/>
                </a:solidFill>
              </a:rPr>
              <a:t>Inject illicit drugs </a:t>
            </a:r>
            <a:r>
              <a:rPr lang="en-US" cap="small" dirty="0"/>
              <a:t>in the past 6 months</a:t>
            </a:r>
          </a:p>
          <a:p>
            <a:pPr lvl="1"/>
            <a:r>
              <a:rPr lang="en-US" b="1" cap="small" dirty="0">
                <a:solidFill>
                  <a:srgbClr val="D2533C"/>
                </a:solidFill>
              </a:rPr>
              <a:t>Sharing injection equipment</a:t>
            </a:r>
          </a:p>
          <a:p>
            <a:endParaRPr lang="en-US" b="1" dirty="0"/>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cap="small" dirty="0">
              <a:latin typeface="Calibri (headings)"/>
              <a:cs typeface="Calibri (headings)"/>
            </a:endParaRPr>
          </a:p>
        </p:txBody>
      </p:sp>
      <p:sp>
        <p:nvSpPr>
          <p:cNvPr id="6" name="Rectangle 5">
            <a:extLst>
              <a:ext uri="{FF2B5EF4-FFF2-40B4-BE49-F238E27FC236}">
                <a16:creationId xmlns:a16="http://schemas.microsoft.com/office/drawing/2014/main" id="{74929857-ABDC-4344-93FD-A9455BB5824A}"/>
              </a:ext>
            </a:extLst>
          </p:cNvPr>
          <p:cNvSpPr/>
          <p:nvPr/>
        </p:nvSpPr>
        <p:spPr>
          <a:xfrm>
            <a:off x="5534527" y="6529000"/>
            <a:ext cx="2866041" cy="276999"/>
          </a:xfrm>
          <a:prstGeom prst="rect">
            <a:avLst/>
          </a:prstGeom>
        </p:spPr>
        <p:txBody>
          <a:bodyPr wrap="none">
            <a:spAutoFit/>
          </a:bodyPr>
          <a:lstStyle/>
          <a:p>
            <a:r>
              <a:rPr lang="en-US" sz="1200" dirty="0">
                <a:solidFill>
                  <a:schemeClr val="bg1"/>
                </a:solidFill>
              </a:rPr>
              <a:t>http://www.cdc.gov/hiv/basics/prep.html</a:t>
            </a:r>
          </a:p>
        </p:txBody>
      </p:sp>
      <p:sp>
        <p:nvSpPr>
          <p:cNvPr id="7" name="Rectangle 6">
            <a:extLst>
              <a:ext uri="{FF2B5EF4-FFF2-40B4-BE49-F238E27FC236}">
                <a16:creationId xmlns:a16="http://schemas.microsoft.com/office/drawing/2014/main" id="{B8B5BEE5-C083-4CA9-BDCC-CA6BF99FF0B8}"/>
              </a:ext>
            </a:extLst>
          </p:cNvPr>
          <p:cNvSpPr/>
          <p:nvPr/>
        </p:nvSpPr>
        <p:spPr>
          <a:xfrm>
            <a:off x="304800" y="4648199"/>
            <a:ext cx="8686800" cy="1477963"/>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96FE4B6-3906-4F47-84A2-DC9080EB0220}"/>
              </a:ext>
            </a:extLst>
          </p:cNvPr>
          <p:cNvSpPr/>
          <p:nvPr/>
        </p:nvSpPr>
        <p:spPr>
          <a:xfrm>
            <a:off x="304800" y="2286000"/>
            <a:ext cx="8686800" cy="236220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00F900A1-A33F-467D-BBB7-FE5ABF5CECC9}"/>
              </a:ext>
            </a:extLst>
          </p:cNvPr>
          <p:cNvSpPr>
            <a:spLocks noGrp="1"/>
          </p:cNvSpPr>
          <p:nvPr>
            <p:ph type="title"/>
          </p:nvPr>
        </p:nvSpPr>
        <p:spPr>
          <a:xfrm>
            <a:off x="461682" y="190500"/>
            <a:ext cx="8229600" cy="1143000"/>
          </a:xfrm>
        </p:spPr>
        <p:txBody>
          <a:bodyPr>
            <a:normAutofit/>
          </a:bodyPr>
          <a:lstStyle/>
          <a:p>
            <a:pPr algn="ctr"/>
            <a:r>
              <a:rPr lang="en-US" cap="small" dirty="0">
                <a:latin typeface="Calibri (headings)"/>
                <a:cs typeface="Calibri (headings)"/>
              </a:rPr>
              <a:t>Who should Consider taking PrEP?</a:t>
            </a:r>
            <a:endParaRPr lang="en-US" dirty="0"/>
          </a:p>
        </p:txBody>
      </p:sp>
      <p:sp>
        <p:nvSpPr>
          <p:cNvPr id="10" name="TextBox 9"/>
          <p:cNvSpPr txBox="1"/>
          <p:nvPr/>
        </p:nvSpPr>
        <p:spPr>
          <a:xfrm>
            <a:off x="6116782" y="4093840"/>
            <a:ext cx="2590800" cy="1200329"/>
          </a:xfrm>
          <a:prstGeom prst="rect">
            <a:avLst/>
          </a:prstGeom>
          <a:solidFill>
            <a:srgbClr val="002060"/>
          </a:solidFill>
        </p:spPr>
        <p:txBody>
          <a:bodyPr wrap="square" rtlCol="0">
            <a:spAutoFit/>
          </a:bodyPr>
          <a:lstStyle/>
          <a:p>
            <a:r>
              <a:rPr lang="en-US" dirty="0">
                <a:solidFill>
                  <a:schemeClr val="bg1"/>
                </a:solidFill>
              </a:rPr>
              <a:t>In particular,</a:t>
            </a:r>
          </a:p>
          <a:p>
            <a:r>
              <a:rPr lang="en-US" dirty="0">
                <a:solidFill>
                  <a:schemeClr val="bg1"/>
                </a:solidFill>
              </a:rPr>
              <a:t>--Transgender women</a:t>
            </a:r>
          </a:p>
          <a:p>
            <a:r>
              <a:rPr lang="en-US" dirty="0">
                <a:solidFill>
                  <a:schemeClr val="bg1"/>
                </a:solidFill>
              </a:rPr>
              <a:t>--Men who have sex with men of color</a:t>
            </a:r>
          </a:p>
        </p:txBody>
      </p:sp>
    </p:spTree>
    <p:extLst>
      <p:ext uri="{BB962C8B-B14F-4D97-AF65-F5344CB8AC3E}">
        <p14:creationId xmlns:p14="http://schemas.microsoft.com/office/powerpoint/2010/main" val="12218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7F604C-34EC-4DAE-9598-40A0055E2542}"/>
              </a:ext>
            </a:extLst>
          </p:cNvPr>
          <p:cNvSpPr txBox="1">
            <a:spLocks/>
          </p:cNvSpPr>
          <p:nvPr/>
        </p:nvSpPr>
        <p:spPr>
          <a:xfrm>
            <a:off x="0" y="76200"/>
            <a:ext cx="9144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cap="small" dirty="0">
                <a:solidFill>
                  <a:schemeClr val="tx2"/>
                </a:solidFill>
                <a:latin typeface="Calibri (headings)"/>
                <a:cs typeface="Calibri (headings)"/>
              </a:rPr>
              <a:t>Who should consider taking PrEP?</a:t>
            </a:r>
          </a:p>
        </p:txBody>
      </p:sp>
      <p:graphicFrame>
        <p:nvGraphicFramePr>
          <p:cNvPr id="9" name="Content Placeholder 1">
            <a:extLst>
              <a:ext uri="{FF2B5EF4-FFF2-40B4-BE49-F238E27FC236}">
                <a16:creationId xmlns:a16="http://schemas.microsoft.com/office/drawing/2014/main" id="{7BFCF5CC-BF15-4A4F-AB10-9B32F8DAD3F4}"/>
              </a:ext>
            </a:extLst>
          </p:cNvPr>
          <p:cNvGraphicFramePr>
            <a:graphicFrameLocks/>
          </p:cNvGraphicFramePr>
          <p:nvPr>
            <p:extLst>
              <p:ext uri="{D42A27DB-BD31-4B8C-83A1-F6EECF244321}">
                <p14:modId xmlns:p14="http://schemas.microsoft.com/office/powerpoint/2010/main" val="1049208195"/>
              </p:ext>
            </p:extLst>
          </p:nvPr>
        </p:nvGraphicFramePr>
        <p:xfrm>
          <a:off x="76200" y="898358"/>
          <a:ext cx="9067800" cy="5913983"/>
        </p:xfrm>
        <a:graphic>
          <a:graphicData uri="http://schemas.openxmlformats.org/drawingml/2006/table">
            <a:tbl>
              <a:tblPr firstRow="1" bandRow="1">
                <a:tableStyleId>{5C22544A-7EE6-4342-B048-85BDC9FD1C3A}</a:tableStyleId>
              </a:tblPr>
              <a:tblGrid>
                <a:gridCol w="1673330">
                  <a:extLst>
                    <a:ext uri="{9D8B030D-6E8A-4147-A177-3AD203B41FA5}">
                      <a16:colId xmlns:a16="http://schemas.microsoft.com/office/drawing/2014/main" val="20000"/>
                    </a:ext>
                  </a:extLst>
                </a:gridCol>
                <a:gridCol w="2215756">
                  <a:extLst>
                    <a:ext uri="{9D8B030D-6E8A-4147-A177-3AD203B41FA5}">
                      <a16:colId xmlns:a16="http://schemas.microsoft.com/office/drawing/2014/main" val="20001"/>
                    </a:ext>
                  </a:extLst>
                </a:gridCol>
                <a:gridCol w="332538">
                  <a:extLst>
                    <a:ext uri="{9D8B030D-6E8A-4147-A177-3AD203B41FA5}">
                      <a16:colId xmlns:a16="http://schemas.microsoft.com/office/drawing/2014/main" val="20002"/>
                    </a:ext>
                  </a:extLst>
                </a:gridCol>
                <a:gridCol w="2350587">
                  <a:extLst>
                    <a:ext uri="{9D8B030D-6E8A-4147-A177-3AD203B41FA5}">
                      <a16:colId xmlns:a16="http://schemas.microsoft.com/office/drawing/2014/main" val="20003"/>
                    </a:ext>
                  </a:extLst>
                </a:gridCol>
                <a:gridCol w="228640">
                  <a:extLst>
                    <a:ext uri="{9D8B030D-6E8A-4147-A177-3AD203B41FA5}">
                      <a16:colId xmlns:a16="http://schemas.microsoft.com/office/drawing/2014/main" val="20004"/>
                    </a:ext>
                  </a:extLst>
                </a:gridCol>
                <a:gridCol w="2266949">
                  <a:extLst>
                    <a:ext uri="{9D8B030D-6E8A-4147-A177-3AD203B41FA5}">
                      <a16:colId xmlns:a16="http://schemas.microsoft.com/office/drawing/2014/main" val="20005"/>
                    </a:ext>
                  </a:extLst>
                </a:gridCol>
              </a:tblGrid>
              <a:tr h="515655">
                <a:tc>
                  <a:txBody>
                    <a:bodyPr/>
                    <a:lstStyle/>
                    <a:p>
                      <a:endParaRPr lang="en-US" sz="1300" dirty="0"/>
                    </a:p>
                  </a:txBody>
                  <a:tcPr/>
                </a:tc>
                <a:tc gridSpan="2">
                  <a:txBody>
                    <a:bodyPr/>
                    <a:lstStyle/>
                    <a:p>
                      <a:pPr algn="ctr"/>
                      <a:r>
                        <a:rPr lang="en-US" sz="1300" dirty="0"/>
                        <a:t>Men Who Have Sex with Men</a:t>
                      </a:r>
                    </a:p>
                  </a:txBody>
                  <a:tcPr/>
                </a:tc>
                <a:tc hMerge="1">
                  <a:txBody>
                    <a:bodyPr/>
                    <a:lstStyle/>
                    <a:p>
                      <a:endParaRPr lang="en-US"/>
                    </a:p>
                  </a:txBody>
                  <a:tcPr/>
                </a:tc>
                <a:tc gridSpan="2">
                  <a:txBody>
                    <a:bodyPr/>
                    <a:lstStyle/>
                    <a:p>
                      <a:pPr algn="ctr"/>
                      <a:r>
                        <a:rPr lang="en-US" sz="1300" dirty="0"/>
                        <a:t>Heterosexual Women and Men</a:t>
                      </a:r>
                    </a:p>
                  </a:txBody>
                  <a:tcPr/>
                </a:tc>
                <a:tc hMerge="1">
                  <a:txBody>
                    <a:bodyPr/>
                    <a:lstStyle/>
                    <a:p>
                      <a:endParaRPr lang="en-US"/>
                    </a:p>
                  </a:txBody>
                  <a:tcPr/>
                </a:tc>
                <a:tc>
                  <a:txBody>
                    <a:bodyPr/>
                    <a:lstStyle/>
                    <a:p>
                      <a:pPr algn="ctr"/>
                      <a:r>
                        <a:rPr lang="en-US" sz="1300" dirty="0"/>
                        <a:t>Injection Drug Use</a:t>
                      </a:r>
                    </a:p>
                  </a:txBody>
                  <a:tcPr/>
                </a:tc>
                <a:extLst>
                  <a:ext uri="{0D108BD9-81ED-4DB2-BD59-A6C34878D82A}">
                    <a16:rowId xmlns:a16="http://schemas.microsoft.com/office/drawing/2014/main" val="10000"/>
                  </a:ext>
                </a:extLst>
              </a:tr>
              <a:tr h="2081808">
                <a:tc>
                  <a:txBody>
                    <a:bodyPr/>
                    <a:lstStyle/>
                    <a:p>
                      <a:r>
                        <a:rPr lang="en-US" sz="1300" b="1" dirty="0"/>
                        <a:t>Detecting</a:t>
                      </a:r>
                      <a:r>
                        <a:rPr lang="en-US" sz="1300" b="1" baseline="0" dirty="0"/>
                        <a:t> Substantial Risk of Acquiring HIV</a:t>
                      </a:r>
                      <a:endParaRPr lang="en-US" sz="1300" b="1" dirty="0"/>
                    </a:p>
                  </a:txBody>
                  <a:tcPr/>
                </a:tc>
                <a:tc gridSpan="2">
                  <a:txBody>
                    <a:bodyPr/>
                    <a:lstStyle/>
                    <a:p>
                      <a:pPr marL="285750" indent="-285750">
                        <a:buFont typeface="Wingdings" charset="2"/>
                        <a:buChar char="q"/>
                      </a:pPr>
                      <a:r>
                        <a:rPr lang="en-US" sz="1300" dirty="0"/>
                        <a:t>HIV+</a:t>
                      </a:r>
                      <a:r>
                        <a:rPr lang="en-US" sz="1300" baseline="0" dirty="0"/>
                        <a:t> sexual partner</a:t>
                      </a:r>
                    </a:p>
                    <a:p>
                      <a:pPr marL="285750" indent="-285750">
                        <a:buFont typeface="Wingdings" charset="2"/>
                        <a:buChar char="q"/>
                      </a:pPr>
                      <a:r>
                        <a:rPr lang="en-US" sz="1300" baseline="0" dirty="0"/>
                        <a:t>Recent bacterial STI</a:t>
                      </a:r>
                    </a:p>
                    <a:p>
                      <a:pPr marL="285750" indent="-285750">
                        <a:buFont typeface="Wingdings" charset="2"/>
                        <a:buChar char="q"/>
                      </a:pPr>
                      <a:r>
                        <a:rPr lang="en-US" sz="1300" baseline="0" dirty="0"/>
                        <a:t>Many sex partners</a:t>
                      </a:r>
                    </a:p>
                    <a:p>
                      <a:pPr marL="285750" indent="-285750">
                        <a:buFont typeface="Wingdings" charset="2"/>
                        <a:buChar char="q"/>
                      </a:pPr>
                      <a:r>
                        <a:rPr lang="en-US" sz="1300" dirty="0"/>
                        <a:t>Hx of inconsistent or no condom</a:t>
                      </a:r>
                      <a:r>
                        <a:rPr lang="en-US" sz="1300" baseline="0" dirty="0"/>
                        <a:t> use</a:t>
                      </a:r>
                    </a:p>
                    <a:p>
                      <a:pPr marL="285750" indent="-285750">
                        <a:buFont typeface="Wingdings" charset="2"/>
                        <a:buChar char="q"/>
                      </a:pPr>
                      <a:r>
                        <a:rPr lang="en-US" sz="1300" dirty="0"/>
                        <a:t>Commercial</a:t>
                      </a:r>
                      <a:r>
                        <a:rPr lang="en-US" sz="1300" baseline="0" dirty="0"/>
                        <a:t> sex work</a:t>
                      </a:r>
                      <a:endParaRPr lang="en-US" sz="1300" dirty="0"/>
                    </a:p>
                  </a:txBody>
                  <a:tcPr/>
                </a:tc>
                <a:tc hMerge="1">
                  <a:txBody>
                    <a:bodyPr/>
                    <a:lstStyle/>
                    <a:p>
                      <a:endParaRPr lang="en-US"/>
                    </a:p>
                  </a:txBody>
                  <a:tcPr/>
                </a:tc>
                <a:tc gridSpan="2">
                  <a:txBody>
                    <a:bodyPr/>
                    <a:lstStyle/>
                    <a:p>
                      <a:pPr marL="285750" indent="-285750">
                        <a:buFont typeface="Wingdings" charset="2"/>
                        <a:buChar char="q"/>
                      </a:pPr>
                      <a:r>
                        <a:rPr lang="en-US" sz="1300" dirty="0"/>
                        <a:t>HIV+</a:t>
                      </a:r>
                      <a:r>
                        <a:rPr lang="en-US" sz="1300" baseline="0" dirty="0"/>
                        <a:t> sexual partner</a:t>
                      </a:r>
                    </a:p>
                    <a:p>
                      <a:pPr marL="285750" indent="-285750">
                        <a:buFont typeface="Wingdings" charset="2"/>
                        <a:buChar char="q"/>
                      </a:pPr>
                      <a:r>
                        <a:rPr lang="en-US" sz="1300" baseline="0" dirty="0"/>
                        <a:t>Recent bacterial STI</a:t>
                      </a:r>
                    </a:p>
                    <a:p>
                      <a:pPr marL="285750" indent="-285750">
                        <a:buFont typeface="Wingdings" charset="2"/>
                        <a:buChar char="q"/>
                      </a:pPr>
                      <a:r>
                        <a:rPr lang="en-US" sz="1300" baseline="0" dirty="0"/>
                        <a:t>Many sex partners</a:t>
                      </a:r>
                    </a:p>
                    <a:p>
                      <a:pPr marL="285750" indent="-285750">
                        <a:buFont typeface="Wingdings" charset="2"/>
                        <a:buChar char="q"/>
                      </a:pPr>
                      <a:r>
                        <a:rPr lang="en-US" sz="1300" dirty="0"/>
                        <a:t>Hx of inconsistent or no condom</a:t>
                      </a:r>
                      <a:r>
                        <a:rPr lang="en-US" sz="1300" baseline="0" dirty="0"/>
                        <a:t> use</a:t>
                      </a:r>
                    </a:p>
                    <a:p>
                      <a:pPr marL="285750" indent="-285750">
                        <a:buFont typeface="Wingdings" charset="2"/>
                        <a:buChar char="q"/>
                      </a:pPr>
                      <a:r>
                        <a:rPr lang="en-US" sz="1300" dirty="0"/>
                        <a:t>Commercial</a:t>
                      </a:r>
                      <a:r>
                        <a:rPr lang="en-US" sz="1300" baseline="0" dirty="0"/>
                        <a:t> sex work</a:t>
                      </a:r>
                    </a:p>
                    <a:p>
                      <a:pPr marL="0" indent="0">
                        <a:buFont typeface="Wingdings" charset="2"/>
                        <a:buNone/>
                      </a:pPr>
                      <a:endParaRPr lang="en-US" sz="1300" baseline="0" dirty="0"/>
                    </a:p>
                    <a:p>
                      <a:pPr marL="285750" indent="-285750">
                        <a:buFont typeface="Wingdings" charset="2"/>
                        <a:buChar char="q"/>
                      </a:pPr>
                      <a:r>
                        <a:rPr lang="en-US" sz="1300" baseline="0" dirty="0"/>
                        <a:t>In high prevalence area or network</a:t>
                      </a:r>
                      <a:endParaRPr lang="en-US" sz="1300" dirty="0"/>
                    </a:p>
                  </a:txBody>
                  <a:tcPr/>
                </a:tc>
                <a:tc hMerge="1">
                  <a:txBody>
                    <a:bodyPr/>
                    <a:lstStyle/>
                    <a:p>
                      <a:endParaRPr lang="en-US"/>
                    </a:p>
                  </a:txBody>
                  <a:tcPr/>
                </a:tc>
                <a:tc>
                  <a:txBody>
                    <a:bodyPr/>
                    <a:lstStyle/>
                    <a:p>
                      <a:pPr marL="285750" indent="-285750">
                        <a:buFont typeface="Wingdings" charset="2"/>
                        <a:buChar char="q"/>
                      </a:pPr>
                      <a:r>
                        <a:rPr lang="en-US" sz="1300" dirty="0"/>
                        <a:t>HIV+ injecting partner</a:t>
                      </a:r>
                    </a:p>
                    <a:p>
                      <a:pPr marL="285750" indent="-285750">
                        <a:buFont typeface="Wingdings" charset="2"/>
                        <a:buChar char="q"/>
                      </a:pPr>
                      <a:r>
                        <a:rPr lang="en-US" sz="1300" dirty="0"/>
                        <a:t>Sharing injection equipment</a:t>
                      </a:r>
                    </a:p>
                    <a:p>
                      <a:pPr marL="285750" indent="-285750">
                        <a:buFont typeface="Wingdings" charset="2"/>
                        <a:buChar char="q"/>
                      </a:pPr>
                      <a:r>
                        <a:rPr lang="en-US" sz="1300" dirty="0"/>
                        <a:t>Recent drug tx</a:t>
                      </a:r>
                      <a:r>
                        <a:rPr lang="en-US" sz="1300" baseline="0" dirty="0"/>
                        <a:t> (but currently injecting)</a:t>
                      </a:r>
                      <a:endParaRPr lang="en-US" sz="1300" dirty="0"/>
                    </a:p>
                  </a:txBody>
                  <a:tcPr/>
                </a:tc>
                <a:extLst>
                  <a:ext uri="{0D108BD9-81ED-4DB2-BD59-A6C34878D82A}">
                    <a16:rowId xmlns:a16="http://schemas.microsoft.com/office/drawing/2014/main" val="10001"/>
                  </a:ext>
                </a:extLst>
              </a:tr>
              <a:tr h="1390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Clinically</a:t>
                      </a:r>
                      <a:r>
                        <a:rPr lang="en-US" sz="1300" b="1" baseline="0" dirty="0"/>
                        <a:t> Eligible</a:t>
                      </a:r>
                      <a:endParaRPr lang="en-US" sz="1300" b="1" dirty="0"/>
                    </a:p>
                  </a:txBody>
                  <a:tcPr/>
                </a:tc>
                <a:tc gridSpan="5">
                  <a:txBody>
                    <a:bodyPr/>
                    <a:lstStyle/>
                    <a:p>
                      <a:pPr marL="285750" indent="-285750">
                        <a:buFont typeface="Wingdings" charset="2"/>
                        <a:buChar char="q"/>
                      </a:pPr>
                      <a:r>
                        <a:rPr lang="en-US" sz="1300" dirty="0"/>
                        <a:t>Documented negative</a:t>
                      </a:r>
                      <a:r>
                        <a:rPr lang="en-US" sz="1300" baseline="0" dirty="0"/>
                        <a:t> HIV test result before prescribing PrEP</a:t>
                      </a:r>
                    </a:p>
                    <a:p>
                      <a:pPr marL="285750" indent="-285750">
                        <a:buFont typeface="Wingdings" charset="2"/>
                        <a:buChar char="q"/>
                      </a:pPr>
                      <a:r>
                        <a:rPr lang="en-US" sz="1300" dirty="0"/>
                        <a:t>No signs/symptoms of acute HIV</a:t>
                      </a:r>
                      <a:r>
                        <a:rPr lang="en-US" sz="1300" baseline="0" dirty="0"/>
                        <a:t> infection</a:t>
                      </a:r>
                    </a:p>
                    <a:p>
                      <a:pPr marL="285750" indent="-285750">
                        <a:buFont typeface="Wingdings" charset="2"/>
                        <a:buChar char="q"/>
                      </a:pPr>
                      <a:r>
                        <a:rPr lang="en-US" sz="1300" dirty="0"/>
                        <a:t>Normal</a:t>
                      </a:r>
                      <a:r>
                        <a:rPr lang="en-US" sz="1300" baseline="0" dirty="0"/>
                        <a:t> renal function</a:t>
                      </a:r>
                    </a:p>
                    <a:p>
                      <a:pPr marL="285750" indent="-285750">
                        <a:buFont typeface="Wingdings" charset="2"/>
                        <a:buChar char="q"/>
                      </a:pPr>
                      <a:r>
                        <a:rPr lang="en-US" sz="1300" baseline="0" dirty="0"/>
                        <a:t>No medication contraindications</a:t>
                      </a:r>
                    </a:p>
                    <a:p>
                      <a:pPr marL="285750" indent="-285750">
                        <a:buFont typeface="Wingdings" charset="2"/>
                        <a:buChar char="q"/>
                      </a:pPr>
                      <a:r>
                        <a:rPr lang="en-US" sz="1300" baseline="0" dirty="0"/>
                        <a:t>Documented hepatitis B virus infection and vaccination status</a:t>
                      </a:r>
                      <a:endParaRPr lang="en-US" sz="1300" dirty="0"/>
                    </a:p>
                  </a:txBody>
                  <a:tcPr/>
                </a:tc>
                <a:tc hMerge="1">
                  <a:txBody>
                    <a:bodyPr/>
                    <a:lstStyle/>
                    <a:p>
                      <a:endParaRPr lang="en-US"/>
                    </a:p>
                  </a:txBody>
                  <a:tcPr/>
                </a:tc>
                <a:tc hMerge="1">
                  <a:txBody>
                    <a:bodyPr/>
                    <a:lstStyle/>
                    <a:p>
                      <a:pPr marL="285750" indent="-285750">
                        <a:buFont typeface="Wingdings" charset="2"/>
                        <a:buChar char="q"/>
                      </a:pPr>
                      <a:endParaRPr lang="en-US" sz="1600" dirty="0"/>
                    </a:p>
                  </a:txBody>
                  <a:tcPr/>
                </a:tc>
                <a:tc hMerge="1">
                  <a:txBody>
                    <a:bodyPr/>
                    <a:lstStyle/>
                    <a:p>
                      <a:endParaRPr lang="en-US"/>
                    </a:p>
                  </a:txBody>
                  <a:tcPr/>
                </a:tc>
                <a:tc hMerge="1">
                  <a:txBody>
                    <a:bodyPr/>
                    <a:lstStyle/>
                    <a:p>
                      <a:pPr marL="285750" indent="-285750">
                        <a:buFont typeface="Wingdings" charset="2"/>
                        <a:buChar char="q"/>
                      </a:pPr>
                      <a:endParaRPr lang="en-US" sz="1600" dirty="0"/>
                    </a:p>
                  </a:txBody>
                  <a:tcPr/>
                </a:tc>
                <a:extLst>
                  <a:ext uri="{0D108BD9-81ED-4DB2-BD59-A6C34878D82A}">
                    <a16:rowId xmlns:a16="http://schemas.microsoft.com/office/drawing/2014/main" val="10002"/>
                  </a:ext>
                </a:extLst>
              </a:tr>
              <a:tr h="402791">
                <a:tc>
                  <a:txBody>
                    <a:bodyPr/>
                    <a:lstStyle/>
                    <a:p>
                      <a:r>
                        <a:rPr lang="en-US" sz="1300" b="1" dirty="0"/>
                        <a:t>Prescription</a:t>
                      </a:r>
                    </a:p>
                  </a:txBody>
                  <a:tcPr>
                    <a:solidFill>
                      <a:schemeClr val="tx2">
                        <a:lumMod val="60000"/>
                        <a:lumOff val="40000"/>
                      </a:schemeClr>
                    </a:solidFill>
                  </a:tcPr>
                </a:tc>
                <a:tc gridSpan="5">
                  <a:txBody>
                    <a:bodyPr/>
                    <a:lstStyle/>
                    <a:p>
                      <a:r>
                        <a:rPr lang="en-US" sz="1300" dirty="0"/>
                        <a:t>Daily,</a:t>
                      </a:r>
                      <a:r>
                        <a:rPr lang="en-US" sz="1300" baseline="0" dirty="0"/>
                        <a:t> continuing, oral doses of TDF/FTC (Truvada / </a:t>
                      </a:r>
                      <a:r>
                        <a:rPr lang="en-US" sz="1300" baseline="0" dirty="0" err="1"/>
                        <a:t>Descovy</a:t>
                      </a:r>
                      <a:r>
                        <a:rPr lang="en-US" sz="1300" baseline="30000" dirty="0" err="1"/>
                        <a:t>TM</a:t>
                      </a:r>
                      <a:r>
                        <a:rPr lang="en-US" sz="1300" baseline="0" dirty="0"/>
                        <a:t>) ≤ 90 day supply</a:t>
                      </a:r>
                      <a:endParaRPr lang="en-US" sz="1300" dirty="0"/>
                    </a:p>
                  </a:txBody>
                  <a:tcPr>
                    <a:solidFill>
                      <a:schemeClr val="tx2">
                        <a:lumMod val="60000"/>
                        <a:lumOff val="40000"/>
                      </a:schemeClr>
                    </a:solidFill>
                  </a:tcPr>
                </a:tc>
                <a:tc hMerge="1">
                  <a:txBody>
                    <a:bodyPr/>
                    <a:lstStyle/>
                    <a:p>
                      <a:endParaRPr lang="en-US"/>
                    </a:p>
                  </a:txBody>
                  <a:tcPr/>
                </a:tc>
                <a:tc hMerge="1">
                  <a:txBody>
                    <a:bodyPr/>
                    <a:lstStyle/>
                    <a:p>
                      <a:endParaRPr lang="en-US" sz="1400" dirty="0"/>
                    </a:p>
                  </a:txBody>
                  <a:tcPr/>
                </a:tc>
                <a:tc hMerge="1">
                  <a:txBody>
                    <a:bodyPr/>
                    <a:lstStyle/>
                    <a:p>
                      <a:endParaRPr lang="en-US"/>
                    </a:p>
                  </a:txBody>
                  <a:tcPr/>
                </a:tc>
                <a:tc hMerge="1">
                  <a:txBody>
                    <a:bodyPr/>
                    <a:lstStyle/>
                    <a:p>
                      <a:endParaRPr lang="en-US" sz="1400" dirty="0"/>
                    </a:p>
                  </a:txBody>
                  <a:tcPr/>
                </a:tc>
                <a:extLst>
                  <a:ext uri="{0D108BD9-81ED-4DB2-BD59-A6C34878D82A}">
                    <a16:rowId xmlns:a16="http://schemas.microsoft.com/office/drawing/2014/main" val="10003"/>
                  </a:ext>
                </a:extLst>
              </a:tr>
              <a:tr h="981666">
                <a:tc rowSpan="2">
                  <a:txBody>
                    <a:bodyPr/>
                    <a:lstStyle/>
                    <a:p>
                      <a:r>
                        <a:rPr lang="en-US" sz="1300" b="1" dirty="0"/>
                        <a:t>Other Services</a:t>
                      </a:r>
                    </a:p>
                  </a:txBody>
                  <a:tcPr/>
                </a:tc>
                <a:tc gridSpan="5">
                  <a:txBody>
                    <a:bodyPr/>
                    <a:lstStyle/>
                    <a:p>
                      <a:pPr marL="285750" indent="-285750">
                        <a:buFont typeface="Wingdings" charset="2"/>
                        <a:buChar char="q"/>
                      </a:pPr>
                      <a:r>
                        <a:rPr lang="en-US" sz="1300" dirty="0"/>
                        <a:t>F/u visits at least every 3 months</a:t>
                      </a:r>
                    </a:p>
                    <a:p>
                      <a:pPr marL="742950" lvl="1" indent="-285750">
                        <a:buFont typeface="Wingdings" charset="2"/>
                        <a:buChar char="q"/>
                      </a:pPr>
                      <a:r>
                        <a:rPr lang="en-US" sz="1300" dirty="0"/>
                        <a:t>HIV testing, adherence,</a:t>
                      </a:r>
                      <a:r>
                        <a:rPr lang="en-US" sz="1300" baseline="0" dirty="0"/>
                        <a:t> behavioral risk reduction, AEs, STIs</a:t>
                      </a:r>
                    </a:p>
                    <a:p>
                      <a:pPr marL="285750" lvl="0" indent="-285750">
                        <a:buFont typeface="Wingdings" charset="2"/>
                        <a:buChar char="q"/>
                      </a:pPr>
                      <a:r>
                        <a:rPr lang="en-US" sz="1300" baseline="0" dirty="0"/>
                        <a:t>Every 3-6 months: assess renal function</a:t>
                      </a:r>
                    </a:p>
                    <a:p>
                      <a:pPr marL="285750" lvl="0" indent="-285750">
                        <a:buFont typeface="Wingdings" charset="2"/>
                        <a:buChar char="q"/>
                      </a:pPr>
                      <a:r>
                        <a:rPr lang="en-US" sz="1300" baseline="0" dirty="0"/>
                        <a:t>Every 6 months: STIs</a:t>
                      </a:r>
                      <a:endParaRPr lang="en-US" sz="1300" dirty="0"/>
                    </a:p>
                  </a:txBody>
                  <a:tcPr/>
                </a:tc>
                <a:tc hMerge="1">
                  <a:txBody>
                    <a:bodyPr/>
                    <a:lstStyle/>
                    <a:p>
                      <a:endParaRPr lang="en-US"/>
                    </a:p>
                  </a:txBody>
                  <a:tcPr/>
                </a:tc>
                <a:tc hMerge="1">
                  <a:txBody>
                    <a:bodyPr/>
                    <a:lstStyle/>
                    <a:p>
                      <a:pPr marL="285750" indent="-285750">
                        <a:buFont typeface="Wingdings" charset="2"/>
                        <a:buChar char="q"/>
                      </a:pPr>
                      <a:endParaRPr lang="en-US" sz="1600" dirty="0"/>
                    </a:p>
                  </a:txBody>
                  <a:tcPr/>
                </a:tc>
                <a:tc hMerge="1">
                  <a:txBody>
                    <a:bodyPr/>
                    <a:lstStyle/>
                    <a:p>
                      <a:endParaRPr lang="en-US"/>
                    </a:p>
                  </a:txBody>
                  <a:tcPr/>
                </a:tc>
                <a:tc hMerge="1">
                  <a:txBody>
                    <a:bodyPr/>
                    <a:lstStyle/>
                    <a:p>
                      <a:pPr marL="285750" indent="-285750">
                        <a:buFont typeface="Wingdings" charset="2"/>
                        <a:buChar char="q"/>
                      </a:pPr>
                      <a:endParaRPr lang="en-US" sz="1600" dirty="0"/>
                    </a:p>
                  </a:txBody>
                  <a:tcPr/>
                </a:tc>
                <a:extLst>
                  <a:ext uri="{0D108BD9-81ED-4DB2-BD59-A6C34878D82A}">
                    <a16:rowId xmlns:a16="http://schemas.microsoft.com/office/drawing/2014/main" val="10004"/>
                  </a:ext>
                </a:extLst>
              </a:tr>
              <a:tr h="541609">
                <a:tc vMerge="1">
                  <a:txBody>
                    <a:bodyPr/>
                    <a:lstStyle/>
                    <a:p>
                      <a:endParaRPr lang="en-US" sz="1600" b="1" dirty="0"/>
                    </a:p>
                  </a:txBody>
                  <a:tcPr/>
                </a:tc>
                <a:tc>
                  <a:txBody>
                    <a:bodyPr/>
                    <a:lstStyle/>
                    <a:p>
                      <a:pPr marL="285750" indent="-285750">
                        <a:buFont typeface="Wingdings" charset="2"/>
                        <a:buChar char="q"/>
                      </a:pPr>
                      <a:r>
                        <a:rPr lang="en-US" sz="1300" dirty="0"/>
                        <a:t>Oral/rectal STI test</a:t>
                      </a:r>
                    </a:p>
                  </a:txBody>
                  <a:tcPr/>
                </a:tc>
                <a:tc gridSpan="2">
                  <a:txBody>
                    <a:bodyPr/>
                    <a:lstStyle/>
                    <a:p>
                      <a:pPr marL="285750" indent="-285750">
                        <a:buFont typeface="Wingdings" charset="2"/>
                        <a:buChar char="q"/>
                      </a:pPr>
                      <a:r>
                        <a:rPr lang="en-US" sz="1300" dirty="0"/>
                        <a:t>Pregnancy</a:t>
                      </a:r>
                      <a:r>
                        <a:rPr lang="en-US" sz="1300" baseline="0" dirty="0"/>
                        <a:t> intent</a:t>
                      </a:r>
                    </a:p>
                    <a:p>
                      <a:pPr marL="285750" indent="-285750">
                        <a:buFont typeface="Wingdings" charset="2"/>
                        <a:buChar char="q"/>
                      </a:pPr>
                      <a:r>
                        <a:rPr lang="en-US" sz="1300" baseline="0" dirty="0"/>
                        <a:t>Pregnancy test q 3months</a:t>
                      </a:r>
                      <a:endParaRPr lang="en-US" sz="1300" dirty="0"/>
                    </a:p>
                  </a:txBody>
                  <a:tcPr/>
                </a:tc>
                <a:tc hMerge="1">
                  <a:txBody>
                    <a:bodyPr/>
                    <a:lstStyle/>
                    <a:p>
                      <a:pPr marL="285750" indent="-285750">
                        <a:buFont typeface="Wingdings" charset="2"/>
                        <a:buChar char="q"/>
                      </a:pPr>
                      <a:endParaRPr lang="en-US" sz="1400" dirty="0"/>
                    </a:p>
                  </a:txBody>
                  <a:tcPr/>
                </a:tc>
                <a:tc gridSpan="2">
                  <a:txBody>
                    <a:bodyPr/>
                    <a:lstStyle/>
                    <a:p>
                      <a:pPr marL="285750" indent="-285750">
                        <a:buFont typeface="Wingdings" charset="2"/>
                        <a:buChar char="q"/>
                      </a:pPr>
                      <a:r>
                        <a:rPr lang="en-US" sz="1300" dirty="0"/>
                        <a:t>Clean  needles/syringes</a:t>
                      </a:r>
                    </a:p>
                    <a:p>
                      <a:pPr marL="285750" indent="-285750">
                        <a:buFont typeface="Wingdings" charset="2"/>
                        <a:buChar char="q"/>
                      </a:pPr>
                      <a:r>
                        <a:rPr lang="en-US" sz="1300" dirty="0"/>
                        <a:t>Drug tx</a:t>
                      </a:r>
                      <a:r>
                        <a:rPr lang="en-US" sz="1300" baseline="0" dirty="0"/>
                        <a:t> services</a:t>
                      </a:r>
                      <a:endParaRPr lang="en-US" sz="1300" dirty="0"/>
                    </a:p>
                  </a:txBody>
                  <a:tcPr/>
                </a:tc>
                <a:tc hMerge="1">
                  <a:txBody>
                    <a:bodyPr/>
                    <a:lstStyle/>
                    <a:p>
                      <a:pPr marL="285750" indent="-285750">
                        <a:buFont typeface="Wingdings" charset="2"/>
                        <a:buChar char="q"/>
                      </a:pPr>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5753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p:txBody>
          <a:bodyPr>
            <a:normAutofit/>
          </a:bodyPr>
          <a:lstStyle/>
          <a:p>
            <a:endParaRPr lang="en-US" cap="small" dirty="0"/>
          </a:p>
          <a:p>
            <a:endParaRPr lang="en-US" cap="small" dirty="0"/>
          </a:p>
          <a:p>
            <a:r>
              <a:rPr lang="en-US" sz="6000" cap="small" dirty="0"/>
              <a:t>Anyone asking for it!</a:t>
            </a:r>
          </a:p>
          <a:p>
            <a:endParaRPr lang="en-US" b="1" dirty="0"/>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678873" y="48144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cap="small" dirty="0">
                <a:solidFill>
                  <a:schemeClr val="tx2"/>
                </a:solidFill>
                <a:latin typeface="Calibri (headings)"/>
                <a:cs typeface="Calibri (headings)"/>
              </a:rPr>
              <a:t>Who should consider taking PrEP?</a:t>
            </a:r>
          </a:p>
        </p:txBody>
      </p:sp>
      <p:sp>
        <p:nvSpPr>
          <p:cNvPr id="7" name="Rectangle 6">
            <a:extLst>
              <a:ext uri="{FF2B5EF4-FFF2-40B4-BE49-F238E27FC236}">
                <a16:creationId xmlns:a16="http://schemas.microsoft.com/office/drawing/2014/main" id="{B8B5BEE5-C083-4CA9-BDCC-CA6BF99FF0B8}"/>
              </a:ext>
            </a:extLst>
          </p:cNvPr>
          <p:cNvSpPr/>
          <p:nvPr/>
        </p:nvSpPr>
        <p:spPr>
          <a:xfrm>
            <a:off x="228600" y="2494310"/>
            <a:ext cx="8686800" cy="132959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92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a:ln w="28575">
            <a:solidFill>
              <a:schemeClr val="tx2"/>
            </a:solidFill>
          </a:ln>
        </p:spPr>
        <p:txBody>
          <a:bodyPr>
            <a:normAutofit fontScale="85000" lnSpcReduction="10000"/>
          </a:bodyPr>
          <a:lstStyle/>
          <a:p>
            <a:endParaRPr lang="en-US" cap="small" dirty="0"/>
          </a:p>
          <a:p>
            <a:r>
              <a:rPr lang="en-US" cap="small" dirty="0"/>
              <a:t>NEW HIV LEGISLATIVE LAW EFFECTIVE JANUARY 1st 2017</a:t>
            </a:r>
          </a:p>
          <a:p>
            <a:r>
              <a:rPr lang="en-US" cap="small" dirty="0"/>
              <a:t>NEW CALIFORNIA LAW:  Public Health: HIV (Assembly Bill 2640 of 2016)</a:t>
            </a:r>
          </a:p>
          <a:p>
            <a:endParaRPr lang="en-US" cap="small" dirty="0"/>
          </a:p>
          <a:p>
            <a:r>
              <a:rPr lang="en-US" b="1" cap="small" dirty="0"/>
              <a:t>SUMMARY:  A medical care provider or person administering a test for human immunodeficiency virus (HIV) must provide </a:t>
            </a:r>
            <a:r>
              <a:rPr lang="en-US" b="1" cap="small" dirty="0">
                <a:solidFill>
                  <a:schemeClr val="tx2"/>
                </a:solidFill>
              </a:rPr>
              <a:t>patients who test negative </a:t>
            </a:r>
            <a:r>
              <a:rPr lang="en-US" b="1" cap="small" dirty="0"/>
              <a:t>for HIV infection, and are determined to be at </a:t>
            </a:r>
            <a:r>
              <a:rPr lang="en-US" b="1" cap="small" dirty="0">
                <a:solidFill>
                  <a:schemeClr val="tx2"/>
                </a:solidFill>
              </a:rPr>
              <a:t>high risk </a:t>
            </a:r>
            <a:r>
              <a:rPr lang="en-US" b="1" cap="small" dirty="0"/>
              <a:t>for HIV infection information about methods that prevent or reduce the risk of contracting HIV. This information </a:t>
            </a:r>
            <a:r>
              <a:rPr lang="en-US" b="1" u="sng" cap="small" dirty="0">
                <a:solidFill>
                  <a:srgbClr val="FF0000"/>
                </a:solidFill>
              </a:rPr>
              <a:t>must include</a:t>
            </a:r>
            <a:r>
              <a:rPr lang="en-US" b="1" cap="small" dirty="0"/>
              <a:t>, but not be limited to, </a:t>
            </a:r>
            <a:r>
              <a:rPr lang="en-US" b="1" u="sng" cap="small" dirty="0"/>
              <a:t>pre-exposure prophylaxis and post-exposure prophylaxis</a:t>
            </a:r>
            <a:r>
              <a:rPr lang="en-US" b="1" cap="small" dirty="0"/>
              <a:t>, consistent with guidance of the federal Centers for Disease Control and Prevention.</a:t>
            </a:r>
            <a:endParaRPr lang="en-US" cap="small" dirty="0"/>
          </a:p>
          <a:p>
            <a:endParaRPr lang="en-US" b="1" cap="small" dirty="0"/>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4953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cap="small" dirty="0">
                <a:solidFill>
                  <a:schemeClr val="tx2"/>
                </a:solidFill>
                <a:latin typeface="Calibri (headings)"/>
                <a:cs typeface="Calibri (headings)"/>
              </a:rPr>
              <a:t>It’s the law</a:t>
            </a:r>
          </a:p>
        </p:txBody>
      </p:sp>
    </p:spTree>
    <p:extLst>
      <p:ext uri="{BB962C8B-B14F-4D97-AF65-F5344CB8AC3E}">
        <p14:creationId xmlns:p14="http://schemas.microsoft.com/office/powerpoint/2010/main" val="57048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7F604C-34EC-4DAE-9598-40A0055E2542}"/>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cap="small" dirty="0">
                <a:solidFill>
                  <a:schemeClr val="tx2"/>
                </a:solidFill>
                <a:latin typeface="Calibri (headings)"/>
                <a:cs typeface="Calibri (headings)"/>
              </a:rPr>
              <a:t>How effective is PrEP?</a:t>
            </a:r>
          </a:p>
        </p:txBody>
      </p:sp>
      <p:graphicFrame>
        <p:nvGraphicFramePr>
          <p:cNvPr id="8" name="Content Placeholder 5">
            <a:extLst>
              <a:ext uri="{FF2B5EF4-FFF2-40B4-BE49-F238E27FC236}">
                <a16:creationId xmlns:a16="http://schemas.microsoft.com/office/drawing/2014/main" id="{7239D015-665A-401C-9D15-25381D1D8886}"/>
              </a:ext>
            </a:extLst>
          </p:cNvPr>
          <p:cNvGraphicFramePr>
            <a:graphicFrameLocks/>
          </p:cNvGraphicFramePr>
          <p:nvPr>
            <p:extLst>
              <p:ext uri="{D42A27DB-BD31-4B8C-83A1-F6EECF244321}">
                <p14:modId xmlns:p14="http://schemas.microsoft.com/office/powerpoint/2010/main" val="466980005"/>
              </p:ext>
            </p:extLst>
          </p:nvPr>
        </p:nvGraphicFramePr>
        <p:xfrm>
          <a:off x="76200" y="877669"/>
          <a:ext cx="8972843" cy="535158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EE398564-4C3E-4F3D-B4AC-80DF5F7F2739}"/>
              </a:ext>
            </a:extLst>
          </p:cNvPr>
          <p:cNvSpPr/>
          <p:nvPr/>
        </p:nvSpPr>
        <p:spPr>
          <a:xfrm>
            <a:off x="0" y="8360899"/>
            <a:ext cx="9144000" cy="461665"/>
          </a:xfrm>
          <a:prstGeom prst="rect">
            <a:avLst/>
          </a:prstGeom>
        </p:spPr>
        <p:txBody>
          <a:bodyPr wrap="square">
            <a:spAutoFit/>
          </a:bodyPr>
          <a:lstStyle/>
          <a:p>
            <a:pPr lvl="0"/>
            <a:r>
              <a:rPr lang="en-US" sz="1200" dirty="0"/>
              <a:t>Centers for Disease Control and Prevention (CDC). Preexposure Prophylaxis for the Prevention of HIV Infection in the United States: A Clinical Practice Guidelines. Published May 2014.</a:t>
            </a:r>
          </a:p>
        </p:txBody>
      </p:sp>
      <p:sp>
        <p:nvSpPr>
          <p:cNvPr id="12" name="Rectangle 11">
            <a:extLst>
              <a:ext uri="{FF2B5EF4-FFF2-40B4-BE49-F238E27FC236}">
                <a16:creationId xmlns:a16="http://schemas.microsoft.com/office/drawing/2014/main" id="{CC39B13A-79A1-4CC7-AFCD-5302180D2285}"/>
              </a:ext>
            </a:extLst>
          </p:cNvPr>
          <p:cNvSpPr/>
          <p:nvPr/>
        </p:nvSpPr>
        <p:spPr>
          <a:xfrm>
            <a:off x="2553410" y="6403902"/>
            <a:ext cx="6265738" cy="400110"/>
          </a:xfrm>
          <a:prstGeom prst="rect">
            <a:avLst/>
          </a:prstGeom>
        </p:spPr>
        <p:txBody>
          <a:bodyPr wrap="square">
            <a:spAutoFit/>
          </a:bodyPr>
          <a:lstStyle/>
          <a:p>
            <a:pPr lvl="0"/>
            <a:r>
              <a:rPr lang="en-US" sz="1000" dirty="0">
                <a:solidFill>
                  <a:schemeClr val="bg1"/>
                </a:solidFill>
              </a:rPr>
              <a:t>Centers for Disease Control and Prevention (CDC). Preexposure Prophylaxis for the Prevention of HIV Infection in the United States: A Clinical Practice Guidelines. Published May 2014.</a:t>
            </a:r>
          </a:p>
        </p:txBody>
      </p:sp>
      <p:sp>
        <p:nvSpPr>
          <p:cNvPr id="2" name="TextBox 1"/>
          <p:cNvSpPr txBox="1"/>
          <p:nvPr/>
        </p:nvSpPr>
        <p:spPr>
          <a:xfrm>
            <a:off x="1676400" y="5369930"/>
            <a:ext cx="1143000" cy="646331"/>
          </a:xfrm>
          <a:prstGeom prst="rect">
            <a:avLst/>
          </a:prstGeom>
          <a:noFill/>
        </p:spPr>
        <p:txBody>
          <a:bodyPr wrap="square" rtlCol="0">
            <a:spAutoFit/>
          </a:bodyPr>
          <a:lstStyle/>
          <a:p>
            <a:r>
              <a:rPr lang="en-US" sz="1200" dirty="0">
                <a:solidFill>
                  <a:schemeClr val="tx2"/>
                </a:solidFill>
              </a:rPr>
              <a:t>Men who have sex with men</a:t>
            </a:r>
          </a:p>
        </p:txBody>
      </p:sp>
      <p:sp>
        <p:nvSpPr>
          <p:cNvPr id="10" name="TextBox 9"/>
          <p:cNvSpPr txBox="1"/>
          <p:nvPr/>
        </p:nvSpPr>
        <p:spPr>
          <a:xfrm>
            <a:off x="3733800" y="5334000"/>
            <a:ext cx="1372186" cy="646331"/>
          </a:xfrm>
          <a:prstGeom prst="rect">
            <a:avLst/>
          </a:prstGeom>
          <a:noFill/>
        </p:spPr>
        <p:txBody>
          <a:bodyPr wrap="square" rtlCol="0">
            <a:spAutoFit/>
          </a:bodyPr>
          <a:lstStyle/>
          <a:p>
            <a:r>
              <a:rPr lang="en-US" sz="1200" dirty="0">
                <a:solidFill>
                  <a:schemeClr val="tx2"/>
                </a:solidFill>
              </a:rPr>
              <a:t>Heterosexually active men and woman</a:t>
            </a:r>
          </a:p>
        </p:txBody>
      </p:sp>
      <p:sp>
        <p:nvSpPr>
          <p:cNvPr id="11" name="TextBox 10"/>
          <p:cNvSpPr txBox="1"/>
          <p:nvPr/>
        </p:nvSpPr>
        <p:spPr>
          <a:xfrm>
            <a:off x="5943600" y="5369930"/>
            <a:ext cx="1372186" cy="461665"/>
          </a:xfrm>
          <a:prstGeom prst="rect">
            <a:avLst/>
          </a:prstGeom>
          <a:noFill/>
        </p:spPr>
        <p:txBody>
          <a:bodyPr wrap="square" rtlCol="0">
            <a:spAutoFit/>
          </a:bodyPr>
          <a:lstStyle/>
          <a:p>
            <a:r>
              <a:rPr lang="en-US" sz="1200" dirty="0">
                <a:solidFill>
                  <a:schemeClr val="tx2"/>
                </a:solidFill>
              </a:rPr>
              <a:t>HIV discordant couples</a:t>
            </a:r>
          </a:p>
        </p:txBody>
      </p:sp>
    </p:spTree>
    <p:extLst>
      <p:ext uri="{BB962C8B-B14F-4D97-AF65-F5344CB8AC3E}">
        <p14:creationId xmlns:p14="http://schemas.microsoft.com/office/powerpoint/2010/main" val="299902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4064B99-CECC-45D9-B7B1-F99554C04361}"/>
              </a:ext>
            </a:extLst>
          </p:cNvPr>
          <p:cNvGraphicFramePr>
            <a:graphicFrameLocks/>
          </p:cNvGraphicFramePr>
          <p:nvPr>
            <p:extLst>
              <p:ext uri="{D42A27DB-BD31-4B8C-83A1-F6EECF244321}">
                <p14:modId xmlns:p14="http://schemas.microsoft.com/office/powerpoint/2010/main" val="1402557902"/>
              </p:ext>
            </p:extLst>
          </p:nvPr>
        </p:nvGraphicFramePr>
        <p:xfrm>
          <a:off x="1748087" y="4376788"/>
          <a:ext cx="6177516" cy="1938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a:extLst>
              <a:ext uri="{FF2B5EF4-FFF2-40B4-BE49-F238E27FC236}">
                <a16:creationId xmlns:a16="http://schemas.microsoft.com/office/drawing/2014/main" id="{CEDC9A81-22DD-43C5-B45B-8F02A8345F40}"/>
              </a:ext>
            </a:extLst>
          </p:cNvPr>
          <p:cNvGraphicFramePr>
            <a:graphicFrameLocks/>
          </p:cNvGraphicFramePr>
          <p:nvPr>
            <p:extLst>
              <p:ext uri="{D42A27DB-BD31-4B8C-83A1-F6EECF244321}">
                <p14:modId xmlns:p14="http://schemas.microsoft.com/office/powerpoint/2010/main" val="4169909525"/>
              </p:ext>
            </p:extLst>
          </p:nvPr>
        </p:nvGraphicFramePr>
        <p:xfrm>
          <a:off x="457200" y="2045068"/>
          <a:ext cx="8229600" cy="2331720"/>
        </p:xfrm>
        <a:graphic>
          <a:graphicData uri="http://schemas.openxmlformats.org/drawingml/2006/table">
            <a:tbl>
              <a:tblPr firstRow="1" bandRow="1">
                <a:tableStyleId>{5C22544A-7EE6-4342-B048-85BDC9FD1C3A}</a:tableStyleId>
              </a:tblPr>
              <a:tblGrid>
                <a:gridCol w="2083981">
                  <a:extLst>
                    <a:ext uri="{9D8B030D-6E8A-4147-A177-3AD203B41FA5}">
                      <a16:colId xmlns:a16="http://schemas.microsoft.com/office/drawing/2014/main" val="20000"/>
                    </a:ext>
                  </a:extLst>
                </a:gridCol>
                <a:gridCol w="3402419">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1600" dirty="0"/>
                        <a:t>Treatment Arms</a:t>
                      </a:r>
                    </a:p>
                  </a:txBody>
                  <a:tcPr/>
                </a:tc>
                <a:tc>
                  <a:txBody>
                    <a:bodyPr/>
                    <a:lstStyle/>
                    <a:p>
                      <a:r>
                        <a:rPr lang="en-US" sz="1600" dirty="0"/>
                        <a:t>TDF/FTC (n=1226)</a:t>
                      </a:r>
                      <a:endParaRPr lang="en-US" sz="1600" baseline="0" dirty="0"/>
                    </a:p>
                  </a:txBody>
                  <a:tcPr/>
                </a:tc>
                <a:tc>
                  <a:txBody>
                    <a:bodyPr/>
                    <a:lstStyle/>
                    <a:p>
                      <a:r>
                        <a:rPr lang="en-US" sz="1600" dirty="0"/>
                        <a:t>Placebo (n=1225)</a:t>
                      </a:r>
                    </a:p>
                  </a:txBody>
                  <a:tcPr/>
                </a:tc>
                <a:extLst>
                  <a:ext uri="{0D108BD9-81ED-4DB2-BD59-A6C34878D82A}">
                    <a16:rowId xmlns:a16="http://schemas.microsoft.com/office/drawing/2014/main" val="10000"/>
                  </a:ext>
                </a:extLst>
              </a:tr>
              <a:tr h="370840">
                <a:tc rowSpan="2">
                  <a:txBody>
                    <a:bodyPr/>
                    <a:lstStyle/>
                    <a:p>
                      <a:r>
                        <a:rPr lang="en-US" sz="1600" dirty="0"/>
                        <a:t>Methods</a:t>
                      </a:r>
                    </a:p>
                  </a:txBody>
                  <a:tcPr/>
                </a:tc>
                <a:tc gridSpan="2">
                  <a:txBody>
                    <a:bodyPr/>
                    <a:lstStyle/>
                    <a:p>
                      <a:r>
                        <a:rPr lang="en-US" sz="1600" dirty="0"/>
                        <a:t>HIV</a:t>
                      </a:r>
                      <a:r>
                        <a:rPr lang="en-US" sz="1600" baseline="0" dirty="0"/>
                        <a:t> negative m</a:t>
                      </a:r>
                      <a:r>
                        <a:rPr lang="en-US" sz="1600" dirty="0"/>
                        <a:t>en</a:t>
                      </a:r>
                      <a:r>
                        <a:rPr lang="en-US" sz="1600" baseline="0" dirty="0"/>
                        <a:t> or transgender women who have sex with men</a:t>
                      </a:r>
                      <a:endParaRPr lang="en-US" sz="1600" dirty="0"/>
                    </a:p>
                  </a:txBody>
                  <a:tcPr/>
                </a:tc>
                <a:tc hMerge="1">
                  <a:txBody>
                    <a:bodyPr/>
                    <a:lstStyle/>
                    <a:p>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sz="1600" dirty="0"/>
                        <a:t>TDF/FTC once daily</a:t>
                      </a:r>
                    </a:p>
                  </a:txBody>
                  <a:tcPr/>
                </a:tc>
                <a:tc>
                  <a:txBody>
                    <a:bodyPr/>
                    <a:lstStyle/>
                    <a:p>
                      <a:r>
                        <a:rPr lang="en-US" sz="1600" dirty="0"/>
                        <a:t>Placebo once daily</a:t>
                      </a:r>
                    </a:p>
                  </a:txBody>
                  <a:tcPr/>
                </a:tc>
                <a:extLst>
                  <a:ext uri="{0D108BD9-81ED-4DB2-BD59-A6C34878D82A}">
                    <a16:rowId xmlns:a16="http://schemas.microsoft.com/office/drawing/2014/main" val="10002"/>
                  </a:ext>
                </a:extLst>
              </a:tr>
              <a:tr h="370840">
                <a:tc>
                  <a:txBody>
                    <a:bodyPr/>
                    <a:lstStyle/>
                    <a:p>
                      <a:r>
                        <a:rPr lang="en-US" sz="1600" dirty="0"/>
                        <a:t>Results:</a:t>
                      </a:r>
                    </a:p>
                  </a:txBody>
                  <a:tcPr/>
                </a:tc>
                <a:tc>
                  <a:txBody>
                    <a:bodyPr/>
                    <a:lstStyle/>
                    <a:p>
                      <a:r>
                        <a:rPr lang="en-US" sz="1600" dirty="0"/>
                        <a:t>36</a:t>
                      </a:r>
                      <a:r>
                        <a:rPr lang="en-US" sz="1600" baseline="0" dirty="0"/>
                        <a:t> HIV infections</a:t>
                      </a:r>
                    </a:p>
                    <a:p>
                      <a:endParaRPr lang="en-US" sz="1600" baseline="0" dirty="0"/>
                    </a:p>
                    <a:p>
                      <a:r>
                        <a:rPr lang="en-US" sz="1400" baseline="0" dirty="0"/>
                        <a:t>TDF/FTC detected in:</a:t>
                      </a:r>
                    </a:p>
                    <a:p>
                      <a:pPr marL="285750" indent="-285750">
                        <a:buFont typeface="Arial" panose="020B0604020202020204" pitchFamily="34" charset="0"/>
                        <a:buChar char="•"/>
                      </a:pPr>
                      <a:r>
                        <a:rPr lang="en-US" sz="1400" baseline="0" dirty="0"/>
                        <a:t>22/43 HIV-negative pts</a:t>
                      </a:r>
                    </a:p>
                    <a:p>
                      <a:pPr marL="285750" indent="-285750">
                        <a:buFont typeface="Arial" panose="020B0604020202020204" pitchFamily="34" charset="0"/>
                        <a:buChar char="•"/>
                      </a:pPr>
                      <a:r>
                        <a:rPr lang="en-US" sz="1400" baseline="0" dirty="0"/>
                        <a:t>3/34 HIV-positive pts</a:t>
                      </a:r>
                      <a:endParaRPr lang="en-US" sz="1400" dirty="0"/>
                    </a:p>
                  </a:txBody>
                  <a:tcPr/>
                </a:tc>
                <a:tc>
                  <a:txBody>
                    <a:bodyPr/>
                    <a:lstStyle/>
                    <a:p>
                      <a:r>
                        <a:rPr lang="en-US" sz="1600" dirty="0"/>
                        <a:t>64 HIV infections</a:t>
                      </a:r>
                    </a:p>
                  </a:txBody>
                  <a:tcPr/>
                </a:tc>
                <a:extLst>
                  <a:ext uri="{0D108BD9-81ED-4DB2-BD59-A6C34878D82A}">
                    <a16:rowId xmlns:a16="http://schemas.microsoft.com/office/drawing/2014/main" val="10003"/>
                  </a:ext>
                </a:extLst>
              </a:tr>
            </a:tbl>
          </a:graphicData>
        </a:graphic>
      </p:graphicFrame>
      <p:pic>
        <p:nvPicPr>
          <p:cNvPr id="6" name="Picture 2">
            <a:extLst>
              <a:ext uri="{FF2B5EF4-FFF2-40B4-BE49-F238E27FC236}">
                <a16:creationId xmlns:a16="http://schemas.microsoft.com/office/drawing/2014/main" id="{B23A5E3C-688B-4B0E-BEED-7E83E5EBB392}"/>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1435" t="13728" r="20565" b="65266"/>
          <a:stretch/>
        </p:blipFill>
        <p:spPr bwMode="auto">
          <a:xfrm>
            <a:off x="1672167" y="0"/>
            <a:ext cx="5799666" cy="2003778"/>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2898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05386-FD6E-4A9E-AE1E-F09D670538A1}"/>
              </a:ext>
            </a:extLst>
          </p:cNvPr>
          <p:cNvSpPr>
            <a:spLocks noGrp="1"/>
          </p:cNvSpPr>
          <p:nvPr>
            <p:ph idx="1"/>
          </p:nvPr>
        </p:nvSpPr>
        <p:spPr>
          <a:xfrm>
            <a:off x="457200" y="1371600"/>
            <a:ext cx="8229600" cy="4525963"/>
          </a:xfrm>
        </p:spPr>
        <p:txBody>
          <a:bodyPr>
            <a:normAutofit/>
          </a:bodyPr>
          <a:lstStyle/>
          <a:p>
            <a:pPr marL="0" indent="0">
              <a:buNone/>
            </a:pPr>
            <a:r>
              <a:rPr lang="en-US" cap="small" dirty="0"/>
              <a:t>IPREX: </a:t>
            </a:r>
          </a:p>
          <a:p>
            <a:pPr lvl="1"/>
            <a:r>
              <a:rPr lang="en-US" cap="small" dirty="0"/>
              <a:t>42% - data from trial</a:t>
            </a:r>
          </a:p>
          <a:p>
            <a:pPr lvl="1"/>
            <a:r>
              <a:rPr lang="en-US" b="1" cap="small" dirty="0"/>
              <a:t>92% - detectable drug</a:t>
            </a:r>
          </a:p>
          <a:p>
            <a:pPr lvl="1"/>
            <a:r>
              <a:rPr lang="en-US" cap="small" dirty="0"/>
              <a:t>99% - modeling data</a:t>
            </a:r>
          </a:p>
          <a:p>
            <a:pPr lvl="2"/>
            <a:r>
              <a:rPr lang="en-US" cap="small" dirty="0"/>
              <a:t>76% for 2/week</a:t>
            </a:r>
          </a:p>
          <a:p>
            <a:pPr lvl="2"/>
            <a:r>
              <a:rPr lang="en-US" cap="small" dirty="0"/>
              <a:t>96% for 4/week</a:t>
            </a:r>
          </a:p>
          <a:p>
            <a:pPr lvl="2"/>
            <a:r>
              <a:rPr lang="en-US" cap="small" dirty="0"/>
              <a:t>99% for 7/week</a:t>
            </a:r>
          </a:p>
          <a:p>
            <a:r>
              <a:rPr lang="en-US" cap="small" dirty="0"/>
              <a:t>Adherence likely does </a:t>
            </a:r>
            <a:r>
              <a:rPr lang="en-US" u="sng" cap="small" dirty="0"/>
              <a:t>NOT</a:t>
            </a:r>
            <a:r>
              <a:rPr lang="en-US" cap="small" dirty="0"/>
              <a:t> need to be perfect</a:t>
            </a:r>
          </a:p>
          <a:p>
            <a:pPr marL="228600" lvl="4">
              <a:spcBef>
                <a:spcPts val="1000"/>
              </a:spcBef>
            </a:pPr>
            <a:r>
              <a:rPr lang="en-US" b="1" cap="small" dirty="0"/>
              <a:t>NOT (yet) approved for intermittent use</a:t>
            </a:r>
          </a:p>
          <a:p>
            <a:endParaRPr lang="en-US" b="1" cap="small" dirty="0"/>
          </a:p>
        </p:txBody>
      </p:sp>
      <p:sp>
        <p:nvSpPr>
          <p:cNvPr id="5" name="Title 1">
            <a:extLst>
              <a:ext uri="{FF2B5EF4-FFF2-40B4-BE49-F238E27FC236}">
                <a16:creationId xmlns:a16="http://schemas.microsoft.com/office/drawing/2014/main" id="{717F604C-34EC-4DAE-9598-40A0055E2542}"/>
              </a:ext>
            </a:extLst>
          </p:cNvPr>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cap="small" dirty="0">
                <a:solidFill>
                  <a:schemeClr val="tx2"/>
                </a:solidFill>
                <a:latin typeface="Calibri (headings)"/>
                <a:cs typeface="Calibri (headings)"/>
              </a:rPr>
              <a:t>Iprex Study</a:t>
            </a:r>
          </a:p>
        </p:txBody>
      </p:sp>
      <p:sp>
        <p:nvSpPr>
          <p:cNvPr id="2" name="TextBox 1">
            <a:extLst>
              <a:ext uri="{FF2B5EF4-FFF2-40B4-BE49-F238E27FC236}">
                <a16:creationId xmlns:a16="http://schemas.microsoft.com/office/drawing/2014/main" id="{295307F4-2CBE-47D2-95F7-54D0D3C1B478}"/>
              </a:ext>
            </a:extLst>
          </p:cNvPr>
          <p:cNvSpPr txBox="1"/>
          <p:nvPr/>
        </p:nvSpPr>
        <p:spPr>
          <a:xfrm>
            <a:off x="1263315" y="6231830"/>
            <a:ext cx="7772400" cy="646331"/>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rPr>
              <a:t>Anderson P, Liu A, Buchbinder S, Lama J, Guanira J et al. (2012) Intracellular tenofovir-DP concentrations associated with PrEP efficacy in MSM from iPrEx. 19th Conference on Retroviruses and Opportunistic Infections. Washington: Seattle</a:t>
            </a:r>
          </a:p>
          <a:p>
            <a:pPr marL="171450" indent="-171450">
              <a:buFont typeface="Arial" panose="020B0604020202020204" pitchFamily="34" charset="0"/>
              <a:buChar char="•"/>
            </a:pPr>
            <a:r>
              <a:rPr lang="en-US" sz="900" dirty="0">
                <a:solidFill>
                  <a:schemeClr val="bg1"/>
                </a:solidFill>
              </a:rPr>
              <a:t>Anderson PL, Glidden DV, Liu A, et al. Emtricitabine-tenofovir concentrations and pre-exposure prophylaxis efficacy in men who have sex with men. Sci Transl Med. 2012;4:151ra125</a:t>
            </a:r>
          </a:p>
        </p:txBody>
      </p:sp>
    </p:spTree>
    <p:extLst>
      <p:ext uri="{BB962C8B-B14F-4D97-AF65-F5344CB8AC3E}">
        <p14:creationId xmlns:p14="http://schemas.microsoft.com/office/powerpoint/2010/main" val="2721217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D1F838-4D33-404D-984E-65EB083F76D3}"/>
              </a:ext>
            </a:extLst>
          </p:cNvPr>
          <p:cNvSpPr>
            <a:spLocks noGrp="1"/>
          </p:cNvSpPr>
          <p:nvPr>
            <p:ph type="title"/>
          </p:nvPr>
        </p:nvSpPr>
        <p:spPr>
          <a:xfrm>
            <a:off x="457202" y="274639"/>
            <a:ext cx="8315569" cy="1143000"/>
          </a:xfrm>
        </p:spPr>
        <p:txBody>
          <a:bodyPr/>
          <a:lstStyle/>
          <a:p>
            <a:r>
              <a:rPr lang="en-US" dirty="0"/>
              <a:t>RESISTANCE</a:t>
            </a:r>
          </a:p>
        </p:txBody>
      </p:sp>
      <p:pic>
        <p:nvPicPr>
          <p:cNvPr id="6" name="Picture 2">
            <a:extLst>
              <a:ext uri="{FF2B5EF4-FFF2-40B4-BE49-F238E27FC236}">
                <a16:creationId xmlns:a16="http://schemas.microsoft.com/office/drawing/2014/main" id="{58C69A67-4666-4288-ADBC-106D389FF34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5522" t="21565" r="23739" b="46018"/>
          <a:stretch/>
        </p:blipFill>
        <p:spPr bwMode="auto">
          <a:xfrm>
            <a:off x="156051" y="1692247"/>
            <a:ext cx="8831897" cy="36675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a:extLst>
              <a:ext uri="{FF2B5EF4-FFF2-40B4-BE49-F238E27FC236}">
                <a16:creationId xmlns:a16="http://schemas.microsoft.com/office/drawing/2014/main" id="{B869D03E-2EFB-4185-BD3C-3167FC1BCBDB}"/>
              </a:ext>
            </a:extLst>
          </p:cNvPr>
          <p:cNvSpPr/>
          <p:nvPr/>
        </p:nvSpPr>
        <p:spPr>
          <a:xfrm>
            <a:off x="1515761" y="2429738"/>
            <a:ext cx="3290953" cy="160441"/>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F6E2994-00C2-4898-9325-B237FA030884}"/>
              </a:ext>
            </a:extLst>
          </p:cNvPr>
          <p:cNvSpPr/>
          <p:nvPr/>
        </p:nvSpPr>
        <p:spPr>
          <a:xfrm>
            <a:off x="1515760" y="4457324"/>
            <a:ext cx="3290954" cy="169588"/>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B00A691-1B39-4207-96A5-C4BB8C264C51}"/>
              </a:ext>
            </a:extLst>
          </p:cNvPr>
          <p:cNvSpPr/>
          <p:nvPr/>
        </p:nvSpPr>
        <p:spPr>
          <a:xfrm>
            <a:off x="1558115" y="3711725"/>
            <a:ext cx="3290954" cy="173865"/>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0E2963C-6B96-40F9-A84D-F9497C471A76}"/>
              </a:ext>
            </a:extLst>
          </p:cNvPr>
          <p:cNvSpPr/>
          <p:nvPr/>
        </p:nvSpPr>
        <p:spPr>
          <a:xfrm>
            <a:off x="3511824" y="5046219"/>
            <a:ext cx="3431236" cy="197480"/>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47D88B-731B-4556-8B51-CA8B936B9029}"/>
              </a:ext>
            </a:extLst>
          </p:cNvPr>
          <p:cNvSpPr/>
          <p:nvPr/>
        </p:nvSpPr>
        <p:spPr>
          <a:xfrm>
            <a:off x="1558115" y="4097922"/>
            <a:ext cx="3290954" cy="169588"/>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10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PRESCRIBE PREP	</a:t>
            </a:r>
          </a:p>
        </p:txBody>
      </p:sp>
      <p:sp>
        <p:nvSpPr>
          <p:cNvPr id="3" name="Content Placeholder 2"/>
          <p:cNvSpPr>
            <a:spLocks noGrp="1"/>
          </p:cNvSpPr>
          <p:nvPr>
            <p:ph idx="1"/>
          </p:nvPr>
        </p:nvSpPr>
        <p:spPr/>
        <p:txBody>
          <a:bodyPr>
            <a:normAutofit fontScale="92500" lnSpcReduction="10000"/>
          </a:bodyPr>
          <a:lstStyle/>
          <a:p>
            <a:r>
              <a:rPr lang="en-US" dirty="0"/>
              <a:t>Take a </a:t>
            </a:r>
            <a:r>
              <a:rPr lang="en-US" b="1" dirty="0"/>
              <a:t>sexual history</a:t>
            </a:r>
          </a:p>
          <a:p>
            <a:pPr lvl="1"/>
            <a:r>
              <a:rPr lang="en-US" dirty="0"/>
              <a:t>P </a:t>
            </a:r>
            <a:r>
              <a:rPr lang="mr-IN" dirty="0"/>
              <a:t>–</a:t>
            </a:r>
            <a:r>
              <a:rPr lang="en-US" dirty="0"/>
              <a:t> Partners: What is the gender of your sex partners? How many sex partners have you had in the last 6 months?</a:t>
            </a:r>
          </a:p>
          <a:p>
            <a:pPr lvl="1"/>
            <a:r>
              <a:rPr lang="en-US" dirty="0"/>
              <a:t>R </a:t>
            </a:r>
            <a:r>
              <a:rPr lang="mr-IN" dirty="0"/>
              <a:t>–</a:t>
            </a:r>
            <a:r>
              <a:rPr lang="en-US" dirty="0"/>
              <a:t> Receptive or </a:t>
            </a:r>
            <a:r>
              <a:rPr lang="en-US" dirty="0" err="1"/>
              <a:t>Insertive</a:t>
            </a:r>
            <a:r>
              <a:rPr lang="en-US" dirty="0"/>
              <a:t> sex: Do you bottom or top?</a:t>
            </a:r>
          </a:p>
          <a:p>
            <a:pPr lvl="1"/>
            <a:r>
              <a:rPr lang="en-US" dirty="0"/>
              <a:t>E </a:t>
            </a:r>
            <a:r>
              <a:rPr lang="mr-IN" dirty="0"/>
              <a:t>–</a:t>
            </a:r>
            <a:r>
              <a:rPr lang="en-US" dirty="0"/>
              <a:t> Ever had an STI: Have you ever had an STI?</a:t>
            </a:r>
          </a:p>
          <a:p>
            <a:pPr lvl="1"/>
            <a:r>
              <a:rPr lang="en-US" dirty="0"/>
              <a:t>P </a:t>
            </a:r>
            <a:r>
              <a:rPr lang="mr-IN" dirty="0"/>
              <a:t>–</a:t>
            </a:r>
            <a:r>
              <a:rPr lang="en-US" dirty="0"/>
              <a:t> Protection/</a:t>
            </a:r>
            <a:r>
              <a:rPr lang="en-US" dirty="0" err="1"/>
              <a:t>PrEP</a:t>
            </a:r>
            <a:r>
              <a:rPr lang="en-US" dirty="0"/>
              <a:t>: How often do you use condoms? Have you heard about </a:t>
            </a:r>
            <a:r>
              <a:rPr lang="en-US" dirty="0" err="1"/>
              <a:t>PrEP</a:t>
            </a:r>
            <a:r>
              <a:rPr lang="en-US" dirty="0"/>
              <a:t>?</a:t>
            </a:r>
          </a:p>
          <a:p>
            <a:r>
              <a:rPr lang="en-US" b="1" dirty="0"/>
              <a:t>Offer </a:t>
            </a:r>
            <a:r>
              <a:rPr lang="en-US" b="1" dirty="0" err="1"/>
              <a:t>PrEP</a:t>
            </a:r>
            <a:r>
              <a:rPr lang="en-US" b="1" dirty="0"/>
              <a:t> </a:t>
            </a:r>
            <a:r>
              <a:rPr lang="en-US" dirty="0"/>
              <a:t>to patients you have identified at risk</a:t>
            </a:r>
          </a:p>
          <a:p>
            <a:r>
              <a:rPr lang="en-US" b="1" dirty="0"/>
              <a:t>Obtain intake labs</a:t>
            </a:r>
            <a:r>
              <a:rPr lang="en-US" dirty="0"/>
              <a:t>: HIV testing, </a:t>
            </a:r>
            <a:r>
              <a:rPr lang="en-US" dirty="0" err="1"/>
              <a:t>Scr</a:t>
            </a:r>
            <a:r>
              <a:rPr lang="en-US" dirty="0"/>
              <a:t>, hepatitis B testing, STIs</a:t>
            </a:r>
          </a:p>
          <a:p>
            <a:r>
              <a:rPr lang="en-US" b="1" dirty="0"/>
              <a:t>Start patients on PREP</a:t>
            </a:r>
            <a:r>
              <a:rPr lang="en-US" dirty="0"/>
              <a:t>. </a:t>
            </a:r>
            <a:r>
              <a:rPr lang="en-US" b="1" dirty="0"/>
              <a:t>Monitor</a:t>
            </a:r>
            <a:r>
              <a:rPr lang="en-US" dirty="0"/>
              <a:t> with visits, STI testing and labs every 3 months and 90 day prescription.</a:t>
            </a:r>
          </a:p>
          <a:p>
            <a:r>
              <a:rPr lang="en-US" dirty="0"/>
              <a:t>Consider listing self on </a:t>
            </a:r>
            <a:r>
              <a:rPr lang="en-US" dirty="0" err="1"/>
              <a:t>PleasePrEPMe.org</a:t>
            </a:r>
            <a:endParaRPr lang="en-US" dirty="0"/>
          </a:p>
        </p:txBody>
      </p:sp>
    </p:spTree>
    <p:extLst>
      <p:ext uri="{BB962C8B-B14F-4D97-AF65-F5344CB8AC3E}">
        <p14:creationId xmlns:p14="http://schemas.microsoft.com/office/powerpoint/2010/main" val="586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cap="small" dirty="0">
                <a:latin typeface="Calibri(headings)"/>
                <a:cs typeface="Calibri(headings)"/>
              </a:rPr>
              <a:t>Clinical follow-up and monitoring</a:t>
            </a:r>
          </a:p>
        </p:txBody>
      </p:sp>
      <p:graphicFrame>
        <p:nvGraphicFramePr>
          <p:cNvPr id="8" name="Content Placeholder 5">
            <a:extLst>
              <a:ext uri="{FF2B5EF4-FFF2-40B4-BE49-F238E27FC236}">
                <a16:creationId xmlns:a16="http://schemas.microsoft.com/office/drawing/2014/main" id="{88AF13A9-04EC-4B96-B218-BBA1602C70C1}"/>
              </a:ext>
            </a:extLst>
          </p:cNvPr>
          <p:cNvGraphicFramePr>
            <a:graphicFrameLocks/>
          </p:cNvGraphicFramePr>
          <p:nvPr>
            <p:extLst>
              <p:ext uri="{D42A27DB-BD31-4B8C-83A1-F6EECF244321}">
                <p14:modId xmlns:p14="http://schemas.microsoft.com/office/powerpoint/2010/main" val="4032111068"/>
              </p:ext>
            </p:extLst>
          </p:nvPr>
        </p:nvGraphicFramePr>
        <p:xfrm>
          <a:off x="3810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0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F4CA-541D-4245-B9A5-5E2CCF465AC2}"/>
              </a:ext>
            </a:extLst>
          </p:cNvPr>
          <p:cNvSpPr>
            <a:spLocks noGrp="1"/>
          </p:cNvSpPr>
          <p:nvPr>
            <p:ph type="title"/>
          </p:nvPr>
        </p:nvSpPr>
        <p:spPr/>
        <p:txBody>
          <a:bodyPr/>
          <a:lstStyle/>
          <a:p>
            <a:r>
              <a:rPr lang="en-US" dirty="0"/>
              <a:t>Our Goal Today…</a:t>
            </a:r>
          </a:p>
        </p:txBody>
      </p:sp>
      <p:sp>
        <p:nvSpPr>
          <p:cNvPr id="3" name="Content Placeholder 2">
            <a:extLst>
              <a:ext uri="{FF2B5EF4-FFF2-40B4-BE49-F238E27FC236}">
                <a16:creationId xmlns:a16="http://schemas.microsoft.com/office/drawing/2014/main" id="{95E9F770-547D-4F45-BF6B-0AEA8B18BC7B}"/>
              </a:ext>
            </a:extLst>
          </p:cNvPr>
          <p:cNvSpPr>
            <a:spLocks noGrp="1"/>
          </p:cNvSpPr>
          <p:nvPr>
            <p:ph idx="1"/>
          </p:nvPr>
        </p:nvSpPr>
        <p:spPr/>
        <p:txBody>
          <a:bodyPr>
            <a:normAutofit lnSpcReduction="10000"/>
          </a:bodyPr>
          <a:lstStyle/>
          <a:p>
            <a:r>
              <a:rPr lang="en-US" dirty="0"/>
              <a:t>Think about and test for…</a:t>
            </a:r>
          </a:p>
          <a:p>
            <a:pPr lvl="1"/>
            <a:r>
              <a:rPr lang="en-US" dirty="0"/>
              <a:t>HIV in the primary care setting, as well as…</a:t>
            </a:r>
          </a:p>
          <a:p>
            <a:pPr lvl="1"/>
            <a:r>
              <a:rPr lang="en-US" dirty="0"/>
              <a:t>Other sexually transmitted infections (STIs)</a:t>
            </a:r>
          </a:p>
          <a:p>
            <a:r>
              <a:rPr lang="en-US" dirty="0"/>
              <a:t>Understand current recommendations for STI screening in the general population and in higher risk individuals (MSM’s, transgender, </a:t>
            </a:r>
            <a:r>
              <a:rPr lang="en-US" dirty="0" err="1"/>
              <a:t>etc</a:t>
            </a:r>
            <a:r>
              <a:rPr lang="en-US" dirty="0"/>
              <a:t>…)</a:t>
            </a:r>
          </a:p>
          <a:p>
            <a:r>
              <a:rPr lang="en-US" dirty="0"/>
              <a:t>Review epidemiology and treatment of syphilis, gonorrhea and chlamydia</a:t>
            </a:r>
          </a:p>
          <a:p>
            <a:r>
              <a:rPr lang="en-US" dirty="0"/>
              <a:t>Understand the role of Pre-Exposure Prophylaxis (</a:t>
            </a:r>
            <a:r>
              <a:rPr lang="en-US" dirty="0" err="1"/>
              <a:t>PrEP</a:t>
            </a:r>
            <a:r>
              <a:rPr lang="en-US" dirty="0"/>
              <a:t>) and Post-Exposure Prophylaxis (PEP)</a:t>
            </a:r>
          </a:p>
          <a:p>
            <a:pPr lvl="1"/>
            <a:r>
              <a:rPr lang="en-US" dirty="0"/>
              <a:t>“</a:t>
            </a:r>
            <a:r>
              <a:rPr lang="en-US" dirty="0" err="1"/>
              <a:t>PrEP</a:t>
            </a:r>
            <a:r>
              <a:rPr lang="en-US" dirty="0"/>
              <a:t>” in high risk individuals</a:t>
            </a:r>
          </a:p>
          <a:p>
            <a:endParaRPr lang="en-US" dirty="0"/>
          </a:p>
          <a:p>
            <a:pPr lvl="1"/>
            <a:endParaRPr lang="en-US" dirty="0"/>
          </a:p>
        </p:txBody>
      </p:sp>
    </p:spTree>
    <p:extLst>
      <p:ext uri="{BB962C8B-B14F-4D97-AF65-F5344CB8AC3E}">
        <p14:creationId xmlns:p14="http://schemas.microsoft.com/office/powerpoint/2010/main" val="3674512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229600" cy="1143000"/>
          </a:xfrm>
        </p:spPr>
        <p:txBody>
          <a:bodyPr/>
          <a:lstStyle/>
          <a:p>
            <a:r>
              <a:rPr lang="en-US" cap="small" dirty="0">
                <a:latin typeface="Calibri (heading)"/>
                <a:cs typeface="Calibri (heading)"/>
              </a:rPr>
              <a:t>STI Screening is Important</a:t>
            </a:r>
          </a:p>
        </p:txBody>
      </p:sp>
      <p:graphicFrame>
        <p:nvGraphicFramePr>
          <p:cNvPr id="9" name="Content Placeholder 4">
            <a:extLst>
              <a:ext uri="{FF2B5EF4-FFF2-40B4-BE49-F238E27FC236}">
                <a16:creationId xmlns:a16="http://schemas.microsoft.com/office/drawing/2014/main" id="{E49566FB-9A83-4F92-992D-03CC355464BE}"/>
              </a:ext>
            </a:extLst>
          </p:cNvPr>
          <p:cNvGraphicFramePr>
            <a:graphicFrameLocks/>
          </p:cNvGraphicFramePr>
          <p:nvPr>
            <p:extLst>
              <p:ext uri="{D42A27DB-BD31-4B8C-83A1-F6EECF244321}">
                <p14:modId xmlns:p14="http://schemas.microsoft.com/office/powerpoint/2010/main" val="3291533287"/>
              </p:ext>
            </p:extLst>
          </p:nvPr>
        </p:nvGraphicFramePr>
        <p:xfrm>
          <a:off x="457200" y="1143000"/>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C62AACB-CCF7-46D5-BF05-FC285E91C36E}"/>
              </a:ext>
            </a:extLst>
          </p:cNvPr>
          <p:cNvSpPr txBox="1"/>
          <p:nvPr/>
        </p:nvSpPr>
        <p:spPr>
          <a:xfrm>
            <a:off x="6477000" y="6581001"/>
            <a:ext cx="2667000" cy="276999"/>
          </a:xfrm>
          <a:prstGeom prst="rect">
            <a:avLst/>
          </a:prstGeom>
          <a:noFill/>
        </p:spPr>
        <p:txBody>
          <a:bodyPr wrap="square" rtlCol="0">
            <a:spAutoFit/>
          </a:bodyPr>
          <a:lstStyle/>
          <a:p>
            <a:r>
              <a:rPr lang="en-US" sz="1200" dirty="0"/>
              <a:t>Kaiser SF data--Volk, CID 2015</a:t>
            </a:r>
          </a:p>
        </p:txBody>
      </p:sp>
      <p:cxnSp>
        <p:nvCxnSpPr>
          <p:cNvPr id="14" name="Straight Arrow Connector 13">
            <a:extLst>
              <a:ext uri="{FF2B5EF4-FFF2-40B4-BE49-F238E27FC236}">
                <a16:creationId xmlns:a16="http://schemas.microsoft.com/office/drawing/2014/main" id="{CF880DD6-EC9B-47C8-B4CF-4A5AC8D99B93}"/>
              </a:ext>
            </a:extLst>
          </p:cNvPr>
          <p:cNvCxnSpPr/>
          <p:nvPr/>
        </p:nvCxnSpPr>
        <p:spPr>
          <a:xfrm>
            <a:off x="7924800" y="1676400"/>
            <a:ext cx="0" cy="2819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7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80" y="457200"/>
            <a:ext cx="8229600" cy="1143000"/>
          </a:xfrm>
        </p:spPr>
        <p:txBody>
          <a:bodyPr/>
          <a:lstStyle/>
          <a:p>
            <a:pPr algn="l"/>
            <a:r>
              <a:rPr lang="en-US" cap="small" dirty="0">
                <a:latin typeface="Calibri (heading)"/>
                <a:cs typeface="Calibri (heading)"/>
              </a:rPr>
              <a:t>Stopping PrEP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4" y="6238462"/>
            <a:ext cx="609600" cy="59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85800" y="6475336"/>
            <a:ext cx="6199133" cy="369332"/>
          </a:xfrm>
          <a:prstGeom prst="rect">
            <a:avLst/>
          </a:prstGeom>
          <a:noFill/>
        </p:spPr>
        <p:txBody>
          <a:bodyPr wrap="none" rtlCol="0">
            <a:spAutoFit/>
          </a:bodyPr>
          <a:lstStyle/>
          <a:p>
            <a:r>
              <a:rPr lang="en-US" dirty="0"/>
              <a:t>http://www.cdc.gov/hiv/pdf/guidelines/PrEPguidelines2014.pdf</a:t>
            </a:r>
          </a:p>
        </p:txBody>
      </p:sp>
      <p:sp>
        <p:nvSpPr>
          <p:cNvPr id="3" name="Content Placeholder 2"/>
          <p:cNvSpPr>
            <a:spLocks noGrp="1"/>
          </p:cNvSpPr>
          <p:nvPr>
            <p:ph idx="1"/>
          </p:nvPr>
        </p:nvSpPr>
        <p:spPr/>
        <p:txBody>
          <a:bodyPr/>
          <a:lstStyle/>
          <a:p>
            <a:r>
              <a:rPr lang="en-US" cap="small" dirty="0"/>
              <a:t>Positive HIV result (Link to HIV care)</a:t>
            </a:r>
          </a:p>
          <a:p>
            <a:r>
              <a:rPr lang="en-US" cap="small" dirty="0"/>
              <a:t>Acute HIV signs or symptoms</a:t>
            </a:r>
          </a:p>
          <a:p>
            <a:r>
              <a:rPr lang="en-US" cap="small" dirty="0"/>
              <a:t>Non-adherence</a:t>
            </a:r>
          </a:p>
          <a:p>
            <a:r>
              <a:rPr lang="en-US" cap="small" dirty="0"/>
              <a:t>Renal disease</a:t>
            </a:r>
          </a:p>
          <a:p>
            <a:r>
              <a:rPr lang="en-US" cap="small" dirty="0"/>
              <a:t>Changed life situation: lower HIV risk</a:t>
            </a:r>
          </a:p>
          <a:p>
            <a:endParaRPr lang="en-US" dirty="0"/>
          </a:p>
        </p:txBody>
      </p:sp>
    </p:spTree>
    <p:extLst>
      <p:ext uri="{BB962C8B-B14F-4D97-AF65-F5344CB8AC3E}">
        <p14:creationId xmlns:p14="http://schemas.microsoft.com/office/powerpoint/2010/main" val="375985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cap="small" dirty="0">
                <a:latin typeface="Calibri (heading)"/>
                <a:cs typeface="Calibri (heading)"/>
              </a:rPr>
              <a:t>What not to use or do</a:t>
            </a:r>
          </a:p>
        </p:txBody>
      </p:sp>
      <p:sp>
        <p:nvSpPr>
          <p:cNvPr id="3" name="Content Placeholder 2"/>
          <p:cNvSpPr>
            <a:spLocks noGrp="1"/>
          </p:cNvSpPr>
          <p:nvPr>
            <p:ph idx="1"/>
          </p:nvPr>
        </p:nvSpPr>
        <p:spPr>
          <a:xfrm>
            <a:off x="457202" y="1309257"/>
            <a:ext cx="8315569" cy="4367299"/>
          </a:xfrm>
        </p:spPr>
        <p:txBody>
          <a:bodyPr>
            <a:normAutofit fontScale="92500" lnSpcReduction="10000"/>
          </a:bodyPr>
          <a:lstStyle/>
          <a:p>
            <a:r>
              <a:rPr lang="en-US" b="1" cap="small" dirty="0">
                <a:solidFill>
                  <a:schemeClr val="tx2"/>
                </a:solidFill>
              </a:rPr>
              <a:t>ARVs other than TDF/FTC or </a:t>
            </a:r>
            <a:r>
              <a:rPr lang="en-US" b="1" cap="small" dirty="0" err="1">
                <a:solidFill>
                  <a:schemeClr val="tx2"/>
                </a:solidFill>
              </a:rPr>
              <a:t>taf</a:t>
            </a:r>
            <a:r>
              <a:rPr lang="en-US" b="1" cap="small" dirty="0">
                <a:solidFill>
                  <a:schemeClr val="tx2"/>
                </a:solidFill>
              </a:rPr>
              <a:t>/</a:t>
            </a:r>
            <a:r>
              <a:rPr lang="en-US" b="1" cap="small" dirty="0" err="1">
                <a:solidFill>
                  <a:schemeClr val="tx2"/>
                </a:solidFill>
              </a:rPr>
              <a:t>ftc</a:t>
            </a:r>
            <a:endParaRPr lang="en-US" b="1" cap="small" dirty="0">
              <a:solidFill>
                <a:schemeClr val="tx2"/>
              </a:solidFill>
            </a:endParaRPr>
          </a:p>
          <a:p>
            <a:pPr lvl="1"/>
            <a:r>
              <a:rPr lang="en-US" cap="small" dirty="0"/>
              <a:t>Other ARVs should not REPLACE or be ADDED to the regimen</a:t>
            </a:r>
          </a:p>
          <a:p>
            <a:r>
              <a:rPr lang="en-US" b="1" cap="small" dirty="0">
                <a:solidFill>
                  <a:schemeClr val="tx2"/>
                </a:solidFill>
              </a:rPr>
              <a:t>Dosing frequency other than once daily</a:t>
            </a:r>
          </a:p>
          <a:p>
            <a:pPr lvl="1"/>
            <a:r>
              <a:rPr lang="en-US" cap="small" dirty="0"/>
              <a:t>Intermittent or pre/post sex dosing is not recommended at this time</a:t>
            </a:r>
          </a:p>
          <a:p>
            <a:r>
              <a:rPr lang="en-US" b="1" cap="small" dirty="0">
                <a:solidFill>
                  <a:schemeClr val="tx2"/>
                </a:solidFill>
              </a:rPr>
              <a:t>Prescribe PrEP as expedited partner therapy</a:t>
            </a:r>
          </a:p>
          <a:p>
            <a:pPr lvl="1"/>
            <a:r>
              <a:rPr lang="en-US" cap="small" dirty="0"/>
              <a:t>Only prescribe PrEP to individuals under your care</a:t>
            </a:r>
          </a:p>
          <a:p>
            <a:r>
              <a:rPr lang="en-US" b="1" cap="small" dirty="0">
                <a:solidFill>
                  <a:schemeClr val="tx2"/>
                </a:solidFill>
              </a:rPr>
              <a:t>Prescribe PrEP to patients with chronic renal failure</a:t>
            </a:r>
          </a:p>
          <a:p>
            <a:pPr lvl="1"/>
            <a:r>
              <a:rPr lang="en-US" cap="small" dirty="0"/>
              <a:t>Only prescribe if CrCl &gt; 60 ml/min or &gt;30 ml/min in </a:t>
            </a:r>
            <a:r>
              <a:rPr lang="en-US" cap="small" dirty="0" err="1"/>
              <a:t>Descovy</a:t>
            </a:r>
            <a:endParaRPr lang="en-US" cap="small" dirty="0"/>
          </a:p>
          <a:p>
            <a:r>
              <a:rPr lang="en-US" b="1" cap="small" dirty="0">
                <a:solidFill>
                  <a:schemeClr val="tx2"/>
                </a:solidFill>
              </a:rPr>
              <a:t>Weigh risks and benefits for</a:t>
            </a:r>
            <a:r>
              <a:rPr lang="en-US" cap="small" dirty="0">
                <a:solidFill>
                  <a:schemeClr val="tx2"/>
                </a:solidFill>
              </a:rPr>
              <a:t>: </a:t>
            </a:r>
            <a:r>
              <a:rPr lang="en-US" cap="small" dirty="0"/>
              <a:t>pregnancy, breastfeeding, chronic HBV, and adolescents</a:t>
            </a:r>
          </a:p>
          <a:p>
            <a:pPr marL="0" indent="0">
              <a:buNone/>
            </a:pPr>
            <a:endParaRPr lang="en-US" cap="small" dirty="0"/>
          </a:p>
        </p:txBody>
      </p:sp>
    </p:spTree>
    <p:extLst>
      <p:ext uri="{BB962C8B-B14F-4D97-AF65-F5344CB8AC3E}">
        <p14:creationId xmlns:p14="http://schemas.microsoft.com/office/powerpoint/2010/main" val="234343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999B-254A-40CF-88CB-30AAD6E1F19A}"/>
              </a:ext>
            </a:extLst>
          </p:cNvPr>
          <p:cNvSpPr>
            <a:spLocks noGrp="1"/>
          </p:cNvSpPr>
          <p:nvPr>
            <p:ph type="title"/>
          </p:nvPr>
        </p:nvSpPr>
        <p:spPr/>
        <p:txBody>
          <a:bodyPr/>
          <a:lstStyle/>
          <a:p>
            <a:r>
              <a:rPr lang="en-US" dirty="0"/>
              <a:t>Which medications should I prescribe for </a:t>
            </a:r>
            <a:r>
              <a:rPr lang="en-US" dirty="0" err="1"/>
              <a:t>PrEP</a:t>
            </a:r>
            <a:r>
              <a:rPr lang="en-US" dirty="0"/>
              <a:t>?</a:t>
            </a:r>
          </a:p>
        </p:txBody>
      </p:sp>
      <p:sp>
        <p:nvSpPr>
          <p:cNvPr id="4" name="Text Placeholder 3">
            <a:extLst>
              <a:ext uri="{FF2B5EF4-FFF2-40B4-BE49-F238E27FC236}">
                <a16:creationId xmlns:a16="http://schemas.microsoft.com/office/drawing/2014/main" id="{3561D98C-16FC-48A0-8152-C227AB33BD66}"/>
              </a:ext>
            </a:extLst>
          </p:cNvPr>
          <p:cNvSpPr>
            <a:spLocks noGrp="1"/>
          </p:cNvSpPr>
          <p:nvPr>
            <p:ph type="body" idx="1"/>
          </p:nvPr>
        </p:nvSpPr>
        <p:spPr/>
        <p:txBody>
          <a:bodyPr/>
          <a:lstStyle/>
          <a:p>
            <a:r>
              <a:rPr lang="en-US" dirty="0"/>
              <a:t>Truvada (TDF/FTC)</a:t>
            </a:r>
          </a:p>
        </p:txBody>
      </p:sp>
      <p:sp>
        <p:nvSpPr>
          <p:cNvPr id="5" name="Content Placeholder 4">
            <a:extLst>
              <a:ext uri="{FF2B5EF4-FFF2-40B4-BE49-F238E27FC236}">
                <a16:creationId xmlns:a16="http://schemas.microsoft.com/office/drawing/2014/main" id="{EBAB65C0-A56D-42CE-B9B7-66EDC56E5B93}"/>
              </a:ext>
            </a:extLst>
          </p:cNvPr>
          <p:cNvSpPr>
            <a:spLocks noGrp="1"/>
          </p:cNvSpPr>
          <p:nvPr>
            <p:ph sz="half" idx="2"/>
          </p:nvPr>
        </p:nvSpPr>
        <p:spPr>
          <a:xfrm>
            <a:off x="457200" y="2408721"/>
            <a:ext cx="3890108" cy="3558783"/>
          </a:xfrm>
        </p:spPr>
        <p:txBody>
          <a:bodyPr>
            <a:normAutofit fontScale="92500" lnSpcReduction="10000"/>
          </a:bodyPr>
          <a:lstStyle/>
          <a:p>
            <a:r>
              <a:rPr lang="en-US" dirty="0"/>
              <a:t>Effectiveness:</a:t>
            </a:r>
          </a:p>
          <a:p>
            <a:pPr lvl="1"/>
            <a:r>
              <a:rPr lang="en-US" dirty="0"/>
              <a:t>For multiple populations</a:t>
            </a:r>
          </a:p>
          <a:p>
            <a:pPr marL="410805" lvl="1" indent="0">
              <a:buNone/>
            </a:pPr>
            <a:endParaRPr lang="en-US" dirty="0"/>
          </a:p>
          <a:p>
            <a:pPr marL="410805" lvl="1" indent="0">
              <a:buNone/>
            </a:pPr>
            <a:endParaRPr lang="en-US" dirty="0"/>
          </a:p>
          <a:p>
            <a:r>
              <a:rPr lang="en-US" dirty="0"/>
              <a:t>Safety</a:t>
            </a:r>
          </a:p>
          <a:p>
            <a:pPr lvl="1"/>
            <a:r>
              <a:rPr lang="en-US" dirty="0"/>
              <a:t>Small in eGFR and BMD</a:t>
            </a:r>
          </a:p>
          <a:p>
            <a:pPr lvl="1"/>
            <a:endParaRPr lang="en-US" dirty="0"/>
          </a:p>
          <a:p>
            <a:r>
              <a:rPr lang="en-US" dirty="0"/>
              <a:t>Cost</a:t>
            </a:r>
          </a:p>
          <a:p>
            <a:pPr lvl="1"/>
            <a:r>
              <a:rPr lang="en-US" dirty="0"/>
              <a:t>$1845/month</a:t>
            </a:r>
          </a:p>
          <a:p>
            <a:pPr lvl="1"/>
            <a:r>
              <a:rPr lang="en-US" dirty="0"/>
              <a:t>Generic in 2020</a:t>
            </a:r>
          </a:p>
        </p:txBody>
      </p:sp>
      <p:sp>
        <p:nvSpPr>
          <p:cNvPr id="6" name="Text Placeholder 5">
            <a:extLst>
              <a:ext uri="{FF2B5EF4-FFF2-40B4-BE49-F238E27FC236}">
                <a16:creationId xmlns:a16="http://schemas.microsoft.com/office/drawing/2014/main" id="{3226BC2F-3B87-4EF0-B6C8-6C226F28AA70}"/>
              </a:ext>
            </a:extLst>
          </p:cNvPr>
          <p:cNvSpPr>
            <a:spLocks noGrp="1"/>
          </p:cNvSpPr>
          <p:nvPr>
            <p:ph type="body" sz="quarter" idx="3"/>
          </p:nvPr>
        </p:nvSpPr>
        <p:spPr/>
        <p:txBody>
          <a:bodyPr/>
          <a:lstStyle/>
          <a:p>
            <a:r>
              <a:rPr lang="en-US" dirty="0" err="1"/>
              <a:t>Descovy</a:t>
            </a:r>
            <a:r>
              <a:rPr lang="en-US" dirty="0"/>
              <a:t> (TAF/FTC) </a:t>
            </a:r>
          </a:p>
        </p:txBody>
      </p:sp>
      <p:pic>
        <p:nvPicPr>
          <p:cNvPr id="2050" name="Picture 2" descr="Blue Oblong Gilead And 701 - Truvada 200mg-300mg Tablet">
            <a:extLst>
              <a:ext uri="{FF2B5EF4-FFF2-40B4-BE49-F238E27FC236}">
                <a16:creationId xmlns:a16="http://schemas.microsoft.com/office/drawing/2014/main" id="{A02FCDA0-AEC7-465E-B671-53F0A37CB9E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810129" y="1798497"/>
            <a:ext cx="601662" cy="4201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escovy Coupon - Descovy 200mg/25mg tablet">
            <a:extLst>
              <a:ext uri="{FF2B5EF4-FFF2-40B4-BE49-F238E27FC236}">
                <a16:creationId xmlns:a16="http://schemas.microsoft.com/office/drawing/2014/main" id="{6BAED6AF-C636-4ED6-92DF-4EEA220A0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541" y="1798497"/>
            <a:ext cx="634230" cy="44291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4">
            <a:extLst>
              <a:ext uri="{FF2B5EF4-FFF2-40B4-BE49-F238E27FC236}">
                <a16:creationId xmlns:a16="http://schemas.microsoft.com/office/drawing/2014/main" id="{4E6A9FD5-9934-4D6D-9C24-BD5C6AD59839}"/>
              </a:ext>
            </a:extLst>
          </p:cNvPr>
          <p:cNvSpPr txBox="1">
            <a:spLocks/>
          </p:cNvSpPr>
          <p:nvPr/>
        </p:nvSpPr>
        <p:spPr>
          <a:xfrm>
            <a:off x="4744496" y="2395302"/>
            <a:ext cx="3890108" cy="3558783"/>
          </a:xfrm>
          <a:prstGeom prst="rect">
            <a:avLst/>
          </a:prstGeom>
        </p:spPr>
        <p:txBody>
          <a:bodyPr vert="horz" lIns="91290" tIns="45645" rIns="91290" bIns="45645" rtlCol="0">
            <a:normAutofit lnSpcReduction="1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6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en-US" sz="2200" dirty="0"/>
              <a:t>Effectiveness:</a:t>
            </a:r>
          </a:p>
          <a:p>
            <a:pPr lvl="1"/>
            <a:r>
              <a:rPr lang="en-US" sz="1900" dirty="0"/>
              <a:t>For MSM and transwomen</a:t>
            </a:r>
          </a:p>
          <a:p>
            <a:pPr lvl="1"/>
            <a:r>
              <a:rPr lang="en-US" sz="1900" dirty="0"/>
              <a:t>? for other populations</a:t>
            </a:r>
          </a:p>
          <a:p>
            <a:pPr lvl="1"/>
            <a:endParaRPr lang="en-US" dirty="0"/>
          </a:p>
          <a:p>
            <a:r>
              <a:rPr lang="en-US" sz="2200" dirty="0"/>
              <a:t>Safety</a:t>
            </a:r>
          </a:p>
          <a:p>
            <a:pPr lvl="1"/>
            <a:r>
              <a:rPr lang="en-US" sz="1900" dirty="0"/>
              <a:t>Small  in LDL and weight</a:t>
            </a:r>
          </a:p>
          <a:p>
            <a:pPr lvl="1"/>
            <a:endParaRPr lang="en-US" sz="2200" dirty="0"/>
          </a:p>
          <a:p>
            <a:r>
              <a:rPr lang="en-US" sz="2200" dirty="0"/>
              <a:t>Cost</a:t>
            </a:r>
          </a:p>
          <a:p>
            <a:pPr lvl="1"/>
            <a:r>
              <a:rPr lang="en-US" sz="1900" dirty="0"/>
              <a:t>$1,845/month (patient assistance programs)</a:t>
            </a:r>
          </a:p>
        </p:txBody>
      </p:sp>
    </p:spTree>
    <p:extLst>
      <p:ext uri="{BB962C8B-B14F-4D97-AF65-F5344CB8AC3E}">
        <p14:creationId xmlns:p14="http://schemas.microsoft.com/office/powerpoint/2010/main" val="2141018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7BA4838-335E-4BA4-93BA-1B4FC86BD4EA}"/>
              </a:ext>
            </a:extLst>
          </p:cNvPr>
          <p:cNvSpPr/>
          <p:nvPr/>
        </p:nvSpPr>
        <p:spPr>
          <a:xfrm>
            <a:off x="457200" y="1349276"/>
            <a:ext cx="8229600" cy="23845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81000"/>
            <a:ext cx="8229600" cy="1143000"/>
          </a:xfrm>
        </p:spPr>
        <p:txBody>
          <a:bodyPr/>
          <a:lstStyle/>
          <a:p>
            <a:pPr algn="l"/>
            <a:r>
              <a:rPr lang="en-US" cap="small" dirty="0"/>
              <a:t>PrEP Summary</a:t>
            </a:r>
          </a:p>
        </p:txBody>
      </p:sp>
      <p:sp>
        <p:nvSpPr>
          <p:cNvPr id="4" name="Content Placeholder 2"/>
          <p:cNvSpPr>
            <a:spLocks noGrp="1"/>
          </p:cNvSpPr>
          <p:nvPr>
            <p:ph idx="1"/>
          </p:nvPr>
        </p:nvSpPr>
        <p:spPr>
          <a:xfrm>
            <a:off x="638944" y="1488217"/>
            <a:ext cx="2667000" cy="1407383"/>
          </a:xfrm>
        </p:spPr>
        <p:txBody>
          <a:bodyPr>
            <a:noAutofit/>
          </a:bodyPr>
          <a:lstStyle/>
          <a:p>
            <a:pPr marL="0" indent="0" algn="ctr">
              <a:buNone/>
            </a:pPr>
            <a:r>
              <a:rPr lang="en-US" sz="1800" b="1" dirty="0"/>
              <a:t>BENEFITS</a:t>
            </a:r>
          </a:p>
          <a:p>
            <a:r>
              <a:rPr lang="en-US" sz="1800" dirty="0"/>
              <a:t>Effective</a:t>
            </a:r>
          </a:p>
          <a:p>
            <a:r>
              <a:rPr lang="en-US" sz="1800" dirty="0"/>
              <a:t>FDA approved (</a:t>
            </a:r>
            <a:r>
              <a:rPr lang="en-US" sz="1800" dirty="0" err="1"/>
              <a:t>Descovy</a:t>
            </a:r>
            <a:r>
              <a:rPr lang="en-US" sz="1800" dirty="0"/>
              <a:t> for MSM and Transwomen)</a:t>
            </a:r>
          </a:p>
          <a:p>
            <a:r>
              <a:rPr lang="en-US" sz="1800" dirty="0"/>
              <a:t>Well-tolerated</a:t>
            </a:r>
          </a:p>
          <a:p>
            <a:endParaRPr lang="en-US" sz="1800" dirty="0"/>
          </a:p>
          <a:p>
            <a:endParaRPr lang="en-US" sz="1800" dirty="0"/>
          </a:p>
        </p:txBody>
      </p:sp>
      <p:sp>
        <p:nvSpPr>
          <p:cNvPr id="3" name="TextBox 2">
            <a:extLst>
              <a:ext uri="{FF2B5EF4-FFF2-40B4-BE49-F238E27FC236}">
                <a16:creationId xmlns:a16="http://schemas.microsoft.com/office/drawing/2014/main" id="{7995720C-33B7-4C0E-93D4-FEDAF3CA2E6F}"/>
              </a:ext>
            </a:extLst>
          </p:cNvPr>
          <p:cNvSpPr txBox="1"/>
          <p:nvPr/>
        </p:nvSpPr>
        <p:spPr>
          <a:xfrm>
            <a:off x="5105400" y="1371600"/>
            <a:ext cx="3352800" cy="10668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D894E18E-C9DF-4A08-B141-9A9C2FCBD2D7}"/>
              </a:ext>
            </a:extLst>
          </p:cNvPr>
          <p:cNvSpPr txBox="1"/>
          <p:nvPr/>
        </p:nvSpPr>
        <p:spPr>
          <a:xfrm>
            <a:off x="4724400" y="1371600"/>
            <a:ext cx="3962400" cy="2308324"/>
          </a:xfrm>
          <a:prstGeom prst="rect">
            <a:avLst/>
          </a:prstGeom>
          <a:noFill/>
        </p:spPr>
        <p:txBody>
          <a:bodyPr wrap="square" rtlCol="0">
            <a:spAutoFit/>
          </a:bodyPr>
          <a:lstStyle/>
          <a:p>
            <a:pPr algn="ctr"/>
            <a:r>
              <a:rPr lang="en-US" b="1" dirty="0"/>
              <a:t>DRAWBACKS</a:t>
            </a:r>
          </a:p>
          <a:p>
            <a:pPr marL="285750" indent="-285750">
              <a:buFont typeface="Arial" panose="020B0604020202020204" pitchFamily="34" charset="0"/>
              <a:buChar char="•"/>
            </a:pPr>
            <a:r>
              <a:rPr lang="en-US" dirty="0"/>
              <a:t>Short-term data only</a:t>
            </a:r>
          </a:p>
          <a:p>
            <a:pPr marL="285750" indent="-285750">
              <a:buFont typeface="Arial" panose="020B0604020202020204" pitchFamily="34" charset="0"/>
              <a:buChar char="•"/>
            </a:pPr>
            <a:r>
              <a:rPr lang="en-US" dirty="0"/>
              <a:t>Daily adherence required</a:t>
            </a:r>
          </a:p>
          <a:p>
            <a:pPr marL="285750" indent="-285750">
              <a:buFont typeface="Arial" panose="020B0604020202020204" pitchFamily="34" charset="0"/>
              <a:buChar char="•"/>
            </a:pPr>
            <a:r>
              <a:rPr lang="en-US" dirty="0"/>
              <a:t>Side effects</a:t>
            </a:r>
          </a:p>
          <a:p>
            <a:pPr marL="285750" indent="-285750">
              <a:buFont typeface="Arial" panose="020B0604020202020204" pitchFamily="34" charset="0"/>
              <a:buChar char="•"/>
            </a:pPr>
            <a:r>
              <a:rPr lang="en-US" dirty="0"/>
              <a:t>Drug resistance in acute infection</a:t>
            </a:r>
          </a:p>
          <a:p>
            <a:pPr marL="285750" indent="-285750">
              <a:buFont typeface="Arial" panose="020B0604020202020204" pitchFamily="34" charset="0"/>
              <a:buChar char="•"/>
            </a:pPr>
            <a:r>
              <a:rPr lang="en-US" dirty="0"/>
              <a:t>Could lead to fewer condoms being used</a:t>
            </a:r>
          </a:p>
          <a:p>
            <a:pPr marL="285750" indent="-285750">
              <a:buFont typeface="Arial" panose="020B0604020202020204" pitchFamily="34" charset="0"/>
              <a:buChar char="•"/>
            </a:pPr>
            <a:r>
              <a:rPr lang="en-US" dirty="0"/>
              <a:t>$$$/Logistics</a:t>
            </a:r>
          </a:p>
        </p:txBody>
      </p:sp>
      <p:sp>
        <p:nvSpPr>
          <p:cNvPr id="9" name="TextBox 8">
            <a:extLst>
              <a:ext uri="{FF2B5EF4-FFF2-40B4-BE49-F238E27FC236}">
                <a16:creationId xmlns:a16="http://schemas.microsoft.com/office/drawing/2014/main" id="{49FA4126-C1D2-4B5E-882F-74D512CC1642}"/>
              </a:ext>
            </a:extLst>
          </p:cNvPr>
          <p:cNvSpPr txBox="1"/>
          <p:nvPr/>
        </p:nvSpPr>
        <p:spPr>
          <a:xfrm>
            <a:off x="638944" y="3983181"/>
            <a:ext cx="8047856" cy="2246769"/>
          </a:xfrm>
          <a:prstGeom prst="rect">
            <a:avLst/>
          </a:prstGeom>
          <a:noFill/>
        </p:spPr>
        <p:txBody>
          <a:bodyPr wrap="square" rtlCol="0">
            <a:spAutoFit/>
          </a:bodyPr>
          <a:lstStyle/>
          <a:p>
            <a:pPr marL="342900" indent="-342900">
              <a:buFont typeface="Arial" panose="020B0604020202020204" pitchFamily="34" charset="0"/>
              <a:buChar char="•"/>
            </a:pPr>
            <a:r>
              <a:rPr lang="en-US" sz="2000" cap="small" dirty="0">
                <a:solidFill>
                  <a:srgbClr val="FF0000"/>
                </a:solidFill>
              </a:rPr>
              <a:t>As of 1/1/2017 the law requires anyone requesting or taking an HIV test to be offered education on PrEP and PEP. </a:t>
            </a:r>
          </a:p>
          <a:p>
            <a:pPr marL="342900" indent="-342900">
              <a:buFont typeface="Arial" panose="020B0604020202020204" pitchFamily="34" charset="0"/>
              <a:buChar char="•"/>
            </a:pPr>
            <a:r>
              <a:rPr lang="en-US" sz="2000" cap="small" dirty="0">
                <a:solidFill>
                  <a:srgbClr val="FF0000"/>
                </a:solidFill>
              </a:rPr>
              <a:t>Test!!!</a:t>
            </a:r>
          </a:p>
          <a:p>
            <a:pPr marL="800100" lvl="1" indent="-342900">
              <a:buFont typeface="Arial" panose="020B0604020202020204" pitchFamily="34" charset="0"/>
              <a:buChar char="•"/>
            </a:pPr>
            <a:r>
              <a:rPr lang="en-US" sz="2000" cap="small" dirty="0">
                <a:solidFill>
                  <a:srgbClr val="FF0000"/>
                </a:solidFill>
                <a:latin typeface="Arial" charset="0"/>
                <a:ea typeface="ＭＳ Ｐゴシック" pitchFamily="34" charset="-128"/>
              </a:rPr>
              <a:t>Screen for HIV and other STIs</a:t>
            </a:r>
          </a:p>
          <a:p>
            <a:pPr marL="342900" indent="-342900">
              <a:buFont typeface="Arial" panose="020B0604020202020204" pitchFamily="34" charset="0"/>
              <a:buChar char="•"/>
            </a:pPr>
            <a:r>
              <a:rPr lang="en-US" sz="2000" cap="small" dirty="0">
                <a:solidFill>
                  <a:srgbClr val="FF0000"/>
                </a:solidFill>
              </a:rPr>
              <a:t>Counsel your patients about safer sex and substance use</a:t>
            </a:r>
          </a:p>
          <a:p>
            <a:pPr marL="342900" indent="-342900">
              <a:buFont typeface="Arial" panose="020B0604020202020204" pitchFamily="34" charset="0"/>
              <a:buChar char="•"/>
            </a:pPr>
            <a:r>
              <a:rPr lang="en-US" sz="2000" cap="small" dirty="0">
                <a:solidFill>
                  <a:srgbClr val="FF0000"/>
                </a:solidFill>
              </a:rPr>
              <a:t>Don’t be afraid to speak to your patients regardless of their (or your) age</a:t>
            </a:r>
          </a:p>
        </p:txBody>
      </p:sp>
    </p:spTree>
    <p:extLst>
      <p:ext uri="{BB962C8B-B14F-4D97-AF65-F5344CB8AC3E}">
        <p14:creationId xmlns:p14="http://schemas.microsoft.com/office/powerpoint/2010/main" val="315320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4" y="228600"/>
            <a:ext cx="9114656" cy="1083035"/>
          </a:xfrm>
        </p:spPr>
        <p:txBody>
          <a:bodyPr>
            <a:normAutofit/>
          </a:bodyPr>
          <a:lstStyle/>
          <a:p>
            <a:r>
              <a:rPr lang="en-US" sz="3200" b="1" cap="small" dirty="0">
                <a:latin typeface="Calibri (headings)"/>
                <a:cs typeface="Calibri (headings)"/>
              </a:rPr>
              <a:t>Non-occupational </a:t>
            </a:r>
            <a:r>
              <a:rPr lang="en-US" sz="4800" b="1" u="sng" cap="small" dirty="0">
                <a:latin typeface="Calibri (headings)"/>
                <a:cs typeface="Calibri (headings)"/>
              </a:rPr>
              <a:t>Post</a:t>
            </a:r>
            <a:r>
              <a:rPr lang="en-US" sz="4800" b="1" cap="small" dirty="0">
                <a:latin typeface="Calibri (headings)"/>
                <a:cs typeface="Calibri (headings)"/>
              </a:rPr>
              <a:t> </a:t>
            </a:r>
            <a:r>
              <a:rPr lang="en-US" sz="3200" b="1" cap="small" dirty="0">
                <a:latin typeface="Calibri (headings)"/>
                <a:cs typeface="Calibri (headings)"/>
              </a:rPr>
              <a:t>Exposure Prophylaxis</a:t>
            </a:r>
          </a:p>
        </p:txBody>
      </p:sp>
      <p:sp>
        <p:nvSpPr>
          <p:cNvPr id="3" name="Content Placeholder 2"/>
          <p:cNvSpPr>
            <a:spLocks noGrp="1"/>
          </p:cNvSpPr>
          <p:nvPr>
            <p:ph idx="1"/>
          </p:nvPr>
        </p:nvSpPr>
        <p:spPr>
          <a:xfrm>
            <a:off x="457200" y="1143000"/>
            <a:ext cx="8229600" cy="4525963"/>
          </a:xfrm>
        </p:spPr>
        <p:txBody>
          <a:bodyPr/>
          <a:lstStyle/>
          <a:p>
            <a:r>
              <a:rPr lang="en-US" cap="small" dirty="0"/>
              <a:t>High risk exposure </a:t>
            </a:r>
          </a:p>
          <a:p>
            <a:r>
              <a:rPr lang="en-US" cap="small" dirty="0"/>
              <a:t>As soon as possible (&lt;72h from exposure)</a:t>
            </a:r>
          </a:p>
          <a:p>
            <a:r>
              <a:rPr lang="en-US" cap="small" dirty="0"/>
              <a:t>28 day course</a:t>
            </a:r>
          </a:p>
          <a:p>
            <a:r>
              <a:rPr lang="en-US" cap="small" dirty="0"/>
              <a:t>Preferred regimen:</a:t>
            </a:r>
          </a:p>
        </p:txBody>
      </p:sp>
      <p:sp>
        <p:nvSpPr>
          <p:cNvPr id="7" name="TextBox 6"/>
          <p:cNvSpPr txBox="1"/>
          <p:nvPr/>
        </p:nvSpPr>
        <p:spPr>
          <a:xfrm>
            <a:off x="586172" y="2621975"/>
            <a:ext cx="8001000" cy="3046988"/>
          </a:xfrm>
          <a:prstGeom prst="rect">
            <a:avLst/>
          </a:prstGeom>
          <a:noFill/>
        </p:spPr>
        <p:txBody>
          <a:bodyPr wrap="square" rtlCol="0">
            <a:spAutoFit/>
          </a:bodyPr>
          <a:lstStyle/>
          <a:p>
            <a:pPr algn="ctr"/>
            <a:endParaRPr lang="en-US" sz="2400" cap="small" dirty="0"/>
          </a:p>
          <a:p>
            <a:pPr algn="ctr"/>
            <a:r>
              <a:rPr lang="en-US" sz="2400" cap="small" dirty="0"/>
              <a:t>Truvada  once daily (fixed dose combo 200mg emtricitabine/300mg tenofovir) </a:t>
            </a:r>
          </a:p>
          <a:p>
            <a:pPr algn="ctr"/>
            <a:r>
              <a:rPr lang="en-US" sz="2400" cap="small" dirty="0"/>
              <a:t>PLUS</a:t>
            </a:r>
          </a:p>
          <a:p>
            <a:pPr algn="ctr"/>
            <a:r>
              <a:rPr lang="en-US" sz="2400" cap="small" dirty="0"/>
              <a:t>Raltegravir (Issentress) 400mg twice daily</a:t>
            </a:r>
          </a:p>
          <a:p>
            <a:pPr algn="ctr"/>
            <a:r>
              <a:rPr lang="en-US" sz="2400" cap="small" dirty="0"/>
              <a:t>OR</a:t>
            </a:r>
          </a:p>
          <a:p>
            <a:pPr algn="ctr"/>
            <a:r>
              <a:rPr lang="en-US" sz="2400" cap="small" dirty="0"/>
              <a:t>Dolutegravir (Tivicay) 50 mg daily</a:t>
            </a:r>
          </a:p>
          <a:p>
            <a:endParaRPr lang="en-US" sz="2400" dirty="0"/>
          </a:p>
        </p:txBody>
      </p:sp>
      <p:sp>
        <p:nvSpPr>
          <p:cNvPr id="8" name="TextBox 7"/>
          <p:cNvSpPr txBox="1"/>
          <p:nvPr/>
        </p:nvSpPr>
        <p:spPr>
          <a:xfrm>
            <a:off x="3332018" y="5253335"/>
            <a:ext cx="5638800" cy="923330"/>
          </a:xfrm>
          <a:prstGeom prst="rect">
            <a:avLst/>
          </a:prstGeom>
          <a:noFill/>
        </p:spPr>
        <p:txBody>
          <a:bodyPr wrap="square" rtlCol="0">
            <a:spAutoFit/>
          </a:bodyPr>
          <a:lstStyle/>
          <a:p>
            <a:r>
              <a:rPr lang="en-US" cap="small" dirty="0"/>
              <a:t>Toxicity monitoring: BUN, creatinine, LFTs (tenofovir); rash (emtricitabine); headache/nausea (raltegravir) </a:t>
            </a:r>
          </a:p>
        </p:txBody>
      </p:sp>
      <p:sp>
        <p:nvSpPr>
          <p:cNvPr id="4" name="TextBox 3">
            <a:extLst>
              <a:ext uri="{FF2B5EF4-FFF2-40B4-BE49-F238E27FC236}">
                <a16:creationId xmlns:a16="http://schemas.microsoft.com/office/drawing/2014/main" id="{6FCC4D43-FBB5-443B-B719-063F83BC229D}"/>
              </a:ext>
            </a:extLst>
          </p:cNvPr>
          <p:cNvSpPr txBox="1"/>
          <p:nvPr/>
        </p:nvSpPr>
        <p:spPr>
          <a:xfrm>
            <a:off x="4476308" y="6305107"/>
            <a:ext cx="4582632" cy="461665"/>
          </a:xfrm>
          <a:prstGeom prst="rect">
            <a:avLst/>
          </a:prstGeom>
          <a:noFill/>
        </p:spPr>
        <p:txBody>
          <a:bodyPr wrap="square" rtlCol="0">
            <a:spAutoFit/>
          </a:bodyPr>
          <a:lstStyle/>
          <a:p>
            <a:pPr algn="r"/>
            <a:r>
              <a:rPr lang="en-US" sz="1200" dirty="0">
                <a:solidFill>
                  <a:schemeClr val="bg1"/>
                </a:solidFill>
                <a:hlinkClick r:id="rId3">
                  <a:extLst>
                    <a:ext uri="{A12FA001-AC4F-418D-AE19-62706E023703}">
                      <ahyp:hlinkClr xmlns:ahyp="http://schemas.microsoft.com/office/drawing/2018/hyperlinkcolor" val="tx"/>
                    </a:ext>
                  </a:extLst>
                </a:hlinkClick>
              </a:rPr>
              <a:t>https://www.cdc.gov/stophivtogether/library/prescribe-hiv-prevention/brochures/cdc-lsht-php-brochure-pep-faq.pdf</a:t>
            </a:r>
            <a:endParaRPr lang="en-US" sz="1200" dirty="0">
              <a:solidFill>
                <a:schemeClr val="bg1"/>
              </a:solidFill>
            </a:endParaRPr>
          </a:p>
        </p:txBody>
      </p:sp>
    </p:spTree>
    <p:extLst>
      <p:ext uri="{BB962C8B-B14F-4D97-AF65-F5344CB8AC3E}">
        <p14:creationId xmlns:p14="http://schemas.microsoft.com/office/powerpoint/2010/main" val="1560222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BDD3A-E54C-43A3-A6AF-DD851AC9F7DA}"/>
              </a:ext>
            </a:extLst>
          </p:cNvPr>
          <p:cNvSpPr>
            <a:spLocks noGrp="1"/>
          </p:cNvSpPr>
          <p:nvPr>
            <p:ph type="ctrTitle"/>
          </p:nvPr>
        </p:nvSpPr>
        <p:spPr>
          <a:xfrm>
            <a:off x="685803" y="2025526"/>
            <a:ext cx="7772399" cy="2474409"/>
          </a:xfrm>
        </p:spPr>
        <p:txBody>
          <a:bodyPr anchor="t">
            <a:normAutofit/>
          </a:bodyPr>
          <a:lstStyle/>
          <a:p>
            <a:r>
              <a:rPr lang="en-US" dirty="0"/>
              <a:t>Thank You!</a:t>
            </a:r>
          </a:p>
        </p:txBody>
      </p:sp>
    </p:spTree>
    <p:extLst>
      <p:ext uri="{BB962C8B-B14F-4D97-AF65-F5344CB8AC3E}">
        <p14:creationId xmlns:p14="http://schemas.microsoft.com/office/powerpoint/2010/main" val="3246867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6960-21A5-400E-9B7C-2DA00F5FE91D}"/>
              </a:ext>
            </a:extLst>
          </p:cNvPr>
          <p:cNvSpPr>
            <a:spLocks noGrp="1"/>
          </p:cNvSpPr>
          <p:nvPr>
            <p:ph type="ctrTitle"/>
          </p:nvPr>
        </p:nvSpPr>
        <p:spPr/>
        <p:txBody>
          <a:bodyPr/>
          <a:lstStyle/>
          <a:p>
            <a:pPr algn="ctr"/>
            <a:r>
              <a:rPr lang="en-US" dirty="0"/>
              <a:t>EVALUATION LINK</a:t>
            </a:r>
          </a:p>
        </p:txBody>
      </p:sp>
      <p:sp>
        <p:nvSpPr>
          <p:cNvPr id="3" name="Content Placeholder 2">
            <a:extLst>
              <a:ext uri="{FF2B5EF4-FFF2-40B4-BE49-F238E27FC236}">
                <a16:creationId xmlns:a16="http://schemas.microsoft.com/office/drawing/2014/main" id="{DBEF34B3-BA3B-448B-8621-926CB851A0A7}"/>
              </a:ext>
            </a:extLst>
          </p:cNvPr>
          <p:cNvSpPr>
            <a:spLocks noGrp="1"/>
          </p:cNvSpPr>
          <p:nvPr>
            <p:ph type="subTitle" idx="1"/>
          </p:nvPr>
        </p:nvSpPr>
        <p:spPr>
          <a:xfrm>
            <a:off x="685798" y="3262730"/>
            <a:ext cx="7772398" cy="1066800"/>
          </a:xfrm>
        </p:spPr>
        <p:txBody>
          <a:bodyPr>
            <a:normAutofit/>
          </a:bodyPr>
          <a:lstStyle/>
          <a:p>
            <a:pPr marL="114112" algn="ctr"/>
            <a:r>
              <a:rPr lang="en-US" sz="5400" u="sng" dirty="0">
                <a:hlinkClick r:id="rId2"/>
              </a:rPr>
              <a:t>http://bit.ly/elicaeval</a:t>
            </a:r>
            <a:endParaRPr lang="en-US" sz="5400" dirty="0"/>
          </a:p>
        </p:txBody>
      </p:sp>
    </p:spTree>
    <p:extLst>
      <p:ext uri="{BB962C8B-B14F-4D97-AF65-F5344CB8AC3E}">
        <p14:creationId xmlns:p14="http://schemas.microsoft.com/office/powerpoint/2010/main" val="4200862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70A8-C9CA-4318-8D55-C010A8B18E5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B6C4BBB-AAB9-4B17-9962-BD665660A299}"/>
              </a:ext>
            </a:extLst>
          </p:cNvPr>
          <p:cNvSpPr>
            <a:spLocks noGrp="1"/>
          </p:cNvSpPr>
          <p:nvPr>
            <p:ph idx="1"/>
          </p:nvPr>
        </p:nvSpPr>
        <p:spPr/>
        <p:txBody>
          <a:bodyPr>
            <a:normAutofit fontScale="55000" lnSpcReduction="20000"/>
          </a:bodyPr>
          <a:lstStyle/>
          <a:p>
            <a:pPr lvl="0"/>
            <a:r>
              <a:rPr lang="en-US" dirty="0"/>
              <a:t>CDC. Monitoring selected national HIV prevention and care objectives by using HIV surveillance data – United States and 6 dependent areas – 2012. </a:t>
            </a:r>
            <a:r>
              <a:rPr lang="en-US" i="1" dirty="0"/>
              <a:t>HIV Surveillance Supplemental report</a:t>
            </a:r>
            <a:r>
              <a:rPr lang="en-US" dirty="0"/>
              <a:t> 2014;19(No.3). Published November 2014.</a:t>
            </a:r>
          </a:p>
          <a:p>
            <a:pPr lvl="0"/>
            <a:r>
              <a:rPr lang="en-US" dirty="0"/>
              <a:t>CDC. Estimated HIV incidence in the United States, 2007-2010. </a:t>
            </a:r>
            <a:r>
              <a:rPr lang="en-US" i="1" dirty="0"/>
              <a:t>HIV Surveillance Supplemental Report</a:t>
            </a:r>
            <a:r>
              <a:rPr lang="en-US" dirty="0"/>
              <a:t> 2012;17(No.4). Published December 2012.</a:t>
            </a:r>
          </a:p>
          <a:p>
            <a:pPr lvl="0"/>
            <a:r>
              <a:rPr lang="en-US" dirty="0"/>
              <a:t>Centers for Disease Control and Prevention (CDC). Preexposure Prophylaxis for the Prevention of HIV Infection in the United States: A Clinical Practice Guidelines. Published May 2014.</a:t>
            </a:r>
          </a:p>
          <a:p>
            <a:r>
              <a:rPr lang="en-US" dirty="0"/>
              <a:t>http://www.who.int/hiv/amds/who_elimination_vertical_transmission_n_shaffer.pdf</a:t>
            </a:r>
          </a:p>
          <a:p>
            <a:r>
              <a:rPr lang="en-US" dirty="0"/>
              <a:t>PAETC HIV Learning Network, Didactic Serious, Pre-Exposure Prophylaxis, Anita </a:t>
            </a:r>
            <a:r>
              <a:rPr lang="en-US" dirty="0" err="1"/>
              <a:t>Kadakia</a:t>
            </a:r>
            <a:r>
              <a:rPr lang="en-US" dirty="0"/>
              <a:t>, MD, Owen Clinic UCSD, 3/12/15</a:t>
            </a:r>
          </a:p>
          <a:p>
            <a:pPr lvl="0"/>
            <a:r>
              <a:rPr lang="en-US" dirty="0"/>
              <a:t>Grant, RM et al. Preexposure chemoprophylaxis for HIV prevention in men who have sex with men. N </a:t>
            </a:r>
            <a:r>
              <a:rPr lang="en-US" dirty="0" err="1"/>
              <a:t>Engl</a:t>
            </a:r>
            <a:r>
              <a:rPr lang="en-US" dirty="0"/>
              <a:t> J Med 2010;363:2587-2599.</a:t>
            </a:r>
          </a:p>
          <a:p>
            <a:pPr lvl="0"/>
            <a:r>
              <a:rPr lang="en-US" dirty="0"/>
              <a:t>Thigpen, MC et al. Antiretroviral preexposure prophylaxis for heterosexual HIV transmission in Botswana. N </a:t>
            </a:r>
            <a:r>
              <a:rPr lang="en-US" dirty="0" err="1"/>
              <a:t>Engl</a:t>
            </a:r>
            <a:r>
              <a:rPr lang="en-US" dirty="0"/>
              <a:t> J Med 2012;364:423-434.</a:t>
            </a:r>
          </a:p>
          <a:p>
            <a:pPr lvl="0"/>
            <a:r>
              <a:rPr lang="en-US" dirty="0" err="1"/>
              <a:t>Baeten</a:t>
            </a:r>
            <a:r>
              <a:rPr lang="en-US" dirty="0"/>
              <a:t>, JM et al. Antiretroviral prophylaxis for HIV prevention in heterosexual men and women. N </a:t>
            </a:r>
            <a:r>
              <a:rPr lang="en-US" dirty="0" err="1"/>
              <a:t>Engl</a:t>
            </a:r>
            <a:r>
              <a:rPr lang="en-US" dirty="0"/>
              <a:t> J Med 2012;5:399-410.</a:t>
            </a:r>
          </a:p>
          <a:p>
            <a:pPr lvl="0"/>
            <a:r>
              <a:rPr lang="en-US" dirty="0" err="1"/>
              <a:t>Choopanya</a:t>
            </a:r>
            <a:r>
              <a:rPr lang="en-US" dirty="0"/>
              <a:t>, K et al. Antiretroviral prophylaxis for HIV infection in injecting drug users in Bangkok, Thailand (The Bangkok Tenofovir Study): a randomized, double-blind, placebo-controlled phase 3 trial. Lancet 2013;2013:2083-2090.</a:t>
            </a:r>
          </a:p>
          <a:p>
            <a:pPr lvl="0"/>
            <a:r>
              <a:rPr lang="en-US" dirty="0"/>
              <a:t>McCormack, S and Dunn, D. Pragmatic open-label randomized trial of preexposure prophylaxis: the PROUD study. CROI; Feb 23-25, 2015; Seattle, WA. 22LB.</a:t>
            </a:r>
          </a:p>
          <a:p>
            <a:pPr lvl="0"/>
            <a:r>
              <a:rPr lang="en-US" dirty="0"/>
              <a:t>Molina, JM et al. On demand </a:t>
            </a:r>
            <a:r>
              <a:rPr lang="en-US" dirty="0" err="1"/>
              <a:t>PrEP</a:t>
            </a:r>
            <a:r>
              <a:rPr lang="en-US" dirty="0"/>
              <a:t> with oral TDF-FTC in MSM: results of the ANRS </a:t>
            </a:r>
            <a:r>
              <a:rPr lang="en-US" dirty="0" err="1"/>
              <a:t>Ipergay</a:t>
            </a:r>
            <a:r>
              <a:rPr lang="en-US" dirty="0"/>
              <a:t> trial. CROI; Feb 23-25, 2015. Seattle, WA. 23LB.</a:t>
            </a:r>
          </a:p>
          <a:p>
            <a:endParaRPr lang="en-US" dirty="0"/>
          </a:p>
        </p:txBody>
      </p:sp>
    </p:spTree>
    <p:extLst>
      <p:ext uri="{BB962C8B-B14F-4D97-AF65-F5344CB8AC3E}">
        <p14:creationId xmlns:p14="http://schemas.microsoft.com/office/powerpoint/2010/main" val="302972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chemeClr val="tx2"/>
                </a:solidFill>
              </a:rPr>
              <a:t>Myths and Truths About HIV</a:t>
            </a:r>
          </a:p>
        </p:txBody>
      </p:sp>
      <p:sp>
        <p:nvSpPr>
          <p:cNvPr id="3" name="Content Placeholder 2"/>
          <p:cNvSpPr>
            <a:spLocks noGrp="1"/>
          </p:cNvSpPr>
          <p:nvPr>
            <p:ph idx="1"/>
          </p:nvPr>
        </p:nvSpPr>
        <p:spPr/>
        <p:txBody>
          <a:bodyPr>
            <a:normAutofit/>
          </a:bodyPr>
          <a:lstStyle/>
          <a:p>
            <a:r>
              <a:rPr lang="en-US" sz="3600" dirty="0"/>
              <a:t>What are some myths that you’ve heard about HIV? </a:t>
            </a:r>
          </a:p>
          <a:p>
            <a:r>
              <a:rPr lang="en-US" sz="3600" dirty="0"/>
              <a:t>Where do you think these come from? </a:t>
            </a:r>
          </a:p>
        </p:txBody>
      </p:sp>
    </p:spTree>
    <p:extLst>
      <p:ext uri="{BB962C8B-B14F-4D97-AF65-F5344CB8AC3E}">
        <p14:creationId xmlns:p14="http://schemas.microsoft.com/office/powerpoint/2010/main" val="22108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chemeClr val="tx2"/>
                </a:solidFill>
              </a:rPr>
              <a:t>Truths About HIV</a:t>
            </a:r>
          </a:p>
        </p:txBody>
      </p:sp>
      <p:sp>
        <p:nvSpPr>
          <p:cNvPr id="3" name="Content Placeholder 2"/>
          <p:cNvSpPr>
            <a:spLocks noGrp="1"/>
          </p:cNvSpPr>
          <p:nvPr>
            <p:ph idx="1"/>
          </p:nvPr>
        </p:nvSpPr>
        <p:spPr/>
        <p:txBody>
          <a:bodyPr>
            <a:normAutofit/>
          </a:bodyPr>
          <a:lstStyle/>
          <a:p>
            <a:r>
              <a:rPr lang="en-US" sz="3600" dirty="0"/>
              <a:t>Can you name the 5 fluids that transmit HIV?</a:t>
            </a:r>
          </a:p>
        </p:txBody>
      </p:sp>
    </p:spTree>
    <p:extLst>
      <p:ext uri="{BB962C8B-B14F-4D97-AF65-F5344CB8AC3E}">
        <p14:creationId xmlns:p14="http://schemas.microsoft.com/office/powerpoint/2010/main" val="266368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5-06 at 9.33.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50"/>
            <a:ext cx="9144000" cy="6217920"/>
          </a:xfrm>
          <a:prstGeom prst="rect">
            <a:avLst/>
          </a:prstGeom>
        </p:spPr>
      </p:pic>
      <p:sp>
        <p:nvSpPr>
          <p:cNvPr id="10" name="TextBox 9"/>
          <p:cNvSpPr txBox="1"/>
          <p:nvPr/>
        </p:nvSpPr>
        <p:spPr>
          <a:xfrm>
            <a:off x="3778137" y="6246070"/>
            <a:ext cx="4951828" cy="584776"/>
          </a:xfrm>
          <a:prstGeom prst="rect">
            <a:avLst/>
          </a:prstGeom>
          <a:noFill/>
        </p:spPr>
        <p:txBody>
          <a:bodyPr wrap="square" rtlCol="0">
            <a:spAutoFit/>
          </a:bodyPr>
          <a:lstStyle/>
          <a:p>
            <a:r>
              <a:rPr lang="en-US" sz="800" dirty="0">
                <a:solidFill>
                  <a:schemeClr val="bg1"/>
                </a:solidFill>
              </a:rPr>
              <a:t>Patel P, </a:t>
            </a:r>
            <a:r>
              <a:rPr lang="en-US" sz="800" dirty="0" err="1">
                <a:solidFill>
                  <a:schemeClr val="bg1"/>
                </a:solidFill>
              </a:rPr>
              <a:t>Borkowf</a:t>
            </a:r>
            <a:r>
              <a:rPr lang="en-US" sz="800" dirty="0">
                <a:solidFill>
                  <a:schemeClr val="bg1"/>
                </a:solidFill>
              </a:rPr>
              <a:t> CB, Brooks JT. Et al. Estimating per-act HIV transmission risk: a systematic review. AIDS. 2014. </a:t>
            </a:r>
            <a:r>
              <a:rPr lang="en-US" sz="800" dirty="0" err="1">
                <a:solidFill>
                  <a:schemeClr val="bg1"/>
                </a:solidFill>
              </a:rPr>
              <a:t>doi</a:t>
            </a:r>
            <a:r>
              <a:rPr lang="en-US" sz="800" dirty="0">
                <a:solidFill>
                  <a:schemeClr val="bg1"/>
                </a:solidFill>
              </a:rPr>
              <a:t>: 10.1097/QAD.0000000000000298.</a:t>
            </a:r>
          </a:p>
          <a:p>
            <a:r>
              <a:rPr lang="en-US" sz="800" dirty="0">
                <a:solidFill>
                  <a:schemeClr val="bg1"/>
                </a:solidFill>
              </a:rPr>
              <a:t>Pretty LA, Anderson GS, Sweet DJ. Human bites and the risk of human immunodeficiency virus transmission. Am J Forensic Med </a:t>
            </a:r>
            <a:r>
              <a:rPr lang="en-US" sz="800" dirty="0" err="1">
                <a:solidFill>
                  <a:schemeClr val="bg1"/>
                </a:solidFill>
              </a:rPr>
              <a:t>Pathol</a:t>
            </a:r>
            <a:r>
              <a:rPr lang="en-US" sz="800" dirty="0">
                <a:solidFill>
                  <a:schemeClr val="bg1"/>
                </a:solidFill>
              </a:rPr>
              <a:t> 1999;20(3):232-239.</a:t>
            </a:r>
          </a:p>
        </p:txBody>
      </p:sp>
    </p:spTree>
    <p:extLst>
      <p:ext uri="{BB962C8B-B14F-4D97-AF65-F5344CB8AC3E}">
        <p14:creationId xmlns:p14="http://schemas.microsoft.com/office/powerpoint/2010/main" val="109044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97C1-D610-4936-A178-5BB078BBE0D7}"/>
              </a:ext>
            </a:extLst>
          </p:cNvPr>
          <p:cNvSpPr>
            <a:spLocks noGrp="1"/>
          </p:cNvSpPr>
          <p:nvPr>
            <p:ph type="title"/>
          </p:nvPr>
        </p:nvSpPr>
        <p:spPr/>
        <p:txBody>
          <a:bodyPr/>
          <a:lstStyle/>
          <a:p>
            <a:r>
              <a:rPr lang="en-US" dirty="0"/>
              <a:t>EPIDEMIOLOGY</a:t>
            </a:r>
          </a:p>
        </p:txBody>
      </p:sp>
    </p:spTree>
    <p:extLst>
      <p:ext uri="{BB962C8B-B14F-4D97-AF65-F5344CB8AC3E}">
        <p14:creationId xmlns:p14="http://schemas.microsoft.com/office/powerpoint/2010/main" val="17500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7501-D31C-47DE-8DFE-120A42244820}"/>
              </a:ext>
            </a:extLst>
          </p:cNvPr>
          <p:cNvSpPr>
            <a:spLocks noGrp="1"/>
          </p:cNvSpPr>
          <p:nvPr>
            <p:ph type="title"/>
          </p:nvPr>
        </p:nvSpPr>
        <p:spPr>
          <a:xfrm>
            <a:off x="457202" y="90032"/>
            <a:ext cx="8315569" cy="1143000"/>
          </a:xfrm>
        </p:spPr>
        <p:txBody>
          <a:bodyPr/>
          <a:lstStyle/>
          <a:p>
            <a:r>
              <a:rPr lang="en-US" sz="3200" cap="small" dirty="0"/>
              <a:t>Estimated New HIV Infections in the US, </a:t>
            </a:r>
            <a:br>
              <a:rPr lang="en-US" sz="3200" cap="small" dirty="0"/>
            </a:br>
            <a:r>
              <a:rPr lang="en-US" sz="3200" cap="small" dirty="0"/>
              <a:t>by Age, 2018</a:t>
            </a:r>
            <a:endParaRPr lang="en-US" sz="3200" dirty="0"/>
          </a:p>
        </p:txBody>
      </p:sp>
      <p:graphicFrame>
        <p:nvGraphicFramePr>
          <p:cNvPr id="4" name="Content Placeholder 6">
            <a:extLst>
              <a:ext uri="{FF2B5EF4-FFF2-40B4-BE49-F238E27FC236}">
                <a16:creationId xmlns:a16="http://schemas.microsoft.com/office/drawing/2014/main" id="{D47D4FA3-814E-4C6D-A08A-8E0D1BEEA9A3}"/>
              </a:ext>
            </a:extLst>
          </p:cNvPr>
          <p:cNvGraphicFramePr>
            <a:graphicFrameLocks/>
          </p:cNvGraphicFramePr>
          <p:nvPr>
            <p:extLst>
              <p:ext uri="{D42A27DB-BD31-4B8C-83A1-F6EECF244321}">
                <p14:modId xmlns:p14="http://schemas.microsoft.com/office/powerpoint/2010/main" val="862413626"/>
              </p:ext>
            </p:extLst>
          </p:nvPr>
        </p:nvGraphicFramePr>
        <p:xfrm>
          <a:off x="802409" y="1508222"/>
          <a:ext cx="7391400" cy="43772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7">
            <a:extLst>
              <a:ext uri="{FF2B5EF4-FFF2-40B4-BE49-F238E27FC236}">
                <a16:creationId xmlns:a16="http://schemas.microsoft.com/office/drawing/2014/main" id="{31683867-4E5C-40E3-99BA-72D3A0BADF7A}"/>
              </a:ext>
            </a:extLst>
          </p:cNvPr>
          <p:cNvSpPr txBox="1">
            <a:spLocks noChangeArrowheads="1"/>
          </p:cNvSpPr>
          <p:nvPr/>
        </p:nvSpPr>
        <p:spPr bwMode="auto">
          <a:xfrm>
            <a:off x="228600" y="5898083"/>
            <a:ext cx="8915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prstClr val="black"/>
                </a:solidFill>
              </a:rPr>
              <a:t>Centers for Disease Control and Prevention. </a:t>
            </a:r>
            <a:r>
              <a:rPr lang="en-US" sz="800" i="1" dirty="0">
                <a:solidFill>
                  <a:prstClr val="black"/>
                </a:solidFill>
              </a:rPr>
              <a:t>HIV Surveillance Report, 2018. </a:t>
            </a:r>
            <a:r>
              <a:rPr lang="fr-FR" sz="800" i="1" dirty="0">
                <a:solidFill>
                  <a:prstClr val="black"/>
                </a:solidFill>
              </a:rPr>
              <a:t>rwww.cdc.gov/hiv/</a:t>
            </a:r>
            <a:r>
              <a:rPr lang="fr-FR" sz="800" i="1" dirty="0" err="1">
                <a:solidFill>
                  <a:prstClr val="black"/>
                </a:solidFill>
              </a:rPr>
              <a:t>pdf</a:t>
            </a:r>
            <a:r>
              <a:rPr lang="fr-FR" sz="800" i="1" dirty="0">
                <a:solidFill>
                  <a:prstClr val="black"/>
                </a:solidFill>
              </a:rPr>
              <a:t>/</a:t>
            </a:r>
            <a:r>
              <a:rPr lang="fr-FR" sz="800" i="1" dirty="0" err="1">
                <a:solidFill>
                  <a:prstClr val="black"/>
                </a:solidFill>
              </a:rPr>
              <a:t>library</a:t>
            </a:r>
            <a:r>
              <a:rPr lang="fr-FR" sz="800" i="1" dirty="0">
                <a:solidFill>
                  <a:prstClr val="black"/>
                </a:solidFill>
              </a:rPr>
              <a:t>/reports/surveillance/cdc-hiv-surveillance-report-2018-vol-30.pdf. </a:t>
            </a:r>
            <a:r>
              <a:rPr lang="en-US" sz="800" dirty="0">
                <a:solidFill>
                  <a:prstClr val="black"/>
                </a:solidFill>
              </a:rPr>
              <a:t>Published June 2019. Accessed Feb 6, 2020.</a:t>
            </a:r>
            <a:endParaRPr lang="en-US" altLang="en-US" sz="800" dirty="0">
              <a:solidFill>
                <a:prstClr val="black"/>
              </a:solidFill>
            </a:endParaRPr>
          </a:p>
        </p:txBody>
      </p:sp>
      <p:sp>
        <p:nvSpPr>
          <p:cNvPr id="6" name="Rectangle 5">
            <a:extLst>
              <a:ext uri="{FF2B5EF4-FFF2-40B4-BE49-F238E27FC236}">
                <a16:creationId xmlns:a16="http://schemas.microsoft.com/office/drawing/2014/main" id="{C409D176-6A10-472B-8AF3-80A78F42BD31}"/>
              </a:ext>
            </a:extLst>
          </p:cNvPr>
          <p:cNvSpPr/>
          <p:nvPr/>
        </p:nvSpPr>
        <p:spPr>
          <a:xfrm>
            <a:off x="2071567" y="2688083"/>
            <a:ext cx="1369595" cy="3197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5E92D8-AA51-4BC7-A746-F8B42C7612ED}"/>
              </a:ext>
            </a:extLst>
          </p:cNvPr>
          <p:cNvSpPr txBox="1"/>
          <p:nvPr/>
        </p:nvSpPr>
        <p:spPr>
          <a:xfrm>
            <a:off x="2265945" y="3133034"/>
            <a:ext cx="743953" cy="369332"/>
          </a:xfrm>
          <a:prstGeom prst="rect">
            <a:avLst/>
          </a:prstGeom>
          <a:noFill/>
        </p:spPr>
        <p:txBody>
          <a:bodyPr wrap="square" rtlCol="0">
            <a:spAutoFit/>
          </a:bodyPr>
          <a:lstStyle/>
          <a:p>
            <a:r>
              <a:rPr lang="en-US" b="1" dirty="0"/>
              <a:t>21%</a:t>
            </a:r>
          </a:p>
        </p:txBody>
      </p:sp>
      <p:sp>
        <p:nvSpPr>
          <p:cNvPr id="8" name="Rectangle 7">
            <a:extLst>
              <a:ext uri="{FF2B5EF4-FFF2-40B4-BE49-F238E27FC236}">
                <a16:creationId xmlns:a16="http://schemas.microsoft.com/office/drawing/2014/main" id="{FDEB1B65-49A4-42F4-9161-2EFE13E7949F}"/>
              </a:ext>
            </a:extLst>
          </p:cNvPr>
          <p:cNvSpPr/>
          <p:nvPr/>
        </p:nvSpPr>
        <p:spPr>
          <a:xfrm>
            <a:off x="6019974" y="3741422"/>
            <a:ext cx="1973179" cy="21566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907737-1801-4A1B-AB1F-2713E21D4AD5}"/>
              </a:ext>
            </a:extLst>
          </p:cNvPr>
          <p:cNvSpPr txBox="1"/>
          <p:nvPr/>
        </p:nvSpPr>
        <p:spPr>
          <a:xfrm>
            <a:off x="6817895" y="3998843"/>
            <a:ext cx="786063" cy="369332"/>
          </a:xfrm>
          <a:prstGeom prst="rect">
            <a:avLst/>
          </a:prstGeom>
          <a:noFill/>
        </p:spPr>
        <p:txBody>
          <a:bodyPr wrap="square" rtlCol="0">
            <a:spAutoFit/>
          </a:bodyPr>
          <a:lstStyle/>
          <a:p>
            <a:r>
              <a:rPr lang="en-US" b="1" dirty="0"/>
              <a:t>17%</a:t>
            </a:r>
          </a:p>
        </p:txBody>
      </p:sp>
      <p:sp>
        <p:nvSpPr>
          <p:cNvPr id="10" name="TextBox 9">
            <a:extLst>
              <a:ext uri="{FF2B5EF4-FFF2-40B4-BE49-F238E27FC236}">
                <a16:creationId xmlns:a16="http://schemas.microsoft.com/office/drawing/2014/main" id="{F5F012C0-C588-4A9C-8EC9-7D0B9D2F4421}"/>
              </a:ext>
            </a:extLst>
          </p:cNvPr>
          <p:cNvSpPr txBox="1"/>
          <p:nvPr/>
        </p:nvSpPr>
        <p:spPr>
          <a:xfrm>
            <a:off x="573635" y="1198649"/>
            <a:ext cx="8225329" cy="646331"/>
          </a:xfrm>
          <a:prstGeom prst="rect">
            <a:avLst/>
          </a:prstGeom>
          <a:noFill/>
        </p:spPr>
        <p:txBody>
          <a:bodyPr wrap="none" rtlCol="0">
            <a:spAutoFit/>
          </a:bodyPr>
          <a:lstStyle/>
          <a:p>
            <a:r>
              <a:rPr lang="en-US" b="1" dirty="0">
                <a:solidFill>
                  <a:prstClr val="black"/>
                </a:solidFill>
              </a:rPr>
              <a:t>Persons &lt;25 and &gt;50 years old make up nearly 37% of new HIV infections</a:t>
            </a:r>
          </a:p>
          <a:p>
            <a:endParaRPr lang="en-US" dirty="0"/>
          </a:p>
        </p:txBody>
      </p:sp>
    </p:spTree>
    <p:extLst>
      <p:ext uri="{BB962C8B-B14F-4D97-AF65-F5344CB8AC3E}">
        <p14:creationId xmlns:p14="http://schemas.microsoft.com/office/powerpoint/2010/main" val="3555209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PPTXSS_SETTINGS" val="9408399,8,8,150,50,3,True,True"/>
  <p:tag name="PTXSS_ISORIGINAL" val="1895461"/>
  <p:tag name="PTXSS_ORIGID" val="1895435"/>
</p:tagLst>
</file>

<file path=ppt/tags/tag3.xml><?xml version="1.0" encoding="utf-8"?>
<p:tagLst xmlns:a="http://schemas.openxmlformats.org/drawingml/2006/main" xmlns:r="http://schemas.openxmlformats.org/officeDocument/2006/relationships" xmlns:p="http://schemas.openxmlformats.org/presentationml/2006/main">
  <p:tag name="PPTXSS_SETTINGS" val="9408399,8,8,150,50,3,True,True"/>
  <p:tag name="PTXSS_ISORIGINAL" val="1895462"/>
  <p:tag name="PTXSS_ORIGID" val="1895436"/>
</p:tagLst>
</file>

<file path=ppt/tags/tag4.xml><?xml version="1.0" encoding="utf-8"?>
<p:tagLst xmlns:a="http://schemas.openxmlformats.org/drawingml/2006/main" xmlns:r="http://schemas.openxmlformats.org/officeDocument/2006/relationships" xmlns:p="http://schemas.openxmlformats.org/presentationml/2006/main">
  <p:tag name="PPTXSS_SETTINGS" val="9408399,8,8,150,50,3,True,True"/>
  <p:tag name="PTXSS_ISORIGINAL" val="1895463"/>
  <p:tag name="PTXSS_ORIGID" val="1895438"/>
</p:tagLst>
</file>

<file path=ppt/tags/tag5.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ags/tag6.xml><?xml version="1.0" encoding="utf-8"?>
<p:tagLst xmlns:a="http://schemas.openxmlformats.org/drawingml/2006/main" xmlns:r="http://schemas.openxmlformats.org/officeDocument/2006/relationships" xmlns:p="http://schemas.openxmlformats.org/presentationml/2006/main">
  <p:tag name="PPTXSS_ORIGINAL" val="1895435,Rectangle 11,438,Slide183"/>
  <p:tag name="PPTXSS_SETTINGS" val="8355711,8,8,150,50,3,True,True"/>
  <p:tag name="PTXSS_ORIGID" val="18954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4333</TotalTime>
  <Words>4826</Words>
  <Application>Microsoft Office PowerPoint</Application>
  <PresentationFormat>On-screen Show (4:3)</PresentationFormat>
  <Paragraphs>559</Paragraphs>
  <Slides>48</Slides>
  <Notes>36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Arial</vt:lpstr>
      <vt:lpstr>Arial Black</vt:lpstr>
      <vt:lpstr>Calibri</vt:lpstr>
      <vt:lpstr>Calibri (heading)</vt:lpstr>
      <vt:lpstr>Calibri (headings)</vt:lpstr>
      <vt:lpstr>Calibri(headings)</vt:lpstr>
      <vt:lpstr>Helvetica</vt:lpstr>
      <vt:lpstr>ITC Avant Garde Std Bk</vt:lpstr>
      <vt:lpstr>Lato</vt:lpstr>
      <vt:lpstr>Symbol</vt:lpstr>
      <vt:lpstr>Tahoma</vt:lpstr>
      <vt:lpstr>Wingdings</vt:lpstr>
      <vt:lpstr>ZapfHumnst BT</vt:lpstr>
      <vt:lpstr>AETC program</vt:lpstr>
      <vt:lpstr>Let’s Talk About Sex</vt:lpstr>
      <vt:lpstr>Authors and Funders</vt:lpstr>
      <vt:lpstr>REGISTRATION LINK</vt:lpstr>
      <vt:lpstr>Our Goal Today…</vt:lpstr>
      <vt:lpstr>Myths and Truths About HIV</vt:lpstr>
      <vt:lpstr>Truths About HIV</vt:lpstr>
      <vt:lpstr>PowerPoint Presentation</vt:lpstr>
      <vt:lpstr>EPIDEMIOLOGY</vt:lpstr>
      <vt:lpstr>Estimated New HIV Infections in the US,  by Age, 2018</vt:lpstr>
      <vt:lpstr>Percentage of New HIV Diagnoses in the U.S. and Dependent Areas by Region, 2018 </vt:lpstr>
      <vt:lpstr>Chlamydia : 1.8 million cases. 19% rate increase since 2014</vt:lpstr>
      <vt:lpstr>What’s New in the 2015 CDC STD Treatment Guidelines</vt:lpstr>
      <vt:lpstr>PowerPoint Presentation</vt:lpstr>
      <vt:lpstr>PowerPoint Presentation</vt:lpstr>
      <vt:lpstr>PowerPoint Presentation</vt:lpstr>
      <vt:lpstr>PowerPoint Presentation</vt:lpstr>
      <vt:lpstr>CHLAMYDIA TREATMENT Uncomplicated Genital, Rectal,  or Pharyngeal Infections</vt:lpstr>
      <vt:lpstr>GONORRHEA  DUAL  THERAPY Uncomplicated Genital, Rectal, or Pharyngeal Infections</vt:lpstr>
      <vt:lpstr>SYPHILIS TREATMENT</vt:lpstr>
      <vt:lpstr>HIV TESTING and PrEP</vt:lpstr>
      <vt:lpstr>Why do we need to test everyone for HIV?</vt:lpstr>
      <vt:lpstr>HIV Screening Recommendations</vt:lpstr>
      <vt:lpstr>Most common HIV testing methods</vt:lpstr>
      <vt:lpstr>PowerPoint Presentation</vt:lpstr>
      <vt:lpstr>PowerPoint Presentation</vt:lpstr>
      <vt:lpstr>PowerPoint Presentation</vt:lpstr>
      <vt:lpstr>A QUICK POLL </vt:lpstr>
      <vt:lpstr>What is HIV PrEP?</vt:lpstr>
      <vt:lpstr>What is HIV PrEP?</vt:lpstr>
      <vt:lpstr>Who should Consider taking PrEP?</vt:lpstr>
      <vt:lpstr>PowerPoint Presentation</vt:lpstr>
      <vt:lpstr>PowerPoint Presentation</vt:lpstr>
      <vt:lpstr>PowerPoint Presentation</vt:lpstr>
      <vt:lpstr>PowerPoint Presentation</vt:lpstr>
      <vt:lpstr>PowerPoint Presentation</vt:lpstr>
      <vt:lpstr>PowerPoint Presentation</vt:lpstr>
      <vt:lpstr>RESISTANCE</vt:lpstr>
      <vt:lpstr>STEPS TO PRESCRIBE PREP </vt:lpstr>
      <vt:lpstr>Clinical follow-up and monitoring</vt:lpstr>
      <vt:lpstr>STI Screening is Important</vt:lpstr>
      <vt:lpstr>Stopping PrEP</vt:lpstr>
      <vt:lpstr>What not to use or do</vt:lpstr>
      <vt:lpstr>Which medications should I prescribe for PrEP?</vt:lpstr>
      <vt:lpstr>PrEP Summary</vt:lpstr>
      <vt:lpstr>Non-occupational Post Exposure Prophylaxis</vt:lpstr>
      <vt:lpstr>Thank You!</vt:lpstr>
      <vt:lpstr>EVALUATION LINK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Sex</dc:title>
  <dc:creator>Sarah Elizabeth Waldman</dc:creator>
  <cp:lastModifiedBy>Mark McCormick</cp:lastModifiedBy>
  <cp:revision>1</cp:revision>
  <dcterms:created xsi:type="dcterms:W3CDTF">2020-05-15T19:08:25Z</dcterms:created>
  <dcterms:modified xsi:type="dcterms:W3CDTF">2020-10-01T21:50:19Z</dcterms:modified>
</cp:coreProperties>
</file>