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43"/>
  </p:notesMasterIdLst>
  <p:handoutMasterIdLst>
    <p:handoutMasterId r:id="rId44"/>
  </p:handoutMasterIdLst>
  <p:sldIdLst>
    <p:sldId id="385" r:id="rId2"/>
    <p:sldId id="359" r:id="rId3"/>
    <p:sldId id="361" r:id="rId4"/>
    <p:sldId id="365" r:id="rId5"/>
    <p:sldId id="301" r:id="rId6"/>
    <p:sldId id="367" r:id="rId7"/>
    <p:sldId id="390" r:id="rId8"/>
    <p:sldId id="391" r:id="rId9"/>
    <p:sldId id="392" r:id="rId10"/>
    <p:sldId id="393" r:id="rId11"/>
    <p:sldId id="366" r:id="rId12"/>
    <p:sldId id="394" r:id="rId13"/>
    <p:sldId id="395" r:id="rId14"/>
    <p:sldId id="372" r:id="rId15"/>
    <p:sldId id="373" r:id="rId16"/>
    <p:sldId id="374" r:id="rId17"/>
    <p:sldId id="375" r:id="rId18"/>
    <p:sldId id="376" r:id="rId19"/>
    <p:sldId id="377" r:id="rId20"/>
    <p:sldId id="378" r:id="rId21"/>
    <p:sldId id="396" r:id="rId22"/>
    <p:sldId id="407" r:id="rId23"/>
    <p:sldId id="379" r:id="rId24"/>
    <p:sldId id="380" r:id="rId25"/>
    <p:sldId id="381" r:id="rId26"/>
    <p:sldId id="382" r:id="rId27"/>
    <p:sldId id="383" r:id="rId28"/>
    <p:sldId id="389" r:id="rId29"/>
    <p:sldId id="384" r:id="rId30"/>
    <p:sldId id="388" r:id="rId31"/>
    <p:sldId id="299" r:id="rId32"/>
    <p:sldId id="397" r:id="rId33"/>
    <p:sldId id="398" r:id="rId34"/>
    <p:sldId id="399" r:id="rId35"/>
    <p:sldId id="400" r:id="rId36"/>
    <p:sldId id="401" r:id="rId37"/>
    <p:sldId id="402" r:id="rId38"/>
    <p:sldId id="403" r:id="rId39"/>
    <p:sldId id="404" r:id="rId40"/>
    <p:sldId id="405" r:id="rId41"/>
    <p:sldId id="406" r:id="rId4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85"/>
            <p14:sldId id="359"/>
            <p14:sldId id="361"/>
            <p14:sldId id="365"/>
            <p14:sldId id="301"/>
            <p14:sldId id="367"/>
            <p14:sldId id="390"/>
            <p14:sldId id="391"/>
            <p14:sldId id="392"/>
            <p14:sldId id="393"/>
            <p14:sldId id="366"/>
            <p14:sldId id="394"/>
            <p14:sldId id="395"/>
            <p14:sldId id="372"/>
            <p14:sldId id="373"/>
            <p14:sldId id="374"/>
            <p14:sldId id="375"/>
            <p14:sldId id="376"/>
            <p14:sldId id="377"/>
            <p14:sldId id="378"/>
            <p14:sldId id="396"/>
            <p14:sldId id="407"/>
            <p14:sldId id="379"/>
            <p14:sldId id="380"/>
            <p14:sldId id="381"/>
            <p14:sldId id="382"/>
            <p14:sldId id="383"/>
            <p14:sldId id="389"/>
            <p14:sldId id="384"/>
            <p14:sldId id="388"/>
            <p14:sldId id="299"/>
            <p14:sldId id="397"/>
            <p14:sldId id="398"/>
            <p14:sldId id="399"/>
            <p14:sldId id="400"/>
            <p14:sldId id="401"/>
            <p14:sldId id="402"/>
            <p14:sldId id="403"/>
            <p14:sldId id="404"/>
            <p14:sldId id="405"/>
            <p14:sldId id="40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797"/>
    <a:srgbClr val="CE7D47"/>
    <a:srgbClr val="5D7AAB"/>
    <a:srgbClr val="2F5597"/>
    <a:srgbClr val="4472C4"/>
    <a:srgbClr val="7C7C7C"/>
    <a:srgbClr val="C55A11"/>
    <a:srgbClr val="FFC000"/>
    <a:srgbClr val="A5A5A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865" autoAdjust="0"/>
  </p:normalViewPr>
  <p:slideViewPr>
    <p:cSldViewPr>
      <p:cViewPr varScale="1">
        <p:scale>
          <a:sx n="112" d="100"/>
          <a:sy n="112" d="100"/>
        </p:scale>
        <p:origin x="595" y="8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10/1/2020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10/1/2020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pa.gov/usmexicobord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Version date 072020</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Zhang, X., Martinez-Donate, A. P., Simon, N. J., </a:t>
            </a:r>
            <a:r>
              <a:rPr lang="en-US" sz="1200" kern="1200" dirty="0" err="1">
                <a:solidFill>
                  <a:schemeClr val="tx1"/>
                </a:solidFill>
                <a:effectLst/>
                <a:latin typeface="+mn-lt"/>
                <a:ea typeface="+mn-ea"/>
                <a:cs typeface="+mn-cs"/>
              </a:rPr>
              <a:t>Hovell</a:t>
            </a:r>
            <a:r>
              <a:rPr lang="en-US" sz="1200" kern="1200" dirty="0">
                <a:solidFill>
                  <a:schemeClr val="tx1"/>
                </a:solidFill>
                <a:effectLst/>
                <a:latin typeface="+mn-lt"/>
                <a:ea typeface="+mn-ea"/>
                <a:cs typeface="+mn-cs"/>
              </a:rPr>
              <a:t>, M. F., Rangel, M. G., </a:t>
            </a:r>
            <a:r>
              <a:rPr lang="en-US" sz="1200" kern="1200" dirty="0" err="1">
                <a:solidFill>
                  <a:schemeClr val="tx1"/>
                </a:solidFill>
                <a:effectLst/>
                <a:latin typeface="+mn-lt"/>
                <a:ea typeface="+mn-ea"/>
                <a:cs typeface="+mn-cs"/>
              </a:rPr>
              <a:t>Magis</a:t>
            </a:r>
            <a:r>
              <a:rPr lang="en-US" sz="1200" kern="1200" dirty="0">
                <a:solidFill>
                  <a:schemeClr val="tx1"/>
                </a:solidFill>
                <a:effectLst/>
                <a:latin typeface="+mn-lt"/>
                <a:ea typeface="+mn-ea"/>
                <a:cs typeface="+mn-cs"/>
              </a:rPr>
              <a:t>-Rodriguez, C. &amp; </a:t>
            </a:r>
            <a:r>
              <a:rPr lang="en-US" sz="1200" kern="1200" dirty="0" err="1">
                <a:solidFill>
                  <a:schemeClr val="tx1"/>
                </a:solidFill>
                <a:effectLst/>
                <a:latin typeface="+mn-lt"/>
                <a:ea typeface="+mn-ea"/>
                <a:cs typeface="+mn-cs"/>
              </a:rPr>
              <a:t>Sipan</a:t>
            </a:r>
            <a:r>
              <a:rPr lang="en-US" sz="1200" kern="1200" dirty="0">
                <a:solidFill>
                  <a:schemeClr val="tx1"/>
                </a:solidFill>
                <a:effectLst/>
                <a:latin typeface="+mn-lt"/>
                <a:ea typeface="+mn-ea"/>
                <a:cs typeface="+mn-cs"/>
              </a:rPr>
              <a:t>, C. L.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Risk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for HIV infection among traveling Mexican migrants: The Mexico-US border as a contextual risk factor.</a:t>
            </a:r>
            <a:r>
              <a:rPr lang="en-US" sz="1200" kern="1200" baseline="0" dirty="0">
                <a:solidFill>
                  <a:schemeClr val="tx1"/>
                </a:solidFill>
                <a:effectLst/>
                <a:latin typeface="+mn-lt"/>
                <a:ea typeface="+mn-ea"/>
                <a:cs typeface="+mn-cs"/>
              </a:rPr>
              <a:t> Global Public Health, 12(1); 65-83. doi:10.1080/17441692.2016.1142591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Ramos, R., Ferreira-Pinto, J. B., </a:t>
            </a:r>
            <a:r>
              <a:rPr lang="en-US" sz="1200" kern="1200" baseline="0" dirty="0" err="1">
                <a:solidFill>
                  <a:schemeClr val="tx1"/>
                </a:solidFill>
                <a:effectLst/>
                <a:latin typeface="+mn-lt"/>
                <a:ea typeface="+mn-ea"/>
                <a:cs typeface="+mn-cs"/>
              </a:rPr>
              <a:t>Brouwer</a:t>
            </a:r>
            <a:r>
              <a:rPr lang="en-US" sz="1200" kern="1200" baseline="0" dirty="0">
                <a:solidFill>
                  <a:schemeClr val="tx1"/>
                </a:solidFill>
                <a:effectLst/>
                <a:latin typeface="+mn-lt"/>
                <a:ea typeface="+mn-ea"/>
                <a:cs typeface="+mn-cs"/>
              </a:rPr>
              <a:t>, K. C.,  Ramos, M. E., </a:t>
            </a:r>
            <a:r>
              <a:rPr lang="en-US" sz="1200" kern="1200" baseline="0" dirty="0" err="1">
                <a:solidFill>
                  <a:schemeClr val="tx1"/>
                </a:solidFill>
                <a:effectLst/>
                <a:latin typeface="+mn-lt"/>
                <a:ea typeface="+mn-ea"/>
                <a:cs typeface="+mn-cs"/>
              </a:rPr>
              <a:t>Lozada</a:t>
            </a:r>
            <a:r>
              <a:rPr lang="en-US" sz="1200" kern="1200" baseline="0" dirty="0">
                <a:solidFill>
                  <a:schemeClr val="tx1"/>
                </a:solidFill>
                <a:effectLst/>
                <a:latin typeface="+mn-lt"/>
                <a:ea typeface="+mn-ea"/>
                <a:cs typeface="+mn-cs"/>
              </a:rPr>
              <a:t>, R. M., Firestone-Cruz, M. F., </a:t>
            </a: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a:solidFill>
                  <a:schemeClr val="tx1"/>
                </a:solidFill>
                <a:effectLst/>
                <a:latin typeface="+mn-lt"/>
                <a:ea typeface="+mn-ea"/>
                <a:cs typeface="+mn-cs"/>
              </a:rPr>
              <a:t>Truby</a:t>
            </a:r>
            <a:r>
              <a:rPr lang="en-US" sz="1200" kern="1200" dirty="0">
                <a:solidFill>
                  <a:schemeClr val="tx1"/>
                </a:solidFill>
                <a:effectLst/>
                <a:latin typeface="+mn-lt"/>
                <a:ea typeface="+mn-ea"/>
                <a:cs typeface="+mn-cs"/>
              </a:rPr>
              <a:t>,  K. (2014). Bodies on the border: The state, civil society  and HIV at Mexico's </a:t>
            </a:r>
            <a:r>
              <a:rPr lang="en-US" sz="1200" kern="1200" dirty="0" err="1">
                <a:solidFill>
                  <a:schemeClr val="tx1"/>
                </a:solidFill>
                <a:effectLst/>
                <a:latin typeface="+mn-lt"/>
                <a:ea typeface="+mn-ea"/>
                <a:cs typeface="+mn-cs"/>
              </a:rPr>
              <a:t>Fronteras</a:t>
            </a:r>
            <a:r>
              <a:rPr lang="en-US" sz="1200" kern="1200" dirty="0">
                <a:solidFill>
                  <a:schemeClr val="tx1"/>
                </a:solidFill>
                <a:effectLst/>
                <a:latin typeface="+mn-lt"/>
                <a:ea typeface="+mn-ea"/>
                <a:cs typeface="+mn-cs"/>
              </a:rPr>
              <a:t>. Policy and Society, 33, 53-64.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http://dx.doi.org/10.1016/j.polsoc.2014.03.003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46736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Source(s)</a:t>
            </a:r>
            <a:r>
              <a:rPr lang="en-US" dirty="0"/>
              <a:t>: </a:t>
            </a:r>
          </a:p>
          <a:p>
            <a:r>
              <a:rPr lang="en-US" dirty="0"/>
              <a:t>1. U.S. Department of Health &amp; Human Services</a:t>
            </a:r>
            <a:r>
              <a:rPr lang="en-US" baseline="0" dirty="0"/>
              <a:t> (June 30, 2020). U.S. statistics: Fast Facts. Retrieved July 04,  2020 available at: </a:t>
            </a:r>
            <a:r>
              <a:rPr lang="en-US" sz="1200" kern="1200" dirty="0">
                <a:solidFill>
                  <a:schemeClr val="tx1"/>
                </a:solidFill>
                <a:effectLst/>
                <a:latin typeface="+mn-lt"/>
                <a:ea typeface="+mn-ea"/>
                <a:cs typeface="+mn-cs"/>
              </a:rPr>
              <a:t>https://www.hiv.gov/hiv-basics/overview/data-and-trends/statistics#:~:text=The%20estimated%20number%20of%20HIV,among%20all%20other%20age%20groups</a:t>
            </a:r>
          </a:p>
          <a:p>
            <a:r>
              <a:rPr lang="en-US" sz="1200" kern="1200" baseline="0" dirty="0">
                <a:solidFill>
                  <a:schemeClr val="tx1"/>
                </a:solidFill>
                <a:effectLst/>
                <a:latin typeface="+mn-lt"/>
                <a:ea typeface="+mn-ea"/>
                <a:cs typeface="+mn-cs"/>
              </a:rPr>
              <a:t>2. </a:t>
            </a:r>
            <a:r>
              <a:rPr lang="en-US" dirty="0"/>
              <a:t>Paso del Norte Health Foundation. (2020).</a:t>
            </a:r>
            <a:r>
              <a:rPr lang="en-US" baseline="0" dirty="0"/>
              <a:t> Healthy El Paso Del Norte: HIV diagnosis rate. Retrieved July 02, 2020 available at: </a:t>
            </a:r>
            <a:r>
              <a:rPr lang="en-US" sz="1200" kern="1200" dirty="0">
                <a:solidFill>
                  <a:schemeClr val="tx1"/>
                </a:solidFill>
                <a:effectLst/>
                <a:latin typeface="+mn-lt"/>
                <a:ea typeface="+mn-ea"/>
                <a:cs typeface="+mn-cs"/>
              </a:rPr>
              <a:t>http://www.healthypasodelnorte.org/indicators/index/view?indicatorId=1584&amp;localeId=2645</a:t>
            </a:r>
          </a:p>
          <a:p>
            <a:r>
              <a:rPr lang="en-US" sz="1200" kern="1200" baseline="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Marks C, </a:t>
            </a:r>
            <a:r>
              <a:rPr lang="en-US" sz="1200" kern="1200" dirty="0" err="1">
                <a:solidFill>
                  <a:schemeClr val="tx1"/>
                </a:solidFill>
                <a:effectLst/>
                <a:latin typeface="+mn-lt"/>
                <a:ea typeface="+mn-ea"/>
                <a:cs typeface="+mn-cs"/>
              </a:rPr>
              <a:t>Zúñiga</a:t>
            </a:r>
            <a:r>
              <a:rPr lang="en-US" sz="1200" kern="1200" dirty="0">
                <a:solidFill>
                  <a:schemeClr val="tx1"/>
                </a:solidFill>
                <a:effectLst/>
                <a:latin typeface="+mn-lt"/>
                <a:ea typeface="+mn-ea"/>
                <a:cs typeface="+mn-cs"/>
              </a:rPr>
              <a:t> ML. CAM practices and treatment adherence among key subpopulations of HIV+ Latinos receiving care in the san </a:t>
            </a:r>
            <a:r>
              <a:rPr lang="en-US" sz="1200" kern="1200" dirty="0" err="1">
                <a:solidFill>
                  <a:schemeClr val="tx1"/>
                </a:solidFill>
                <a:effectLst/>
                <a:latin typeface="+mn-lt"/>
                <a:ea typeface="+mn-ea"/>
                <a:cs typeface="+mn-cs"/>
              </a:rPr>
              <a:t>diego-tijuana</a:t>
            </a:r>
            <a:r>
              <a:rPr lang="en-US" sz="1200" kern="1200" dirty="0">
                <a:solidFill>
                  <a:schemeClr val="tx1"/>
                </a:solidFill>
                <a:effectLst/>
                <a:latin typeface="+mn-lt"/>
                <a:ea typeface="+mn-ea"/>
                <a:cs typeface="+mn-cs"/>
              </a:rPr>
              <a:t> border region: A latent class analysis. Frontiers in public health. 2019; 7:179. https://search.datacite.org/works/10.3389/fpubh.2019.00179.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10.3389/fpubh.2019.00179.</a:t>
            </a:r>
            <a:endParaRPr lang="en-US" sz="1200" kern="1200" baseline="0" dirty="0">
              <a:solidFill>
                <a:schemeClr val="tx1"/>
              </a:solidFill>
              <a:effectLst/>
              <a:latin typeface="+mn-lt"/>
              <a:ea typeface="+mn-ea"/>
              <a:cs typeface="+mn-cs"/>
            </a:endParaRPr>
          </a:p>
          <a:p>
            <a:r>
              <a:rPr lang="en-US" baseline="0" dirty="0"/>
              <a:t>4. </a:t>
            </a:r>
            <a:r>
              <a:rPr lang="en-US" dirty="0"/>
              <a:t>Paso del Norte Health Foundation. (2020).</a:t>
            </a:r>
            <a:r>
              <a:rPr lang="en-US" baseline="0" dirty="0"/>
              <a:t> Healthy El Paso Del Norte: HIV prevalence rate. Retrieved July 20, 2020, available at: http://www.healthypasodelnorte.org/?module=indicators&amp;controller=index&amp;action=view&amp;comparisonId=&amp;indicatorId=267&amp;localeTypeId=2&amp;localeId=2645</a:t>
            </a:r>
          </a:p>
          <a:p>
            <a:r>
              <a:rPr lang="en-US" baseline="0" dirty="0"/>
              <a:t>5. </a:t>
            </a:r>
            <a:r>
              <a:rPr lang="en-US" sz="1200" kern="1200" dirty="0" err="1">
                <a:solidFill>
                  <a:schemeClr val="tx1"/>
                </a:solidFill>
                <a:effectLst/>
                <a:latin typeface="+mn-lt"/>
                <a:ea typeface="+mn-ea"/>
                <a:cs typeface="+mn-cs"/>
              </a:rPr>
              <a:t>Bazzi</a:t>
            </a:r>
            <a:r>
              <a:rPr lang="en-US" sz="1200" kern="1200" dirty="0">
                <a:solidFill>
                  <a:schemeClr val="tx1"/>
                </a:solidFill>
                <a:effectLst/>
                <a:latin typeface="+mn-lt"/>
                <a:ea typeface="+mn-ea"/>
                <a:cs typeface="+mn-cs"/>
              </a:rPr>
              <a:t>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10.1093/</a:t>
            </a:r>
            <a:r>
              <a:rPr lang="en-US" sz="1200" kern="1200" dirty="0" err="1">
                <a:solidFill>
                  <a:schemeClr val="tx1"/>
                </a:solidFill>
                <a:effectLst/>
                <a:latin typeface="+mn-lt"/>
                <a:ea typeface="+mn-ea"/>
                <a:cs typeface="+mn-cs"/>
              </a:rPr>
              <a:t>aje</a:t>
            </a:r>
            <a:r>
              <a:rPr lang="en-US" sz="1200" kern="1200" dirty="0">
                <a:solidFill>
                  <a:schemeClr val="tx1"/>
                </a:solidFill>
                <a:effectLst/>
                <a:latin typeface="+mn-lt"/>
                <a:ea typeface="+mn-ea"/>
                <a:cs typeface="+mn-cs"/>
              </a:rPr>
              <a:t>/kwu340.</a:t>
            </a:r>
          </a:p>
          <a:p>
            <a:r>
              <a:rPr lang="en-US" sz="1200" kern="1200" dirty="0">
                <a:solidFill>
                  <a:schemeClr val="tx1"/>
                </a:solidFill>
                <a:effectLst/>
                <a:latin typeface="+mn-lt"/>
                <a:ea typeface="+mn-ea"/>
                <a:cs typeface="+mn-cs"/>
              </a:rPr>
              <a:t> 6.</a:t>
            </a:r>
            <a:r>
              <a:rPr lang="en-US" sz="1200" kern="1200" baseline="0" dirty="0">
                <a:solidFill>
                  <a:schemeClr val="tx1"/>
                </a:solidFill>
                <a:effectLst/>
                <a:latin typeface="+mn-lt"/>
                <a:ea typeface="+mn-ea"/>
                <a:cs typeface="+mn-cs"/>
              </a:rPr>
              <a:t> County of San Diego Health and Human Services Agency (2016). HIV/AIDS Epidemiology Report-2016. Retrieved July 20, 2020, available at: https://www.sandiegocounty.gov/content/dam/sdc/hhsa/programs/phs/documents/EpiReport2017final.pdf</a:t>
            </a:r>
          </a:p>
          <a:p>
            <a:r>
              <a:rPr lang="en-US" sz="1200" kern="1200" baseline="0" dirty="0">
                <a:solidFill>
                  <a:schemeClr val="tx1"/>
                </a:solidFill>
                <a:effectLst/>
                <a:latin typeface="+mn-lt"/>
                <a:ea typeface="+mn-ea"/>
                <a:cs typeface="+mn-cs"/>
              </a:rPr>
              <a:t>7. Health &amp; Human Services Agency. (2020). HIV Epidemiology Unit. Retrieved July 24, 2020, Available at: https://www.sandiegocounty.gov/hhsa/programs/phs/hiv_aids_epidemiology_unit/reports_and_statistics.html</a:t>
            </a:r>
          </a:p>
          <a:p>
            <a:pPr marL="228600" indent="-228600">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19</a:t>
            </a:fld>
            <a:endParaRPr lang="en-US" dirty="0"/>
          </a:p>
        </p:txBody>
      </p:sp>
    </p:spTree>
    <p:extLst>
      <p:ext uri="{BB962C8B-B14F-4D97-AF65-F5344CB8AC3E}">
        <p14:creationId xmlns:p14="http://schemas.microsoft.com/office/powerpoint/2010/main" val="1028249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Source(s): </a:t>
            </a:r>
          </a:p>
          <a:p>
            <a:pPr marL="228600" indent="-228600">
              <a:buAutoNum type="arabicPeriod"/>
            </a:pPr>
            <a:r>
              <a:rPr lang="en-US" sz="1200" kern="1200" dirty="0" err="1">
                <a:solidFill>
                  <a:schemeClr val="tx1"/>
                </a:solidFill>
                <a:effectLst/>
                <a:latin typeface="+mn-lt"/>
                <a:ea typeface="+mn-ea"/>
                <a:cs typeface="+mn-cs"/>
              </a:rPr>
              <a:t>Bazzi</a:t>
            </a:r>
            <a:r>
              <a:rPr lang="en-US" sz="1200" kern="1200" dirty="0">
                <a:solidFill>
                  <a:schemeClr val="tx1"/>
                </a:solidFill>
                <a:effectLst/>
                <a:latin typeface="+mn-lt"/>
                <a:ea typeface="+mn-ea"/>
                <a:cs typeface="+mn-cs"/>
              </a:rPr>
              <a:t>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10.1093/</a:t>
            </a:r>
            <a:r>
              <a:rPr lang="en-US" sz="1200" kern="1200" dirty="0" err="1">
                <a:solidFill>
                  <a:schemeClr val="tx1"/>
                </a:solidFill>
                <a:effectLst/>
                <a:latin typeface="+mn-lt"/>
                <a:ea typeface="+mn-ea"/>
                <a:cs typeface="+mn-cs"/>
              </a:rPr>
              <a:t>aje</a:t>
            </a:r>
            <a:r>
              <a:rPr lang="en-US" sz="1200" kern="1200" dirty="0">
                <a:solidFill>
                  <a:schemeClr val="tx1"/>
                </a:solidFill>
                <a:effectLst/>
                <a:latin typeface="+mn-lt"/>
                <a:ea typeface="+mn-ea"/>
                <a:cs typeface="+mn-cs"/>
              </a:rPr>
              <a:t>/kwu340.</a:t>
            </a:r>
          </a:p>
          <a:p>
            <a:pPr marL="228600" indent="-228600">
              <a:buAutoNum type="arabicPeriod"/>
            </a:pPr>
            <a:r>
              <a:rPr lang="en-US" dirty="0"/>
              <a:t>Patterson, T. L.,</a:t>
            </a:r>
            <a:r>
              <a:rPr lang="en-US" baseline="0" dirty="0"/>
              <a:t> </a:t>
            </a:r>
            <a:r>
              <a:rPr lang="en-US" baseline="0" dirty="0" err="1"/>
              <a:t>Strathdee</a:t>
            </a:r>
            <a:r>
              <a:rPr lang="en-US" baseline="0" dirty="0"/>
              <a:t>, S.A., </a:t>
            </a:r>
            <a:r>
              <a:rPr lang="en-US" baseline="0" dirty="0" err="1"/>
              <a:t>Semple</a:t>
            </a:r>
            <a:r>
              <a:rPr lang="en-US" baseline="0" dirty="0"/>
              <a:t>, S. J., </a:t>
            </a:r>
            <a:r>
              <a:rPr lang="en-US" baseline="0" dirty="0" err="1"/>
              <a:t>Chavarin</a:t>
            </a:r>
            <a:r>
              <a:rPr lang="en-US" baseline="0" dirty="0"/>
              <a:t>, C.V., </a:t>
            </a:r>
            <a:r>
              <a:rPr lang="en-US" baseline="0" dirty="0" err="1"/>
              <a:t>Abramovitz</a:t>
            </a:r>
            <a:r>
              <a:rPr lang="en-US" baseline="0" dirty="0"/>
              <a:t>, D., Gaines, T. L., Mendoza, D., </a:t>
            </a:r>
            <a:r>
              <a:rPr lang="en-US" baseline="0" dirty="0" err="1"/>
              <a:t>Staines</a:t>
            </a:r>
            <a:r>
              <a:rPr lang="en-US" baseline="0" dirty="0"/>
              <a:t>, H., Aarons, G. A., </a:t>
            </a:r>
            <a:r>
              <a:rPr lang="en-US" baseline="0" dirty="0" err="1"/>
              <a:t>Magis</a:t>
            </a:r>
            <a:r>
              <a:rPr lang="en-US" baseline="0" dirty="0"/>
              <a:t>-Rodriguez, C. (2019). </a:t>
            </a:r>
            <a:r>
              <a:rPr lang="en-US" baseline="0" dirty="0" err="1"/>
              <a:t>Prevalenc</a:t>
            </a:r>
            <a:r>
              <a:rPr lang="en-US" baseline="0" dirty="0"/>
              <a:t> of HIV/STIs and correlates with municipal characteristics among female sex workers in 13 Mexican cities. </a:t>
            </a:r>
            <a:r>
              <a:rPr lang="en-US" baseline="0" dirty="0" err="1"/>
              <a:t>Salud</a:t>
            </a:r>
            <a:r>
              <a:rPr lang="en-US" baseline="0" dirty="0"/>
              <a:t> </a:t>
            </a:r>
            <a:r>
              <a:rPr lang="en-US" baseline="0" dirty="0" err="1"/>
              <a:t>Publica</a:t>
            </a:r>
            <a:r>
              <a:rPr lang="en-US" baseline="0" dirty="0"/>
              <a:t> Mexicana; 61:116-124. https://doi.org/10.21149/8863</a:t>
            </a:r>
          </a:p>
          <a:p>
            <a:pPr marL="228600" indent="-228600">
              <a:buAutoNum type="arabicPeriod"/>
            </a:pP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Mehta, S. R., </a:t>
            </a:r>
            <a:r>
              <a:rPr lang="en-US" sz="1200" kern="1200" dirty="0" err="1">
                <a:solidFill>
                  <a:schemeClr val="tx1"/>
                </a:solidFill>
                <a:effectLst/>
                <a:latin typeface="+mn-lt"/>
                <a:ea typeface="+mn-ea"/>
                <a:cs typeface="+mn-cs"/>
              </a:rPr>
              <a:t>Delport</a:t>
            </a:r>
            <a:r>
              <a:rPr lang="en-US" sz="1200" kern="1200" dirty="0">
                <a:solidFill>
                  <a:schemeClr val="tx1"/>
                </a:solidFill>
                <a:effectLst/>
                <a:latin typeface="+mn-lt"/>
                <a:ea typeface="+mn-ea"/>
                <a:cs typeface="+mn-cs"/>
              </a:rPr>
              <a:t>, W., </a:t>
            </a:r>
            <a:r>
              <a:rPr lang="en-US" sz="1200" kern="1200" dirty="0" err="1">
                <a:solidFill>
                  <a:schemeClr val="tx1"/>
                </a:solidFill>
                <a:effectLst/>
                <a:latin typeface="+mn-lt"/>
                <a:ea typeface="+mn-ea"/>
                <a:cs typeface="+mn-cs"/>
              </a:rPr>
              <a:t>Brouwer</a:t>
            </a:r>
            <a:r>
              <a:rPr lang="en-US" sz="1200" kern="1200" dirty="0">
                <a:solidFill>
                  <a:schemeClr val="tx1"/>
                </a:solidFill>
                <a:effectLst/>
                <a:latin typeface="+mn-lt"/>
                <a:ea typeface="+mn-ea"/>
                <a:cs typeface="+mn-cs"/>
              </a:rPr>
              <a:t>, K. C., </a:t>
            </a:r>
            <a:r>
              <a:rPr lang="en-US" sz="1200" kern="1200" dirty="0" err="1">
                <a:solidFill>
                  <a:schemeClr val="tx1"/>
                </a:solidFill>
                <a:effectLst/>
                <a:latin typeface="+mn-lt"/>
                <a:ea typeface="+mn-ea"/>
                <a:cs typeface="+mn-cs"/>
              </a:rPr>
              <a:t>Espitia</a:t>
            </a:r>
            <a:r>
              <a:rPr lang="en-US" sz="1200" kern="1200" dirty="0">
                <a:solidFill>
                  <a:schemeClr val="tx1"/>
                </a:solidFill>
                <a:effectLst/>
                <a:latin typeface="+mn-lt"/>
                <a:ea typeface="+mn-ea"/>
                <a:cs typeface="+mn-cs"/>
              </a:rPr>
              <a:t>, S., Patterson, T., Pond, S. K., . . . Smith, D. M. (2010). The relatedness of HIV epidemics in the united States–Mexico border region.</a:t>
            </a:r>
            <a:r>
              <a:rPr lang="en-US" sz="1200" i="1" kern="1200" dirty="0">
                <a:solidFill>
                  <a:schemeClr val="tx1"/>
                </a:solidFill>
                <a:effectLst/>
                <a:latin typeface="+mn-lt"/>
                <a:ea typeface="+mn-ea"/>
                <a:cs typeface="+mn-cs"/>
              </a:rPr>
              <a:t> AIDS Research and Human Retroviruses, 26</a:t>
            </a:r>
            <a:r>
              <a:rPr lang="en-US" sz="1200" kern="1200" dirty="0">
                <a:solidFill>
                  <a:schemeClr val="tx1"/>
                </a:solidFill>
                <a:effectLst/>
                <a:latin typeface="+mn-lt"/>
                <a:ea typeface="+mn-ea"/>
                <a:cs typeface="+mn-cs"/>
              </a:rPr>
              <a:t>(12), 1273-1277. doi:10.1089/aid.2010.0021</a:t>
            </a: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Scholl., E. &amp; Nicholson, J. (July 2010). United States Agency International Development. HIV Prevention on the U.S.-Mexico Border: Addressing the needs of most-at-risk populations. AIDSTAR-One: AIDS support and technical assistance resources.</a:t>
            </a:r>
            <a:r>
              <a:rPr lang="en-US" sz="120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Mehta, S. R., Wertheim, J. O., </a:t>
            </a:r>
            <a:r>
              <a:rPr lang="en-US" baseline="0" dirty="0" err="1"/>
              <a:t>Brouwer</a:t>
            </a:r>
            <a:r>
              <a:rPr lang="en-US" baseline="0" dirty="0"/>
              <a:t>, K. C. Wagner, K. D. et al. (2015. HIV Transmission Networks in the San Diego-Tijuana border region. </a:t>
            </a:r>
            <a:r>
              <a:rPr lang="en-US" baseline="0" dirty="0" err="1"/>
              <a:t>EBioMedicine</a:t>
            </a:r>
            <a:r>
              <a:rPr lang="en-US" baseline="0" dirty="0"/>
              <a:t> 2, 1456-1463. </a:t>
            </a:r>
            <a:r>
              <a:rPr lang="en-US" baseline="0" dirty="0" err="1"/>
              <a:t>doi</a:t>
            </a:r>
            <a:r>
              <a:rPr lang="en-US" baseline="0" dirty="0"/>
              <a:t>: http://dx.doi.org/10.1016/j.ebiom.2015.07/024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Patterson, T. L., Volkmann, T., Gallardo, M., Goldenberg, S., </a:t>
            </a:r>
            <a:r>
              <a:rPr lang="en-US" sz="1200" kern="1200" dirty="0" err="1">
                <a:solidFill>
                  <a:schemeClr val="tx1"/>
                </a:solidFill>
                <a:effectLst/>
                <a:latin typeface="+mn-lt"/>
                <a:ea typeface="+mn-ea"/>
                <a:cs typeface="+mn-cs"/>
              </a:rPr>
              <a:t>Lozada</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Semple</a:t>
            </a:r>
            <a:r>
              <a:rPr lang="en-US" sz="1200" kern="1200" dirty="0">
                <a:solidFill>
                  <a:schemeClr val="tx1"/>
                </a:solidFill>
                <a:effectLst/>
                <a:latin typeface="+mn-lt"/>
                <a:ea typeface="+mn-ea"/>
                <a:cs typeface="+mn-cs"/>
              </a:rPr>
              <a:t>, S. J., Anderson, C. M. &amp; </a:t>
            </a:r>
            <a:r>
              <a:rPr lang="en-US" sz="1200" kern="1200" dirty="0" err="1">
                <a:solidFill>
                  <a:schemeClr val="tx1"/>
                </a:solidFill>
                <a:effectLst/>
                <a:latin typeface="+mn-lt"/>
                <a:ea typeface="+mn-ea"/>
                <a:cs typeface="+mn-cs"/>
              </a:rPr>
              <a:t>Strathdee</a:t>
            </a:r>
            <a:r>
              <a:rPr lang="en-US" sz="1200" kern="1200" dirty="0">
                <a:solidFill>
                  <a:schemeClr val="tx1"/>
                </a:solidFill>
                <a:effectLst/>
                <a:latin typeface="+mn-lt"/>
                <a:ea typeface="+mn-ea"/>
                <a:cs typeface="+mn-cs"/>
              </a:rPr>
              <a:t>,  S. A. (2012).  Identifying the HIV transmission bridge: Which men are having unsafe sex with female sex workers and with their own wives or steady partners? Journal of Acquired Immune Deficiency Syndrome, 60(4): 414-420.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10.1097/QAI.0b013e31825693f2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Robertson,  A. M.,  </a:t>
            </a:r>
            <a:r>
              <a:rPr lang="en-US" sz="1200" kern="1200" baseline="0" dirty="0" err="1">
                <a:solidFill>
                  <a:schemeClr val="tx1"/>
                </a:solidFill>
                <a:effectLst/>
                <a:latin typeface="+mn-lt"/>
                <a:ea typeface="+mn-ea"/>
                <a:cs typeface="+mn-cs"/>
              </a:rPr>
              <a:t>Syvertsen</a:t>
            </a:r>
            <a:r>
              <a:rPr lang="en-US" sz="1200" kern="1200" baseline="0" dirty="0">
                <a:solidFill>
                  <a:schemeClr val="tx1"/>
                </a:solidFill>
                <a:effectLst/>
                <a:latin typeface="+mn-lt"/>
                <a:ea typeface="+mn-ea"/>
                <a:cs typeface="+mn-cs"/>
              </a:rPr>
              <a:t>,  J. L., Ulibarri, M. D., Rangel,  G., Martinez, G. &amp; </a:t>
            </a: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(2014). Prevalence and correlates of HIV and sexually transmitted infections among female sex workers and their non-commercial male partners in two Mexico-USA border cities. Journal of Urban Health: Bulletin of the New Your Academy of Medicine, 91 (4), </a:t>
            </a:r>
            <a:r>
              <a:rPr lang="en-US" sz="1200" kern="1200" baseline="0" dirty="0" err="1">
                <a:solidFill>
                  <a:schemeClr val="tx1"/>
                </a:solidFill>
                <a:effectLst/>
                <a:latin typeface="+mn-lt"/>
                <a:ea typeface="+mn-ea"/>
                <a:cs typeface="+mn-cs"/>
              </a:rPr>
              <a:t>doi</a:t>
            </a:r>
            <a:r>
              <a:rPr lang="en-US" sz="1200" kern="1200" baseline="0" dirty="0">
                <a:solidFill>
                  <a:schemeClr val="tx1"/>
                </a:solidFill>
                <a:effectLst/>
                <a:latin typeface="+mn-lt"/>
                <a:ea typeface="+mn-ea"/>
                <a:cs typeface="+mn-cs"/>
              </a:rPr>
              <a:t>: 10.1007/s11524-013-9855-2</a:t>
            </a: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0" lv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20</a:t>
            </a:fld>
            <a:endParaRPr lang="en-US" dirty="0"/>
          </a:p>
        </p:txBody>
      </p:sp>
    </p:spTree>
    <p:extLst>
      <p:ext uri="{BB962C8B-B14F-4D97-AF65-F5344CB8AC3E}">
        <p14:creationId xmlns:p14="http://schemas.microsoft.com/office/powerpoint/2010/main" val="283077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https://www.truvadahcp.com/missed-opportunities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73645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https://www.truvadahcp.com/missed-opportunities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83318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Source(s): </a:t>
            </a:r>
            <a:r>
              <a:rPr lang="en-US" b="1" u="none"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Mehta, S. R., </a:t>
            </a:r>
            <a:r>
              <a:rPr lang="en-US" sz="1200" kern="1200" dirty="0" err="1">
                <a:solidFill>
                  <a:schemeClr val="tx1"/>
                </a:solidFill>
                <a:effectLst/>
                <a:latin typeface="+mn-lt"/>
                <a:ea typeface="+mn-ea"/>
                <a:cs typeface="+mn-cs"/>
              </a:rPr>
              <a:t>Delport</a:t>
            </a:r>
            <a:r>
              <a:rPr lang="en-US" sz="1200" kern="1200" dirty="0">
                <a:solidFill>
                  <a:schemeClr val="tx1"/>
                </a:solidFill>
                <a:effectLst/>
                <a:latin typeface="+mn-lt"/>
                <a:ea typeface="+mn-ea"/>
                <a:cs typeface="+mn-cs"/>
              </a:rPr>
              <a:t>, W., </a:t>
            </a:r>
            <a:r>
              <a:rPr lang="en-US" sz="1200" kern="1200" dirty="0" err="1">
                <a:solidFill>
                  <a:schemeClr val="tx1"/>
                </a:solidFill>
                <a:effectLst/>
                <a:latin typeface="+mn-lt"/>
                <a:ea typeface="+mn-ea"/>
                <a:cs typeface="+mn-cs"/>
              </a:rPr>
              <a:t>Brouwer</a:t>
            </a:r>
            <a:r>
              <a:rPr lang="en-US" sz="1200" kern="1200" dirty="0">
                <a:solidFill>
                  <a:schemeClr val="tx1"/>
                </a:solidFill>
                <a:effectLst/>
                <a:latin typeface="+mn-lt"/>
                <a:ea typeface="+mn-ea"/>
                <a:cs typeface="+mn-cs"/>
              </a:rPr>
              <a:t>, K. C., </a:t>
            </a:r>
            <a:r>
              <a:rPr lang="en-US" sz="1200" kern="1200" dirty="0" err="1">
                <a:solidFill>
                  <a:schemeClr val="tx1"/>
                </a:solidFill>
                <a:effectLst/>
                <a:latin typeface="+mn-lt"/>
                <a:ea typeface="+mn-ea"/>
                <a:cs typeface="+mn-cs"/>
              </a:rPr>
              <a:t>Espitia</a:t>
            </a:r>
            <a:r>
              <a:rPr lang="en-US" sz="1200" kern="1200" dirty="0">
                <a:solidFill>
                  <a:schemeClr val="tx1"/>
                </a:solidFill>
                <a:effectLst/>
                <a:latin typeface="+mn-lt"/>
                <a:ea typeface="+mn-ea"/>
                <a:cs typeface="+mn-cs"/>
              </a:rPr>
              <a:t>, S., Patterson, T., Pond, S. K., Smith, D. M. (2010). The relatedness of HIV epidemics in the united States–Mexico border region.</a:t>
            </a:r>
            <a:r>
              <a:rPr lang="en-US" sz="1200" i="1" kern="1200" dirty="0">
                <a:solidFill>
                  <a:schemeClr val="tx1"/>
                </a:solidFill>
                <a:effectLst/>
                <a:latin typeface="+mn-lt"/>
                <a:ea typeface="+mn-ea"/>
                <a:cs typeface="+mn-cs"/>
              </a:rPr>
              <a:t> AIDS Research and Human Retroviruses, 26</a:t>
            </a:r>
            <a:r>
              <a:rPr lang="en-US" sz="1200" kern="1200" dirty="0">
                <a:solidFill>
                  <a:schemeClr val="tx1"/>
                </a:solidFill>
                <a:effectLst/>
                <a:latin typeface="+mn-lt"/>
                <a:ea typeface="+mn-ea"/>
                <a:cs typeface="+mn-cs"/>
              </a:rPr>
              <a:t>(12), 1273-1277. doi:10.1089/aid.2010.0021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kern="1200" dirty="0">
                <a:solidFill>
                  <a:schemeClr val="tx1"/>
                </a:solidFill>
                <a:effectLst/>
                <a:latin typeface="+mn-lt"/>
                <a:ea typeface="+mn-ea"/>
                <a:cs typeface="+mn-cs"/>
              </a:rPr>
              <a:t>Ospina-Escobar, A., </a:t>
            </a:r>
            <a:r>
              <a:rPr lang="es-MX" sz="1200" kern="1200" dirty="0" err="1">
                <a:solidFill>
                  <a:schemeClr val="tx1"/>
                </a:solidFill>
                <a:effectLst/>
                <a:latin typeface="+mn-lt"/>
                <a:ea typeface="+mn-ea"/>
                <a:cs typeface="+mn-cs"/>
              </a:rPr>
              <a:t>Magis-Rodriguez</a:t>
            </a:r>
            <a:r>
              <a:rPr lang="es-MX" sz="1200" kern="1200" dirty="0">
                <a:solidFill>
                  <a:schemeClr val="tx1"/>
                </a:solidFill>
                <a:effectLst/>
                <a:latin typeface="+mn-lt"/>
                <a:ea typeface="+mn-ea"/>
                <a:cs typeface="+mn-cs"/>
              </a:rPr>
              <a:t>, C., </a:t>
            </a:r>
            <a:r>
              <a:rPr lang="es-MX" sz="1200" kern="1200" dirty="0" err="1">
                <a:solidFill>
                  <a:schemeClr val="tx1"/>
                </a:solidFill>
                <a:effectLst/>
                <a:latin typeface="+mn-lt"/>
                <a:ea typeface="+mn-ea"/>
                <a:cs typeface="+mn-cs"/>
              </a:rPr>
              <a:t>Juarez</a:t>
            </a:r>
            <a:r>
              <a:rPr lang="es-MX" sz="1200" kern="1200" dirty="0">
                <a:solidFill>
                  <a:schemeClr val="tx1"/>
                </a:solidFill>
                <a:effectLst/>
                <a:latin typeface="+mn-lt"/>
                <a:ea typeface="+mn-ea"/>
                <a:cs typeface="+mn-cs"/>
              </a:rPr>
              <a:t>,  F., </a:t>
            </a:r>
            <a:r>
              <a:rPr lang="es-MX" sz="1200" kern="1200" dirty="0" err="1">
                <a:solidFill>
                  <a:schemeClr val="tx1"/>
                </a:solidFill>
                <a:effectLst/>
                <a:latin typeface="+mn-lt"/>
                <a:ea typeface="+mn-ea"/>
                <a:cs typeface="+mn-cs"/>
              </a:rPr>
              <a:t>Werb</a:t>
            </a:r>
            <a:r>
              <a:rPr lang="es-MX" sz="1200" kern="1200" dirty="0">
                <a:solidFill>
                  <a:schemeClr val="tx1"/>
                </a:solidFill>
                <a:effectLst/>
                <a:latin typeface="+mn-lt"/>
                <a:ea typeface="+mn-ea"/>
                <a:cs typeface="+mn-cs"/>
              </a:rPr>
              <a:t>, D., Arredondo, Bautista Arredondo, S., </a:t>
            </a:r>
            <a:r>
              <a:rPr lang="es-MX" sz="1200" kern="1200" dirty="0" err="1">
                <a:solidFill>
                  <a:schemeClr val="tx1"/>
                </a:solidFill>
                <a:effectLst/>
                <a:latin typeface="+mn-lt"/>
                <a:ea typeface="+mn-ea"/>
                <a:cs typeface="+mn-cs"/>
              </a:rPr>
              <a:t>Carreon</a:t>
            </a:r>
            <a:r>
              <a:rPr lang="es-MX" sz="1200" kern="1200" dirty="0">
                <a:solidFill>
                  <a:schemeClr val="tx1"/>
                </a:solidFill>
                <a:effectLst/>
                <a:latin typeface="+mn-lt"/>
                <a:ea typeface="+mn-ea"/>
                <a:cs typeface="+mn-cs"/>
              </a:rPr>
              <a:t>, R., Ramos, M. E. &amp; </a:t>
            </a:r>
            <a:r>
              <a:rPr lang="es-MX" sz="1200" kern="1200" dirty="0" err="1">
                <a:solidFill>
                  <a:schemeClr val="tx1"/>
                </a:solidFill>
                <a:effectLst/>
                <a:latin typeface="+mn-lt"/>
                <a:ea typeface="+mn-ea"/>
                <a:cs typeface="+mn-cs"/>
              </a:rPr>
              <a:t>Strathdee</a:t>
            </a:r>
            <a:r>
              <a:rPr lang="es-MX" sz="1200" kern="1200" dirty="0">
                <a:solidFill>
                  <a:schemeClr val="tx1"/>
                </a:solidFill>
                <a:effectLst/>
                <a:latin typeface="+mn-lt"/>
                <a:ea typeface="+mn-ea"/>
                <a:cs typeface="+mn-cs"/>
              </a:rPr>
              <a:t>, S. (2018).  </a:t>
            </a:r>
            <a:r>
              <a:rPr lang="en-US" sz="1200" kern="1200" dirty="0">
                <a:solidFill>
                  <a:schemeClr val="tx1"/>
                </a:solidFill>
                <a:effectLst/>
                <a:latin typeface="+mn-lt"/>
                <a:ea typeface="+mn-ea"/>
                <a:cs typeface="+mn-cs"/>
              </a:rPr>
              <a:t>Comparing risk environments for HIV among people who inject drugs from three cities in </a:t>
            </a:r>
            <a:r>
              <a:rPr lang="en-US" sz="1200" kern="1200" dirty="0" err="1">
                <a:solidFill>
                  <a:schemeClr val="tx1"/>
                </a:solidFill>
                <a:effectLst/>
                <a:latin typeface="+mn-lt"/>
                <a:ea typeface="+mn-ea"/>
                <a:cs typeface="+mn-cs"/>
              </a:rPr>
              <a:t>Nothern</a:t>
            </a:r>
            <a:r>
              <a:rPr lang="en-US" sz="1200" kern="1200" dirty="0">
                <a:solidFill>
                  <a:schemeClr val="tx1"/>
                </a:solidFill>
                <a:effectLst/>
                <a:latin typeface="+mn-lt"/>
                <a:ea typeface="+mn-ea"/>
                <a:cs typeface="+mn-cs"/>
              </a:rPr>
              <a:t> Mexico. Harm Reduction Journal,  15:27.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https://doi.org/10.1186/s12954-018-0225-y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 Scholl., E. &amp; Nicholson, J. (July 2010). United States Agency International Development. HIV Prevention on the U.S.-Mexico Border: Addressing the needs of most-at-risk populations. AIDSTAR-One: AIDS support and technical assistance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tx1"/>
                </a:solidFill>
                <a:effectLst/>
                <a:latin typeface="+mn-lt"/>
                <a:ea typeface="+mn-ea"/>
                <a:cs typeface="+mn-cs"/>
              </a:rPr>
              <a:t> Mehta, S. R., Wertheim, J. O., </a:t>
            </a:r>
            <a:r>
              <a:rPr lang="en-US" sz="1200" kern="1200" baseline="0" dirty="0" err="1">
                <a:solidFill>
                  <a:schemeClr val="tx1"/>
                </a:solidFill>
                <a:effectLst/>
                <a:latin typeface="+mn-lt"/>
                <a:ea typeface="+mn-ea"/>
                <a:cs typeface="+mn-cs"/>
              </a:rPr>
              <a:t>Brouwer</a:t>
            </a:r>
            <a:r>
              <a:rPr lang="en-US" sz="1200" kern="1200" baseline="0" dirty="0">
                <a:solidFill>
                  <a:schemeClr val="tx1"/>
                </a:solidFill>
                <a:effectLst/>
                <a:latin typeface="+mn-lt"/>
                <a:ea typeface="+mn-ea"/>
                <a:cs typeface="+mn-cs"/>
              </a:rPr>
              <a:t>, K. C. Wagner, K. D. et al. (20150. HIV Transmission Networks in the San Diego-Tijuana border region. </a:t>
            </a:r>
            <a:r>
              <a:rPr lang="en-US" sz="1200" kern="1200" baseline="0" dirty="0" err="1">
                <a:solidFill>
                  <a:schemeClr val="tx1"/>
                </a:solidFill>
                <a:effectLst/>
                <a:latin typeface="+mn-lt"/>
                <a:ea typeface="+mn-ea"/>
                <a:cs typeface="+mn-cs"/>
              </a:rPr>
              <a:t>EBioMedicine</a:t>
            </a:r>
            <a:r>
              <a:rPr lang="en-US" sz="1200" kern="1200" baseline="0" dirty="0">
                <a:solidFill>
                  <a:schemeClr val="tx1"/>
                </a:solidFill>
                <a:effectLst/>
                <a:latin typeface="+mn-lt"/>
                <a:ea typeface="+mn-ea"/>
                <a:cs typeface="+mn-cs"/>
              </a:rPr>
              <a:t> 2, 1456-1463. </a:t>
            </a:r>
            <a:r>
              <a:rPr lang="en-US" sz="1200" kern="1200" baseline="0" dirty="0" err="1">
                <a:solidFill>
                  <a:schemeClr val="tx1"/>
                </a:solidFill>
                <a:effectLst/>
                <a:latin typeface="+mn-lt"/>
                <a:ea typeface="+mn-ea"/>
                <a:cs typeface="+mn-cs"/>
              </a:rPr>
              <a:t>doi</a:t>
            </a:r>
            <a:r>
              <a:rPr lang="en-US" sz="1200" kern="1200" baseline="0" dirty="0">
                <a:solidFill>
                  <a:schemeClr val="tx1"/>
                </a:solidFill>
                <a:effectLst/>
                <a:latin typeface="+mn-lt"/>
                <a:ea typeface="+mn-ea"/>
                <a:cs typeface="+mn-cs"/>
              </a:rPr>
              <a:t>: http://dx.doi.org/10.1016/j.ebiom.2015.07/024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tx1"/>
                </a:solidFill>
                <a:effectLst/>
                <a:latin typeface="+mn-lt"/>
                <a:ea typeface="+mn-ea"/>
                <a:cs typeface="+mn-cs"/>
              </a:rPr>
              <a:t>Robertson,  A. M.,  </a:t>
            </a:r>
            <a:r>
              <a:rPr lang="en-US" sz="1200" kern="1200" baseline="0" dirty="0" err="1">
                <a:solidFill>
                  <a:schemeClr val="tx1"/>
                </a:solidFill>
                <a:effectLst/>
                <a:latin typeface="+mn-lt"/>
                <a:ea typeface="+mn-ea"/>
                <a:cs typeface="+mn-cs"/>
              </a:rPr>
              <a:t>Syvertsen</a:t>
            </a:r>
            <a:r>
              <a:rPr lang="en-US" sz="1200" kern="1200" baseline="0" dirty="0">
                <a:solidFill>
                  <a:schemeClr val="tx1"/>
                </a:solidFill>
                <a:effectLst/>
                <a:latin typeface="+mn-lt"/>
                <a:ea typeface="+mn-ea"/>
                <a:cs typeface="+mn-cs"/>
              </a:rPr>
              <a:t>,  J. L., Ulibarri, M. D., Rangel,  G., Martinez, G. &amp; </a:t>
            </a: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(2014). Prevalence and correlates of HIV and sexually transmitted infections among female sex workers and their non-commercial male partners in two Mexico-USA border cities. Journal of Urban Health: Bulletin of the New Your Academy of Medicine, 91 (4), </a:t>
            </a:r>
            <a:r>
              <a:rPr lang="en-US" sz="1200" kern="1200" baseline="0" dirty="0" err="1">
                <a:solidFill>
                  <a:schemeClr val="tx1"/>
                </a:solidFill>
                <a:effectLst/>
                <a:latin typeface="+mn-lt"/>
                <a:ea typeface="+mn-ea"/>
                <a:cs typeface="+mn-cs"/>
              </a:rPr>
              <a:t>doi</a:t>
            </a:r>
            <a:r>
              <a:rPr lang="en-US" sz="1200" kern="1200" baseline="0" dirty="0">
                <a:solidFill>
                  <a:schemeClr val="tx1"/>
                </a:solidFill>
                <a:effectLst/>
                <a:latin typeface="+mn-lt"/>
                <a:ea typeface="+mn-ea"/>
                <a:cs typeface="+mn-cs"/>
              </a:rPr>
              <a:t>: 10.1007/s11524-013-9855-2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a:solidFill>
                  <a:schemeClr val="tx1"/>
                </a:solidFill>
                <a:effectLst/>
                <a:latin typeface="+mn-lt"/>
                <a:ea typeface="+mn-ea"/>
                <a:cs typeface="+mn-cs"/>
              </a:rPr>
              <a:t>Truby</a:t>
            </a:r>
            <a:r>
              <a:rPr lang="en-US" sz="1200" kern="1200" dirty="0">
                <a:solidFill>
                  <a:schemeClr val="tx1"/>
                </a:solidFill>
                <a:effectLst/>
                <a:latin typeface="+mn-lt"/>
                <a:ea typeface="+mn-ea"/>
                <a:cs typeface="+mn-cs"/>
              </a:rPr>
              <a:t>,  K. (2014). Bodies on the border: The state, civil society  and HIV at Mexico's </a:t>
            </a:r>
            <a:r>
              <a:rPr lang="en-US" sz="1200" kern="1200" dirty="0" err="1">
                <a:solidFill>
                  <a:schemeClr val="tx1"/>
                </a:solidFill>
                <a:effectLst/>
                <a:latin typeface="+mn-lt"/>
                <a:ea typeface="+mn-ea"/>
                <a:cs typeface="+mn-cs"/>
              </a:rPr>
              <a:t>Fronteras</a:t>
            </a:r>
            <a:r>
              <a:rPr lang="en-US" sz="1200" kern="1200" dirty="0">
                <a:solidFill>
                  <a:schemeClr val="tx1"/>
                </a:solidFill>
                <a:effectLst/>
                <a:latin typeface="+mn-lt"/>
                <a:ea typeface="+mn-ea"/>
                <a:cs typeface="+mn-cs"/>
              </a:rPr>
              <a:t>. Policy and Society, 33, 53-64.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http://dx.doi.org/10.1016/j.polsoc.2014.03.003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55544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Cassels</a:t>
            </a:r>
            <a:r>
              <a:rPr lang="en-US" sz="1200" kern="1200" dirty="0">
                <a:solidFill>
                  <a:schemeClr val="tx1"/>
                </a:solidFill>
                <a:effectLst/>
                <a:latin typeface="+mn-lt"/>
                <a:ea typeface="+mn-ea"/>
                <a:cs typeface="+mn-cs"/>
              </a:rPr>
              <a:t>, S., Camlin, C. S. &amp; Seeley, J. (2018). One step ahead: timing and sexual networks in population mobility and HIV prevention care. Journal of International the AIDS Society. 21(S4):e25140.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https://doi.org/10.1002/jia2.25140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Mehta, S. R., </a:t>
            </a:r>
            <a:r>
              <a:rPr lang="en-US" sz="1200" kern="1200" dirty="0" err="1">
                <a:solidFill>
                  <a:schemeClr val="tx1"/>
                </a:solidFill>
                <a:effectLst/>
                <a:latin typeface="+mn-lt"/>
                <a:ea typeface="+mn-ea"/>
                <a:cs typeface="+mn-cs"/>
              </a:rPr>
              <a:t>Delport</a:t>
            </a:r>
            <a:r>
              <a:rPr lang="en-US" sz="1200" kern="1200" dirty="0">
                <a:solidFill>
                  <a:schemeClr val="tx1"/>
                </a:solidFill>
                <a:effectLst/>
                <a:latin typeface="+mn-lt"/>
                <a:ea typeface="+mn-ea"/>
                <a:cs typeface="+mn-cs"/>
              </a:rPr>
              <a:t>, W., </a:t>
            </a:r>
            <a:r>
              <a:rPr lang="en-US" sz="1200" kern="1200" dirty="0" err="1">
                <a:solidFill>
                  <a:schemeClr val="tx1"/>
                </a:solidFill>
                <a:effectLst/>
                <a:latin typeface="+mn-lt"/>
                <a:ea typeface="+mn-ea"/>
                <a:cs typeface="+mn-cs"/>
              </a:rPr>
              <a:t>Brouwer</a:t>
            </a:r>
            <a:r>
              <a:rPr lang="en-US" sz="1200" kern="1200" dirty="0">
                <a:solidFill>
                  <a:schemeClr val="tx1"/>
                </a:solidFill>
                <a:effectLst/>
                <a:latin typeface="+mn-lt"/>
                <a:ea typeface="+mn-ea"/>
                <a:cs typeface="+mn-cs"/>
              </a:rPr>
              <a:t>, K. C., </a:t>
            </a:r>
            <a:r>
              <a:rPr lang="en-US" sz="1200" kern="1200" dirty="0" err="1">
                <a:solidFill>
                  <a:schemeClr val="tx1"/>
                </a:solidFill>
                <a:effectLst/>
                <a:latin typeface="+mn-lt"/>
                <a:ea typeface="+mn-ea"/>
                <a:cs typeface="+mn-cs"/>
              </a:rPr>
              <a:t>Espitia</a:t>
            </a:r>
            <a:r>
              <a:rPr lang="en-US" sz="1200" kern="1200" dirty="0">
                <a:solidFill>
                  <a:schemeClr val="tx1"/>
                </a:solidFill>
                <a:effectLst/>
                <a:latin typeface="+mn-lt"/>
                <a:ea typeface="+mn-ea"/>
                <a:cs typeface="+mn-cs"/>
              </a:rPr>
              <a:t>, S., Patterson, T., Pond, S. K., . . . Smith, D. M. (2010). The relatedness of HIV epidemics in the united States–Mexico border region.</a:t>
            </a:r>
            <a:r>
              <a:rPr lang="en-US" sz="1200" i="1" kern="1200" dirty="0">
                <a:solidFill>
                  <a:schemeClr val="tx1"/>
                </a:solidFill>
                <a:effectLst/>
                <a:latin typeface="+mn-lt"/>
                <a:ea typeface="+mn-ea"/>
                <a:cs typeface="+mn-cs"/>
              </a:rPr>
              <a:t> AIDS Research and Human Retroviruses, 26</a:t>
            </a:r>
            <a:r>
              <a:rPr lang="en-US" sz="1200" kern="1200" dirty="0">
                <a:solidFill>
                  <a:schemeClr val="tx1"/>
                </a:solidFill>
                <a:effectLst/>
                <a:latin typeface="+mn-lt"/>
                <a:ea typeface="+mn-ea"/>
                <a:cs typeface="+mn-cs"/>
              </a:rPr>
              <a:t>(12), 1273-1277. doi:10.1089/aid.2010.0021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Thomas, F., </a:t>
            </a:r>
            <a:r>
              <a:rPr lang="en-US" sz="1200" kern="1200" dirty="0" err="1">
                <a:solidFill>
                  <a:schemeClr val="tx1"/>
                </a:solidFill>
                <a:effectLst/>
                <a:latin typeface="+mn-lt"/>
                <a:ea typeface="+mn-ea"/>
                <a:cs typeface="+mn-cs"/>
              </a:rPr>
              <a:t>Haour-Knipe</a:t>
            </a:r>
            <a:r>
              <a:rPr lang="en-US" sz="1200" kern="1200" dirty="0">
                <a:solidFill>
                  <a:schemeClr val="tx1"/>
                </a:solidFill>
                <a:effectLst/>
                <a:latin typeface="+mn-lt"/>
                <a:ea typeface="+mn-ea"/>
                <a:cs typeface="+mn-cs"/>
              </a:rPr>
              <a:t>, M. &amp; </a:t>
            </a:r>
            <a:r>
              <a:rPr lang="en-US" sz="1200" kern="1200" dirty="0" err="1">
                <a:solidFill>
                  <a:schemeClr val="tx1"/>
                </a:solidFill>
                <a:effectLst/>
                <a:latin typeface="+mn-lt"/>
                <a:ea typeface="+mn-ea"/>
                <a:cs typeface="+mn-cs"/>
              </a:rPr>
              <a:t>Aggleton</a:t>
            </a:r>
            <a:r>
              <a:rPr lang="en-US" sz="1200" kern="1200" dirty="0">
                <a:solidFill>
                  <a:schemeClr val="tx1"/>
                </a:solidFill>
                <a:effectLst/>
                <a:latin typeface="+mn-lt"/>
                <a:ea typeface="+mn-ea"/>
                <a:cs typeface="+mn-cs"/>
              </a:rPr>
              <a:t>, P. (2009). Mobility, Sexuality and AIDS: Sexuality, Culture and Health. Routledge Taylor &amp; Francis Group: London and New York.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Scholl., E. &amp; Nicholson, J. (July 2010). United States Agency International Development. HIV Prevention on the U.S.-Mexico Border: Addressing the needs of most-at-risk populations. AIDSTAR-One: AIDS support and technical assistance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Dias, S., Gama, A., Loos, J., </a:t>
            </a:r>
            <a:r>
              <a:rPr lang="en-US" sz="1200" kern="1200" dirty="0" err="1">
                <a:solidFill>
                  <a:schemeClr val="tx1"/>
                </a:solidFill>
                <a:effectLst/>
                <a:latin typeface="+mn-lt"/>
                <a:ea typeface="+mn-ea"/>
                <a:cs typeface="+mn-cs"/>
              </a:rPr>
              <a:t>Roxo</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Simoes</a:t>
            </a:r>
            <a:r>
              <a:rPr lang="en-US" sz="1200" kern="1200" dirty="0">
                <a:solidFill>
                  <a:schemeClr val="tx1"/>
                </a:solidFill>
                <a:effectLst/>
                <a:latin typeface="+mn-lt"/>
                <a:ea typeface="+mn-ea"/>
                <a:cs typeface="+mn-cs"/>
              </a:rPr>
              <a:t>, D. &amp; </a:t>
            </a:r>
            <a:r>
              <a:rPr lang="en-US" sz="1200" kern="1200" dirty="0" err="1">
                <a:solidFill>
                  <a:schemeClr val="tx1"/>
                </a:solidFill>
                <a:effectLst/>
                <a:latin typeface="+mn-lt"/>
                <a:ea typeface="+mn-ea"/>
                <a:cs typeface="+mn-cs"/>
              </a:rPr>
              <a:t>Nostilinger</a:t>
            </a:r>
            <a:r>
              <a:rPr lang="en-US" sz="1200" kern="1200" dirty="0">
                <a:solidFill>
                  <a:schemeClr val="tx1"/>
                </a:solidFill>
                <a:effectLst/>
                <a:latin typeface="+mn-lt"/>
                <a:ea typeface="+mn-ea"/>
                <a:cs typeface="+mn-cs"/>
              </a:rPr>
              <a:t>, C. (2020). The role of mobility in sexual risk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and HIV acquisition among sub-Saharan African migrants residing in two European cities.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15(2):e0228584.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https://doi.org/10.1371/journal.pone.0228584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6. </a:t>
            </a:r>
            <a:r>
              <a:rPr lang="en-US" sz="1200" kern="1200" dirty="0">
                <a:solidFill>
                  <a:schemeClr val="tx1"/>
                </a:solidFill>
                <a:effectLst/>
                <a:latin typeface="+mn-lt"/>
                <a:ea typeface="+mn-ea"/>
                <a:cs typeface="+mn-cs"/>
              </a:rPr>
              <a:t>Zhang, X., Martinez-Donate, A. P., Simon, N. J., </a:t>
            </a:r>
            <a:r>
              <a:rPr lang="en-US" sz="1200" kern="1200" dirty="0" err="1">
                <a:solidFill>
                  <a:schemeClr val="tx1"/>
                </a:solidFill>
                <a:effectLst/>
                <a:latin typeface="+mn-lt"/>
                <a:ea typeface="+mn-ea"/>
                <a:cs typeface="+mn-cs"/>
              </a:rPr>
              <a:t>Hovell</a:t>
            </a:r>
            <a:r>
              <a:rPr lang="en-US" sz="1200" kern="1200" dirty="0">
                <a:solidFill>
                  <a:schemeClr val="tx1"/>
                </a:solidFill>
                <a:effectLst/>
                <a:latin typeface="+mn-lt"/>
                <a:ea typeface="+mn-ea"/>
                <a:cs typeface="+mn-cs"/>
              </a:rPr>
              <a:t>, M. F., Rangel, M. G., </a:t>
            </a:r>
            <a:r>
              <a:rPr lang="en-US" sz="1200" kern="1200" dirty="0" err="1">
                <a:solidFill>
                  <a:schemeClr val="tx1"/>
                </a:solidFill>
                <a:effectLst/>
                <a:latin typeface="+mn-lt"/>
                <a:ea typeface="+mn-ea"/>
                <a:cs typeface="+mn-cs"/>
              </a:rPr>
              <a:t>Magis</a:t>
            </a:r>
            <a:r>
              <a:rPr lang="en-US" sz="1200" kern="1200" dirty="0">
                <a:solidFill>
                  <a:schemeClr val="tx1"/>
                </a:solidFill>
                <a:effectLst/>
                <a:latin typeface="+mn-lt"/>
                <a:ea typeface="+mn-ea"/>
                <a:cs typeface="+mn-cs"/>
              </a:rPr>
              <a:t>-Rodriguez, C. &amp; </a:t>
            </a:r>
            <a:r>
              <a:rPr lang="en-US" sz="1200" kern="1200" dirty="0" err="1">
                <a:solidFill>
                  <a:schemeClr val="tx1"/>
                </a:solidFill>
                <a:effectLst/>
                <a:latin typeface="+mn-lt"/>
                <a:ea typeface="+mn-ea"/>
                <a:cs typeface="+mn-cs"/>
              </a:rPr>
              <a:t>Sipan</a:t>
            </a:r>
            <a:r>
              <a:rPr lang="en-US" sz="1200" kern="1200" dirty="0">
                <a:solidFill>
                  <a:schemeClr val="tx1"/>
                </a:solidFill>
                <a:effectLst/>
                <a:latin typeface="+mn-lt"/>
                <a:ea typeface="+mn-ea"/>
                <a:cs typeface="+mn-cs"/>
              </a:rPr>
              <a:t>, C. L.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Risk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for HIV infection among traveling Mexican migrants: The Mexico-US border as a contextual risk factor.</a:t>
            </a:r>
            <a:r>
              <a:rPr lang="en-US" sz="1200" kern="1200" baseline="0" dirty="0">
                <a:solidFill>
                  <a:schemeClr val="tx1"/>
                </a:solidFill>
                <a:effectLst/>
                <a:latin typeface="+mn-lt"/>
                <a:ea typeface="+mn-ea"/>
                <a:cs typeface="+mn-cs"/>
              </a:rPr>
              <a:t> Global Public Health, 12(1); 65-83. doi:10.1080/17441692.2016.1142591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7. Ramos, R., Ferreira-Pinto, J. B., </a:t>
            </a:r>
            <a:r>
              <a:rPr lang="en-US" sz="1200" kern="1200" baseline="0" dirty="0" err="1">
                <a:solidFill>
                  <a:schemeClr val="tx1"/>
                </a:solidFill>
                <a:effectLst/>
                <a:latin typeface="+mn-lt"/>
                <a:ea typeface="+mn-ea"/>
                <a:cs typeface="+mn-cs"/>
              </a:rPr>
              <a:t>Brouwer</a:t>
            </a:r>
            <a:r>
              <a:rPr lang="en-US" sz="1200" kern="1200" baseline="0" dirty="0">
                <a:solidFill>
                  <a:schemeClr val="tx1"/>
                </a:solidFill>
                <a:effectLst/>
                <a:latin typeface="+mn-lt"/>
                <a:ea typeface="+mn-ea"/>
                <a:cs typeface="+mn-cs"/>
              </a:rPr>
              <a:t>, K. C.,  Ramos, M. E., </a:t>
            </a:r>
            <a:r>
              <a:rPr lang="en-US" sz="1200" kern="1200" baseline="0" dirty="0" err="1">
                <a:solidFill>
                  <a:schemeClr val="tx1"/>
                </a:solidFill>
                <a:effectLst/>
                <a:latin typeface="+mn-lt"/>
                <a:ea typeface="+mn-ea"/>
                <a:cs typeface="+mn-cs"/>
              </a:rPr>
              <a:t>Lozada</a:t>
            </a:r>
            <a:r>
              <a:rPr lang="en-US" sz="1200" kern="1200" baseline="0" dirty="0">
                <a:solidFill>
                  <a:schemeClr val="tx1"/>
                </a:solidFill>
                <a:effectLst/>
                <a:latin typeface="+mn-lt"/>
                <a:ea typeface="+mn-ea"/>
                <a:cs typeface="+mn-cs"/>
              </a:rPr>
              <a:t>, R. M., Firestone-Cruz, M. F., </a:t>
            </a: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82857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Source(s)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Patterson, T. L., Volkmann, T., Gallardo, M., Goldenberg, S., </a:t>
            </a:r>
            <a:r>
              <a:rPr lang="en-US" sz="1200" kern="1200" dirty="0" err="1">
                <a:solidFill>
                  <a:schemeClr val="tx1"/>
                </a:solidFill>
                <a:effectLst/>
                <a:latin typeface="+mn-lt"/>
                <a:ea typeface="+mn-ea"/>
                <a:cs typeface="+mn-cs"/>
              </a:rPr>
              <a:t>Lozada</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Semple</a:t>
            </a:r>
            <a:r>
              <a:rPr lang="en-US" sz="1200" kern="1200" dirty="0">
                <a:solidFill>
                  <a:schemeClr val="tx1"/>
                </a:solidFill>
                <a:effectLst/>
                <a:latin typeface="+mn-lt"/>
                <a:ea typeface="+mn-ea"/>
                <a:cs typeface="+mn-cs"/>
              </a:rPr>
              <a:t>, S. J., Anderson, C. M. &amp; </a:t>
            </a:r>
            <a:r>
              <a:rPr lang="en-US" sz="1200" kern="1200" dirty="0" err="1">
                <a:solidFill>
                  <a:schemeClr val="tx1"/>
                </a:solidFill>
                <a:effectLst/>
                <a:latin typeface="+mn-lt"/>
                <a:ea typeface="+mn-ea"/>
                <a:cs typeface="+mn-cs"/>
              </a:rPr>
              <a:t>Strathdee</a:t>
            </a:r>
            <a:r>
              <a:rPr lang="en-US" sz="1200" kern="1200" dirty="0">
                <a:solidFill>
                  <a:schemeClr val="tx1"/>
                </a:solidFill>
                <a:effectLst/>
                <a:latin typeface="+mn-lt"/>
                <a:ea typeface="+mn-ea"/>
                <a:cs typeface="+mn-cs"/>
              </a:rPr>
              <a:t>,  S. A. (2012).  Identifying the HIV transmission bridge: Which men are having unsafe sex with female sex workers and with their own wives or steady partners? Journal of Acquired Immune Deficiency Syndrome, 60(4): 414-420.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10.1097/QAI.0b013e31825693f2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3458435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 </a:t>
            </a:r>
            <a:r>
              <a:rPr lang="en-US" dirty="0" err="1"/>
              <a:t>TeleECHO</a:t>
            </a:r>
            <a:r>
              <a:rPr lang="en-US" dirty="0"/>
              <a:t> clinic in your area: </a:t>
            </a:r>
            <a:r>
              <a:rPr lang="en-US" dirty="0">
                <a:hlinkClick r:id="rId3"/>
              </a:rPr>
              <a:t>https://echo.unm.edu/locations-2/echo-hubs-superhubs-united-states/</a:t>
            </a:r>
            <a:endParaRPr lang="en-US" dirty="0"/>
          </a:p>
          <a:p>
            <a:r>
              <a:rPr lang="en-US" sz="1000" dirty="0"/>
              <a:t>AETC National HIV Curriculum: 6 core modules for self study; regularly updated; CME, CNE</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31</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77777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345046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endParaRPr lang="en-US" baseline="0" dirty="0"/>
          </a:p>
        </p:txBody>
      </p:sp>
      <p:sp>
        <p:nvSpPr>
          <p:cNvPr id="4" name="Slide Number Placeholder 3"/>
          <p:cNvSpPr>
            <a:spLocks noGrp="1"/>
          </p:cNvSpPr>
          <p:nvPr>
            <p:ph type="sldNum" sz="quarter" idx="10"/>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188054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Source(s):</a:t>
            </a:r>
            <a:r>
              <a:rPr lang="en-US" b="1" baseline="0" dirty="0"/>
              <a:t> </a:t>
            </a:r>
          </a:p>
          <a:p>
            <a:pPr marL="228600" indent="-228600">
              <a:buAutoNum type="arabicPeriod"/>
            </a:pPr>
            <a:r>
              <a:rPr lang="en-US" baseline="0" dirty="0"/>
              <a:t>United States Environmental Protection Agency (2020). Border 2020: U.S.-Mexico Environmental Program. </a:t>
            </a:r>
            <a:r>
              <a:rPr lang="en-US" dirty="0">
                <a:hlinkClick r:id="rId3"/>
              </a:rPr>
              <a:t>https://www.epa.gov/usmexicoborder</a:t>
            </a: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 Ramos, R., Ferreira-Pinto, J. B., </a:t>
            </a:r>
            <a:r>
              <a:rPr lang="en-US" sz="1200" kern="1200" baseline="0" dirty="0" err="1">
                <a:solidFill>
                  <a:schemeClr val="tx1"/>
                </a:solidFill>
                <a:effectLst/>
                <a:latin typeface="+mn-lt"/>
                <a:ea typeface="+mn-ea"/>
                <a:cs typeface="+mn-cs"/>
              </a:rPr>
              <a:t>Brouwer</a:t>
            </a:r>
            <a:r>
              <a:rPr lang="en-US" sz="1200" kern="1200" baseline="0" dirty="0">
                <a:solidFill>
                  <a:schemeClr val="tx1"/>
                </a:solidFill>
                <a:effectLst/>
                <a:latin typeface="+mn-lt"/>
                <a:ea typeface="+mn-ea"/>
                <a:cs typeface="+mn-cs"/>
              </a:rPr>
              <a:t>, K. C.,  Ramos, M. E., </a:t>
            </a:r>
            <a:r>
              <a:rPr lang="en-US" sz="1200" kern="1200" baseline="0" dirty="0" err="1">
                <a:solidFill>
                  <a:schemeClr val="tx1"/>
                </a:solidFill>
                <a:effectLst/>
                <a:latin typeface="+mn-lt"/>
                <a:ea typeface="+mn-ea"/>
                <a:cs typeface="+mn-cs"/>
              </a:rPr>
              <a:t>Lozada</a:t>
            </a:r>
            <a:r>
              <a:rPr lang="en-US" sz="1200" kern="1200" baseline="0" dirty="0">
                <a:solidFill>
                  <a:schemeClr val="tx1"/>
                </a:solidFill>
                <a:effectLst/>
                <a:latin typeface="+mn-lt"/>
                <a:ea typeface="+mn-ea"/>
                <a:cs typeface="+mn-cs"/>
              </a:rPr>
              <a:t>, R. M., Firestone-Cruz, M. F., </a:t>
            </a: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Rivera, J. O., Ortiz, M. &amp; Cardenas, V. (2009). Cross-Border purchase of medications and healthcare in a sample of residents of El Paso, Texas and Ciudad Juarez, Mexico. Journal of National Medical Association; 101 (2) 167-173.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Marks C, </a:t>
            </a:r>
            <a:r>
              <a:rPr lang="en-US" sz="1200" kern="1200" dirty="0" err="1">
                <a:solidFill>
                  <a:schemeClr val="tx1"/>
                </a:solidFill>
                <a:effectLst/>
                <a:latin typeface="+mn-lt"/>
                <a:ea typeface="+mn-ea"/>
                <a:cs typeface="+mn-cs"/>
              </a:rPr>
              <a:t>Zúñiga</a:t>
            </a:r>
            <a:r>
              <a:rPr lang="en-US" sz="1200" kern="1200" dirty="0">
                <a:solidFill>
                  <a:schemeClr val="tx1"/>
                </a:solidFill>
                <a:effectLst/>
                <a:latin typeface="+mn-lt"/>
                <a:ea typeface="+mn-ea"/>
                <a:cs typeface="+mn-cs"/>
              </a:rPr>
              <a:t> ML. CAM practices and treatment adherence among key subpopulations of HIV+ Latinos receiving care in the san </a:t>
            </a:r>
            <a:r>
              <a:rPr lang="en-US" sz="1200" kern="1200" dirty="0" err="1">
                <a:solidFill>
                  <a:schemeClr val="tx1"/>
                </a:solidFill>
                <a:effectLst/>
                <a:latin typeface="+mn-lt"/>
                <a:ea typeface="+mn-ea"/>
                <a:cs typeface="+mn-cs"/>
              </a:rPr>
              <a:t>diego-tijuana</a:t>
            </a:r>
            <a:r>
              <a:rPr lang="en-US" sz="1200" kern="1200" dirty="0">
                <a:solidFill>
                  <a:schemeClr val="tx1"/>
                </a:solidFill>
                <a:effectLst/>
                <a:latin typeface="+mn-lt"/>
                <a:ea typeface="+mn-ea"/>
                <a:cs typeface="+mn-cs"/>
              </a:rPr>
              <a:t> border region: A latent class analysis. Frontiers in public health. 2019; 7:179. https://search.datacite.org/works/10.3389/fpubh.2019.00179.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10.3389/fpubh.2019.00179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a:solidFill>
                  <a:schemeClr val="tx1"/>
                </a:solidFill>
                <a:effectLst/>
                <a:latin typeface="+mn-lt"/>
                <a:ea typeface="+mn-ea"/>
                <a:cs typeface="+mn-cs"/>
              </a:rPr>
              <a:t>Truby</a:t>
            </a:r>
            <a:r>
              <a:rPr lang="en-US" sz="1200" kern="1200" dirty="0">
                <a:solidFill>
                  <a:schemeClr val="tx1"/>
                </a:solidFill>
                <a:effectLst/>
                <a:latin typeface="+mn-lt"/>
                <a:ea typeface="+mn-ea"/>
                <a:cs typeface="+mn-cs"/>
              </a:rPr>
              <a:t>,  K. (2014). Bodies on the border: The state, civil society  and HIV at Mexico's </a:t>
            </a:r>
            <a:r>
              <a:rPr lang="en-US" sz="1200" kern="1200" dirty="0" err="1">
                <a:solidFill>
                  <a:schemeClr val="tx1"/>
                </a:solidFill>
                <a:effectLst/>
                <a:latin typeface="+mn-lt"/>
                <a:ea typeface="+mn-ea"/>
                <a:cs typeface="+mn-cs"/>
              </a:rPr>
              <a:t>Fronteras</a:t>
            </a:r>
            <a:r>
              <a:rPr lang="en-US" sz="1200" kern="1200" dirty="0">
                <a:solidFill>
                  <a:schemeClr val="tx1"/>
                </a:solidFill>
                <a:effectLst/>
                <a:latin typeface="+mn-lt"/>
                <a:ea typeface="+mn-ea"/>
                <a:cs typeface="+mn-cs"/>
              </a:rPr>
              <a:t>. Policy and Society, 33, 53-64.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http://dx.doi.org/10.1016/j.polsoc.2014.03.003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115321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Patterson, T. L., </a:t>
            </a:r>
            <a:r>
              <a:rPr lang="en-US" sz="1200" kern="1200" dirty="0" err="1">
                <a:solidFill>
                  <a:schemeClr val="tx1"/>
                </a:solidFill>
                <a:effectLst/>
                <a:latin typeface="+mn-lt"/>
                <a:ea typeface="+mn-ea"/>
                <a:cs typeface="+mn-cs"/>
              </a:rPr>
              <a:t>Strathdee</a:t>
            </a:r>
            <a:r>
              <a:rPr lang="en-US" sz="1200" kern="1200" dirty="0">
                <a:solidFill>
                  <a:schemeClr val="tx1"/>
                </a:solidFill>
                <a:effectLst/>
                <a:latin typeface="+mn-lt"/>
                <a:ea typeface="+mn-ea"/>
                <a:cs typeface="+mn-cs"/>
              </a:rPr>
              <a:t>, S.A., </a:t>
            </a:r>
            <a:r>
              <a:rPr lang="en-US" sz="1200" kern="1200" dirty="0" err="1">
                <a:solidFill>
                  <a:schemeClr val="tx1"/>
                </a:solidFill>
                <a:effectLst/>
                <a:latin typeface="+mn-lt"/>
                <a:ea typeface="+mn-ea"/>
                <a:cs typeface="+mn-cs"/>
              </a:rPr>
              <a:t>Semple</a:t>
            </a:r>
            <a:r>
              <a:rPr lang="en-US" sz="1200" kern="1200" dirty="0">
                <a:solidFill>
                  <a:schemeClr val="tx1"/>
                </a:solidFill>
                <a:effectLst/>
                <a:latin typeface="+mn-lt"/>
                <a:ea typeface="+mn-ea"/>
                <a:cs typeface="+mn-cs"/>
              </a:rPr>
              <a:t>, S. J., </a:t>
            </a:r>
            <a:r>
              <a:rPr lang="en-US" sz="1200" kern="1200" dirty="0" err="1">
                <a:solidFill>
                  <a:schemeClr val="tx1"/>
                </a:solidFill>
                <a:effectLst/>
                <a:latin typeface="+mn-lt"/>
                <a:ea typeface="+mn-ea"/>
                <a:cs typeface="+mn-cs"/>
              </a:rPr>
              <a:t>Chavarin</a:t>
            </a:r>
            <a:r>
              <a:rPr lang="en-US" sz="1200" kern="1200" dirty="0">
                <a:solidFill>
                  <a:schemeClr val="tx1"/>
                </a:solidFill>
                <a:effectLst/>
                <a:latin typeface="+mn-lt"/>
                <a:ea typeface="+mn-ea"/>
                <a:cs typeface="+mn-cs"/>
              </a:rPr>
              <a:t>, C.V., </a:t>
            </a:r>
            <a:r>
              <a:rPr lang="en-US" sz="1200" kern="1200" dirty="0" err="1">
                <a:solidFill>
                  <a:schemeClr val="tx1"/>
                </a:solidFill>
                <a:effectLst/>
                <a:latin typeface="+mn-lt"/>
                <a:ea typeface="+mn-ea"/>
                <a:cs typeface="+mn-cs"/>
              </a:rPr>
              <a:t>Abramovitz</a:t>
            </a:r>
            <a:r>
              <a:rPr lang="en-US" sz="1200" kern="1200" dirty="0">
                <a:solidFill>
                  <a:schemeClr val="tx1"/>
                </a:solidFill>
                <a:effectLst/>
                <a:latin typeface="+mn-lt"/>
                <a:ea typeface="+mn-ea"/>
                <a:cs typeface="+mn-cs"/>
              </a:rPr>
              <a:t>, D., Gaines, T. L., Mendoza, D., </a:t>
            </a:r>
            <a:r>
              <a:rPr lang="en-US" sz="1200" kern="1200" dirty="0" err="1">
                <a:solidFill>
                  <a:schemeClr val="tx1"/>
                </a:solidFill>
                <a:effectLst/>
                <a:latin typeface="+mn-lt"/>
                <a:ea typeface="+mn-ea"/>
                <a:cs typeface="+mn-cs"/>
              </a:rPr>
              <a:t>Staines</a:t>
            </a:r>
            <a:r>
              <a:rPr lang="en-US" sz="1200" kern="1200" dirty="0">
                <a:solidFill>
                  <a:schemeClr val="tx1"/>
                </a:solidFill>
                <a:effectLst/>
                <a:latin typeface="+mn-lt"/>
                <a:ea typeface="+mn-ea"/>
                <a:cs typeface="+mn-cs"/>
              </a:rPr>
              <a:t>, H., Aarons, G. A., </a:t>
            </a:r>
            <a:r>
              <a:rPr lang="en-US" sz="1200" kern="1200" dirty="0" err="1">
                <a:solidFill>
                  <a:schemeClr val="tx1"/>
                </a:solidFill>
                <a:effectLst/>
                <a:latin typeface="+mn-lt"/>
                <a:ea typeface="+mn-ea"/>
                <a:cs typeface="+mn-cs"/>
              </a:rPr>
              <a:t>Magis</a:t>
            </a:r>
            <a:r>
              <a:rPr lang="en-US" sz="1200" kern="1200" dirty="0">
                <a:solidFill>
                  <a:schemeClr val="tx1"/>
                </a:solidFill>
                <a:effectLst/>
                <a:latin typeface="+mn-lt"/>
                <a:ea typeface="+mn-ea"/>
                <a:cs typeface="+mn-cs"/>
              </a:rPr>
              <a:t>-Rodriguez, C. (2019). </a:t>
            </a:r>
            <a:r>
              <a:rPr lang="en-US" sz="1200" kern="1200" dirty="0" err="1">
                <a:solidFill>
                  <a:schemeClr val="tx1"/>
                </a:solidFill>
                <a:effectLst/>
                <a:latin typeface="+mn-lt"/>
                <a:ea typeface="+mn-ea"/>
                <a:cs typeface="+mn-cs"/>
              </a:rPr>
              <a:t>Prevalenc</a:t>
            </a:r>
            <a:r>
              <a:rPr lang="en-US" sz="1200" kern="1200" dirty="0">
                <a:solidFill>
                  <a:schemeClr val="tx1"/>
                </a:solidFill>
                <a:effectLst/>
                <a:latin typeface="+mn-lt"/>
                <a:ea typeface="+mn-ea"/>
                <a:cs typeface="+mn-cs"/>
              </a:rPr>
              <a:t> of HIV/STIs and correlates with municipal characteristics among female sex workers in 13 Mexican cities. </a:t>
            </a:r>
            <a:r>
              <a:rPr lang="en-US" sz="1200" kern="1200" dirty="0" err="1">
                <a:solidFill>
                  <a:schemeClr val="tx1"/>
                </a:solidFill>
                <a:effectLst/>
                <a:latin typeface="+mn-lt"/>
                <a:ea typeface="+mn-ea"/>
                <a:cs typeface="+mn-cs"/>
              </a:rPr>
              <a:t>Salud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Publica</a:t>
            </a:r>
            <a:r>
              <a:rPr lang="en-US" sz="1200" kern="1200" dirty="0">
                <a:solidFill>
                  <a:schemeClr val="tx1"/>
                </a:solidFill>
                <a:effectLst/>
                <a:latin typeface="+mn-lt"/>
                <a:ea typeface="+mn-ea"/>
                <a:cs typeface="+mn-cs"/>
              </a:rPr>
              <a:t> Mexicana; 61:116-124. https://doi.org/10.21149/8863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kern="1200" dirty="0">
                <a:solidFill>
                  <a:schemeClr val="tx1"/>
                </a:solidFill>
                <a:effectLst/>
                <a:latin typeface="+mn-lt"/>
                <a:ea typeface="+mn-ea"/>
                <a:cs typeface="+mn-cs"/>
              </a:rPr>
              <a:t>Ospina-Escobar, A., </a:t>
            </a:r>
            <a:r>
              <a:rPr lang="es-MX" sz="1200" kern="1200" dirty="0" err="1">
                <a:solidFill>
                  <a:schemeClr val="tx1"/>
                </a:solidFill>
                <a:effectLst/>
                <a:latin typeface="+mn-lt"/>
                <a:ea typeface="+mn-ea"/>
                <a:cs typeface="+mn-cs"/>
              </a:rPr>
              <a:t>Magis-Rodriguez</a:t>
            </a:r>
            <a:r>
              <a:rPr lang="es-MX" sz="1200" kern="1200" dirty="0">
                <a:solidFill>
                  <a:schemeClr val="tx1"/>
                </a:solidFill>
                <a:effectLst/>
                <a:latin typeface="+mn-lt"/>
                <a:ea typeface="+mn-ea"/>
                <a:cs typeface="+mn-cs"/>
              </a:rPr>
              <a:t>, C., </a:t>
            </a:r>
            <a:r>
              <a:rPr lang="es-MX" sz="1200" kern="1200" dirty="0" err="1">
                <a:solidFill>
                  <a:schemeClr val="tx1"/>
                </a:solidFill>
                <a:effectLst/>
                <a:latin typeface="+mn-lt"/>
                <a:ea typeface="+mn-ea"/>
                <a:cs typeface="+mn-cs"/>
              </a:rPr>
              <a:t>Juarez</a:t>
            </a:r>
            <a:r>
              <a:rPr lang="es-MX" sz="1200" kern="1200" dirty="0">
                <a:solidFill>
                  <a:schemeClr val="tx1"/>
                </a:solidFill>
                <a:effectLst/>
                <a:latin typeface="+mn-lt"/>
                <a:ea typeface="+mn-ea"/>
                <a:cs typeface="+mn-cs"/>
              </a:rPr>
              <a:t>,  F., </a:t>
            </a:r>
            <a:r>
              <a:rPr lang="es-MX" sz="1200" kern="1200" dirty="0" err="1">
                <a:solidFill>
                  <a:schemeClr val="tx1"/>
                </a:solidFill>
                <a:effectLst/>
                <a:latin typeface="+mn-lt"/>
                <a:ea typeface="+mn-ea"/>
                <a:cs typeface="+mn-cs"/>
              </a:rPr>
              <a:t>Werb</a:t>
            </a:r>
            <a:r>
              <a:rPr lang="es-MX" sz="1200" kern="1200" dirty="0">
                <a:solidFill>
                  <a:schemeClr val="tx1"/>
                </a:solidFill>
                <a:effectLst/>
                <a:latin typeface="+mn-lt"/>
                <a:ea typeface="+mn-ea"/>
                <a:cs typeface="+mn-cs"/>
              </a:rPr>
              <a:t>, D., Arredondo, Bautista Arredondo, S., </a:t>
            </a:r>
            <a:r>
              <a:rPr lang="es-MX" sz="1200" kern="1200" dirty="0" err="1">
                <a:solidFill>
                  <a:schemeClr val="tx1"/>
                </a:solidFill>
                <a:effectLst/>
                <a:latin typeface="+mn-lt"/>
                <a:ea typeface="+mn-ea"/>
                <a:cs typeface="+mn-cs"/>
              </a:rPr>
              <a:t>Carreon</a:t>
            </a:r>
            <a:r>
              <a:rPr lang="es-MX" sz="1200" kern="1200" dirty="0">
                <a:solidFill>
                  <a:schemeClr val="tx1"/>
                </a:solidFill>
                <a:effectLst/>
                <a:latin typeface="+mn-lt"/>
                <a:ea typeface="+mn-ea"/>
                <a:cs typeface="+mn-cs"/>
              </a:rPr>
              <a:t>, R., Ramos, M. E. &amp; </a:t>
            </a:r>
            <a:r>
              <a:rPr lang="es-MX" sz="1200" kern="1200" dirty="0" err="1">
                <a:solidFill>
                  <a:schemeClr val="tx1"/>
                </a:solidFill>
                <a:effectLst/>
                <a:latin typeface="+mn-lt"/>
                <a:ea typeface="+mn-ea"/>
                <a:cs typeface="+mn-cs"/>
              </a:rPr>
              <a:t>Strathdee</a:t>
            </a:r>
            <a:r>
              <a:rPr lang="es-MX" sz="1200" kern="1200" dirty="0">
                <a:solidFill>
                  <a:schemeClr val="tx1"/>
                </a:solidFill>
                <a:effectLst/>
                <a:latin typeface="+mn-lt"/>
                <a:ea typeface="+mn-ea"/>
                <a:cs typeface="+mn-cs"/>
              </a:rPr>
              <a:t>, S. (2018).  </a:t>
            </a:r>
            <a:r>
              <a:rPr lang="en-US" sz="1200" kern="1200" dirty="0">
                <a:solidFill>
                  <a:schemeClr val="tx1"/>
                </a:solidFill>
                <a:effectLst/>
                <a:latin typeface="+mn-lt"/>
                <a:ea typeface="+mn-ea"/>
                <a:cs typeface="+mn-cs"/>
              </a:rPr>
              <a:t>Comparing risk environments for HIV among people who inject drugs from three cities in </a:t>
            </a:r>
            <a:r>
              <a:rPr lang="en-US" sz="1200" kern="1200" dirty="0" err="1">
                <a:solidFill>
                  <a:schemeClr val="tx1"/>
                </a:solidFill>
                <a:effectLst/>
                <a:latin typeface="+mn-lt"/>
                <a:ea typeface="+mn-ea"/>
                <a:cs typeface="+mn-cs"/>
              </a:rPr>
              <a:t>Nothern</a:t>
            </a:r>
            <a:r>
              <a:rPr lang="en-US" sz="1200" kern="1200" dirty="0">
                <a:solidFill>
                  <a:schemeClr val="tx1"/>
                </a:solidFill>
                <a:effectLst/>
                <a:latin typeface="+mn-lt"/>
                <a:ea typeface="+mn-ea"/>
                <a:cs typeface="+mn-cs"/>
              </a:rPr>
              <a:t> Mexico. Harm Reduction Journal,  15:27.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https://doi.org/10.1186/s12954-018-0225-y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kern="1200" dirty="0" err="1">
                <a:solidFill>
                  <a:schemeClr val="tx1"/>
                </a:solidFill>
                <a:effectLst/>
                <a:latin typeface="+mn-lt"/>
                <a:ea typeface="+mn-ea"/>
                <a:cs typeface="+mn-cs"/>
              </a:rPr>
              <a:t>Mehta</a:t>
            </a:r>
            <a:r>
              <a:rPr lang="es-MX" sz="1200" kern="1200" dirty="0">
                <a:solidFill>
                  <a:schemeClr val="tx1"/>
                </a:solidFill>
                <a:effectLst/>
                <a:latin typeface="+mn-lt"/>
                <a:ea typeface="+mn-ea"/>
                <a:cs typeface="+mn-cs"/>
              </a:rPr>
              <a:t>, S. R. et. al (2017). </a:t>
            </a:r>
            <a:r>
              <a:rPr lang="en-US" sz="1200" kern="1200" dirty="0">
                <a:solidFill>
                  <a:schemeClr val="tx1"/>
                </a:solidFill>
                <a:effectLst/>
                <a:latin typeface="+mn-lt"/>
                <a:ea typeface="+mn-ea"/>
                <a:cs typeface="+mn-cs"/>
              </a:rPr>
              <a:t>Impact of public safety policies on HIV transmission dynamics in Tijuana, Mexico. ISDA.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Scholl., E. &amp; Nicholson, J. (July 2010). United States Agency International Development. HIV Prevention on the U.S.-Mexico Border: Addressing the needs of most-at-risk populations. AIDSTAR-One: AIDS support and technical assistance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Marks C, </a:t>
            </a:r>
            <a:r>
              <a:rPr lang="en-US" sz="1200" kern="1200" dirty="0" err="1">
                <a:solidFill>
                  <a:schemeClr val="tx1"/>
                </a:solidFill>
                <a:effectLst/>
                <a:latin typeface="+mn-lt"/>
                <a:ea typeface="+mn-ea"/>
                <a:cs typeface="+mn-cs"/>
              </a:rPr>
              <a:t>Zúñiga</a:t>
            </a:r>
            <a:r>
              <a:rPr lang="en-US" sz="1200" kern="1200" dirty="0">
                <a:solidFill>
                  <a:schemeClr val="tx1"/>
                </a:solidFill>
                <a:effectLst/>
                <a:latin typeface="+mn-lt"/>
                <a:ea typeface="+mn-ea"/>
                <a:cs typeface="+mn-cs"/>
              </a:rPr>
              <a:t> ML. CAM practices and treatment adherence among key subpopulations of HIV+ Latinos receiving care in the san </a:t>
            </a:r>
            <a:r>
              <a:rPr lang="en-US" sz="1200" kern="1200" dirty="0" err="1">
                <a:solidFill>
                  <a:schemeClr val="tx1"/>
                </a:solidFill>
                <a:effectLst/>
                <a:latin typeface="+mn-lt"/>
                <a:ea typeface="+mn-ea"/>
                <a:cs typeface="+mn-cs"/>
              </a:rPr>
              <a:t>diego-tijuana</a:t>
            </a:r>
            <a:r>
              <a:rPr lang="en-US" sz="1200" kern="1200" dirty="0">
                <a:solidFill>
                  <a:schemeClr val="tx1"/>
                </a:solidFill>
                <a:effectLst/>
                <a:latin typeface="+mn-lt"/>
                <a:ea typeface="+mn-ea"/>
                <a:cs typeface="+mn-cs"/>
              </a:rPr>
              <a:t> border region: A latent class analysis. Frontiers in public health. 2019; 7:179.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Zuniga, M. L., Blanco, E., Brennan, J. J., </a:t>
            </a:r>
            <a:r>
              <a:rPr lang="en-US" sz="1200" kern="1200" dirty="0" err="1">
                <a:solidFill>
                  <a:schemeClr val="tx1"/>
                </a:solidFill>
                <a:effectLst/>
                <a:latin typeface="+mn-lt"/>
                <a:ea typeface="+mn-ea"/>
                <a:cs typeface="+mn-cs"/>
              </a:rPr>
              <a:t>Scolari</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Artamonova</a:t>
            </a:r>
            <a:r>
              <a:rPr lang="en-US" sz="1200" kern="1200" dirty="0">
                <a:solidFill>
                  <a:schemeClr val="tx1"/>
                </a:solidFill>
                <a:effectLst/>
                <a:latin typeface="+mn-lt"/>
                <a:ea typeface="+mn-ea"/>
                <a:cs typeface="+mn-cs"/>
              </a:rPr>
              <a:t>, I. V., </a:t>
            </a:r>
            <a:r>
              <a:rPr lang="en-US" sz="1200" kern="1200" dirty="0" err="1">
                <a:solidFill>
                  <a:schemeClr val="tx1"/>
                </a:solidFill>
                <a:effectLst/>
                <a:latin typeface="+mn-lt"/>
                <a:ea typeface="+mn-ea"/>
                <a:cs typeface="+mn-cs"/>
              </a:rPr>
              <a:t>Strathdee</a:t>
            </a:r>
            <a:r>
              <a:rPr lang="en-US" sz="1200" kern="1200" dirty="0">
                <a:solidFill>
                  <a:schemeClr val="tx1"/>
                </a:solidFill>
                <a:effectLst/>
                <a:latin typeface="+mn-lt"/>
                <a:ea typeface="+mn-ea"/>
                <a:cs typeface="+mn-cs"/>
              </a:rPr>
              <a:t>, S. A. (2012). Binational care-seeking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and health-related quality of life among HIV-infected Latinos in the U.S.-Mexico Border Region. Journal Association Nurses AIDS Care. 2011; 22(3): 162-172. doi:10.1016/j.jana.2010.09.001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Zhang, X., Martinez-Donate, A. P., Simon, N. J., </a:t>
            </a:r>
            <a:r>
              <a:rPr lang="en-US" sz="1200" kern="1200" dirty="0" err="1">
                <a:solidFill>
                  <a:schemeClr val="tx1"/>
                </a:solidFill>
                <a:effectLst/>
                <a:latin typeface="+mn-lt"/>
                <a:ea typeface="+mn-ea"/>
                <a:cs typeface="+mn-cs"/>
              </a:rPr>
              <a:t>Hovell</a:t>
            </a:r>
            <a:r>
              <a:rPr lang="en-US" sz="1200" kern="1200" dirty="0">
                <a:solidFill>
                  <a:schemeClr val="tx1"/>
                </a:solidFill>
                <a:effectLst/>
                <a:latin typeface="+mn-lt"/>
                <a:ea typeface="+mn-ea"/>
                <a:cs typeface="+mn-cs"/>
              </a:rPr>
              <a:t>, M. F., Rangel, M. G., </a:t>
            </a:r>
            <a:r>
              <a:rPr lang="en-US" sz="1200" kern="1200" dirty="0" err="1">
                <a:solidFill>
                  <a:schemeClr val="tx1"/>
                </a:solidFill>
                <a:effectLst/>
                <a:latin typeface="+mn-lt"/>
                <a:ea typeface="+mn-ea"/>
                <a:cs typeface="+mn-cs"/>
              </a:rPr>
              <a:t>Magis</a:t>
            </a:r>
            <a:r>
              <a:rPr lang="en-US" sz="1200" kern="1200" dirty="0">
                <a:solidFill>
                  <a:schemeClr val="tx1"/>
                </a:solidFill>
                <a:effectLst/>
                <a:latin typeface="+mn-lt"/>
                <a:ea typeface="+mn-ea"/>
                <a:cs typeface="+mn-cs"/>
              </a:rPr>
              <a:t>-Rodriguez, C. &amp; </a:t>
            </a:r>
            <a:r>
              <a:rPr lang="en-US" sz="1200" kern="1200" dirty="0" err="1">
                <a:solidFill>
                  <a:schemeClr val="tx1"/>
                </a:solidFill>
                <a:effectLst/>
                <a:latin typeface="+mn-lt"/>
                <a:ea typeface="+mn-ea"/>
                <a:cs typeface="+mn-cs"/>
              </a:rPr>
              <a:t>Sipan</a:t>
            </a:r>
            <a:r>
              <a:rPr lang="en-US" sz="1200" kern="1200" dirty="0">
                <a:solidFill>
                  <a:schemeClr val="tx1"/>
                </a:solidFill>
                <a:effectLst/>
                <a:latin typeface="+mn-lt"/>
                <a:ea typeface="+mn-ea"/>
                <a:cs typeface="+mn-cs"/>
              </a:rPr>
              <a:t>, C. L. (2017).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Risk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for HIV infection among traveling Mexican migrants: The Mexico-US border as a contextual risk factor.</a:t>
            </a:r>
            <a:r>
              <a:rPr lang="en-US" sz="1200" kern="1200" baseline="0" dirty="0">
                <a:solidFill>
                  <a:schemeClr val="tx1"/>
                </a:solidFill>
                <a:effectLst/>
                <a:latin typeface="+mn-lt"/>
                <a:ea typeface="+mn-ea"/>
                <a:cs typeface="+mn-cs"/>
              </a:rPr>
              <a:t> Global Public Health, 12(1); 65-83. doi:10.1080/17441692.2016.1142591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tx1"/>
                </a:solidFill>
                <a:effectLst/>
                <a:latin typeface="+mn-lt"/>
                <a:ea typeface="+mn-ea"/>
                <a:cs typeface="+mn-cs"/>
              </a:rPr>
              <a:t>Ramos, R., Ferreira-Pinto, J. B., </a:t>
            </a:r>
            <a:r>
              <a:rPr lang="en-US" sz="1200" kern="1200" baseline="0" dirty="0" err="1">
                <a:solidFill>
                  <a:schemeClr val="tx1"/>
                </a:solidFill>
                <a:effectLst/>
                <a:latin typeface="+mn-lt"/>
                <a:ea typeface="+mn-ea"/>
                <a:cs typeface="+mn-cs"/>
              </a:rPr>
              <a:t>Brouwer</a:t>
            </a:r>
            <a:r>
              <a:rPr lang="en-US" sz="1200" kern="1200" baseline="0" dirty="0">
                <a:solidFill>
                  <a:schemeClr val="tx1"/>
                </a:solidFill>
                <a:effectLst/>
                <a:latin typeface="+mn-lt"/>
                <a:ea typeface="+mn-ea"/>
                <a:cs typeface="+mn-cs"/>
              </a:rPr>
              <a:t>, K. C.,  Ramos, M. E., </a:t>
            </a:r>
            <a:r>
              <a:rPr lang="en-US" sz="1200" kern="1200" baseline="0" dirty="0" err="1">
                <a:solidFill>
                  <a:schemeClr val="tx1"/>
                </a:solidFill>
                <a:effectLst/>
                <a:latin typeface="+mn-lt"/>
                <a:ea typeface="+mn-ea"/>
                <a:cs typeface="+mn-cs"/>
              </a:rPr>
              <a:t>Lozada</a:t>
            </a:r>
            <a:r>
              <a:rPr lang="en-US" sz="1200" kern="1200" baseline="0" dirty="0">
                <a:solidFill>
                  <a:schemeClr val="tx1"/>
                </a:solidFill>
                <a:effectLst/>
                <a:latin typeface="+mn-lt"/>
                <a:ea typeface="+mn-ea"/>
                <a:cs typeface="+mn-cs"/>
              </a:rPr>
              <a:t>, R. M., Firestone-Cruz, M. F., </a:t>
            </a: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err="1">
                <a:solidFill>
                  <a:schemeClr val="tx1"/>
                </a:solidFill>
                <a:effectLst/>
                <a:latin typeface="+mn-lt"/>
                <a:ea typeface="+mn-ea"/>
                <a:cs typeface="+mn-cs"/>
              </a:rPr>
              <a:t>Shedli</a:t>
            </a:r>
            <a:r>
              <a:rPr lang="en-US" sz="1200" kern="1200" baseline="0" dirty="0">
                <a:solidFill>
                  <a:schemeClr val="tx1"/>
                </a:solidFill>
                <a:effectLst/>
                <a:latin typeface="+mn-lt"/>
                <a:ea typeface="+mn-ea"/>
                <a:cs typeface="+mn-cs"/>
              </a:rPr>
              <a:t>,  M. G., </a:t>
            </a:r>
            <a:r>
              <a:rPr lang="en-US" sz="1200" kern="1200" baseline="0" dirty="0" err="1">
                <a:solidFill>
                  <a:schemeClr val="tx1"/>
                </a:solidFill>
                <a:effectLst/>
                <a:latin typeface="+mn-lt"/>
                <a:ea typeface="+mn-ea"/>
                <a:cs typeface="+mn-cs"/>
              </a:rPr>
              <a:t>Decena</a:t>
            </a:r>
            <a:r>
              <a:rPr lang="en-US" sz="1200" kern="1200" baseline="0" dirty="0">
                <a:solidFill>
                  <a:schemeClr val="tx1"/>
                </a:solidFill>
                <a:effectLst/>
                <a:latin typeface="+mn-lt"/>
                <a:ea typeface="+mn-ea"/>
                <a:cs typeface="+mn-cs"/>
              </a:rPr>
              <a:t>, C. U. &amp; Beltran, O. (2013). Geopolitical and cultural factors affecting ARV adherence on the US-Mexico Border. Journal of Immigrant Minority Health, 15(5): 969-974. doi:10.1007/s10903-012-9681-8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err="1">
                <a:solidFill>
                  <a:schemeClr val="tx1"/>
                </a:solidFill>
                <a:effectLst/>
                <a:latin typeface="+mn-lt"/>
                <a:ea typeface="+mn-ea"/>
                <a:cs typeface="+mn-cs"/>
              </a:rPr>
              <a:t>Strathdee</a:t>
            </a:r>
            <a:r>
              <a:rPr lang="en-US" sz="1200" kern="1200" baseline="0" dirty="0">
                <a:solidFill>
                  <a:schemeClr val="tx1"/>
                </a:solidFill>
                <a:effectLst/>
                <a:latin typeface="+mn-lt"/>
                <a:ea typeface="+mn-ea"/>
                <a:cs typeface="+mn-cs"/>
              </a:rPr>
              <a:t>, S. A. &amp; </a:t>
            </a:r>
            <a:r>
              <a:rPr lang="en-US" sz="1200" kern="1200" baseline="0" dirty="0" err="1">
                <a:solidFill>
                  <a:schemeClr val="tx1"/>
                </a:solidFill>
                <a:effectLst/>
                <a:latin typeface="+mn-lt"/>
                <a:ea typeface="+mn-ea"/>
                <a:cs typeface="+mn-cs"/>
              </a:rPr>
              <a:t>Magis</a:t>
            </a:r>
            <a:r>
              <a:rPr lang="en-US" sz="1200" kern="1200" baseline="0" dirty="0">
                <a:solidFill>
                  <a:schemeClr val="tx1"/>
                </a:solidFill>
                <a:effectLst/>
                <a:latin typeface="+mn-lt"/>
                <a:ea typeface="+mn-ea"/>
                <a:cs typeface="+mn-cs"/>
              </a:rPr>
              <a:t>-Rodriguez, C. (2008). Mexico’s Evolving HIV Epidemic. JAMA, 300(5): 571-573. doi:10.1001/jama.300.5.571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174740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u="sng" kern="1200" dirty="0">
                <a:solidFill>
                  <a:schemeClr val="tx1"/>
                </a:solidFill>
                <a:effectLst/>
                <a:latin typeface="+mn-lt"/>
                <a:ea typeface="+mn-ea"/>
                <a:cs typeface="+mn-cs"/>
              </a:rPr>
              <a:t>Source(s):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Dutton, R. J.,  Weldon, M., Shannon, J. &amp; Bowcock, C. (2000). Survey  of health and environmental conditions in Texas border cities and </a:t>
            </a:r>
            <a:r>
              <a:rPr lang="en-US" sz="1200" kern="1200" dirty="0" err="1">
                <a:solidFill>
                  <a:schemeClr val="tx1"/>
                </a:solidFill>
                <a:effectLst/>
                <a:latin typeface="+mn-lt"/>
                <a:ea typeface="+mn-ea"/>
                <a:cs typeface="+mn-cs"/>
              </a:rPr>
              <a:t>colonias</a:t>
            </a:r>
            <a:r>
              <a:rPr lang="en-US" sz="1200" kern="1200" dirty="0">
                <a:solidFill>
                  <a:schemeClr val="tx1"/>
                </a:solidFill>
                <a:effectLst/>
                <a:latin typeface="+mn-lt"/>
                <a:ea typeface="+mn-ea"/>
                <a:cs typeface="+mn-cs"/>
              </a:rPr>
              <a:t>: Executive summary. Texas Department of Health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Mehta, S. R., </a:t>
            </a:r>
            <a:r>
              <a:rPr lang="en-US" sz="1200" kern="1200" dirty="0" err="1">
                <a:solidFill>
                  <a:schemeClr val="tx1"/>
                </a:solidFill>
                <a:effectLst/>
                <a:latin typeface="+mn-lt"/>
                <a:ea typeface="+mn-ea"/>
                <a:cs typeface="+mn-cs"/>
              </a:rPr>
              <a:t>Delport</a:t>
            </a:r>
            <a:r>
              <a:rPr lang="en-US" sz="1200" kern="1200" dirty="0">
                <a:solidFill>
                  <a:schemeClr val="tx1"/>
                </a:solidFill>
                <a:effectLst/>
                <a:latin typeface="+mn-lt"/>
                <a:ea typeface="+mn-ea"/>
                <a:cs typeface="+mn-cs"/>
              </a:rPr>
              <a:t>, W., </a:t>
            </a:r>
            <a:r>
              <a:rPr lang="en-US" sz="1200" kern="1200" dirty="0" err="1">
                <a:solidFill>
                  <a:schemeClr val="tx1"/>
                </a:solidFill>
                <a:effectLst/>
                <a:latin typeface="+mn-lt"/>
                <a:ea typeface="+mn-ea"/>
                <a:cs typeface="+mn-cs"/>
              </a:rPr>
              <a:t>Brouwer</a:t>
            </a:r>
            <a:r>
              <a:rPr lang="en-US" sz="1200" kern="1200" dirty="0">
                <a:solidFill>
                  <a:schemeClr val="tx1"/>
                </a:solidFill>
                <a:effectLst/>
                <a:latin typeface="+mn-lt"/>
                <a:ea typeface="+mn-ea"/>
                <a:cs typeface="+mn-cs"/>
              </a:rPr>
              <a:t>, K. C., </a:t>
            </a:r>
            <a:r>
              <a:rPr lang="en-US" sz="1200" kern="1200" dirty="0" err="1">
                <a:solidFill>
                  <a:schemeClr val="tx1"/>
                </a:solidFill>
                <a:effectLst/>
                <a:latin typeface="+mn-lt"/>
                <a:ea typeface="+mn-ea"/>
                <a:cs typeface="+mn-cs"/>
              </a:rPr>
              <a:t>Espitia</a:t>
            </a:r>
            <a:r>
              <a:rPr lang="en-US" sz="1200" kern="1200" dirty="0">
                <a:solidFill>
                  <a:schemeClr val="tx1"/>
                </a:solidFill>
                <a:effectLst/>
                <a:latin typeface="+mn-lt"/>
                <a:ea typeface="+mn-ea"/>
                <a:cs typeface="+mn-cs"/>
              </a:rPr>
              <a:t>, S., Patterson, T., Pond, S. K., . . . Smith, D. M. (2010). The relatedness of HIV epidemics in the united States–Mexico border region.</a:t>
            </a:r>
            <a:r>
              <a:rPr lang="en-US" sz="1200" i="1" kern="1200" dirty="0">
                <a:solidFill>
                  <a:schemeClr val="tx1"/>
                </a:solidFill>
                <a:effectLst/>
                <a:latin typeface="+mn-lt"/>
                <a:ea typeface="+mn-ea"/>
                <a:cs typeface="+mn-cs"/>
              </a:rPr>
              <a:t> AIDS Research and Human Retroviruses, 26</a:t>
            </a:r>
            <a:r>
              <a:rPr lang="en-US" sz="1200" kern="1200" dirty="0">
                <a:solidFill>
                  <a:schemeClr val="tx1"/>
                </a:solidFill>
                <a:effectLst/>
                <a:latin typeface="+mn-lt"/>
                <a:ea typeface="+mn-ea"/>
                <a:cs typeface="+mn-cs"/>
              </a:rPr>
              <a:t>(12), 1273-1277. doi:10.1089/aid.2010.0021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Zhang, X., Martinez-Donate, A. P., Simon, N. J., </a:t>
            </a:r>
            <a:r>
              <a:rPr lang="en-US" sz="1200" kern="1200" dirty="0" err="1">
                <a:solidFill>
                  <a:schemeClr val="tx1"/>
                </a:solidFill>
                <a:effectLst/>
                <a:latin typeface="+mn-lt"/>
                <a:ea typeface="+mn-ea"/>
                <a:cs typeface="+mn-cs"/>
              </a:rPr>
              <a:t>Hovell</a:t>
            </a:r>
            <a:r>
              <a:rPr lang="en-US" sz="1200" kern="1200" dirty="0">
                <a:solidFill>
                  <a:schemeClr val="tx1"/>
                </a:solidFill>
                <a:effectLst/>
                <a:latin typeface="+mn-lt"/>
                <a:ea typeface="+mn-ea"/>
                <a:cs typeface="+mn-cs"/>
              </a:rPr>
              <a:t>, M. F., Rangel, M. G., </a:t>
            </a:r>
            <a:r>
              <a:rPr lang="en-US" sz="1200" kern="1200" dirty="0" err="1">
                <a:solidFill>
                  <a:schemeClr val="tx1"/>
                </a:solidFill>
                <a:effectLst/>
                <a:latin typeface="+mn-lt"/>
                <a:ea typeface="+mn-ea"/>
                <a:cs typeface="+mn-cs"/>
              </a:rPr>
              <a:t>Magis</a:t>
            </a:r>
            <a:r>
              <a:rPr lang="en-US" sz="1200" kern="1200" dirty="0">
                <a:solidFill>
                  <a:schemeClr val="tx1"/>
                </a:solidFill>
                <a:effectLst/>
                <a:latin typeface="+mn-lt"/>
                <a:ea typeface="+mn-ea"/>
                <a:cs typeface="+mn-cs"/>
              </a:rPr>
              <a:t>-Rodriguez, C. &amp; </a:t>
            </a:r>
            <a:r>
              <a:rPr lang="en-US" sz="1200" kern="1200" dirty="0" err="1">
                <a:solidFill>
                  <a:schemeClr val="tx1"/>
                </a:solidFill>
                <a:effectLst/>
                <a:latin typeface="+mn-lt"/>
                <a:ea typeface="+mn-ea"/>
                <a:cs typeface="+mn-cs"/>
              </a:rPr>
              <a:t>Sipan</a:t>
            </a:r>
            <a:r>
              <a:rPr lang="en-US" sz="1200" kern="1200" dirty="0">
                <a:solidFill>
                  <a:schemeClr val="tx1"/>
                </a:solidFill>
                <a:effectLst/>
                <a:latin typeface="+mn-lt"/>
                <a:ea typeface="+mn-ea"/>
                <a:cs typeface="+mn-cs"/>
              </a:rPr>
              <a:t>, C. L. (2017). Risk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for HIV infection among traveling Mexican migrants: The Mexico-US border as a contextual risk factor. Global Public Health, 12(1); 65-83. doi:10.1080/17441692.2016.1142591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Patterson, T. L., </a:t>
            </a:r>
            <a:r>
              <a:rPr lang="en-US" sz="1200" kern="1200" dirty="0" err="1">
                <a:solidFill>
                  <a:schemeClr val="tx1"/>
                </a:solidFill>
                <a:effectLst/>
                <a:latin typeface="+mn-lt"/>
                <a:ea typeface="+mn-ea"/>
                <a:cs typeface="+mn-cs"/>
              </a:rPr>
              <a:t>Strathdee</a:t>
            </a:r>
            <a:r>
              <a:rPr lang="en-US" sz="1200" kern="1200" dirty="0">
                <a:solidFill>
                  <a:schemeClr val="tx1"/>
                </a:solidFill>
                <a:effectLst/>
                <a:latin typeface="+mn-lt"/>
                <a:ea typeface="+mn-ea"/>
                <a:cs typeface="+mn-cs"/>
              </a:rPr>
              <a:t>, S.A., </a:t>
            </a:r>
            <a:r>
              <a:rPr lang="en-US" sz="1200" kern="1200" dirty="0" err="1">
                <a:solidFill>
                  <a:schemeClr val="tx1"/>
                </a:solidFill>
                <a:effectLst/>
                <a:latin typeface="+mn-lt"/>
                <a:ea typeface="+mn-ea"/>
                <a:cs typeface="+mn-cs"/>
              </a:rPr>
              <a:t>Semple</a:t>
            </a:r>
            <a:r>
              <a:rPr lang="en-US" sz="1200" kern="1200" dirty="0">
                <a:solidFill>
                  <a:schemeClr val="tx1"/>
                </a:solidFill>
                <a:effectLst/>
                <a:latin typeface="+mn-lt"/>
                <a:ea typeface="+mn-ea"/>
                <a:cs typeface="+mn-cs"/>
              </a:rPr>
              <a:t>, S. J., </a:t>
            </a:r>
            <a:r>
              <a:rPr lang="en-US" sz="1200" kern="1200" dirty="0" err="1">
                <a:solidFill>
                  <a:schemeClr val="tx1"/>
                </a:solidFill>
                <a:effectLst/>
                <a:latin typeface="+mn-lt"/>
                <a:ea typeface="+mn-ea"/>
                <a:cs typeface="+mn-cs"/>
              </a:rPr>
              <a:t>Chavarin</a:t>
            </a:r>
            <a:r>
              <a:rPr lang="en-US" sz="1200" kern="1200" dirty="0">
                <a:solidFill>
                  <a:schemeClr val="tx1"/>
                </a:solidFill>
                <a:effectLst/>
                <a:latin typeface="+mn-lt"/>
                <a:ea typeface="+mn-ea"/>
                <a:cs typeface="+mn-cs"/>
              </a:rPr>
              <a:t>, C.V., </a:t>
            </a:r>
            <a:r>
              <a:rPr lang="en-US" sz="1200" kern="1200" dirty="0" err="1">
                <a:solidFill>
                  <a:schemeClr val="tx1"/>
                </a:solidFill>
                <a:effectLst/>
                <a:latin typeface="+mn-lt"/>
                <a:ea typeface="+mn-ea"/>
                <a:cs typeface="+mn-cs"/>
              </a:rPr>
              <a:t>Abramovitz</a:t>
            </a:r>
            <a:r>
              <a:rPr lang="en-US" sz="1200" kern="1200" dirty="0">
                <a:solidFill>
                  <a:schemeClr val="tx1"/>
                </a:solidFill>
                <a:effectLst/>
                <a:latin typeface="+mn-lt"/>
                <a:ea typeface="+mn-ea"/>
                <a:cs typeface="+mn-cs"/>
              </a:rPr>
              <a:t>, D., Gaines, T. L., Mendoza, D., </a:t>
            </a:r>
            <a:r>
              <a:rPr lang="en-US" sz="1200" kern="1200" dirty="0" err="1">
                <a:solidFill>
                  <a:schemeClr val="tx1"/>
                </a:solidFill>
                <a:effectLst/>
                <a:latin typeface="+mn-lt"/>
                <a:ea typeface="+mn-ea"/>
                <a:cs typeface="+mn-cs"/>
              </a:rPr>
              <a:t>Staines</a:t>
            </a:r>
            <a:r>
              <a:rPr lang="en-US" sz="1200" kern="1200" dirty="0">
                <a:solidFill>
                  <a:schemeClr val="tx1"/>
                </a:solidFill>
                <a:effectLst/>
                <a:latin typeface="+mn-lt"/>
                <a:ea typeface="+mn-ea"/>
                <a:cs typeface="+mn-cs"/>
              </a:rPr>
              <a:t>, H., Aarons, G. A., </a:t>
            </a:r>
            <a:r>
              <a:rPr lang="en-US" sz="1200" kern="1200" dirty="0" err="1">
                <a:solidFill>
                  <a:schemeClr val="tx1"/>
                </a:solidFill>
                <a:effectLst/>
                <a:latin typeface="+mn-lt"/>
                <a:ea typeface="+mn-ea"/>
                <a:cs typeface="+mn-cs"/>
              </a:rPr>
              <a:t>Magis</a:t>
            </a:r>
            <a:r>
              <a:rPr lang="en-US" sz="1200" kern="1200" dirty="0">
                <a:solidFill>
                  <a:schemeClr val="tx1"/>
                </a:solidFill>
                <a:effectLst/>
                <a:latin typeface="+mn-lt"/>
                <a:ea typeface="+mn-ea"/>
                <a:cs typeface="+mn-cs"/>
              </a:rPr>
              <a:t>-Rodriguez, C. (2019). </a:t>
            </a:r>
            <a:r>
              <a:rPr lang="en-US" sz="1200" kern="1200" dirty="0" err="1">
                <a:solidFill>
                  <a:schemeClr val="tx1"/>
                </a:solidFill>
                <a:effectLst/>
                <a:latin typeface="+mn-lt"/>
                <a:ea typeface="+mn-ea"/>
                <a:cs typeface="+mn-cs"/>
              </a:rPr>
              <a:t>Prevalenc</a:t>
            </a:r>
            <a:r>
              <a:rPr lang="en-US" sz="1200" kern="1200" dirty="0">
                <a:solidFill>
                  <a:schemeClr val="tx1"/>
                </a:solidFill>
                <a:effectLst/>
                <a:latin typeface="+mn-lt"/>
                <a:ea typeface="+mn-ea"/>
                <a:cs typeface="+mn-cs"/>
              </a:rPr>
              <a:t> of HIV/STIs and correlates with municipal characteristics among female sex workers in 13 Mexican cities. </a:t>
            </a:r>
            <a:r>
              <a:rPr lang="en-US" sz="1200" kern="1200" dirty="0" err="1">
                <a:solidFill>
                  <a:schemeClr val="tx1"/>
                </a:solidFill>
                <a:effectLst/>
                <a:latin typeface="+mn-lt"/>
                <a:ea typeface="+mn-ea"/>
                <a:cs typeface="+mn-cs"/>
              </a:rPr>
              <a:t>Salud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Publica</a:t>
            </a:r>
            <a:r>
              <a:rPr lang="en-US" sz="1200" kern="1200" dirty="0">
                <a:solidFill>
                  <a:schemeClr val="tx1"/>
                </a:solidFill>
                <a:effectLst/>
                <a:latin typeface="+mn-lt"/>
                <a:ea typeface="+mn-ea"/>
                <a:cs typeface="+mn-cs"/>
              </a:rPr>
              <a:t> Mexicana; 61:116-124. https://doi.org/10.21149/8863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Marks C, </a:t>
            </a:r>
            <a:r>
              <a:rPr lang="en-US" sz="1200" kern="1200" dirty="0" err="1">
                <a:solidFill>
                  <a:schemeClr val="tx1"/>
                </a:solidFill>
                <a:effectLst/>
                <a:latin typeface="+mn-lt"/>
                <a:ea typeface="+mn-ea"/>
                <a:cs typeface="+mn-cs"/>
              </a:rPr>
              <a:t>Zúñiga</a:t>
            </a:r>
            <a:r>
              <a:rPr lang="en-US" sz="1200" kern="1200" dirty="0">
                <a:solidFill>
                  <a:schemeClr val="tx1"/>
                </a:solidFill>
                <a:effectLst/>
                <a:latin typeface="+mn-lt"/>
                <a:ea typeface="+mn-ea"/>
                <a:cs typeface="+mn-cs"/>
              </a:rPr>
              <a:t> ML. CAM practices and treatment adherence among key subpopulations of HIV+ Latinos receiving care in the san </a:t>
            </a:r>
            <a:r>
              <a:rPr lang="en-US" sz="1200" kern="1200" dirty="0" err="1">
                <a:solidFill>
                  <a:schemeClr val="tx1"/>
                </a:solidFill>
                <a:effectLst/>
                <a:latin typeface="+mn-lt"/>
                <a:ea typeface="+mn-ea"/>
                <a:cs typeface="+mn-cs"/>
              </a:rPr>
              <a:t>diego-tijuana</a:t>
            </a:r>
            <a:r>
              <a:rPr lang="en-US" sz="1200" kern="1200" dirty="0">
                <a:solidFill>
                  <a:schemeClr val="tx1"/>
                </a:solidFill>
                <a:effectLst/>
                <a:latin typeface="+mn-lt"/>
                <a:ea typeface="+mn-ea"/>
                <a:cs typeface="+mn-cs"/>
              </a:rPr>
              <a:t> border region: A latent class analysis. Frontiers in public health. 2019; 7:179. https://search.datacite.org/works/10.3389/fpubh.2019.00179.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10.3389/fpubh.2019.00179</a:t>
            </a:r>
            <a:endParaRPr lang="en-US" sz="1200" u="non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Centro Nacional Para la </a:t>
            </a:r>
            <a:r>
              <a:rPr lang="en-US" u="none" dirty="0" err="1"/>
              <a:t>Prevencion</a:t>
            </a:r>
            <a:r>
              <a:rPr lang="en-US" u="none" dirty="0"/>
              <a:t> y el Control del VIH y el SIDA (CENSIDA). (2019). </a:t>
            </a:r>
            <a:r>
              <a:rPr lang="en-US" u="none" dirty="0" err="1"/>
              <a:t>Vigilancia</a:t>
            </a:r>
            <a:r>
              <a:rPr lang="en-US" u="none" dirty="0"/>
              <a:t> </a:t>
            </a:r>
            <a:r>
              <a:rPr lang="en-US" u="none" dirty="0" err="1"/>
              <a:t>epidemiologica</a:t>
            </a:r>
            <a:r>
              <a:rPr lang="en-US" u="none" dirty="0"/>
              <a:t> de </a:t>
            </a:r>
            <a:r>
              <a:rPr lang="en-US" u="none" dirty="0" err="1"/>
              <a:t>casos</a:t>
            </a:r>
            <a:r>
              <a:rPr lang="en-US" u="none" dirty="0"/>
              <a:t> e VIH/SIDA </a:t>
            </a:r>
            <a:r>
              <a:rPr lang="en-US" u="none" dirty="0" err="1"/>
              <a:t>en</a:t>
            </a:r>
            <a:r>
              <a:rPr lang="en-US" u="none" dirty="0"/>
              <a:t> Mexico </a:t>
            </a:r>
            <a:r>
              <a:rPr lang="en-US" u="none" dirty="0" err="1"/>
              <a:t>Registro</a:t>
            </a:r>
            <a:r>
              <a:rPr lang="en-US" u="none" dirty="0"/>
              <a:t> Nacional  de </a:t>
            </a:r>
            <a:r>
              <a:rPr lang="en-US" u="none" dirty="0" err="1"/>
              <a:t>Casos</a:t>
            </a:r>
            <a:r>
              <a:rPr lang="en-US" u="none" dirty="0"/>
              <a:t> de SIDA </a:t>
            </a:r>
            <a:r>
              <a:rPr lang="en-US" u="none" dirty="0" err="1"/>
              <a:t>actualizacion</a:t>
            </a:r>
            <a:r>
              <a:rPr lang="en-US" u="none" dirty="0"/>
              <a:t> al </a:t>
            </a:r>
            <a:r>
              <a:rPr lang="en-US" u="none" dirty="0" err="1"/>
              <a:t>cierre</a:t>
            </a:r>
            <a:r>
              <a:rPr lang="en-US" u="none" dirty="0"/>
              <a:t> del 2018.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a:solidFill>
                  <a:schemeClr val="tx1"/>
                </a:solidFill>
                <a:effectLst/>
                <a:latin typeface="+mn-lt"/>
                <a:ea typeface="+mn-ea"/>
                <a:cs typeface="+mn-cs"/>
              </a:rPr>
              <a:t>Truby</a:t>
            </a:r>
            <a:r>
              <a:rPr lang="en-US" sz="1200" kern="1200" dirty="0">
                <a:solidFill>
                  <a:schemeClr val="tx1"/>
                </a:solidFill>
                <a:effectLst/>
                <a:latin typeface="+mn-lt"/>
                <a:ea typeface="+mn-ea"/>
                <a:cs typeface="+mn-cs"/>
              </a:rPr>
              <a:t>,  K. (2014). Bodies on the border: The state, civil society  and HIV at Mexico's </a:t>
            </a:r>
            <a:r>
              <a:rPr lang="en-US" sz="1200" kern="1200" dirty="0" err="1">
                <a:solidFill>
                  <a:schemeClr val="tx1"/>
                </a:solidFill>
                <a:effectLst/>
                <a:latin typeface="+mn-lt"/>
                <a:ea typeface="+mn-ea"/>
                <a:cs typeface="+mn-cs"/>
              </a:rPr>
              <a:t>Fronteras</a:t>
            </a:r>
            <a:r>
              <a:rPr lang="en-US" sz="1200" kern="1200" dirty="0">
                <a:solidFill>
                  <a:schemeClr val="tx1"/>
                </a:solidFill>
                <a:effectLst/>
                <a:latin typeface="+mn-lt"/>
                <a:ea typeface="+mn-ea"/>
                <a:cs typeface="+mn-cs"/>
              </a:rPr>
              <a:t>. Policy and Society, 33, 53-64.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http://dx.doi.org/10.1016/j.polsoc.2014.03.003 </a:t>
            </a:r>
            <a:endParaRPr lang="en-US" u="non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u="none" dirty="0"/>
          </a:p>
          <a:p>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343639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Source(s): </a:t>
            </a:r>
            <a:r>
              <a:rPr lang="en-US" sz="1200" kern="1200" dirty="0">
                <a:solidFill>
                  <a:schemeClr val="tx1"/>
                </a:solidFill>
                <a:effectLst/>
                <a:latin typeface="+mn-lt"/>
                <a:ea typeface="+mn-ea"/>
                <a:cs typeface="+mn-cs"/>
              </a:rPr>
              <a:t>Dutton, R. J., Weldon, M., Shannon, J. &amp; Bowcock, C. (2000). Survey of health and environmental conditions in Texas border cities and </a:t>
            </a:r>
            <a:r>
              <a:rPr lang="en-US" sz="1200" kern="1200" dirty="0" err="1">
                <a:solidFill>
                  <a:schemeClr val="tx1"/>
                </a:solidFill>
                <a:effectLst/>
                <a:latin typeface="+mn-lt"/>
                <a:ea typeface="+mn-ea"/>
                <a:cs typeface="+mn-cs"/>
              </a:rPr>
              <a:t>colonias</a:t>
            </a:r>
            <a:r>
              <a:rPr lang="en-US" sz="1200" kern="1200" dirty="0">
                <a:solidFill>
                  <a:schemeClr val="tx1"/>
                </a:solidFill>
                <a:effectLst/>
                <a:latin typeface="+mn-lt"/>
                <a:ea typeface="+mn-ea"/>
                <a:cs typeface="+mn-cs"/>
              </a:rPr>
              <a:t>: Executive summary. Texas Department of Health </a:t>
            </a:r>
          </a:p>
          <a:p>
            <a:r>
              <a:rPr lang="en-US" sz="1200" kern="1200" dirty="0">
                <a:solidFill>
                  <a:schemeClr val="tx1"/>
                </a:solidFill>
                <a:effectLst/>
                <a:latin typeface="+mn-lt"/>
                <a:ea typeface="+mn-ea"/>
                <a:cs typeface="+mn-cs"/>
              </a:rPr>
              <a:t>1.  The</a:t>
            </a:r>
            <a:r>
              <a:rPr lang="en-US" sz="1200" kern="1200" baseline="0" dirty="0">
                <a:solidFill>
                  <a:schemeClr val="tx1"/>
                </a:solidFill>
                <a:effectLst/>
                <a:latin typeface="+mn-lt"/>
                <a:ea typeface="+mn-ea"/>
                <a:cs typeface="+mn-cs"/>
              </a:rPr>
              <a:t> Survey  of Health and Environmental Conditions in Texas Border Counties and </a:t>
            </a:r>
            <a:r>
              <a:rPr lang="en-US" sz="1200" kern="1200" baseline="0" dirty="0" err="1">
                <a:solidFill>
                  <a:schemeClr val="tx1"/>
                </a:solidFill>
                <a:effectLst/>
                <a:latin typeface="+mn-lt"/>
                <a:ea typeface="+mn-ea"/>
                <a:cs typeface="+mn-cs"/>
              </a:rPr>
              <a:t>Colonias</a:t>
            </a:r>
            <a:r>
              <a:rPr lang="en-US" sz="1200" kern="1200" baseline="0" dirty="0">
                <a:solidFill>
                  <a:schemeClr val="tx1"/>
                </a:solidFill>
                <a:effectLst/>
                <a:latin typeface="+mn-lt"/>
                <a:ea typeface="+mn-ea"/>
                <a:cs typeface="+mn-cs"/>
              </a:rPr>
              <a:t> was conducted  to provide the first population-based data on health concerns on the border. </a:t>
            </a: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77708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Source(s):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Thomas, F., </a:t>
            </a:r>
            <a:r>
              <a:rPr lang="en-US" sz="1200" kern="1200" dirty="0" err="1">
                <a:solidFill>
                  <a:schemeClr val="tx1"/>
                </a:solidFill>
                <a:effectLst/>
                <a:latin typeface="+mn-lt"/>
                <a:ea typeface="+mn-ea"/>
                <a:cs typeface="+mn-cs"/>
              </a:rPr>
              <a:t>Haour-Knipe</a:t>
            </a:r>
            <a:r>
              <a:rPr lang="en-US" sz="1200" kern="1200" dirty="0">
                <a:solidFill>
                  <a:schemeClr val="tx1"/>
                </a:solidFill>
                <a:effectLst/>
                <a:latin typeface="+mn-lt"/>
                <a:ea typeface="+mn-ea"/>
                <a:cs typeface="+mn-cs"/>
              </a:rPr>
              <a:t>, M. &amp; </a:t>
            </a:r>
            <a:r>
              <a:rPr lang="en-US" sz="1200" kern="1200" dirty="0" err="1">
                <a:solidFill>
                  <a:schemeClr val="tx1"/>
                </a:solidFill>
                <a:effectLst/>
                <a:latin typeface="+mn-lt"/>
                <a:ea typeface="+mn-ea"/>
                <a:cs typeface="+mn-cs"/>
              </a:rPr>
              <a:t>Aggleton</a:t>
            </a:r>
            <a:r>
              <a:rPr lang="en-US" sz="1200" kern="1200" dirty="0">
                <a:solidFill>
                  <a:schemeClr val="tx1"/>
                </a:solidFill>
                <a:effectLst/>
                <a:latin typeface="+mn-lt"/>
                <a:ea typeface="+mn-ea"/>
                <a:cs typeface="+mn-cs"/>
              </a:rPr>
              <a:t>, P. (2009). Mobility, Sexuality and AIDS: Sexuality, Culture and Health. Routledge Taylor &amp; Francis Group: London and New York.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Patterson, T. L., Volkmann, T., Gallardo, M., Goldenberg, S., </a:t>
            </a:r>
            <a:r>
              <a:rPr lang="en-US" sz="1200" kern="1200" dirty="0" err="1">
                <a:solidFill>
                  <a:schemeClr val="tx1"/>
                </a:solidFill>
                <a:effectLst/>
                <a:latin typeface="+mn-lt"/>
                <a:ea typeface="+mn-ea"/>
                <a:cs typeface="+mn-cs"/>
              </a:rPr>
              <a:t>Lozada</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Semple</a:t>
            </a:r>
            <a:r>
              <a:rPr lang="en-US" sz="1200" kern="1200" dirty="0">
                <a:solidFill>
                  <a:schemeClr val="tx1"/>
                </a:solidFill>
                <a:effectLst/>
                <a:latin typeface="+mn-lt"/>
                <a:ea typeface="+mn-ea"/>
                <a:cs typeface="+mn-cs"/>
              </a:rPr>
              <a:t>, S. J., Anderson, C. M. &amp; </a:t>
            </a:r>
            <a:r>
              <a:rPr lang="en-US" sz="1200" kern="1200" dirty="0" err="1">
                <a:solidFill>
                  <a:schemeClr val="tx1"/>
                </a:solidFill>
                <a:effectLst/>
                <a:latin typeface="+mn-lt"/>
                <a:ea typeface="+mn-ea"/>
                <a:cs typeface="+mn-cs"/>
              </a:rPr>
              <a:t>Strathdee</a:t>
            </a:r>
            <a:r>
              <a:rPr lang="en-US" sz="1200" kern="1200" dirty="0">
                <a:solidFill>
                  <a:schemeClr val="tx1"/>
                </a:solidFill>
                <a:effectLst/>
                <a:latin typeface="+mn-lt"/>
                <a:ea typeface="+mn-ea"/>
                <a:cs typeface="+mn-cs"/>
              </a:rPr>
              <a:t>,  S. A. (2012).  Identifying the HIV transmission bridge: Which men are having unsafe sex with female sex workers and with their own wives or steady partners? Journal of Acquired Immune Deficiency Syndrome, 60(4): 414-420.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10.1097/QAI.0b013e31825693f2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Scholl., E. &amp; Nicholson, J. (July 2010). United States Agency International Development. HIV Prevention on the U.S.-Mexico Border: Addressing the needs of most-at-risk populations. AIDSTAR-One: AIDS support and technical assistance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a:solidFill>
                  <a:schemeClr val="tx1"/>
                </a:solidFill>
                <a:effectLst/>
                <a:latin typeface="+mn-lt"/>
                <a:ea typeface="+mn-ea"/>
                <a:cs typeface="+mn-cs"/>
              </a:rPr>
              <a:t>Truby</a:t>
            </a:r>
            <a:r>
              <a:rPr lang="en-US" sz="1200" kern="1200" dirty="0">
                <a:solidFill>
                  <a:schemeClr val="tx1"/>
                </a:solidFill>
                <a:effectLst/>
                <a:latin typeface="+mn-lt"/>
                <a:ea typeface="+mn-ea"/>
                <a:cs typeface="+mn-cs"/>
              </a:rPr>
              <a:t>,  K. (2014). Bodies on the border: The state, civil society  and HIV at Mexico's </a:t>
            </a:r>
            <a:r>
              <a:rPr lang="en-US" sz="1200" kern="1200" dirty="0" err="1">
                <a:solidFill>
                  <a:schemeClr val="tx1"/>
                </a:solidFill>
                <a:effectLst/>
                <a:latin typeface="+mn-lt"/>
                <a:ea typeface="+mn-ea"/>
                <a:cs typeface="+mn-cs"/>
              </a:rPr>
              <a:t>Fronteras</a:t>
            </a:r>
            <a:r>
              <a:rPr lang="en-US" sz="1200" kern="1200" dirty="0">
                <a:solidFill>
                  <a:schemeClr val="tx1"/>
                </a:solidFill>
                <a:effectLst/>
                <a:latin typeface="+mn-lt"/>
                <a:ea typeface="+mn-ea"/>
                <a:cs typeface="+mn-cs"/>
              </a:rPr>
              <a:t>. Policy and Society, 33, 53-64.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http://dx.doi.org/10.1016/j.polsoc.2014.03.003 </a:t>
            </a:r>
          </a:p>
          <a:p>
            <a:endParaRPr lang="en-US" b="1" u="sng" dirty="0"/>
          </a:p>
          <a:p>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4003004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3" name="Holder 3"/>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1"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cho.unm.edu/scaetc/participant-dashboard"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nccc.ucsf.edu/"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mailto:scaetcecho@salud.unm.edu" TargetMode="External"/><Relationship Id="rId5" Type="http://schemas.openxmlformats.org/officeDocument/2006/relationships/hyperlink" Target="https://targethiv.org/library/aetc-national-coordinating-resource-center-0" TargetMode="External"/><Relationship Id="rId4" Type="http://schemas.openxmlformats.org/officeDocument/2006/relationships/hyperlink" Target="https://aidsetc.org/nhc"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dnuno.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reuters.com/article/us-health-coronavirus-border/worlds-busiest-border-falls-quiet-with-millions-of-mexicans-barred-from-u-s-idUSKBN21I0MR" TargetMode="External"/><Relationship Id="rId5" Type="http://schemas.openxmlformats.org/officeDocument/2006/relationships/hyperlink" Target="https://www.bts.gov/content/border-crossingentry-data" TargetMode="External"/><Relationship Id="rId4" Type="http://schemas.openxmlformats.org/officeDocument/2006/relationships/hyperlink" Target="https://www.dshs.texas.gov/borderhealt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oticieros.televisa.com/ultimas-noticias/casos-vih-disparan-frontera-chihuahua/" TargetMode="External"/><Relationship Id="rId2" Type="http://schemas.openxmlformats.org/officeDocument/2006/relationships/hyperlink" Target="https://foreignpolicy.com/2019/11/13/mexico-global-hiv-treatment-amlo-funding-cuts/" TargetMode="External"/><Relationship Id="rId1" Type="http://schemas.openxmlformats.org/officeDocument/2006/relationships/slideLayout" Target="../slideLayouts/slideLayout2.xml"/><Relationship Id="rId6" Type="http://schemas.openxmlformats.org/officeDocument/2006/relationships/hyperlink" Target="https://www.census.gov/quickfacts/fact/table/sandiegocitycalifornia,elpasocitytexas,lascrucescitynewmexico/PST045219" TargetMode="External"/><Relationship Id="rId5" Type="http://schemas.openxmlformats.org/officeDocument/2006/relationships/hyperlink" Target="https://www.reuters.com/article/us-health-coronavirus-border/worlds-busiest-border-falls-quiet-with-millions-of-mexicans-barred-from-u-s-idUSKBN21I0MR" TargetMode="External"/><Relationship Id="rId4" Type="http://schemas.openxmlformats.org/officeDocument/2006/relationships/hyperlink" Target="https://www.imip.org.mx/imip/node/50"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www.unaids.org/en/resources/fact-shee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truvadahcp.com/missed-opportuniti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4.jpg"/><Relationship Id="rId4" Type="http://schemas.openxmlformats.org/officeDocument/2006/relationships/image" Target="../media/image10.JP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hyperlink" Target="https://www.epa.gov/usmexicobord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1</a:t>
            </a:fld>
            <a:endParaRPr lang="en-US"/>
          </a:p>
        </p:txBody>
      </p:sp>
      <p:sp>
        <p:nvSpPr>
          <p:cNvPr id="5" name="Slide Number Placeholder 3"/>
          <p:cNvSpPr txBox="1">
            <a:spLocks/>
          </p:cNvSpPr>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pPr/>
              <a:t>1</a:t>
            </a:fld>
            <a:endParaRPr lang="en-US"/>
          </a:p>
        </p:txBody>
      </p:sp>
      <p:sp>
        <p:nvSpPr>
          <p:cNvPr id="6" name="TextBox 5"/>
          <p:cNvSpPr txBox="1"/>
          <p:nvPr/>
        </p:nvSpPr>
        <p:spPr>
          <a:xfrm>
            <a:off x="152400" y="168928"/>
            <a:ext cx="4038600" cy="4308872"/>
          </a:xfrm>
          <a:prstGeom prst="rect">
            <a:avLst/>
          </a:prstGeom>
          <a:noFill/>
        </p:spPr>
        <p:txBody>
          <a:bodyPr wrap="square" rtlCol="0">
            <a:spAutoFit/>
          </a:bodyPr>
          <a:lstStyle/>
          <a:p>
            <a:r>
              <a:rPr lang="en-US" sz="2500" b="1" dirty="0">
                <a:solidFill>
                  <a:srgbClr val="002060"/>
                </a:solidFill>
              </a:rPr>
              <a:t>To Register:</a:t>
            </a:r>
          </a:p>
          <a:p>
            <a:r>
              <a:rPr lang="en-US" sz="1000" b="1" dirty="0">
                <a:solidFill>
                  <a:srgbClr val="002060"/>
                </a:solidFill>
              </a:rPr>
              <a:t> </a:t>
            </a:r>
          </a:p>
          <a:p>
            <a:pPr marL="342900" indent="-342900">
              <a:buFont typeface="Arial" panose="020B0604020202020204" pitchFamily="34" charset="0"/>
              <a:buChar char="•"/>
            </a:pPr>
            <a:r>
              <a:rPr lang="en-US" sz="2500" dirty="0">
                <a:solidFill>
                  <a:srgbClr val="002060"/>
                </a:solidFill>
              </a:rPr>
              <a:t>Use your smartphone’s camera to scan the QR code to the right</a:t>
            </a:r>
          </a:p>
          <a:p>
            <a:r>
              <a:rPr lang="en-US" sz="1500" dirty="0">
                <a:solidFill>
                  <a:srgbClr val="002060"/>
                </a:solidFill>
              </a:rPr>
              <a:t> </a:t>
            </a:r>
          </a:p>
          <a:p>
            <a:pPr marL="342900" indent="-342900">
              <a:buFont typeface="Arial" panose="020B0604020202020204" pitchFamily="34" charset="0"/>
              <a:buChar char="•"/>
            </a:pPr>
            <a:r>
              <a:rPr lang="en-US" sz="2500" dirty="0">
                <a:solidFill>
                  <a:srgbClr val="002060"/>
                </a:solidFill>
              </a:rPr>
              <a:t>Click the link in the chat</a:t>
            </a:r>
          </a:p>
          <a:p>
            <a:r>
              <a:rPr lang="en-US" sz="1500" dirty="0">
                <a:solidFill>
                  <a:srgbClr val="002060"/>
                </a:solidFill>
              </a:rPr>
              <a:t>  </a:t>
            </a:r>
          </a:p>
          <a:p>
            <a:pPr marL="342900" indent="-342900">
              <a:buFont typeface="Arial" panose="020B0604020202020204" pitchFamily="34" charset="0"/>
              <a:buChar char="•"/>
            </a:pPr>
            <a:r>
              <a:rPr lang="en-US" sz="2500" dirty="0">
                <a:solidFill>
                  <a:srgbClr val="002060"/>
                </a:solidFill>
              </a:rPr>
              <a:t>Go to </a:t>
            </a:r>
            <a:r>
              <a:rPr lang="en-US" sz="2800" u="sng" dirty="0">
                <a:hlinkClick r:id="rId2"/>
              </a:rPr>
              <a:t>https://echo.unm.edu/scaetc/participant-dashboard</a:t>
            </a:r>
            <a:r>
              <a:rPr lang="en-US" sz="2800" dirty="0"/>
              <a:t> </a:t>
            </a:r>
            <a:endParaRPr lang="en-US" sz="2500" u="sng" dirty="0">
              <a:solidFill>
                <a:srgbClr val="0070C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758" y="137602"/>
            <a:ext cx="4324350" cy="4324350"/>
          </a:xfrm>
          <a:prstGeom prst="rect">
            <a:avLst/>
          </a:prstGeom>
        </p:spPr>
      </p:pic>
    </p:spTree>
    <p:extLst>
      <p:ext uri="{BB962C8B-B14F-4D97-AF65-F5344CB8AC3E}">
        <p14:creationId xmlns:p14="http://schemas.microsoft.com/office/powerpoint/2010/main" val="61273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Demographic Mexico Profile</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10</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955"/>
          <a:stretch/>
        </p:blipFill>
        <p:spPr>
          <a:xfrm>
            <a:off x="2819400" y="895350"/>
            <a:ext cx="5529384" cy="3738062"/>
          </a:xfrm>
          <a:prstGeom prst="rect">
            <a:avLst/>
          </a:prstGeom>
        </p:spPr>
      </p:pic>
      <p:pic>
        <p:nvPicPr>
          <p:cNvPr id="6" name="Picture 5"/>
          <p:cNvPicPr>
            <a:picLocks noChangeAspect="1"/>
          </p:cNvPicPr>
          <p:nvPr/>
        </p:nvPicPr>
        <p:blipFill rotWithShape="1">
          <a:blip r:embed="rId3"/>
          <a:srcRect t="7182" r="72447" b="47961"/>
          <a:stretch/>
        </p:blipFill>
        <p:spPr>
          <a:xfrm>
            <a:off x="914400" y="1171920"/>
            <a:ext cx="2057724" cy="1676400"/>
          </a:xfrm>
          <a:prstGeom prst="rect">
            <a:avLst/>
          </a:prstGeom>
        </p:spPr>
      </p:pic>
      <p:sp>
        <p:nvSpPr>
          <p:cNvPr id="7" name="Rectangle 6"/>
          <p:cNvSpPr/>
          <p:nvPr/>
        </p:nvSpPr>
        <p:spPr>
          <a:xfrm>
            <a:off x="381000" y="2764381"/>
            <a:ext cx="3276600" cy="1788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2907090"/>
            <a:ext cx="35814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Living with HIV costs about $1,421 ($72.1 USD) for ARTs</a:t>
            </a:r>
          </a:p>
          <a:p>
            <a:pPr marL="285750" indent="-285750">
              <a:buFont typeface="Arial" panose="020B0604020202020204" pitchFamily="34" charset="0"/>
              <a:buChar char="•"/>
            </a:pPr>
            <a:r>
              <a:rPr lang="en-US" sz="1600" dirty="0"/>
              <a:t>Minimum wage daily salary              $5.21 USD</a:t>
            </a:r>
          </a:p>
          <a:p>
            <a:pPr marL="285750" indent="-285750">
              <a:buFont typeface="Arial" panose="020B0604020202020204" pitchFamily="34" charset="0"/>
              <a:buChar char="•"/>
            </a:pPr>
            <a:r>
              <a:rPr lang="en-US" sz="1600" dirty="0"/>
              <a:t>Only 60% on ART</a:t>
            </a:r>
          </a:p>
          <a:p>
            <a:pPr marL="285750" indent="-285750">
              <a:buFont typeface="Arial" panose="020B0604020202020204" pitchFamily="34" charset="0"/>
              <a:buChar char="•"/>
            </a:pPr>
            <a:r>
              <a:rPr lang="en-US" sz="1600" dirty="0"/>
              <a:t>1 in 3 PWH do not know</a:t>
            </a:r>
          </a:p>
        </p:txBody>
      </p:sp>
    </p:spTree>
    <p:extLst>
      <p:ext uri="{BB962C8B-B14F-4D97-AF65-F5344CB8AC3E}">
        <p14:creationId xmlns:p14="http://schemas.microsoft.com/office/powerpoint/2010/main" val="2754687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Paso Del Norte Region – Tri State Cross Border Communities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11</a:t>
            </a:fld>
            <a:endParaRPr lang="en-US"/>
          </a:p>
        </p:txBody>
      </p:sp>
      <p:pic>
        <p:nvPicPr>
          <p:cNvPr id="5" name="Content Placeholder 4">
            <a:extLst>
              <a:ext uri="{FF2B5EF4-FFF2-40B4-BE49-F238E27FC236}">
                <a16:creationId xmlns:a16="http://schemas.microsoft.com/office/drawing/2014/main" id="{9824C5FE-5D33-42D6-9B62-68745168D4E3}"/>
              </a:ext>
            </a:extLst>
          </p:cNvPr>
          <p:cNvPicPr>
            <a:picLocks noGrp="1" noChangeAspect="1"/>
          </p:cNvPicPr>
          <p:nvPr>
            <p:ph idx="1"/>
          </p:nvPr>
        </p:nvPicPr>
        <p:blipFill>
          <a:blip r:embed="rId2"/>
          <a:stretch>
            <a:fillRect/>
          </a:stretch>
        </p:blipFill>
        <p:spPr>
          <a:xfrm>
            <a:off x="2057400" y="1276331"/>
            <a:ext cx="4719002" cy="3146399"/>
          </a:xfrm>
          <a:prstGeom prst="rect">
            <a:avLst/>
          </a:prstGeom>
        </p:spPr>
      </p:pic>
    </p:spTree>
    <p:extLst>
      <p:ext uri="{BB962C8B-B14F-4D97-AF65-F5344CB8AC3E}">
        <p14:creationId xmlns:p14="http://schemas.microsoft.com/office/powerpoint/2010/main" val="372266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Paso Del Norte Region – Tri State Cross Border Communities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12</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584" y="1180361"/>
            <a:ext cx="7162800" cy="3431919"/>
          </a:xfrm>
          <a:prstGeom prst="rect">
            <a:avLst/>
          </a:prstGeom>
        </p:spPr>
      </p:pic>
    </p:spTree>
    <p:extLst>
      <p:ext uri="{BB962C8B-B14F-4D97-AF65-F5344CB8AC3E}">
        <p14:creationId xmlns:p14="http://schemas.microsoft.com/office/powerpoint/2010/main" val="247151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Social Ecological Model</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13</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129" b="6383"/>
          <a:stretch/>
        </p:blipFill>
        <p:spPr>
          <a:xfrm>
            <a:off x="381001" y="971550"/>
            <a:ext cx="8492408" cy="3657600"/>
          </a:xfrm>
          <a:prstGeom prst="rect">
            <a:avLst/>
          </a:prstGeom>
        </p:spPr>
      </p:pic>
    </p:spTree>
    <p:extLst>
      <p:ext uri="{BB962C8B-B14F-4D97-AF65-F5344CB8AC3E}">
        <p14:creationId xmlns:p14="http://schemas.microsoft.com/office/powerpoint/2010/main" val="4202958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14</a:t>
            </a:fld>
            <a:endParaRPr lang="en-US" dirty="0">
              <a:solidFill>
                <a:srgbClr val="FFFFFF"/>
              </a:solidFill>
              <a:ea typeface="ＭＳ Ｐゴシック" charset="0"/>
            </a:endParaRPr>
          </a:p>
        </p:txBody>
      </p:sp>
      <p:sp>
        <p:nvSpPr>
          <p:cNvPr id="5" name="Title 1"/>
          <p:cNvSpPr>
            <a:spLocks noGrp="1"/>
          </p:cNvSpPr>
          <p:nvPr>
            <p:ph type="title"/>
          </p:nvPr>
        </p:nvSpPr>
        <p:spPr>
          <a:xfrm>
            <a:off x="139796" y="152477"/>
            <a:ext cx="8315569" cy="857250"/>
          </a:xfrm>
        </p:spPr>
        <p:txBody>
          <a:bodyPr/>
          <a:lstStyle/>
          <a:p>
            <a:pPr algn="ctr"/>
            <a:r>
              <a:rPr lang="en-US" sz="3600" dirty="0"/>
              <a:t>HIV Risk Environment</a:t>
            </a:r>
            <a:br>
              <a:rPr lang="en-US" sz="3600" dirty="0"/>
            </a:br>
            <a:r>
              <a:rPr lang="en-US" sz="2000" dirty="0"/>
              <a:t>Factors Contributing to Elevated HIV Risk</a:t>
            </a:r>
          </a:p>
        </p:txBody>
      </p:sp>
      <p:grpSp>
        <p:nvGrpSpPr>
          <p:cNvPr id="36" name="Group 35"/>
          <p:cNvGrpSpPr/>
          <p:nvPr/>
        </p:nvGrpSpPr>
        <p:grpSpPr>
          <a:xfrm>
            <a:off x="929589" y="1200150"/>
            <a:ext cx="6735981" cy="3048452"/>
            <a:chOff x="1188819" y="1047750"/>
            <a:chExt cx="6735981" cy="3048452"/>
          </a:xfrm>
        </p:grpSpPr>
        <p:sp>
          <p:nvSpPr>
            <p:cNvPr id="18" name="TextBox 17">
              <a:extLst>
                <a:ext uri="{FF2B5EF4-FFF2-40B4-BE49-F238E27FC236}">
                  <a16:creationId xmlns:a16="http://schemas.microsoft.com/office/drawing/2014/main" id="{93D375B1-2A39-7E4D-8D09-2338E5343F84}"/>
                </a:ext>
              </a:extLst>
            </p:cNvPr>
            <p:cNvSpPr txBox="1"/>
            <p:nvPr/>
          </p:nvSpPr>
          <p:spPr>
            <a:xfrm>
              <a:off x="3041288" y="1047750"/>
              <a:ext cx="1980870" cy="283108"/>
            </a:xfrm>
            <a:prstGeom prst="rect">
              <a:avLst/>
            </a:prstGeom>
            <a:noFill/>
          </p:spPr>
          <p:txBody>
            <a:bodyPr wrap="none" rtlCol="0" anchor="b" anchorCtr="0">
              <a:spAutoFit/>
            </a:bodyPr>
            <a:lstStyle/>
            <a:p>
              <a:pPr algn="ctr"/>
              <a:r>
                <a:rPr lang="en-US" sz="2000" b="1" dirty="0">
                  <a:solidFill>
                    <a:schemeClr val="tx2"/>
                  </a:solidFill>
                  <a:latin typeface="Poppins" pitchFamily="2" charset="77"/>
                  <a:ea typeface="League Spartan" charset="0"/>
                  <a:cs typeface="Poppins" pitchFamily="2" charset="77"/>
                </a:rPr>
                <a:t>HIV RISK ASSESSMENT</a:t>
              </a:r>
            </a:p>
          </p:txBody>
        </p:sp>
        <p:grpSp>
          <p:nvGrpSpPr>
            <p:cNvPr id="35" name="Group 34"/>
            <p:cNvGrpSpPr/>
            <p:nvPr/>
          </p:nvGrpSpPr>
          <p:grpSpPr>
            <a:xfrm>
              <a:off x="1188819" y="1520646"/>
              <a:ext cx="6735981" cy="2575556"/>
              <a:chOff x="1188819" y="1520646"/>
              <a:chExt cx="6735981" cy="2575556"/>
            </a:xfrm>
          </p:grpSpPr>
          <p:sp>
            <p:nvSpPr>
              <p:cNvPr id="6" name="Freeform 5">
                <a:extLst>
                  <a:ext uri="{FF2B5EF4-FFF2-40B4-BE49-F238E27FC236}">
                    <a16:creationId xmlns:a16="http://schemas.microsoft.com/office/drawing/2014/main" id="{A3D889C3-B212-854A-B28E-190D307BCC62}"/>
                  </a:ext>
                </a:extLst>
              </p:cNvPr>
              <p:cNvSpPr/>
              <p:nvPr/>
            </p:nvSpPr>
            <p:spPr>
              <a:xfrm>
                <a:off x="1539867" y="1969319"/>
                <a:ext cx="1255496" cy="1783893"/>
              </a:xfrm>
              <a:custGeom>
                <a:avLst/>
                <a:gdLst>
                  <a:gd name="connsiteX0" fmla="*/ 291745 w 3853240"/>
                  <a:gd name="connsiteY0" fmla="*/ 0 h 5042263"/>
                  <a:gd name="connsiteX1" fmla="*/ 2576120 w 3853240"/>
                  <a:gd name="connsiteY1" fmla="*/ 0 h 5042263"/>
                  <a:gd name="connsiteX2" fmla="*/ 3853240 w 3853240"/>
                  <a:gd name="connsiteY2" fmla="*/ 2547258 h 5042263"/>
                  <a:gd name="connsiteX3" fmla="*/ 2602318 w 3853240"/>
                  <a:gd name="connsiteY3" fmla="*/ 5042263 h 5042263"/>
                  <a:gd name="connsiteX4" fmla="*/ 291745 w 3853240"/>
                  <a:gd name="connsiteY4" fmla="*/ 5042263 h 5042263"/>
                  <a:gd name="connsiteX5" fmla="*/ 0 w 3853240"/>
                  <a:gd name="connsiteY5" fmla="*/ 4750518 h 5042263"/>
                  <a:gd name="connsiteX6" fmla="*/ 0 w 3853240"/>
                  <a:gd name="connsiteY6" fmla="*/ 291745 h 5042263"/>
                  <a:gd name="connsiteX7" fmla="*/ 291745 w 3853240"/>
                  <a:gd name="connsiteY7"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3240" h="5042263">
                    <a:moveTo>
                      <a:pt x="291745" y="0"/>
                    </a:moveTo>
                    <a:lnTo>
                      <a:pt x="2576120" y="0"/>
                    </a:lnTo>
                    <a:lnTo>
                      <a:pt x="3853240" y="2547258"/>
                    </a:lnTo>
                    <a:lnTo>
                      <a:pt x="2602318" y="5042263"/>
                    </a:lnTo>
                    <a:lnTo>
                      <a:pt x="291745" y="5042263"/>
                    </a:lnTo>
                    <a:cubicBezTo>
                      <a:pt x="130619" y="5042263"/>
                      <a:pt x="0" y="4911644"/>
                      <a:pt x="0" y="4750518"/>
                    </a:cubicBezTo>
                    <a:lnTo>
                      <a:pt x="0" y="291745"/>
                    </a:lnTo>
                    <a:cubicBezTo>
                      <a:pt x="0" y="130619"/>
                      <a:pt x="130619" y="0"/>
                      <a:pt x="291745" y="0"/>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7" name="Freeform 6">
                <a:extLst>
                  <a:ext uri="{FF2B5EF4-FFF2-40B4-BE49-F238E27FC236}">
                    <a16:creationId xmlns:a16="http://schemas.microsoft.com/office/drawing/2014/main" id="{1B7E15E2-941A-2A44-9B0E-794D9F835358}"/>
                  </a:ext>
                </a:extLst>
              </p:cNvPr>
              <p:cNvSpPr/>
              <p:nvPr/>
            </p:nvSpPr>
            <p:spPr>
              <a:xfrm>
                <a:off x="2448192" y="1969319"/>
                <a:ext cx="1407312" cy="1783893"/>
              </a:xfrm>
              <a:custGeom>
                <a:avLst/>
                <a:gdLst>
                  <a:gd name="connsiteX0" fmla="*/ 0 w 4319179"/>
                  <a:gd name="connsiteY0" fmla="*/ 0 h 5042263"/>
                  <a:gd name="connsiteX1" fmla="*/ 3042059 w 4319179"/>
                  <a:gd name="connsiteY1" fmla="*/ 0 h 5042263"/>
                  <a:gd name="connsiteX2" fmla="*/ 4319179 w 4319179"/>
                  <a:gd name="connsiteY2" fmla="*/ 2547258 h 5042263"/>
                  <a:gd name="connsiteX3" fmla="*/ 3068257 w 4319179"/>
                  <a:gd name="connsiteY3" fmla="*/ 5042263 h 5042263"/>
                  <a:gd name="connsiteX4" fmla="*/ 26198 w 4319179"/>
                  <a:gd name="connsiteY4" fmla="*/ 5042263 h 5042263"/>
                  <a:gd name="connsiteX5" fmla="*/ 1277120 w 4319179"/>
                  <a:gd name="connsiteY5" fmla="*/ 2547258 h 5042263"/>
                  <a:gd name="connsiteX6" fmla="*/ 0 w 4319179"/>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79" h="5042263">
                    <a:moveTo>
                      <a:pt x="0" y="0"/>
                    </a:moveTo>
                    <a:lnTo>
                      <a:pt x="3042059" y="0"/>
                    </a:lnTo>
                    <a:lnTo>
                      <a:pt x="4319179" y="2547258"/>
                    </a:lnTo>
                    <a:lnTo>
                      <a:pt x="3068257" y="5042263"/>
                    </a:lnTo>
                    <a:lnTo>
                      <a:pt x="26198" y="5042263"/>
                    </a:lnTo>
                    <a:lnTo>
                      <a:pt x="1277120" y="2547258"/>
                    </a:lnTo>
                    <a:lnTo>
                      <a:pt x="0"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8" name="Freeform 7">
                <a:extLst>
                  <a:ext uri="{FF2B5EF4-FFF2-40B4-BE49-F238E27FC236}">
                    <a16:creationId xmlns:a16="http://schemas.microsoft.com/office/drawing/2014/main" id="{204FFD14-0D39-494C-8493-685BF0B30A78}"/>
                  </a:ext>
                </a:extLst>
              </p:cNvPr>
              <p:cNvSpPr/>
              <p:nvPr/>
            </p:nvSpPr>
            <p:spPr>
              <a:xfrm>
                <a:off x="3508332" y="1969319"/>
                <a:ext cx="1407312" cy="1783893"/>
              </a:xfrm>
              <a:custGeom>
                <a:avLst/>
                <a:gdLst>
                  <a:gd name="connsiteX0" fmla="*/ 0 w 4319179"/>
                  <a:gd name="connsiteY0" fmla="*/ 0 h 5042263"/>
                  <a:gd name="connsiteX1" fmla="*/ 3042059 w 4319179"/>
                  <a:gd name="connsiteY1" fmla="*/ 0 h 5042263"/>
                  <a:gd name="connsiteX2" fmla="*/ 4319179 w 4319179"/>
                  <a:gd name="connsiteY2" fmla="*/ 2547258 h 5042263"/>
                  <a:gd name="connsiteX3" fmla="*/ 3068257 w 4319179"/>
                  <a:gd name="connsiteY3" fmla="*/ 5042263 h 5042263"/>
                  <a:gd name="connsiteX4" fmla="*/ 26198 w 4319179"/>
                  <a:gd name="connsiteY4" fmla="*/ 5042263 h 5042263"/>
                  <a:gd name="connsiteX5" fmla="*/ 1277120 w 4319179"/>
                  <a:gd name="connsiteY5" fmla="*/ 2547258 h 5042263"/>
                  <a:gd name="connsiteX6" fmla="*/ 0 w 4319179"/>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79" h="5042263">
                    <a:moveTo>
                      <a:pt x="0" y="0"/>
                    </a:moveTo>
                    <a:lnTo>
                      <a:pt x="3042059" y="0"/>
                    </a:lnTo>
                    <a:lnTo>
                      <a:pt x="4319179" y="2547258"/>
                    </a:lnTo>
                    <a:lnTo>
                      <a:pt x="3068257" y="5042263"/>
                    </a:lnTo>
                    <a:lnTo>
                      <a:pt x="26198" y="5042263"/>
                    </a:lnTo>
                    <a:lnTo>
                      <a:pt x="1277120" y="2547258"/>
                    </a:lnTo>
                    <a:lnTo>
                      <a:pt x="0" y="0"/>
                    </a:ln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 name="Freeform 8">
                <a:extLst>
                  <a:ext uri="{FF2B5EF4-FFF2-40B4-BE49-F238E27FC236}">
                    <a16:creationId xmlns:a16="http://schemas.microsoft.com/office/drawing/2014/main" id="{0EABE9D2-938D-6348-8AE9-5E3C619E2C25}"/>
                  </a:ext>
                </a:extLst>
              </p:cNvPr>
              <p:cNvSpPr/>
              <p:nvPr/>
            </p:nvSpPr>
            <p:spPr>
              <a:xfrm>
                <a:off x="4568472" y="1969319"/>
                <a:ext cx="1407312" cy="1783893"/>
              </a:xfrm>
              <a:custGeom>
                <a:avLst/>
                <a:gdLst>
                  <a:gd name="connsiteX0" fmla="*/ 0 w 4319179"/>
                  <a:gd name="connsiteY0" fmla="*/ 0 h 5042263"/>
                  <a:gd name="connsiteX1" fmla="*/ 3042059 w 4319179"/>
                  <a:gd name="connsiteY1" fmla="*/ 0 h 5042263"/>
                  <a:gd name="connsiteX2" fmla="*/ 4319179 w 4319179"/>
                  <a:gd name="connsiteY2" fmla="*/ 2547258 h 5042263"/>
                  <a:gd name="connsiteX3" fmla="*/ 3068257 w 4319179"/>
                  <a:gd name="connsiteY3" fmla="*/ 5042263 h 5042263"/>
                  <a:gd name="connsiteX4" fmla="*/ 26198 w 4319179"/>
                  <a:gd name="connsiteY4" fmla="*/ 5042263 h 5042263"/>
                  <a:gd name="connsiteX5" fmla="*/ 1277120 w 4319179"/>
                  <a:gd name="connsiteY5" fmla="*/ 2547258 h 5042263"/>
                  <a:gd name="connsiteX6" fmla="*/ 0 w 4319179"/>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79" h="5042263">
                    <a:moveTo>
                      <a:pt x="0" y="0"/>
                    </a:moveTo>
                    <a:lnTo>
                      <a:pt x="3042059" y="0"/>
                    </a:lnTo>
                    <a:lnTo>
                      <a:pt x="4319179" y="2547258"/>
                    </a:lnTo>
                    <a:lnTo>
                      <a:pt x="3068257" y="5042263"/>
                    </a:lnTo>
                    <a:lnTo>
                      <a:pt x="26198" y="5042263"/>
                    </a:lnTo>
                    <a:lnTo>
                      <a:pt x="1277120" y="2547258"/>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Freeform 9">
                <a:extLst>
                  <a:ext uri="{FF2B5EF4-FFF2-40B4-BE49-F238E27FC236}">
                    <a16:creationId xmlns:a16="http://schemas.microsoft.com/office/drawing/2014/main" id="{4CE60A5D-858D-6F49-9133-1F0DDD5E5EC7}"/>
                  </a:ext>
                </a:extLst>
              </p:cNvPr>
              <p:cNvSpPr/>
              <p:nvPr/>
            </p:nvSpPr>
            <p:spPr>
              <a:xfrm>
                <a:off x="5628612" y="1969319"/>
                <a:ext cx="1407312" cy="1783893"/>
              </a:xfrm>
              <a:custGeom>
                <a:avLst/>
                <a:gdLst>
                  <a:gd name="connsiteX0" fmla="*/ 0 w 4319180"/>
                  <a:gd name="connsiteY0" fmla="*/ 0 h 5042263"/>
                  <a:gd name="connsiteX1" fmla="*/ 3042060 w 4319180"/>
                  <a:gd name="connsiteY1" fmla="*/ 0 h 5042263"/>
                  <a:gd name="connsiteX2" fmla="*/ 4319180 w 4319180"/>
                  <a:gd name="connsiteY2" fmla="*/ 2547258 h 5042263"/>
                  <a:gd name="connsiteX3" fmla="*/ 3068258 w 4319180"/>
                  <a:gd name="connsiteY3" fmla="*/ 5042263 h 5042263"/>
                  <a:gd name="connsiteX4" fmla="*/ 26198 w 4319180"/>
                  <a:gd name="connsiteY4" fmla="*/ 5042263 h 5042263"/>
                  <a:gd name="connsiteX5" fmla="*/ 1277120 w 4319180"/>
                  <a:gd name="connsiteY5" fmla="*/ 2547258 h 5042263"/>
                  <a:gd name="connsiteX6" fmla="*/ 0 w 4319180"/>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80" h="5042263">
                    <a:moveTo>
                      <a:pt x="0" y="0"/>
                    </a:moveTo>
                    <a:lnTo>
                      <a:pt x="3042060" y="0"/>
                    </a:lnTo>
                    <a:lnTo>
                      <a:pt x="4319180" y="2547258"/>
                    </a:lnTo>
                    <a:lnTo>
                      <a:pt x="3068258" y="5042263"/>
                    </a:lnTo>
                    <a:lnTo>
                      <a:pt x="26198" y="5042263"/>
                    </a:lnTo>
                    <a:lnTo>
                      <a:pt x="1277120" y="2547258"/>
                    </a:lnTo>
                    <a:lnTo>
                      <a:pt x="0" y="0"/>
                    </a:ln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1" name="Freeform 10">
                <a:extLst>
                  <a:ext uri="{FF2B5EF4-FFF2-40B4-BE49-F238E27FC236}">
                    <a16:creationId xmlns:a16="http://schemas.microsoft.com/office/drawing/2014/main" id="{F712C416-BD67-3A49-B542-1E91ACBB0291}"/>
                  </a:ext>
                </a:extLst>
              </p:cNvPr>
              <p:cNvSpPr/>
              <p:nvPr/>
            </p:nvSpPr>
            <p:spPr>
              <a:xfrm>
                <a:off x="6689308" y="1969319"/>
                <a:ext cx="1235492" cy="1783893"/>
              </a:xfrm>
              <a:custGeom>
                <a:avLst/>
                <a:gdLst>
                  <a:gd name="connsiteX0" fmla="*/ 0 w 3791848"/>
                  <a:gd name="connsiteY0" fmla="*/ 0 h 5042263"/>
                  <a:gd name="connsiteX1" fmla="*/ 3500104 w 3791848"/>
                  <a:gd name="connsiteY1" fmla="*/ 0 h 5042263"/>
                  <a:gd name="connsiteX2" fmla="*/ 3791848 w 3791848"/>
                  <a:gd name="connsiteY2" fmla="*/ 291745 h 5042263"/>
                  <a:gd name="connsiteX3" fmla="*/ 3791848 w 3791848"/>
                  <a:gd name="connsiteY3" fmla="*/ 4750518 h 5042263"/>
                  <a:gd name="connsiteX4" fmla="*/ 3500104 w 3791848"/>
                  <a:gd name="connsiteY4" fmla="*/ 5042263 h 5042263"/>
                  <a:gd name="connsiteX5" fmla="*/ 26198 w 3791848"/>
                  <a:gd name="connsiteY5" fmla="*/ 5042263 h 5042263"/>
                  <a:gd name="connsiteX6" fmla="*/ 1277120 w 3791848"/>
                  <a:gd name="connsiteY6" fmla="*/ 2547258 h 5042263"/>
                  <a:gd name="connsiteX7" fmla="*/ 0 w 3791848"/>
                  <a:gd name="connsiteY7"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1848" h="5042263">
                    <a:moveTo>
                      <a:pt x="0" y="0"/>
                    </a:moveTo>
                    <a:lnTo>
                      <a:pt x="3500104" y="0"/>
                    </a:lnTo>
                    <a:cubicBezTo>
                      <a:pt x="3661232" y="0"/>
                      <a:pt x="3791848" y="130619"/>
                      <a:pt x="3791848" y="291745"/>
                    </a:cubicBezTo>
                    <a:lnTo>
                      <a:pt x="3791848" y="4750518"/>
                    </a:lnTo>
                    <a:cubicBezTo>
                      <a:pt x="3791848" y="4911644"/>
                      <a:pt x="3661232" y="5042263"/>
                      <a:pt x="3500104" y="5042263"/>
                    </a:cubicBezTo>
                    <a:lnTo>
                      <a:pt x="26198" y="5042263"/>
                    </a:lnTo>
                    <a:lnTo>
                      <a:pt x="1277120" y="2547258"/>
                    </a:lnTo>
                    <a:lnTo>
                      <a:pt x="0" y="0"/>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TextBox 11">
                <a:extLst>
                  <a:ext uri="{FF2B5EF4-FFF2-40B4-BE49-F238E27FC236}">
                    <a16:creationId xmlns:a16="http://schemas.microsoft.com/office/drawing/2014/main" id="{D53EC869-A55C-3A4E-896B-3F66923F125F}"/>
                  </a:ext>
                </a:extLst>
              </p:cNvPr>
              <p:cNvSpPr txBox="1"/>
              <p:nvPr/>
            </p:nvSpPr>
            <p:spPr>
              <a:xfrm rot="16200000">
                <a:off x="1218591" y="2661210"/>
                <a:ext cx="1707519" cy="400110"/>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FEMALE SEX WORKERS</a:t>
                </a:r>
              </a:p>
              <a:p>
                <a:pPr algn="ctr"/>
                <a:r>
                  <a:rPr lang="en-US" sz="1000" b="1" dirty="0">
                    <a:solidFill>
                      <a:schemeClr val="bg1"/>
                    </a:solidFill>
                    <a:ea typeface="League Spartan" charset="0"/>
                    <a:cs typeface="Poppins" pitchFamily="2" charset="77"/>
                  </a:rPr>
                  <a:t>(FSWs)</a:t>
                </a:r>
              </a:p>
            </p:txBody>
          </p:sp>
          <p:sp>
            <p:nvSpPr>
              <p:cNvPr id="13" name="TextBox 12">
                <a:extLst>
                  <a:ext uri="{FF2B5EF4-FFF2-40B4-BE49-F238E27FC236}">
                    <a16:creationId xmlns:a16="http://schemas.microsoft.com/office/drawing/2014/main" id="{8E43142E-EB28-4A48-BFDD-4338BBCADAE6}"/>
                  </a:ext>
                </a:extLst>
              </p:cNvPr>
              <p:cNvSpPr txBox="1"/>
              <p:nvPr/>
            </p:nvSpPr>
            <p:spPr>
              <a:xfrm rot="16200000">
                <a:off x="2738806" y="2661210"/>
                <a:ext cx="1016624" cy="400110"/>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IV DRUG USE</a:t>
                </a:r>
              </a:p>
              <a:p>
                <a:pPr algn="ctr"/>
                <a:r>
                  <a:rPr lang="en-US" sz="1000" b="1" dirty="0">
                    <a:solidFill>
                      <a:schemeClr val="bg1"/>
                    </a:solidFill>
                    <a:ea typeface="League Spartan" charset="0"/>
                    <a:cs typeface="Poppins" pitchFamily="2" charset="77"/>
                  </a:rPr>
                  <a:t>(IDU)</a:t>
                </a:r>
              </a:p>
            </p:txBody>
          </p:sp>
          <p:sp>
            <p:nvSpPr>
              <p:cNvPr id="14" name="TextBox 13">
                <a:extLst>
                  <a:ext uri="{FF2B5EF4-FFF2-40B4-BE49-F238E27FC236}">
                    <a16:creationId xmlns:a16="http://schemas.microsoft.com/office/drawing/2014/main" id="{46FC21EF-1BF2-7A49-A100-2B10E2AA3043}"/>
                  </a:ext>
                </a:extLst>
              </p:cNvPr>
              <p:cNvSpPr txBox="1"/>
              <p:nvPr/>
            </p:nvSpPr>
            <p:spPr>
              <a:xfrm rot="16200000">
                <a:off x="3872684" y="2738155"/>
                <a:ext cx="869148" cy="246221"/>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MIGRANTS</a:t>
                </a:r>
              </a:p>
            </p:txBody>
          </p:sp>
          <p:sp>
            <p:nvSpPr>
              <p:cNvPr id="15" name="TextBox 14">
                <a:extLst>
                  <a:ext uri="{FF2B5EF4-FFF2-40B4-BE49-F238E27FC236}">
                    <a16:creationId xmlns:a16="http://schemas.microsoft.com/office/drawing/2014/main" id="{1E3F6161-428B-6645-B370-631FA699AB67}"/>
                  </a:ext>
                </a:extLst>
              </p:cNvPr>
              <p:cNvSpPr txBox="1"/>
              <p:nvPr/>
            </p:nvSpPr>
            <p:spPr>
              <a:xfrm rot="16200000">
                <a:off x="5095529" y="2722766"/>
                <a:ext cx="543739" cy="276999"/>
              </a:xfrm>
              <a:prstGeom prst="rect">
                <a:avLst/>
              </a:prstGeom>
              <a:noFill/>
            </p:spPr>
            <p:txBody>
              <a:bodyPr wrap="none" rtlCol="0" anchor="ctr" anchorCtr="0">
                <a:spAutoFit/>
              </a:bodyPr>
              <a:lstStyle/>
              <a:p>
                <a:pPr algn="ctr"/>
                <a:r>
                  <a:rPr lang="en-US" sz="1200" b="1" dirty="0">
                    <a:solidFill>
                      <a:schemeClr val="bg1"/>
                    </a:solidFill>
                    <a:ea typeface="League Spartan" charset="0"/>
                    <a:cs typeface="Poppins" pitchFamily="2" charset="77"/>
                  </a:rPr>
                  <a:t>MSM</a:t>
                </a:r>
              </a:p>
            </p:txBody>
          </p:sp>
          <p:sp>
            <p:nvSpPr>
              <p:cNvPr id="16" name="TextBox 15">
                <a:extLst>
                  <a:ext uri="{FF2B5EF4-FFF2-40B4-BE49-F238E27FC236}">
                    <a16:creationId xmlns:a16="http://schemas.microsoft.com/office/drawing/2014/main" id="{BA723E1C-0ABE-7A43-88ED-B4BDB5755CF3}"/>
                  </a:ext>
                </a:extLst>
              </p:cNvPr>
              <p:cNvSpPr txBox="1"/>
              <p:nvPr/>
            </p:nvSpPr>
            <p:spPr>
              <a:xfrm rot="16200000">
                <a:off x="5576005" y="2661209"/>
                <a:ext cx="1519395" cy="400110"/>
              </a:xfrm>
              <a:prstGeom prst="rect">
                <a:avLst/>
              </a:prstGeom>
              <a:noFill/>
            </p:spPr>
            <p:txBody>
              <a:bodyPr wrap="square" rtlCol="0" anchor="ctr" anchorCtr="0">
                <a:spAutoFit/>
              </a:bodyPr>
              <a:lstStyle/>
              <a:p>
                <a:pPr algn="ctr"/>
                <a:r>
                  <a:rPr lang="en-US" sz="1000" b="1" dirty="0">
                    <a:solidFill>
                      <a:schemeClr val="bg1"/>
                    </a:solidFill>
                    <a:ea typeface="League Spartan" charset="0"/>
                    <a:cs typeface="Poppins" pitchFamily="2" charset="77"/>
                  </a:rPr>
                  <a:t>INDIVIDUAL &amp; INTERPERSONAL</a:t>
                </a:r>
              </a:p>
            </p:txBody>
          </p:sp>
          <p:sp>
            <p:nvSpPr>
              <p:cNvPr id="17" name="Right Brace 16">
                <a:extLst>
                  <a:ext uri="{FF2B5EF4-FFF2-40B4-BE49-F238E27FC236}">
                    <a16:creationId xmlns:a16="http://schemas.microsoft.com/office/drawing/2014/main" id="{F13FDF7D-F670-D948-A449-023A7E3CBDD1}"/>
                  </a:ext>
                </a:extLst>
              </p:cNvPr>
              <p:cNvSpPr/>
              <p:nvPr/>
            </p:nvSpPr>
            <p:spPr>
              <a:xfrm rot="16200000">
                <a:off x="3823724" y="156374"/>
                <a:ext cx="370808" cy="3099351"/>
              </a:xfrm>
              <a:prstGeom prst="rightBrace">
                <a:avLst>
                  <a:gd name="adj1" fmla="val 50708"/>
                  <a:gd name="adj2" fmla="val 50000"/>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cxnSp>
            <p:nvCxnSpPr>
              <p:cNvPr id="19" name="Straight Connector 18">
                <a:extLst>
                  <a:ext uri="{FF2B5EF4-FFF2-40B4-BE49-F238E27FC236}">
                    <a16:creationId xmlns:a16="http://schemas.microsoft.com/office/drawing/2014/main" id="{E2D79518-B63D-8A41-A3C3-CB1F8F60744F}"/>
                  </a:ext>
                </a:extLst>
              </p:cNvPr>
              <p:cNvCxnSpPr>
                <a:cxnSpLocks/>
              </p:cNvCxnSpPr>
              <p:nvPr/>
            </p:nvCxnSpPr>
            <p:spPr>
              <a:xfrm flipV="1">
                <a:off x="1219200" y="2851510"/>
                <a:ext cx="0" cy="124424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723E1C-0ABE-7A43-88ED-B4BDB5755CF3}"/>
                  </a:ext>
                </a:extLst>
              </p:cNvPr>
              <p:cNvSpPr txBox="1"/>
              <p:nvPr/>
            </p:nvSpPr>
            <p:spPr>
              <a:xfrm rot="16200000">
                <a:off x="6887927" y="2649697"/>
                <a:ext cx="1011815" cy="400110"/>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COMMUNITY </a:t>
                </a:r>
              </a:p>
              <a:p>
                <a:pPr algn="ctr"/>
                <a:r>
                  <a:rPr lang="en-US" sz="1000" b="1" dirty="0">
                    <a:solidFill>
                      <a:schemeClr val="bg1"/>
                    </a:solidFill>
                    <a:ea typeface="League Spartan" charset="0"/>
                    <a:cs typeface="Poppins" pitchFamily="2" charset="77"/>
                  </a:rPr>
                  <a:t>&amp; POLICY</a:t>
                </a:r>
              </a:p>
            </p:txBody>
          </p:sp>
          <p:cxnSp>
            <p:nvCxnSpPr>
              <p:cNvPr id="22" name="Straight Connector 21">
                <a:extLst>
                  <a:ext uri="{FF2B5EF4-FFF2-40B4-BE49-F238E27FC236}">
                    <a16:creationId xmlns:a16="http://schemas.microsoft.com/office/drawing/2014/main" id="{E615F3AF-0CC2-B647-B9E1-5F402E81B6F3}"/>
                  </a:ext>
                </a:extLst>
              </p:cNvPr>
              <p:cNvCxnSpPr>
                <a:cxnSpLocks/>
              </p:cNvCxnSpPr>
              <p:nvPr/>
            </p:nvCxnSpPr>
            <p:spPr>
              <a:xfrm>
                <a:off x="7467600" y="3753212"/>
                <a:ext cx="0" cy="34299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1D4A4-2214-9B44-A04F-FDE60720A95F}"/>
                  </a:ext>
                </a:extLst>
              </p:cNvPr>
              <p:cNvCxnSpPr/>
              <p:nvPr/>
            </p:nvCxnSpPr>
            <p:spPr>
              <a:xfrm flipH="1">
                <a:off x="1219200" y="4069012"/>
                <a:ext cx="6248400"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9952A2-275A-B645-ABAC-2D0C163956A5}"/>
                  </a:ext>
                </a:extLst>
              </p:cNvPr>
              <p:cNvCxnSpPr>
                <a:cxnSpLocks/>
              </p:cNvCxnSpPr>
              <p:nvPr/>
            </p:nvCxnSpPr>
            <p:spPr>
              <a:xfrm>
                <a:off x="1188819" y="2851510"/>
                <a:ext cx="351048" cy="0"/>
              </a:xfrm>
              <a:prstGeom prst="line">
                <a:avLst/>
              </a:prstGeom>
              <a:ln w="635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extBox 24"/>
          <p:cNvSpPr txBox="1"/>
          <p:nvPr/>
        </p:nvSpPr>
        <p:spPr>
          <a:xfrm>
            <a:off x="304800" y="4243685"/>
            <a:ext cx="8610599" cy="461665"/>
          </a:xfrm>
          <a:prstGeom prst="rect">
            <a:avLst/>
          </a:prstGeom>
          <a:noFill/>
        </p:spPr>
        <p:txBody>
          <a:bodyPr wrap="square" rtlCol="0">
            <a:spAutoFit/>
          </a:bodyPr>
          <a:lstStyle/>
          <a:p>
            <a:pPr algn="ctr"/>
            <a:r>
              <a:rPr lang="en-US" sz="1200" dirty="0" err="1"/>
              <a:t>Petterson</a:t>
            </a:r>
            <a:r>
              <a:rPr lang="en-US" sz="1200" dirty="0"/>
              <a:t>, et al 2019. </a:t>
            </a:r>
            <a:r>
              <a:rPr lang="en-US" sz="1200" dirty="0" err="1"/>
              <a:t>Ospina</a:t>
            </a:r>
            <a:r>
              <a:rPr lang="en-US" sz="1200" dirty="0"/>
              <a:t>-Escobar et al. 2018 Marks et al, 2019, Zuniga et al 2012.  Mehta, et al, 2017. School et al, 2010. Zhang et al, 2017. Ramos, et al, 2009. </a:t>
            </a:r>
            <a:r>
              <a:rPr lang="en-US" sz="1200" dirty="0" err="1"/>
              <a:t>Shedli</a:t>
            </a:r>
            <a:r>
              <a:rPr lang="en-US" sz="1200" dirty="0"/>
              <a:t>, et al 2013. </a:t>
            </a:r>
            <a:r>
              <a:rPr lang="en-US" sz="1200" dirty="0" err="1"/>
              <a:t>Strathdee</a:t>
            </a:r>
            <a:r>
              <a:rPr lang="en-US" sz="1200" dirty="0"/>
              <a:t> et al 2008. </a:t>
            </a:r>
            <a:endParaRPr lang="en-US" sz="1400" dirty="0"/>
          </a:p>
        </p:txBody>
      </p:sp>
    </p:spTree>
    <p:extLst>
      <p:ext uri="{BB962C8B-B14F-4D97-AF65-F5344CB8AC3E}">
        <p14:creationId xmlns:p14="http://schemas.microsoft.com/office/powerpoint/2010/main" val="194009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CF5C0E-592F-B14E-8F26-EEE1572D2F10}"/>
              </a:ext>
            </a:extLst>
          </p:cNvPr>
          <p:cNvSpPr/>
          <p:nvPr/>
        </p:nvSpPr>
        <p:spPr>
          <a:xfrm>
            <a:off x="2717134" y="2728867"/>
            <a:ext cx="1690254" cy="179542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35" name="Rectangle 34">
            <a:extLst>
              <a:ext uri="{FF2B5EF4-FFF2-40B4-BE49-F238E27FC236}">
                <a16:creationId xmlns:a16="http://schemas.microsoft.com/office/drawing/2014/main" id="{027CE44E-6C32-AF44-B9CF-84D8C49A3EFB}"/>
              </a:ext>
            </a:extLst>
          </p:cNvPr>
          <p:cNvSpPr/>
          <p:nvPr/>
        </p:nvSpPr>
        <p:spPr>
          <a:xfrm>
            <a:off x="2717134" y="2608049"/>
            <a:ext cx="1690254" cy="3259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2" name="Title 1"/>
          <p:cNvSpPr>
            <a:spLocks noGrp="1"/>
          </p:cNvSpPr>
          <p:nvPr>
            <p:ph type="title"/>
          </p:nvPr>
        </p:nvSpPr>
        <p:spPr>
          <a:xfrm>
            <a:off x="457200" y="133350"/>
            <a:ext cx="8315569" cy="857250"/>
          </a:xfrm>
        </p:spPr>
        <p:txBody>
          <a:bodyPr/>
          <a:lstStyle/>
          <a:p>
            <a:pPr algn="ctr"/>
            <a:r>
              <a:rPr lang="en-US" dirty="0"/>
              <a:t>Mexico – US Border</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15</a:t>
            </a:fld>
            <a:endParaRPr lang="en-US"/>
          </a:p>
        </p:txBody>
      </p:sp>
      <p:cxnSp>
        <p:nvCxnSpPr>
          <p:cNvPr id="5" name="Straight Connector 4">
            <a:extLst>
              <a:ext uri="{FF2B5EF4-FFF2-40B4-BE49-F238E27FC236}">
                <a16:creationId xmlns:a16="http://schemas.microsoft.com/office/drawing/2014/main" id="{1D1B75CF-C975-E14D-B08E-1C6724A0E33B}"/>
              </a:ext>
            </a:extLst>
          </p:cNvPr>
          <p:cNvCxnSpPr>
            <a:cxnSpLocks/>
          </p:cNvCxnSpPr>
          <p:nvPr/>
        </p:nvCxnSpPr>
        <p:spPr bwMode="auto">
          <a:xfrm>
            <a:off x="5660603" y="2438944"/>
            <a:ext cx="1813719"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338E0E-FD69-D341-A4A6-414683E1D593}"/>
              </a:ext>
            </a:extLst>
          </p:cNvPr>
          <p:cNvCxnSpPr/>
          <p:nvPr/>
        </p:nvCxnSpPr>
        <p:spPr bwMode="auto">
          <a:xfrm>
            <a:off x="4609520" y="1532504"/>
            <a:ext cx="0" cy="168454"/>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ABAF2C-3C51-D840-A181-E87BDD98A264}"/>
              </a:ext>
            </a:extLst>
          </p:cNvPr>
          <p:cNvCxnSpPr>
            <a:cxnSpLocks/>
          </p:cNvCxnSpPr>
          <p:nvPr/>
        </p:nvCxnSpPr>
        <p:spPr bwMode="auto">
          <a:xfrm>
            <a:off x="2660319" y="1704395"/>
            <a:ext cx="3909328"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5F511E-8EDC-644A-BE8E-5A9D100EB259}"/>
              </a:ext>
            </a:extLst>
          </p:cNvPr>
          <p:cNvCxnSpPr>
            <a:cxnSpLocks/>
          </p:cNvCxnSpPr>
          <p:nvPr/>
        </p:nvCxnSpPr>
        <p:spPr bwMode="auto">
          <a:xfrm>
            <a:off x="2660319" y="1704395"/>
            <a:ext cx="0" cy="189081"/>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2989B0-A791-064C-A955-2619FCF9B048}"/>
              </a:ext>
            </a:extLst>
          </p:cNvPr>
          <p:cNvCxnSpPr>
            <a:cxnSpLocks/>
            <a:endCxn id="12" idx="0"/>
          </p:cNvCxnSpPr>
          <p:nvPr/>
        </p:nvCxnSpPr>
        <p:spPr bwMode="auto">
          <a:xfrm flipH="1">
            <a:off x="6569101" y="1700958"/>
            <a:ext cx="547" cy="195956"/>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03F1E49-E1B8-864E-8FC1-2CC3B1B18171}"/>
              </a:ext>
            </a:extLst>
          </p:cNvPr>
          <p:cNvSpPr/>
          <p:nvPr/>
        </p:nvSpPr>
        <p:spPr bwMode="auto">
          <a:xfrm>
            <a:off x="2552152" y="1034019"/>
            <a:ext cx="4125663" cy="4400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1" name="Rectangle 10">
            <a:extLst>
              <a:ext uri="{FF2B5EF4-FFF2-40B4-BE49-F238E27FC236}">
                <a16:creationId xmlns:a16="http://schemas.microsoft.com/office/drawing/2014/main" id="{A04EC4C6-5960-B449-BFAF-4ACE97DAD21C}"/>
              </a:ext>
            </a:extLst>
          </p:cNvPr>
          <p:cNvSpPr/>
          <p:nvPr/>
        </p:nvSpPr>
        <p:spPr bwMode="auto">
          <a:xfrm>
            <a:off x="904509" y="1896913"/>
            <a:ext cx="3512714" cy="3369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2" name="Rectangle 11">
            <a:extLst>
              <a:ext uri="{FF2B5EF4-FFF2-40B4-BE49-F238E27FC236}">
                <a16:creationId xmlns:a16="http://schemas.microsoft.com/office/drawing/2014/main" id="{6FE38690-FB46-F149-A063-9766739AC785}"/>
              </a:ext>
            </a:extLst>
          </p:cNvPr>
          <p:cNvSpPr/>
          <p:nvPr/>
        </p:nvSpPr>
        <p:spPr bwMode="auto">
          <a:xfrm>
            <a:off x="4812744" y="1896913"/>
            <a:ext cx="3512713" cy="33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3" name="Rectangle 12">
            <a:extLst>
              <a:ext uri="{FF2B5EF4-FFF2-40B4-BE49-F238E27FC236}">
                <a16:creationId xmlns:a16="http://schemas.microsoft.com/office/drawing/2014/main" id="{BED8EB4E-36D8-314E-A2C0-EE0BFF0D6C76}"/>
              </a:ext>
            </a:extLst>
          </p:cNvPr>
          <p:cNvSpPr/>
          <p:nvPr/>
        </p:nvSpPr>
        <p:spPr>
          <a:xfrm>
            <a:off x="904509" y="2728866"/>
            <a:ext cx="1689162" cy="182460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4" name="Rectangle 13">
            <a:extLst>
              <a:ext uri="{FF2B5EF4-FFF2-40B4-BE49-F238E27FC236}">
                <a16:creationId xmlns:a16="http://schemas.microsoft.com/office/drawing/2014/main" id="{4B962D06-04F1-574C-93D4-532724CEB730}"/>
              </a:ext>
            </a:extLst>
          </p:cNvPr>
          <p:cNvSpPr/>
          <p:nvPr/>
        </p:nvSpPr>
        <p:spPr>
          <a:xfrm>
            <a:off x="904509" y="2609689"/>
            <a:ext cx="1689162" cy="338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6" name="Rectangle 15">
            <a:extLst>
              <a:ext uri="{FF2B5EF4-FFF2-40B4-BE49-F238E27FC236}">
                <a16:creationId xmlns:a16="http://schemas.microsoft.com/office/drawing/2014/main" id="{3A212278-11CF-2940-A4FE-89BEE3721DBC}"/>
              </a:ext>
            </a:extLst>
          </p:cNvPr>
          <p:cNvSpPr/>
          <p:nvPr/>
        </p:nvSpPr>
        <p:spPr>
          <a:xfrm>
            <a:off x="4822577" y="2746057"/>
            <a:ext cx="1690255" cy="179828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7" name="Rectangle 16">
            <a:extLst>
              <a:ext uri="{FF2B5EF4-FFF2-40B4-BE49-F238E27FC236}">
                <a16:creationId xmlns:a16="http://schemas.microsoft.com/office/drawing/2014/main" id="{DA8756A5-5464-A243-9322-B0D61B29A0DB}"/>
              </a:ext>
            </a:extLst>
          </p:cNvPr>
          <p:cNvSpPr/>
          <p:nvPr/>
        </p:nvSpPr>
        <p:spPr>
          <a:xfrm>
            <a:off x="4822577" y="2609689"/>
            <a:ext cx="1690255" cy="338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8" name="Rectangle 17">
            <a:extLst>
              <a:ext uri="{FF2B5EF4-FFF2-40B4-BE49-F238E27FC236}">
                <a16:creationId xmlns:a16="http://schemas.microsoft.com/office/drawing/2014/main" id="{4E7463B9-002F-2B42-B6F4-F3C45770530D}"/>
              </a:ext>
            </a:extLst>
          </p:cNvPr>
          <p:cNvSpPr/>
          <p:nvPr/>
        </p:nvSpPr>
        <p:spPr>
          <a:xfrm>
            <a:off x="6636296" y="2746057"/>
            <a:ext cx="1689162" cy="182077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9" name="Rectangle 18">
            <a:extLst>
              <a:ext uri="{FF2B5EF4-FFF2-40B4-BE49-F238E27FC236}">
                <a16:creationId xmlns:a16="http://schemas.microsoft.com/office/drawing/2014/main" id="{AF925E7B-F579-A648-A930-EDD181C8885A}"/>
              </a:ext>
            </a:extLst>
          </p:cNvPr>
          <p:cNvSpPr/>
          <p:nvPr/>
        </p:nvSpPr>
        <p:spPr>
          <a:xfrm>
            <a:off x="6636296" y="2609689"/>
            <a:ext cx="1689162" cy="338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cxnSp>
        <p:nvCxnSpPr>
          <p:cNvPr id="20" name="Straight Connector 19">
            <a:extLst>
              <a:ext uri="{FF2B5EF4-FFF2-40B4-BE49-F238E27FC236}">
                <a16:creationId xmlns:a16="http://schemas.microsoft.com/office/drawing/2014/main" id="{4B8CB6E4-1C2D-054E-89E9-97C239D4851B}"/>
              </a:ext>
            </a:extLst>
          </p:cNvPr>
          <p:cNvCxnSpPr>
            <a:cxnSpLocks/>
          </p:cNvCxnSpPr>
          <p:nvPr/>
        </p:nvCxnSpPr>
        <p:spPr bwMode="auto">
          <a:xfrm>
            <a:off x="2660866" y="2275074"/>
            <a:ext cx="1638" cy="160432"/>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25A0C0-AE47-4D48-9435-1CE0B7AA10DF}"/>
              </a:ext>
            </a:extLst>
          </p:cNvPr>
          <p:cNvCxnSpPr>
            <a:cxnSpLocks/>
          </p:cNvCxnSpPr>
          <p:nvPr/>
        </p:nvCxnSpPr>
        <p:spPr bwMode="auto">
          <a:xfrm>
            <a:off x="1749090" y="2438944"/>
            <a:ext cx="1813719"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5CC2B6-7C13-CC47-9FC4-B01F3D40F602}"/>
              </a:ext>
            </a:extLst>
          </p:cNvPr>
          <p:cNvCxnSpPr>
            <a:cxnSpLocks/>
          </p:cNvCxnSpPr>
          <p:nvPr/>
        </p:nvCxnSpPr>
        <p:spPr bwMode="auto">
          <a:xfrm>
            <a:off x="1749090" y="243894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7E83FE0-16A9-9D46-958D-9553B73F5E7F}"/>
              </a:ext>
            </a:extLst>
          </p:cNvPr>
          <p:cNvSpPr txBox="1"/>
          <p:nvPr/>
        </p:nvSpPr>
        <p:spPr>
          <a:xfrm>
            <a:off x="2616685" y="1031252"/>
            <a:ext cx="3996607"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BRIDGING COMMUNITIES</a:t>
            </a:r>
          </a:p>
        </p:txBody>
      </p:sp>
      <p:sp>
        <p:nvSpPr>
          <p:cNvPr id="24" name="TextBox 23">
            <a:extLst>
              <a:ext uri="{FF2B5EF4-FFF2-40B4-BE49-F238E27FC236}">
                <a16:creationId xmlns:a16="http://schemas.microsoft.com/office/drawing/2014/main" id="{7285769A-61EB-A84E-8724-6AA4A55BEBBF}"/>
              </a:ext>
            </a:extLst>
          </p:cNvPr>
          <p:cNvSpPr txBox="1"/>
          <p:nvPr/>
        </p:nvSpPr>
        <p:spPr>
          <a:xfrm>
            <a:off x="2057870" y="1862897"/>
            <a:ext cx="1196161" cy="400110"/>
          </a:xfrm>
          <a:prstGeom prst="rect">
            <a:avLst/>
          </a:prstGeom>
          <a:noFill/>
        </p:spPr>
        <p:txBody>
          <a:bodyPr wrap="none" rtlCol="0" anchor="ctr" anchorCtr="0">
            <a:spAutoFit/>
          </a:bodyPr>
          <a:lstStyle/>
          <a:p>
            <a:pPr algn="ctr"/>
            <a:r>
              <a:rPr lang="en-US" sz="2000" b="1" dirty="0">
                <a:solidFill>
                  <a:schemeClr val="bg1"/>
                </a:solidFill>
                <a:ea typeface="League Spartan" charset="0"/>
                <a:cs typeface="Poppins" pitchFamily="2" charset="77"/>
              </a:rPr>
              <a:t>MEXICO</a:t>
            </a:r>
          </a:p>
        </p:txBody>
      </p:sp>
      <p:sp>
        <p:nvSpPr>
          <p:cNvPr id="25" name="TextBox 24">
            <a:extLst>
              <a:ext uri="{FF2B5EF4-FFF2-40B4-BE49-F238E27FC236}">
                <a16:creationId xmlns:a16="http://schemas.microsoft.com/office/drawing/2014/main" id="{B26DEC0F-1C90-5240-9F4A-982DCD8DBAAE}"/>
              </a:ext>
            </a:extLst>
          </p:cNvPr>
          <p:cNvSpPr txBox="1"/>
          <p:nvPr/>
        </p:nvSpPr>
        <p:spPr>
          <a:xfrm>
            <a:off x="6209976" y="1853762"/>
            <a:ext cx="728084" cy="400110"/>
          </a:xfrm>
          <a:prstGeom prst="rect">
            <a:avLst/>
          </a:prstGeom>
          <a:noFill/>
        </p:spPr>
        <p:txBody>
          <a:bodyPr wrap="none" rtlCol="0" anchor="ctr" anchorCtr="0">
            <a:spAutoFit/>
          </a:bodyPr>
          <a:lstStyle/>
          <a:p>
            <a:pPr algn="ctr"/>
            <a:r>
              <a:rPr lang="en-US" sz="2000" b="1" dirty="0">
                <a:solidFill>
                  <a:schemeClr val="bg1"/>
                </a:solidFill>
                <a:ea typeface="League Spartan" charset="0"/>
                <a:cs typeface="Poppins" pitchFamily="2" charset="77"/>
              </a:rPr>
              <a:t>USA</a:t>
            </a:r>
          </a:p>
        </p:txBody>
      </p:sp>
      <p:sp>
        <p:nvSpPr>
          <p:cNvPr id="26" name="TextBox 25">
            <a:extLst>
              <a:ext uri="{FF2B5EF4-FFF2-40B4-BE49-F238E27FC236}">
                <a16:creationId xmlns:a16="http://schemas.microsoft.com/office/drawing/2014/main" id="{FEA17E5E-C1B0-8344-B758-2C23A4D3DD04}"/>
              </a:ext>
            </a:extLst>
          </p:cNvPr>
          <p:cNvSpPr txBox="1"/>
          <p:nvPr/>
        </p:nvSpPr>
        <p:spPr>
          <a:xfrm>
            <a:off x="6917264" y="2628676"/>
            <a:ext cx="1127232" cy="300082"/>
          </a:xfrm>
          <a:prstGeom prst="rect">
            <a:avLst/>
          </a:prstGeom>
          <a:noFill/>
        </p:spPr>
        <p:txBody>
          <a:bodyPr wrap="none" rtlCol="0" anchor="ctr" anchorCtr="0">
            <a:spAutoFit/>
          </a:bodyPr>
          <a:lstStyle/>
          <a:p>
            <a:pPr algn="ctr"/>
            <a:r>
              <a:rPr lang="en-US" sz="1350" b="1" dirty="0">
                <a:solidFill>
                  <a:schemeClr val="bg1"/>
                </a:solidFill>
                <a:ea typeface="League Spartan" charset="0"/>
                <a:cs typeface="Poppins" pitchFamily="2" charset="77"/>
              </a:rPr>
              <a:t>El Paso, TX</a:t>
            </a:r>
          </a:p>
        </p:txBody>
      </p:sp>
      <p:sp>
        <p:nvSpPr>
          <p:cNvPr id="27" name="TextBox 26">
            <a:extLst>
              <a:ext uri="{FF2B5EF4-FFF2-40B4-BE49-F238E27FC236}">
                <a16:creationId xmlns:a16="http://schemas.microsoft.com/office/drawing/2014/main" id="{1A4D4445-F518-3240-A649-39DF5ADAC2E6}"/>
              </a:ext>
            </a:extLst>
          </p:cNvPr>
          <p:cNvSpPr txBox="1"/>
          <p:nvPr/>
        </p:nvSpPr>
        <p:spPr>
          <a:xfrm>
            <a:off x="5423889" y="2628676"/>
            <a:ext cx="487634" cy="300082"/>
          </a:xfrm>
          <a:prstGeom prst="rect">
            <a:avLst/>
          </a:prstGeom>
          <a:noFill/>
        </p:spPr>
        <p:txBody>
          <a:bodyPr wrap="none" rtlCol="0" anchor="ctr" anchorCtr="0">
            <a:spAutoFit/>
          </a:bodyPr>
          <a:lstStyle/>
          <a:p>
            <a:pPr algn="ctr"/>
            <a:r>
              <a:rPr lang="en-US" sz="1350" b="1" dirty="0">
                <a:solidFill>
                  <a:schemeClr val="bg1"/>
                </a:solidFill>
                <a:ea typeface="League Spartan" charset="0"/>
                <a:cs typeface="Poppins" pitchFamily="2" charset="77"/>
              </a:rPr>
              <a:t>HIV</a:t>
            </a:r>
          </a:p>
        </p:txBody>
      </p:sp>
      <p:sp>
        <p:nvSpPr>
          <p:cNvPr id="28" name="TextBox 27">
            <a:extLst>
              <a:ext uri="{FF2B5EF4-FFF2-40B4-BE49-F238E27FC236}">
                <a16:creationId xmlns:a16="http://schemas.microsoft.com/office/drawing/2014/main" id="{72E64257-F3E7-0540-90DA-644BBEE50C4D}"/>
              </a:ext>
            </a:extLst>
          </p:cNvPr>
          <p:cNvSpPr txBox="1"/>
          <p:nvPr/>
        </p:nvSpPr>
        <p:spPr>
          <a:xfrm>
            <a:off x="2717134" y="2524801"/>
            <a:ext cx="1683152" cy="507831"/>
          </a:xfrm>
          <a:prstGeom prst="rect">
            <a:avLst/>
          </a:prstGeom>
          <a:noFill/>
        </p:spPr>
        <p:txBody>
          <a:bodyPr wrap="square" rtlCol="0" anchor="ctr" anchorCtr="0">
            <a:spAutoFit/>
          </a:bodyPr>
          <a:lstStyle/>
          <a:p>
            <a:pPr algn="ctr"/>
            <a:r>
              <a:rPr lang="en-US" sz="1350" b="1" dirty="0">
                <a:solidFill>
                  <a:schemeClr val="bg1"/>
                </a:solidFill>
                <a:ea typeface="League Spartan" charset="0"/>
                <a:cs typeface="Poppins" pitchFamily="2" charset="77"/>
              </a:rPr>
              <a:t>Cd. Juarez-Tijuana</a:t>
            </a:r>
          </a:p>
        </p:txBody>
      </p:sp>
      <p:sp>
        <p:nvSpPr>
          <p:cNvPr id="29" name="TextBox 28">
            <a:extLst>
              <a:ext uri="{FF2B5EF4-FFF2-40B4-BE49-F238E27FC236}">
                <a16:creationId xmlns:a16="http://schemas.microsoft.com/office/drawing/2014/main" id="{27D33683-E0D5-954B-A496-CA1564AB6AEC}"/>
              </a:ext>
            </a:extLst>
          </p:cNvPr>
          <p:cNvSpPr txBox="1"/>
          <p:nvPr/>
        </p:nvSpPr>
        <p:spPr>
          <a:xfrm>
            <a:off x="1505273" y="2628676"/>
            <a:ext cx="487634" cy="300082"/>
          </a:xfrm>
          <a:prstGeom prst="rect">
            <a:avLst/>
          </a:prstGeom>
          <a:noFill/>
        </p:spPr>
        <p:txBody>
          <a:bodyPr wrap="none" rtlCol="0" anchor="ctr" anchorCtr="0">
            <a:spAutoFit/>
          </a:bodyPr>
          <a:lstStyle/>
          <a:p>
            <a:pPr algn="ctr"/>
            <a:r>
              <a:rPr lang="en-US" sz="1350" b="1" dirty="0">
                <a:solidFill>
                  <a:schemeClr val="bg1"/>
                </a:solidFill>
                <a:ea typeface="League Spartan" charset="0"/>
                <a:cs typeface="Poppins" pitchFamily="2" charset="77"/>
              </a:rPr>
              <a:t>HIV</a:t>
            </a:r>
          </a:p>
        </p:txBody>
      </p:sp>
      <p:sp>
        <p:nvSpPr>
          <p:cNvPr id="30" name="Subtitle 2">
            <a:extLst>
              <a:ext uri="{FF2B5EF4-FFF2-40B4-BE49-F238E27FC236}">
                <a16:creationId xmlns:a16="http://schemas.microsoft.com/office/drawing/2014/main" id="{332A7BE9-1920-4D4C-97B1-4EEA625697E9}"/>
              </a:ext>
            </a:extLst>
          </p:cNvPr>
          <p:cNvSpPr txBox="1">
            <a:spLocks/>
          </p:cNvSpPr>
          <p:nvPr/>
        </p:nvSpPr>
        <p:spPr>
          <a:xfrm>
            <a:off x="982976" y="2988696"/>
            <a:ext cx="1532226" cy="1377334"/>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600" dirty="0">
                <a:solidFill>
                  <a:schemeClr val="bg1"/>
                </a:solidFill>
                <a:latin typeface="+mn-lt"/>
                <a:ea typeface="Open Sans Light" panose="020B0306030504020204" pitchFamily="34" charset="0"/>
                <a:cs typeface="Open Sans Light" panose="020B0306030504020204" pitchFamily="34" charset="0"/>
              </a:rPr>
              <a:t>HIV prevalence</a:t>
            </a:r>
          </a:p>
          <a:p>
            <a:pPr marL="228600" indent="-228600" algn="l">
              <a:lnSpc>
                <a:spcPts val="1850"/>
              </a:lnSpc>
              <a:buFont typeface="Arial" panose="020B0604020202020204" pitchFamily="34" charset="0"/>
              <a:buChar char="•"/>
            </a:pPr>
            <a:r>
              <a:rPr lang="en-US" sz="1600" dirty="0">
                <a:solidFill>
                  <a:schemeClr val="bg1"/>
                </a:solidFill>
                <a:latin typeface="+mn-lt"/>
                <a:ea typeface="Open Sans Light" panose="020B0306030504020204" pitchFamily="34" charset="0"/>
                <a:cs typeface="Open Sans Light" panose="020B0306030504020204" pitchFamily="34" charset="0"/>
              </a:rPr>
              <a:t>Roots of Mexico epidemic</a:t>
            </a:r>
          </a:p>
        </p:txBody>
      </p:sp>
      <p:sp>
        <p:nvSpPr>
          <p:cNvPr id="31" name="Subtitle 2">
            <a:extLst>
              <a:ext uri="{FF2B5EF4-FFF2-40B4-BE49-F238E27FC236}">
                <a16:creationId xmlns:a16="http://schemas.microsoft.com/office/drawing/2014/main" id="{96B9B12E-7B38-B047-B292-B3945516ED3E}"/>
              </a:ext>
            </a:extLst>
          </p:cNvPr>
          <p:cNvSpPr txBox="1">
            <a:spLocks/>
          </p:cNvSpPr>
          <p:nvPr/>
        </p:nvSpPr>
        <p:spPr>
          <a:xfrm>
            <a:off x="2717134" y="2988696"/>
            <a:ext cx="1755064" cy="1637855"/>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400" dirty="0">
                <a:solidFill>
                  <a:schemeClr val="bg1"/>
                </a:solidFill>
                <a:latin typeface="+mn-lt"/>
                <a:ea typeface="Open Sans Light" panose="020B0306030504020204" pitchFamily="34" charset="0"/>
                <a:cs typeface="Open Sans Light" panose="020B0306030504020204" pitchFamily="34" charset="0"/>
              </a:rPr>
              <a:t>Tijuana Crossings </a:t>
            </a:r>
          </a:p>
          <a:p>
            <a:pPr marL="228600" indent="-228600" algn="l">
              <a:lnSpc>
                <a:spcPts val="1850"/>
              </a:lnSpc>
              <a:buFont typeface="Arial" panose="020B0604020202020204" pitchFamily="34" charset="0"/>
              <a:buChar char="•"/>
            </a:pPr>
            <a:r>
              <a:rPr lang="en-US" sz="1400" dirty="0">
                <a:solidFill>
                  <a:schemeClr val="bg1"/>
                </a:solidFill>
                <a:latin typeface="+mn-lt"/>
                <a:ea typeface="Open Sans Light" panose="020B0306030504020204" pitchFamily="34" charset="0"/>
                <a:cs typeface="Open Sans Light" panose="020B0306030504020204" pitchFamily="34" charset="0"/>
              </a:rPr>
              <a:t>Cd. Juarez Crossings </a:t>
            </a:r>
          </a:p>
          <a:p>
            <a:pPr marL="228600" indent="-228600" algn="l">
              <a:lnSpc>
                <a:spcPts val="1850"/>
              </a:lnSpc>
              <a:buFont typeface="Arial" panose="020B0604020202020204" pitchFamily="34" charset="0"/>
              <a:buChar char="•"/>
            </a:pPr>
            <a:r>
              <a:rPr lang="en-US" sz="1400" dirty="0">
                <a:solidFill>
                  <a:schemeClr val="bg1"/>
                </a:solidFill>
                <a:latin typeface="+mn-lt"/>
                <a:ea typeface="Open Sans Light" panose="020B0306030504020204" pitchFamily="34" charset="0"/>
                <a:cs typeface="Open Sans Light" panose="020B0306030504020204" pitchFamily="34" charset="0"/>
              </a:rPr>
              <a:t>Tijuana HIV-1 prevalence </a:t>
            </a:r>
          </a:p>
        </p:txBody>
      </p:sp>
      <p:sp>
        <p:nvSpPr>
          <p:cNvPr id="32" name="Subtitle 2">
            <a:extLst>
              <a:ext uri="{FF2B5EF4-FFF2-40B4-BE49-F238E27FC236}">
                <a16:creationId xmlns:a16="http://schemas.microsoft.com/office/drawing/2014/main" id="{DDF1B12B-1B23-0542-A101-52028536E066}"/>
              </a:ext>
            </a:extLst>
          </p:cNvPr>
          <p:cNvSpPr txBox="1">
            <a:spLocks/>
          </p:cNvSpPr>
          <p:nvPr/>
        </p:nvSpPr>
        <p:spPr>
          <a:xfrm>
            <a:off x="4753166" y="2884891"/>
            <a:ext cx="1876234" cy="140195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200" dirty="0">
                <a:solidFill>
                  <a:schemeClr val="bg1"/>
                </a:solidFill>
                <a:latin typeface="+mn-lt"/>
                <a:ea typeface="Open Sans Light" panose="020B0306030504020204" pitchFamily="34" charset="0"/>
                <a:cs typeface="Open Sans Light" panose="020B0306030504020204" pitchFamily="34" charset="0"/>
              </a:rPr>
              <a:t>Adolescent-Adult HIV prevalence (‘06) </a:t>
            </a:r>
          </a:p>
          <a:p>
            <a:pPr marL="228600" indent="-228600" algn="l">
              <a:lnSpc>
                <a:spcPts val="1850"/>
              </a:lnSpc>
              <a:buFont typeface="Arial" panose="020B0604020202020204" pitchFamily="34" charset="0"/>
              <a:buChar char="•"/>
            </a:pPr>
            <a:r>
              <a:rPr lang="en-US" sz="1200" dirty="0">
                <a:solidFill>
                  <a:schemeClr val="bg1"/>
                </a:solidFill>
                <a:latin typeface="+mn-lt"/>
                <a:ea typeface="Open Sans Light" panose="020B0306030504020204" pitchFamily="34" charset="0"/>
                <a:cs typeface="Open Sans Light" panose="020B0306030504020204" pitchFamily="34" charset="0"/>
              </a:rPr>
              <a:t>HIV incidence rate (‘18)</a:t>
            </a:r>
          </a:p>
          <a:p>
            <a:pPr marL="228600" indent="-228600" algn="l">
              <a:lnSpc>
                <a:spcPts val="1850"/>
              </a:lnSpc>
              <a:buFont typeface="Arial" panose="020B0604020202020204" pitchFamily="34" charset="0"/>
              <a:buChar char="•"/>
            </a:pPr>
            <a:r>
              <a:rPr lang="en-US" sz="1200" dirty="0">
                <a:solidFill>
                  <a:schemeClr val="bg1"/>
                </a:solidFill>
                <a:latin typeface="+mn-lt"/>
                <a:ea typeface="Open Sans Light" panose="020B0306030504020204" pitchFamily="34" charset="0"/>
                <a:cs typeface="Open Sans Light" panose="020B0306030504020204" pitchFamily="34" charset="0"/>
              </a:rPr>
              <a:t>HIV prevalence (‘11) </a:t>
            </a:r>
          </a:p>
        </p:txBody>
      </p:sp>
      <p:sp>
        <p:nvSpPr>
          <p:cNvPr id="33" name="Subtitle 2">
            <a:extLst>
              <a:ext uri="{FF2B5EF4-FFF2-40B4-BE49-F238E27FC236}">
                <a16:creationId xmlns:a16="http://schemas.microsoft.com/office/drawing/2014/main" id="{37893DEC-C1EF-B644-948F-99F5BC4AE067}"/>
              </a:ext>
            </a:extLst>
          </p:cNvPr>
          <p:cNvSpPr txBox="1">
            <a:spLocks/>
          </p:cNvSpPr>
          <p:nvPr/>
        </p:nvSpPr>
        <p:spPr>
          <a:xfrm>
            <a:off x="6708208" y="2988696"/>
            <a:ext cx="1566282" cy="84077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600" dirty="0">
                <a:solidFill>
                  <a:schemeClr val="bg1"/>
                </a:solidFill>
                <a:latin typeface="+mn-lt"/>
                <a:ea typeface="Open Sans Light" panose="020B0306030504020204" pitchFamily="34" charset="0"/>
                <a:cs typeface="Open Sans Light" panose="020B0306030504020204" pitchFamily="34" charset="0"/>
              </a:rPr>
              <a:t>HIV incidence rate (‘17)</a:t>
            </a:r>
          </a:p>
        </p:txBody>
      </p:sp>
      <p:cxnSp>
        <p:nvCxnSpPr>
          <p:cNvPr id="36" name="Straight Connector 35">
            <a:extLst>
              <a:ext uri="{FF2B5EF4-FFF2-40B4-BE49-F238E27FC236}">
                <a16:creationId xmlns:a16="http://schemas.microsoft.com/office/drawing/2014/main" id="{F95CC2B6-7C13-CC47-9FC4-B01F3D40F602}"/>
              </a:ext>
            </a:extLst>
          </p:cNvPr>
          <p:cNvCxnSpPr>
            <a:cxnSpLocks/>
          </p:cNvCxnSpPr>
          <p:nvPr/>
        </p:nvCxnSpPr>
        <p:spPr bwMode="auto">
          <a:xfrm>
            <a:off x="3562809" y="243894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5CC2B6-7C13-CC47-9FC4-B01F3D40F602}"/>
              </a:ext>
            </a:extLst>
          </p:cNvPr>
          <p:cNvCxnSpPr>
            <a:cxnSpLocks/>
          </p:cNvCxnSpPr>
          <p:nvPr/>
        </p:nvCxnSpPr>
        <p:spPr bwMode="auto">
          <a:xfrm>
            <a:off x="7467600" y="2440592"/>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5CC2B6-7C13-CC47-9FC4-B01F3D40F602}"/>
              </a:ext>
            </a:extLst>
          </p:cNvPr>
          <p:cNvCxnSpPr>
            <a:cxnSpLocks/>
          </p:cNvCxnSpPr>
          <p:nvPr/>
        </p:nvCxnSpPr>
        <p:spPr bwMode="auto">
          <a:xfrm>
            <a:off x="5660603" y="243894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5CC2B6-7C13-CC47-9FC4-B01F3D40F602}"/>
              </a:ext>
            </a:extLst>
          </p:cNvPr>
          <p:cNvCxnSpPr>
            <a:cxnSpLocks/>
          </p:cNvCxnSpPr>
          <p:nvPr/>
        </p:nvCxnSpPr>
        <p:spPr bwMode="auto">
          <a:xfrm>
            <a:off x="6567462" y="227507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92907" y="4729412"/>
            <a:ext cx="5779493" cy="461665"/>
          </a:xfrm>
          <a:prstGeom prst="rect">
            <a:avLst/>
          </a:prstGeom>
          <a:noFill/>
        </p:spPr>
        <p:txBody>
          <a:bodyPr wrap="square" rtlCol="0">
            <a:spAutoFit/>
          </a:bodyPr>
          <a:lstStyle/>
          <a:p>
            <a:pPr algn="ctr"/>
            <a:r>
              <a:rPr lang="en-US" sz="1200" dirty="0">
                <a:solidFill>
                  <a:schemeClr val="bg1"/>
                </a:solidFill>
              </a:rPr>
              <a:t>Dutton, et al, 2000. Mehta, et al, 2010. Zhang, et al, 2017. Patterson, et al, 2019. Marks, et al, 2019. CENSIDA 2019. </a:t>
            </a:r>
            <a:r>
              <a:rPr lang="en-US" sz="1200" dirty="0" err="1">
                <a:solidFill>
                  <a:schemeClr val="bg1"/>
                </a:solidFill>
              </a:rPr>
              <a:t>Truby</a:t>
            </a:r>
            <a:r>
              <a:rPr lang="en-US" sz="1200" dirty="0">
                <a:solidFill>
                  <a:schemeClr val="bg1"/>
                </a:solidFill>
              </a:rPr>
              <a:t>, et al, 2014. </a:t>
            </a:r>
          </a:p>
        </p:txBody>
      </p:sp>
    </p:spTree>
    <p:extLst>
      <p:ext uri="{BB962C8B-B14F-4D97-AF65-F5344CB8AC3E}">
        <p14:creationId xmlns:p14="http://schemas.microsoft.com/office/powerpoint/2010/main" val="95326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857250"/>
          </a:xfrm>
        </p:spPr>
        <p:txBody>
          <a:bodyPr/>
          <a:lstStyle/>
          <a:p>
            <a:pPr algn="ctr"/>
            <a:r>
              <a:rPr lang="en-US" dirty="0"/>
              <a:t>Texas Border Counties</a:t>
            </a:r>
          </a:p>
        </p:txBody>
      </p:sp>
      <p:sp>
        <p:nvSpPr>
          <p:cNvPr id="5" name="TextBox 4"/>
          <p:cNvSpPr txBox="1"/>
          <p:nvPr/>
        </p:nvSpPr>
        <p:spPr>
          <a:xfrm>
            <a:off x="1414584" y="742950"/>
            <a:ext cx="6400800" cy="646331"/>
          </a:xfrm>
          <a:prstGeom prst="rect">
            <a:avLst/>
          </a:prstGeom>
          <a:noFill/>
        </p:spPr>
        <p:txBody>
          <a:bodyPr wrap="square" rtlCol="0">
            <a:spAutoFit/>
          </a:bodyPr>
          <a:lstStyle/>
          <a:p>
            <a:pPr algn="ctr"/>
            <a:r>
              <a:rPr lang="en-US" dirty="0"/>
              <a:t>Population-Based Household Survey</a:t>
            </a:r>
          </a:p>
          <a:p>
            <a:pPr algn="ctr"/>
            <a:r>
              <a:rPr lang="en-US" dirty="0"/>
              <a:t>N = 2,194 Households (6 most populous TX border counties)</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408947"/>
            <a:ext cx="7543800" cy="3326845"/>
          </a:xfrm>
          <a:prstGeom prst="rect">
            <a:avLst/>
          </a:prstGeom>
        </p:spPr>
      </p:pic>
      <p:sp>
        <p:nvSpPr>
          <p:cNvPr id="27" name="TextBox 26"/>
          <p:cNvSpPr txBox="1"/>
          <p:nvPr/>
        </p:nvSpPr>
        <p:spPr>
          <a:xfrm>
            <a:off x="2133600" y="4729412"/>
            <a:ext cx="5105400" cy="307777"/>
          </a:xfrm>
          <a:prstGeom prst="rect">
            <a:avLst/>
          </a:prstGeom>
          <a:noFill/>
        </p:spPr>
        <p:txBody>
          <a:bodyPr wrap="square" rtlCol="0">
            <a:spAutoFit/>
          </a:bodyPr>
          <a:lstStyle/>
          <a:p>
            <a:pPr algn="ctr"/>
            <a:r>
              <a:rPr lang="en-US" sz="1200" dirty="0">
                <a:solidFill>
                  <a:schemeClr val="bg1"/>
                </a:solidFill>
              </a:rPr>
              <a:t>Dutton, et al. 2000</a:t>
            </a:r>
            <a:r>
              <a:rPr lang="en-US" sz="1400" dirty="0">
                <a:solidFill>
                  <a:schemeClr val="bg1"/>
                </a:solidFill>
              </a:rPr>
              <a:t>.</a:t>
            </a:r>
          </a:p>
        </p:txBody>
      </p:sp>
    </p:spTree>
    <p:extLst>
      <p:ext uri="{BB962C8B-B14F-4D97-AF65-F5344CB8AC3E}">
        <p14:creationId xmlns:p14="http://schemas.microsoft.com/office/powerpoint/2010/main" val="328118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Mobile Populations</a:t>
            </a:r>
            <a:br>
              <a:rPr lang="en-US" dirty="0"/>
            </a:br>
            <a:r>
              <a:rPr lang="en-US" sz="2400" dirty="0"/>
              <a:t>Interest Populations</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17</a:t>
            </a:fld>
            <a:endParaRPr lang="en-US"/>
          </a:p>
        </p:txBody>
      </p:sp>
      <p:grpSp>
        <p:nvGrpSpPr>
          <p:cNvPr id="19" name="Group 18"/>
          <p:cNvGrpSpPr>
            <a:grpSpLocks noChangeAspect="1"/>
          </p:cNvGrpSpPr>
          <p:nvPr/>
        </p:nvGrpSpPr>
        <p:grpSpPr>
          <a:xfrm>
            <a:off x="3184430" y="1340974"/>
            <a:ext cx="2861108" cy="2858492"/>
            <a:chOff x="3423035" y="1276350"/>
            <a:chExt cx="4725222" cy="4720902"/>
          </a:xfrm>
        </p:grpSpPr>
        <p:sp>
          <p:nvSpPr>
            <p:cNvPr id="7" name="Freeform 105">
              <a:extLst>
                <a:ext uri="{FF2B5EF4-FFF2-40B4-BE49-F238E27FC236}">
                  <a16:creationId xmlns:a16="http://schemas.microsoft.com/office/drawing/2014/main" id="{5EEB9316-7602-3B48-B07C-322C1C63275E}"/>
                </a:ext>
              </a:extLst>
            </p:cNvPr>
            <p:cNvSpPr>
              <a:spLocks/>
            </p:cNvSpPr>
            <p:nvPr/>
          </p:nvSpPr>
          <p:spPr bwMode="auto">
            <a:xfrm>
              <a:off x="3423035" y="1276350"/>
              <a:ext cx="2362611" cy="4720902"/>
            </a:xfrm>
            <a:custGeom>
              <a:avLst/>
              <a:gdLst>
                <a:gd name="T0" fmla="*/ 2399316 w 3792"/>
                <a:gd name="T1" fmla="*/ 1590338 h 7582"/>
                <a:gd name="T2" fmla="*/ 2399316 w 3792"/>
                <a:gd name="T3" fmla="*/ 1590338 h 7582"/>
                <a:gd name="T4" fmla="*/ 1840872 w 3792"/>
                <a:gd name="T5" fmla="*/ 762895 h 7582"/>
                <a:gd name="T6" fmla="*/ 1840872 w 3792"/>
                <a:gd name="T7" fmla="*/ 762895 h 7582"/>
                <a:gd name="T8" fmla="*/ 1013854 w 3792"/>
                <a:gd name="T9" fmla="*/ 205316 h 7582"/>
                <a:gd name="T10" fmla="*/ 1013854 w 3792"/>
                <a:gd name="T11" fmla="*/ 205316 h 7582"/>
                <a:gd name="T12" fmla="*/ 0 w 3792"/>
                <a:gd name="T13" fmla="*/ 0 h 7582"/>
                <a:gd name="T14" fmla="*/ 0 w 3792"/>
                <a:gd name="T15" fmla="*/ 1078765 h 7582"/>
                <a:gd name="T16" fmla="*/ 0 w 3792"/>
                <a:gd name="T17" fmla="*/ 1078765 h 7582"/>
                <a:gd name="T18" fmla="*/ 1525589 w 3792"/>
                <a:gd name="T19" fmla="*/ 2602495 h 7582"/>
                <a:gd name="T20" fmla="*/ 1525589 w 3792"/>
                <a:gd name="T21" fmla="*/ 2602495 h 7582"/>
                <a:gd name="T22" fmla="*/ 0 w 3792"/>
                <a:gd name="T23" fmla="*/ 4127599 h 7582"/>
                <a:gd name="T24" fmla="*/ 0 w 3792"/>
                <a:gd name="T25" fmla="*/ 5205677 h 7582"/>
                <a:gd name="T26" fmla="*/ 0 w 3792"/>
                <a:gd name="T27" fmla="*/ 5205677 h 7582"/>
                <a:gd name="T28" fmla="*/ 1013854 w 3792"/>
                <a:gd name="T29" fmla="*/ 5001735 h 7582"/>
                <a:gd name="T30" fmla="*/ 1013854 w 3792"/>
                <a:gd name="T31" fmla="*/ 5001735 h 7582"/>
                <a:gd name="T32" fmla="*/ 1840872 w 3792"/>
                <a:gd name="T33" fmla="*/ 4443469 h 7582"/>
                <a:gd name="T34" fmla="*/ 1840872 w 3792"/>
                <a:gd name="T35" fmla="*/ 4443469 h 7582"/>
                <a:gd name="T36" fmla="*/ 2399316 w 3792"/>
                <a:gd name="T37" fmla="*/ 3616713 h 7582"/>
                <a:gd name="T38" fmla="*/ 2399316 w 3792"/>
                <a:gd name="T39" fmla="*/ 3616713 h 7582"/>
                <a:gd name="T40" fmla="*/ 2604010 w 3792"/>
                <a:gd name="T41" fmla="*/ 2602495 h 7582"/>
                <a:gd name="T42" fmla="*/ 2604010 w 3792"/>
                <a:gd name="T43" fmla="*/ 2602495 h 7582"/>
                <a:gd name="T44" fmla="*/ 2399316 w 3792"/>
                <a:gd name="T45" fmla="*/ 1590338 h 75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92" h="7582">
                  <a:moveTo>
                    <a:pt x="3493" y="2316"/>
                  </a:moveTo>
                  <a:lnTo>
                    <a:pt x="3493" y="2316"/>
                  </a:lnTo>
                  <a:cubicBezTo>
                    <a:pt x="3302" y="1864"/>
                    <a:pt x="3028" y="1459"/>
                    <a:pt x="2680" y="1111"/>
                  </a:cubicBezTo>
                  <a:cubicBezTo>
                    <a:pt x="2333" y="763"/>
                    <a:pt x="1928" y="490"/>
                    <a:pt x="1476" y="299"/>
                  </a:cubicBezTo>
                  <a:cubicBezTo>
                    <a:pt x="1008" y="100"/>
                    <a:pt x="511" y="0"/>
                    <a:pt x="0" y="0"/>
                  </a:cubicBezTo>
                  <a:lnTo>
                    <a:pt x="0" y="1571"/>
                  </a:lnTo>
                  <a:cubicBezTo>
                    <a:pt x="1224" y="1571"/>
                    <a:pt x="2221" y="2567"/>
                    <a:pt x="2221" y="3790"/>
                  </a:cubicBezTo>
                  <a:cubicBezTo>
                    <a:pt x="2221" y="5015"/>
                    <a:pt x="1224" y="6011"/>
                    <a:pt x="0" y="6011"/>
                  </a:cubicBezTo>
                  <a:lnTo>
                    <a:pt x="0" y="7581"/>
                  </a:lnTo>
                  <a:cubicBezTo>
                    <a:pt x="511" y="7581"/>
                    <a:pt x="1008" y="7481"/>
                    <a:pt x="1476" y="7284"/>
                  </a:cubicBezTo>
                  <a:cubicBezTo>
                    <a:pt x="1928" y="7092"/>
                    <a:pt x="2333" y="6819"/>
                    <a:pt x="2680" y="6471"/>
                  </a:cubicBezTo>
                  <a:cubicBezTo>
                    <a:pt x="3028" y="6123"/>
                    <a:pt x="3302" y="5718"/>
                    <a:pt x="3493" y="5267"/>
                  </a:cubicBezTo>
                  <a:cubicBezTo>
                    <a:pt x="3691" y="4799"/>
                    <a:pt x="3791" y="4302"/>
                    <a:pt x="3791" y="3790"/>
                  </a:cubicBezTo>
                  <a:cubicBezTo>
                    <a:pt x="3791" y="3279"/>
                    <a:pt x="3691" y="2782"/>
                    <a:pt x="3493" y="2316"/>
                  </a:cubicBezTo>
                </a:path>
              </a:pathLst>
            </a:custGeom>
            <a:solidFill>
              <a:srgbClr val="C55A11">
                <a:alpha val="74902"/>
              </a:srgbClr>
            </a:solidFill>
            <a:ln>
              <a:noFill/>
            </a:ln>
          </p:spPr>
          <p:txBody>
            <a:bodyPr wrap="none" anchor="ctr"/>
            <a:lstStyle/>
            <a:p>
              <a:endParaRPr lang="en-US" sz="3265"/>
            </a:p>
          </p:txBody>
        </p:sp>
        <p:sp>
          <p:nvSpPr>
            <p:cNvPr id="8" name="Freeform 106">
              <a:extLst>
                <a:ext uri="{FF2B5EF4-FFF2-40B4-BE49-F238E27FC236}">
                  <a16:creationId xmlns:a16="http://schemas.microsoft.com/office/drawing/2014/main" id="{7A121106-AC54-FC42-8184-C7FCA868A192}"/>
                </a:ext>
              </a:extLst>
            </p:cNvPr>
            <p:cNvSpPr>
              <a:spLocks noChangeArrowheads="1"/>
            </p:cNvSpPr>
            <p:nvPr/>
          </p:nvSpPr>
          <p:spPr bwMode="auto">
            <a:xfrm>
              <a:off x="5785647" y="1276350"/>
              <a:ext cx="2362610" cy="4720902"/>
            </a:xfrm>
            <a:custGeom>
              <a:avLst/>
              <a:gdLst>
                <a:gd name="T0" fmla="*/ 2314 w 3791"/>
                <a:gd name="T1" fmla="*/ 299 h 7582"/>
                <a:gd name="T2" fmla="*/ 2314 w 3791"/>
                <a:gd name="T3" fmla="*/ 299 h 7582"/>
                <a:gd name="T4" fmla="*/ 1110 w 3791"/>
                <a:gd name="T5" fmla="*/ 1111 h 7582"/>
                <a:gd name="T6" fmla="*/ 1110 w 3791"/>
                <a:gd name="T7" fmla="*/ 1111 h 7582"/>
                <a:gd name="T8" fmla="*/ 298 w 3791"/>
                <a:gd name="T9" fmla="*/ 2316 h 7582"/>
                <a:gd name="T10" fmla="*/ 298 w 3791"/>
                <a:gd name="T11" fmla="*/ 2316 h 7582"/>
                <a:gd name="T12" fmla="*/ 0 w 3791"/>
                <a:gd name="T13" fmla="*/ 3790 h 7582"/>
                <a:gd name="T14" fmla="*/ 0 w 3791"/>
                <a:gd name="T15" fmla="*/ 3790 h 7582"/>
                <a:gd name="T16" fmla="*/ 298 w 3791"/>
                <a:gd name="T17" fmla="*/ 5267 h 7582"/>
                <a:gd name="T18" fmla="*/ 298 w 3791"/>
                <a:gd name="T19" fmla="*/ 5267 h 7582"/>
                <a:gd name="T20" fmla="*/ 1110 w 3791"/>
                <a:gd name="T21" fmla="*/ 6471 h 7582"/>
                <a:gd name="T22" fmla="*/ 1110 w 3791"/>
                <a:gd name="T23" fmla="*/ 6471 h 7582"/>
                <a:gd name="T24" fmla="*/ 2314 w 3791"/>
                <a:gd name="T25" fmla="*/ 7284 h 7582"/>
                <a:gd name="T26" fmla="*/ 2314 w 3791"/>
                <a:gd name="T27" fmla="*/ 7284 h 7582"/>
                <a:gd name="T28" fmla="*/ 3790 w 3791"/>
                <a:gd name="T29" fmla="*/ 7581 h 7582"/>
                <a:gd name="T30" fmla="*/ 3790 w 3791"/>
                <a:gd name="T31" fmla="*/ 6011 h 7582"/>
                <a:gd name="T32" fmla="*/ 3790 w 3791"/>
                <a:gd name="T33" fmla="*/ 6011 h 7582"/>
                <a:gd name="T34" fmla="*/ 1570 w 3791"/>
                <a:gd name="T35" fmla="*/ 3790 h 7582"/>
                <a:gd name="T36" fmla="*/ 1570 w 3791"/>
                <a:gd name="T37" fmla="*/ 3790 h 7582"/>
                <a:gd name="T38" fmla="*/ 3790 w 3791"/>
                <a:gd name="T39" fmla="*/ 1571 h 7582"/>
                <a:gd name="T40" fmla="*/ 3790 w 3791"/>
                <a:gd name="T41" fmla="*/ 0 h 7582"/>
                <a:gd name="T42" fmla="*/ 3790 w 3791"/>
                <a:gd name="T43" fmla="*/ 0 h 7582"/>
                <a:gd name="T44" fmla="*/ 2314 w 3791"/>
                <a:gd name="T45" fmla="*/ 299 h 7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91" h="7582">
                  <a:moveTo>
                    <a:pt x="2314" y="299"/>
                  </a:moveTo>
                  <a:lnTo>
                    <a:pt x="2314" y="299"/>
                  </a:lnTo>
                  <a:cubicBezTo>
                    <a:pt x="1863" y="490"/>
                    <a:pt x="1458" y="763"/>
                    <a:pt x="1110" y="1111"/>
                  </a:cubicBezTo>
                  <a:lnTo>
                    <a:pt x="1110" y="1111"/>
                  </a:lnTo>
                  <a:cubicBezTo>
                    <a:pt x="762" y="1459"/>
                    <a:pt x="488" y="1864"/>
                    <a:pt x="298" y="2316"/>
                  </a:cubicBezTo>
                  <a:lnTo>
                    <a:pt x="298" y="2316"/>
                  </a:lnTo>
                  <a:cubicBezTo>
                    <a:pt x="99" y="2782"/>
                    <a:pt x="0" y="3279"/>
                    <a:pt x="0" y="3790"/>
                  </a:cubicBezTo>
                  <a:lnTo>
                    <a:pt x="0" y="3790"/>
                  </a:lnTo>
                  <a:cubicBezTo>
                    <a:pt x="0" y="4302"/>
                    <a:pt x="99" y="4799"/>
                    <a:pt x="298" y="5267"/>
                  </a:cubicBezTo>
                  <a:lnTo>
                    <a:pt x="298" y="5267"/>
                  </a:lnTo>
                  <a:cubicBezTo>
                    <a:pt x="488" y="5718"/>
                    <a:pt x="762" y="6123"/>
                    <a:pt x="1110" y="6471"/>
                  </a:cubicBezTo>
                  <a:lnTo>
                    <a:pt x="1110" y="6471"/>
                  </a:lnTo>
                  <a:cubicBezTo>
                    <a:pt x="1458" y="6819"/>
                    <a:pt x="1863" y="7092"/>
                    <a:pt x="2314" y="7284"/>
                  </a:cubicBezTo>
                  <a:lnTo>
                    <a:pt x="2314" y="7284"/>
                  </a:lnTo>
                  <a:cubicBezTo>
                    <a:pt x="2782" y="7481"/>
                    <a:pt x="3279" y="7581"/>
                    <a:pt x="3790" y="7581"/>
                  </a:cubicBezTo>
                  <a:lnTo>
                    <a:pt x="3790" y="6011"/>
                  </a:lnTo>
                  <a:lnTo>
                    <a:pt x="3790" y="6011"/>
                  </a:lnTo>
                  <a:cubicBezTo>
                    <a:pt x="2566" y="6011"/>
                    <a:pt x="1570" y="5015"/>
                    <a:pt x="1570" y="3790"/>
                  </a:cubicBezTo>
                  <a:lnTo>
                    <a:pt x="1570" y="3790"/>
                  </a:lnTo>
                  <a:cubicBezTo>
                    <a:pt x="1570" y="2567"/>
                    <a:pt x="2566" y="1571"/>
                    <a:pt x="3790" y="1571"/>
                  </a:cubicBezTo>
                  <a:lnTo>
                    <a:pt x="3790" y="0"/>
                  </a:lnTo>
                  <a:lnTo>
                    <a:pt x="3790" y="0"/>
                  </a:lnTo>
                  <a:cubicBezTo>
                    <a:pt x="3279" y="0"/>
                    <a:pt x="2782" y="100"/>
                    <a:pt x="2314" y="299"/>
                  </a:cubicBezTo>
                </a:path>
              </a:pathLst>
            </a:custGeom>
            <a:solidFill>
              <a:srgbClr val="BF9000">
                <a:alpha val="74902"/>
              </a:srgbClr>
            </a:solidFill>
            <a:ln>
              <a:noFill/>
            </a:ln>
            <a:effectLst/>
          </p:spPr>
          <p:txBody>
            <a:bodyPr wrap="none" anchor="ctr"/>
            <a:lstStyle/>
            <a:p>
              <a:pPr>
                <a:defRPr/>
              </a:pPr>
              <a:endParaRPr lang="en-US" sz="3265"/>
            </a:p>
          </p:txBody>
        </p:sp>
        <p:sp>
          <p:nvSpPr>
            <p:cNvPr id="9" name="Freeform 107">
              <a:extLst>
                <a:ext uri="{FF2B5EF4-FFF2-40B4-BE49-F238E27FC236}">
                  <a16:creationId xmlns:a16="http://schemas.microsoft.com/office/drawing/2014/main" id="{1008ED36-787B-394E-BDFD-9349EE2E0888}"/>
                </a:ext>
              </a:extLst>
            </p:cNvPr>
            <p:cNvSpPr>
              <a:spLocks/>
            </p:cNvSpPr>
            <p:nvPr/>
          </p:nvSpPr>
          <p:spPr bwMode="auto">
            <a:xfrm>
              <a:off x="3423035" y="1276350"/>
              <a:ext cx="2362611" cy="4720902"/>
            </a:xfrm>
            <a:custGeom>
              <a:avLst/>
              <a:gdLst>
                <a:gd name="T0" fmla="*/ 1590157 w 3792"/>
                <a:gd name="T1" fmla="*/ 205316 h 7582"/>
                <a:gd name="T2" fmla="*/ 1590157 w 3792"/>
                <a:gd name="T3" fmla="*/ 205316 h 7582"/>
                <a:gd name="T4" fmla="*/ 763138 w 3792"/>
                <a:gd name="T5" fmla="*/ 762895 h 7582"/>
                <a:gd name="T6" fmla="*/ 763138 w 3792"/>
                <a:gd name="T7" fmla="*/ 762895 h 7582"/>
                <a:gd name="T8" fmla="*/ 204694 w 3792"/>
                <a:gd name="T9" fmla="*/ 1590338 h 7582"/>
                <a:gd name="T10" fmla="*/ 204694 w 3792"/>
                <a:gd name="T11" fmla="*/ 1590338 h 7582"/>
                <a:gd name="T12" fmla="*/ 0 w 3792"/>
                <a:gd name="T13" fmla="*/ 2602495 h 7582"/>
                <a:gd name="T14" fmla="*/ 0 w 3792"/>
                <a:gd name="T15" fmla="*/ 2602495 h 7582"/>
                <a:gd name="T16" fmla="*/ 204694 w 3792"/>
                <a:gd name="T17" fmla="*/ 3616713 h 7582"/>
                <a:gd name="T18" fmla="*/ 204694 w 3792"/>
                <a:gd name="T19" fmla="*/ 3616713 h 7582"/>
                <a:gd name="T20" fmla="*/ 763138 w 3792"/>
                <a:gd name="T21" fmla="*/ 4443469 h 7582"/>
                <a:gd name="T22" fmla="*/ 763138 w 3792"/>
                <a:gd name="T23" fmla="*/ 4443469 h 7582"/>
                <a:gd name="T24" fmla="*/ 1590157 w 3792"/>
                <a:gd name="T25" fmla="*/ 5001735 h 7582"/>
                <a:gd name="T26" fmla="*/ 1590157 w 3792"/>
                <a:gd name="T27" fmla="*/ 5001735 h 7582"/>
                <a:gd name="T28" fmla="*/ 2604010 w 3792"/>
                <a:gd name="T29" fmla="*/ 5205677 h 7582"/>
                <a:gd name="T30" fmla="*/ 2604010 w 3792"/>
                <a:gd name="T31" fmla="*/ 4127599 h 7582"/>
                <a:gd name="T32" fmla="*/ 2604010 w 3792"/>
                <a:gd name="T33" fmla="*/ 4127599 h 7582"/>
                <a:gd name="T34" fmla="*/ 1078421 w 3792"/>
                <a:gd name="T35" fmla="*/ 2602495 h 7582"/>
                <a:gd name="T36" fmla="*/ 1078421 w 3792"/>
                <a:gd name="T37" fmla="*/ 2602495 h 7582"/>
                <a:gd name="T38" fmla="*/ 2604010 w 3792"/>
                <a:gd name="T39" fmla="*/ 1078765 h 7582"/>
                <a:gd name="T40" fmla="*/ 2604010 w 3792"/>
                <a:gd name="T41" fmla="*/ 0 h 7582"/>
                <a:gd name="T42" fmla="*/ 2604010 w 3792"/>
                <a:gd name="T43" fmla="*/ 0 h 7582"/>
                <a:gd name="T44" fmla="*/ 1590157 w 3792"/>
                <a:gd name="T45" fmla="*/ 205316 h 75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92" h="7582">
                  <a:moveTo>
                    <a:pt x="2315" y="299"/>
                  </a:moveTo>
                  <a:lnTo>
                    <a:pt x="2315" y="299"/>
                  </a:lnTo>
                  <a:cubicBezTo>
                    <a:pt x="1863" y="490"/>
                    <a:pt x="1458" y="763"/>
                    <a:pt x="1111" y="1111"/>
                  </a:cubicBezTo>
                  <a:cubicBezTo>
                    <a:pt x="763" y="1459"/>
                    <a:pt x="489" y="1864"/>
                    <a:pt x="298" y="2316"/>
                  </a:cubicBezTo>
                  <a:cubicBezTo>
                    <a:pt x="100" y="2782"/>
                    <a:pt x="0" y="3279"/>
                    <a:pt x="0" y="3790"/>
                  </a:cubicBezTo>
                  <a:cubicBezTo>
                    <a:pt x="0" y="4302"/>
                    <a:pt x="100" y="4799"/>
                    <a:pt x="298" y="5267"/>
                  </a:cubicBezTo>
                  <a:cubicBezTo>
                    <a:pt x="489" y="5718"/>
                    <a:pt x="763" y="6123"/>
                    <a:pt x="1111" y="6471"/>
                  </a:cubicBezTo>
                  <a:cubicBezTo>
                    <a:pt x="1458" y="6819"/>
                    <a:pt x="1863" y="7092"/>
                    <a:pt x="2315" y="7284"/>
                  </a:cubicBezTo>
                  <a:cubicBezTo>
                    <a:pt x="2783" y="7481"/>
                    <a:pt x="3280" y="7581"/>
                    <a:pt x="3791" y="7581"/>
                  </a:cubicBezTo>
                  <a:lnTo>
                    <a:pt x="3791" y="6011"/>
                  </a:lnTo>
                  <a:cubicBezTo>
                    <a:pt x="2567" y="6011"/>
                    <a:pt x="1570" y="5015"/>
                    <a:pt x="1570" y="3790"/>
                  </a:cubicBezTo>
                  <a:cubicBezTo>
                    <a:pt x="1570" y="2567"/>
                    <a:pt x="2567" y="1571"/>
                    <a:pt x="3791" y="1571"/>
                  </a:cubicBezTo>
                  <a:lnTo>
                    <a:pt x="3791" y="0"/>
                  </a:lnTo>
                  <a:cubicBezTo>
                    <a:pt x="3280" y="0"/>
                    <a:pt x="2783" y="100"/>
                    <a:pt x="2315" y="299"/>
                  </a:cubicBezTo>
                </a:path>
              </a:pathLst>
            </a:custGeom>
            <a:solidFill>
              <a:srgbClr val="2F5597">
                <a:alpha val="74902"/>
              </a:srgbClr>
            </a:solidFill>
            <a:ln>
              <a:noFill/>
            </a:ln>
          </p:spPr>
          <p:txBody>
            <a:bodyPr wrap="none" anchor="ctr"/>
            <a:lstStyle/>
            <a:p>
              <a:endParaRPr lang="en-US" sz="3265"/>
            </a:p>
          </p:txBody>
        </p:sp>
        <p:sp>
          <p:nvSpPr>
            <p:cNvPr id="10" name="Freeform 108">
              <a:extLst>
                <a:ext uri="{FF2B5EF4-FFF2-40B4-BE49-F238E27FC236}">
                  <a16:creationId xmlns:a16="http://schemas.microsoft.com/office/drawing/2014/main" id="{D2C2CF78-6BB0-854F-A66E-5C5A62F12D24}"/>
                </a:ext>
              </a:extLst>
            </p:cNvPr>
            <p:cNvSpPr>
              <a:spLocks noChangeArrowheads="1"/>
            </p:cNvSpPr>
            <p:nvPr/>
          </p:nvSpPr>
          <p:spPr bwMode="auto">
            <a:xfrm>
              <a:off x="5785647" y="1276350"/>
              <a:ext cx="2362610" cy="4720902"/>
            </a:xfrm>
            <a:custGeom>
              <a:avLst/>
              <a:gdLst>
                <a:gd name="T0" fmla="*/ 3492 w 3791"/>
                <a:gd name="T1" fmla="*/ 2316 h 7582"/>
                <a:gd name="T2" fmla="*/ 3492 w 3791"/>
                <a:gd name="T3" fmla="*/ 2316 h 7582"/>
                <a:gd name="T4" fmla="*/ 2680 w 3791"/>
                <a:gd name="T5" fmla="*/ 1111 h 7582"/>
                <a:gd name="T6" fmla="*/ 2680 w 3791"/>
                <a:gd name="T7" fmla="*/ 1111 h 7582"/>
                <a:gd name="T8" fmla="*/ 1475 w 3791"/>
                <a:gd name="T9" fmla="*/ 299 h 7582"/>
                <a:gd name="T10" fmla="*/ 1475 w 3791"/>
                <a:gd name="T11" fmla="*/ 299 h 7582"/>
                <a:gd name="T12" fmla="*/ 0 w 3791"/>
                <a:gd name="T13" fmla="*/ 0 h 7582"/>
                <a:gd name="T14" fmla="*/ 0 w 3791"/>
                <a:gd name="T15" fmla="*/ 1571 h 7582"/>
                <a:gd name="T16" fmla="*/ 0 w 3791"/>
                <a:gd name="T17" fmla="*/ 1571 h 7582"/>
                <a:gd name="T18" fmla="*/ 2220 w 3791"/>
                <a:gd name="T19" fmla="*/ 3790 h 7582"/>
                <a:gd name="T20" fmla="*/ 2220 w 3791"/>
                <a:gd name="T21" fmla="*/ 3790 h 7582"/>
                <a:gd name="T22" fmla="*/ 0 w 3791"/>
                <a:gd name="T23" fmla="*/ 6011 h 7582"/>
                <a:gd name="T24" fmla="*/ 0 w 3791"/>
                <a:gd name="T25" fmla="*/ 7581 h 7582"/>
                <a:gd name="T26" fmla="*/ 0 w 3791"/>
                <a:gd name="T27" fmla="*/ 7581 h 7582"/>
                <a:gd name="T28" fmla="*/ 1475 w 3791"/>
                <a:gd name="T29" fmla="*/ 7284 h 7582"/>
                <a:gd name="T30" fmla="*/ 1475 w 3791"/>
                <a:gd name="T31" fmla="*/ 7284 h 7582"/>
                <a:gd name="T32" fmla="*/ 2680 w 3791"/>
                <a:gd name="T33" fmla="*/ 6471 h 7582"/>
                <a:gd name="T34" fmla="*/ 2680 w 3791"/>
                <a:gd name="T35" fmla="*/ 6471 h 7582"/>
                <a:gd name="T36" fmla="*/ 3492 w 3791"/>
                <a:gd name="T37" fmla="*/ 5267 h 7582"/>
                <a:gd name="T38" fmla="*/ 3492 w 3791"/>
                <a:gd name="T39" fmla="*/ 5267 h 7582"/>
                <a:gd name="T40" fmla="*/ 3790 w 3791"/>
                <a:gd name="T41" fmla="*/ 3790 h 7582"/>
                <a:gd name="T42" fmla="*/ 3790 w 3791"/>
                <a:gd name="T43" fmla="*/ 3790 h 7582"/>
                <a:gd name="T44" fmla="*/ 3492 w 3791"/>
                <a:gd name="T45" fmla="*/ 2316 h 7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91" h="7582">
                  <a:moveTo>
                    <a:pt x="3492" y="2316"/>
                  </a:moveTo>
                  <a:lnTo>
                    <a:pt x="3492" y="2316"/>
                  </a:lnTo>
                  <a:cubicBezTo>
                    <a:pt x="3301" y="1864"/>
                    <a:pt x="3028" y="1459"/>
                    <a:pt x="2680" y="1111"/>
                  </a:cubicBezTo>
                  <a:lnTo>
                    <a:pt x="2680" y="1111"/>
                  </a:lnTo>
                  <a:cubicBezTo>
                    <a:pt x="2332" y="763"/>
                    <a:pt x="1927" y="490"/>
                    <a:pt x="1475" y="299"/>
                  </a:cubicBezTo>
                  <a:lnTo>
                    <a:pt x="1475" y="299"/>
                  </a:lnTo>
                  <a:cubicBezTo>
                    <a:pt x="1007" y="100"/>
                    <a:pt x="510" y="0"/>
                    <a:pt x="0" y="0"/>
                  </a:cubicBezTo>
                  <a:lnTo>
                    <a:pt x="0" y="1571"/>
                  </a:lnTo>
                  <a:lnTo>
                    <a:pt x="0" y="1571"/>
                  </a:lnTo>
                  <a:cubicBezTo>
                    <a:pt x="1223" y="1571"/>
                    <a:pt x="2220" y="2567"/>
                    <a:pt x="2220" y="3790"/>
                  </a:cubicBezTo>
                  <a:lnTo>
                    <a:pt x="2220" y="3790"/>
                  </a:lnTo>
                  <a:cubicBezTo>
                    <a:pt x="2220" y="5015"/>
                    <a:pt x="1223" y="6011"/>
                    <a:pt x="0" y="6011"/>
                  </a:cubicBezTo>
                  <a:lnTo>
                    <a:pt x="0" y="7581"/>
                  </a:lnTo>
                  <a:lnTo>
                    <a:pt x="0" y="7581"/>
                  </a:lnTo>
                  <a:cubicBezTo>
                    <a:pt x="510" y="7581"/>
                    <a:pt x="1007" y="7481"/>
                    <a:pt x="1475" y="7284"/>
                  </a:cubicBezTo>
                  <a:lnTo>
                    <a:pt x="1475" y="7284"/>
                  </a:lnTo>
                  <a:cubicBezTo>
                    <a:pt x="1927" y="7092"/>
                    <a:pt x="2332" y="6819"/>
                    <a:pt x="2680" y="6471"/>
                  </a:cubicBezTo>
                  <a:lnTo>
                    <a:pt x="2680" y="6471"/>
                  </a:lnTo>
                  <a:cubicBezTo>
                    <a:pt x="3028" y="6123"/>
                    <a:pt x="3301" y="5718"/>
                    <a:pt x="3492" y="5267"/>
                  </a:cubicBezTo>
                  <a:lnTo>
                    <a:pt x="3492" y="5267"/>
                  </a:lnTo>
                  <a:cubicBezTo>
                    <a:pt x="3690" y="4799"/>
                    <a:pt x="3790" y="4302"/>
                    <a:pt x="3790" y="3790"/>
                  </a:cubicBezTo>
                  <a:lnTo>
                    <a:pt x="3790" y="3790"/>
                  </a:lnTo>
                  <a:cubicBezTo>
                    <a:pt x="3790" y="3279"/>
                    <a:pt x="3690" y="2782"/>
                    <a:pt x="3492" y="2316"/>
                  </a:cubicBezTo>
                </a:path>
              </a:pathLst>
            </a:custGeom>
            <a:solidFill>
              <a:srgbClr val="7C7C7C">
                <a:alpha val="74902"/>
              </a:srgbClr>
            </a:solidFill>
            <a:ln>
              <a:noFill/>
            </a:ln>
            <a:effectLst/>
          </p:spPr>
          <p:txBody>
            <a:bodyPr wrap="none" anchor="ctr"/>
            <a:lstStyle/>
            <a:p>
              <a:pPr>
                <a:defRPr/>
              </a:pPr>
              <a:endParaRPr lang="en-US" sz="3265"/>
            </a:p>
          </p:txBody>
        </p:sp>
      </p:grpSp>
      <p:grpSp>
        <p:nvGrpSpPr>
          <p:cNvPr id="20" name="Group 19"/>
          <p:cNvGrpSpPr/>
          <p:nvPr/>
        </p:nvGrpSpPr>
        <p:grpSpPr>
          <a:xfrm>
            <a:off x="115602" y="957673"/>
            <a:ext cx="2932398" cy="956316"/>
            <a:chOff x="730106" y="1603166"/>
            <a:chExt cx="2635909" cy="956316"/>
          </a:xfrm>
        </p:grpSpPr>
        <p:sp>
          <p:nvSpPr>
            <p:cNvPr id="11" name="TextBox 10">
              <a:extLst>
                <a:ext uri="{FF2B5EF4-FFF2-40B4-BE49-F238E27FC236}">
                  <a16:creationId xmlns:a16="http://schemas.microsoft.com/office/drawing/2014/main" id="{9EADF660-7660-2E40-9D9D-2B76F77F4903}"/>
                </a:ext>
              </a:extLst>
            </p:cNvPr>
            <p:cNvSpPr txBox="1"/>
            <p:nvPr/>
          </p:nvSpPr>
          <p:spPr>
            <a:xfrm>
              <a:off x="800100" y="2005484"/>
              <a:ext cx="2565915" cy="55399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ea typeface="Source Sans Pro" panose="020B0503030403020204" pitchFamily="34" charset="0"/>
                </a:rPr>
                <a:t>Refugees </a:t>
              </a:r>
            </a:p>
            <a:p>
              <a:pPr marL="285750" indent="-285750">
                <a:lnSpc>
                  <a:spcPts val="1800"/>
                </a:lnSpc>
                <a:buFont typeface="Arial" panose="020B0604020202020204" pitchFamily="34" charset="0"/>
                <a:buChar char="•"/>
              </a:pPr>
              <a:r>
                <a:rPr lang="en-US" spc="-15" dirty="0">
                  <a:ea typeface="Source Sans Pro" panose="020B0503030403020204" pitchFamily="34" charset="0"/>
                </a:rPr>
                <a:t>Stigmatized populations</a:t>
              </a:r>
            </a:p>
          </p:txBody>
        </p:sp>
        <p:sp>
          <p:nvSpPr>
            <p:cNvPr id="12" name="TextBox 11">
              <a:extLst>
                <a:ext uri="{FF2B5EF4-FFF2-40B4-BE49-F238E27FC236}">
                  <a16:creationId xmlns:a16="http://schemas.microsoft.com/office/drawing/2014/main" id="{B5DE2C1C-8D8E-3244-A708-20BB260F90C1}"/>
                </a:ext>
              </a:extLst>
            </p:cNvPr>
            <p:cNvSpPr txBox="1"/>
            <p:nvPr/>
          </p:nvSpPr>
          <p:spPr>
            <a:xfrm>
              <a:off x="730106" y="1603166"/>
              <a:ext cx="2189055" cy="374461"/>
            </a:xfrm>
            <a:prstGeom prst="rect">
              <a:avLst/>
            </a:prstGeom>
            <a:noFill/>
          </p:spPr>
          <p:txBody>
            <a:bodyPr wrap="none" rtlCol="0" anchor="b">
              <a:spAutoFit/>
            </a:bodyPr>
            <a:lstStyle/>
            <a:p>
              <a:pPr>
                <a:lnSpc>
                  <a:spcPts val="2160"/>
                </a:lnSpc>
              </a:pPr>
              <a:r>
                <a:rPr lang="en-US" sz="2000" b="1" spc="-15" dirty="0">
                  <a:solidFill>
                    <a:schemeClr val="tx2"/>
                  </a:solidFill>
                  <a:ea typeface="Source Sans Pro" panose="020B0503030403020204" pitchFamily="34" charset="0"/>
                </a:rPr>
                <a:t>Mobility &amp; the Self </a:t>
              </a:r>
            </a:p>
          </p:txBody>
        </p:sp>
      </p:grpSp>
      <p:sp>
        <p:nvSpPr>
          <p:cNvPr id="13" name="TextBox 12">
            <a:extLst>
              <a:ext uri="{FF2B5EF4-FFF2-40B4-BE49-F238E27FC236}">
                <a16:creationId xmlns:a16="http://schemas.microsoft.com/office/drawing/2014/main" id="{68FF7B23-4BC6-AA48-8D89-F00BF2CABCA2}"/>
              </a:ext>
            </a:extLst>
          </p:cNvPr>
          <p:cNvSpPr txBox="1"/>
          <p:nvPr/>
        </p:nvSpPr>
        <p:spPr>
          <a:xfrm>
            <a:off x="4233" y="2840448"/>
            <a:ext cx="3180196" cy="147732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ea typeface="Source Sans Pro" panose="020B0503030403020204" pitchFamily="34" charset="0"/>
              </a:rPr>
              <a:t>Husbands who work away from home</a:t>
            </a:r>
          </a:p>
          <a:p>
            <a:pPr marL="285750" indent="-285750">
              <a:lnSpc>
                <a:spcPts val="1800"/>
              </a:lnSpc>
              <a:buFont typeface="Arial" panose="020B0604020202020204" pitchFamily="34" charset="0"/>
              <a:buChar char="•"/>
            </a:pPr>
            <a:r>
              <a:rPr lang="en-US" spc="-15" dirty="0">
                <a:ea typeface="Source Sans Pro" panose="020B0503030403020204" pitchFamily="34" charset="0"/>
              </a:rPr>
              <a:t>Modes of HIV transmission reflect modes of transmission in their countries of origin </a:t>
            </a:r>
          </a:p>
        </p:txBody>
      </p:sp>
      <p:sp>
        <p:nvSpPr>
          <p:cNvPr id="14" name="TextBox 13">
            <a:extLst>
              <a:ext uri="{FF2B5EF4-FFF2-40B4-BE49-F238E27FC236}">
                <a16:creationId xmlns:a16="http://schemas.microsoft.com/office/drawing/2014/main" id="{62961678-C5CA-D547-9444-7719AB97D412}"/>
              </a:ext>
            </a:extLst>
          </p:cNvPr>
          <p:cNvSpPr txBox="1"/>
          <p:nvPr/>
        </p:nvSpPr>
        <p:spPr>
          <a:xfrm>
            <a:off x="0" y="2332051"/>
            <a:ext cx="2877071" cy="374461"/>
          </a:xfrm>
          <a:prstGeom prst="rect">
            <a:avLst/>
          </a:prstGeom>
          <a:noFill/>
        </p:spPr>
        <p:txBody>
          <a:bodyPr wrap="none" rtlCol="0" anchor="b">
            <a:spAutoFit/>
          </a:bodyPr>
          <a:lstStyle/>
          <a:p>
            <a:pPr algn="r">
              <a:lnSpc>
                <a:spcPts val="2160"/>
              </a:lnSpc>
            </a:pPr>
            <a:r>
              <a:rPr lang="en-US" sz="2000" b="1" spc="-15" dirty="0">
                <a:solidFill>
                  <a:schemeClr val="tx2"/>
                </a:solidFill>
                <a:ea typeface="Source Sans Pro" panose="020B0503030403020204" pitchFamily="34" charset="0"/>
              </a:rPr>
              <a:t>‘Bridging Populations’</a:t>
            </a:r>
          </a:p>
        </p:txBody>
      </p:sp>
      <p:sp>
        <p:nvSpPr>
          <p:cNvPr id="15" name="TextBox 14">
            <a:extLst>
              <a:ext uri="{FF2B5EF4-FFF2-40B4-BE49-F238E27FC236}">
                <a16:creationId xmlns:a16="http://schemas.microsoft.com/office/drawing/2014/main" id="{A7CDD425-55B3-BE4F-BBF8-1B3C5E258755}"/>
              </a:ext>
            </a:extLst>
          </p:cNvPr>
          <p:cNvSpPr txBox="1"/>
          <p:nvPr/>
        </p:nvSpPr>
        <p:spPr>
          <a:xfrm>
            <a:off x="6248400" y="1332134"/>
            <a:ext cx="2667000" cy="55399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latin typeface="+mj-lt"/>
                <a:ea typeface="Source Sans Pro" panose="020B0503030403020204" pitchFamily="34" charset="0"/>
              </a:rPr>
              <a:t>Sex Workers</a:t>
            </a:r>
          </a:p>
          <a:p>
            <a:pPr marL="285750" indent="-285750">
              <a:lnSpc>
                <a:spcPts val="1800"/>
              </a:lnSpc>
              <a:buFont typeface="Arial" panose="020B0604020202020204" pitchFamily="34" charset="0"/>
              <a:buChar char="•"/>
            </a:pPr>
            <a:r>
              <a:rPr lang="en-US" spc="-15" dirty="0">
                <a:latin typeface="+mj-lt"/>
                <a:ea typeface="Source Sans Pro" panose="020B0503030403020204" pitchFamily="34" charset="0"/>
              </a:rPr>
              <a:t>Tourists</a:t>
            </a:r>
          </a:p>
        </p:txBody>
      </p:sp>
      <p:sp>
        <p:nvSpPr>
          <p:cNvPr id="16" name="TextBox 15">
            <a:extLst>
              <a:ext uri="{FF2B5EF4-FFF2-40B4-BE49-F238E27FC236}">
                <a16:creationId xmlns:a16="http://schemas.microsoft.com/office/drawing/2014/main" id="{7E7B3F85-F0C7-0B4C-9DA3-DDC2F8665F1E}"/>
              </a:ext>
            </a:extLst>
          </p:cNvPr>
          <p:cNvSpPr txBox="1"/>
          <p:nvPr/>
        </p:nvSpPr>
        <p:spPr>
          <a:xfrm>
            <a:off x="6248400" y="957673"/>
            <a:ext cx="2510944" cy="374461"/>
          </a:xfrm>
          <a:prstGeom prst="rect">
            <a:avLst/>
          </a:prstGeom>
          <a:noFill/>
        </p:spPr>
        <p:txBody>
          <a:bodyPr wrap="none" rtlCol="0" anchor="b">
            <a:spAutoFit/>
          </a:bodyPr>
          <a:lstStyle/>
          <a:p>
            <a:pPr>
              <a:lnSpc>
                <a:spcPts val="2160"/>
              </a:lnSpc>
            </a:pPr>
            <a:r>
              <a:rPr lang="en-US" sz="2000" b="1" spc="-15" dirty="0">
                <a:solidFill>
                  <a:schemeClr val="tx2"/>
                </a:solidFill>
                <a:ea typeface="Source Sans Pro" panose="020B0503030403020204" pitchFamily="34" charset="0"/>
              </a:rPr>
              <a:t>Mobility &amp; Pleasure</a:t>
            </a:r>
          </a:p>
        </p:txBody>
      </p:sp>
      <p:sp>
        <p:nvSpPr>
          <p:cNvPr id="17" name="TextBox 16">
            <a:extLst>
              <a:ext uri="{FF2B5EF4-FFF2-40B4-BE49-F238E27FC236}">
                <a16:creationId xmlns:a16="http://schemas.microsoft.com/office/drawing/2014/main" id="{84C26839-7BB7-934B-B4A0-E15A6A4D2721}"/>
              </a:ext>
            </a:extLst>
          </p:cNvPr>
          <p:cNvSpPr txBox="1"/>
          <p:nvPr/>
        </p:nvSpPr>
        <p:spPr>
          <a:xfrm>
            <a:off x="6324600" y="2840448"/>
            <a:ext cx="2444439" cy="784830"/>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ea typeface="Source Sans Pro" panose="020B0503030403020204" pitchFamily="34" charset="0"/>
              </a:rPr>
              <a:t>Professionals</a:t>
            </a:r>
          </a:p>
          <a:p>
            <a:pPr marL="285750" indent="-285750">
              <a:lnSpc>
                <a:spcPts val="1800"/>
              </a:lnSpc>
              <a:buFont typeface="Arial" panose="020B0604020202020204" pitchFamily="34" charset="0"/>
              <a:buChar char="•"/>
            </a:pPr>
            <a:r>
              <a:rPr lang="en-US" spc="-15" dirty="0">
                <a:ea typeface="Source Sans Pro" panose="020B0503030403020204" pitchFamily="34" charset="0"/>
              </a:rPr>
              <a:t>Migrant laborers </a:t>
            </a:r>
          </a:p>
          <a:p>
            <a:pPr>
              <a:lnSpc>
                <a:spcPts val="1800"/>
              </a:lnSpc>
            </a:pPr>
            <a:endParaRPr lang="en-US" sz="1200" spc="-15" dirty="0">
              <a:ea typeface="Source Sans Pro" panose="020B0503030403020204" pitchFamily="34" charset="0"/>
            </a:endParaRPr>
          </a:p>
        </p:txBody>
      </p:sp>
      <p:sp>
        <p:nvSpPr>
          <p:cNvPr id="18" name="TextBox 17">
            <a:extLst>
              <a:ext uri="{FF2B5EF4-FFF2-40B4-BE49-F238E27FC236}">
                <a16:creationId xmlns:a16="http://schemas.microsoft.com/office/drawing/2014/main" id="{273ED22E-BE3A-B14F-AB62-3209BD188338}"/>
              </a:ext>
            </a:extLst>
          </p:cNvPr>
          <p:cNvSpPr txBox="1"/>
          <p:nvPr/>
        </p:nvSpPr>
        <p:spPr>
          <a:xfrm>
            <a:off x="6324600" y="2332051"/>
            <a:ext cx="2481508" cy="374461"/>
          </a:xfrm>
          <a:prstGeom prst="rect">
            <a:avLst/>
          </a:prstGeom>
          <a:noFill/>
        </p:spPr>
        <p:txBody>
          <a:bodyPr wrap="square" rtlCol="0" anchor="b">
            <a:spAutoFit/>
          </a:bodyPr>
          <a:lstStyle/>
          <a:p>
            <a:pPr>
              <a:lnSpc>
                <a:spcPts val="2160"/>
              </a:lnSpc>
            </a:pPr>
            <a:r>
              <a:rPr lang="en-US" sz="2000" b="1" spc="-15" dirty="0">
                <a:solidFill>
                  <a:schemeClr val="tx2"/>
                </a:solidFill>
                <a:ea typeface="Source Sans Pro" panose="020B0503030403020204" pitchFamily="34" charset="0"/>
              </a:rPr>
              <a:t>Mobility &amp; Work</a:t>
            </a:r>
          </a:p>
        </p:txBody>
      </p:sp>
      <p:sp>
        <p:nvSpPr>
          <p:cNvPr id="21" name="TextBox 20"/>
          <p:cNvSpPr txBox="1"/>
          <p:nvPr/>
        </p:nvSpPr>
        <p:spPr>
          <a:xfrm>
            <a:off x="2062284" y="4773654"/>
            <a:ext cx="5710116" cy="276999"/>
          </a:xfrm>
          <a:prstGeom prst="rect">
            <a:avLst/>
          </a:prstGeom>
          <a:noFill/>
        </p:spPr>
        <p:txBody>
          <a:bodyPr wrap="square" rtlCol="0">
            <a:spAutoFit/>
          </a:bodyPr>
          <a:lstStyle/>
          <a:p>
            <a:pPr algn="ctr"/>
            <a:r>
              <a:rPr lang="en-US" sz="1200" dirty="0">
                <a:solidFill>
                  <a:schemeClr val="bg1"/>
                </a:solidFill>
              </a:rPr>
              <a:t>Thomas et al, 2009. Patterson et al, 2012. School et al, 2010. </a:t>
            </a:r>
            <a:r>
              <a:rPr lang="en-US" sz="1200" dirty="0" err="1">
                <a:solidFill>
                  <a:schemeClr val="bg1"/>
                </a:solidFill>
              </a:rPr>
              <a:t>Truby</a:t>
            </a:r>
            <a:r>
              <a:rPr lang="en-US" sz="1200" dirty="0">
                <a:solidFill>
                  <a:schemeClr val="bg1"/>
                </a:solidFill>
              </a:rPr>
              <a:t> et al, 2014.</a:t>
            </a:r>
          </a:p>
        </p:txBody>
      </p:sp>
    </p:spTree>
    <p:extLst>
      <p:ext uri="{BB962C8B-B14F-4D97-AF65-F5344CB8AC3E}">
        <p14:creationId xmlns:p14="http://schemas.microsoft.com/office/powerpoint/2010/main" val="3833902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857250"/>
          </a:xfrm>
        </p:spPr>
        <p:txBody>
          <a:bodyPr/>
          <a:lstStyle/>
          <a:p>
            <a:r>
              <a:rPr lang="en-US" sz="2800" dirty="0"/>
              <a:t>Common Characteristics Among Mobile Populations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18</a:t>
            </a:fld>
            <a:endParaRPr lang="en-US"/>
          </a:p>
        </p:txBody>
      </p:sp>
      <p:sp>
        <p:nvSpPr>
          <p:cNvPr id="5" name="Freeform 34">
            <a:extLst>
              <a:ext uri="{FF2B5EF4-FFF2-40B4-BE49-F238E27FC236}">
                <a16:creationId xmlns:a16="http://schemas.microsoft.com/office/drawing/2014/main" id="{F3A6737C-4C7A-AF4C-9AEA-59B5564B5B2A}"/>
              </a:ext>
            </a:extLst>
          </p:cNvPr>
          <p:cNvSpPr>
            <a:spLocks/>
          </p:cNvSpPr>
          <p:nvPr/>
        </p:nvSpPr>
        <p:spPr bwMode="auto">
          <a:xfrm>
            <a:off x="228600" y="878180"/>
            <a:ext cx="2454381" cy="2452106"/>
          </a:xfrm>
          <a:custGeom>
            <a:avLst/>
            <a:gdLst>
              <a:gd name="T0" fmla="*/ 3424791 w 4986"/>
              <a:gd name="T1" fmla="*/ 1711568 h 4985"/>
              <a:gd name="T2" fmla="*/ 3424791 w 4986"/>
              <a:gd name="T3" fmla="*/ 1711568 h 4985"/>
              <a:gd name="T4" fmla="*/ 1712739 w 4986"/>
              <a:gd name="T5" fmla="*/ 3421762 h 4985"/>
              <a:gd name="T6" fmla="*/ 1712739 w 4986"/>
              <a:gd name="T7" fmla="*/ 3421762 h 4985"/>
              <a:gd name="T8" fmla="*/ 0 w 4986"/>
              <a:gd name="T9" fmla="*/ 1711568 h 4985"/>
              <a:gd name="T10" fmla="*/ 0 w 4986"/>
              <a:gd name="T11" fmla="*/ 1711568 h 4985"/>
              <a:gd name="T12" fmla="*/ 1712739 w 4986"/>
              <a:gd name="T13" fmla="*/ 0 h 4985"/>
              <a:gd name="T14" fmla="*/ 1712739 w 4986"/>
              <a:gd name="T15" fmla="*/ 0 h 4985"/>
              <a:gd name="T16" fmla="*/ 3424791 w 4986"/>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6" h="4985">
                <a:moveTo>
                  <a:pt x="4985" y="2493"/>
                </a:moveTo>
                <a:lnTo>
                  <a:pt x="4985" y="2493"/>
                </a:lnTo>
                <a:cubicBezTo>
                  <a:pt x="4985" y="3868"/>
                  <a:pt x="3869" y="4984"/>
                  <a:pt x="2493" y="4984"/>
                </a:cubicBezTo>
                <a:cubicBezTo>
                  <a:pt x="1117" y="4984"/>
                  <a:pt x="0" y="3868"/>
                  <a:pt x="0" y="2493"/>
                </a:cubicBezTo>
                <a:cubicBezTo>
                  <a:pt x="0" y="1116"/>
                  <a:pt x="1117" y="0"/>
                  <a:pt x="2493" y="0"/>
                </a:cubicBezTo>
                <a:cubicBezTo>
                  <a:pt x="3869" y="0"/>
                  <a:pt x="4985" y="1116"/>
                  <a:pt x="4985" y="2493"/>
                </a:cubicBezTo>
              </a:path>
            </a:pathLst>
          </a:custGeom>
          <a:solidFill>
            <a:srgbClr val="2F5597">
              <a:alpha val="74902"/>
            </a:srgbClr>
          </a:solidFill>
          <a:ln>
            <a:noFill/>
          </a:ln>
        </p:spPr>
        <p:txBody>
          <a:bodyPr wrap="none" anchor="ctr"/>
          <a:lstStyle/>
          <a:p>
            <a:endParaRPr lang="en-US" sz="3265"/>
          </a:p>
        </p:txBody>
      </p:sp>
      <p:sp>
        <p:nvSpPr>
          <p:cNvPr id="6" name="Freeform 36">
            <a:extLst>
              <a:ext uri="{FF2B5EF4-FFF2-40B4-BE49-F238E27FC236}">
                <a16:creationId xmlns:a16="http://schemas.microsoft.com/office/drawing/2014/main" id="{24A11C2A-BC64-774E-92A7-AC44E08CE887}"/>
              </a:ext>
            </a:extLst>
          </p:cNvPr>
          <p:cNvSpPr>
            <a:spLocks/>
          </p:cNvSpPr>
          <p:nvPr/>
        </p:nvSpPr>
        <p:spPr bwMode="auto">
          <a:xfrm>
            <a:off x="2209847" y="878180"/>
            <a:ext cx="2452106" cy="2452106"/>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rgbClr val="C55A11">
              <a:alpha val="74902"/>
            </a:srgbClr>
          </a:solidFill>
          <a:ln>
            <a:noFill/>
          </a:ln>
        </p:spPr>
        <p:txBody>
          <a:bodyPr wrap="none" anchor="ctr"/>
          <a:lstStyle/>
          <a:p>
            <a:endParaRPr lang="en-US" sz="3265"/>
          </a:p>
        </p:txBody>
      </p:sp>
      <p:sp>
        <p:nvSpPr>
          <p:cNvPr id="7" name="Freeform 38">
            <a:extLst>
              <a:ext uri="{FF2B5EF4-FFF2-40B4-BE49-F238E27FC236}">
                <a16:creationId xmlns:a16="http://schemas.microsoft.com/office/drawing/2014/main" id="{EADF373F-0C45-844C-9C89-CE8EE4C34721}"/>
              </a:ext>
            </a:extLst>
          </p:cNvPr>
          <p:cNvSpPr>
            <a:spLocks noChangeArrowheads="1"/>
          </p:cNvSpPr>
          <p:nvPr/>
        </p:nvSpPr>
        <p:spPr bwMode="auto">
          <a:xfrm>
            <a:off x="4186546" y="878180"/>
            <a:ext cx="2452106" cy="2452106"/>
          </a:xfrm>
          <a:custGeom>
            <a:avLst/>
            <a:gdLst>
              <a:gd name="T0" fmla="*/ 4983 w 4984"/>
              <a:gd name="T1" fmla="*/ 2493 h 4985"/>
              <a:gd name="T2" fmla="*/ 4983 w 4984"/>
              <a:gd name="T3" fmla="*/ 2493 h 4985"/>
              <a:gd name="T4" fmla="*/ 2491 w 4984"/>
              <a:gd name="T5" fmla="*/ 4984 h 4985"/>
              <a:gd name="T6" fmla="*/ 2491 w 4984"/>
              <a:gd name="T7" fmla="*/ 4984 h 4985"/>
              <a:gd name="T8" fmla="*/ 0 w 4984"/>
              <a:gd name="T9" fmla="*/ 2493 h 4985"/>
              <a:gd name="T10" fmla="*/ 0 w 4984"/>
              <a:gd name="T11" fmla="*/ 2493 h 4985"/>
              <a:gd name="T12" fmla="*/ 2491 w 4984"/>
              <a:gd name="T13" fmla="*/ 0 h 4985"/>
              <a:gd name="T14" fmla="*/ 2491 w 4984"/>
              <a:gd name="T15" fmla="*/ 0 h 4985"/>
              <a:gd name="T16" fmla="*/ 4983 w 4984"/>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4" h="4985">
                <a:moveTo>
                  <a:pt x="4983" y="2493"/>
                </a:moveTo>
                <a:lnTo>
                  <a:pt x="4983" y="2493"/>
                </a:lnTo>
                <a:cubicBezTo>
                  <a:pt x="4983" y="3868"/>
                  <a:pt x="3867" y="4984"/>
                  <a:pt x="2491" y="4984"/>
                </a:cubicBezTo>
                <a:lnTo>
                  <a:pt x="2491" y="4984"/>
                </a:lnTo>
                <a:cubicBezTo>
                  <a:pt x="1114" y="4984"/>
                  <a:pt x="0" y="3868"/>
                  <a:pt x="0" y="2493"/>
                </a:cubicBezTo>
                <a:lnTo>
                  <a:pt x="0" y="2493"/>
                </a:lnTo>
                <a:cubicBezTo>
                  <a:pt x="0" y="1116"/>
                  <a:pt x="1114" y="0"/>
                  <a:pt x="2491" y="0"/>
                </a:cubicBezTo>
                <a:lnTo>
                  <a:pt x="2491" y="0"/>
                </a:lnTo>
                <a:cubicBezTo>
                  <a:pt x="3867" y="0"/>
                  <a:pt x="4983" y="1116"/>
                  <a:pt x="4983" y="2493"/>
                </a:cubicBezTo>
              </a:path>
            </a:pathLst>
          </a:custGeom>
          <a:solidFill>
            <a:srgbClr val="7C7C7C">
              <a:alpha val="74902"/>
            </a:srgbClr>
          </a:solidFill>
          <a:ln>
            <a:noFill/>
          </a:ln>
          <a:effectLst/>
        </p:spPr>
        <p:txBody>
          <a:bodyPr wrap="none" anchor="ctr"/>
          <a:lstStyle/>
          <a:p>
            <a:pPr>
              <a:defRPr/>
            </a:pPr>
            <a:endParaRPr lang="en-US" sz="3265"/>
          </a:p>
        </p:txBody>
      </p:sp>
      <p:sp>
        <p:nvSpPr>
          <p:cNvPr id="8" name="Freeform 40">
            <a:extLst>
              <a:ext uri="{FF2B5EF4-FFF2-40B4-BE49-F238E27FC236}">
                <a16:creationId xmlns:a16="http://schemas.microsoft.com/office/drawing/2014/main" id="{5D6A9DA6-AD43-B745-A90E-855EAF4B92D6}"/>
              </a:ext>
            </a:extLst>
          </p:cNvPr>
          <p:cNvSpPr>
            <a:spLocks noChangeArrowheads="1"/>
          </p:cNvSpPr>
          <p:nvPr/>
        </p:nvSpPr>
        <p:spPr bwMode="auto">
          <a:xfrm>
            <a:off x="6165519" y="878180"/>
            <a:ext cx="2454381" cy="2452106"/>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rgbClr val="BF9000">
              <a:alpha val="74902"/>
            </a:srgbClr>
          </a:solidFill>
          <a:ln>
            <a:noFill/>
          </a:ln>
          <a:effectLst/>
        </p:spPr>
        <p:txBody>
          <a:bodyPr wrap="none" anchor="ctr"/>
          <a:lstStyle/>
          <a:p>
            <a:pPr>
              <a:defRPr/>
            </a:pPr>
            <a:endParaRPr lang="en-US" sz="3265"/>
          </a:p>
        </p:txBody>
      </p:sp>
      <p:sp>
        <p:nvSpPr>
          <p:cNvPr id="9" name="Freeform 8">
            <a:extLst>
              <a:ext uri="{FF2B5EF4-FFF2-40B4-BE49-F238E27FC236}">
                <a16:creationId xmlns:a16="http://schemas.microsoft.com/office/drawing/2014/main" id="{73CA28C9-0CB8-0043-AD6A-5C777C2A5C30}"/>
              </a:ext>
            </a:extLst>
          </p:cNvPr>
          <p:cNvSpPr>
            <a:spLocks noChangeArrowheads="1"/>
          </p:cNvSpPr>
          <p:nvPr/>
        </p:nvSpPr>
        <p:spPr bwMode="auto">
          <a:xfrm>
            <a:off x="1443867" y="3410415"/>
            <a:ext cx="25528" cy="548480"/>
          </a:xfrm>
          <a:custGeom>
            <a:avLst/>
            <a:gdLst>
              <a:gd name="connsiteX0" fmla="*/ 17816 w 35632"/>
              <a:gd name="connsiteY0" fmla="*/ 687519 h 765569"/>
              <a:gd name="connsiteX1" fmla="*/ 35632 w 35632"/>
              <a:gd name="connsiteY1" fmla="*/ 705638 h 765569"/>
              <a:gd name="connsiteX2" fmla="*/ 35632 w 35632"/>
              <a:gd name="connsiteY2" fmla="*/ 748147 h 765569"/>
              <a:gd name="connsiteX3" fmla="*/ 17816 w 35632"/>
              <a:gd name="connsiteY3" fmla="*/ 765569 h 765569"/>
              <a:gd name="connsiteX4" fmla="*/ 0 w 35632"/>
              <a:gd name="connsiteY4" fmla="*/ 748147 h 765569"/>
              <a:gd name="connsiteX5" fmla="*/ 0 w 35632"/>
              <a:gd name="connsiteY5" fmla="*/ 705638 h 765569"/>
              <a:gd name="connsiteX6" fmla="*/ 17816 w 35632"/>
              <a:gd name="connsiteY6" fmla="*/ 687519 h 765569"/>
              <a:gd name="connsiteX7" fmla="*/ 17816 w 35632"/>
              <a:gd name="connsiteY7" fmla="*/ 516612 h 765569"/>
              <a:gd name="connsiteX8" fmla="*/ 35632 w 35632"/>
              <a:gd name="connsiteY8" fmla="*/ 534497 h 765569"/>
              <a:gd name="connsiteX9" fmla="*/ 35632 w 35632"/>
              <a:gd name="connsiteY9" fmla="*/ 620485 h 765569"/>
              <a:gd name="connsiteX10" fmla="*/ 17816 w 35632"/>
              <a:gd name="connsiteY10" fmla="*/ 638370 h 765569"/>
              <a:gd name="connsiteX11" fmla="*/ 0 w 35632"/>
              <a:gd name="connsiteY11" fmla="*/ 620485 h 765569"/>
              <a:gd name="connsiteX12" fmla="*/ 0 w 35632"/>
              <a:gd name="connsiteY12" fmla="*/ 534497 h 765569"/>
              <a:gd name="connsiteX13" fmla="*/ 17816 w 35632"/>
              <a:gd name="connsiteY13" fmla="*/ 516612 h 765569"/>
              <a:gd name="connsiteX14" fmla="*/ 17816 w 35632"/>
              <a:gd name="connsiteY14" fmla="*/ 344637 h 765569"/>
              <a:gd name="connsiteX15" fmla="*/ 35632 w 35632"/>
              <a:gd name="connsiteY15" fmla="*/ 362522 h 765569"/>
              <a:gd name="connsiteX16" fmla="*/ 35632 w 35632"/>
              <a:gd name="connsiteY16" fmla="*/ 447822 h 765569"/>
              <a:gd name="connsiteX17" fmla="*/ 17816 w 35632"/>
              <a:gd name="connsiteY17" fmla="*/ 465707 h 765569"/>
              <a:gd name="connsiteX18" fmla="*/ 0 w 35632"/>
              <a:gd name="connsiteY18" fmla="*/ 447822 h 765569"/>
              <a:gd name="connsiteX19" fmla="*/ 0 w 35632"/>
              <a:gd name="connsiteY19" fmla="*/ 362522 h 765569"/>
              <a:gd name="connsiteX20" fmla="*/ 17816 w 35632"/>
              <a:gd name="connsiteY20" fmla="*/ 344637 h 765569"/>
              <a:gd name="connsiteX21" fmla="*/ 17816 w 35632"/>
              <a:gd name="connsiteY21" fmla="*/ 171974 h 765569"/>
              <a:gd name="connsiteX22" fmla="*/ 35632 w 35632"/>
              <a:gd name="connsiteY22" fmla="*/ 189860 h 765569"/>
              <a:gd name="connsiteX23" fmla="*/ 35632 w 35632"/>
              <a:gd name="connsiteY23" fmla="*/ 275847 h 765569"/>
              <a:gd name="connsiteX24" fmla="*/ 17816 w 35632"/>
              <a:gd name="connsiteY24" fmla="*/ 293045 h 765569"/>
              <a:gd name="connsiteX25" fmla="*/ 0 w 35632"/>
              <a:gd name="connsiteY25" fmla="*/ 275847 h 765569"/>
              <a:gd name="connsiteX26" fmla="*/ 0 w 35632"/>
              <a:gd name="connsiteY26" fmla="*/ 189860 h 765569"/>
              <a:gd name="connsiteX27" fmla="*/ 17816 w 35632"/>
              <a:gd name="connsiteY27" fmla="*/ 171974 h 765569"/>
              <a:gd name="connsiteX28" fmla="*/ 17816 w 35632"/>
              <a:gd name="connsiteY28" fmla="*/ 0 h 765569"/>
              <a:gd name="connsiteX29" fmla="*/ 35632 w 35632"/>
              <a:gd name="connsiteY29" fmla="*/ 17197 h 765569"/>
              <a:gd name="connsiteX30" fmla="*/ 35632 w 35632"/>
              <a:gd name="connsiteY30" fmla="*/ 103185 h 765569"/>
              <a:gd name="connsiteX31" fmla="*/ 17816 w 35632"/>
              <a:gd name="connsiteY31" fmla="*/ 121070 h 765569"/>
              <a:gd name="connsiteX32" fmla="*/ 0 w 35632"/>
              <a:gd name="connsiteY32" fmla="*/ 103185 h 765569"/>
              <a:gd name="connsiteX33" fmla="*/ 0 w 35632"/>
              <a:gd name="connsiteY33" fmla="*/ 17197 h 765569"/>
              <a:gd name="connsiteX34" fmla="*/ 17816 w 35632"/>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32" h="765569">
                <a:moveTo>
                  <a:pt x="17816" y="687519"/>
                </a:moveTo>
                <a:cubicBezTo>
                  <a:pt x="27793" y="687519"/>
                  <a:pt x="35632" y="695185"/>
                  <a:pt x="35632" y="705638"/>
                </a:cubicBezTo>
                <a:lnTo>
                  <a:pt x="35632" y="748147"/>
                </a:lnTo>
                <a:cubicBezTo>
                  <a:pt x="35632" y="757904"/>
                  <a:pt x="27793" y="765569"/>
                  <a:pt x="17816" y="765569"/>
                </a:cubicBezTo>
                <a:cubicBezTo>
                  <a:pt x="7839" y="765569"/>
                  <a:pt x="0" y="757904"/>
                  <a:pt x="0" y="748147"/>
                </a:cubicBezTo>
                <a:lnTo>
                  <a:pt x="0" y="705638"/>
                </a:lnTo>
                <a:cubicBezTo>
                  <a:pt x="0" y="695185"/>
                  <a:pt x="7839" y="687519"/>
                  <a:pt x="17816" y="687519"/>
                </a:cubicBezTo>
                <a:close/>
                <a:moveTo>
                  <a:pt x="17816" y="516612"/>
                </a:moveTo>
                <a:cubicBezTo>
                  <a:pt x="27793" y="516612"/>
                  <a:pt x="35632" y="524867"/>
                  <a:pt x="35632" y="534497"/>
                </a:cubicBezTo>
                <a:lnTo>
                  <a:pt x="35632" y="620485"/>
                </a:lnTo>
                <a:cubicBezTo>
                  <a:pt x="35632" y="630115"/>
                  <a:pt x="27793" y="638370"/>
                  <a:pt x="17816" y="638370"/>
                </a:cubicBezTo>
                <a:cubicBezTo>
                  <a:pt x="7839" y="638370"/>
                  <a:pt x="0" y="630115"/>
                  <a:pt x="0" y="620485"/>
                </a:cubicBezTo>
                <a:lnTo>
                  <a:pt x="0" y="534497"/>
                </a:lnTo>
                <a:cubicBezTo>
                  <a:pt x="0" y="524867"/>
                  <a:pt x="7839" y="516612"/>
                  <a:pt x="17816" y="516612"/>
                </a:cubicBezTo>
                <a:close/>
                <a:moveTo>
                  <a:pt x="17816" y="344637"/>
                </a:moveTo>
                <a:cubicBezTo>
                  <a:pt x="27793" y="344637"/>
                  <a:pt x="35632" y="352892"/>
                  <a:pt x="35632" y="362522"/>
                </a:cubicBezTo>
                <a:lnTo>
                  <a:pt x="35632" y="447822"/>
                </a:lnTo>
                <a:cubicBezTo>
                  <a:pt x="35632" y="458140"/>
                  <a:pt x="27793" y="465707"/>
                  <a:pt x="17816" y="465707"/>
                </a:cubicBezTo>
                <a:cubicBezTo>
                  <a:pt x="7839" y="465707"/>
                  <a:pt x="0" y="458140"/>
                  <a:pt x="0" y="447822"/>
                </a:cubicBezTo>
                <a:lnTo>
                  <a:pt x="0" y="362522"/>
                </a:lnTo>
                <a:cubicBezTo>
                  <a:pt x="0" y="352892"/>
                  <a:pt x="7839" y="344637"/>
                  <a:pt x="17816" y="344637"/>
                </a:cubicBezTo>
                <a:close/>
                <a:moveTo>
                  <a:pt x="17816" y="171974"/>
                </a:moveTo>
                <a:cubicBezTo>
                  <a:pt x="27793" y="171974"/>
                  <a:pt x="35632" y="180229"/>
                  <a:pt x="35632" y="189860"/>
                </a:cubicBezTo>
                <a:lnTo>
                  <a:pt x="35632" y="275847"/>
                </a:lnTo>
                <a:cubicBezTo>
                  <a:pt x="35632" y="285478"/>
                  <a:pt x="27793" y="293045"/>
                  <a:pt x="17816" y="293045"/>
                </a:cubicBezTo>
                <a:cubicBezTo>
                  <a:pt x="7839" y="293045"/>
                  <a:pt x="0" y="285478"/>
                  <a:pt x="0" y="275847"/>
                </a:cubicBezTo>
                <a:lnTo>
                  <a:pt x="0" y="189860"/>
                </a:lnTo>
                <a:cubicBezTo>
                  <a:pt x="0" y="180229"/>
                  <a:pt x="7839" y="171974"/>
                  <a:pt x="17816" y="171974"/>
                </a:cubicBezTo>
                <a:close/>
                <a:moveTo>
                  <a:pt x="17816" y="0"/>
                </a:moveTo>
                <a:cubicBezTo>
                  <a:pt x="27793" y="0"/>
                  <a:pt x="35632" y="7567"/>
                  <a:pt x="35632" y="17197"/>
                </a:cubicBezTo>
                <a:lnTo>
                  <a:pt x="35632" y="103185"/>
                </a:lnTo>
                <a:cubicBezTo>
                  <a:pt x="35632" y="113503"/>
                  <a:pt x="27793" y="121070"/>
                  <a:pt x="17816" y="121070"/>
                </a:cubicBezTo>
                <a:cubicBezTo>
                  <a:pt x="7839" y="121070"/>
                  <a:pt x="0" y="113503"/>
                  <a:pt x="0" y="103185"/>
                </a:cubicBezTo>
                <a:lnTo>
                  <a:pt x="0" y="17197"/>
                </a:lnTo>
                <a:cubicBezTo>
                  <a:pt x="0" y="7567"/>
                  <a:pt x="7839" y="0"/>
                  <a:pt x="17816" y="0"/>
                </a:cubicBezTo>
                <a:close/>
              </a:path>
            </a:pathLst>
          </a:custGeom>
          <a:solidFill>
            <a:srgbClr val="2F5597"/>
          </a:solidFill>
          <a:ln>
            <a:noFill/>
          </a:ln>
          <a:effectLst/>
        </p:spPr>
        <p:txBody>
          <a:bodyPr wrap="square" anchor="ctr">
            <a:noAutofit/>
          </a:bodyPr>
          <a:lstStyle/>
          <a:p>
            <a:endParaRPr lang="en-US" sz="3265"/>
          </a:p>
        </p:txBody>
      </p:sp>
      <p:sp>
        <p:nvSpPr>
          <p:cNvPr id="10" name="Freeform 9">
            <a:extLst>
              <a:ext uri="{FF2B5EF4-FFF2-40B4-BE49-F238E27FC236}">
                <a16:creationId xmlns:a16="http://schemas.microsoft.com/office/drawing/2014/main" id="{3A63ACC2-8F12-C64C-BBE7-DD2682C04522}"/>
              </a:ext>
            </a:extLst>
          </p:cNvPr>
          <p:cNvSpPr>
            <a:spLocks noChangeArrowheads="1"/>
          </p:cNvSpPr>
          <p:nvPr/>
        </p:nvSpPr>
        <p:spPr bwMode="auto">
          <a:xfrm>
            <a:off x="3422797" y="3410415"/>
            <a:ext cx="25547" cy="548480"/>
          </a:xfrm>
          <a:custGeom>
            <a:avLst/>
            <a:gdLst>
              <a:gd name="connsiteX0" fmla="*/ 17830 w 35659"/>
              <a:gd name="connsiteY0" fmla="*/ 687519 h 765569"/>
              <a:gd name="connsiteX1" fmla="*/ 35659 w 35659"/>
              <a:gd name="connsiteY1" fmla="*/ 705638 h 765569"/>
              <a:gd name="connsiteX2" fmla="*/ 35659 w 35659"/>
              <a:gd name="connsiteY2" fmla="*/ 748147 h 765569"/>
              <a:gd name="connsiteX3" fmla="*/ 17830 w 35659"/>
              <a:gd name="connsiteY3" fmla="*/ 765569 h 765569"/>
              <a:gd name="connsiteX4" fmla="*/ 0 w 35659"/>
              <a:gd name="connsiteY4" fmla="*/ 748147 h 765569"/>
              <a:gd name="connsiteX5" fmla="*/ 0 w 35659"/>
              <a:gd name="connsiteY5" fmla="*/ 705638 h 765569"/>
              <a:gd name="connsiteX6" fmla="*/ 17830 w 35659"/>
              <a:gd name="connsiteY6" fmla="*/ 687519 h 765569"/>
              <a:gd name="connsiteX7" fmla="*/ 17830 w 35659"/>
              <a:gd name="connsiteY7" fmla="*/ 516612 h 765569"/>
              <a:gd name="connsiteX8" fmla="*/ 35659 w 35659"/>
              <a:gd name="connsiteY8" fmla="*/ 534497 h 765569"/>
              <a:gd name="connsiteX9" fmla="*/ 35659 w 35659"/>
              <a:gd name="connsiteY9" fmla="*/ 620485 h 765569"/>
              <a:gd name="connsiteX10" fmla="*/ 17830 w 35659"/>
              <a:gd name="connsiteY10" fmla="*/ 638370 h 765569"/>
              <a:gd name="connsiteX11" fmla="*/ 0 w 35659"/>
              <a:gd name="connsiteY11" fmla="*/ 620485 h 765569"/>
              <a:gd name="connsiteX12" fmla="*/ 0 w 35659"/>
              <a:gd name="connsiteY12" fmla="*/ 534497 h 765569"/>
              <a:gd name="connsiteX13" fmla="*/ 17830 w 35659"/>
              <a:gd name="connsiteY13" fmla="*/ 516612 h 765569"/>
              <a:gd name="connsiteX14" fmla="*/ 17830 w 35659"/>
              <a:gd name="connsiteY14" fmla="*/ 344637 h 765569"/>
              <a:gd name="connsiteX15" fmla="*/ 35659 w 35659"/>
              <a:gd name="connsiteY15" fmla="*/ 362522 h 765569"/>
              <a:gd name="connsiteX16" fmla="*/ 35659 w 35659"/>
              <a:gd name="connsiteY16" fmla="*/ 447822 h 765569"/>
              <a:gd name="connsiteX17" fmla="*/ 17830 w 35659"/>
              <a:gd name="connsiteY17" fmla="*/ 465707 h 765569"/>
              <a:gd name="connsiteX18" fmla="*/ 0 w 35659"/>
              <a:gd name="connsiteY18" fmla="*/ 447822 h 765569"/>
              <a:gd name="connsiteX19" fmla="*/ 0 w 35659"/>
              <a:gd name="connsiteY19" fmla="*/ 362522 h 765569"/>
              <a:gd name="connsiteX20" fmla="*/ 17830 w 35659"/>
              <a:gd name="connsiteY20" fmla="*/ 344637 h 765569"/>
              <a:gd name="connsiteX21" fmla="*/ 17830 w 35659"/>
              <a:gd name="connsiteY21" fmla="*/ 171974 h 765569"/>
              <a:gd name="connsiteX22" fmla="*/ 35659 w 35659"/>
              <a:gd name="connsiteY22" fmla="*/ 189860 h 765569"/>
              <a:gd name="connsiteX23" fmla="*/ 35659 w 35659"/>
              <a:gd name="connsiteY23" fmla="*/ 275847 h 765569"/>
              <a:gd name="connsiteX24" fmla="*/ 17830 w 35659"/>
              <a:gd name="connsiteY24" fmla="*/ 293045 h 765569"/>
              <a:gd name="connsiteX25" fmla="*/ 0 w 35659"/>
              <a:gd name="connsiteY25" fmla="*/ 275847 h 765569"/>
              <a:gd name="connsiteX26" fmla="*/ 0 w 35659"/>
              <a:gd name="connsiteY26" fmla="*/ 189860 h 765569"/>
              <a:gd name="connsiteX27" fmla="*/ 17830 w 35659"/>
              <a:gd name="connsiteY27" fmla="*/ 171974 h 765569"/>
              <a:gd name="connsiteX28" fmla="*/ 17830 w 35659"/>
              <a:gd name="connsiteY28" fmla="*/ 0 h 765569"/>
              <a:gd name="connsiteX29" fmla="*/ 35659 w 35659"/>
              <a:gd name="connsiteY29" fmla="*/ 17197 h 765569"/>
              <a:gd name="connsiteX30" fmla="*/ 35659 w 35659"/>
              <a:gd name="connsiteY30" fmla="*/ 103185 h 765569"/>
              <a:gd name="connsiteX31" fmla="*/ 17830 w 35659"/>
              <a:gd name="connsiteY31" fmla="*/ 121070 h 765569"/>
              <a:gd name="connsiteX32" fmla="*/ 0 w 35659"/>
              <a:gd name="connsiteY32" fmla="*/ 103185 h 765569"/>
              <a:gd name="connsiteX33" fmla="*/ 0 w 35659"/>
              <a:gd name="connsiteY33" fmla="*/ 17197 h 765569"/>
              <a:gd name="connsiteX34" fmla="*/ 17830 w 35659"/>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59" h="765569">
                <a:moveTo>
                  <a:pt x="17830" y="687519"/>
                </a:moveTo>
                <a:cubicBezTo>
                  <a:pt x="27430" y="687519"/>
                  <a:pt x="35659" y="695185"/>
                  <a:pt x="35659" y="705638"/>
                </a:cubicBezTo>
                <a:lnTo>
                  <a:pt x="35659" y="748147"/>
                </a:lnTo>
                <a:cubicBezTo>
                  <a:pt x="35659" y="757904"/>
                  <a:pt x="27430" y="765569"/>
                  <a:pt x="17830" y="765569"/>
                </a:cubicBezTo>
                <a:cubicBezTo>
                  <a:pt x="8229" y="765569"/>
                  <a:pt x="0" y="757904"/>
                  <a:pt x="0" y="748147"/>
                </a:cubicBezTo>
                <a:lnTo>
                  <a:pt x="0" y="705638"/>
                </a:lnTo>
                <a:cubicBezTo>
                  <a:pt x="0" y="695185"/>
                  <a:pt x="8229" y="687519"/>
                  <a:pt x="17830" y="687519"/>
                </a:cubicBezTo>
                <a:close/>
                <a:moveTo>
                  <a:pt x="17830" y="516612"/>
                </a:moveTo>
                <a:cubicBezTo>
                  <a:pt x="27430" y="516612"/>
                  <a:pt x="35659" y="524867"/>
                  <a:pt x="35659" y="534497"/>
                </a:cubicBezTo>
                <a:lnTo>
                  <a:pt x="35659" y="620485"/>
                </a:lnTo>
                <a:cubicBezTo>
                  <a:pt x="35659" y="630115"/>
                  <a:pt x="27430" y="638370"/>
                  <a:pt x="17830" y="638370"/>
                </a:cubicBezTo>
                <a:cubicBezTo>
                  <a:pt x="8229" y="638370"/>
                  <a:pt x="0" y="630115"/>
                  <a:pt x="0" y="620485"/>
                </a:cubicBezTo>
                <a:lnTo>
                  <a:pt x="0" y="534497"/>
                </a:lnTo>
                <a:cubicBezTo>
                  <a:pt x="0" y="524867"/>
                  <a:pt x="8229" y="516612"/>
                  <a:pt x="17830" y="516612"/>
                </a:cubicBezTo>
                <a:close/>
                <a:moveTo>
                  <a:pt x="17830" y="344637"/>
                </a:moveTo>
                <a:cubicBezTo>
                  <a:pt x="27430" y="344637"/>
                  <a:pt x="35659" y="352892"/>
                  <a:pt x="35659" y="362522"/>
                </a:cubicBezTo>
                <a:lnTo>
                  <a:pt x="35659" y="447822"/>
                </a:lnTo>
                <a:cubicBezTo>
                  <a:pt x="35659" y="458140"/>
                  <a:pt x="27430" y="465707"/>
                  <a:pt x="17830" y="465707"/>
                </a:cubicBezTo>
                <a:cubicBezTo>
                  <a:pt x="8229" y="465707"/>
                  <a:pt x="0" y="458140"/>
                  <a:pt x="0" y="447822"/>
                </a:cubicBezTo>
                <a:lnTo>
                  <a:pt x="0" y="362522"/>
                </a:lnTo>
                <a:cubicBezTo>
                  <a:pt x="0" y="352892"/>
                  <a:pt x="8229" y="344637"/>
                  <a:pt x="17830" y="344637"/>
                </a:cubicBezTo>
                <a:close/>
                <a:moveTo>
                  <a:pt x="17830" y="171974"/>
                </a:moveTo>
                <a:cubicBezTo>
                  <a:pt x="27430" y="171974"/>
                  <a:pt x="35659" y="180229"/>
                  <a:pt x="35659" y="189860"/>
                </a:cubicBezTo>
                <a:lnTo>
                  <a:pt x="35659" y="275847"/>
                </a:lnTo>
                <a:cubicBezTo>
                  <a:pt x="35659" y="285478"/>
                  <a:pt x="27430" y="293045"/>
                  <a:pt x="17830" y="293045"/>
                </a:cubicBezTo>
                <a:cubicBezTo>
                  <a:pt x="8229" y="293045"/>
                  <a:pt x="0" y="285478"/>
                  <a:pt x="0" y="275847"/>
                </a:cubicBezTo>
                <a:lnTo>
                  <a:pt x="0" y="189860"/>
                </a:lnTo>
                <a:cubicBezTo>
                  <a:pt x="0" y="180229"/>
                  <a:pt x="8229" y="171974"/>
                  <a:pt x="17830" y="171974"/>
                </a:cubicBezTo>
                <a:close/>
                <a:moveTo>
                  <a:pt x="17830" y="0"/>
                </a:moveTo>
                <a:cubicBezTo>
                  <a:pt x="27430" y="0"/>
                  <a:pt x="35659" y="7567"/>
                  <a:pt x="35659" y="17197"/>
                </a:cubicBezTo>
                <a:lnTo>
                  <a:pt x="35659" y="103185"/>
                </a:lnTo>
                <a:cubicBezTo>
                  <a:pt x="35659" y="113503"/>
                  <a:pt x="27430" y="121070"/>
                  <a:pt x="17830" y="121070"/>
                </a:cubicBezTo>
                <a:cubicBezTo>
                  <a:pt x="8229" y="121070"/>
                  <a:pt x="0" y="113503"/>
                  <a:pt x="0" y="103185"/>
                </a:cubicBezTo>
                <a:lnTo>
                  <a:pt x="0" y="17197"/>
                </a:lnTo>
                <a:cubicBezTo>
                  <a:pt x="0" y="7567"/>
                  <a:pt x="8229" y="0"/>
                  <a:pt x="17830" y="0"/>
                </a:cubicBezTo>
                <a:close/>
              </a:path>
            </a:pathLst>
          </a:custGeom>
          <a:solidFill>
            <a:srgbClr val="C55A11"/>
          </a:solidFill>
          <a:ln>
            <a:noFill/>
          </a:ln>
          <a:effectLst/>
        </p:spPr>
        <p:txBody>
          <a:bodyPr wrap="square" anchor="ctr">
            <a:noAutofit/>
          </a:bodyPr>
          <a:lstStyle/>
          <a:p>
            <a:endParaRPr lang="en-US" sz="3265"/>
          </a:p>
        </p:txBody>
      </p:sp>
      <p:sp>
        <p:nvSpPr>
          <p:cNvPr id="11" name="Freeform 10">
            <a:extLst>
              <a:ext uri="{FF2B5EF4-FFF2-40B4-BE49-F238E27FC236}">
                <a16:creationId xmlns:a16="http://schemas.microsoft.com/office/drawing/2014/main" id="{7482C27C-8006-1142-AAB9-3E364DC07A64}"/>
              </a:ext>
            </a:extLst>
          </p:cNvPr>
          <p:cNvSpPr>
            <a:spLocks noChangeArrowheads="1"/>
          </p:cNvSpPr>
          <p:nvPr/>
        </p:nvSpPr>
        <p:spPr bwMode="auto">
          <a:xfrm>
            <a:off x="5423425" y="3410415"/>
            <a:ext cx="25538" cy="548480"/>
          </a:xfrm>
          <a:custGeom>
            <a:avLst/>
            <a:gdLst>
              <a:gd name="connsiteX0" fmla="*/ 17474 w 35646"/>
              <a:gd name="connsiteY0" fmla="*/ 687519 h 765569"/>
              <a:gd name="connsiteX1" fmla="*/ 35646 w 35646"/>
              <a:gd name="connsiteY1" fmla="*/ 705638 h 765569"/>
              <a:gd name="connsiteX2" fmla="*/ 35646 w 35646"/>
              <a:gd name="connsiteY2" fmla="*/ 748147 h 765569"/>
              <a:gd name="connsiteX3" fmla="*/ 17474 w 35646"/>
              <a:gd name="connsiteY3" fmla="*/ 765569 h 765569"/>
              <a:gd name="connsiteX4" fmla="*/ 0 w 35646"/>
              <a:gd name="connsiteY4" fmla="*/ 748147 h 765569"/>
              <a:gd name="connsiteX5" fmla="*/ 0 w 35646"/>
              <a:gd name="connsiteY5" fmla="*/ 705638 h 765569"/>
              <a:gd name="connsiteX6" fmla="*/ 17474 w 35646"/>
              <a:gd name="connsiteY6" fmla="*/ 687519 h 765569"/>
              <a:gd name="connsiteX7" fmla="*/ 17474 w 35646"/>
              <a:gd name="connsiteY7" fmla="*/ 516612 h 765569"/>
              <a:gd name="connsiteX8" fmla="*/ 35646 w 35646"/>
              <a:gd name="connsiteY8" fmla="*/ 534497 h 765569"/>
              <a:gd name="connsiteX9" fmla="*/ 35646 w 35646"/>
              <a:gd name="connsiteY9" fmla="*/ 620485 h 765569"/>
              <a:gd name="connsiteX10" fmla="*/ 17474 w 35646"/>
              <a:gd name="connsiteY10" fmla="*/ 638370 h 765569"/>
              <a:gd name="connsiteX11" fmla="*/ 0 w 35646"/>
              <a:gd name="connsiteY11" fmla="*/ 620485 h 765569"/>
              <a:gd name="connsiteX12" fmla="*/ 0 w 35646"/>
              <a:gd name="connsiteY12" fmla="*/ 534497 h 765569"/>
              <a:gd name="connsiteX13" fmla="*/ 17474 w 35646"/>
              <a:gd name="connsiteY13" fmla="*/ 516612 h 765569"/>
              <a:gd name="connsiteX14" fmla="*/ 17474 w 35646"/>
              <a:gd name="connsiteY14" fmla="*/ 344637 h 765569"/>
              <a:gd name="connsiteX15" fmla="*/ 35646 w 35646"/>
              <a:gd name="connsiteY15" fmla="*/ 362522 h 765569"/>
              <a:gd name="connsiteX16" fmla="*/ 35646 w 35646"/>
              <a:gd name="connsiteY16" fmla="*/ 447822 h 765569"/>
              <a:gd name="connsiteX17" fmla="*/ 17474 w 35646"/>
              <a:gd name="connsiteY17" fmla="*/ 465707 h 765569"/>
              <a:gd name="connsiteX18" fmla="*/ 0 w 35646"/>
              <a:gd name="connsiteY18" fmla="*/ 447822 h 765569"/>
              <a:gd name="connsiteX19" fmla="*/ 0 w 35646"/>
              <a:gd name="connsiteY19" fmla="*/ 362522 h 765569"/>
              <a:gd name="connsiteX20" fmla="*/ 17474 w 35646"/>
              <a:gd name="connsiteY20" fmla="*/ 344637 h 765569"/>
              <a:gd name="connsiteX21" fmla="*/ 17474 w 35646"/>
              <a:gd name="connsiteY21" fmla="*/ 171974 h 765569"/>
              <a:gd name="connsiteX22" fmla="*/ 35646 w 35646"/>
              <a:gd name="connsiteY22" fmla="*/ 189860 h 765569"/>
              <a:gd name="connsiteX23" fmla="*/ 35646 w 35646"/>
              <a:gd name="connsiteY23" fmla="*/ 275847 h 765569"/>
              <a:gd name="connsiteX24" fmla="*/ 17474 w 35646"/>
              <a:gd name="connsiteY24" fmla="*/ 293045 h 765569"/>
              <a:gd name="connsiteX25" fmla="*/ 0 w 35646"/>
              <a:gd name="connsiteY25" fmla="*/ 275847 h 765569"/>
              <a:gd name="connsiteX26" fmla="*/ 0 w 35646"/>
              <a:gd name="connsiteY26" fmla="*/ 189860 h 765569"/>
              <a:gd name="connsiteX27" fmla="*/ 17474 w 35646"/>
              <a:gd name="connsiteY27" fmla="*/ 171974 h 765569"/>
              <a:gd name="connsiteX28" fmla="*/ 17474 w 35646"/>
              <a:gd name="connsiteY28" fmla="*/ 0 h 765569"/>
              <a:gd name="connsiteX29" fmla="*/ 35646 w 35646"/>
              <a:gd name="connsiteY29" fmla="*/ 17197 h 765569"/>
              <a:gd name="connsiteX30" fmla="*/ 35646 w 35646"/>
              <a:gd name="connsiteY30" fmla="*/ 103185 h 765569"/>
              <a:gd name="connsiteX31" fmla="*/ 17474 w 35646"/>
              <a:gd name="connsiteY31" fmla="*/ 121070 h 765569"/>
              <a:gd name="connsiteX32" fmla="*/ 0 w 35646"/>
              <a:gd name="connsiteY32" fmla="*/ 103185 h 765569"/>
              <a:gd name="connsiteX33" fmla="*/ 0 w 35646"/>
              <a:gd name="connsiteY33" fmla="*/ 17197 h 765569"/>
              <a:gd name="connsiteX34" fmla="*/ 17474 w 35646"/>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46" h="765569">
                <a:moveTo>
                  <a:pt x="17474" y="687519"/>
                </a:moveTo>
                <a:cubicBezTo>
                  <a:pt x="27958" y="687519"/>
                  <a:pt x="35646" y="695185"/>
                  <a:pt x="35646" y="705638"/>
                </a:cubicBezTo>
                <a:lnTo>
                  <a:pt x="35646" y="748147"/>
                </a:lnTo>
                <a:cubicBezTo>
                  <a:pt x="35646" y="757904"/>
                  <a:pt x="27958" y="765569"/>
                  <a:pt x="17474" y="765569"/>
                </a:cubicBezTo>
                <a:cubicBezTo>
                  <a:pt x="7689" y="765569"/>
                  <a:pt x="0" y="757904"/>
                  <a:pt x="0" y="748147"/>
                </a:cubicBezTo>
                <a:lnTo>
                  <a:pt x="0" y="705638"/>
                </a:lnTo>
                <a:cubicBezTo>
                  <a:pt x="0" y="695185"/>
                  <a:pt x="7689" y="687519"/>
                  <a:pt x="17474" y="687519"/>
                </a:cubicBezTo>
                <a:close/>
                <a:moveTo>
                  <a:pt x="17474" y="516612"/>
                </a:moveTo>
                <a:cubicBezTo>
                  <a:pt x="27958" y="516612"/>
                  <a:pt x="35646" y="524867"/>
                  <a:pt x="35646" y="534497"/>
                </a:cubicBezTo>
                <a:lnTo>
                  <a:pt x="35646" y="620485"/>
                </a:lnTo>
                <a:cubicBezTo>
                  <a:pt x="35646" y="630115"/>
                  <a:pt x="27958" y="638370"/>
                  <a:pt x="17474" y="638370"/>
                </a:cubicBezTo>
                <a:cubicBezTo>
                  <a:pt x="7689" y="638370"/>
                  <a:pt x="0" y="630115"/>
                  <a:pt x="0" y="620485"/>
                </a:cubicBezTo>
                <a:lnTo>
                  <a:pt x="0" y="534497"/>
                </a:lnTo>
                <a:cubicBezTo>
                  <a:pt x="0" y="524867"/>
                  <a:pt x="7689" y="516612"/>
                  <a:pt x="17474" y="516612"/>
                </a:cubicBezTo>
                <a:close/>
                <a:moveTo>
                  <a:pt x="17474" y="344637"/>
                </a:moveTo>
                <a:cubicBezTo>
                  <a:pt x="27958" y="344637"/>
                  <a:pt x="35646" y="352892"/>
                  <a:pt x="35646" y="362522"/>
                </a:cubicBezTo>
                <a:lnTo>
                  <a:pt x="35646" y="447822"/>
                </a:lnTo>
                <a:cubicBezTo>
                  <a:pt x="35646" y="458140"/>
                  <a:pt x="27958" y="465707"/>
                  <a:pt x="17474" y="465707"/>
                </a:cubicBezTo>
                <a:cubicBezTo>
                  <a:pt x="7689" y="465707"/>
                  <a:pt x="0" y="458140"/>
                  <a:pt x="0" y="447822"/>
                </a:cubicBezTo>
                <a:lnTo>
                  <a:pt x="0" y="362522"/>
                </a:lnTo>
                <a:cubicBezTo>
                  <a:pt x="0" y="352892"/>
                  <a:pt x="7689" y="344637"/>
                  <a:pt x="17474" y="344637"/>
                </a:cubicBezTo>
                <a:close/>
                <a:moveTo>
                  <a:pt x="17474" y="171974"/>
                </a:moveTo>
                <a:cubicBezTo>
                  <a:pt x="27958" y="171974"/>
                  <a:pt x="35646" y="180229"/>
                  <a:pt x="35646" y="189860"/>
                </a:cubicBezTo>
                <a:lnTo>
                  <a:pt x="35646" y="275847"/>
                </a:lnTo>
                <a:cubicBezTo>
                  <a:pt x="35646" y="285478"/>
                  <a:pt x="27958" y="293045"/>
                  <a:pt x="17474" y="293045"/>
                </a:cubicBezTo>
                <a:cubicBezTo>
                  <a:pt x="7689" y="293045"/>
                  <a:pt x="0" y="285478"/>
                  <a:pt x="0" y="275847"/>
                </a:cubicBezTo>
                <a:lnTo>
                  <a:pt x="0" y="189860"/>
                </a:lnTo>
                <a:cubicBezTo>
                  <a:pt x="0" y="180229"/>
                  <a:pt x="7689" y="171974"/>
                  <a:pt x="17474" y="171974"/>
                </a:cubicBezTo>
                <a:close/>
                <a:moveTo>
                  <a:pt x="17474" y="0"/>
                </a:moveTo>
                <a:cubicBezTo>
                  <a:pt x="27958" y="0"/>
                  <a:pt x="35646" y="7567"/>
                  <a:pt x="35646" y="17197"/>
                </a:cubicBezTo>
                <a:lnTo>
                  <a:pt x="35646" y="103185"/>
                </a:lnTo>
                <a:cubicBezTo>
                  <a:pt x="35646" y="113503"/>
                  <a:pt x="27958" y="121070"/>
                  <a:pt x="17474" y="121070"/>
                </a:cubicBezTo>
                <a:cubicBezTo>
                  <a:pt x="7689" y="121070"/>
                  <a:pt x="0" y="113503"/>
                  <a:pt x="0" y="103185"/>
                </a:cubicBezTo>
                <a:lnTo>
                  <a:pt x="0" y="17197"/>
                </a:lnTo>
                <a:cubicBezTo>
                  <a:pt x="0" y="7567"/>
                  <a:pt x="7689" y="0"/>
                  <a:pt x="17474" y="0"/>
                </a:cubicBezTo>
                <a:close/>
              </a:path>
            </a:pathLst>
          </a:custGeom>
          <a:solidFill>
            <a:srgbClr val="7C7C7C"/>
          </a:solidFill>
          <a:ln>
            <a:noFill/>
          </a:ln>
          <a:effectLst/>
        </p:spPr>
        <p:txBody>
          <a:bodyPr wrap="square" anchor="ctr">
            <a:noAutofit/>
          </a:bodyPr>
          <a:lstStyle/>
          <a:p>
            <a:endParaRPr lang="en-US" sz="3265"/>
          </a:p>
        </p:txBody>
      </p:sp>
      <p:sp>
        <p:nvSpPr>
          <p:cNvPr id="12" name="Freeform 11">
            <a:extLst>
              <a:ext uri="{FF2B5EF4-FFF2-40B4-BE49-F238E27FC236}">
                <a16:creationId xmlns:a16="http://schemas.microsoft.com/office/drawing/2014/main" id="{EF62D808-16D2-3047-AE09-3635B39902D2}"/>
              </a:ext>
            </a:extLst>
          </p:cNvPr>
          <p:cNvSpPr>
            <a:spLocks noChangeArrowheads="1"/>
          </p:cNvSpPr>
          <p:nvPr/>
        </p:nvSpPr>
        <p:spPr bwMode="auto">
          <a:xfrm>
            <a:off x="7378484" y="3410415"/>
            <a:ext cx="27432" cy="456735"/>
          </a:xfrm>
          <a:custGeom>
            <a:avLst/>
            <a:gdLst>
              <a:gd name="connsiteX0" fmla="*/ 18172 w 35646"/>
              <a:gd name="connsiteY0" fmla="*/ 687519 h 765569"/>
              <a:gd name="connsiteX1" fmla="*/ 35646 w 35646"/>
              <a:gd name="connsiteY1" fmla="*/ 705638 h 765569"/>
              <a:gd name="connsiteX2" fmla="*/ 35646 w 35646"/>
              <a:gd name="connsiteY2" fmla="*/ 748147 h 765569"/>
              <a:gd name="connsiteX3" fmla="*/ 18172 w 35646"/>
              <a:gd name="connsiteY3" fmla="*/ 765569 h 765569"/>
              <a:gd name="connsiteX4" fmla="*/ 0 w 35646"/>
              <a:gd name="connsiteY4" fmla="*/ 748147 h 765569"/>
              <a:gd name="connsiteX5" fmla="*/ 0 w 35646"/>
              <a:gd name="connsiteY5" fmla="*/ 705638 h 765569"/>
              <a:gd name="connsiteX6" fmla="*/ 18172 w 35646"/>
              <a:gd name="connsiteY6" fmla="*/ 687519 h 765569"/>
              <a:gd name="connsiteX7" fmla="*/ 18172 w 35646"/>
              <a:gd name="connsiteY7" fmla="*/ 516612 h 765569"/>
              <a:gd name="connsiteX8" fmla="*/ 35646 w 35646"/>
              <a:gd name="connsiteY8" fmla="*/ 534497 h 765569"/>
              <a:gd name="connsiteX9" fmla="*/ 35646 w 35646"/>
              <a:gd name="connsiteY9" fmla="*/ 620485 h 765569"/>
              <a:gd name="connsiteX10" fmla="*/ 18172 w 35646"/>
              <a:gd name="connsiteY10" fmla="*/ 638370 h 765569"/>
              <a:gd name="connsiteX11" fmla="*/ 0 w 35646"/>
              <a:gd name="connsiteY11" fmla="*/ 620485 h 765569"/>
              <a:gd name="connsiteX12" fmla="*/ 0 w 35646"/>
              <a:gd name="connsiteY12" fmla="*/ 534497 h 765569"/>
              <a:gd name="connsiteX13" fmla="*/ 18172 w 35646"/>
              <a:gd name="connsiteY13" fmla="*/ 516612 h 765569"/>
              <a:gd name="connsiteX14" fmla="*/ 18172 w 35646"/>
              <a:gd name="connsiteY14" fmla="*/ 344637 h 765569"/>
              <a:gd name="connsiteX15" fmla="*/ 35646 w 35646"/>
              <a:gd name="connsiteY15" fmla="*/ 362522 h 765569"/>
              <a:gd name="connsiteX16" fmla="*/ 35646 w 35646"/>
              <a:gd name="connsiteY16" fmla="*/ 447822 h 765569"/>
              <a:gd name="connsiteX17" fmla="*/ 18172 w 35646"/>
              <a:gd name="connsiteY17" fmla="*/ 465707 h 765569"/>
              <a:gd name="connsiteX18" fmla="*/ 0 w 35646"/>
              <a:gd name="connsiteY18" fmla="*/ 447822 h 765569"/>
              <a:gd name="connsiteX19" fmla="*/ 0 w 35646"/>
              <a:gd name="connsiteY19" fmla="*/ 362522 h 765569"/>
              <a:gd name="connsiteX20" fmla="*/ 18172 w 35646"/>
              <a:gd name="connsiteY20" fmla="*/ 344637 h 765569"/>
              <a:gd name="connsiteX21" fmla="*/ 18172 w 35646"/>
              <a:gd name="connsiteY21" fmla="*/ 171974 h 765569"/>
              <a:gd name="connsiteX22" fmla="*/ 35646 w 35646"/>
              <a:gd name="connsiteY22" fmla="*/ 189860 h 765569"/>
              <a:gd name="connsiteX23" fmla="*/ 35646 w 35646"/>
              <a:gd name="connsiteY23" fmla="*/ 275847 h 765569"/>
              <a:gd name="connsiteX24" fmla="*/ 18172 w 35646"/>
              <a:gd name="connsiteY24" fmla="*/ 293045 h 765569"/>
              <a:gd name="connsiteX25" fmla="*/ 0 w 35646"/>
              <a:gd name="connsiteY25" fmla="*/ 275847 h 765569"/>
              <a:gd name="connsiteX26" fmla="*/ 0 w 35646"/>
              <a:gd name="connsiteY26" fmla="*/ 189860 h 765569"/>
              <a:gd name="connsiteX27" fmla="*/ 18172 w 35646"/>
              <a:gd name="connsiteY27" fmla="*/ 171974 h 765569"/>
              <a:gd name="connsiteX28" fmla="*/ 18172 w 35646"/>
              <a:gd name="connsiteY28" fmla="*/ 0 h 765569"/>
              <a:gd name="connsiteX29" fmla="*/ 35646 w 35646"/>
              <a:gd name="connsiteY29" fmla="*/ 17197 h 765569"/>
              <a:gd name="connsiteX30" fmla="*/ 35646 w 35646"/>
              <a:gd name="connsiteY30" fmla="*/ 103185 h 765569"/>
              <a:gd name="connsiteX31" fmla="*/ 18172 w 35646"/>
              <a:gd name="connsiteY31" fmla="*/ 121070 h 765569"/>
              <a:gd name="connsiteX32" fmla="*/ 0 w 35646"/>
              <a:gd name="connsiteY32" fmla="*/ 103185 h 765569"/>
              <a:gd name="connsiteX33" fmla="*/ 0 w 35646"/>
              <a:gd name="connsiteY33" fmla="*/ 17197 h 765569"/>
              <a:gd name="connsiteX34" fmla="*/ 18172 w 35646"/>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46" h="765569">
                <a:moveTo>
                  <a:pt x="18172" y="687519"/>
                </a:moveTo>
                <a:cubicBezTo>
                  <a:pt x="27958" y="687519"/>
                  <a:pt x="35646" y="695185"/>
                  <a:pt x="35646" y="705638"/>
                </a:cubicBezTo>
                <a:lnTo>
                  <a:pt x="35646" y="748147"/>
                </a:lnTo>
                <a:cubicBezTo>
                  <a:pt x="35646" y="757904"/>
                  <a:pt x="27958" y="765569"/>
                  <a:pt x="18172" y="765569"/>
                </a:cubicBezTo>
                <a:cubicBezTo>
                  <a:pt x="7688" y="765569"/>
                  <a:pt x="0" y="757904"/>
                  <a:pt x="0" y="748147"/>
                </a:cubicBezTo>
                <a:lnTo>
                  <a:pt x="0" y="705638"/>
                </a:lnTo>
                <a:cubicBezTo>
                  <a:pt x="0" y="695185"/>
                  <a:pt x="7688" y="687519"/>
                  <a:pt x="18172" y="687519"/>
                </a:cubicBezTo>
                <a:close/>
                <a:moveTo>
                  <a:pt x="18172" y="516612"/>
                </a:moveTo>
                <a:cubicBezTo>
                  <a:pt x="27958" y="516612"/>
                  <a:pt x="35646" y="524867"/>
                  <a:pt x="35646" y="534497"/>
                </a:cubicBezTo>
                <a:lnTo>
                  <a:pt x="35646" y="620485"/>
                </a:lnTo>
                <a:cubicBezTo>
                  <a:pt x="35646" y="630115"/>
                  <a:pt x="27958" y="638370"/>
                  <a:pt x="18172" y="638370"/>
                </a:cubicBezTo>
                <a:cubicBezTo>
                  <a:pt x="7688" y="638370"/>
                  <a:pt x="0" y="630115"/>
                  <a:pt x="0" y="620485"/>
                </a:cubicBezTo>
                <a:lnTo>
                  <a:pt x="0" y="534497"/>
                </a:lnTo>
                <a:cubicBezTo>
                  <a:pt x="0" y="524867"/>
                  <a:pt x="7688" y="516612"/>
                  <a:pt x="18172" y="516612"/>
                </a:cubicBezTo>
                <a:close/>
                <a:moveTo>
                  <a:pt x="18172" y="344637"/>
                </a:moveTo>
                <a:cubicBezTo>
                  <a:pt x="27958" y="344637"/>
                  <a:pt x="35646" y="352892"/>
                  <a:pt x="35646" y="362522"/>
                </a:cubicBezTo>
                <a:lnTo>
                  <a:pt x="35646" y="447822"/>
                </a:lnTo>
                <a:cubicBezTo>
                  <a:pt x="35646" y="458140"/>
                  <a:pt x="27958" y="465707"/>
                  <a:pt x="18172" y="465707"/>
                </a:cubicBezTo>
                <a:cubicBezTo>
                  <a:pt x="7688" y="465707"/>
                  <a:pt x="0" y="458140"/>
                  <a:pt x="0" y="447822"/>
                </a:cubicBezTo>
                <a:lnTo>
                  <a:pt x="0" y="362522"/>
                </a:lnTo>
                <a:cubicBezTo>
                  <a:pt x="0" y="352892"/>
                  <a:pt x="7688" y="344637"/>
                  <a:pt x="18172" y="344637"/>
                </a:cubicBezTo>
                <a:close/>
                <a:moveTo>
                  <a:pt x="18172" y="171974"/>
                </a:moveTo>
                <a:cubicBezTo>
                  <a:pt x="27958" y="171974"/>
                  <a:pt x="35646" y="180229"/>
                  <a:pt x="35646" y="189860"/>
                </a:cubicBezTo>
                <a:lnTo>
                  <a:pt x="35646" y="275847"/>
                </a:lnTo>
                <a:cubicBezTo>
                  <a:pt x="35646" y="285478"/>
                  <a:pt x="27958" y="293045"/>
                  <a:pt x="18172" y="293045"/>
                </a:cubicBezTo>
                <a:cubicBezTo>
                  <a:pt x="7688" y="293045"/>
                  <a:pt x="0" y="285478"/>
                  <a:pt x="0" y="275847"/>
                </a:cubicBezTo>
                <a:lnTo>
                  <a:pt x="0" y="189860"/>
                </a:lnTo>
                <a:cubicBezTo>
                  <a:pt x="0" y="180229"/>
                  <a:pt x="7688" y="171974"/>
                  <a:pt x="18172" y="171974"/>
                </a:cubicBezTo>
                <a:close/>
                <a:moveTo>
                  <a:pt x="18172" y="0"/>
                </a:moveTo>
                <a:cubicBezTo>
                  <a:pt x="27958" y="0"/>
                  <a:pt x="35646" y="7567"/>
                  <a:pt x="35646" y="17197"/>
                </a:cubicBezTo>
                <a:lnTo>
                  <a:pt x="35646" y="103185"/>
                </a:lnTo>
                <a:cubicBezTo>
                  <a:pt x="35646" y="113503"/>
                  <a:pt x="27958" y="121070"/>
                  <a:pt x="18172" y="121070"/>
                </a:cubicBezTo>
                <a:cubicBezTo>
                  <a:pt x="7688" y="121070"/>
                  <a:pt x="0" y="113503"/>
                  <a:pt x="0" y="103185"/>
                </a:cubicBezTo>
                <a:lnTo>
                  <a:pt x="0" y="17197"/>
                </a:lnTo>
                <a:cubicBezTo>
                  <a:pt x="0" y="7567"/>
                  <a:pt x="7688" y="0"/>
                  <a:pt x="18172" y="0"/>
                </a:cubicBezTo>
                <a:close/>
              </a:path>
            </a:pathLst>
          </a:custGeom>
          <a:solidFill>
            <a:srgbClr val="BF9000"/>
          </a:solidFill>
          <a:ln>
            <a:noFill/>
          </a:ln>
          <a:effectLst/>
        </p:spPr>
        <p:txBody>
          <a:bodyPr wrap="square" anchor="ctr">
            <a:noAutofit/>
          </a:bodyPr>
          <a:lstStyle/>
          <a:p>
            <a:endParaRPr lang="en-US" sz="3265"/>
          </a:p>
        </p:txBody>
      </p:sp>
      <p:sp>
        <p:nvSpPr>
          <p:cNvPr id="13" name="TextBox 12">
            <a:extLst>
              <a:ext uri="{FF2B5EF4-FFF2-40B4-BE49-F238E27FC236}">
                <a16:creationId xmlns:a16="http://schemas.microsoft.com/office/drawing/2014/main" id="{8E90BE40-CB85-1D46-B4DD-030DCAFE7771}"/>
              </a:ext>
            </a:extLst>
          </p:cNvPr>
          <p:cNvSpPr txBox="1"/>
          <p:nvPr/>
        </p:nvSpPr>
        <p:spPr>
          <a:xfrm>
            <a:off x="533401" y="1855004"/>
            <a:ext cx="1573450" cy="784830"/>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Needle exchange programs</a:t>
            </a:r>
          </a:p>
        </p:txBody>
      </p:sp>
      <p:sp>
        <p:nvSpPr>
          <p:cNvPr id="14" name="TextBox 13">
            <a:extLst>
              <a:ext uri="{FF2B5EF4-FFF2-40B4-BE49-F238E27FC236}">
                <a16:creationId xmlns:a16="http://schemas.microsoft.com/office/drawing/2014/main" id="{CF39E232-DC1F-7B4B-A931-A6E3A08349CE}"/>
              </a:ext>
            </a:extLst>
          </p:cNvPr>
          <p:cNvSpPr txBox="1"/>
          <p:nvPr/>
        </p:nvSpPr>
        <p:spPr>
          <a:xfrm>
            <a:off x="454841" y="1176408"/>
            <a:ext cx="1963037" cy="656590"/>
          </a:xfrm>
          <a:prstGeom prst="rect">
            <a:avLst/>
          </a:prstGeom>
          <a:noFill/>
        </p:spPr>
        <p:txBody>
          <a:bodyPr wrap="none" rtlCol="0" anchor="b">
            <a:spAutoFit/>
          </a:bodyPr>
          <a:lstStyle/>
          <a:p>
            <a:pPr algn="ctr">
              <a:lnSpc>
                <a:spcPts val="2160"/>
              </a:lnSpc>
            </a:pPr>
            <a:r>
              <a:rPr lang="en-US" sz="1600" b="1" spc="-15" dirty="0">
                <a:solidFill>
                  <a:schemeClr val="bg1"/>
                </a:solidFill>
                <a:ea typeface="Source Sans Pro" panose="020B0503030403020204" pitchFamily="34" charset="0"/>
              </a:rPr>
              <a:t>Injection Drug Use</a:t>
            </a:r>
          </a:p>
          <a:p>
            <a:pPr algn="ctr">
              <a:lnSpc>
                <a:spcPts val="2160"/>
              </a:lnSpc>
            </a:pPr>
            <a:r>
              <a:rPr lang="en-US" sz="1600" b="1" spc="-15" dirty="0">
                <a:solidFill>
                  <a:schemeClr val="bg1"/>
                </a:solidFill>
                <a:ea typeface="Source Sans Pro" panose="020B0503030403020204" pitchFamily="34" charset="0"/>
              </a:rPr>
              <a:t> (IDU)</a:t>
            </a:r>
          </a:p>
        </p:txBody>
      </p:sp>
      <p:sp>
        <p:nvSpPr>
          <p:cNvPr id="15" name="TextBox 14">
            <a:extLst>
              <a:ext uri="{FF2B5EF4-FFF2-40B4-BE49-F238E27FC236}">
                <a16:creationId xmlns:a16="http://schemas.microsoft.com/office/drawing/2014/main" id="{6249BE15-41B9-0A4F-A15C-F6A138247A2A}"/>
              </a:ext>
            </a:extLst>
          </p:cNvPr>
          <p:cNvSpPr txBox="1"/>
          <p:nvPr/>
        </p:nvSpPr>
        <p:spPr>
          <a:xfrm>
            <a:off x="2582258" y="1855004"/>
            <a:ext cx="1779894" cy="1015663"/>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Condom use</a:t>
            </a:r>
          </a:p>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Pre-exposure prophylaxis (PrEP) </a:t>
            </a:r>
          </a:p>
        </p:txBody>
      </p:sp>
      <p:sp>
        <p:nvSpPr>
          <p:cNvPr id="16" name="TextBox 15">
            <a:extLst>
              <a:ext uri="{FF2B5EF4-FFF2-40B4-BE49-F238E27FC236}">
                <a16:creationId xmlns:a16="http://schemas.microsoft.com/office/drawing/2014/main" id="{67B277AE-7A98-DB41-8008-E91BDC7971CB}"/>
              </a:ext>
            </a:extLst>
          </p:cNvPr>
          <p:cNvSpPr txBox="1"/>
          <p:nvPr/>
        </p:nvSpPr>
        <p:spPr>
          <a:xfrm>
            <a:off x="2466247" y="1200150"/>
            <a:ext cx="1895905" cy="350609"/>
          </a:xfrm>
          <a:prstGeom prst="rect">
            <a:avLst/>
          </a:prstGeom>
          <a:noFill/>
        </p:spPr>
        <p:txBody>
          <a:bodyPr wrap="none" rtlCol="0" anchor="b">
            <a:spAutoFit/>
          </a:bodyPr>
          <a:lstStyle/>
          <a:p>
            <a:pPr algn="ctr">
              <a:lnSpc>
                <a:spcPts val="2160"/>
              </a:lnSpc>
            </a:pPr>
            <a:r>
              <a:rPr lang="en-US" sz="1600" b="1" spc="-15" dirty="0">
                <a:solidFill>
                  <a:schemeClr val="bg1"/>
                </a:solidFill>
                <a:latin typeface="Poppins"/>
                <a:ea typeface="Source Sans Pro" panose="020B0503030403020204" pitchFamily="34" charset="0"/>
              </a:rPr>
              <a:t>Transactional Sex</a:t>
            </a:r>
          </a:p>
        </p:txBody>
      </p:sp>
      <p:sp>
        <p:nvSpPr>
          <p:cNvPr id="17" name="TextBox 16">
            <a:extLst>
              <a:ext uri="{FF2B5EF4-FFF2-40B4-BE49-F238E27FC236}">
                <a16:creationId xmlns:a16="http://schemas.microsoft.com/office/drawing/2014/main" id="{72C919ED-156E-8D47-B5DC-BCB567A65B94}"/>
              </a:ext>
            </a:extLst>
          </p:cNvPr>
          <p:cNvSpPr txBox="1"/>
          <p:nvPr/>
        </p:nvSpPr>
        <p:spPr>
          <a:xfrm>
            <a:off x="4435628" y="1855004"/>
            <a:ext cx="1978971" cy="1015663"/>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Condom use </a:t>
            </a:r>
          </a:p>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Pre-exposure prophylaxis (PrEP)</a:t>
            </a:r>
          </a:p>
        </p:txBody>
      </p:sp>
      <p:sp>
        <p:nvSpPr>
          <p:cNvPr id="18" name="TextBox 17">
            <a:extLst>
              <a:ext uri="{FF2B5EF4-FFF2-40B4-BE49-F238E27FC236}">
                <a16:creationId xmlns:a16="http://schemas.microsoft.com/office/drawing/2014/main" id="{28741356-2474-E94F-AACD-B9ED9A05B9AC}"/>
              </a:ext>
            </a:extLst>
          </p:cNvPr>
          <p:cNvSpPr txBox="1"/>
          <p:nvPr/>
        </p:nvSpPr>
        <p:spPr>
          <a:xfrm>
            <a:off x="5046213" y="1123950"/>
            <a:ext cx="726481" cy="374461"/>
          </a:xfrm>
          <a:prstGeom prst="rect">
            <a:avLst/>
          </a:prstGeom>
          <a:noFill/>
        </p:spPr>
        <p:txBody>
          <a:bodyPr wrap="none" rtlCol="0" anchor="b">
            <a:spAutoFit/>
          </a:bodyPr>
          <a:lstStyle/>
          <a:p>
            <a:pPr algn="ctr">
              <a:lnSpc>
                <a:spcPts val="2160"/>
              </a:lnSpc>
            </a:pPr>
            <a:r>
              <a:rPr lang="en-US" sz="1600" b="1" spc="-15" dirty="0">
                <a:solidFill>
                  <a:schemeClr val="bg1"/>
                </a:solidFill>
                <a:latin typeface="Poppins"/>
                <a:ea typeface="Source Sans Pro" panose="020B0503030403020204" pitchFamily="34" charset="0"/>
              </a:rPr>
              <a:t>Rape</a:t>
            </a:r>
            <a:r>
              <a:rPr lang="en-US" sz="1600" b="1" spc="-15" dirty="0">
                <a:solidFill>
                  <a:schemeClr val="bg1"/>
                </a:solidFill>
                <a:latin typeface="Source Sans Pro" panose="020B0503030403020204" pitchFamily="34" charset="0"/>
                <a:ea typeface="Source Sans Pro" panose="020B0503030403020204" pitchFamily="34" charset="0"/>
              </a:rPr>
              <a:t> </a:t>
            </a:r>
          </a:p>
        </p:txBody>
      </p:sp>
      <p:sp>
        <p:nvSpPr>
          <p:cNvPr id="19" name="TextBox 18">
            <a:extLst>
              <a:ext uri="{FF2B5EF4-FFF2-40B4-BE49-F238E27FC236}">
                <a16:creationId xmlns:a16="http://schemas.microsoft.com/office/drawing/2014/main" id="{971E9799-739B-734A-8544-44880F5FAA94}"/>
              </a:ext>
            </a:extLst>
          </p:cNvPr>
          <p:cNvSpPr txBox="1"/>
          <p:nvPr/>
        </p:nvSpPr>
        <p:spPr>
          <a:xfrm>
            <a:off x="6553200" y="1657350"/>
            <a:ext cx="1727277" cy="147732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Before clinical symptoms &amp; allows greater window of travel while infectious</a:t>
            </a:r>
          </a:p>
        </p:txBody>
      </p:sp>
      <p:sp>
        <p:nvSpPr>
          <p:cNvPr id="20" name="TextBox 19">
            <a:extLst>
              <a:ext uri="{FF2B5EF4-FFF2-40B4-BE49-F238E27FC236}">
                <a16:creationId xmlns:a16="http://schemas.microsoft.com/office/drawing/2014/main" id="{CC6DE473-0413-1E47-A6D8-8EE8EDE6DC86}"/>
              </a:ext>
            </a:extLst>
          </p:cNvPr>
          <p:cNvSpPr txBox="1"/>
          <p:nvPr/>
        </p:nvSpPr>
        <p:spPr>
          <a:xfrm>
            <a:off x="6654723" y="1123950"/>
            <a:ext cx="1627690" cy="350609"/>
          </a:xfrm>
          <a:prstGeom prst="rect">
            <a:avLst/>
          </a:prstGeom>
          <a:noFill/>
        </p:spPr>
        <p:txBody>
          <a:bodyPr wrap="none" rtlCol="0" anchor="b">
            <a:spAutoFit/>
          </a:bodyPr>
          <a:lstStyle/>
          <a:p>
            <a:pPr algn="ctr">
              <a:lnSpc>
                <a:spcPts val="2160"/>
              </a:lnSpc>
            </a:pPr>
            <a:r>
              <a:rPr lang="en-US" sz="1600" b="1" spc="-15" dirty="0">
                <a:solidFill>
                  <a:schemeClr val="bg1"/>
                </a:solidFill>
                <a:latin typeface="Poppins"/>
                <a:ea typeface="Source Sans Pro" panose="020B0503030403020204" pitchFamily="34" charset="0"/>
              </a:rPr>
              <a:t>Latency Period</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1057" y="3561500"/>
            <a:ext cx="1425974" cy="142597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375" y="3718757"/>
            <a:ext cx="1171800" cy="11718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820" y="3769611"/>
            <a:ext cx="1070092" cy="1070092"/>
          </a:xfrm>
          <a:prstGeom prst="rect">
            <a:avLst/>
          </a:prstGeom>
        </p:spPr>
      </p:pic>
      <p:pic>
        <p:nvPicPr>
          <p:cNvPr id="26" name="Picture 25"/>
          <p:cNvPicPr>
            <a:picLocks noChangeAspect="1"/>
          </p:cNvPicPr>
          <p:nvPr/>
        </p:nvPicPr>
        <p:blipFill>
          <a:blip r:embed="rId6"/>
          <a:stretch>
            <a:fillRect/>
          </a:stretch>
        </p:blipFill>
        <p:spPr>
          <a:xfrm>
            <a:off x="3154890" y="3973277"/>
            <a:ext cx="518617" cy="659384"/>
          </a:xfrm>
          <a:prstGeom prst="rect">
            <a:avLst/>
          </a:prstGeom>
        </p:spPr>
      </p:pic>
      <p:sp>
        <p:nvSpPr>
          <p:cNvPr id="25" name="TextBox 24"/>
          <p:cNvSpPr txBox="1"/>
          <p:nvPr/>
        </p:nvSpPr>
        <p:spPr>
          <a:xfrm>
            <a:off x="2133600" y="4809351"/>
            <a:ext cx="5105400" cy="276999"/>
          </a:xfrm>
          <a:prstGeom prst="rect">
            <a:avLst/>
          </a:prstGeom>
          <a:noFill/>
        </p:spPr>
        <p:txBody>
          <a:bodyPr wrap="square" rtlCol="0">
            <a:spAutoFit/>
          </a:bodyPr>
          <a:lstStyle/>
          <a:p>
            <a:pPr algn="ctr"/>
            <a:r>
              <a:rPr lang="en-US" sz="1200" dirty="0">
                <a:solidFill>
                  <a:schemeClr val="bg1"/>
                </a:solidFill>
              </a:rPr>
              <a:t>Zhang et al, 2017. Ramos et al, 2009. </a:t>
            </a:r>
            <a:r>
              <a:rPr lang="en-US" sz="1200" dirty="0" err="1">
                <a:solidFill>
                  <a:schemeClr val="bg1"/>
                </a:solidFill>
              </a:rPr>
              <a:t>Truby</a:t>
            </a:r>
            <a:r>
              <a:rPr lang="en-US" sz="1200" dirty="0">
                <a:solidFill>
                  <a:schemeClr val="bg1"/>
                </a:solidFill>
              </a:rPr>
              <a:t>, K. 2014.</a:t>
            </a:r>
          </a:p>
        </p:txBody>
      </p:sp>
    </p:spTree>
    <p:extLst>
      <p:ext uri="{BB962C8B-B14F-4D97-AF65-F5344CB8AC3E}">
        <p14:creationId xmlns:p14="http://schemas.microsoft.com/office/powerpoint/2010/main" val="298898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rc 44">
            <a:extLst>
              <a:ext uri="{FF2B5EF4-FFF2-40B4-BE49-F238E27FC236}">
                <a16:creationId xmlns:a16="http://schemas.microsoft.com/office/drawing/2014/main" id="{C92CCA0A-859C-944B-9078-7FF100A27818}"/>
              </a:ext>
            </a:extLst>
          </p:cNvPr>
          <p:cNvSpPr>
            <a:spLocks noChangeAspect="1"/>
          </p:cNvSpPr>
          <p:nvPr/>
        </p:nvSpPr>
        <p:spPr>
          <a:xfrm>
            <a:off x="5480850" y="1265491"/>
            <a:ext cx="3118104" cy="3118104"/>
          </a:xfrm>
          <a:prstGeom prst="arc">
            <a:avLst>
              <a:gd name="adj1" fmla="val 5392278"/>
              <a:gd name="adj2" fmla="val 16197697"/>
            </a:avLst>
          </a:prstGeom>
          <a:ln w="381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44" name="Arc 43">
            <a:extLst>
              <a:ext uri="{FF2B5EF4-FFF2-40B4-BE49-F238E27FC236}">
                <a16:creationId xmlns:a16="http://schemas.microsoft.com/office/drawing/2014/main" id="{FD1132F9-8E2C-8740-9386-904649F5D91D}"/>
              </a:ext>
            </a:extLst>
          </p:cNvPr>
          <p:cNvSpPr>
            <a:spLocks noChangeAspect="1"/>
          </p:cNvSpPr>
          <p:nvPr/>
        </p:nvSpPr>
        <p:spPr>
          <a:xfrm>
            <a:off x="615115" y="1258176"/>
            <a:ext cx="3114594" cy="3114594"/>
          </a:xfrm>
          <a:prstGeom prst="arc">
            <a:avLst>
              <a:gd name="adj1" fmla="val 16201938"/>
              <a:gd name="adj2" fmla="val 5421231"/>
            </a:avLst>
          </a:prstGeom>
          <a:ln w="381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2" name="Title 1"/>
          <p:cNvSpPr>
            <a:spLocks noGrp="1"/>
          </p:cNvSpPr>
          <p:nvPr>
            <p:ph type="title"/>
          </p:nvPr>
        </p:nvSpPr>
        <p:spPr/>
        <p:txBody>
          <a:bodyPr/>
          <a:lstStyle/>
          <a:p>
            <a:pPr algn="ctr"/>
            <a:r>
              <a:rPr lang="en-US" dirty="0"/>
              <a:t>HIV Risk Environment</a:t>
            </a:r>
            <a:br>
              <a:rPr lang="en-US" dirty="0"/>
            </a:br>
            <a:r>
              <a:rPr lang="en-US" sz="2000" dirty="0"/>
              <a:t>Mexico – U.S. Border Risk Factors</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19</a:t>
            </a:fld>
            <a:endParaRPr lang="en-US"/>
          </a:p>
        </p:txBody>
      </p:sp>
      <p:sp>
        <p:nvSpPr>
          <p:cNvPr id="5" name="Arc 4">
            <a:extLst>
              <a:ext uri="{FF2B5EF4-FFF2-40B4-BE49-F238E27FC236}">
                <a16:creationId xmlns:a16="http://schemas.microsoft.com/office/drawing/2014/main" id="{B4905451-7BDB-0241-8B5F-63F70E455EB5}"/>
              </a:ext>
            </a:extLst>
          </p:cNvPr>
          <p:cNvSpPr>
            <a:spLocks noChangeAspect="1"/>
          </p:cNvSpPr>
          <p:nvPr/>
        </p:nvSpPr>
        <p:spPr>
          <a:xfrm>
            <a:off x="2829581" y="1611575"/>
            <a:ext cx="3558383" cy="2826607"/>
          </a:xfrm>
          <a:prstGeom prst="arc">
            <a:avLst>
              <a:gd name="adj1" fmla="val 2229633"/>
              <a:gd name="adj2" fmla="val 8564178"/>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6" name="Arc 5">
            <a:extLst>
              <a:ext uri="{FF2B5EF4-FFF2-40B4-BE49-F238E27FC236}">
                <a16:creationId xmlns:a16="http://schemas.microsoft.com/office/drawing/2014/main" id="{FF38F02D-B522-5143-909E-CC33D3A0DD0C}"/>
              </a:ext>
            </a:extLst>
          </p:cNvPr>
          <p:cNvSpPr>
            <a:spLocks noChangeAspect="1"/>
          </p:cNvSpPr>
          <p:nvPr/>
        </p:nvSpPr>
        <p:spPr>
          <a:xfrm>
            <a:off x="2829581" y="1610626"/>
            <a:ext cx="3558383" cy="2828572"/>
          </a:xfrm>
          <a:prstGeom prst="arc">
            <a:avLst>
              <a:gd name="adj1" fmla="val 2868943"/>
              <a:gd name="adj2" fmla="val 8625968"/>
            </a:avLst>
          </a:prstGeom>
          <a:ln w="38100">
            <a:solidFill>
              <a:srgbClr val="4472C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7" name="Arc 6">
            <a:extLst>
              <a:ext uri="{FF2B5EF4-FFF2-40B4-BE49-F238E27FC236}">
                <a16:creationId xmlns:a16="http://schemas.microsoft.com/office/drawing/2014/main" id="{D8724F58-D806-724C-A6B7-E61C1202CE54}"/>
              </a:ext>
            </a:extLst>
          </p:cNvPr>
          <p:cNvSpPr>
            <a:spLocks noChangeAspect="1"/>
          </p:cNvSpPr>
          <p:nvPr/>
        </p:nvSpPr>
        <p:spPr>
          <a:xfrm>
            <a:off x="3483319" y="2212650"/>
            <a:ext cx="2231280" cy="1632047"/>
          </a:xfrm>
          <a:prstGeom prst="arc">
            <a:avLst>
              <a:gd name="adj1" fmla="val 1783313"/>
              <a:gd name="adj2" fmla="val 9258150"/>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8" name="Arc 7">
            <a:extLst>
              <a:ext uri="{FF2B5EF4-FFF2-40B4-BE49-F238E27FC236}">
                <a16:creationId xmlns:a16="http://schemas.microsoft.com/office/drawing/2014/main" id="{79ADC1AE-6774-744A-8AA0-E60009028D6B}"/>
              </a:ext>
            </a:extLst>
          </p:cNvPr>
          <p:cNvSpPr>
            <a:spLocks noChangeAspect="1"/>
          </p:cNvSpPr>
          <p:nvPr/>
        </p:nvSpPr>
        <p:spPr>
          <a:xfrm>
            <a:off x="3483319" y="2212650"/>
            <a:ext cx="2231280" cy="1632047"/>
          </a:xfrm>
          <a:prstGeom prst="arc">
            <a:avLst>
              <a:gd name="adj1" fmla="val 1738082"/>
              <a:gd name="adj2" fmla="val 7821614"/>
            </a:avLst>
          </a:prstGeom>
          <a:ln w="38100">
            <a:solidFill>
              <a:srgbClr val="7C7C7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9" name="Arc 8">
            <a:extLst>
              <a:ext uri="{FF2B5EF4-FFF2-40B4-BE49-F238E27FC236}">
                <a16:creationId xmlns:a16="http://schemas.microsoft.com/office/drawing/2014/main" id="{AA444199-D4ED-6B41-A55D-0F1A890B1106}"/>
              </a:ext>
            </a:extLst>
          </p:cNvPr>
          <p:cNvSpPr>
            <a:spLocks noChangeAspect="1"/>
          </p:cNvSpPr>
          <p:nvPr/>
        </p:nvSpPr>
        <p:spPr>
          <a:xfrm>
            <a:off x="3469445" y="1831350"/>
            <a:ext cx="2231280" cy="1633137"/>
          </a:xfrm>
          <a:prstGeom prst="arc">
            <a:avLst>
              <a:gd name="adj1" fmla="val 12716704"/>
              <a:gd name="adj2" fmla="val 19821866"/>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0" name="Arc 9">
            <a:extLst>
              <a:ext uri="{FF2B5EF4-FFF2-40B4-BE49-F238E27FC236}">
                <a16:creationId xmlns:a16="http://schemas.microsoft.com/office/drawing/2014/main" id="{0B307164-D4BB-BE41-954E-BEB22A023B0D}"/>
              </a:ext>
            </a:extLst>
          </p:cNvPr>
          <p:cNvSpPr>
            <a:spLocks noChangeAspect="1"/>
          </p:cNvSpPr>
          <p:nvPr/>
        </p:nvSpPr>
        <p:spPr>
          <a:xfrm>
            <a:off x="3469445" y="1831147"/>
            <a:ext cx="2231280" cy="1632047"/>
          </a:xfrm>
          <a:prstGeom prst="arc">
            <a:avLst>
              <a:gd name="adj1" fmla="val 15392756"/>
              <a:gd name="adj2" fmla="val 19788565"/>
            </a:avLst>
          </a:prstGeom>
          <a:ln w="38100">
            <a:solidFill>
              <a:srgbClr val="7C7C7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1" name="Arc 10">
            <a:extLst>
              <a:ext uri="{FF2B5EF4-FFF2-40B4-BE49-F238E27FC236}">
                <a16:creationId xmlns:a16="http://schemas.microsoft.com/office/drawing/2014/main" id="{92B6CDAD-0C64-9F41-A6D5-3921998C7299}"/>
              </a:ext>
            </a:extLst>
          </p:cNvPr>
          <p:cNvSpPr>
            <a:spLocks noChangeAspect="1"/>
          </p:cNvSpPr>
          <p:nvPr/>
        </p:nvSpPr>
        <p:spPr>
          <a:xfrm>
            <a:off x="2829581" y="1200150"/>
            <a:ext cx="3558383" cy="2826898"/>
          </a:xfrm>
          <a:prstGeom prst="arc">
            <a:avLst>
              <a:gd name="adj1" fmla="val 13049667"/>
              <a:gd name="adj2" fmla="val 19367955"/>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2" name="Arc 11">
            <a:extLst>
              <a:ext uri="{FF2B5EF4-FFF2-40B4-BE49-F238E27FC236}">
                <a16:creationId xmlns:a16="http://schemas.microsoft.com/office/drawing/2014/main" id="{73FC4DA3-F4F5-F84E-A186-7FA8141228DC}"/>
              </a:ext>
            </a:extLst>
          </p:cNvPr>
          <p:cNvSpPr>
            <a:spLocks noChangeAspect="1"/>
          </p:cNvSpPr>
          <p:nvPr/>
        </p:nvSpPr>
        <p:spPr>
          <a:xfrm>
            <a:off x="2827843" y="1200150"/>
            <a:ext cx="3558383" cy="2826898"/>
          </a:xfrm>
          <a:prstGeom prst="arc">
            <a:avLst>
              <a:gd name="adj1" fmla="val 13133496"/>
              <a:gd name="adj2" fmla="val 14776437"/>
            </a:avLst>
          </a:prstGeom>
          <a:ln w="38100">
            <a:solidFill>
              <a:srgbClr val="4472C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3" name="Oval 12">
            <a:extLst>
              <a:ext uri="{FF2B5EF4-FFF2-40B4-BE49-F238E27FC236}">
                <a16:creationId xmlns:a16="http://schemas.microsoft.com/office/drawing/2014/main" id="{6590B429-A27C-0346-A861-71A0F14F9E76}"/>
              </a:ext>
            </a:extLst>
          </p:cNvPr>
          <p:cNvSpPr>
            <a:spLocks noChangeAspect="1"/>
          </p:cNvSpPr>
          <p:nvPr/>
        </p:nvSpPr>
        <p:spPr>
          <a:xfrm>
            <a:off x="1341964" y="1824522"/>
            <a:ext cx="1973696" cy="197369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4" name="Oval 13">
            <a:extLst>
              <a:ext uri="{FF2B5EF4-FFF2-40B4-BE49-F238E27FC236}">
                <a16:creationId xmlns:a16="http://schemas.microsoft.com/office/drawing/2014/main" id="{D0BEC95C-12D0-9540-BA3A-2FFA739BEF6C}"/>
              </a:ext>
            </a:extLst>
          </p:cNvPr>
          <p:cNvSpPr>
            <a:spLocks noChangeAspect="1"/>
          </p:cNvSpPr>
          <p:nvPr/>
        </p:nvSpPr>
        <p:spPr>
          <a:xfrm>
            <a:off x="5914308" y="1824522"/>
            <a:ext cx="1973696" cy="1973696"/>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5" name="Oval 14">
            <a:extLst>
              <a:ext uri="{FF2B5EF4-FFF2-40B4-BE49-F238E27FC236}">
                <a16:creationId xmlns:a16="http://schemas.microsoft.com/office/drawing/2014/main" id="{7946F352-2208-DE4E-B781-742C35D5DEDB}"/>
              </a:ext>
            </a:extLst>
          </p:cNvPr>
          <p:cNvSpPr/>
          <p:nvPr/>
        </p:nvSpPr>
        <p:spPr>
          <a:xfrm>
            <a:off x="3080157" y="1536083"/>
            <a:ext cx="324358" cy="32435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6" name="Oval 15">
            <a:extLst>
              <a:ext uri="{FF2B5EF4-FFF2-40B4-BE49-F238E27FC236}">
                <a16:creationId xmlns:a16="http://schemas.microsoft.com/office/drawing/2014/main" id="{9CCD73E6-BD3C-7A4B-8893-B6704691284A}"/>
              </a:ext>
            </a:extLst>
          </p:cNvPr>
          <p:cNvSpPr/>
          <p:nvPr/>
        </p:nvSpPr>
        <p:spPr>
          <a:xfrm>
            <a:off x="3439775" y="2043849"/>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7" name="Oval 16">
            <a:extLst>
              <a:ext uri="{FF2B5EF4-FFF2-40B4-BE49-F238E27FC236}">
                <a16:creationId xmlns:a16="http://schemas.microsoft.com/office/drawing/2014/main" id="{459C2918-DE7C-D746-8C5E-1487D0255AE6}"/>
              </a:ext>
            </a:extLst>
          </p:cNvPr>
          <p:cNvSpPr/>
          <p:nvPr/>
        </p:nvSpPr>
        <p:spPr>
          <a:xfrm>
            <a:off x="3442055" y="3255541"/>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8" name="Oval 17">
            <a:extLst>
              <a:ext uri="{FF2B5EF4-FFF2-40B4-BE49-F238E27FC236}">
                <a16:creationId xmlns:a16="http://schemas.microsoft.com/office/drawing/2014/main" id="{CEA8A05D-510A-E041-BE0B-5611DE72968F}"/>
              </a:ext>
            </a:extLst>
          </p:cNvPr>
          <p:cNvSpPr/>
          <p:nvPr/>
        </p:nvSpPr>
        <p:spPr>
          <a:xfrm>
            <a:off x="3080157" y="3779404"/>
            <a:ext cx="324358" cy="32435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Oval 18">
            <a:extLst>
              <a:ext uri="{FF2B5EF4-FFF2-40B4-BE49-F238E27FC236}">
                <a16:creationId xmlns:a16="http://schemas.microsoft.com/office/drawing/2014/main" id="{22390FF0-D020-5E4B-BA27-BD6820BB97B4}"/>
              </a:ext>
            </a:extLst>
          </p:cNvPr>
          <p:cNvSpPr/>
          <p:nvPr/>
        </p:nvSpPr>
        <p:spPr>
          <a:xfrm>
            <a:off x="3601954" y="2649191"/>
            <a:ext cx="324358" cy="32435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0" name="Oval 19">
            <a:extLst>
              <a:ext uri="{FF2B5EF4-FFF2-40B4-BE49-F238E27FC236}">
                <a16:creationId xmlns:a16="http://schemas.microsoft.com/office/drawing/2014/main" id="{755608DE-298E-0E48-9B48-06D73C29305F}"/>
              </a:ext>
            </a:extLst>
          </p:cNvPr>
          <p:cNvSpPr/>
          <p:nvPr/>
        </p:nvSpPr>
        <p:spPr>
          <a:xfrm>
            <a:off x="5825454" y="1536083"/>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1" name="Oval 20">
            <a:extLst>
              <a:ext uri="{FF2B5EF4-FFF2-40B4-BE49-F238E27FC236}">
                <a16:creationId xmlns:a16="http://schemas.microsoft.com/office/drawing/2014/main" id="{0E26CCC5-4CA6-0D41-A8D2-EBD04CC3FC47}"/>
              </a:ext>
            </a:extLst>
          </p:cNvPr>
          <p:cNvSpPr/>
          <p:nvPr/>
        </p:nvSpPr>
        <p:spPr>
          <a:xfrm>
            <a:off x="5426902" y="2042841"/>
            <a:ext cx="324358" cy="324358"/>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Oval 21">
            <a:extLst>
              <a:ext uri="{FF2B5EF4-FFF2-40B4-BE49-F238E27FC236}">
                <a16:creationId xmlns:a16="http://schemas.microsoft.com/office/drawing/2014/main" id="{29A1EB94-4319-7E46-81F2-A30AA5184300}"/>
              </a:ext>
            </a:extLst>
          </p:cNvPr>
          <p:cNvSpPr/>
          <p:nvPr/>
        </p:nvSpPr>
        <p:spPr>
          <a:xfrm>
            <a:off x="5428583" y="3255541"/>
            <a:ext cx="358399" cy="362056"/>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3" name="Oval 22">
            <a:extLst>
              <a:ext uri="{FF2B5EF4-FFF2-40B4-BE49-F238E27FC236}">
                <a16:creationId xmlns:a16="http://schemas.microsoft.com/office/drawing/2014/main" id="{B901A260-6243-D044-810F-782C1F939796}"/>
              </a:ext>
            </a:extLst>
          </p:cNvPr>
          <p:cNvSpPr/>
          <p:nvPr/>
        </p:nvSpPr>
        <p:spPr>
          <a:xfrm>
            <a:off x="5823771" y="3775575"/>
            <a:ext cx="324358" cy="324358"/>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4" name="Oval 23">
            <a:extLst>
              <a:ext uri="{FF2B5EF4-FFF2-40B4-BE49-F238E27FC236}">
                <a16:creationId xmlns:a16="http://schemas.microsoft.com/office/drawing/2014/main" id="{665DF079-2F88-5545-B7AA-B3EEF06B603B}"/>
              </a:ext>
            </a:extLst>
          </p:cNvPr>
          <p:cNvSpPr/>
          <p:nvPr/>
        </p:nvSpPr>
        <p:spPr>
          <a:xfrm>
            <a:off x="5290238" y="2649191"/>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5" name="TextBox 24">
            <a:extLst>
              <a:ext uri="{FF2B5EF4-FFF2-40B4-BE49-F238E27FC236}">
                <a16:creationId xmlns:a16="http://schemas.microsoft.com/office/drawing/2014/main" id="{199CD947-3E99-B548-8D01-1B0135EE3551}"/>
              </a:ext>
            </a:extLst>
          </p:cNvPr>
          <p:cNvSpPr txBox="1"/>
          <p:nvPr/>
        </p:nvSpPr>
        <p:spPr>
          <a:xfrm>
            <a:off x="3135736" y="1605928"/>
            <a:ext cx="213200"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2 x</a:t>
            </a:r>
          </a:p>
        </p:txBody>
      </p:sp>
      <p:sp>
        <p:nvSpPr>
          <p:cNvPr id="26" name="TextBox 25">
            <a:extLst>
              <a:ext uri="{FF2B5EF4-FFF2-40B4-BE49-F238E27FC236}">
                <a16:creationId xmlns:a16="http://schemas.microsoft.com/office/drawing/2014/main" id="{C07597B6-97A6-4944-BB6C-C3FAAF0A2C72}"/>
              </a:ext>
            </a:extLst>
          </p:cNvPr>
          <p:cNvSpPr txBox="1"/>
          <p:nvPr/>
        </p:nvSpPr>
        <p:spPr>
          <a:xfrm>
            <a:off x="3609849" y="2719870"/>
            <a:ext cx="306174"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36%</a:t>
            </a:r>
          </a:p>
        </p:txBody>
      </p:sp>
      <p:sp>
        <p:nvSpPr>
          <p:cNvPr id="27" name="TextBox 26">
            <a:extLst>
              <a:ext uri="{FF2B5EF4-FFF2-40B4-BE49-F238E27FC236}">
                <a16:creationId xmlns:a16="http://schemas.microsoft.com/office/drawing/2014/main" id="{E664A580-2A79-DA4D-8642-B9529A488717}"/>
              </a:ext>
            </a:extLst>
          </p:cNvPr>
          <p:cNvSpPr txBox="1"/>
          <p:nvPr/>
        </p:nvSpPr>
        <p:spPr>
          <a:xfrm>
            <a:off x="3131728" y="3849250"/>
            <a:ext cx="221214"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6%</a:t>
            </a:r>
          </a:p>
        </p:txBody>
      </p:sp>
      <p:sp>
        <p:nvSpPr>
          <p:cNvPr id="28" name="TextBox 27">
            <a:extLst>
              <a:ext uri="{FF2B5EF4-FFF2-40B4-BE49-F238E27FC236}">
                <a16:creationId xmlns:a16="http://schemas.microsoft.com/office/drawing/2014/main" id="{DA327B43-2C60-7545-AA0A-61438EE277CE}"/>
              </a:ext>
            </a:extLst>
          </p:cNvPr>
          <p:cNvSpPr txBox="1"/>
          <p:nvPr/>
        </p:nvSpPr>
        <p:spPr>
          <a:xfrm>
            <a:off x="5437871" y="2110626"/>
            <a:ext cx="298160"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15.8</a:t>
            </a:r>
          </a:p>
        </p:txBody>
      </p:sp>
      <p:sp>
        <p:nvSpPr>
          <p:cNvPr id="29" name="TextBox 28">
            <a:extLst>
              <a:ext uri="{FF2B5EF4-FFF2-40B4-BE49-F238E27FC236}">
                <a16:creationId xmlns:a16="http://schemas.microsoft.com/office/drawing/2014/main" id="{4C0554BF-ED14-804E-8785-EE2BCFE8A991}"/>
              </a:ext>
            </a:extLst>
          </p:cNvPr>
          <p:cNvSpPr txBox="1"/>
          <p:nvPr/>
        </p:nvSpPr>
        <p:spPr>
          <a:xfrm>
            <a:off x="5422391" y="3339504"/>
            <a:ext cx="338233" cy="161583"/>
          </a:xfrm>
          <a:prstGeom prst="rect">
            <a:avLst/>
          </a:prstGeom>
          <a:noFill/>
        </p:spPr>
        <p:txBody>
          <a:bodyPr wrap="none" lIns="0" tIns="0" rIns="0" bIns="0" rtlCol="0" anchor="ctr">
            <a:spAutoFit/>
          </a:bodyPr>
          <a:lstStyle/>
          <a:p>
            <a:pPr algn="ctr"/>
            <a:r>
              <a:rPr lang="es-MX" sz="1050" b="1" dirty="0">
                <a:solidFill>
                  <a:schemeClr val="bg1"/>
                </a:solidFill>
                <a:cs typeface="Poppins" pitchFamily="2" charset="77"/>
              </a:rPr>
              <a:t>155.3</a:t>
            </a:r>
            <a:endParaRPr lang="en-US" sz="1050" b="1" dirty="0">
              <a:solidFill>
                <a:schemeClr val="bg1"/>
              </a:solidFill>
              <a:cs typeface="Poppins" pitchFamily="2" charset="77"/>
            </a:endParaRPr>
          </a:p>
        </p:txBody>
      </p:sp>
      <p:sp>
        <p:nvSpPr>
          <p:cNvPr id="30" name="TextBox 29">
            <a:extLst>
              <a:ext uri="{FF2B5EF4-FFF2-40B4-BE49-F238E27FC236}">
                <a16:creationId xmlns:a16="http://schemas.microsoft.com/office/drawing/2014/main" id="{013046CA-B946-5845-8B6C-771C1AA9F829}"/>
              </a:ext>
            </a:extLst>
          </p:cNvPr>
          <p:cNvSpPr txBox="1"/>
          <p:nvPr/>
        </p:nvSpPr>
        <p:spPr>
          <a:xfrm>
            <a:off x="5875046" y="3849250"/>
            <a:ext cx="221214" cy="184666"/>
          </a:xfrm>
          <a:prstGeom prst="rect">
            <a:avLst/>
          </a:prstGeom>
          <a:noFill/>
        </p:spPr>
        <p:txBody>
          <a:bodyPr wrap="none" lIns="0" tIns="0" rIns="0" bIns="0" rtlCol="0" anchor="ctr">
            <a:spAutoFit/>
          </a:bodyPr>
          <a:lstStyle/>
          <a:p>
            <a:pPr algn="ctr"/>
            <a:r>
              <a:rPr lang="es-MX" sz="1200" b="1" dirty="0">
                <a:solidFill>
                  <a:schemeClr val="bg1"/>
                </a:solidFill>
                <a:cs typeface="Poppins" pitchFamily="2" charset="77"/>
              </a:rPr>
              <a:t>6%</a:t>
            </a:r>
            <a:endParaRPr lang="en-US" sz="1200" b="1" dirty="0">
              <a:solidFill>
                <a:schemeClr val="bg1"/>
              </a:solidFill>
              <a:cs typeface="Poppins" pitchFamily="2" charset="77"/>
            </a:endParaRPr>
          </a:p>
        </p:txBody>
      </p:sp>
      <p:sp>
        <p:nvSpPr>
          <p:cNvPr id="31" name="TextBox 30">
            <a:extLst>
              <a:ext uri="{FF2B5EF4-FFF2-40B4-BE49-F238E27FC236}">
                <a16:creationId xmlns:a16="http://schemas.microsoft.com/office/drawing/2014/main" id="{78A0EEC7-4413-0241-ACDA-E9B8C983AD0D}"/>
              </a:ext>
            </a:extLst>
          </p:cNvPr>
          <p:cNvSpPr txBox="1"/>
          <p:nvPr/>
        </p:nvSpPr>
        <p:spPr>
          <a:xfrm>
            <a:off x="1402849" y="2238788"/>
            <a:ext cx="1816523" cy="830997"/>
          </a:xfrm>
          <a:prstGeom prst="rect">
            <a:avLst/>
          </a:prstGeom>
          <a:noFill/>
        </p:spPr>
        <p:txBody>
          <a:bodyPr wrap="none" rtlCol="0" anchor="b">
            <a:spAutoFit/>
          </a:bodyPr>
          <a:lstStyle/>
          <a:p>
            <a:pPr algn="ctr"/>
            <a:r>
              <a:rPr lang="en-US" sz="1600" b="1" dirty="0">
                <a:solidFill>
                  <a:schemeClr val="bg1"/>
                </a:solidFill>
                <a:cs typeface="Poppins" pitchFamily="2" charset="77"/>
              </a:rPr>
              <a:t>Tijuana, Baja</a:t>
            </a:r>
          </a:p>
          <a:p>
            <a:pPr algn="ctr"/>
            <a:r>
              <a:rPr lang="en-US" sz="1600" b="1" dirty="0">
                <a:solidFill>
                  <a:schemeClr val="bg1"/>
                </a:solidFill>
                <a:cs typeface="Poppins" pitchFamily="2" charset="77"/>
              </a:rPr>
              <a:t>California-San</a:t>
            </a:r>
          </a:p>
          <a:p>
            <a:pPr algn="ctr"/>
            <a:r>
              <a:rPr lang="en-US" sz="1600" b="1" dirty="0">
                <a:solidFill>
                  <a:schemeClr val="bg1"/>
                </a:solidFill>
                <a:cs typeface="Poppins" pitchFamily="2" charset="77"/>
              </a:rPr>
              <a:t>Diego, California</a:t>
            </a:r>
          </a:p>
        </p:txBody>
      </p:sp>
      <p:sp>
        <p:nvSpPr>
          <p:cNvPr id="32" name="TextBox 31">
            <a:extLst>
              <a:ext uri="{FF2B5EF4-FFF2-40B4-BE49-F238E27FC236}">
                <a16:creationId xmlns:a16="http://schemas.microsoft.com/office/drawing/2014/main" id="{2F890BF0-CBE6-684A-A166-132DB3DA295A}"/>
              </a:ext>
            </a:extLst>
          </p:cNvPr>
          <p:cNvSpPr txBox="1"/>
          <p:nvPr/>
        </p:nvSpPr>
        <p:spPr>
          <a:xfrm>
            <a:off x="5941421" y="2392176"/>
            <a:ext cx="1919115" cy="584775"/>
          </a:xfrm>
          <a:prstGeom prst="rect">
            <a:avLst/>
          </a:prstGeom>
          <a:noFill/>
        </p:spPr>
        <p:txBody>
          <a:bodyPr wrap="none" rtlCol="0" anchor="b">
            <a:spAutoFit/>
          </a:bodyPr>
          <a:lstStyle/>
          <a:p>
            <a:pPr algn="ctr"/>
            <a:r>
              <a:rPr lang="en-US" sz="1600" b="1" dirty="0">
                <a:cs typeface="Poppins" pitchFamily="2" charset="77"/>
              </a:rPr>
              <a:t>Cd. Juarez, Chih.-</a:t>
            </a:r>
          </a:p>
          <a:p>
            <a:pPr algn="ctr"/>
            <a:r>
              <a:rPr lang="en-US" sz="1600" b="1" dirty="0">
                <a:cs typeface="Poppins" pitchFamily="2" charset="77"/>
              </a:rPr>
              <a:t>El Paso, TX</a:t>
            </a:r>
          </a:p>
        </p:txBody>
      </p:sp>
      <p:sp>
        <p:nvSpPr>
          <p:cNvPr id="33" name="TextBox 32">
            <a:extLst>
              <a:ext uri="{FF2B5EF4-FFF2-40B4-BE49-F238E27FC236}">
                <a16:creationId xmlns:a16="http://schemas.microsoft.com/office/drawing/2014/main" id="{77B045B6-7815-2747-A09A-90F283968434}"/>
              </a:ext>
            </a:extLst>
          </p:cNvPr>
          <p:cNvSpPr txBox="1"/>
          <p:nvPr/>
        </p:nvSpPr>
        <p:spPr>
          <a:xfrm>
            <a:off x="3807793" y="1258176"/>
            <a:ext cx="1640193" cy="2308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AIDS-related mortality rate</a:t>
            </a:r>
          </a:p>
        </p:txBody>
      </p:sp>
      <p:sp>
        <p:nvSpPr>
          <p:cNvPr id="34" name="Subtitle 2">
            <a:extLst>
              <a:ext uri="{FF2B5EF4-FFF2-40B4-BE49-F238E27FC236}">
                <a16:creationId xmlns:a16="http://schemas.microsoft.com/office/drawing/2014/main" id="{72F03445-C14B-8D41-A15E-3418EC0D26BD}"/>
              </a:ext>
            </a:extLst>
          </p:cNvPr>
          <p:cNvSpPr txBox="1">
            <a:spLocks/>
          </p:cNvSpPr>
          <p:nvPr/>
        </p:nvSpPr>
        <p:spPr>
          <a:xfrm>
            <a:off x="3999463" y="1435276"/>
            <a:ext cx="1448192" cy="38658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2 X national average</a:t>
            </a:r>
          </a:p>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20 % ↑ 2003 to 2013</a:t>
            </a:r>
          </a:p>
        </p:txBody>
      </p:sp>
      <p:sp>
        <p:nvSpPr>
          <p:cNvPr id="35" name="TextBox 34">
            <a:extLst>
              <a:ext uri="{FF2B5EF4-FFF2-40B4-BE49-F238E27FC236}">
                <a16:creationId xmlns:a16="http://schemas.microsoft.com/office/drawing/2014/main" id="{8D84F2F5-09B5-824E-A878-8D0D61C4A635}"/>
              </a:ext>
            </a:extLst>
          </p:cNvPr>
          <p:cNvSpPr txBox="1"/>
          <p:nvPr/>
        </p:nvSpPr>
        <p:spPr>
          <a:xfrm>
            <a:off x="3996006" y="1907732"/>
            <a:ext cx="1223413" cy="230832"/>
          </a:xfrm>
          <a:prstGeom prst="rect">
            <a:avLst/>
          </a:prstGeom>
          <a:noFill/>
        </p:spPr>
        <p:txBody>
          <a:bodyPr wrap="none" rtlCol="0" anchor="t" anchorCtr="0">
            <a:spAutoFit/>
          </a:bodyPr>
          <a:lstStyle/>
          <a:p>
            <a:pPr algn="ctr"/>
            <a:r>
              <a:rPr lang="en-US" sz="900" b="1" dirty="0">
                <a:solidFill>
                  <a:schemeClr val="tx2"/>
                </a:solidFill>
                <a:latin typeface="Poppins" pitchFamily="2" charset="77"/>
                <a:ea typeface="League Spartan" charset="0"/>
                <a:cs typeface="Poppins" pitchFamily="2" charset="77"/>
              </a:rPr>
              <a:t>HIV Incidence Rate</a:t>
            </a:r>
          </a:p>
        </p:txBody>
      </p:sp>
      <p:sp>
        <p:nvSpPr>
          <p:cNvPr id="36" name="Subtitle 2">
            <a:extLst>
              <a:ext uri="{FF2B5EF4-FFF2-40B4-BE49-F238E27FC236}">
                <a16:creationId xmlns:a16="http://schemas.microsoft.com/office/drawing/2014/main" id="{7A333976-91E0-A04C-8155-AC711F9A2F44}"/>
              </a:ext>
            </a:extLst>
          </p:cNvPr>
          <p:cNvSpPr txBox="1">
            <a:spLocks/>
          </p:cNvSpPr>
          <p:nvPr/>
        </p:nvSpPr>
        <p:spPr>
          <a:xfrm>
            <a:off x="4016203" y="2043849"/>
            <a:ext cx="1588969" cy="56906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El Paso, TX (2017) </a:t>
            </a:r>
          </a:p>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 USA (2018)</a:t>
            </a:r>
          </a:p>
          <a:p>
            <a:pPr marL="171450" indent="-171450" algn="l">
              <a:lnSpc>
                <a:spcPts val="1400"/>
              </a:lnSpc>
              <a:spcBef>
                <a:spcPts val="0"/>
              </a:spcBef>
              <a:buFont typeface="Arial" panose="020B0604020202020204" pitchFamily="34" charset="0"/>
              <a:buChar char="•"/>
            </a:pPr>
            <a:r>
              <a:rPr lang="en-US" sz="1000" dirty="0">
                <a:solidFill>
                  <a:schemeClr val="tx1"/>
                </a:solidFill>
                <a:latin typeface="+mn-lt"/>
                <a:ea typeface="Lato Light" panose="020F0502020204030203" pitchFamily="34" charset="0"/>
                <a:cs typeface="Lato Light" panose="020F0502020204030203" pitchFamily="34" charset="0"/>
              </a:rPr>
              <a:t>San Diego, CA (2016) </a:t>
            </a:r>
          </a:p>
        </p:txBody>
      </p:sp>
      <p:sp>
        <p:nvSpPr>
          <p:cNvPr id="37" name="TextBox 36">
            <a:extLst>
              <a:ext uri="{FF2B5EF4-FFF2-40B4-BE49-F238E27FC236}">
                <a16:creationId xmlns:a16="http://schemas.microsoft.com/office/drawing/2014/main" id="{F44ACA53-B507-3843-87CB-F389EE6CE5F7}"/>
              </a:ext>
            </a:extLst>
          </p:cNvPr>
          <p:cNvSpPr txBox="1"/>
          <p:nvPr/>
        </p:nvSpPr>
        <p:spPr>
          <a:xfrm>
            <a:off x="4042074" y="2639877"/>
            <a:ext cx="1133644" cy="3693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Latinos PWH-</a:t>
            </a:r>
          </a:p>
          <a:p>
            <a:pPr algn="ctr"/>
            <a:r>
              <a:rPr lang="en-US" sz="900" b="1" dirty="0">
                <a:solidFill>
                  <a:schemeClr val="tx2"/>
                </a:solidFill>
                <a:ea typeface="League Spartan" charset="0"/>
                <a:cs typeface="Poppins" pitchFamily="2" charset="77"/>
              </a:rPr>
              <a:t>Progress to AIDS</a:t>
            </a:r>
          </a:p>
        </p:txBody>
      </p:sp>
      <p:sp>
        <p:nvSpPr>
          <p:cNvPr id="38" name="Subtitle 2">
            <a:extLst>
              <a:ext uri="{FF2B5EF4-FFF2-40B4-BE49-F238E27FC236}">
                <a16:creationId xmlns:a16="http://schemas.microsoft.com/office/drawing/2014/main" id="{5C28A324-1881-5241-86A1-28B6CE81F6FC}"/>
              </a:ext>
            </a:extLst>
          </p:cNvPr>
          <p:cNvSpPr txBox="1">
            <a:spLocks/>
          </p:cNvSpPr>
          <p:nvPr/>
        </p:nvSpPr>
        <p:spPr>
          <a:xfrm>
            <a:off x="3966123" y="2933880"/>
            <a:ext cx="1973560" cy="40523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Latinos progress to AIDS within 30 days of initial diagnosis </a:t>
            </a:r>
          </a:p>
        </p:txBody>
      </p:sp>
      <p:sp>
        <p:nvSpPr>
          <p:cNvPr id="39" name="TextBox 38">
            <a:extLst>
              <a:ext uri="{FF2B5EF4-FFF2-40B4-BE49-F238E27FC236}">
                <a16:creationId xmlns:a16="http://schemas.microsoft.com/office/drawing/2014/main" id="{E3654129-6741-2749-AEF7-46274164B1A0}"/>
              </a:ext>
            </a:extLst>
          </p:cNvPr>
          <p:cNvSpPr txBox="1"/>
          <p:nvPr/>
        </p:nvSpPr>
        <p:spPr>
          <a:xfrm>
            <a:off x="3959319" y="3294006"/>
            <a:ext cx="1300356" cy="2308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HIV Prevalence Rate</a:t>
            </a:r>
          </a:p>
        </p:txBody>
      </p:sp>
      <p:sp>
        <p:nvSpPr>
          <p:cNvPr id="40" name="Subtitle 2">
            <a:extLst>
              <a:ext uri="{FF2B5EF4-FFF2-40B4-BE49-F238E27FC236}">
                <a16:creationId xmlns:a16="http://schemas.microsoft.com/office/drawing/2014/main" id="{0F94FAAB-521E-5349-AF51-F7B0F76C594F}"/>
              </a:ext>
            </a:extLst>
          </p:cNvPr>
          <p:cNvSpPr txBox="1">
            <a:spLocks/>
          </p:cNvSpPr>
          <p:nvPr/>
        </p:nvSpPr>
        <p:spPr>
          <a:xfrm>
            <a:off x="4016497" y="3430123"/>
            <a:ext cx="1183881" cy="3895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El Paso, TX (2018) </a:t>
            </a:r>
          </a:p>
        </p:txBody>
      </p:sp>
      <p:sp>
        <p:nvSpPr>
          <p:cNvPr id="41" name="TextBox 40">
            <a:extLst>
              <a:ext uri="{FF2B5EF4-FFF2-40B4-BE49-F238E27FC236}">
                <a16:creationId xmlns:a16="http://schemas.microsoft.com/office/drawing/2014/main" id="{8FFB6B5D-2394-6E45-BB71-6C3B39C9A4EA}"/>
              </a:ext>
            </a:extLst>
          </p:cNvPr>
          <p:cNvSpPr txBox="1"/>
          <p:nvPr/>
        </p:nvSpPr>
        <p:spPr>
          <a:xfrm>
            <a:off x="3736213" y="3921583"/>
            <a:ext cx="1742786" cy="2308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Female Sex Workers (FSWs)</a:t>
            </a:r>
          </a:p>
        </p:txBody>
      </p:sp>
      <p:sp>
        <p:nvSpPr>
          <p:cNvPr id="42" name="Subtitle 2">
            <a:extLst>
              <a:ext uri="{FF2B5EF4-FFF2-40B4-BE49-F238E27FC236}">
                <a16:creationId xmlns:a16="http://schemas.microsoft.com/office/drawing/2014/main" id="{28B0F3D5-6878-3847-9BBD-40AACB7B2320}"/>
              </a:ext>
            </a:extLst>
          </p:cNvPr>
          <p:cNvSpPr txBox="1">
            <a:spLocks/>
          </p:cNvSpPr>
          <p:nvPr/>
        </p:nvSpPr>
        <p:spPr>
          <a:xfrm>
            <a:off x="4015691" y="4057700"/>
            <a:ext cx="1392775" cy="22570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Street-based FSWs </a:t>
            </a:r>
          </a:p>
        </p:txBody>
      </p:sp>
      <p:sp>
        <p:nvSpPr>
          <p:cNvPr id="46" name="TextBox 45"/>
          <p:cNvSpPr txBox="1"/>
          <p:nvPr/>
        </p:nvSpPr>
        <p:spPr>
          <a:xfrm>
            <a:off x="2133600" y="4729412"/>
            <a:ext cx="5105400" cy="276999"/>
          </a:xfrm>
          <a:prstGeom prst="rect">
            <a:avLst/>
          </a:prstGeom>
          <a:noFill/>
        </p:spPr>
        <p:txBody>
          <a:bodyPr wrap="square" rtlCol="0">
            <a:spAutoFit/>
          </a:bodyPr>
          <a:lstStyle/>
          <a:p>
            <a:pPr algn="ctr"/>
            <a:r>
              <a:rPr lang="en-US" sz="1200" dirty="0">
                <a:solidFill>
                  <a:schemeClr val="bg1"/>
                </a:solidFill>
              </a:rPr>
              <a:t>https://www.hiv.gov/hiv-basics/overview/data-and-trends/</a:t>
            </a:r>
          </a:p>
        </p:txBody>
      </p:sp>
    </p:spTree>
    <p:extLst>
      <p:ext uri="{BB962C8B-B14F-4D97-AF65-F5344CB8AC3E}">
        <p14:creationId xmlns:p14="http://schemas.microsoft.com/office/powerpoint/2010/main" val="201572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0" y="1752683"/>
            <a:ext cx="8229599" cy="971467"/>
          </a:xfrm>
        </p:spPr>
        <p:txBody>
          <a:bodyPr/>
          <a:lstStyle/>
          <a:p>
            <a:pPr algn="ctr"/>
            <a:r>
              <a:rPr lang="en-US" sz="3600" dirty="0">
                <a:cs typeface="Arial"/>
              </a:rPr>
              <a:t>HIV on the Mexico – US Border</a:t>
            </a:r>
            <a:endParaRPr lang="en-US" sz="3600" dirty="0"/>
          </a:p>
        </p:txBody>
      </p:sp>
      <p:sp>
        <p:nvSpPr>
          <p:cNvPr id="7" name="object 5"/>
          <p:cNvSpPr txBox="1">
            <a:spLocks noGrp="1"/>
          </p:cNvSpPr>
          <p:nvPr>
            <p:ph type="subTitle" idx="1"/>
          </p:nvPr>
        </p:nvSpPr>
        <p:spPr>
          <a:xfrm>
            <a:off x="685801" y="2724150"/>
            <a:ext cx="8000998" cy="1514261"/>
          </a:xfrm>
          <a:prstGeom prst="rect">
            <a:avLst/>
          </a:prstGeom>
        </p:spPr>
        <p:txBody>
          <a:bodyPr vert="horz" wrap="square" lIns="0" tIns="0" rIns="0" bIns="0" rtlCol="0">
            <a:spAutoFit/>
          </a:bodyPr>
          <a:lstStyle/>
          <a:p>
            <a:pPr algn="ctr"/>
            <a:r>
              <a:rPr lang="en-US" sz="2400" dirty="0">
                <a:solidFill>
                  <a:schemeClr val="tx1"/>
                </a:solidFill>
              </a:rPr>
              <a:t>Gerardo Anaya, FNP-C</a:t>
            </a:r>
          </a:p>
          <a:p>
            <a:pPr algn="ctr"/>
            <a:r>
              <a:rPr lang="en-US" sz="2400" dirty="0">
                <a:solidFill>
                  <a:schemeClr val="tx1"/>
                </a:solidFill>
              </a:rPr>
              <a:t>Centro San Vicente, Be Prepared Clinic!</a:t>
            </a:r>
          </a:p>
          <a:p>
            <a:pPr algn="ctr"/>
            <a:endParaRPr lang="en-US" sz="1800" dirty="0">
              <a:solidFill>
                <a:srgbClr val="002060"/>
              </a:solidFill>
            </a:endParaRPr>
          </a:p>
          <a:p>
            <a:pPr marL="1270" algn="ctr">
              <a:lnSpc>
                <a:spcPct val="100000"/>
              </a:lnSpc>
            </a:pPr>
            <a:endParaRPr lang="en-US" dirty="0">
              <a:latin typeface="Calibri"/>
              <a:cs typeface="Calibri"/>
            </a:endParaRPr>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6E2D2B3B-882E-40F3-A32F-6DD516915044}" type="slidenum">
              <a:rPr lang="en-US" smtClean="0"/>
              <a:pPr/>
              <a:t>2</a:t>
            </a:fld>
            <a:endParaRPr lang="en-US" dirty="0"/>
          </a:p>
        </p:txBody>
      </p:sp>
      <p:pic>
        <p:nvPicPr>
          <p:cNvPr id="5" name="Picture 4"/>
          <p:cNvPicPr>
            <a:picLocks noChangeAspect="1"/>
          </p:cNvPicPr>
          <p:nvPr/>
        </p:nvPicPr>
        <p:blipFill>
          <a:blip r:embed="rId3"/>
          <a:stretch>
            <a:fillRect/>
          </a:stretch>
        </p:blipFill>
        <p:spPr>
          <a:xfrm>
            <a:off x="3200400" y="3647233"/>
            <a:ext cx="3029479" cy="981917"/>
          </a:xfrm>
          <a:prstGeom prst="rect">
            <a:avLst/>
          </a:prstGeom>
        </p:spPr>
      </p:pic>
    </p:spTree>
    <p:extLst>
      <p:ext uri="{BB962C8B-B14F-4D97-AF65-F5344CB8AC3E}">
        <p14:creationId xmlns:p14="http://schemas.microsoft.com/office/powerpoint/2010/main" val="3028943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315569" cy="857250"/>
          </a:xfrm>
        </p:spPr>
        <p:txBody>
          <a:bodyPr/>
          <a:lstStyle/>
          <a:p>
            <a:pPr algn="ctr"/>
            <a:r>
              <a:rPr lang="en-US" sz="3600" dirty="0"/>
              <a:t>Female Sex Workers (FSWs)</a:t>
            </a:r>
            <a:br>
              <a:rPr lang="en-US" dirty="0"/>
            </a:br>
            <a:r>
              <a:rPr lang="en-US" sz="2400" dirty="0"/>
              <a:t>Mexico U.S. Border Characteristics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20</a:t>
            </a:fld>
            <a:endParaRPr lang="en-US"/>
          </a:p>
        </p:txBody>
      </p:sp>
      <p:sp>
        <p:nvSpPr>
          <p:cNvPr id="23" name="TextBox 22">
            <a:extLst>
              <a:ext uri="{FF2B5EF4-FFF2-40B4-BE49-F238E27FC236}">
                <a16:creationId xmlns:a16="http://schemas.microsoft.com/office/drawing/2014/main" id="{9B70F292-4896-6647-9937-D1C97D903F4E}"/>
              </a:ext>
            </a:extLst>
          </p:cNvPr>
          <p:cNvSpPr txBox="1"/>
          <p:nvPr/>
        </p:nvSpPr>
        <p:spPr>
          <a:xfrm>
            <a:off x="5937186" y="1123950"/>
            <a:ext cx="2292414" cy="307777"/>
          </a:xfrm>
          <a:prstGeom prst="rect">
            <a:avLst/>
          </a:prstGeom>
          <a:noFill/>
        </p:spPr>
        <p:txBody>
          <a:bodyPr wrap="square" rtlCol="0" anchor="b" anchorCtr="0">
            <a:spAutoFit/>
          </a:bodyPr>
          <a:lstStyle/>
          <a:p>
            <a:r>
              <a:rPr lang="en-US" sz="1400" b="1" dirty="0">
                <a:solidFill>
                  <a:schemeClr val="tx2"/>
                </a:solidFill>
                <a:ea typeface="League Spartan" charset="0"/>
                <a:cs typeface="Poppins" pitchFamily="2" charset="77"/>
              </a:rPr>
              <a:t>STI PREVALENCE </a:t>
            </a:r>
          </a:p>
        </p:txBody>
      </p:sp>
      <p:sp>
        <p:nvSpPr>
          <p:cNvPr id="24" name="Subtitle 2">
            <a:extLst>
              <a:ext uri="{FF2B5EF4-FFF2-40B4-BE49-F238E27FC236}">
                <a16:creationId xmlns:a16="http://schemas.microsoft.com/office/drawing/2014/main" id="{5651214C-64A0-3A43-A840-6F4461922DF8}"/>
              </a:ext>
            </a:extLst>
          </p:cNvPr>
          <p:cNvSpPr txBox="1">
            <a:spLocks/>
          </p:cNvSpPr>
          <p:nvPr/>
        </p:nvSpPr>
        <p:spPr>
          <a:xfrm>
            <a:off x="5912912" y="1428750"/>
            <a:ext cx="3154888" cy="127573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Tijuana/Cd. Juarez HIV seroprevalence </a:t>
            </a:r>
          </a:p>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STI prevalence among IDU-FSWs vs. non-IDU FSWs </a:t>
            </a:r>
          </a:p>
          <a:p>
            <a:pPr marL="171450" indent="-171450" algn="l">
              <a:lnSpc>
                <a:spcPts val="1750"/>
              </a:lnSpc>
              <a:buFont typeface="Arial" panose="020B0604020202020204" pitchFamily="34" charset="0"/>
              <a:buChar char="•"/>
            </a:pPr>
            <a:endParaRPr lang="en-US" sz="1050" dirty="0">
              <a:solidFill>
                <a:schemeClr val="tx1"/>
              </a:solidFill>
              <a:latin typeface="+mn-lt"/>
              <a:ea typeface="Lato Light" panose="020F0502020204030203" pitchFamily="34" charset="0"/>
              <a:cs typeface="Mukta ExtraLight" panose="020B0000000000000000" pitchFamily="34" charset="77"/>
            </a:endParaRPr>
          </a:p>
        </p:txBody>
      </p:sp>
      <p:sp>
        <p:nvSpPr>
          <p:cNvPr id="25" name="TextBox 24">
            <a:extLst>
              <a:ext uri="{FF2B5EF4-FFF2-40B4-BE49-F238E27FC236}">
                <a16:creationId xmlns:a16="http://schemas.microsoft.com/office/drawing/2014/main" id="{E04F2225-B263-8540-9B64-54121EB8C721}"/>
              </a:ext>
            </a:extLst>
          </p:cNvPr>
          <p:cNvSpPr txBox="1"/>
          <p:nvPr/>
        </p:nvSpPr>
        <p:spPr>
          <a:xfrm>
            <a:off x="76200" y="1180234"/>
            <a:ext cx="1962880" cy="307777"/>
          </a:xfrm>
          <a:prstGeom prst="rect">
            <a:avLst/>
          </a:prstGeom>
          <a:noFill/>
        </p:spPr>
        <p:txBody>
          <a:bodyPr wrap="square" rtlCol="0" anchor="b" anchorCtr="0">
            <a:spAutoFit/>
          </a:bodyPr>
          <a:lstStyle/>
          <a:p>
            <a:pPr algn="r"/>
            <a:r>
              <a:rPr lang="en-US" sz="1400" b="1" dirty="0">
                <a:solidFill>
                  <a:schemeClr val="tx2"/>
                </a:solidFill>
                <a:ea typeface="League Spartan" charset="0"/>
                <a:cs typeface="Poppins" pitchFamily="2" charset="77"/>
              </a:rPr>
              <a:t>STI RISK FACTORS</a:t>
            </a:r>
          </a:p>
        </p:txBody>
      </p:sp>
      <p:sp>
        <p:nvSpPr>
          <p:cNvPr id="26" name="Subtitle 2">
            <a:extLst>
              <a:ext uri="{FF2B5EF4-FFF2-40B4-BE49-F238E27FC236}">
                <a16:creationId xmlns:a16="http://schemas.microsoft.com/office/drawing/2014/main" id="{B3B74A5B-0637-624E-A321-9B3115DBAD7A}"/>
              </a:ext>
            </a:extLst>
          </p:cNvPr>
          <p:cNvSpPr txBox="1">
            <a:spLocks/>
          </p:cNvSpPr>
          <p:nvPr/>
        </p:nvSpPr>
        <p:spPr>
          <a:xfrm>
            <a:off x="228600" y="1440692"/>
            <a:ext cx="2601473" cy="54014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Recent stimulant use </a:t>
            </a:r>
          </a:p>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Relationship instability</a:t>
            </a:r>
          </a:p>
        </p:txBody>
      </p:sp>
      <p:sp>
        <p:nvSpPr>
          <p:cNvPr id="27" name="TextBox 26">
            <a:extLst>
              <a:ext uri="{FF2B5EF4-FFF2-40B4-BE49-F238E27FC236}">
                <a16:creationId xmlns:a16="http://schemas.microsoft.com/office/drawing/2014/main" id="{21949606-C6AA-8D43-979C-C23E5FB88221}"/>
              </a:ext>
            </a:extLst>
          </p:cNvPr>
          <p:cNvSpPr txBox="1"/>
          <p:nvPr/>
        </p:nvSpPr>
        <p:spPr>
          <a:xfrm>
            <a:off x="152400" y="2549085"/>
            <a:ext cx="2325045" cy="523220"/>
          </a:xfrm>
          <a:prstGeom prst="rect">
            <a:avLst/>
          </a:prstGeom>
          <a:noFill/>
        </p:spPr>
        <p:txBody>
          <a:bodyPr wrap="square" rtlCol="0" anchor="b" anchorCtr="0">
            <a:spAutoFit/>
          </a:bodyPr>
          <a:lstStyle/>
          <a:p>
            <a:r>
              <a:rPr lang="en-US" sz="1400" b="1" dirty="0">
                <a:solidFill>
                  <a:schemeClr val="tx2"/>
                </a:solidFill>
                <a:ea typeface="League Spartan" charset="0"/>
                <a:cs typeface="Poppins" pitchFamily="2" charset="77"/>
              </a:rPr>
              <a:t>RELATIONSHIP-LEVEL FACTORS</a:t>
            </a:r>
          </a:p>
        </p:txBody>
      </p:sp>
      <p:sp>
        <p:nvSpPr>
          <p:cNvPr id="28" name="Subtitle 2">
            <a:extLst>
              <a:ext uri="{FF2B5EF4-FFF2-40B4-BE49-F238E27FC236}">
                <a16:creationId xmlns:a16="http://schemas.microsoft.com/office/drawing/2014/main" id="{B3D58A40-F686-9A42-8C26-08C00E7895D0}"/>
              </a:ext>
            </a:extLst>
          </p:cNvPr>
          <p:cNvSpPr txBox="1">
            <a:spLocks/>
          </p:cNvSpPr>
          <p:nvPr/>
        </p:nvSpPr>
        <p:spPr>
          <a:xfrm>
            <a:off x="209948" y="3011008"/>
            <a:ext cx="2721116" cy="103881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s-MX" sz="1400" dirty="0">
                <a:solidFill>
                  <a:schemeClr val="tx1"/>
                </a:solidFill>
                <a:latin typeface="+mn-lt"/>
                <a:ea typeface="Lato Light" panose="020F0502020204030203" pitchFamily="34" charset="0"/>
                <a:cs typeface="Mukta ExtraLight" panose="020B0000000000000000" pitchFamily="34" charset="77"/>
              </a:rPr>
              <a:t>Commercial sex partners</a:t>
            </a:r>
          </a:p>
          <a:p>
            <a:pPr marL="171450" indent="-171450" algn="l">
              <a:lnSpc>
                <a:spcPts val="1750"/>
              </a:lnSpc>
              <a:buFont typeface="Arial" panose="020B0604020202020204" pitchFamily="34" charset="0"/>
              <a:buChar char="•"/>
            </a:pPr>
            <a:r>
              <a:rPr lang="es-MX" sz="1400" dirty="0">
                <a:solidFill>
                  <a:schemeClr val="tx1"/>
                </a:solidFill>
                <a:latin typeface="+mn-lt"/>
                <a:ea typeface="Lato Light" panose="020F0502020204030203" pitchFamily="34" charset="0"/>
                <a:cs typeface="Mukta ExtraLight" panose="020B0000000000000000" pitchFamily="34" charset="77"/>
              </a:rPr>
              <a:t>Noncommercial intimate male partners </a:t>
            </a:r>
          </a:p>
          <a:p>
            <a:pPr marL="171450" indent="-171450" algn="l">
              <a:lnSpc>
                <a:spcPts val="1750"/>
              </a:lnSpc>
              <a:buFont typeface="Arial" panose="020B0604020202020204" pitchFamily="34" charset="0"/>
              <a:buChar char="•"/>
            </a:pPr>
            <a:r>
              <a:rPr lang="es-MX" sz="1400" dirty="0">
                <a:solidFill>
                  <a:schemeClr val="tx1"/>
                </a:solidFill>
                <a:latin typeface="+mn-lt"/>
                <a:ea typeface="Lato Light" panose="020F0502020204030203" pitchFamily="34" charset="0"/>
                <a:cs typeface="Mukta ExtraLight" panose="020B0000000000000000" pitchFamily="34" charset="77"/>
              </a:rPr>
              <a:t>Condomless sex </a:t>
            </a:r>
          </a:p>
        </p:txBody>
      </p:sp>
      <p:sp>
        <p:nvSpPr>
          <p:cNvPr id="29" name="TextBox 28">
            <a:extLst>
              <a:ext uri="{FF2B5EF4-FFF2-40B4-BE49-F238E27FC236}">
                <a16:creationId xmlns:a16="http://schemas.microsoft.com/office/drawing/2014/main" id="{3806E527-8823-4D40-8FEB-6087AAF22558}"/>
              </a:ext>
            </a:extLst>
          </p:cNvPr>
          <p:cNvSpPr txBox="1"/>
          <p:nvPr/>
        </p:nvSpPr>
        <p:spPr>
          <a:xfrm>
            <a:off x="6088101" y="2724150"/>
            <a:ext cx="2876611" cy="307777"/>
          </a:xfrm>
          <a:prstGeom prst="rect">
            <a:avLst/>
          </a:prstGeom>
          <a:noFill/>
        </p:spPr>
        <p:txBody>
          <a:bodyPr wrap="square" rtlCol="0" anchor="b" anchorCtr="0">
            <a:spAutoFit/>
          </a:bodyPr>
          <a:lstStyle/>
          <a:p>
            <a:r>
              <a:rPr lang="en-US" sz="1400" b="1" dirty="0">
                <a:solidFill>
                  <a:schemeClr val="tx2"/>
                </a:solidFill>
                <a:ea typeface="League Spartan" charset="0"/>
                <a:cs typeface="Poppins" pitchFamily="2" charset="77"/>
              </a:rPr>
              <a:t>FSWs HIV/STI PREVALENCE</a:t>
            </a:r>
          </a:p>
        </p:txBody>
      </p:sp>
      <p:sp>
        <p:nvSpPr>
          <p:cNvPr id="30" name="Subtitle 2">
            <a:extLst>
              <a:ext uri="{FF2B5EF4-FFF2-40B4-BE49-F238E27FC236}">
                <a16:creationId xmlns:a16="http://schemas.microsoft.com/office/drawing/2014/main" id="{F2FF9A8B-9E3C-3846-B6BD-F66DE10C5A93}"/>
              </a:ext>
            </a:extLst>
          </p:cNvPr>
          <p:cNvSpPr txBox="1">
            <a:spLocks/>
          </p:cNvSpPr>
          <p:nvPr/>
        </p:nvSpPr>
        <p:spPr>
          <a:xfrm>
            <a:off x="6019800" y="3096423"/>
            <a:ext cx="2929411" cy="185589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lvl="0" indent="-171450" algn="l">
              <a:buFont typeface="Arial" panose="020B0604020202020204" pitchFamily="34" charset="0"/>
              <a:buChar char="•"/>
            </a:pPr>
            <a:r>
              <a:rPr lang="en-US" sz="1400" i="1" dirty="0">
                <a:solidFill>
                  <a:schemeClr val="tx1"/>
                </a:solidFill>
                <a:latin typeface="+mn-lt"/>
              </a:rPr>
              <a:t>n= 1092 </a:t>
            </a:r>
            <a:r>
              <a:rPr lang="en-US" sz="1400" dirty="0">
                <a:solidFill>
                  <a:schemeClr val="tx1"/>
                </a:solidFill>
                <a:latin typeface="+mn-lt"/>
              </a:rPr>
              <a:t>FSWs from 13 Mexican cities</a:t>
            </a:r>
          </a:p>
          <a:p>
            <a:pPr marL="171450" lvl="0" indent="-171450" algn="l">
              <a:buFont typeface="Arial" panose="020B0604020202020204" pitchFamily="34" charset="0"/>
              <a:buChar char="•"/>
            </a:pPr>
            <a:r>
              <a:rPr lang="en-US" sz="1400" dirty="0">
                <a:solidFill>
                  <a:schemeClr val="tx1"/>
                </a:solidFill>
                <a:latin typeface="+mn-lt"/>
              </a:rPr>
              <a:t>Rates of HIV/STI vs. FSWs in Tijuana-Cd. Juarez </a:t>
            </a:r>
          </a:p>
          <a:p>
            <a:pPr marL="171450" lvl="0" indent="-171450" algn="l">
              <a:buFont typeface="Arial" panose="020B0604020202020204" pitchFamily="34" charset="0"/>
              <a:buChar char="•"/>
            </a:pPr>
            <a:r>
              <a:rPr lang="en-US" sz="1400" dirty="0">
                <a:solidFill>
                  <a:schemeClr val="tx1"/>
                </a:solidFill>
                <a:latin typeface="+mn-lt"/>
              </a:rPr>
              <a:t>Independent level risk factors </a:t>
            </a:r>
          </a:p>
          <a:p>
            <a:pPr marL="171450" lvl="0" indent="-171450" algn="l">
              <a:buFont typeface="Arial" panose="020B0604020202020204" pitchFamily="34" charset="0"/>
              <a:buChar char="•"/>
            </a:pPr>
            <a:endParaRPr lang="en-US" sz="1000" dirty="0">
              <a:latin typeface="+mn-lt"/>
            </a:endParaRPr>
          </a:p>
          <a:p>
            <a:pPr lvl="0"/>
            <a:endParaRPr lang="en-US" sz="1000" dirty="0">
              <a:latin typeface="+mn-lt"/>
            </a:endParaRPr>
          </a:p>
        </p:txBody>
      </p:sp>
      <p:sp>
        <p:nvSpPr>
          <p:cNvPr id="31" name="TextBox 30">
            <a:extLst>
              <a:ext uri="{FF2B5EF4-FFF2-40B4-BE49-F238E27FC236}">
                <a16:creationId xmlns:a16="http://schemas.microsoft.com/office/drawing/2014/main" id="{520221B1-2A1E-8241-ABC7-2098D45CC59E}"/>
              </a:ext>
            </a:extLst>
          </p:cNvPr>
          <p:cNvSpPr txBox="1"/>
          <p:nvPr/>
        </p:nvSpPr>
        <p:spPr>
          <a:xfrm>
            <a:off x="76200" y="2057320"/>
            <a:ext cx="2458234" cy="307777"/>
          </a:xfrm>
          <a:prstGeom prst="rect">
            <a:avLst/>
          </a:prstGeom>
          <a:noFill/>
        </p:spPr>
        <p:txBody>
          <a:bodyPr wrap="square" rtlCol="0" anchor="b" anchorCtr="0">
            <a:spAutoFit/>
          </a:bodyPr>
          <a:lstStyle/>
          <a:p>
            <a:pPr algn="r"/>
            <a:r>
              <a:rPr lang="en-US" sz="1400" b="1" dirty="0">
                <a:solidFill>
                  <a:schemeClr val="tx2"/>
                </a:solidFill>
                <a:ea typeface="League Spartan" charset="0"/>
                <a:cs typeface="Poppins" pitchFamily="2" charset="77"/>
              </a:rPr>
              <a:t>HIV/STI INFECTION ODDS</a:t>
            </a:r>
          </a:p>
        </p:txBody>
      </p:sp>
      <p:sp>
        <p:nvSpPr>
          <p:cNvPr id="32" name="Subtitle 2">
            <a:extLst>
              <a:ext uri="{FF2B5EF4-FFF2-40B4-BE49-F238E27FC236}">
                <a16:creationId xmlns:a16="http://schemas.microsoft.com/office/drawing/2014/main" id="{22060943-ACA1-424A-A9E3-5C4EDF4F1C5F}"/>
              </a:ext>
            </a:extLst>
          </p:cNvPr>
          <p:cNvSpPr txBox="1">
            <a:spLocks/>
          </p:cNvSpPr>
          <p:nvPr/>
        </p:nvSpPr>
        <p:spPr>
          <a:xfrm>
            <a:off x="228600" y="2298498"/>
            <a:ext cx="2601473" cy="27699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400" dirty="0">
                <a:solidFill>
                  <a:schemeClr val="tx1"/>
                </a:solidFill>
                <a:latin typeface="Poppins"/>
                <a:ea typeface="Lato Light" panose="020F0502020204030203" pitchFamily="34" charset="0"/>
                <a:cs typeface="Mukta ExtraLight" panose="020B0000000000000000" pitchFamily="34" charset="77"/>
              </a:rPr>
              <a:t>Higher odds of HIV infection </a:t>
            </a:r>
          </a:p>
        </p:txBody>
      </p:sp>
      <p:sp>
        <p:nvSpPr>
          <p:cNvPr id="34" name="Rectangle 33"/>
          <p:cNvSpPr/>
          <p:nvPr/>
        </p:nvSpPr>
        <p:spPr>
          <a:xfrm>
            <a:off x="152400" y="4016573"/>
            <a:ext cx="2442720" cy="307777"/>
          </a:xfrm>
          <a:prstGeom prst="rect">
            <a:avLst/>
          </a:prstGeom>
        </p:spPr>
        <p:txBody>
          <a:bodyPr wrap="none">
            <a:spAutoFit/>
          </a:bodyPr>
          <a:lstStyle/>
          <a:p>
            <a:pPr algn="r"/>
            <a:r>
              <a:rPr lang="en-US" sz="1400" b="1" dirty="0">
                <a:solidFill>
                  <a:schemeClr val="tx2"/>
                </a:solidFill>
                <a:ea typeface="League Spartan" charset="0"/>
                <a:cs typeface="Poppins" pitchFamily="2" charset="77"/>
              </a:rPr>
              <a:t>COMMERCIAL PARTNERS</a:t>
            </a:r>
          </a:p>
        </p:txBody>
      </p:sp>
      <p:sp>
        <p:nvSpPr>
          <p:cNvPr id="35" name="Rectangle 34"/>
          <p:cNvSpPr/>
          <p:nvPr/>
        </p:nvSpPr>
        <p:spPr>
          <a:xfrm>
            <a:off x="228600" y="4328619"/>
            <a:ext cx="2433212" cy="306302"/>
          </a:xfrm>
          <a:prstGeom prst="rect">
            <a:avLst/>
          </a:prstGeom>
        </p:spPr>
        <p:txBody>
          <a:bodyPr wrap="square">
            <a:spAutoFit/>
          </a:bodyPr>
          <a:lstStyle/>
          <a:p>
            <a:pPr marL="171450" indent="-171450">
              <a:lnSpc>
                <a:spcPts val="1750"/>
              </a:lnSpc>
              <a:buFont typeface="Arial" panose="020B0604020202020204" pitchFamily="34" charset="0"/>
              <a:buChar char="•"/>
            </a:pPr>
            <a:r>
              <a:rPr lang="es-MX" sz="1400" dirty="0">
                <a:latin typeface="Poppins"/>
                <a:ea typeface="Lato Light" panose="020F0502020204030203" pitchFamily="34" charset="0"/>
                <a:cs typeface="Mukta ExtraLight" panose="020B0000000000000000" pitchFamily="34" charset="77"/>
              </a:rPr>
              <a:t>Crossborder clients</a:t>
            </a:r>
          </a:p>
        </p:txBody>
      </p:sp>
      <p:sp>
        <p:nvSpPr>
          <p:cNvPr id="38" name="TextBox 37"/>
          <p:cNvSpPr txBox="1"/>
          <p:nvPr/>
        </p:nvSpPr>
        <p:spPr>
          <a:xfrm>
            <a:off x="2133600" y="4705350"/>
            <a:ext cx="5105400" cy="461665"/>
          </a:xfrm>
          <a:prstGeom prst="rect">
            <a:avLst/>
          </a:prstGeom>
          <a:noFill/>
        </p:spPr>
        <p:txBody>
          <a:bodyPr wrap="square" rtlCol="0">
            <a:spAutoFit/>
          </a:bodyPr>
          <a:lstStyle/>
          <a:p>
            <a:pPr algn="ctr"/>
            <a:r>
              <a:rPr lang="en-US" sz="1200" dirty="0" err="1">
                <a:solidFill>
                  <a:schemeClr val="bg1"/>
                </a:solidFill>
              </a:rPr>
              <a:t>Bazzi</a:t>
            </a:r>
            <a:r>
              <a:rPr lang="en-US" sz="1200" dirty="0">
                <a:solidFill>
                  <a:schemeClr val="bg1"/>
                </a:solidFill>
              </a:rPr>
              <a:t> et al, 2015. Patterson et al, 2019. Mehta et al, 2010. Scholl et al, 2010. Mehta et al, 2015. Patterson et al, 2012. Roberson et al, 2014.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402" y="1196620"/>
            <a:ext cx="3195712" cy="3015728"/>
          </a:xfrm>
          <a:prstGeom prst="rect">
            <a:avLst/>
          </a:prstGeom>
        </p:spPr>
      </p:pic>
    </p:spTree>
    <p:extLst>
      <p:ext uri="{BB962C8B-B14F-4D97-AF65-F5344CB8AC3E}">
        <p14:creationId xmlns:p14="http://schemas.microsoft.com/office/powerpoint/2010/main" val="310095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59133" cy="857250"/>
          </a:xfrm>
        </p:spPr>
        <p:txBody>
          <a:bodyPr/>
          <a:lstStyle/>
          <a:p>
            <a:pPr algn="ctr"/>
            <a:r>
              <a:rPr lang="en-US" sz="3200" dirty="0"/>
              <a:t>Misconceptions about HIV common among FSWs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21</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5921"/>
          <a:stretch/>
        </p:blipFill>
        <p:spPr>
          <a:xfrm>
            <a:off x="228600" y="1063229"/>
            <a:ext cx="8759133" cy="3489721"/>
          </a:xfrm>
          <a:prstGeom prst="rect">
            <a:avLst/>
          </a:prstGeom>
        </p:spPr>
      </p:pic>
      <p:sp>
        <p:nvSpPr>
          <p:cNvPr id="6" name="Rectangle 5"/>
          <p:cNvSpPr/>
          <p:nvPr/>
        </p:nvSpPr>
        <p:spPr>
          <a:xfrm>
            <a:off x="1447800" y="4729412"/>
            <a:ext cx="6934200" cy="369332"/>
          </a:xfrm>
          <a:prstGeom prst="rect">
            <a:avLst/>
          </a:prstGeom>
        </p:spPr>
        <p:txBody>
          <a:bodyPr wrap="square">
            <a:spAutoFit/>
          </a:bodyPr>
          <a:lstStyle/>
          <a:p>
            <a:r>
              <a:rPr lang="en-US" sz="900" dirty="0">
                <a:solidFill>
                  <a:schemeClr val="bg1"/>
                </a:solidFill>
              </a:rPr>
              <a:t>Robertson AM, Ojeda VD, Nguyen LL, Martinez GA, </a:t>
            </a:r>
            <a:r>
              <a:rPr lang="en-US" sz="900" dirty="0" err="1">
                <a:solidFill>
                  <a:schemeClr val="bg1"/>
                </a:solidFill>
              </a:rPr>
              <a:t>Strathdee</a:t>
            </a:r>
            <a:r>
              <a:rPr lang="en-US" sz="900" dirty="0">
                <a:solidFill>
                  <a:schemeClr val="bg1"/>
                </a:solidFill>
              </a:rPr>
              <a:t> SA, Patterson TL. Reducing harm from HIV/AIDS misconceptions among female sex workers in Tijuana and Ciudad Juarez, Mexico: A cross sectional analysis. Harm Reduction Jour. 2012; 9(35). </a:t>
            </a:r>
          </a:p>
        </p:txBody>
      </p:sp>
    </p:spTree>
    <p:extLst>
      <p:ext uri="{BB962C8B-B14F-4D97-AF65-F5344CB8AC3E}">
        <p14:creationId xmlns:p14="http://schemas.microsoft.com/office/powerpoint/2010/main" val="966295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05979"/>
            <a:ext cx="8839200" cy="857250"/>
          </a:xfrm>
        </p:spPr>
        <p:txBody>
          <a:bodyPr/>
          <a:lstStyle/>
          <a:p>
            <a:pPr algn="ctr"/>
            <a:r>
              <a:rPr lang="en-US" sz="3200" dirty="0"/>
              <a:t>Misconceptions about HIV common among FSWs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22</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6" t="50293" r="906" b="-1676"/>
          <a:stretch/>
        </p:blipFill>
        <p:spPr>
          <a:xfrm>
            <a:off x="81693" y="1663988"/>
            <a:ext cx="8980614" cy="2979121"/>
          </a:xfrm>
          <a:prstGeom prst="rect">
            <a:avLst/>
          </a:prstGeom>
        </p:spPr>
      </p:pic>
      <p:sp>
        <p:nvSpPr>
          <p:cNvPr id="6" name="Rectangle 5"/>
          <p:cNvSpPr/>
          <p:nvPr/>
        </p:nvSpPr>
        <p:spPr>
          <a:xfrm>
            <a:off x="1447800" y="4729412"/>
            <a:ext cx="6934200" cy="369332"/>
          </a:xfrm>
          <a:prstGeom prst="rect">
            <a:avLst/>
          </a:prstGeom>
        </p:spPr>
        <p:txBody>
          <a:bodyPr wrap="square">
            <a:spAutoFit/>
          </a:bodyPr>
          <a:lstStyle/>
          <a:p>
            <a:r>
              <a:rPr lang="en-US" sz="900" dirty="0">
                <a:solidFill>
                  <a:schemeClr val="bg1"/>
                </a:solidFill>
              </a:rPr>
              <a:t>Robertson AM, Ojeda VD, Nguyen LL, Martinez GA, </a:t>
            </a:r>
            <a:r>
              <a:rPr lang="en-US" sz="900" dirty="0" err="1">
                <a:solidFill>
                  <a:schemeClr val="bg1"/>
                </a:solidFill>
              </a:rPr>
              <a:t>Strathdee</a:t>
            </a:r>
            <a:r>
              <a:rPr lang="en-US" sz="900" dirty="0">
                <a:solidFill>
                  <a:schemeClr val="bg1"/>
                </a:solidFill>
              </a:rPr>
              <a:t> SA, Patterson TL. Reducing harm from HIV/AIDS misconceptions among female sex workers in Tijuana and Ciudad Juarez, Mexico: A cross sectional analysis. Harm Reduction Jour. 2012; 9(35). </a:t>
            </a:r>
          </a:p>
        </p:txBody>
      </p:sp>
      <p:pic>
        <p:nvPicPr>
          <p:cNvPr id="2" name="Picture 1"/>
          <p:cNvPicPr>
            <a:picLocks noChangeAspect="1"/>
          </p:cNvPicPr>
          <p:nvPr/>
        </p:nvPicPr>
        <p:blipFill rotWithShape="1">
          <a:blip r:embed="rId3"/>
          <a:srcRect b="88535"/>
          <a:stretch/>
        </p:blipFill>
        <p:spPr>
          <a:xfrm>
            <a:off x="152401" y="1122241"/>
            <a:ext cx="8909906" cy="535109"/>
          </a:xfrm>
          <a:prstGeom prst="rect">
            <a:avLst/>
          </a:prstGeom>
        </p:spPr>
      </p:pic>
    </p:spTree>
    <p:extLst>
      <p:ext uri="{BB962C8B-B14F-4D97-AF65-F5344CB8AC3E}">
        <p14:creationId xmlns:p14="http://schemas.microsoft.com/office/powerpoint/2010/main" val="1231586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2590800"/>
          </a:xfrm>
        </p:spPr>
        <p:txBody>
          <a:bodyPr/>
          <a:lstStyle/>
          <a:p>
            <a:r>
              <a:rPr lang="en-US" sz="3600" dirty="0"/>
              <a:t>Female </a:t>
            </a:r>
            <a:br>
              <a:rPr lang="en-US" sz="3600" dirty="0"/>
            </a:br>
            <a:r>
              <a:rPr lang="en-US" sz="3600" dirty="0"/>
              <a:t>Sex </a:t>
            </a:r>
            <a:br>
              <a:rPr lang="en-US" sz="3600" dirty="0"/>
            </a:br>
            <a:r>
              <a:rPr lang="en-US" sz="3600" dirty="0"/>
              <a:t>Workers </a:t>
            </a:r>
            <a:br>
              <a:rPr lang="en-US" sz="3600" dirty="0"/>
            </a:br>
            <a:r>
              <a:rPr lang="en-US" sz="3600" dirty="0"/>
              <a:t>(FSWs)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23</a:t>
            </a:fld>
            <a:endParaRPr lang="en-US"/>
          </a:p>
        </p:txBody>
      </p:sp>
      <p:pic>
        <p:nvPicPr>
          <p:cNvPr id="5" name="Picture 4"/>
          <p:cNvPicPr>
            <a:picLocks noChangeAspect="1"/>
          </p:cNvPicPr>
          <p:nvPr/>
        </p:nvPicPr>
        <p:blipFill rotWithShape="1">
          <a:blip r:embed="rId3"/>
          <a:srcRect l="10531" t="3282" r="9175" b="3348"/>
          <a:stretch/>
        </p:blipFill>
        <p:spPr>
          <a:xfrm>
            <a:off x="2819400" y="55901"/>
            <a:ext cx="6043002" cy="4557017"/>
          </a:xfrm>
          <a:prstGeom prst="rect">
            <a:avLst/>
          </a:prstGeom>
        </p:spPr>
      </p:pic>
      <p:sp>
        <p:nvSpPr>
          <p:cNvPr id="6" name="Rectangle 5"/>
          <p:cNvSpPr/>
          <p:nvPr/>
        </p:nvSpPr>
        <p:spPr>
          <a:xfrm>
            <a:off x="1752600" y="4729412"/>
            <a:ext cx="5791200" cy="246221"/>
          </a:xfrm>
          <a:prstGeom prst="rect">
            <a:avLst/>
          </a:prstGeom>
        </p:spPr>
        <p:txBody>
          <a:bodyPr wrap="square">
            <a:spAutoFit/>
          </a:bodyPr>
          <a:lstStyle/>
          <a:p>
            <a:pPr algn="ctr"/>
            <a:r>
              <a:rPr lang="en-US" sz="1000" dirty="0">
                <a:solidFill>
                  <a:schemeClr val="bg1"/>
                </a:solidFill>
              </a:rPr>
              <a:t>https://www.truvadahcp.com/missed-opportunities</a:t>
            </a:r>
          </a:p>
        </p:txBody>
      </p:sp>
    </p:spTree>
    <p:extLst>
      <p:ext uri="{BB962C8B-B14F-4D97-AF65-F5344CB8AC3E}">
        <p14:creationId xmlns:p14="http://schemas.microsoft.com/office/powerpoint/2010/main" val="1078028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9"/>
            <a:ext cx="8467969" cy="857250"/>
          </a:xfrm>
        </p:spPr>
        <p:txBody>
          <a:bodyPr/>
          <a:lstStyle/>
          <a:p>
            <a:r>
              <a:rPr lang="en-US" dirty="0"/>
              <a:t>STI/HIV Risks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24</a:t>
            </a:fld>
            <a:endParaRPr lang="en-US"/>
          </a:p>
        </p:txBody>
      </p:sp>
      <p:pic>
        <p:nvPicPr>
          <p:cNvPr id="5" name="Picture 4"/>
          <p:cNvPicPr>
            <a:picLocks noChangeAspect="1"/>
          </p:cNvPicPr>
          <p:nvPr/>
        </p:nvPicPr>
        <p:blipFill rotWithShape="1">
          <a:blip r:embed="rId3"/>
          <a:srcRect l="9665"/>
          <a:stretch/>
        </p:blipFill>
        <p:spPr>
          <a:xfrm>
            <a:off x="3581399" y="75532"/>
            <a:ext cx="5319953" cy="4553617"/>
          </a:xfrm>
          <a:prstGeom prst="rect">
            <a:avLst/>
          </a:prstGeom>
        </p:spPr>
      </p:pic>
      <p:pic>
        <p:nvPicPr>
          <p:cNvPr id="6" name="Picture 5"/>
          <p:cNvPicPr>
            <a:picLocks noChangeAspect="1"/>
          </p:cNvPicPr>
          <p:nvPr/>
        </p:nvPicPr>
        <p:blipFill>
          <a:blip r:embed="rId4"/>
          <a:stretch>
            <a:fillRect/>
          </a:stretch>
        </p:blipFill>
        <p:spPr>
          <a:xfrm>
            <a:off x="1285098" y="1096660"/>
            <a:ext cx="935004" cy="734646"/>
          </a:xfrm>
          <a:prstGeom prst="rect">
            <a:avLst/>
          </a:prstGeom>
        </p:spPr>
      </p:pic>
      <p:pic>
        <p:nvPicPr>
          <p:cNvPr id="7" name="Picture 6"/>
          <p:cNvPicPr>
            <a:picLocks noChangeAspect="1"/>
          </p:cNvPicPr>
          <p:nvPr/>
        </p:nvPicPr>
        <p:blipFill>
          <a:blip r:embed="rId5"/>
          <a:stretch>
            <a:fillRect/>
          </a:stretch>
        </p:blipFill>
        <p:spPr>
          <a:xfrm>
            <a:off x="762000" y="2081306"/>
            <a:ext cx="2113475" cy="1155990"/>
          </a:xfrm>
          <a:prstGeom prst="rect">
            <a:avLst/>
          </a:prstGeom>
        </p:spPr>
      </p:pic>
      <p:pic>
        <p:nvPicPr>
          <p:cNvPr id="8" name="Picture 7"/>
          <p:cNvPicPr>
            <a:picLocks noChangeAspect="1"/>
          </p:cNvPicPr>
          <p:nvPr/>
        </p:nvPicPr>
        <p:blipFill>
          <a:blip r:embed="rId6"/>
          <a:stretch>
            <a:fillRect/>
          </a:stretch>
        </p:blipFill>
        <p:spPr>
          <a:xfrm>
            <a:off x="1219200" y="3487296"/>
            <a:ext cx="1255980" cy="993537"/>
          </a:xfrm>
          <a:prstGeom prst="rect">
            <a:avLst/>
          </a:prstGeom>
        </p:spPr>
      </p:pic>
      <p:sp>
        <p:nvSpPr>
          <p:cNvPr id="9" name="Rectangle 8"/>
          <p:cNvSpPr/>
          <p:nvPr/>
        </p:nvSpPr>
        <p:spPr>
          <a:xfrm>
            <a:off x="1752600" y="4729412"/>
            <a:ext cx="6553200" cy="246221"/>
          </a:xfrm>
          <a:prstGeom prst="rect">
            <a:avLst/>
          </a:prstGeom>
        </p:spPr>
        <p:txBody>
          <a:bodyPr wrap="square">
            <a:spAutoFit/>
          </a:bodyPr>
          <a:lstStyle/>
          <a:p>
            <a:pPr algn="ctr"/>
            <a:r>
              <a:rPr lang="en-US" sz="1000" dirty="0">
                <a:solidFill>
                  <a:schemeClr val="bg1"/>
                </a:solidFill>
              </a:rPr>
              <a:t>https://www.truvadahcp.com/missed-opportunities</a:t>
            </a:r>
          </a:p>
        </p:txBody>
      </p:sp>
    </p:spTree>
    <p:extLst>
      <p:ext uri="{BB962C8B-B14F-4D97-AF65-F5344CB8AC3E}">
        <p14:creationId xmlns:p14="http://schemas.microsoft.com/office/powerpoint/2010/main" val="2711080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315569" cy="3141388"/>
          </a:xfrm>
        </p:spPr>
        <p:txBody>
          <a:bodyPr/>
          <a:lstStyle/>
          <a:p>
            <a:r>
              <a:rPr lang="en-US" dirty="0"/>
              <a:t>People </a:t>
            </a:r>
            <a:br>
              <a:rPr lang="en-US" dirty="0"/>
            </a:br>
            <a:r>
              <a:rPr lang="en-US" dirty="0"/>
              <a:t>Who </a:t>
            </a:r>
            <a:br>
              <a:rPr lang="en-US" dirty="0"/>
            </a:br>
            <a:r>
              <a:rPr lang="en-US" dirty="0"/>
              <a:t>Inject </a:t>
            </a:r>
            <a:br>
              <a:rPr lang="en-US" dirty="0"/>
            </a:br>
            <a:r>
              <a:rPr lang="en-US" dirty="0"/>
              <a:t>Drugs </a:t>
            </a:r>
            <a:br>
              <a:rPr lang="en-US" dirty="0"/>
            </a:br>
            <a:r>
              <a:rPr lang="en-US" dirty="0"/>
              <a:t>(PWID)</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25</a:t>
            </a:fld>
            <a:endParaRPr lang="en-US"/>
          </a:p>
        </p:txBody>
      </p:sp>
      <p:sp>
        <p:nvSpPr>
          <p:cNvPr id="5" name="Freeform 4">
            <a:extLst>
              <a:ext uri="{FF2B5EF4-FFF2-40B4-BE49-F238E27FC236}">
                <a16:creationId xmlns:a16="http://schemas.microsoft.com/office/drawing/2014/main" id="{E13FF478-65FC-6645-B112-3BD826758920}"/>
              </a:ext>
            </a:extLst>
          </p:cNvPr>
          <p:cNvSpPr>
            <a:spLocks noChangeArrowheads="1"/>
          </p:cNvSpPr>
          <p:nvPr/>
        </p:nvSpPr>
        <p:spPr bwMode="auto">
          <a:xfrm>
            <a:off x="2914009" y="3016583"/>
            <a:ext cx="3040886" cy="1557903"/>
          </a:xfrm>
          <a:custGeom>
            <a:avLst/>
            <a:gdLst>
              <a:gd name="T0" fmla="*/ 12170 w 12171"/>
              <a:gd name="T1" fmla="*/ 3699 h 6234"/>
              <a:gd name="T2" fmla="*/ 12170 w 12171"/>
              <a:gd name="T3" fmla="*/ 3699 h 6234"/>
              <a:gd name="T4" fmla="*/ 6085 w 12171"/>
              <a:gd name="T5" fmla="*/ 6233 h 6234"/>
              <a:gd name="T6" fmla="*/ 6085 w 12171"/>
              <a:gd name="T7" fmla="*/ 6233 h 6234"/>
              <a:gd name="T8" fmla="*/ 0 w 12171"/>
              <a:gd name="T9" fmla="*/ 3699 h 6234"/>
              <a:gd name="T10" fmla="*/ 3701 w 12171"/>
              <a:gd name="T11" fmla="*/ 0 h 6234"/>
              <a:gd name="T12" fmla="*/ 3701 w 12171"/>
              <a:gd name="T13" fmla="*/ 0 h 6234"/>
              <a:gd name="T14" fmla="*/ 6085 w 12171"/>
              <a:gd name="T15" fmla="*/ 1001 h 6234"/>
              <a:gd name="T16" fmla="*/ 6085 w 12171"/>
              <a:gd name="T17" fmla="*/ 1001 h 6234"/>
              <a:gd name="T18" fmla="*/ 8469 w 12171"/>
              <a:gd name="T19" fmla="*/ 0 h 6234"/>
              <a:gd name="T20" fmla="*/ 12170 w 12171"/>
              <a:gd name="T21" fmla="*/ 3699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71" h="6234">
                <a:moveTo>
                  <a:pt x="12170" y="3699"/>
                </a:moveTo>
                <a:lnTo>
                  <a:pt x="12170" y="3699"/>
                </a:lnTo>
                <a:cubicBezTo>
                  <a:pt x="10617" y="5265"/>
                  <a:pt x="8463" y="6233"/>
                  <a:pt x="6085" y="6233"/>
                </a:cubicBezTo>
                <a:lnTo>
                  <a:pt x="6085" y="6233"/>
                </a:lnTo>
                <a:cubicBezTo>
                  <a:pt x="3706" y="6233"/>
                  <a:pt x="1554" y="5265"/>
                  <a:pt x="0" y="3699"/>
                </a:cubicBezTo>
                <a:lnTo>
                  <a:pt x="3701" y="0"/>
                </a:lnTo>
                <a:lnTo>
                  <a:pt x="3701" y="0"/>
                </a:lnTo>
                <a:cubicBezTo>
                  <a:pt x="4307" y="618"/>
                  <a:pt x="5152" y="1001"/>
                  <a:pt x="6085" y="1001"/>
                </a:cubicBezTo>
                <a:lnTo>
                  <a:pt x="6085" y="1001"/>
                </a:lnTo>
                <a:cubicBezTo>
                  <a:pt x="7018" y="1001"/>
                  <a:pt x="7863" y="618"/>
                  <a:pt x="8469" y="0"/>
                </a:cubicBezTo>
                <a:lnTo>
                  <a:pt x="12170" y="3699"/>
                </a:lnTo>
              </a:path>
            </a:pathLst>
          </a:custGeom>
          <a:solidFill>
            <a:srgbClr val="A5A5A5"/>
          </a:solidFill>
          <a:ln>
            <a:noFill/>
          </a:ln>
          <a:effectLst/>
        </p:spPr>
        <p:txBody>
          <a:bodyPr wrap="none" anchor="ctr"/>
          <a:lstStyle/>
          <a:p>
            <a:endParaRPr lang="en-US" sz="3266" dirty="0">
              <a:latin typeface="Lato Light" panose="020F0502020204030203" pitchFamily="34" charset="0"/>
            </a:endParaRPr>
          </a:p>
        </p:txBody>
      </p:sp>
      <p:sp>
        <p:nvSpPr>
          <p:cNvPr id="6" name="Freeform 5">
            <a:extLst>
              <a:ext uri="{FF2B5EF4-FFF2-40B4-BE49-F238E27FC236}">
                <a16:creationId xmlns:a16="http://schemas.microsoft.com/office/drawing/2014/main" id="{F378CCCF-2493-834C-8C8A-1A2A277E79FE}"/>
              </a:ext>
            </a:extLst>
          </p:cNvPr>
          <p:cNvSpPr>
            <a:spLocks noChangeArrowheads="1"/>
          </p:cNvSpPr>
          <p:nvPr/>
        </p:nvSpPr>
        <p:spPr bwMode="auto">
          <a:xfrm>
            <a:off x="5019491" y="913759"/>
            <a:ext cx="1552395" cy="3025461"/>
          </a:xfrm>
          <a:custGeom>
            <a:avLst/>
            <a:gdLst>
              <a:gd name="T0" fmla="*/ 6213 w 6214"/>
              <a:gd name="T1" fmla="*/ 6066 h 12109"/>
              <a:gd name="T2" fmla="*/ 6213 w 6214"/>
              <a:gd name="T3" fmla="*/ 6066 h 12109"/>
              <a:gd name="T4" fmla="*/ 3720 w 6214"/>
              <a:gd name="T5" fmla="*/ 12108 h 12109"/>
              <a:gd name="T6" fmla="*/ 19 w 6214"/>
              <a:gd name="T7" fmla="*/ 8409 h 12109"/>
              <a:gd name="T8" fmla="*/ 19 w 6214"/>
              <a:gd name="T9" fmla="*/ 8409 h 12109"/>
              <a:gd name="T10" fmla="*/ 980 w 6214"/>
              <a:gd name="T11" fmla="*/ 6066 h 12109"/>
              <a:gd name="T12" fmla="*/ 980 w 6214"/>
              <a:gd name="T13" fmla="*/ 6066 h 12109"/>
              <a:gd name="T14" fmla="*/ 0 w 6214"/>
              <a:gd name="T15" fmla="*/ 3699 h 12109"/>
              <a:gd name="T16" fmla="*/ 3701 w 6214"/>
              <a:gd name="T17" fmla="*/ 0 h 12109"/>
              <a:gd name="T18" fmla="*/ 3701 w 6214"/>
              <a:gd name="T19" fmla="*/ 0 h 12109"/>
              <a:gd name="T20" fmla="*/ 621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6213" y="6066"/>
                </a:moveTo>
                <a:lnTo>
                  <a:pt x="6213" y="6066"/>
                </a:lnTo>
                <a:cubicBezTo>
                  <a:pt x="6213" y="8424"/>
                  <a:pt x="5262" y="10558"/>
                  <a:pt x="3720" y="12108"/>
                </a:cubicBezTo>
                <a:lnTo>
                  <a:pt x="19" y="8409"/>
                </a:lnTo>
                <a:lnTo>
                  <a:pt x="19" y="8409"/>
                </a:lnTo>
                <a:cubicBezTo>
                  <a:pt x="615" y="7806"/>
                  <a:pt x="980" y="6978"/>
                  <a:pt x="980" y="6066"/>
                </a:cubicBezTo>
                <a:lnTo>
                  <a:pt x="980" y="6066"/>
                </a:lnTo>
                <a:cubicBezTo>
                  <a:pt x="980" y="5142"/>
                  <a:pt x="607" y="4304"/>
                  <a:pt x="0" y="3699"/>
                </a:cubicBezTo>
                <a:lnTo>
                  <a:pt x="3701" y="0"/>
                </a:lnTo>
                <a:lnTo>
                  <a:pt x="3701" y="0"/>
                </a:lnTo>
                <a:cubicBezTo>
                  <a:pt x="5253" y="1551"/>
                  <a:pt x="6213" y="3697"/>
                  <a:pt x="6213" y="6066"/>
                </a:cubicBezTo>
              </a:path>
            </a:pathLst>
          </a:custGeom>
          <a:solidFill>
            <a:srgbClr val="ED7D31"/>
          </a:solidFill>
          <a:ln>
            <a:noFill/>
          </a:ln>
          <a:effectLst/>
        </p:spPr>
        <p:txBody>
          <a:bodyPr wrap="none" anchor="ctr"/>
          <a:lstStyle/>
          <a:p>
            <a:endParaRPr lang="en-US" sz="3266" dirty="0">
              <a:latin typeface="Lato Light" panose="020F0502020204030203" pitchFamily="34" charset="0"/>
            </a:endParaRPr>
          </a:p>
        </p:txBody>
      </p:sp>
      <p:sp>
        <p:nvSpPr>
          <p:cNvPr id="7" name="Freeform 6">
            <a:extLst>
              <a:ext uri="{FF2B5EF4-FFF2-40B4-BE49-F238E27FC236}">
                <a16:creationId xmlns:a16="http://schemas.microsoft.com/office/drawing/2014/main" id="{37EA446F-AAE9-1D45-9EEC-6B082C3873BA}"/>
              </a:ext>
            </a:extLst>
          </p:cNvPr>
          <p:cNvSpPr>
            <a:spLocks noChangeArrowheads="1"/>
          </p:cNvSpPr>
          <p:nvPr/>
        </p:nvSpPr>
        <p:spPr bwMode="auto">
          <a:xfrm>
            <a:off x="2914009" y="285749"/>
            <a:ext cx="3030970" cy="1552395"/>
          </a:xfrm>
          <a:custGeom>
            <a:avLst/>
            <a:gdLst>
              <a:gd name="T0" fmla="*/ 12130 w 12131"/>
              <a:gd name="T1" fmla="*/ 2513 h 6213"/>
              <a:gd name="T2" fmla="*/ 8429 w 12131"/>
              <a:gd name="T3" fmla="*/ 6212 h 6213"/>
              <a:gd name="T4" fmla="*/ 8429 w 12131"/>
              <a:gd name="T5" fmla="*/ 6212 h 6213"/>
              <a:gd name="T6" fmla="*/ 6064 w 12131"/>
              <a:gd name="T7" fmla="*/ 5232 h 6213"/>
              <a:gd name="T8" fmla="*/ 6064 w 12131"/>
              <a:gd name="T9" fmla="*/ 5232 h 6213"/>
              <a:gd name="T10" fmla="*/ 3700 w 12131"/>
              <a:gd name="T11" fmla="*/ 6212 h 6213"/>
              <a:gd name="T12" fmla="*/ 0 w 12131"/>
              <a:gd name="T13" fmla="*/ 2513 h 6213"/>
              <a:gd name="T14" fmla="*/ 0 w 12131"/>
              <a:gd name="T15" fmla="*/ 2513 h 6213"/>
              <a:gd name="T16" fmla="*/ 6064 w 12131"/>
              <a:gd name="T17" fmla="*/ 0 h 6213"/>
              <a:gd name="T18" fmla="*/ 6064 w 12131"/>
              <a:gd name="T19" fmla="*/ 0 h 6213"/>
              <a:gd name="T20" fmla="*/ 12130 w 12131"/>
              <a:gd name="T21" fmla="*/ 2513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31" h="6213">
                <a:moveTo>
                  <a:pt x="12130" y="2513"/>
                </a:moveTo>
                <a:lnTo>
                  <a:pt x="8429" y="6212"/>
                </a:lnTo>
                <a:lnTo>
                  <a:pt x="8429" y="6212"/>
                </a:lnTo>
                <a:cubicBezTo>
                  <a:pt x="7824" y="5607"/>
                  <a:pt x="6988" y="5232"/>
                  <a:pt x="6064" y="5232"/>
                </a:cubicBezTo>
                <a:lnTo>
                  <a:pt x="6064" y="5232"/>
                </a:lnTo>
                <a:cubicBezTo>
                  <a:pt x="5141" y="5232"/>
                  <a:pt x="4305" y="5607"/>
                  <a:pt x="3700" y="6212"/>
                </a:cubicBezTo>
                <a:lnTo>
                  <a:pt x="0" y="2513"/>
                </a:lnTo>
                <a:lnTo>
                  <a:pt x="0" y="2513"/>
                </a:lnTo>
                <a:cubicBezTo>
                  <a:pt x="1552" y="960"/>
                  <a:pt x="3697" y="0"/>
                  <a:pt x="6064" y="0"/>
                </a:cubicBezTo>
                <a:lnTo>
                  <a:pt x="6064" y="0"/>
                </a:lnTo>
                <a:cubicBezTo>
                  <a:pt x="8432" y="0"/>
                  <a:pt x="10578" y="960"/>
                  <a:pt x="12130" y="2513"/>
                </a:cubicBezTo>
              </a:path>
            </a:pathLst>
          </a:custGeom>
          <a:solidFill>
            <a:srgbClr val="4472C4"/>
          </a:solidFill>
          <a:ln>
            <a:noFill/>
          </a:ln>
          <a:effectLst/>
        </p:spPr>
        <p:txBody>
          <a:bodyPr wrap="none" anchor="ctr"/>
          <a:lstStyle/>
          <a:p>
            <a:endParaRPr lang="en-US" sz="3266" dirty="0">
              <a:latin typeface="Lato Light" panose="020F0502020204030203" pitchFamily="34" charset="0"/>
            </a:endParaRPr>
          </a:p>
        </p:txBody>
      </p:sp>
      <p:sp>
        <p:nvSpPr>
          <p:cNvPr id="8" name="Freeform 7">
            <a:extLst>
              <a:ext uri="{FF2B5EF4-FFF2-40B4-BE49-F238E27FC236}">
                <a16:creationId xmlns:a16="http://schemas.microsoft.com/office/drawing/2014/main" id="{CF3E355D-EB56-FD4A-8E1B-72A08BE0D4C9}"/>
              </a:ext>
            </a:extLst>
          </p:cNvPr>
          <p:cNvSpPr>
            <a:spLocks noChangeArrowheads="1"/>
          </p:cNvSpPr>
          <p:nvPr/>
        </p:nvSpPr>
        <p:spPr bwMode="auto">
          <a:xfrm>
            <a:off x="2286000" y="913759"/>
            <a:ext cx="1552394" cy="3025461"/>
          </a:xfrm>
          <a:custGeom>
            <a:avLst/>
            <a:gdLst>
              <a:gd name="T0" fmla="*/ 5233 w 6214"/>
              <a:gd name="T1" fmla="*/ 6066 h 12109"/>
              <a:gd name="T2" fmla="*/ 5233 w 6214"/>
              <a:gd name="T3" fmla="*/ 6066 h 12109"/>
              <a:gd name="T4" fmla="*/ 6193 w 6214"/>
              <a:gd name="T5" fmla="*/ 8409 h 12109"/>
              <a:gd name="T6" fmla="*/ 2492 w 6214"/>
              <a:gd name="T7" fmla="*/ 12108 h 12109"/>
              <a:gd name="T8" fmla="*/ 2492 w 6214"/>
              <a:gd name="T9" fmla="*/ 12108 h 12109"/>
              <a:gd name="T10" fmla="*/ 0 w 6214"/>
              <a:gd name="T11" fmla="*/ 6066 h 12109"/>
              <a:gd name="T12" fmla="*/ 0 w 6214"/>
              <a:gd name="T13" fmla="*/ 6066 h 12109"/>
              <a:gd name="T14" fmla="*/ 2513 w 6214"/>
              <a:gd name="T15" fmla="*/ 0 h 12109"/>
              <a:gd name="T16" fmla="*/ 6213 w 6214"/>
              <a:gd name="T17" fmla="*/ 3699 h 12109"/>
              <a:gd name="T18" fmla="*/ 6213 w 6214"/>
              <a:gd name="T19" fmla="*/ 3699 h 12109"/>
              <a:gd name="T20" fmla="*/ 523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5233" y="6066"/>
                </a:moveTo>
                <a:lnTo>
                  <a:pt x="5233" y="6066"/>
                </a:lnTo>
                <a:cubicBezTo>
                  <a:pt x="5233" y="6978"/>
                  <a:pt x="5599" y="7806"/>
                  <a:pt x="6193" y="8409"/>
                </a:cubicBezTo>
                <a:lnTo>
                  <a:pt x="2492" y="12108"/>
                </a:lnTo>
                <a:lnTo>
                  <a:pt x="2492" y="12108"/>
                </a:lnTo>
                <a:cubicBezTo>
                  <a:pt x="951" y="10558"/>
                  <a:pt x="0" y="8424"/>
                  <a:pt x="0" y="6066"/>
                </a:cubicBezTo>
                <a:lnTo>
                  <a:pt x="0" y="6066"/>
                </a:lnTo>
                <a:cubicBezTo>
                  <a:pt x="0" y="3697"/>
                  <a:pt x="960" y="1551"/>
                  <a:pt x="2513" y="0"/>
                </a:cubicBezTo>
                <a:lnTo>
                  <a:pt x="6213" y="3699"/>
                </a:lnTo>
                <a:lnTo>
                  <a:pt x="6213" y="3699"/>
                </a:lnTo>
                <a:cubicBezTo>
                  <a:pt x="5607" y="4304"/>
                  <a:pt x="5233" y="5142"/>
                  <a:pt x="5233" y="6066"/>
                </a:cubicBezTo>
              </a:path>
            </a:pathLst>
          </a:custGeom>
          <a:solidFill>
            <a:srgbClr val="FFC000"/>
          </a:solidFill>
          <a:ln>
            <a:noFill/>
          </a:ln>
          <a:effectLst/>
        </p:spPr>
        <p:txBody>
          <a:bodyPr wrap="none" anchor="ctr"/>
          <a:lstStyle/>
          <a:p>
            <a:endParaRPr lang="en-US" sz="3266" dirty="0">
              <a:latin typeface="Lato Light" panose="020F0502020204030203" pitchFamily="34" charset="0"/>
            </a:endParaRPr>
          </a:p>
        </p:txBody>
      </p:sp>
      <p:sp>
        <p:nvSpPr>
          <p:cNvPr id="9" name="Freeform 8">
            <a:extLst>
              <a:ext uri="{FF2B5EF4-FFF2-40B4-BE49-F238E27FC236}">
                <a16:creationId xmlns:a16="http://schemas.microsoft.com/office/drawing/2014/main" id="{D36EC957-DD48-F14E-AB9A-20389D0D9631}"/>
              </a:ext>
            </a:extLst>
          </p:cNvPr>
          <p:cNvSpPr>
            <a:spLocks noChangeArrowheads="1"/>
          </p:cNvSpPr>
          <p:nvPr/>
        </p:nvSpPr>
        <p:spPr bwMode="auto">
          <a:xfrm>
            <a:off x="2718996" y="735728"/>
            <a:ext cx="1241696" cy="1241695"/>
          </a:xfrm>
          <a:custGeom>
            <a:avLst/>
            <a:gdLst>
              <a:gd name="T0" fmla="*/ 3817 w 4969"/>
              <a:gd name="T1" fmla="*/ 1150 h 4969"/>
              <a:gd name="T2" fmla="*/ 0 w 4969"/>
              <a:gd name="T3" fmla="*/ 0 h 4969"/>
              <a:gd name="T4" fmla="*/ 4968 w 4969"/>
              <a:gd name="T5" fmla="*/ 4968 h 4969"/>
              <a:gd name="T6" fmla="*/ 3817 w 4969"/>
              <a:gd name="T7" fmla="*/ 1150 h 4969"/>
            </a:gdLst>
            <a:ahLst/>
            <a:cxnLst>
              <a:cxn ang="0">
                <a:pos x="T0" y="T1"/>
              </a:cxn>
              <a:cxn ang="0">
                <a:pos x="T2" y="T3"/>
              </a:cxn>
              <a:cxn ang="0">
                <a:pos x="T4" y="T5"/>
              </a:cxn>
              <a:cxn ang="0">
                <a:pos x="T6" y="T7"/>
              </a:cxn>
            </a:cxnLst>
            <a:rect l="0" t="0" r="r" b="b"/>
            <a:pathLst>
              <a:path w="4969" h="4969">
                <a:moveTo>
                  <a:pt x="3817" y="1150"/>
                </a:moveTo>
                <a:lnTo>
                  <a:pt x="0" y="0"/>
                </a:lnTo>
                <a:lnTo>
                  <a:pt x="4968" y="4968"/>
                </a:lnTo>
                <a:lnTo>
                  <a:pt x="3817" y="1150"/>
                </a:lnTo>
              </a:path>
            </a:pathLst>
          </a:custGeom>
          <a:solidFill>
            <a:srgbClr val="FFC000"/>
          </a:solidFill>
          <a:ln>
            <a:noFill/>
          </a:ln>
          <a:effectLst/>
        </p:spPr>
        <p:txBody>
          <a:bodyPr wrap="none" anchor="ctr"/>
          <a:lstStyle/>
          <a:p>
            <a:endParaRPr lang="en-US" sz="3266" dirty="0">
              <a:latin typeface="Lato Light" panose="020F0502020204030203" pitchFamily="34" charset="0"/>
            </a:endParaRPr>
          </a:p>
        </p:txBody>
      </p:sp>
      <p:sp>
        <p:nvSpPr>
          <p:cNvPr id="10" name="Freeform 9">
            <a:extLst>
              <a:ext uri="{FF2B5EF4-FFF2-40B4-BE49-F238E27FC236}">
                <a16:creationId xmlns:a16="http://schemas.microsoft.com/office/drawing/2014/main" id="{5AA59836-EFA8-E141-9646-557F54C69C58}"/>
              </a:ext>
            </a:extLst>
          </p:cNvPr>
          <p:cNvSpPr>
            <a:spLocks noChangeArrowheads="1"/>
          </p:cNvSpPr>
          <p:nvPr/>
        </p:nvSpPr>
        <p:spPr bwMode="auto">
          <a:xfrm>
            <a:off x="4857531" y="748037"/>
            <a:ext cx="1241695" cy="1241695"/>
          </a:xfrm>
          <a:custGeom>
            <a:avLst/>
            <a:gdLst>
              <a:gd name="T0" fmla="*/ 3818 w 4970"/>
              <a:gd name="T1" fmla="*/ 3818 h 4969"/>
              <a:gd name="T2" fmla="*/ 4969 w 4970"/>
              <a:gd name="T3" fmla="*/ 0 h 4969"/>
              <a:gd name="T4" fmla="*/ 0 w 4970"/>
              <a:gd name="T5" fmla="*/ 4968 h 4969"/>
              <a:gd name="T6" fmla="*/ 3818 w 4970"/>
              <a:gd name="T7" fmla="*/ 3818 h 4969"/>
            </a:gdLst>
            <a:ahLst/>
            <a:cxnLst>
              <a:cxn ang="0">
                <a:pos x="T0" y="T1"/>
              </a:cxn>
              <a:cxn ang="0">
                <a:pos x="T2" y="T3"/>
              </a:cxn>
              <a:cxn ang="0">
                <a:pos x="T4" y="T5"/>
              </a:cxn>
              <a:cxn ang="0">
                <a:pos x="T6" y="T7"/>
              </a:cxn>
            </a:cxnLst>
            <a:rect l="0" t="0" r="r" b="b"/>
            <a:pathLst>
              <a:path w="4970" h="4969">
                <a:moveTo>
                  <a:pt x="3818" y="3818"/>
                </a:moveTo>
                <a:lnTo>
                  <a:pt x="4969" y="0"/>
                </a:lnTo>
                <a:lnTo>
                  <a:pt x="0" y="4968"/>
                </a:lnTo>
                <a:lnTo>
                  <a:pt x="3818" y="3818"/>
                </a:lnTo>
              </a:path>
            </a:pathLst>
          </a:custGeom>
          <a:solidFill>
            <a:srgbClr val="4472C4"/>
          </a:solidFill>
          <a:ln>
            <a:noFill/>
          </a:ln>
          <a:effectLst/>
        </p:spPr>
        <p:txBody>
          <a:bodyPr wrap="none" anchor="ctr"/>
          <a:lstStyle/>
          <a:p>
            <a:endParaRPr lang="en-US" sz="3266" dirty="0">
              <a:latin typeface="Lato Light" panose="020F0502020204030203" pitchFamily="34" charset="0"/>
            </a:endParaRPr>
          </a:p>
        </p:txBody>
      </p:sp>
      <p:sp>
        <p:nvSpPr>
          <p:cNvPr id="11" name="Freeform 10">
            <a:extLst>
              <a:ext uri="{FF2B5EF4-FFF2-40B4-BE49-F238E27FC236}">
                <a16:creationId xmlns:a16="http://schemas.microsoft.com/office/drawing/2014/main" id="{B4AB1A8F-2F1C-264A-BA9E-DA7C8D538CB7}"/>
              </a:ext>
            </a:extLst>
          </p:cNvPr>
          <p:cNvSpPr>
            <a:spLocks noChangeArrowheads="1"/>
          </p:cNvSpPr>
          <p:nvPr/>
        </p:nvSpPr>
        <p:spPr bwMode="auto">
          <a:xfrm>
            <a:off x="4877363" y="2848011"/>
            <a:ext cx="1241695" cy="1241695"/>
          </a:xfrm>
          <a:custGeom>
            <a:avLst/>
            <a:gdLst>
              <a:gd name="T0" fmla="*/ 1150 w 4969"/>
              <a:gd name="T1" fmla="*/ 3818 h 4969"/>
              <a:gd name="T2" fmla="*/ 4968 w 4969"/>
              <a:gd name="T3" fmla="*/ 4968 h 4969"/>
              <a:gd name="T4" fmla="*/ 0 w 4969"/>
              <a:gd name="T5" fmla="*/ 0 h 4969"/>
              <a:gd name="T6" fmla="*/ 1150 w 4969"/>
              <a:gd name="T7" fmla="*/ 3818 h 4969"/>
            </a:gdLst>
            <a:ahLst/>
            <a:cxnLst>
              <a:cxn ang="0">
                <a:pos x="T0" y="T1"/>
              </a:cxn>
              <a:cxn ang="0">
                <a:pos x="T2" y="T3"/>
              </a:cxn>
              <a:cxn ang="0">
                <a:pos x="T4" y="T5"/>
              </a:cxn>
              <a:cxn ang="0">
                <a:pos x="T6" y="T7"/>
              </a:cxn>
            </a:cxnLst>
            <a:rect l="0" t="0" r="r" b="b"/>
            <a:pathLst>
              <a:path w="4969" h="4969">
                <a:moveTo>
                  <a:pt x="1150" y="3818"/>
                </a:moveTo>
                <a:lnTo>
                  <a:pt x="4968" y="4968"/>
                </a:lnTo>
                <a:lnTo>
                  <a:pt x="0" y="0"/>
                </a:lnTo>
                <a:lnTo>
                  <a:pt x="1150" y="3818"/>
                </a:lnTo>
              </a:path>
            </a:pathLst>
          </a:custGeom>
          <a:solidFill>
            <a:srgbClr val="ED7D31"/>
          </a:solidFill>
          <a:ln>
            <a:noFill/>
          </a:ln>
          <a:effectLst/>
        </p:spPr>
        <p:txBody>
          <a:bodyPr wrap="none" anchor="ctr"/>
          <a:lstStyle/>
          <a:p>
            <a:endParaRPr lang="en-US" sz="3266" dirty="0">
              <a:latin typeface="Lato Light" panose="020F0502020204030203" pitchFamily="34" charset="0"/>
            </a:endParaRPr>
          </a:p>
        </p:txBody>
      </p:sp>
      <p:sp>
        <p:nvSpPr>
          <p:cNvPr id="12" name="Freeform 11">
            <a:extLst>
              <a:ext uri="{FF2B5EF4-FFF2-40B4-BE49-F238E27FC236}">
                <a16:creationId xmlns:a16="http://schemas.microsoft.com/office/drawing/2014/main" id="{ABC1B4E0-AD3A-AF4E-842C-1ECFC99D4A89}"/>
              </a:ext>
            </a:extLst>
          </p:cNvPr>
          <p:cNvSpPr>
            <a:spLocks noChangeArrowheads="1"/>
          </p:cNvSpPr>
          <p:nvPr/>
        </p:nvSpPr>
        <p:spPr bwMode="auto">
          <a:xfrm>
            <a:off x="2758659" y="2866551"/>
            <a:ext cx="1241696" cy="1241695"/>
          </a:xfrm>
          <a:custGeom>
            <a:avLst/>
            <a:gdLst>
              <a:gd name="T0" fmla="*/ 1150 w 4969"/>
              <a:gd name="T1" fmla="*/ 1151 h 4969"/>
              <a:gd name="T2" fmla="*/ 0 w 4969"/>
              <a:gd name="T3" fmla="*/ 4968 h 4969"/>
              <a:gd name="T4" fmla="*/ 4968 w 4969"/>
              <a:gd name="T5" fmla="*/ 0 h 4969"/>
              <a:gd name="T6" fmla="*/ 1150 w 4969"/>
              <a:gd name="T7" fmla="*/ 1151 h 4969"/>
            </a:gdLst>
            <a:ahLst/>
            <a:cxnLst>
              <a:cxn ang="0">
                <a:pos x="T0" y="T1"/>
              </a:cxn>
              <a:cxn ang="0">
                <a:pos x="T2" y="T3"/>
              </a:cxn>
              <a:cxn ang="0">
                <a:pos x="T4" y="T5"/>
              </a:cxn>
              <a:cxn ang="0">
                <a:pos x="T6" y="T7"/>
              </a:cxn>
            </a:cxnLst>
            <a:rect l="0" t="0" r="r" b="b"/>
            <a:pathLst>
              <a:path w="4969" h="4969">
                <a:moveTo>
                  <a:pt x="1150" y="1151"/>
                </a:moveTo>
                <a:lnTo>
                  <a:pt x="0" y="4968"/>
                </a:lnTo>
                <a:lnTo>
                  <a:pt x="4968" y="0"/>
                </a:lnTo>
                <a:lnTo>
                  <a:pt x="1150" y="1151"/>
                </a:lnTo>
              </a:path>
            </a:pathLst>
          </a:custGeom>
          <a:solidFill>
            <a:srgbClr val="A5A5A5"/>
          </a:solidFill>
          <a:ln>
            <a:noFill/>
          </a:ln>
          <a:effectLst/>
        </p:spPr>
        <p:txBody>
          <a:bodyPr wrap="none" anchor="ctr"/>
          <a:lstStyle/>
          <a:p>
            <a:endParaRPr lang="en-US" sz="3266" dirty="0">
              <a:latin typeface="Lato Light" panose="020F0502020204030203" pitchFamily="34" charset="0"/>
            </a:endParaRPr>
          </a:p>
        </p:txBody>
      </p:sp>
      <p:sp>
        <p:nvSpPr>
          <p:cNvPr id="13" name="TextBox 12">
            <a:extLst>
              <a:ext uri="{FF2B5EF4-FFF2-40B4-BE49-F238E27FC236}">
                <a16:creationId xmlns:a16="http://schemas.microsoft.com/office/drawing/2014/main" id="{C4339471-9CDE-0741-99F0-18893CCA871B}"/>
              </a:ext>
            </a:extLst>
          </p:cNvPr>
          <p:cNvSpPr txBox="1"/>
          <p:nvPr/>
        </p:nvSpPr>
        <p:spPr>
          <a:xfrm>
            <a:off x="3893306" y="2101786"/>
            <a:ext cx="1094839" cy="497818"/>
          </a:xfrm>
          <a:prstGeom prst="rect">
            <a:avLst/>
          </a:prstGeom>
          <a:noFill/>
        </p:spPr>
        <p:txBody>
          <a:bodyPr wrap="none" rtlCol="0" anchor="ctr">
            <a:spAutoFit/>
          </a:bodyPr>
          <a:lstStyle/>
          <a:p>
            <a:pPr algn="ctr"/>
            <a:r>
              <a:rPr lang="en-US" sz="4000" b="1" dirty="0">
                <a:solidFill>
                  <a:schemeClr val="tx2"/>
                </a:solidFill>
                <a:latin typeface="Poppins" pitchFamily="2" charset="77"/>
                <a:cs typeface="Poppins" pitchFamily="2" charset="77"/>
              </a:rPr>
              <a:t>PWID</a:t>
            </a:r>
          </a:p>
        </p:txBody>
      </p:sp>
      <p:sp>
        <p:nvSpPr>
          <p:cNvPr id="14" name="TextBox 13">
            <a:extLst>
              <a:ext uri="{FF2B5EF4-FFF2-40B4-BE49-F238E27FC236}">
                <a16:creationId xmlns:a16="http://schemas.microsoft.com/office/drawing/2014/main" id="{41EFBE11-75A9-824D-9D3F-6732CEC28AF7}"/>
              </a:ext>
            </a:extLst>
          </p:cNvPr>
          <p:cNvSpPr txBox="1">
            <a:spLocks noChangeAspect="1"/>
          </p:cNvSpPr>
          <p:nvPr/>
        </p:nvSpPr>
        <p:spPr>
          <a:xfrm>
            <a:off x="2467316" y="1352550"/>
            <a:ext cx="1071126" cy="338554"/>
          </a:xfrm>
          <a:prstGeom prst="rect">
            <a:avLst/>
          </a:prstGeom>
          <a:noFill/>
        </p:spPr>
        <p:txBody>
          <a:bodyPr wrap="none" rtlCol="0" anchor="b" anchorCtr="0">
            <a:spAutoFit/>
          </a:bodyPr>
          <a:lstStyle/>
          <a:p>
            <a:pPr algn="ctr"/>
            <a:r>
              <a:rPr lang="en-US" sz="1600" b="1" dirty="0">
                <a:ea typeface="League Spartan" charset="0"/>
                <a:cs typeface="Poppins" pitchFamily="2" charset="77"/>
              </a:rPr>
              <a:t>TIJUANA</a:t>
            </a:r>
          </a:p>
        </p:txBody>
      </p:sp>
      <p:sp>
        <p:nvSpPr>
          <p:cNvPr id="15" name="TextBox 14">
            <a:extLst>
              <a:ext uri="{FF2B5EF4-FFF2-40B4-BE49-F238E27FC236}">
                <a16:creationId xmlns:a16="http://schemas.microsoft.com/office/drawing/2014/main" id="{168105D1-2A83-2C48-8B4F-F658A5F5648E}"/>
              </a:ext>
            </a:extLst>
          </p:cNvPr>
          <p:cNvSpPr txBox="1">
            <a:spLocks noChangeAspect="1"/>
          </p:cNvSpPr>
          <p:nvPr/>
        </p:nvSpPr>
        <p:spPr>
          <a:xfrm>
            <a:off x="3885353" y="276818"/>
            <a:ext cx="1175322" cy="338554"/>
          </a:xfrm>
          <a:prstGeom prst="rect">
            <a:avLst/>
          </a:prstGeom>
          <a:noFill/>
        </p:spPr>
        <p:txBody>
          <a:bodyPr wrap="none" rtlCol="0" anchor="b" anchorCtr="0">
            <a:spAutoFit/>
          </a:bodyPr>
          <a:lstStyle/>
          <a:p>
            <a:pPr algn="ctr"/>
            <a:r>
              <a:rPr lang="en-US" sz="1600" b="1" dirty="0">
                <a:solidFill>
                  <a:schemeClr val="bg1"/>
                </a:solidFill>
                <a:ea typeface="League Spartan" charset="0"/>
                <a:cs typeface="Poppins" pitchFamily="2" charset="77"/>
              </a:rPr>
              <a:t>MALE IDU</a:t>
            </a:r>
          </a:p>
        </p:txBody>
      </p:sp>
      <p:sp>
        <p:nvSpPr>
          <p:cNvPr id="16" name="TextBox 15">
            <a:extLst>
              <a:ext uri="{FF2B5EF4-FFF2-40B4-BE49-F238E27FC236}">
                <a16:creationId xmlns:a16="http://schemas.microsoft.com/office/drawing/2014/main" id="{F23EDF20-EE16-814D-AC40-97E02EE4DF7D}"/>
              </a:ext>
            </a:extLst>
          </p:cNvPr>
          <p:cNvSpPr txBox="1">
            <a:spLocks noChangeAspect="1"/>
          </p:cNvSpPr>
          <p:nvPr/>
        </p:nvSpPr>
        <p:spPr>
          <a:xfrm>
            <a:off x="5089882" y="1745661"/>
            <a:ext cx="1412566" cy="338554"/>
          </a:xfrm>
          <a:prstGeom prst="rect">
            <a:avLst/>
          </a:prstGeom>
          <a:noFill/>
        </p:spPr>
        <p:txBody>
          <a:bodyPr wrap="none" rtlCol="0" anchor="b" anchorCtr="0">
            <a:spAutoFit/>
          </a:bodyPr>
          <a:lstStyle/>
          <a:p>
            <a:pPr algn="ctr"/>
            <a:r>
              <a:rPr lang="en-US" sz="1600" b="1" dirty="0">
                <a:solidFill>
                  <a:schemeClr val="bg1"/>
                </a:solidFill>
                <a:ea typeface="League Spartan" charset="0"/>
                <a:cs typeface="Poppins" pitchFamily="2" charset="77"/>
              </a:rPr>
              <a:t>CD. JUAREZ</a:t>
            </a:r>
          </a:p>
        </p:txBody>
      </p:sp>
      <p:sp>
        <p:nvSpPr>
          <p:cNvPr id="17" name="TextBox 16">
            <a:extLst>
              <a:ext uri="{FF2B5EF4-FFF2-40B4-BE49-F238E27FC236}">
                <a16:creationId xmlns:a16="http://schemas.microsoft.com/office/drawing/2014/main" id="{9D061664-FB25-7847-B006-9E07069227F5}"/>
              </a:ext>
            </a:extLst>
          </p:cNvPr>
          <p:cNvSpPr txBox="1">
            <a:spLocks noChangeAspect="1"/>
          </p:cNvSpPr>
          <p:nvPr/>
        </p:nvSpPr>
        <p:spPr>
          <a:xfrm>
            <a:off x="3124200" y="3222722"/>
            <a:ext cx="2029722" cy="338554"/>
          </a:xfrm>
          <a:prstGeom prst="rect">
            <a:avLst/>
          </a:prstGeom>
          <a:noFill/>
        </p:spPr>
        <p:txBody>
          <a:bodyPr wrap="none" rtlCol="0" anchor="b" anchorCtr="0">
            <a:spAutoFit/>
          </a:bodyPr>
          <a:lstStyle/>
          <a:p>
            <a:pPr algn="ctr"/>
            <a:r>
              <a:rPr lang="en-US" sz="1600" b="1" dirty="0">
                <a:solidFill>
                  <a:schemeClr val="bg1"/>
                </a:solidFill>
                <a:ea typeface="League Spartan" charset="0"/>
                <a:cs typeface="Poppins" pitchFamily="2" charset="77"/>
              </a:rPr>
              <a:t>POLICING EFFECT</a:t>
            </a:r>
          </a:p>
        </p:txBody>
      </p:sp>
      <p:sp>
        <p:nvSpPr>
          <p:cNvPr id="18" name="Subtitle 2">
            <a:extLst>
              <a:ext uri="{FF2B5EF4-FFF2-40B4-BE49-F238E27FC236}">
                <a16:creationId xmlns:a16="http://schemas.microsoft.com/office/drawing/2014/main" id="{20A101D0-4EED-B244-9447-F87B1737FC83}"/>
              </a:ext>
            </a:extLst>
          </p:cNvPr>
          <p:cNvSpPr txBox="1">
            <a:spLocks noChangeAspect="1"/>
          </p:cNvSpPr>
          <p:nvPr/>
        </p:nvSpPr>
        <p:spPr>
          <a:xfrm>
            <a:off x="3200400" y="3516393"/>
            <a:ext cx="2157049" cy="5221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War on drugs campaign</a:t>
            </a:r>
          </a:p>
          <a:p>
            <a:pPr marL="285750" indent="-2857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Confiscation of syringes</a:t>
            </a:r>
          </a:p>
        </p:txBody>
      </p:sp>
      <p:sp>
        <p:nvSpPr>
          <p:cNvPr id="19" name="Subtitle 2">
            <a:extLst>
              <a:ext uri="{FF2B5EF4-FFF2-40B4-BE49-F238E27FC236}">
                <a16:creationId xmlns:a16="http://schemas.microsoft.com/office/drawing/2014/main" id="{1CDF8CD2-E4C4-7C46-A9D0-DB3A8BE45292}"/>
              </a:ext>
            </a:extLst>
          </p:cNvPr>
          <p:cNvSpPr txBox="1">
            <a:spLocks/>
          </p:cNvSpPr>
          <p:nvPr/>
        </p:nvSpPr>
        <p:spPr>
          <a:xfrm>
            <a:off x="2438602" y="1809816"/>
            <a:ext cx="1128550" cy="18280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endParaRPr lang="en-US" sz="12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0" name="Subtitle 2">
            <a:extLst>
              <a:ext uri="{FF2B5EF4-FFF2-40B4-BE49-F238E27FC236}">
                <a16:creationId xmlns:a16="http://schemas.microsoft.com/office/drawing/2014/main" id="{FF9AB218-CA1A-004D-B36D-13AFE2216F93}"/>
              </a:ext>
            </a:extLst>
          </p:cNvPr>
          <p:cNvSpPr txBox="1">
            <a:spLocks noChangeAspect="1"/>
          </p:cNvSpPr>
          <p:nvPr/>
        </p:nvSpPr>
        <p:spPr>
          <a:xfrm>
            <a:off x="5251265" y="2129921"/>
            <a:ext cx="1351967" cy="150714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CENSIDA (2010)</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HIV prevalence</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Commercial sex prevalence </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Syringe availability</a:t>
            </a:r>
          </a:p>
        </p:txBody>
      </p:sp>
      <p:sp>
        <p:nvSpPr>
          <p:cNvPr id="21" name="Subtitle 2">
            <a:extLst>
              <a:ext uri="{FF2B5EF4-FFF2-40B4-BE49-F238E27FC236}">
                <a16:creationId xmlns:a16="http://schemas.microsoft.com/office/drawing/2014/main" id="{CED23064-61AE-E849-9E25-29645C1E8B02}"/>
              </a:ext>
            </a:extLst>
          </p:cNvPr>
          <p:cNvSpPr txBox="1">
            <a:spLocks noChangeAspect="1"/>
          </p:cNvSpPr>
          <p:nvPr/>
        </p:nvSpPr>
        <p:spPr>
          <a:xfrm>
            <a:off x="3751440" y="632225"/>
            <a:ext cx="2186029" cy="104547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Homosexual encounters </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Lifetime male sexual partners </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MSM reporting IDU</a:t>
            </a:r>
          </a:p>
          <a:p>
            <a:pPr marL="171450" indent="-171450" algn="l">
              <a:lnSpc>
                <a:spcPts val="1750"/>
              </a:lnSpc>
              <a:buFont typeface="Arial" panose="020B0604020202020204" pitchFamily="34" charset="0"/>
              <a:buChar char="•"/>
            </a:pPr>
            <a:endParaRPr lang="en-US" sz="1100" dirty="0">
              <a:solidFill>
                <a:schemeClr val="bg1"/>
              </a:solidFill>
              <a:latin typeface="+mn-lt"/>
              <a:ea typeface="Lato Light" panose="020F0502020204030203" pitchFamily="34" charset="0"/>
              <a:cs typeface="Mukta ExtraLight" panose="020B0000000000000000" pitchFamily="34" charset="77"/>
            </a:endParaRPr>
          </a:p>
        </p:txBody>
      </p:sp>
      <p:sp>
        <p:nvSpPr>
          <p:cNvPr id="22" name="Subtitle 2">
            <a:extLst>
              <a:ext uri="{FF2B5EF4-FFF2-40B4-BE49-F238E27FC236}">
                <a16:creationId xmlns:a16="http://schemas.microsoft.com/office/drawing/2014/main" id="{CED23064-61AE-E849-9E25-29645C1E8B02}"/>
              </a:ext>
            </a:extLst>
          </p:cNvPr>
          <p:cNvSpPr txBox="1">
            <a:spLocks noChangeAspect="1"/>
          </p:cNvSpPr>
          <p:nvPr/>
        </p:nvSpPr>
        <p:spPr>
          <a:xfrm>
            <a:off x="2347570" y="1657350"/>
            <a:ext cx="1397400" cy="153272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CENSIDA (2010) </a:t>
            </a:r>
          </a:p>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HIV prevalence</a:t>
            </a:r>
          </a:p>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Commercial sex prevalence </a:t>
            </a:r>
          </a:p>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Police harassment</a:t>
            </a:r>
          </a:p>
        </p:txBody>
      </p:sp>
      <p:sp>
        <p:nvSpPr>
          <p:cNvPr id="23" name="TextBox 22"/>
          <p:cNvSpPr txBox="1"/>
          <p:nvPr/>
        </p:nvSpPr>
        <p:spPr>
          <a:xfrm>
            <a:off x="2133600" y="4705350"/>
            <a:ext cx="5105400" cy="461665"/>
          </a:xfrm>
          <a:prstGeom prst="rect">
            <a:avLst/>
          </a:prstGeom>
          <a:noFill/>
        </p:spPr>
        <p:txBody>
          <a:bodyPr wrap="square" rtlCol="0">
            <a:spAutoFit/>
          </a:bodyPr>
          <a:lstStyle/>
          <a:p>
            <a:pPr algn="ctr"/>
            <a:r>
              <a:rPr lang="en-US" sz="1200" dirty="0">
                <a:solidFill>
                  <a:schemeClr val="bg1"/>
                </a:solidFill>
              </a:rPr>
              <a:t>Mehta et al, 2010. </a:t>
            </a:r>
            <a:r>
              <a:rPr lang="en-US" sz="1200" dirty="0" err="1">
                <a:solidFill>
                  <a:schemeClr val="bg1"/>
                </a:solidFill>
              </a:rPr>
              <a:t>Ospina</a:t>
            </a:r>
            <a:r>
              <a:rPr lang="en-US" sz="1200" dirty="0">
                <a:solidFill>
                  <a:schemeClr val="bg1"/>
                </a:solidFill>
              </a:rPr>
              <a:t>-Escobar et al, 2018. School et al, 2010. Mehta et al, 2015. Robertson et al, 2014. </a:t>
            </a:r>
            <a:r>
              <a:rPr lang="en-US" sz="1200" dirty="0" err="1">
                <a:solidFill>
                  <a:schemeClr val="bg1"/>
                </a:solidFill>
              </a:rPr>
              <a:t>Truby</a:t>
            </a:r>
            <a:r>
              <a:rPr lang="en-US" sz="1200" dirty="0">
                <a:solidFill>
                  <a:schemeClr val="bg1"/>
                </a:solidFill>
              </a:rPr>
              <a:t> , K 2014.</a:t>
            </a:r>
          </a:p>
        </p:txBody>
      </p:sp>
    </p:spTree>
    <p:extLst>
      <p:ext uri="{BB962C8B-B14F-4D97-AF65-F5344CB8AC3E}">
        <p14:creationId xmlns:p14="http://schemas.microsoft.com/office/powerpoint/2010/main" val="2566910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10" y="137662"/>
            <a:ext cx="8315569" cy="857250"/>
          </a:xfrm>
        </p:spPr>
        <p:txBody>
          <a:bodyPr/>
          <a:lstStyle/>
          <a:p>
            <a:pPr algn="ctr"/>
            <a:r>
              <a:rPr lang="en-US" dirty="0"/>
              <a:t>Migration and HIV</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95351"/>
            <a:ext cx="7535968" cy="3703964"/>
          </a:xfrm>
          <a:prstGeom prst="rect">
            <a:avLst/>
          </a:prstGeom>
        </p:spPr>
      </p:pic>
      <p:sp>
        <p:nvSpPr>
          <p:cNvPr id="39" name="TextBox 38"/>
          <p:cNvSpPr txBox="1"/>
          <p:nvPr/>
        </p:nvSpPr>
        <p:spPr>
          <a:xfrm>
            <a:off x="2133600" y="4729412"/>
            <a:ext cx="5105400" cy="461665"/>
          </a:xfrm>
          <a:prstGeom prst="rect">
            <a:avLst/>
          </a:prstGeom>
          <a:noFill/>
        </p:spPr>
        <p:txBody>
          <a:bodyPr wrap="square" rtlCol="0">
            <a:spAutoFit/>
          </a:bodyPr>
          <a:lstStyle/>
          <a:p>
            <a:pPr algn="ctr"/>
            <a:r>
              <a:rPr lang="en-US" sz="1200" dirty="0" err="1">
                <a:solidFill>
                  <a:schemeClr val="bg1"/>
                </a:solidFill>
              </a:rPr>
              <a:t>Cassels</a:t>
            </a:r>
            <a:r>
              <a:rPr lang="en-US" sz="1200" dirty="0">
                <a:solidFill>
                  <a:schemeClr val="bg1"/>
                </a:solidFill>
              </a:rPr>
              <a:t> et al, 2018. </a:t>
            </a:r>
            <a:r>
              <a:rPr lang="en-US" sz="1200" dirty="0" err="1">
                <a:solidFill>
                  <a:schemeClr val="bg1"/>
                </a:solidFill>
              </a:rPr>
              <a:t>Mehtaet</a:t>
            </a:r>
            <a:r>
              <a:rPr lang="en-US" sz="1200" dirty="0">
                <a:solidFill>
                  <a:schemeClr val="bg1"/>
                </a:solidFill>
              </a:rPr>
              <a:t> al, 2010. Thomas et al, 2009. School et al, 2010. Dias et al, 2020. Zhang et al, 2017. Ramos et al, 2009.</a:t>
            </a:r>
          </a:p>
        </p:txBody>
      </p:sp>
    </p:spTree>
    <p:extLst>
      <p:ext uri="{BB962C8B-B14F-4D97-AF65-F5344CB8AC3E}">
        <p14:creationId xmlns:p14="http://schemas.microsoft.com/office/powerpoint/2010/main" val="693922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Bridging</a:t>
            </a:r>
            <a:br>
              <a:rPr lang="en-US" dirty="0"/>
            </a:br>
            <a:r>
              <a:rPr lang="en-US" sz="2400" dirty="0"/>
              <a:t>Transmission Groups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27</a:t>
            </a:fld>
            <a:endParaRPr lang="en-US"/>
          </a:p>
        </p:txBody>
      </p:sp>
      <p:sp>
        <p:nvSpPr>
          <p:cNvPr id="11" name="TextBox 10">
            <a:extLst>
              <a:ext uri="{FF2B5EF4-FFF2-40B4-BE49-F238E27FC236}">
                <a16:creationId xmlns:a16="http://schemas.microsoft.com/office/drawing/2014/main" id="{7773FDEF-CEE9-9A41-BABE-C0F8896D76AD}"/>
              </a:ext>
            </a:extLst>
          </p:cNvPr>
          <p:cNvSpPr txBox="1"/>
          <p:nvPr/>
        </p:nvSpPr>
        <p:spPr>
          <a:xfrm>
            <a:off x="5617873" y="2663666"/>
            <a:ext cx="184731" cy="707886"/>
          </a:xfrm>
          <a:prstGeom prst="rect">
            <a:avLst/>
          </a:prstGeom>
          <a:noFill/>
        </p:spPr>
        <p:txBody>
          <a:bodyPr wrap="none" rtlCol="0" anchor="ctr">
            <a:spAutoFit/>
          </a:bodyPr>
          <a:lstStyle/>
          <a:p>
            <a:pPr algn="ctr"/>
            <a:endParaRPr lang="en-US" sz="4000" b="1" spc="-145" dirty="0">
              <a:solidFill>
                <a:schemeClr val="bg1"/>
              </a:solidFill>
              <a:latin typeface="+mj-lt"/>
              <a:ea typeface="Source Sans Pro" panose="020B0503030403020204" pitchFamily="34" charset="0"/>
            </a:endParaRPr>
          </a:p>
        </p:txBody>
      </p:sp>
      <p:sp>
        <p:nvSpPr>
          <p:cNvPr id="12" name="TextBox 11">
            <a:extLst>
              <a:ext uri="{FF2B5EF4-FFF2-40B4-BE49-F238E27FC236}">
                <a16:creationId xmlns:a16="http://schemas.microsoft.com/office/drawing/2014/main" id="{25F463BE-7F3F-A747-8B3C-E8DEA9D7E669}"/>
              </a:ext>
            </a:extLst>
          </p:cNvPr>
          <p:cNvSpPr txBox="1"/>
          <p:nvPr/>
        </p:nvSpPr>
        <p:spPr>
          <a:xfrm>
            <a:off x="46561" y="1587138"/>
            <a:ext cx="3480898" cy="1015663"/>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latin typeface="Poppins"/>
                <a:ea typeface="Source Sans Pro" panose="020B0503030403020204" pitchFamily="34" charset="0"/>
              </a:rPr>
              <a:t>Population transmission from high-risk core group to noncore groups</a:t>
            </a:r>
          </a:p>
          <a:p>
            <a:pPr marL="285750" indent="-285750">
              <a:lnSpc>
                <a:spcPts val="1800"/>
              </a:lnSpc>
              <a:buFont typeface="Arial" panose="020B0604020202020204" pitchFamily="34" charset="0"/>
              <a:buChar char="•"/>
            </a:pPr>
            <a:r>
              <a:rPr lang="en-US" sz="1600" spc="-15" dirty="0">
                <a:latin typeface="Poppins"/>
                <a:ea typeface="Source Sans Pro" panose="020B0503030403020204" pitchFamily="34" charset="0"/>
              </a:rPr>
              <a:t>Linked bridges</a:t>
            </a:r>
          </a:p>
        </p:txBody>
      </p:sp>
      <p:sp>
        <p:nvSpPr>
          <p:cNvPr id="13" name="TextBox 12">
            <a:extLst>
              <a:ext uri="{FF2B5EF4-FFF2-40B4-BE49-F238E27FC236}">
                <a16:creationId xmlns:a16="http://schemas.microsoft.com/office/drawing/2014/main" id="{6906C48A-5FED-E145-9B68-FAFCF66CC250}"/>
              </a:ext>
            </a:extLst>
          </p:cNvPr>
          <p:cNvSpPr txBox="1"/>
          <p:nvPr/>
        </p:nvSpPr>
        <p:spPr>
          <a:xfrm>
            <a:off x="76200" y="1308888"/>
            <a:ext cx="2694135" cy="350609"/>
          </a:xfrm>
          <a:prstGeom prst="rect">
            <a:avLst/>
          </a:prstGeom>
          <a:noFill/>
        </p:spPr>
        <p:txBody>
          <a:bodyPr wrap="none" rtlCol="0" anchor="b">
            <a:spAutoFit/>
          </a:bodyPr>
          <a:lstStyle/>
          <a:p>
            <a:pPr>
              <a:lnSpc>
                <a:spcPts val="2160"/>
              </a:lnSpc>
            </a:pPr>
            <a:r>
              <a:rPr lang="en-US" sz="1600" b="1" spc="-15" dirty="0">
                <a:solidFill>
                  <a:schemeClr val="tx2"/>
                </a:solidFill>
                <a:ea typeface="Source Sans Pro" panose="020B0503030403020204" pitchFamily="34" charset="0"/>
              </a:rPr>
              <a:t>BRIDGING POPULATIONS</a:t>
            </a:r>
          </a:p>
        </p:txBody>
      </p:sp>
      <p:sp>
        <p:nvSpPr>
          <p:cNvPr id="14" name="TextBox 13">
            <a:extLst>
              <a:ext uri="{FF2B5EF4-FFF2-40B4-BE49-F238E27FC236}">
                <a16:creationId xmlns:a16="http://schemas.microsoft.com/office/drawing/2014/main" id="{5DEBF441-B5B4-4C4D-8B78-8B7515CA3EFB}"/>
              </a:ext>
            </a:extLst>
          </p:cNvPr>
          <p:cNvSpPr txBox="1"/>
          <p:nvPr/>
        </p:nvSpPr>
        <p:spPr>
          <a:xfrm>
            <a:off x="6637761" y="1733550"/>
            <a:ext cx="2277639" cy="55399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ea typeface="Source Sans Pro" panose="020B0503030403020204" pitchFamily="34" charset="0"/>
              </a:rPr>
              <a:t>Steady partners </a:t>
            </a:r>
          </a:p>
          <a:p>
            <a:pPr marL="285750" indent="-285750">
              <a:lnSpc>
                <a:spcPts val="1800"/>
              </a:lnSpc>
              <a:buFont typeface="Arial" panose="020B0604020202020204" pitchFamily="34" charset="0"/>
              <a:buChar char="•"/>
            </a:pPr>
            <a:r>
              <a:rPr lang="en-US" sz="1600" spc="-15" dirty="0">
                <a:ea typeface="Source Sans Pro" panose="020B0503030403020204" pitchFamily="34" charset="0"/>
              </a:rPr>
              <a:t>Wives </a:t>
            </a:r>
          </a:p>
        </p:txBody>
      </p:sp>
      <p:sp>
        <p:nvSpPr>
          <p:cNvPr id="15" name="TextBox 14">
            <a:extLst>
              <a:ext uri="{FF2B5EF4-FFF2-40B4-BE49-F238E27FC236}">
                <a16:creationId xmlns:a16="http://schemas.microsoft.com/office/drawing/2014/main" id="{806BCF25-7473-3146-81C6-92C8FC1B6C64}"/>
              </a:ext>
            </a:extLst>
          </p:cNvPr>
          <p:cNvSpPr txBox="1"/>
          <p:nvPr/>
        </p:nvSpPr>
        <p:spPr>
          <a:xfrm>
            <a:off x="6096000" y="1428665"/>
            <a:ext cx="2900885" cy="374461"/>
          </a:xfrm>
          <a:prstGeom prst="rect">
            <a:avLst/>
          </a:prstGeom>
          <a:noFill/>
        </p:spPr>
        <p:txBody>
          <a:bodyPr wrap="square" rtlCol="0" anchor="b">
            <a:spAutoFit/>
          </a:bodyPr>
          <a:lstStyle/>
          <a:p>
            <a:pPr>
              <a:lnSpc>
                <a:spcPts val="2160"/>
              </a:lnSpc>
            </a:pPr>
            <a:r>
              <a:rPr lang="en-US" sz="1600" b="1" spc="-15" dirty="0">
                <a:solidFill>
                  <a:schemeClr val="tx2"/>
                </a:solidFill>
                <a:ea typeface="Source Sans Pro" panose="020B0503030403020204" pitchFamily="34" charset="0"/>
              </a:rPr>
              <a:t>NON-CORE GROUPS</a:t>
            </a:r>
          </a:p>
        </p:txBody>
      </p:sp>
      <p:sp>
        <p:nvSpPr>
          <p:cNvPr id="16" name="TextBox 15">
            <a:extLst>
              <a:ext uri="{FF2B5EF4-FFF2-40B4-BE49-F238E27FC236}">
                <a16:creationId xmlns:a16="http://schemas.microsoft.com/office/drawing/2014/main" id="{03504085-4CC9-8741-A12D-0C0386ABBC1F}"/>
              </a:ext>
            </a:extLst>
          </p:cNvPr>
          <p:cNvSpPr txBox="1"/>
          <p:nvPr/>
        </p:nvSpPr>
        <p:spPr>
          <a:xfrm>
            <a:off x="71868" y="3317399"/>
            <a:ext cx="2882884" cy="784830"/>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ea typeface="Source Sans Pro" panose="020B0503030403020204" pitchFamily="34" charset="0"/>
              </a:rPr>
              <a:t>Using drugs with FSWs</a:t>
            </a:r>
          </a:p>
          <a:p>
            <a:pPr marL="285750" indent="-285750">
              <a:lnSpc>
                <a:spcPts val="1800"/>
              </a:lnSpc>
              <a:buFont typeface="Arial" panose="020B0604020202020204" pitchFamily="34" charset="0"/>
              <a:buChar char="•"/>
            </a:pPr>
            <a:r>
              <a:rPr lang="en-US" sz="1600" spc="-15" dirty="0">
                <a:ea typeface="Source Sans Pro" panose="020B0503030403020204" pitchFamily="34" charset="0"/>
              </a:rPr>
              <a:t>Unprotected sex </a:t>
            </a:r>
          </a:p>
          <a:p>
            <a:pPr marL="285750" indent="-285750">
              <a:lnSpc>
                <a:spcPts val="1800"/>
              </a:lnSpc>
              <a:buFont typeface="Arial" panose="020B0604020202020204" pitchFamily="34" charset="0"/>
              <a:buChar char="•"/>
            </a:pPr>
            <a:r>
              <a:rPr lang="en-US" sz="1600" spc="-15" dirty="0">
                <a:ea typeface="Source Sans Pro" panose="020B0503030403020204" pitchFamily="34" charset="0"/>
              </a:rPr>
              <a:t>Sensation-Seeking Scale</a:t>
            </a:r>
          </a:p>
        </p:txBody>
      </p:sp>
      <p:sp>
        <p:nvSpPr>
          <p:cNvPr id="17" name="TextBox 16">
            <a:extLst>
              <a:ext uri="{FF2B5EF4-FFF2-40B4-BE49-F238E27FC236}">
                <a16:creationId xmlns:a16="http://schemas.microsoft.com/office/drawing/2014/main" id="{515B9CD5-3DB8-5E4F-ACB8-743639F4BFE1}"/>
              </a:ext>
            </a:extLst>
          </p:cNvPr>
          <p:cNvSpPr txBox="1"/>
          <p:nvPr/>
        </p:nvSpPr>
        <p:spPr>
          <a:xfrm>
            <a:off x="0" y="2985840"/>
            <a:ext cx="2831993" cy="350609"/>
          </a:xfrm>
          <a:prstGeom prst="rect">
            <a:avLst/>
          </a:prstGeom>
          <a:noFill/>
        </p:spPr>
        <p:txBody>
          <a:bodyPr wrap="none" rtlCol="0" anchor="b">
            <a:spAutoFit/>
          </a:bodyPr>
          <a:lstStyle/>
          <a:p>
            <a:pPr algn="r">
              <a:lnSpc>
                <a:spcPts val="2160"/>
              </a:lnSpc>
            </a:pPr>
            <a:r>
              <a:rPr lang="en-US" sz="1600" b="1" spc="-15" dirty="0">
                <a:solidFill>
                  <a:schemeClr val="tx2"/>
                </a:solidFill>
                <a:ea typeface="Source Sans Pro" panose="020B0503030403020204" pitchFamily="34" charset="0"/>
              </a:rPr>
              <a:t>COVARIATES ASSOCIATED</a:t>
            </a:r>
          </a:p>
        </p:txBody>
      </p:sp>
      <p:sp>
        <p:nvSpPr>
          <p:cNvPr id="5" name="Freeform 5">
            <a:extLst>
              <a:ext uri="{FF2B5EF4-FFF2-40B4-BE49-F238E27FC236}">
                <a16:creationId xmlns:a16="http://schemas.microsoft.com/office/drawing/2014/main" id="{5679EBA4-D2C9-2C4B-9056-0017C06EE14B}"/>
              </a:ext>
            </a:extLst>
          </p:cNvPr>
          <p:cNvSpPr>
            <a:spLocks noChangeArrowheads="1"/>
          </p:cNvSpPr>
          <p:nvPr/>
        </p:nvSpPr>
        <p:spPr bwMode="auto">
          <a:xfrm>
            <a:off x="3972370" y="2147448"/>
            <a:ext cx="1127695" cy="1127695"/>
          </a:xfrm>
          <a:custGeom>
            <a:avLst/>
            <a:gdLst>
              <a:gd name="T0" fmla="*/ 2492 w 2493"/>
              <a:gd name="T1" fmla="*/ 1244 h 2492"/>
              <a:gd name="T2" fmla="*/ 2492 w 2493"/>
              <a:gd name="T3" fmla="*/ 1244 h 2492"/>
              <a:gd name="T4" fmla="*/ 1246 w 2493"/>
              <a:gd name="T5" fmla="*/ 2491 h 2492"/>
              <a:gd name="T6" fmla="*/ 1246 w 2493"/>
              <a:gd name="T7" fmla="*/ 2491 h 2492"/>
              <a:gd name="T8" fmla="*/ 0 w 2493"/>
              <a:gd name="T9" fmla="*/ 1244 h 2492"/>
              <a:gd name="T10" fmla="*/ 0 w 2493"/>
              <a:gd name="T11" fmla="*/ 1244 h 2492"/>
              <a:gd name="T12" fmla="*/ 1246 w 2493"/>
              <a:gd name="T13" fmla="*/ 0 h 2492"/>
              <a:gd name="T14" fmla="*/ 1246 w 2493"/>
              <a:gd name="T15" fmla="*/ 0 h 2492"/>
              <a:gd name="T16" fmla="*/ 2492 w 2493"/>
              <a:gd name="T17" fmla="*/ 1244 h 2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3" h="2492">
                <a:moveTo>
                  <a:pt x="2492" y="1244"/>
                </a:moveTo>
                <a:lnTo>
                  <a:pt x="2492" y="1244"/>
                </a:lnTo>
                <a:cubicBezTo>
                  <a:pt x="2492" y="1933"/>
                  <a:pt x="1934" y="2491"/>
                  <a:pt x="1246" y="2491"/>
                </a:cubicBezTo>
                <a:lnTo>
                  <a:pt x="1246" y="2491"/>
                </a:lnTo>
                <a:cubicBezTo>
                  <a:pt x="559" y="2491"/>
                  <a:pt x="0" y="1933"/>
                  <a:pt x="0" y="1244"/>
                </a:cubicBezTo>
                <a:lnTo>
                  <a:pt x="0" y="1244"/>
                </a:lnTo>
                <a:cubicBezTo>
                  <a:pt x="0" y="557"/>
                  <a:pt x="559" y="0"/>
                  <a:pt x="1246" y="0"/>
                </a:cubicBezTo>
                <a:lnTo>
                  <a:pt x="1246" y="0"/>
                </a:lnTo>
                <a:cubicBezTo>
                  <a:pt x="1934" y="0"/>
                  <a:pt x="2492" y="557"/>
                  <a:pt x="2492" y="1244"/>
                </a:cubicBezTo>
              </a:path>
            </a:pathLst>
          </a:custGeom>
          <a:solidFill>
            <a:srgbClr val="FFC000"/>
          </a:solidFill>
          <a:ln>
            <a:noFill/>
          </a:ln>
          <a:effectLst/>
        </p:spPr>
        <p:txBody>
          <a:bodyPr wrap="none" anchor="ctr"/>
          <a:lstStyle/>
          <a:p>
            <a:pPr>
              <a:defRPr/>
            </a:pPr>
            <a:endParaRPr lang="en-US" sz="4400">
              <a:latin typeface="+mj-lt"/>
            </a:endParaRPr>
          </a:p>
        </p:txBody>
      </p:sp>
      <p:sp>
        <p:nvSpPr>
          <p:cNvPr id="6" name="Freeform 2">
            <a:extLst>
              <a:ext uri="{FF2B5EF4-FFF2-40B4-BE49-F238E27FC236}">
                <a16:creationId xmlns:a16="http://schemas.microsoft.com/office/drawing/2014/main" id="{9A703ACE-9B3F-B846-8746-5B0F1BFAA38D}"/>
              </a:ext>
            </a:extLst>
          </p:cNvPr>
          <p:cNvSpPr>
            <a:spLocks/>
          </p:cNvSpPr>
          <p:nvPr/>
        </p:nvSpPr>
        <p:spPr bwMode="auto">
          <a:xfrm>
            <a:off x="4536337" y="1286974"/>
            <a:ext cx="1424788" cy="2849576"/>
          </a:xfrm>
          <a:custGeom>
            <a:avLst/>
            <a:gdLst>
              <a:gd name="T0" fmla="*/ 0 w 3148"/>
              <a:gd name="T1" fmla="*/ 0 h 6296"/>
              <a:gd name="T2" fmla="*/ 0 w 3148"/>
              <a:gd name="T3" fmla="*/ 0 h 6296"/>
              <a:gd name="T4" fmla="*/ 2161817 w 3148"/>
              <a:gd name="T5" fmla="*/ 2161817 h 6296"/>
              <a:gd name="T6" fmla="*/ 2161817 w 3148"/>
              <a:gd name="T7" fmla="*/ 2161817 h 6296"/>
              <a:gd name="T8" fmla="*/ 0 w 3148"/>
              <a:gd name="T9" fmla="*/ 4324320 h 6296"/>
              <a:gd name="T10" fmla="*/ 0 w 3148"/>
              <a:gd name="T11" fmla="*/ 0 h 6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8" h="6296">
                <a:moveTo>
                  <a:pt x="0" y="0"/>
                </a:moveTo>
                <a:lnTo>
                  <a:pt x="0" y="0"/>
                </a:lnTo>
                <a:cubicBezTo>
                  <a:pt x="1738" y="0"/>
                  <a:pt x="3147" y="1410"/>
                  <a:pt x="3147" y="3147"/>
                </a:cubicBezTo>
                <a:cubicBezTo>
                  <a:pt x="3147" y="4885"/>
                  <a:pt x="1738" y="6295"/>
                  <a:pt x="0" y="6295"/>
                </a:cubicBezTo>
                <a:lnTo>
                  <a:pt x="0" y="0"/>
                </a:lnTo>
              </a:path>
            </a:pathLst>
          </a:custGeom>
          <a:solidFill>
            <a:srgbClr val="C55A11">
              <a:alpha val="75000"/>
            </a:srgbClr>
          </a:solidFill>
          <a:ln>
            <a:noFill/>
          </a:ln>
        </p:spPr>
        <p:txBody>
          <a:bodyPr wrap="none" anchor="ctr"/>
          <a:lstStyle/>
          <a:p>
            <a:endParaRPr lang="en-US" sz="4400">
              <a:latin typeface="+mj-lt"/>
            </a:endParaRPr>
          </a:p>
        </p:txBody>
      </p:sp>
      <p:sp>
        <p:nvSpPr>
          <p:cNvPr id="7" name="Freeform 4">
            <a:extLst>
              <a:ext uri="{FF2B5EF4-FFF2-40B4-BE49-F238E27FC236}">
                <a16:creationId xmlns:a16="http://schemas.microsoft.com/office/drawing/2014/main" id="{1C26443F-63F2-7645-B82D-681CEE77C13D}"/>
              </a:ext>
            </a:extLst>
          </p:cNvPr>
          <p:cNvSpPr>
            <a:spLocks/>
          </p:cNvSpPr>
          <p:nvPr/>
        </p:nvSpPr>
        <p:spPr bwMode="auto">
          <a:xfrm>
            <a:off x="3496513" y="1671939"/>
            <a:ext cx="2079646" cy="1789877"/>
          </a:xfrm>
          <a:custGeom>
            <a:avLst/>
            <a:gdLst>
              <a:gd name="T0" fmla="*/ 1577962 w 4596"/>
              <a:gd name="T1" fmla="*/ 0 h 3956"/>
              <a:gd name="T2" fmla="*/ 0 w 4596"/>
              <a:gd name="T3" fmla="*/ 1577450 h 3956"/>
              <a:gd name="T4" fmla="*/ 1000474 w 4596"/>
              <a:gd name="T5" fmla="*/ 2201700 h 3956"/>
              <a:gd name="T6" fmla="*/ 990174 w 4596"/>
              <a:gd name="T7" fmla="*/ 2191399 h 3956"/>
              <a:gd name="T8" fmla="*/ 988114 w 4596"/>
              <a:gd name="T9" fmla="*/ 2190026 h 3956"/>
              <a:gd name="T10" fmla="*/ 970261 w 4596"/>
              <a:gd name="T11" fmla="*/ 2171484 h 3956"/>
              <a:gd name="T12" fmla="*/ 964081 w 4596"/>
              <a:gd name="T13" fmla="*/ 2165303 h 3956"/>
              <a:gd name="T14" fmla="*/ 951034 w 4596"/>
              <a:gd name="T15" fmla="*/ 2149508 h 3956"/>
              <a:gd name="T16" fmla="*/ 944854 w 4596"/>
              <a:gd name="T17" fmla="*/ 2143327 h 3956"/>
              <a:gd name="T18" fmla="*/ 927001 w 4596"/>
              <a:gd name="T19" fmla="*/ 2122038 h 3956"/>
              <a:gd name="T20" fmla="*/ 925628 w 4596"/>
              <a:gd name="T21" fmla="*/ 2119978 h 3956"/>
              <a:gd name="T22" fmla="*/ 909148 w 4596"/>
              <a:gd name="T23" fmla="*/ 2099375 h 3956"/>
              <a:gd name="T24" fmla="*/ 904341 w 4596"/>
              <a:gd name="T25" fmla="*/ 2092508 h 3956"/>
              <a:gd name="T26" fmla="*/ 891981 w 4596"/>
              <a:gd name="T27" fmla="*/ 2075339 h 3956"/>
              <a:gd name="T28" fmla="*/ 887861 w 4596"/>
              <a:gd name="T29" fmla="*/ 2069159 h 3956"/>
              <a:gd name="T30" fmla="*/ 872067 w 4596"/>
              <a:gd name="T31" fmla="*/ 2045809 h 3956"/>
              <a:gd name="T32" fmla="*/ 870694 w 4596"/>
              <a:gd name="T33" fmla="*/ 2043749 h 3956"/>
              <a:gd name="T34" fmla="*/ 856961 w 4596"/>
              <a:gd name="T35" fmla="*/ 2021087 h 3956"/>
              <a:gd name="T36" fmla="*/ 852154 w 4596"/>
              <a:gd name="T37" fmla="*/ 2014219 h 3956"/>
              <a:gd name="T38" fmla="*/ 842541 w 4596"/>
              <a:gd name="T39" fmla="*/ 1995677 h 3956"/>
              <a:gd name="T40" fmla="*/ 837734 w 4596"/>
              <a:gd name="T41" fmla="*/ 1988123 h 3956"/>
              <a:gd name="T42" fmla="*/ 825374 w 4596"/>
              <a:gd name="T43" fmla="*/ 1962713 h 3956"/>
              <a:gd name="T44" fmla="*/ 824687 w 4596"/>
              <a:gd name="T45" fmla="*/ 1961340 h 3956"/>
              <a:gd name="T46" fmla="*/ 813014 w 4596"/>
              <a:gd name="T47" fmla="*/ 1937304 h 3956"/>
              <a:gd name="T48" fmla="*/ 809581 w 4596"/>
              <a:gd name="T49" fmla="*/ 1929063 h 3956"/>
              <a:gd name="T50" fmla="*/ 801341 w 4596"/>
              <a:gd name="T51" fmla="*/ 1909834 h 3956"/>
              <a:gd name="T52" fmla="*/ 797907 w 4596"/>
              <a:gd name="T53" fmla="*/ 1901593 h 3956"/>
              <a:gd name="T54" fmla="*/ 787607 w 4596"/>
              <a:gd name="T55" fmla="*/ 1874810 h 3956"/>
              <a:gd name="T56" fmla="*/ 786921 w 4596"/>
              <a:gd name="T57" fmla="*/ 1874124 h 3956"/>
              <a:gd name="T58" fmla="*/ 778681 w 4596"/>
              <a:gd name="T59" fmla="*/ 1848027 h 3956"/>
              <a:gd name="T60" fmla="*/ 775934 w 4596"/>
              <a:gd name="T61" fmla="*/ 1839100 h 3956"/>
              <a:gd name="T62" fmla="*/ 769754 w 4596"/>
              <a:gd name="T63" fmla="*/ 1819184 h 3956"/>
              <a:gd name="T64" fmla="*/ 767694 w 4596"/>
              <a:gd name="T65" fmla="*/ 1810943 h 3956"/>
              <a:gd name="T66" fmla="*/ 760141 w 4596"/>
              <a:gd name="T67" fmla="*/ 1782787 h 3956"/>
              <a:gd name="T68" fmla="*/ 760141 w 4596"/>
              <a:gd name="T69" fmla="*/ 1781413 h 3956"/>
              <a:gd name="T70" fmla="*/ 753961 w 4596"/>
              <a:gd name="T71" fmla="*/ 1753943 h 3956"/>
              <a:gd name="T72" fmla="*/ 752587 w 4596"/>
              <a:gd name="T73" fmla="*/ 1745016 h 3956"/>
              <a:gd name="T74" fmla="*/ 748467 w 4596"/>
              <a:gd name="T75" fmla="*/ 1723727 h 3956"/>
              <a:gd name="T76" fmla="*/ 747094 w 4596"/>
              <a:gd name="T77" fmla="*/ 1715486 h 3956"/>
              <a:gd name="T78" fmla="*/ 742974 w 4596"/>
              <a:gd name="T79" fmla="*/ 1685956 h 3956"/>
              <a:gd name="T80" fmla="*/ 742974 w 4596"/>
              <a:gd name="T81" fmla="*/ 1685269 h 3956"/>
              <a:gd name="T82" fmla="*/ 740227 w 4596"/>
              <a:gd name="T83" fmla="*/ 1656426 h 3956"/>
              <a:gd name="T84" fmla="*/ 739541 w 4596"/>
              <a:gd name="T85" fmla="*/ 1647498 h 3956"/>
              <a:gd name="T86" fmla="*/ 738854 w 4596"/>
              <a:gd name="T87" fmla="*/ 1624836 h 3956"/>
              <a:gd name="T88" fmla="*/ 738167 w 4596"/>
              <a:gd name="T89" fmla="*/ 1615908 h 3956"/>
              <a:gd name="T90" fmla="*/ 737481 w 4596"/>
              <a:gd name="T91" fmla="*/ 1585691 h 3956"/>
              <a:gd name="T92" fmla="*/ 1589635 w 4596"/>
              <a:gd name="T93" fmla="*/ 733442 h 3956"/>
              <a:gd name="T94" fmla="*/ 2441789 w 4596"/>
              <a:gd name="T95" fmla="*/ 1572643 h 3956"/>
              <a:gd name="T96" fmla="*/ 3155236 w 4596"/>
              <a:gd name="T97" fmla="*/ 1585691 h 3956"/>
              <a:gd name="T98" fmla="*/ 1577962 w 4596"/>
              <a:gd name="T99" fmla="*/ 0 h 39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96" h="3956">
                <a:moveTo>
                  <a:pt x="2298" y="0"/>
                </a:moveTo>
                <a:lnTo>
                  <a:pt x="2298" y="0"/>
                </a:lnTo>
                <a:cubicBezTo>
                  <a:pt x="1029" y="0"/>
                  <a:pt x="0" y="1029"/>
                  <a:pt x="0" y="2297"/>
                </a:cubicBezTo>
                <a:cubicBezTo>
                  <a:pt x="0" y="2949"/>
                  <a:pt x="271" y="3537"/>
                  <a:pt x="707" y="3955"/>
                </a:cubicBezTo>
                <a:lnTo>
                  <a:pt x="1457" y="3206"/>
                </a:lnTo>
                <a:cubicBezTo>
                  <a:pt x="1452" y="3201"/>
                  <a:pt x="1447" y="3196"/>
                  <a:pt x="1442" y="3191"/>
                </a:cubicBezTo>
                <a:cubicBezTo>
                  <a:pt x="1441" y="3191"/>
                  <a:pt x="1440" y="3189"/>
                  <a:pt x="1439" y="3189"/>
                </a:cubicBezTo>
                <a:cubicBezTo>
                  <a:pt x="1430" y="3180"/>
                  <a:pt x="1422" y="3171"/>
                  <a:pt x="1413" y="3162"/>
                </a:cubicBezTo>
                <a:cubicBezTo>
                  <a:pt x="1410" y="3159"/>
                  <a:pt x="1408" y="3156"/>
                  <a:pt x="1404" y="3153"/>
                </a:cubicBezTo>
                <a:cubicBezTo>
                  <a:pt x="1398" y="3146"/>
                  <a:pt x="1391" y="3137"/>
                  <a:pt x="1385" y="3130"/>
                </a:cubicBezTo>
                <a:cubicBezTo>
                  <a:pt x="1381" y="3127"/>
                  <a:pt x="1379" y="3124"/>
                  <a:pt x="1376" y="3121"/>
                </a:cubicBezTo>
                <a:cubicBezTo>
                  <a:pt x="1367" y="3111"/>
                  <a:pt x="1359" y="3100"/>
                  <a:pt x="1350" y="3090"/>
                </a:cubicBezTo>
                <a:cubicBezTo>
                  <a:pt x="1350" y="3089"/>
                  <a:pt x="1349" y="3088"/>
                  <a:pt x="1348" y="3087"/>
                </a:cubicBezTo>
                <a:cubicBezTo>
                  <a:pt x="1340" y="3078"/>
                  <a:pt x="1333" y="3067"/>
                  <a:pt x="1324" y="3057"/>
                </a:cubicBezTo>
                <a:cubicBezTo>
                  <a:pt x="1322" y="3054"/>
                  <a:pt x="1320" y="3051"/>
                  <a:pt x="1317" y="3047"/>
                </a:cubicBezTo>
                <a:cubicBezTo>
                  <a:pt x="1311" y="3039"/>
                  <a:pt x="1305" y="3031"/>
                  <a:pt x="1299" y="3022"/>
                </a:cubicBezTo>
                <a:cubicBezTo>
                  <a:pt x="1297" y="3020"/>
                  <a:pt x="1294" y="3016"/>
                  <a:pt x="1293" y="3013"/>
                </a:cubicBezTo>
                <a:cubicBezTo>
                  <a:pt x="1285" y="3001"/>
                  <a:pt x="1277" y="2990"/>
                  <a:pt x="1270" y="2979"/>
                </a:cubicBezTo>
                <a:cubicBezTo>
                  <a:pt x="1269" y="2978"/>
                  <a:pt x="1269" y="2977"/>
                  <a:pt x="1268" y="2976"/>
                </a:cubicBezTo>
                <a:cubicBezTo>
                  <a:pt x="1261" y="2965"/>
                  <a:pt x="1255" y="2954"/>
                  <a:pt x="1248" y="2943"/>
                </a:cubicBezTo>
                <a:cubicBezTo>
                  <a:pt x="1246" y="2939"/>
                  <a:pt x="1244" y="2936"/>
                  <a:pt x="1241" y="2933"/>
                </a:cubicBezTo>
                <a:cubicBezTo>
                  <a:pt x="1236" y="2923"/>
                  <a:pt x="1231" y="2915"/>
                  <a:pt x="1227" y="2906"/>
                </a:cubicBezTo>
                <a:cubicBezTo>
                  <a:pt x="1225" y="2902"/>
                  <a:pt x="1222" y="2898"/>
                  <a:pt x="1220" y="2895"/>
                </a:cubicBezTo>
                <a:cubicBezTo>
                  <a:pt x="1214" y="2883"/>
                  <a:pt x="1208" y="2871"/>
                  <a:pt x="1202" y="2858"/>
                </a:cubicBezTo>
                <a:cubicBezTo>
                  <a:pt x="1202" y="2858"/>
                  <a:pt x="1201" y="2857"/>
                  <a:pt x="1201" y="2856"/>
                </a:cubicBezTo>
                <a:cubicBezTo>
                  <a:pt x="1195" y="2845"/>
                  <a:pt x="1189" y="2833"/>
                  <a:pt x="1184" y="2821"/>
                </a:cubicBezTo>
                <a:cubicBezTo>
                  <a:pt x="1182" y="2817"/>
                  <a:pt x="1181" y="2813"/>
                  <a:pt x="1179" y="2809"/>
                </a:cubicBezTo>
                <a:cubicBezTo>
                  <a:pt x="1175" y="2800"/>
                  <a:pt x="1171" y="2790"/>
                  <a:pt x="1167" y="2781"/>
                </a:cubicBezTo>
                <a:cubicBezTo>
                  <a:pt x="1166" y="2777"/>
                  <a:pt x="1164" y="2773"/>
                  <a:pt x="1162" y="2769"/>
                </a:cubicBezTo>
                <a:cubicBezTo>
                  <a:pt x="1157" y="2756"/>
                  <a:pt x="1152" y="2744"/>
                  <a:pt x="1147" y="2730"/>
                </a:cubicBezTo>
                <a:cubicBezTo>
                  <a:pt x="1147" y="2730"/>
                  <a:pt x="1147" y="2730"/>
                  <a:pt x="1146" y="2729"/>
                </a:cubicBezTo>
                <a:cubicBezTo>
                  <a:pt x="1142" y="2716"/>
                  <a:pt x="1138" y="2703"/>
                  <a:pt x="1134" y="2691"/>
                </a:cubicBezTo>
                <a:cubicBezTo>
                  <a:pt x="1132" y="2687"/>
                  <a:pt x="1131" y="2682"/>
                  <a:pt x="1130" y="2678"/>
                </a:cubicBezTo>
                <a:cubicBezTo>
                  <a:pt x="1127" y="2669"/>
                  <a:pt x="1124" y="2659"/>
                  <a:pt x="1121" y="2649"/>
                </a:cubicBezTo>
                <a:cubicBezTo>
                  <a:pt x="1120" y="2645"/>
                  <a:pt x="1119" y="2641"/>
                  <a:pt x="1118" y="2637"/>
                </a:cubicBezTo>
                <a:cubicBezTo>
                  <a:pt x="1114" y="2623"/>
                  <a:pt x="1110" y="2609"/>
                  <a:pt x="1107" y="2596"/>
                </a:cubicBezTo>
                <a:cubicBezTo>
                  <a:pt x="1107" y="2595"/>
                  <a:pt x="1107" y="2595"/>
                  <a:pt x="1107" y="2594"/>
                </a:cubicBezTo>
                <a:cubicBezTo>
                  <a:pt x="1104" y="2581"/>
                  <a:pt x="1101" y="2567"/>
                  <a:pt x="1098" y="2554"/>
                </a:cubicBezTo>
                <a:cubicBezTo>
                  <a:pt x="1098" y="2550"/>
                  <a:pt x="1096" y="2545"/>
                  <a:pt x="1096" y="2541"/>
                </a:cubicBezTo>
                <a:cubicBezTo>
                  <a:pt x="1094" y="2531"/>
                  <a:pt x="1092" y="2520"/>
                  <a:pt x="1090" y="2510"/>
                </a:cubicBezTo>
                <a:cubicBezTo>
                  <a:pt x="1090" y="2506"/>
                  <a:pt x="1089" y="2502"/>
                  <a:pt x="1088" y="2498"/>
                </a:cubicBezTo>
                <a:cubicBezTo>
                  <a:pt x="1086" y="2483"/>
                  <a:pt x="1084" y="2469"/>
                  <a:pt x="1082" y="2455"/>
                </a:cubicBezTo>
                <a:cubicBezTo>
                  <a:pt x="1082" y="2454"/>
                  <a:pt x="1082" y="2454"/>
                  <a:pt x="1082" y="2454"/>
                </a:cubicBezTo>
                <a:cubicBezTo>
                  <a:pt x="1081" y="2440"/>
                  <a:pt x="1079" y="2426"/>
                  <a:pt x="1078" y="2412"/>
                </a:cubicBezTo>
                <a:cubicBezTo>
                  <a:pt x="1078" y="2407"/>
                  <a:pt x="1077" y="2403"/>
                  <a:pt x="1077" y="2399"/>
                </a:cubicBezTo>
                <a:cubicBezTo>
                  <a:pt x="1077" y="2388"/>
                  <a:pt x="1076" y="2377"/>
                  <a:pt x="1076" y="2366"/>
                </a:cubicBezTo>
                <a:cubicBezTo>
                  <a:pt x="1075" y="2362"/>
                  <a:pt x="1075" y="2358"/>
                  <a:pt x="1075" y="2353"/>
                </a:cubicBezTo>
                <a:cubicBezTo>
                  <a:pt x="1074" y="2339"/>
                  <a:pt x="1074" y="2324"/>
                  <a:pt x="1074" y="2309"/>
                </a:cubicBezTo>
                <a:cubicBezTo>
                  <a:pt x="1074" y="1623"/>
                  <a:pt x="1630" y="1068"/>
                  <a:pt x="2315" y="1068"/>
                </a:cubicBezTo>
                <a:cubicBezTo>
                  <a:pt x="2994" y="1068"/>
                  <a:pt x="3547" y="1613"/>
                  <a:pt x="3556" y="2290"/>
                </a:cubicBezTo>
                <a:lnTo>
                  <a:pt x="3557" y="2309"/>
                </a:lnTo>
                <a:lnTo>
                  <a:pt x="4595" y="2309"/>
                </a:lnTo>
                <a:cubicBezTo>
                  <a:pt x="4595" y="1041"/>
                  <a:pt x="3566" y="0"/>
                  <a:pt x="2298" y="0"/>
                </a:cubicBezTo>
              </a:path>
            </a:pathLst>
          </a:custGeom>
          <a:solidFill>
            <a:srgbClr val="2F5597">
              <a:alpha val="75000"/>
            </a:srgbClr>
          </a:solidFill>
          <a:ln>
            <a:noFill/>
          </a:ln>
        </p:spPr>
        <p:txBody>
          <a:bodyPr wrap="none" anchor="ctr"/>
          <a:lstStyle/>
          <a:p>
            <a:endParaRPr lang="en-US" sz="4400">
              <a:latin typeface="+mj-lt"/>
            </a:endParaRPr>
          </a:p>
        </p:txBody>
      </p:sp>
      <p:sp>
        <p:nvSpPr>
          <p:cNvPr id="8" name="Freeform 258">
            <a:extLst>
              <a:ext uri="{FF2B5EF4-FFF2-40B4-BE49-F238E27FC236}">
                <a16:creationId xmlns:a16="http://schemas.microsoft.com/office/drawing/2014/main" id="{0AB9301C-8F6F-FE40-83B3-3BABFCF84528}"/>
              </a:ext>
            </a:extLst>
          </p:cNvPr>
          <p:cNvSpPr>
            <a:spLocks/>
          </p:cNvSpPr>
          <p:nvPr/>
        </p:nvSpPr>
        <p:spPr bwMode="auto">
          <a:xfrm>
            <a:off x="1772541" y="2105024"/>
            <a:ext cx="1975036" cy="24061"/>
          </a:xfrm>
          <a:custGeom>
            <a:avLst/>
            <a:gdLst>
              <a:gd name="T0" fmla="*/ 2997743 w 4364"/>
              <a:gd name="T1" fmla="*/ 35646 h 52"/>
              <a:gd name="T2" fmla="*/ 0 w 4364"/>
              <a:gd name="T3" fmla="*/ 35646 h 52"/>
              <a:gd name="T4" fmla="*/ 0 w 4364"/>
              <a:gd name="T5" fmla="*/ 0 h 52"/>
              <a:gd name="T6" fmla="*/ 2997743 w 4364"/>
              <a:gd name="T7" fmla="*/ 0 h 52"/>
              <a:gd name="T8" fmla="*/ 2997743 w 4364"/>
              <a:gd name="T9" fmla="*/ 356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4" h="52">
                <a:moveTo>
                  <a:pt x="4363" y="51"/>
                </a:moveTo>
                <a:lnTo>
                  <a:pt x="0" y="51"/>
                </a:lnTo>
                <a:lnTo>
                  <a:pt x="0" y="0"/>
                </a:lnTo>
                <a:lnTo>
                  <a:pt x="4363" y="0"/>
                </a:lnTo>
                <a:lnTo>
                  <a:pt x="4363" y="51"/>
                </a:lnTo>
              </a:path>
            </a:pathLst>
          </a:custGeom>
          <a:solidFill>
            <a:srgbClr val="5D7AAB"/>
          </a:solidFill>
          <a:ln>
            <a:noFill/>
          </a:ln>
        </p:spPr>
        <p:txBody>
          <a:bodyPr wrap="none" anchor="ctr"/>
          <a:lstStyle/>
          <a:p>
            <a:endParaRPr lang="en-US" sz="4400">
              <a:latin typeface="+mj-lt"/>
            </a:endParaRPr>
          </a:p>
        </p:txBody>
      </p:sp>
      <p:sp>
        <p:nvSpPr>
          <p:cNvPr id="9" name="Freeform 259">
            <a:extLst>
              <a:ext uri="{FF2B5EF4-FFF2-40B4-BE49-F238E27FC236}">
                <a16:creationId xmlns:a16="http://schemas.microsoft.com/office/drawing/2014/main" id="{BAC7AF96-94CA-F141-B205-4FA1590EC5AA}"/>
              </a:ext>
            </a:extLst>
          </p:cNvPr>
          <p:cNvSpPr>
            <a:spLocks/>
          </p:cNvSpPr>
          <p:nvPr/>
        </p:nvSpPr>
        <p:spPr bwMode="auto">
          <a:xfrm>
            <a:off x="5781196" y="2105024"/>
            <a:ext cx="721690" cy="63538"/>
          </a:xfrm>
          <a:custGeom>
            <a:avLst/>
            <a:gdLst>
              <a:gd name="T0" fmla="*/ 2304168 w 3355"/>
              <a:gd name="T1" fmla="*/ 35646 h 52"/>
              <a:gd name="T2" fmla="*/ 0 w 3355"/>
              <a:gd name="T3" fmla="*/ 35646 h 52"/>
              <a:gd name="T4" fmla="*/ 0 w 3355"/>
              <a:gd name="T5" fmla="*/ 0 h 52"/>
              <a:gd name="T6" fmla="*/ 2304168 w 3355"/>
              <a:gd name="T7" fmla="*/ 0 h 52"/>
              <a:gd name="T8" fmla="*/ 2304168 w 3355"/>
              <a:gd name="T9" fmla="*/ 356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5" h="52">
                <a:moveTo>
                  <a:pt x="3354" y="51"/>
                </a:moveTo>
                <a:lnTo>
                  <a:pt x="0" y="51"/>
                </a:lnTo>
                <a:lnTo>
                  <a:pt x="0" y="0"/>
                </a:lnTo>
                <a:lnTo>
                  <a:pt x="3354" y="0"/>
                </a:lnTo>
                <a:lnTo>
                  <a:pt x="3354" y="51"/>
                </a:lnTo>
              </a:path>
            </a:pathLst>
          </a:custGeom>
          <a:solidFill>
            <a:srgbClr val="CE7D47"/>
          </a:solidFill>
          <a:ln>
            <a:noFill/>
          </a:ln>
        </p:spPr>
        <p:txBody>
          <a:bodyPr wrap="none" anchor="ctr"/>
          <a:lstStyle/>
          <a:p>
            <a:endParaRPr lang="en-US" sz="4400">
              <a:latin typeface="+mj-lt"/>
            </a:endParaRPr>
          </a:p>
        </p:txBody>
      </p:sp>
      <p:sp>
        <p:nvSpPr>
          <p:cNvPr id="10" name="Freeform 260">
            <a:extLst>
              <a:ext uri="{FF2B5EF4-FFF2-40B4-BE49-F238E27FC236}">
                <a16:creationId xmlns:a16="http://schemas.microsoft.com/office/drawing/2014/main" id="{16687155-273D-B942-8094-65E0678F40BD}"/>
              </a:ext>
            </a:extLst>
          </p:cNvPr>
          <p:cNvSpPr>
            <a:spLocks noChangeArrowheads="1"/>
          </p:cNvSpPr>
          <p:nvPr/>
        </p:nvSpPr>
        <p:spPr bwMode="auto">
          <a:xfrm>
            <a:off x="2214115" y="3697497"/>
            <a:ext cx="919402" cy="45719"/>
          </a:xfrm>
          <a:custGeom>
            <a:avLst/>
            <a:gdLst>
              <a:gd name="T0" fmla="*/ 3007 w 3008"/>
              <a:gd name="T1" fmla="*/ 50 h 51"/>
              <a:gd name="T2" fmla="*/ 0 w 3008"/>
              <a:gd name="T3" fmla="*/ 50 h 51"/>
              <a:gd name="T4" fmla="*/ 0 w 3008"/>
              <a:gd name="T5" fmla="*/ 0 h 51"/>
              <a:gd name="T6" fmla="*/ 3007 w 3008"/>
              <a:gd name="T7" fmla="*/ 0 h 51"/>
              <a:gd name="T8" fmla="*/ 3007 w 3008"/>
              <a:gd name="T9" fmla="*/ 50 h 51"/>
            </a:gdLst>
            <a:ahLst/>
            <a:cxnLst>
              <a:cxn ang="0">
                <a:pos x="T0" y="T1"/>
              </a:cxn>
              <a:cxn ang="0">
                <a:pos x="T2" y="T3"/>
              </a:cxn>
              <a:cxn ang="0">
                <a:pos x="T4" y="T5"/>
              </a:cxn>
              <a:cxn ang="0">
                <a:pos x="T6" y="T7"/>
              </a:cxn>
              <a:cxn ang="0">
                <a:pos x="T8" y="T9"/>
              </a:cxn>
            </a:cxnLst>
            <a:rect l="0" t="0" r="r" b="b"/>
            <a:pathLst>
              <a:path w="3008" h="51">
                <a:moveTo>
                  <a:pt x="3007" y="50"/>
                </a:moveTo>
                <a:lnTo>
                  <a:pt x="0" y="50"/>
                </a:lnTo>
                <a:lnTo>
                  <a:pt x="0" y="0"/>
                </a:lnTo>
                <a:lnTo>
                  <a:pt x="3007" y="0"/>
                </a:lnTo>
                <a:lnTo>
                  <a:pt x="3007" y="50"/>
                </a:lnTo>
              </a:path>
            </a:pathLst>
          </a:custGeom>
          <a:solidFill>
            <a:srgbClr val="979797"/>
          </a:solidFill>
          <a:ln>
            <a:noFill/>
          </a:ln>
          <a:effectLst/>
        </p:spPr>
        <p:txBody>
          <a:bodyPr wrap="none" anchor="ctr"/>
          <a:lstStyle/>
          <a:p>
            <a:pPr>
              <a:defRPr/>
            </a:pPr>
            <a:endParaRPr lang="en-US" sz="4400">
              <a:latin typeface="+mj-lt"/>
            </a:endParaRPr>
          </a:p>
        </p:txBody>
      </p:sp>
      <p:sp>
        <p:nvSpPr>
          <p:cNvPr id="18" name="Freeform 3">
            <a:extLst>
              <a:ext uri="{FF2B5EF4-FFF2-40B4-BE49-F238E27FC236}">
                <a16:creationId xmlns:a16="http://schemas.microsoft.com/office/drawing/2014/main" id="{BD777B73-1340-2F4F-8F5A-4BDEC296572B}"/>
              </a:ext>
            </a:extLst>
          </p:cNvPr>
          <p:cNvSpPr>
            <a:spLocks noChangeArrowheads="1"/>
          </p:cNvSpPr>
          <p:nvPr/>
        </p:nvSpPr>
        <p:spPr bwMode="auto">
          <a:xfrm>
            <a:off x="2777843" y="2718038"/>
            <a:ext cx="1758494" cy="1758494"/>
          </a:xfrm>
          <a:custGeom>
            <a:avLst/>
            <a:gdLst>
              <a:gd name="T0" fmla="*/ 3884 w 3885"/>
              <a:gd name="T1" fmla="*/ 3884 h 3885"/>
              <a:gd name="T2" fmla="*/ 3884 w 3885"/>
              <a:gd name="T3" fmla="*/ 3884 h 3885"/>
              <a:gd name="T4" fmla="*/ 0 w 3885"/>
              <a:gd name="T5" fmla="*/ 0 h 3885"/>
              <a:gd name="T6" fmla="*/ 3884 w 3885"/>
              <a:gd name="T7" fmla="*/ 0 h 3885"/>
              <a:gd name="T8" fmla="*/ 3884 w 3885"/>
              <a:gd name="T9" fmla="*/ 3884 h 3885"/>
            </a:gdLst>
            <a:ahLst/>
            <a:cxnLst>
              <a:cxn ang="0">
                <a:pos x="T0" y="T1"/>
              </a:cxn>
              <a:cxn ang="0">
                <a:pos x="T2" y="T3"/>
              </a:cxn>
              <a:cxn ang="0">
                <a:pos x="T4" y="T5"/>
              </a:cxn>
              <a:cxn ang="0">
                <a:pos x="T6" y="T7"/>
              </a:cxn>
              <a:cxn ang="0">
                <a:pos x="T8" y="T9"/>
              </a:cxn>
            </a:cxnLst>
            <a:rect l="0" t="0" r="r" b="b"/>
            <a:pathLst>
              <a:path w="3885" h="3885">
                <a:moveTo>
                  <a:pt x="3884" y="3884"/>
                </a:moveTo>
                <a:lnTo>
                  <a:pt x="3884" y="3884"/>
                </a:lnTo>
                <a:cubicBezTo>
                  <a:pt x="1739" y="3884"/>
                  <a:pt x="0" y="2145"/>
                  <a:pt x="0" y="0"/>
                </a:cubicBezTo>
                <a:lnTo>
                  <a:pt x="3884" y="0"/>
                </a:lnTo>
                <a:lnTo>
                  <a:pt x="3884" y="3884"/>
                </a:lnTo>
              </a:path>
            </a:pathLst>
          </a:custGeom>
          <a:solidFill>
            <a:srgbClr val="7C7C7C">
              <a:alpha val="75000"/>
            </a:srgbClr>
          </a:solidFill>
          <a:ln>
            <a:noFill/>
          </a:ln>
          <a:effectLst/>
        </p:spPr>
        <p:txBody>
          <a:bodyPr wrap="none" anchor="ctr"/>
          <a:lstStyle/>
          <a:p>
            <a:pPr>
              <a:defRPr/>
            </a:pPr>
            <a:endParaRPr lang="en-US" sz="4400">
              <a:latin typeface="+mj-lt"/>
            </a:endParaRPr>
          </a:p>
        </p:txBody>
      </p:sp>
      <p:sp>
        <p:nvSpPr>
          <p:cNvPr id="3" name="TextBox 2"/>
          <p:cNvSpPr txBox="1"/>
          <p:nvPr/>
        </p:nvSpPr>
        <p:spPr>
          <a:xfrm>
            <a:off x="1371600" y="4700885"/>
            <a:ext cx="7010400" cy="461665"/>
          </a:xfrm>
          <a:prstGeom prst="rect">
            <a:avLst/>
          </a:prstGeom>
          <a:noFill/>
        </p:spPr>
        <p:txBody>
          <a:bodyPr wrap="square" rtlCol="0">
            <a:spAutoFit/>
          </a:bodyPr>
          <a:lstStyle/>
          <a:p>
            <a:r>
              <a:rPr lang="en-US" sz="800" dirty="0">
                <a:solidFill>
                  <a:schemeClr val="bg1"/>
                </a:solidFill>
              </a:rPr>
              <a:t>Patterson, T. L., Volkmann, T., Gallardo, M., Goldenberg, S., </a:t>
            </a:r>
            <a:r>
              <a:rPr lang="en-US" sz="800" dirty="0" err="1">
                <a:solidFill>
                  <a:schemeClr val="bg1"/>
                </a:solidFill>
              </a:rPr>
              <a:t>Lozada</a:t>
            </a:r>
            <a:r>
              <a:rPr lang="en-US" sz="800" dirty="0">
                <a:solidFill>
                  <a:schemeClr val="bg1"/>
                </a:solidFill>
              </a:rPr>
              <a:t>, R., </a:t>
            </a:r>
            <a:r>
              <a:rPr lang="en-US" sz="800" dirty="0" err="1">
                <a:solidFill>
                  <a:schemeClr val="bg1"/>
                </a:solidFill>
              </a:rPr>
              <a:t>Semple</a:t>
            </a:r>
            <a:r>
              <a:rPr lang="en-US" sz="800" dirty="0">
                <a:solidFill>
                  <a:schemeClr val="bg1"/>
                </a:solidFill>
              </a:rPr>
              <a:t>, S. J., Anderson, C. M. &amp; </a:t>
            </a:r>
            <a:r>
              <a:rPr lang="en-US" sz="800" dirty="0" err="1">
                <a:solidFill>
                  <a:schemeClr val="bg1"/>
                </a:solidFill>
              </a:rPr>
              <a:t>Strathdee</a:t>
            </a:r>
            <a:r>
              <a:rPr lang="en-US" sz="800" dirty="0">
                <a:solidFill>
                  <a:schemeClr val="bg1"/>
                </a:solidFill>
              </a:rPr>
              <a:t>,  S. A. (2012).  Identifying the HIV transmission bridge: Which men are having unsafe sex with female sex workers and with their own wives or steady partners? Journal of Acquired Immune Deficiency Syndrome, 60(4): 414-420. </a:t>
            </a:r>
            <a:r>
              <a:rPr lang="en-US" sz="800" dirty="0" err="1">
                <a:solidFill>
                  <a:schemeClr val="bg1"/>
                </a:solidFill>
              </a:rPr>
              <a:t>doi</a:t>
            </a:r>
            <a:r>
              <a:rPr lang="en-US" sz="800" dirty="0">
                <a:solidFill>
                  <a:schemeClr val="bg1"/>
                </a:solidFill>
              </a:rPr>
              <a:t>: 10.1097/QAI.0b013e31825693f2 </a:t>
            </a:r>
          </a:p>
        </p:txBody>
      </p:sp>
    </p:spTree>
    <p:extLst>
      <p:ext uri="{BB962C8B-B14F-4D97-AF65-F5344CB8AC3E}">
        <p14:creationId xmlns:p14="http://schemas.microsoft.com/office/powerpoint/2010/main" val="94281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315569" cy="857250"/>
          </a:xfrm>
        </p:spPr>
        <p:txBody>
          <a:bodyPr/>
          <a:lstStyle/>
          <a:p>
            <a:pPr algn="ctr"/>
            <a:r>
              <a:rPr lang="en-US" dirty="0"/>
              <a:t>Overview of HIV Prevalence</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95350"/>
            <a:ext cx="8001000" cy="3848687"/>
          </a:xfrm>
          <a:prstGeom prst="rect">
            <a:avLst/>
          </a:prstGeom>
        </p:spPr>
      </p:pic>
      <p:sp>
        <p:nvSpPr>
          <p:cNvPr id="3" name="Rectangle 2"/>
          <p:cNvSpPr/>
          <p:nvPr/>
        </p:nvSpPr>
        <p:spPr>
          <a:xfrm>
            <a:off x="2514600" y="2495550"/>
            <a:ext cx="2819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4600" y="2495550"/>
            <a:ext cx="2895600" cy="369332"/>
          </a:xfrm>
          <a:prstGeom prst="rect">
            <a:avLst/>
          </a:prstGeom>
          <a:noFill/>
        </p:spPr>
        <p:txBody>
          <a:bodyPr wrap="square" rtlCol="0">
            <a:spAutoFit/>
          </a:bodyPr>
          <a:lstStyle/>
          <a:p>
            <a:r>
              <a:rPr lang="en-US" dirty="0"/>
              <a:t>3.98%   5%     19%     3%</a:t>
            </a:r>
          </a:p>
        </p:txBody>
      </p:sp>
      <p:sp>
        <p:nvSpPr>
          <p:cNvPr id="7" name="Rectangle 6"/>
          <p:cNvSpPr/>
          <p:nvPr/>
        </p:nvSpPr>
        <p:spPr>
          <a:xfrm>
            <a:off x="2590800" y="4171950"/>
            <a:ext cx="2133600" cy="293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43200" y="4107418"/>
            <a:ext cx="1981200" cy="369332"/>
          </a:xfrm>
          <a:prstGeom prst="rect">
            <a:avLst/>
          </a:prstGeom>
          <a:noFill/>
        </p:spPr>
        <p:txBody>
          <a:bodyPr wrap="square" rtlCol="0">
            <a:spAutoFit/>
          </a:bodyPr>
          <a:lstStyle/>
          <a:p>
            <a:r>
              <a:rPr lang="en-US" dirty="0"/>
              <a:t>6%     6%     12%</a:t>
            </a:r>
          </a:p>
        </p:txBody>
      </p:sp>
      <p:sp>
        <p:nvSpPr>
          <p:cNvPr id="9" name="Rectangle 8"/>
          <p:cNvSpPr/>
          <p:nvPr/>
        </p:nvSpPr>
        <p:spPr>
          <a:xfrm>
            <a:off x="5638800" y="2800350"/>
            <a:ext cx="533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38800" y="2800350"/>
            <a:ext cx="533400" cy="369332"/>
          </a:xfrm>
          <a:prstGeom prst="rect">
            <a:avLst/>
          </a:prstGeom>
          <a:noFill/>
        </p:spPr>
        <p:txBody>
          <a:bodyPr wrap="square" rtlCol="0">
            <a:spAutoFit/>
          </a:bodyPr>
          <a:lstStyle/>
          <a:p>
            <a:r>
              <a:rPr lang="en-US" dirty="0"/>
              <a:t>8%</a:t>
            </a:r>
          </a:p>
        </p:txBody>
      </p:sp>
      <p:sp>
        <p:nvSpPr>
          <p:cNvPr id="11" name="Rectangle 10"/>
          <p:cNvSpPr/>
          <p:nvPr/>
        </p:nvSpPr>
        <p:spPr>
          <a:xfrm>
            <a:off x="5638800" y="4324350"/>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38800" y="4324350"/>
            <a:ext cx="533400" cy="369332"/>
          </a:xfrm>
          <a:prstGeom prst="rect">
            <a:avLst/>
          </a:prstGeom>
          <a:noFill/>
        </p:spPr>
        <p:txBody>
          <a:bodyPr wrap="square" rtlCol="0">
            <a:spAutoFit/>
          </a:bodyPr>
          <a:lstStyle/>
          <a:p>
            <a:r>
              <a:rPr lang="en-US" dirty="0"/>
              <a:t>5%</a:t>
            </a:r>
          </a:p>
        </p:txBody>
      </p:sp>
      <p:sp>
        <p:nvSpPr>
          <p:cNvPr id="13" name="Rectangle 12"/>
          <p:cNvSpPr/>
          <p:nvPr/>
        </p:nvSpPr>
        <p:spPr>
          <a:xfrm>
            <a:off x="6705600" y="432435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5600" y="4259818"/>
            <a:ext cx="1600200" cy="369332"/>
          </a:xfrm>
          <a:prstGeom prst="rect">
            <a:avLst/>
          </a:prstGeom>
          <a:noFill/>
        </p:spPr>
        <p:txBody>
          <a:bodyPr wrap="square" rtlCol="0">
            <a:spAutoFit/>
          </a:bodyPr>
          <a:lstStyle/>
          <a:p>
            <a:r>
              <a:rPr lang="en-US" dirty="0"/>
              <a:t>7.7%     4.2%</a:t>
            </a:r>
          </a:p>
        </p:txBody>
      </p:sp>
    </p:spTree>
    <p:extLst>
      <p:ext uri="{BB962C8B-B14F-4D97-AF65-F5344CB8AC3E}">
        <p14:creationId xmlns:p14="http://schemas.microsoft.com/office/powerpoint/2010/main" val="1854742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Populations</a:t>
            </a:r>
            <a:br>
              <a:rPr lang="en-US" dirty="0"/>
            </a:br>
            <a:r>
              <a:rPr lang="en-US" sz="2400" dirty="0"/>
              <a:t>Subgroup Populations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76350"/>
            <a:ext cx="5648242" cy="3169625"/>
          </a:xfrm>
          <a:prstGeom prst="rect">
            <a:avLst/>
          </a:prstGeom>
        </p:spPr>
      </p:pic>
      <p:sp>
        <p:nvSpPr>
          <p:cNvPr id="6" name="TextBox 5"/>
          <p:cNvSpPr txBox="1"/>
          <p:nvPr/>
        </p:nvSpPr>
        <p:spPr>
          <a:xfrm>
            <a:off x="1981200" y="3714750"/>
            <a:ext cx="723275" cy="369332"/>
          </a:xfrm>
          <a:prstGeom prst="rect">
            <a:avLst/>
          </a:prstGeom>
          <a:noFill/>
        </p:spPr>
        <p:txBody>
          <a:bodyPr wrap="none" rtlCol="0">
            <a:spAutoFit/>
          </a:bodyPr>
          <a:lstStyle/>
          <a:p>
            <a:r>
              <a:rPr lang="en-US" dirty="0">
                <a:solidFill>
                  <a:schemeClr val="bg1"/>
                </a:solidFill>
              </a:rPr>
              <a:t>MSM</a:t>
            </a:r>
          </a:p>
        </p:txBody>
      </p:sp>
      <p:sp>
        <p:nvSpPr>
          <p:cNvPr id="7" name="TextBox 6"/>
          <p:cNvSpPr txBox="1"/>
          <p:nvPr/>
        </p:nvSpPr>
        <p:spPr>
          <a:xfrm>
            <a:off x="2210898" y="2236633"/>
            <a:ext cx="1126720" cy="584775"/>
          </a:xfrm>
          <a:prstGeom prst="rect">
            <a:avLst/>
          </a:prstGeom>
          <a:noFill/>
        </p:spPr>
        <p:txBody>
          <a:bodyPr wrap="none" rtlCol="0">
            <a:spAutoFit/>
          </a:bodyPr>
          <a:lstStyle/>
          <a:p>
            <a:pPr algn="ctr"/>
            <a:r>
              <a:rPr lang="en-US" sz="1600" dirty="0">
                <a:solidFill>
                  <a:schemeClr val="bg1"/>
                </a:solidFill>
              </a:rPr>
              <a:t>SEX</a:t>
            </a:r>
          </a:p>
          <a:p>
            <a:pPr algn="ctr"/>
            <a:r>
              <a:rPr lang="en-US" sz="1600" dirty="0">
                <a:solidFill>
                  <a:schemeClr val="bg1"/>
                </a:solidFill>
              </a:rPr>
              <a:t>TOURISM</a:t>
            </a:r>
          </a:p>
        </p:txBody>
      </p:sp>
      <p:sp>
        <p:nvSpPr>
          <p:cNvPr id="8" name="TextBox 7"/>
          <p:cNvSpPr txBox="1"/>
          <p:nvPr/>
        </p:nvSpPr>
        <p:spPr>
          <a:xfrm>
            <a:off x="3436310" y="1504656"/>
            <a:ext cx="1143262" cy="584775"/>
          </a:xfrm>
          <a:prstGeom prst="rect">
            <a:avLst/>
          </a:prstGeom>
          <a:noFill/>
        </p:spPr>
        <p:txBody>
          <a:bodyPr wrap="none" rtlCol="0">
            <a:spAutoFit/>
          </a:bodyPr>
          <a:lstStyle/>
          <a:p>
            <a:pPr algn="ctr"/>
            <a:r>
              <a:rPr lang="en-US" sz="1600" cap="all" dirty="0">
                <a:solidFill>
                  <a:schemeClr val="bg1"/>
                </a:solidFill>
              </a:rPr>
              <a:t>Sexual </a:t>
            </a:r>
          </a:p>
          <a:p>
            <a:pPr algn="ctr"/>
            <a:r>
              <a:rPr lang="en-US" sz="1600" cap="all" dirty="0">
                <a:solidFill>
                  <a:schemeClr val="bg1"/>
                </a:solidFill>
              </a:rPr>
              <a:t>Mobility</a:t>
            </a:r>
          </a:p>
        </p:txBody>
      </p:sp>
      <p:sp>
        <p:nvSpPr>
          <p:cNvPr id="9" name="TextBox 8"/>
          <p:cNvSpPr txBox="1"/>
          <p:nvPr/>
        </p:nvSpPr>
        <p:spPr>
          <a:xfrm>
            <a:off x="4908894" y="1609514"/>
            <a:ext cx="975716" cy="338554"/>
          </a:xfrm>
          <a:prstGeom prst="rect">
            <a:avLst/>
          </a:prstGeom>
          <a:noFill/>
        </p:spPr>
        <p:txBody>
          <a:bodyPr wrap="none" rtlCol="0">
            <a:spAutoFit/>
          </a:bodyPr>
          <a:lstStyle/>
          <a:p>
            <a:pPr algn="ctr"/>
            <a:r>
              <a:rPr lang="en-US" sz="1600" cap="all" dirty="0">
                <a:solidFill>
                  <a:schemeClr val="bg1"/>
                </a:solidFill>
              </a:rPr>
              <a:t>Health</a:t>
            </a:r>
          </a:p>
        </p:txBody>
      </p:sp>
      <p:sp>
        <p:nvSpPr>
          <p:cNvPr id="10" name="TextBox 9"/>
          <p:cNvSpPr txBox="1"/>
          <p:nvPr/>
        </p:nvSpPr>
        <p:spPr>
          <a:xfrm>
            <a:off x="5943600" y="2390522"/>
            <a:ext cx="1168910" cy="276999"/>
          </a:xfrm>
          <a:prstGeom prst="rect">
            <a:avLst/>
          </a:prstGeom>
          <a:noFill/>
        </p:spPr>
        <p:txBody>
          <a:bodyPr wrap="none" rtlCol="0">
            <a:spAutoFit/>
          </a:bodyPr>
          <a:lstStyle/>
          <a:p>
            <a:r>
              <a:rPr lang="en-US" sz="1200" cap="all" dirty="0">
                <a:solidFill>
                  <a:schemeClr val="bg1"/>
                </a:solidFill>
              </a:rPr>
              <a:t>Immigrants</a:t>
            </a:r>
          </a:p>
        </p:txBody>
      </p:sp>
      <p:sp>
        <p:nvSpPr>
          <p:cNvPr id="11" name="TextBox 10"/>
          <p:cNvSpPr txBox="1"/>
          <p:nvPr/>
        </p:nvSpPr>
        <p:spPr>
          <a:xfrm>
            <a:off x="6417496" y="3668583"/>
            <a:ext cx="1083950" cy="461665"/>
          </a:xfrm>
          <a:prstGeom prst="rect">
            <a:avLst/>
          </a:prstGeom>
          <a:noFill/>
        </p:spPr>
        <p:txBody>
          <a:bodyPr wrap="none" rtlCol="0">
            <a:spAutoFit/>
          </a:bodyPr>
          <a:lstStyle/>
          <a:p>
            <a:pPr algn="ctr"/>
            <a:r>
              <a:rPr lang="en-US" sz="1200" cap="all" dirty="0">
                <a:solidFill>
                  <a:schemeClr val="bg1"/>
                </a:solidFill>
              </a:rPr>
              <a:t>Sexual</a:t>
            </a:r>
          </a:p>
          <a:p>
            <a:pPr algn="ctr"/>
            <a:r>
              <a:rPr lang="en-US" sz="1200" cap="all" dirty="0">
                <a:solidFill>
                  <a:schemeClr val="bg1"/>
                </a:solidFill>
              </a:rPr>
              <a:t>Minorities</a:t>
            </a:r>
          </a:p>
        </p:txBody>
      </p:sp>
      <p:sp>
        <p:nvSpPr>
          <p:cNvPr id="20" name="Subtitle 2">
            <a:extLst>
              <a:ext uri="{FF2B5EF4-FFF2-40B4-BE49-F238E27FC236}">
                <a16:creationId xmlns:a16="http://schemas.microsoft.com/office/drawing/2014/main" id="{4FE8512E-F6FF-AC4C-BFCB-DA6D3D4135BE}"/>
              </a:ext>
            </a:extLst>
          </p:cNvPr>
          <p:cNvSpPr txBox="1">
            <a:spLocks/>
          </p:cNvSpPr>
          <p:nvPr/>
        </p:nvSpPr>
        <p:spPr>
          <a:xfrm>
            <a:off x="6415532" y="1357551"/>
            <a:ext cx="2499867" cy="50783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CROSS-BORDER UTILIZATION </a:t>
            </a:r>
          </a:p>
        </p:txBody>
      </p:sp>
      <p:sp>
        <p:nvSpPr>
          <p:cNvPr id="21" name="Subtitle 2">
            <a:extLst>
              <a:ext uri="{FF2B5EF4-FFF2-40B4-BE49-F238E27FC236}">
                <a16:creationId xmlns:a16="http://schemas.microsoft.com/office/drawing/2014/main" id="{4FE8512E-F6FF-AC4C-BFCB-DA6D3D4135BE}"/>
              </a:ext>
            </a:extLst>
          </p:cNvPr>
          <p:cNvSpPr txBox="1">
            <a:spLocks/>
          </p:cNvSpPr>
          <p:nvPr/>
        </p:nvSpPr>
        <p:spPr>
          <a:xfrm>
            <a:off x="7086600" y="2350252"/>
            <a:ext cx="2133618" cy="54476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POST- MIGRATION</a:t>
            </a:r>
          </a:p>
          <a:p>
            <a:pPr algn="l">
              <a:lnSpc>
                <a:spcPts val="1750"/>
              </a:lnSpc>
            </a:pPr>
            <a:r>
              <a:rPr lang="en-US" sz="1200" dirty="0">
                <a:solidFill>
                  <a:schemeClr val="tx1"/>
                </a:solidFill>
                <a:latin typeface="+mn-lt"/>
                <a:ea typeface="Lato Light" panose="020F0502020204030203" pitchFamily="34" charset="0"/>
                <a:cs typeface="Mukta ExtraLight" panose="020B0000000000000000" pitchFamily="34" charset="77"/>
              </a:rPr>
              <a:t>       MOBILITY</a:t>
            </a:r>
          </a:p>
        </p:txBody>
      </p:sp>
      <p:sp>
        <p:nvSpPr>
          <p:cNvPr id="22" name="Subtitle 2">
            <a:extLst>
              <a:ext uri="{FF2B5EF4-FFF2-40B4-BE49-F238E27FC236}">
                <a16:creationId xmlns:a16="http://schemas.microsoft.com/office/drawing/2014/main" id="{4FE8512E-F6FF-AC4C-BFCB-DA6D3D4135BE}"/>
              </a:ext>
            </a:extLst>
          </p:cNvPr>
          <p:cNvSpPr txBox="1">
            <a:spLocks/>
          </p:cNvSpPr>
          <p:nvPr/>
        </p:nvSpPr>
        <p:spPr>
          <a:xfrm>
            <a:off x="7464979" y="3450101"/>
            <a:ext cx="1526621" cy="96949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TRANS POPULATION ALONG MX-US   BORDER</a:t>
            </a:r>
          </a:p>
        </p:txBody>
      </p:sp>
      <p:sp>
        <p:nvSpPr>
          <p:cNvPr id="23" name="Subtitle 2">
            <a:extLst>
              <a:ext uri="{FF2B5EF4-FFF2-40B4-BE49-F238E27FC236}">
                <a16:creationId xmlns:a16="http://schemas.microsoft.com/office/drawing/2014/main" id="{4FE8512E-F6FF-AC4C-BFCB-DA6D3D4135BE}"/>
              </a:ext>
            </a:extLst>
          </p:cNvPr>
          <p:cNvSpPr txBox="1">
            <a:spLocks/>
          </p:cNvSpPr>
          <p:nvPr/>
        </p:nvSpPr>
        <p:spPr>
          <a:xfrm>
            <a:off x="228600" y="1471014"/>
            <a:ext cx="3310173" cy="27699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CONSENSUAL SEXUAL  MOBILITY</a:t>
            </a:r>
          </a:p>
        </p:txBody>
      </p:sp>
      <p:sp>
        <p:nvSpPr>
          <p:cNvPr id="24" name="Subtitle 2">
            <a:extLst>
              <a:ext uri="{FF2B5EF4-FFF2-40B4-BE49-F238E27FC236}">
                <a16:creationId xmlns:a16="http://schemas.microsoft.com/office/drawing/2014/main" id="{4FE8512E-F6FF-AC4C-BFCB-DA6D3D4135BE}"/>
              </a:ext>
            </a:extLst>
          </p:cNvPr>
          <p:cNvSpPr txBox="1">
            <a:spLocks/>
          </p:cNvSpPr>
          <p:nvPr/>
        </p:nvSpPr>
        <p:spPr>
          <a:xfrm>
            <a:off x="228600" y="2252720"/>
            <a:ext cx="2133618" cy="53405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VICTIMS</a:t>
            </a:r>
          </a:p>
          <a:p>
            <a:pPr marL="285750" indent="-2857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CONSUMERS</a:t>
            </a:r>
          </a:p>
        </p:txBody>
      </p:sp>
      <p:sp>
        <p:nvSpPr>
          <p:cNvPr id="25" name="Subtitle 2">
            <a:extLst>
              <a:ext uri="{FF2B5EF4-FFF2-40B4-BE49-F238E27FC236}">
                <a16:creationId xmlns:a16="http://schemas.microsoft.com/office/drawing/2014/main" id="{4FE8512E-F6FF-AC4C-BFCB-DA6D3D4135BE}"/>
              </a:ext>
            </a:extLst>
          </p:cNvPr>
          <p:cNvSpPr txBox="1">
            <a:spLocks/>
          </p:cNvSpPr>
          <p:nvPr/>
        </p:nvSpPr>
        <p:spPr>
          <a:xfrm>
            <a:off x="224921" y="3124123"/>
            <a:ext cx="1985978" cy="150502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b="1" dirty="0">
                <a:solidFill>
                  <a:schemeClr val="tx1"/>
                </a:solidFill>
                <a:latin typeface="+mn-lt"/>
                <a:ea typeface="Lato Light" panose="020F0502020204030203" pitchFamily="34" charset="0"/>
                <a:cs typeface="Mukta ExtraLight" panose="020B0000000000000000" pitchFamily="34" charset="77"/>
              </a:rPr>
              <a:t>MALE SEX WORKERS (MSWs)</a:t>
            </a:r>
          </a:p>
          <a:p>
            <a:pPr algn="l">
              <a:lnSpc>
                <a:spcPts val="1750"/>
              </a:lnSpc>
            </a:pPr>
            <a:endParaRPr lang="en-US" sz="1200" b="1" dirty="0">
              <a:solidFill>
                <a:schemeClr val="tx1"/>
              </a:solidFill>
              <a:latin typeface="+mn-lt"/>
              <a:ea typeface="Lato Light" panose="020F0502020204030203" pitchFamily="34" charset="0"/>
              <a:cs typeface="Mukta ExtraLight" panose="020B0000000000000000" pitchFamily="34" charset="77"/>
            </a:endParaRPr>
          </a:p>
          <a:p>
            <a:pPr marL="171450" indent="-1714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INTIMATE                       PARTNERS OF                    IDU-MSM</a:t>
            </a:r>
          </a:p>
        </p:txBody>
      </p:sp>
    </p:spTree>
    <p:extLst>
      <p:ext uri="{BB962C8B-B14F-4D97-AF65-F5344CB8AC3E}">
        <p14:creationId xmlns:p14="http://schemas.microsoft.com/office/powerpoint/2010/main" val="60022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Conflict of Interest Disclosure Statement</a:t>
            </a:r>
          </a:p>
        </p:txBody>
      </p:sp>
      <p:sp>
        <p:nvSpPr>
          <p:cNvPr id="3" name="Content Placeholder 2"/>
          <p:cNvSpPr>
            <a:spLocks noGrp="1"/>
          </p:cNvSpPr>
          <p:nvPr>
            <p:ph idx="1"/>
          </p:nvPr>
        </p:nvSpPr>
        <p:spPr>
          <a:xfrm>
            <a:off x="457200" y="1200151"/>
            <a:ext cx="8315569" cy="2819399"/>
          </a:xfrm>
        </p:spPr>
        <p:txBody>
          <a:bodyPr>
            <a:normAutofit/>
          </a:bodyPr>
          <a:lstStyle/>
          <a:p>
            <a:pPr marL="0" indent="0">
              <a:buNone/>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
        <p:nvSpPr>
          <p:cNvPr id="6" name="TextBox 5"/>
          <p:cNvSpPr txBox="1"/>
          <p:nvPr/>
        </p:nvSpPr>
        <p:spPr>
          <a:xfrm>
            <a:off x="304800" y="1987392"/>
            <a:ext cx="8615500" cy="461665"/>
          </a:xfrm>
          <a:prstGeom prst="rect">
            <a:avLst/>
          </a:prstGeom>
          <a:noFill/>
        </p:spPr>
        <p:txBody>
          <a:bodyPr wrap="none" rtlCol="0">
            <a:spAutoFit/>
          </a:bodyPr>
          <a:lstStyle/>
          <a:p>
            <a:r>
              <a:rPr lang="en-US" sz="2400" dirty="0"/>
              <a:t>Gerardo Anaya, FNP-C has no conflicts of interest to disclose</a:t>
            </a:r>
            <a:r>
              <a:rPr lang="en-US" dirty="0"/>
              <a:t>.</a:t>
            </a:r>
          </a:p>
        </p:txBody>
      </p:sp>
      <p:sp>
        <p:nvSpPr>
          <p:cNvPr id="8" name="TextBox 7"/>
          <p:cNvSpPr txBox="1"/>
          <p:nvPr/>
        </p:nvSpPr>
        <p:spPr>
          <a:xfrm>
            <a:off x="304800" y="3790950"/>
            <a:ext cx="8467969" cy="769441"/>
          </a:xfrm>
          <a:prstGeom prst="rect">
            <a:avLst/>
          </a:prstGeom>
          <a:noFill/>
        </p:spPr>
        <p:txBody>
          <a:bodyPr wrap="square" rtlCol="0">
            <a:spAutoFit/>
          </a:bodyPr>
          <a:lstStyle/>
          <a:p>
            <a:r>
              <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project is supported by the Health Resources and Services Administration (HRSA) of the U.S. Department of Health and Human Services (HHS). Under grant number U1OHA33225 (South Central AIDS Education and Training Center). It was awarded to the University of New Mexico. No percentage of this project was financed with non-governmental sources. This information or content and conclusions are those of the authors and should not be construed as the official position or policy of, nor should any endorsements be inferred by HRSA, HHS, or the U.S. Government.</a:t>
            </a:r>
          </a:p>
        </p:txBody>
      </p:sp>
    </p:spTree>
    <p:extLst>
      <p:ext uri="{BB962C8B-B14F-4D97-AF65-F5344CB8AC3E}">
        <p14:creationId xmlns:p14="http://schemas.microsoft.com/office/powerpoint/2010/main" val="233872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857250"/>
          </a:xfrm>
        </p:spPr>
        <p:txBody>
          <a:bodyPr/>
          <a:lstStyle/>
          <a:p>
            <a:pPr algn="ctr"/>
            <a:r>
              <a:rPr lang="en-US" dirty="0"/>
              <a:t>Call to Action</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30</a:t>
            </a:fld>
            <a:endParaRPr lang="en-US"/>
          </a:p>
        </p:txBody>
      </p:sp>
      <p:pic>
        <p:nvPicPr>
          <p:cNvPr id="228" name="Picture 2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819150"/>
            <a:ext cx="7845988" cy="3798577"/>
          </a:xfrm>
          <a:prstGeom prst="rect">
            <a:avLst/>
          </a:prstGeom>
        </p:spPr>
      </p:pic>
      <p:sp>
        <p:nvSpPr>
          <p:cNvPr id="5" name="Rectangle 4"/>
          <p:cNvSpPr/>
          <p:nvPr/>
        </p:nvSpPr>
        <p:spPr>
          <a:xfrm>
            <a:off x="838200" y="3181350"/>
            <a:ext cx="1981200" cy="3048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147596"/>
            <a:ext cx="1915909" cy="338554"/>
          </a:xfrm>
          <a:prstGeom prst="rect">
            <a:avLst/>
          </a:prstGeom>
          <a:noFill/>
        </p:spPr>
        <p:txBody>
          <a:bodyPr wrap="none" rtlCol="0">
            <a:spAutoFit/>
          </a:bodyPr>
          <a:lstStyle/>
          <a:p>
            <a:r>
              <a:rPr lang="en-US" sz="1600" dirty="0">
                <a:solidFill>
                  <a:schemeClr val="bg1"/>
                </a:solidFill>
              </a:rPr>
              <a:t>Prevention in PWH</a:t>
            </a:r>
          </a:p>
        </p:txBody>
      </p:sp>
    </p:spTree>
    <p:extLst>
      <p:ext uri="{BB962C8B-B14F-4D97-AF65-F5344CB8AC3E}">
        <p14:creationId xmlns:p14="http://schemas.microsoft.com/office/powerpoint/2010/main" val="125582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1085850"/>
            <a:ext cx="4743450" cy="3314700"/>
          </a:xfrm>
        </p:spPr>
        <p:txBody>
          <a:bodyPr>
            <a:normAutofit fontScale="92500"/>
          </a:bodyPr>
          <a:lstStyle/>
          <a:p>
            <a:r>
              <a:rPr lang="en-US" dirty="0"/>
              <a:t>Clinical Consultation Center </a:t>
            </a:r>
            <a:r>
              <a:rPr lang="en-US" sz="1800" dirty="0">
                <a:hlinkClick r:id="rId3"/>
              </a:rPr>
              <a:t>http://nccc.ucsf.edu/</a:t>
            </a:r>
            <a:endParaRPr lang="en-US" sz="1950" dirty="0"/>
          </a:p>
          <a:p>
            <a:pPr lvl="1"/>
            <a:r>
              <a:rPr lang="en-US" dirty="0"/>
              <a:t>HIV Management</a:t>
            </a:r>
          </a:p>
          <a:p>
            <a:pPr lvl="1"/>
            <a:r>
              <a:rPr lang="en-US" dirty="0"/>
              <a:t>Perinatal HIV </a:t>
            </a:r>
          </a:p>
          <a:p>
            <a:pPr lvl="1"/>
            <a:r>
              <a:rPr lang="en-US" dirty="0"/>
              <a:t>HIV </a:t>
            </a:r>
            <a:r>
              <a:rPr lang="en-US" dirty="0" err="1"/>
              <a:t>PrEP</a:t>
            </a:r>
            <a:r>
              <a:rPr lang="en-US" dirty="0"/>
              <a:t> </a:t>
            </a:r>
          </a:p>
          <a:p>
            <a:pPr lvl="1"/>
            <a:r>
              <a:rPr lang="en-US" dirty="0"/>
              <a:t>HIV PEP line</a:t>
            </a:r>
          </a:p>
          <a:p>
            <a:pPr lvl="1"/>
            <a:r>
              <a:rPr lang="en-US" dirty="0"/>
              <a:t>HCV Management</a:t>
            </a:r>
          </a:p>
          <a:p>
            <a:pPr lvl="1"/>
            <a:r>
              <a:rPr lang="en-US" dirty="0"/>
              <a:t>Substance Use Management</a:t>
            </a:r>
          </a:p>
          <a:p>
            <a:pPr lvl="1"/>
            <a:endParaRPr lang="en-US" sz="600" dirty="0"/>
          </a:p>
        </p:txBody>
      </p:sp>
      <p:sp>
        <p:nvSpPr>
          <p:cNvPr id="7" name="Content Placeholder 6"/>
          <p:cNvSpPr>
            <a:spLocks noGrp="1"/>
          </p:cNvSpPr>
          <p:nvPr>
            <p:ph sz="half" idx="2"/>
          </p:nvPr>
        </p:nvSpPr>
        <p:spPr>
          <a:xfrm>
            <a:off x="4629150" y="1086976"/>
            <a:ext cx="4451278" cy="3618374"/>
          </a:xfrm>
        </p:spPr>
        <p:txBody>
          <a:bodyPr>
            <a:normAutofit fontScale="85000" lnSpcReduction="20000"/>
          </a:bodyPr>
          <a:lstStyle/>
          <a:p>
            <a:r>
              <a:rPr lang="en-US" dirty="0"/>
              <a:t>AETC National HIV Curriculum </a:t>
            </a:r>
            <a:r>
              <a:rPr lang="en-US" dirty="0">
                <a:hlinkClick r:id="rId4"/>
              </a:rPr>
              <a:t>https://aidsetc.org/nhc</a:t>
            </a:r>
            <a:endParaRPr lang="en-US" dirty="0"/>
          </a:p>
          <a:p>
            <a:endParaRPr lang="en-US" sz="900" dirty="0"/>
          </a:p>
          <a:p>
            <a:r>
              <a:rPr lang="en-US" dirty="0"/>
              <a:t>AETC National Coordinating Resource Center </a:t>
            </a:r>
            <a:r>
              <a:rPr lang="en-US" dirty="0">
                <a:hlinkClick r:id="rId5"/>
              </a:rPr>
              <a:t>https://targethiv.org/library/aetc-national-coordinating-resource-center-0</a:t>
            </a:r>
            <a:endParaRPr lang="en-US" dirty="0"/>
          </a:p>
          <a:p>
            <a:endParaRPr lang="en-US" sz="800" dirty="0"/>
          </a:p>
          <a:p>
            <a:r>
              <a:rPr lang="en-US" dirty="0"/>
              <a:t>Additional trainings </a:t>
            </a:r>
            <a:r>
              <a:rPr lang="en-US" dirty="0">
                <a:hlinkClick r:id="rId6"/>
              </a:rPr>
              <a:t>scaetcecho@salud.unm.edu</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31</a:t>
            </a:fld>
            <a:endParaRPr lang="en-US"/>
          </a:p>
        </p:txBody>
      </p:sp>
    </p:spTree>
    <p:extLst>
      <p:ext uri="{BB962C8B-B14F-4D97-AF65-F5344CB8AC3E}">
        <p14:creationId xmlns:p14="http://schemas.microsoft.com/office/powerpoint/2010/main" val="1232202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 </a:t>
            </a:r>
          </a:p>
        </p:txBody>
      </p:sp>
      <p:sp>
        <p:nvSpPr>
          <p:cNvPr id="3" name="Content Placeholder 2"/>
          <p:cNvSpPr>
            <a:spLocks noGrp="1"/>
          </p:cNvSpPr>
          <p:nvPr>
            <p:ph idx="1"/>
          </p:nvPr>
        </p:nvSpPr>
        <p:spPr>
          <a:xfrm>
            <a:off x="228600" y="1063228"/>
            <a:ext cx="8544169" cy="3794521"/>
          </a:xfrm>
        </p:spPr>
        <p:txBody>
          <a:bodyPr>
            <a:normAutofit/>
          </a:bodyPr>
          <a:lstStyle/>
          <a:p>
            <a:pPr marL="114300" indent="0">
              <a:buNone/>
            </a:pPr>
            <a:endParaRPr lang="en-US" b="1" dirty="0"/>
          </a:p>
          <a:p>
            <a:pPr lvl="0" indent="-342900">
              <a:spcBef>
                <a:spcPts val="0"/>
              </a:spcBef>
              <a:buFont typeface="Wingdings" panose="05000000000000000000" pitchFamily="2" charset="2"/>
              <a:buChar char="§"/>
              <a:defRPr/>
            </a:pPr>
            <a:endParaRPr lang="en-US" dirty="0"/>
          </a:p>
          <a:p>
            <a:pPr indent="-342900">
              <a:buFont typeface="Wingdings" panose="05000000000000000000" pitchFamily="2" charset="2"/>
              <a:buChar char="§"/>
            </a:pPr>
            <a:endParaRPr lang="en-US" dirty="0"/>
          </a:p>
          <a:p>
            <a:pPr lvl="0"/>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32</a:t>
            </a:fld>
            <a:endParaRPr lang="en-US"/>
          </a:p>
        </p:txBody>
      </p:sp>
      <p:sp>
        <p:nvSpPr>
          <p:cNvPr id="5" name="Rectangle 4"/>
          <p:cNvSpPr/>
          <p:nvPr/>
        </p:nvSpPr>
        <p:spPr>
          <a:xfrm>
            <a:off x="228600" y="1002090"/>
            <a:ext cx="8686800" cy="4524315"/>
          </a:xfrm>
          <a:prstGeom prst="rect">
            <a:avLst/>
          </a:prstGeom>
        </p:spPr>
        <p:txBody>
          <a:bodyPr wrap="square">
            <a:spAutoFit/>
          </a:bodyPr>
          <a:lstStyle/>
          <a:p>
            <a:pPr marL="228600" indent="-228600">
              <a:buClr>
                <a:schemeClr val="accent6"/>
              </a:buClr>
              <a:buFont typeface="Arial" panose="020B0604020202020204" pitchFamily="34" charset="0"/>
              <a:buChar char="•"/>
            </a:pPr>
            <a:r>
              <a:rPr lang="en-US" sz="1200" dirty="0"/>
              <a:t>United States Environmental Protection Agency. Border 2020: U.S.-Mexico Environmental Program. Published 2020. Accessed July 01, 2020. </a:t>
            </a:r>
          </a:p>
          <a:p>
            <a:pPr marL="228600" lvl="0" indent="-228600">
              <a:buClr>
                <a:schemeClr val="accent6"/>
              </a:buClr>
              <a:buFont typeface="Arial" panose="020B0604020202020204" pitchFamily="34" charset="0"/>
              <a:buChar char="•"/>
              <a:defRPr/>
            </a:pPr>
            <a:r>
              <a:rPr lang="en-US" sz="1200" dirty="0"/>
              <a:t> Ramos R, Ferreira-Pinto JB, </a:t>
            </a:r>
            <a:r>
              <a:rPr lang="en-US" sz="1200" dirty="0" err="1"/>
              <a:t>Brouwer</a:t>
            </a:r>
            <a:r>
              <a:rPr lang="en-US" sz="1200" dirty="0"/>
              <a:t> K C,  Ramos ME, Lozada RM, Firestone-Cruz MF, et al. A tale of two cities: Social and environmental influences shaping risk factors and protective behaviors in two Mexico-US border cities. Health &amp; Place. 20009;15:999-1005. </a:t>
            </a:r>
          </a:p>
          <a:p>
            <a:pPr marL="228600" indent="-228600">
              <a:buClr>
                <a:schemeClr val="accent6"/>
              </a:buClr>
              <a:buFont typeface="Arial" panose="020B0604020202020204" pitchFamily="34" charset="0"/>
              <a:buChar char="•"/>
            </a:pPr>
            <a:r>
              <a:rPr lang="en-US" sz="1200" dirty="0" err="1"/>
              <a:t>PDNUno</a:t>
            </a:r>
            <a:r>
              <a:rPr lang="en-US" sz="1200" dirty="0"/>
              <a:t>: Save time crossing the border. The International Bridges Steering Committee Web site. </a:t>
            </a:r>
            <a:r>
              <a:rPr lang="en-US" sz="1200" dirty="0">
                <a:hlinkClick r:id="rId3"/>
              </a:rPr>
              <a:t>https://pdnuno.com/</a:t>
            </a:r>
            <a:r>
              <a:rPr lang="en-US" sz="1200" dirty="0"/>
              <a:t>. Accessed July 03, 2020. </a:t>
            </a:r>
          </a:p>
          <a:p>
            <a:pPr marL="228600" indent="-228600">
              <a:buClr>
                <a:schemeClr val="accent6"/>
              </a:buClr>
              <a:buFont typeface="Arial" panose="020B0604020202020204" pitchFamily="34" charset="0"/>
              <a:buChar char="•"/>
            </a:pPr>
            <a:r>
              <a:rPr lang="en-US" sz="1200" dirty="0"/>
              <a:t>Texas Department of State Health Services. Office of Border Public Health-Texas Mexico Border. TDSHS Web site. </a:t>
            </a:r>
            <a:r>
              <a:rPr lang="en-US" sz="1200" dirty="0">
                <a:hlinkClick r:id="rId4"/>
              </a:rPr>
              <a:t>https://www.dshs.texas.gov/borderhealth/</a:t>
            </a:r>
            <a:r>
              <a:rPr lang="en-US" sz="1200" dirty="0"/>
              <a:t>. Accessed March. 04, 2020.</a:t>
            </a:r>
          </a:p>
          <a:p>
            <a:pPr marL="228600" indent="-228600">
              <a:buClr>
                <a:schemeClr val="accent6"/>
              </a:buClr>
              <a:buFont typeface="Arial" panose="020B0604020202020204" pitchFamily="34" charset="0"/>
              <a:buChar char="•"/>
            </a:pPr>
            <a:r>
              <a:rPr lang="en-US" sz="1200" dirty="0">
                <a:solidFill>
                  <a:srgbClr val="222222"/>
                </a:solidFill>
              </a:rPr>
              <a:t>Border crossing/Entry data. United States Department of Transportation Web site. </a:t>
            </a:r>
            <a:r>
              <a:rPr lang="en-US" sz="1200" dirty="0">
                <a:solidFill>
                  <a:srgbClr val="222222"/>
                </a:solidFill>
                <a:hlinkClick r:id="rId5"/>
              </a:rPr>
              <a:t>https://www.bts.gov/content/border-crossingentry-data</a:t>
            </a:r>
            <a:r>
              <a:rPr lang="en-US" sz="1200" dirty="0">
                <a:solidFill>
                  <a:srgbClr val="222222"/>
                </a:solidFill>
              </a:rPr>
              <a:t>. Published 2020. Accessed July 29, 2020.</a:t>
            </a:r>
          </a:p>
          <a:p>
            <a:pPr marL="228600" indent="-228600">
              <a:buClr>
                <a:schemeClr val="accent6"/>
              </a:buClr>
              <a:buFont typeface="Arial" panose="020B0604020202020204" pitchFamily="34" charset="0"/>
              <a:buChar char="•"/>
            </a:pPr>
            <a:r>
              <a:rPr lang="en-US" sz="1200" dirty="0">
                <a:solidFill>
                  <a:srgbClr val="222222"/>
                </a:solidFill>
              </a:rPr>
              <a:t>Diaz L, Gonzalez JL. World’s busiest border falls quiet with millions of Mexicans barred from U.S. Reuters Web site. </a:t>
            </a:r>
            <a:r>
              <a:rPr lang="en-US" sz="1200" dirty="0">
                <a:solidFill>
                  <a:srgbClr val="222222"/>
                </a:solidFill>
                <a:hlinkClick r:id="rId6"/>
              </a:rPr>
              <a:t>https://www.reuters.com/article/us-health-coronavirus-border/worlds-busiest-border-falls-quiet-with-millions-of-mexicans-barred-from-u-s-idUSKBN21I0MR</a:t>
            </a:r>
            <a:r>
              <a:rPr lang="en-US" sz="1200" dirty="0">
                <a:solidFill>
                  <a:srgbClr val="222222"/>
                </a:solidFill>
              </a:rPr>
              <a:t>. Published March 31, 2020. Accessed July 28, 2020. </a:t>
            </a:r>
          </a:p>
          <a:p>
            <a:pPr marL="228600" lvl="0" indent="-228600">
              <a:buClr>
                <a:schemeClr val="accent6"/>
              </a:buClr>
              <a:buFont typeface="Arial" panose="020B0604020202020204" pitchFamily="34" charset="0"/>
              <a:buChar char="•"/>
              <a:defRPr/>
            </a:pPr>
            <a:r>
              <a:rPr lang="en-US" sz="1200" dirty="0"/>
              <a:t>Ramos R, Ferreira-Pinto JB, </a:t>
            </a:r>
            <a:r>
              <a:rPr lang="en-US" sz="1200" dirty="0" err="1"/>
              <a:t>Brouwer</a:t>
            </a:r>
            <a:r>
              <a:rPr lang="en-US" sz="1200" dirty="0"/>
              <a:t> K C,  Ramos ME, Lozada RM, Firestone-Cruz MF, et al. A tale of two cities: Social and environmental influences shaping risk factors and protective behaviors in two Mexico-US border cities. Health &amp; Place. 20009;15:999-1005. </a:t>
            </a:r>
          </a:p>
          <a:p>
            <a:pPr marL="228600" indent="-228600">
              <a:buClr>
                <a:schemeClr val="accent6"/>
              </a:buClr>
              <a:buFont typeface="Arial" panose="020B0604020202020204" pitchFamily="34" charset="0"/>
              <a:buChar char="•"/>
            </a:pPr>
            <a:r>
              <a:rPr lang="en-US" sz="1200" dirty="0"/>
              <a:t>Rivera JO, Ortiz M, Cardenas V. Cross-Border purchase of medications and healthcare in a sample of residents of El Paso, Texas and Ciudad Juarez, Mexico. Journal of National Medical Association. 2009;101(2):167-173. </a:t>
            </a:r>
          </a:p>
          <a:p>
            <a:pPr marL="228600" indent="-228600">
              <a:buFont typeface="+mj-lt"/>
              <a:buAutoNum type="arabicPeriod"/>
            </a:pPr>
            <a:endParaRPr lang="en-US" sz="1200" dirty="0">
              <a:solidFill>
                <a:srgbClr val="222222"/>
              </a:solidFill>
            </a:endParaRPr>
          </a:p>
          <a:p>
            <a:pPr marL="228600" indent="-228600">
              <a:buFont typeface="+mj-lt"/>
              <a:buAutoNum type="arabicPeriod"/>
            </a:pPr>
            <a:endParaRPr lang="en-US" sz="1200" dirty="0"/>
          </a:p>
          <a:p>
            <a:pPr marL="228600" indent="-228600">
              <a:buFont typeface="+mj-lt"/>
              <a:buAutoNum type="arabicPeriod"/>
            </a:pPr>
            <a:endParaRPr lang="en-US" dirty="0"/>
          </a:p>
          <a:p>
            <a:pPr marL="228600" lvl="0" indent="-228600">
              <a:buFontTx/>
              <a:buAutoNum type="arabicPeriod"/>
              <a:defRPr/>
            </a:pPr>
            <a:endParaRPr lang="en-US" dirty="0"/>
          </a:p>
        </p:txBody>
      </p:sp>
    </p:spTree>
    <p:extLst>
      <p:ext uri="{BB962C8B-B14F-4D97-AF65-F5344CB8AC3E}">
        <p14:creationId xmlns:p14="http://schemas.microsoft.com/office/powerpoint/2010/main" val="361178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381000" y="971550"/>
            <a:ext cx="8315569" cy="3657600"/>
          </a:xfrm>
        </p:spPr>
        <p:txBody>
          <a:bodyPr>
            <a:normAutofit fontScale="92500" lnSpcReduction="10000"/>
          </a:bodyPr>
          <a:lstStyle/>
          <a:p>
            <a:pPr marL="228600">
              <a:buFont typeface="Arial" panose="020B0604020202020204" pitchFamily="34" charset="0"/>
              <a:buChar char="•"/>
            </a:pPr>
            <a:r>
              <a:rPr lang="es-MX" sz="1200" dirty="0"/>
              <a:t>Prado HS. Retiran apoyo a programas de VIH/Sida aquí. El Diario de Mexico Web </a:t>
            </a:r>
            <a:r>
              <a:rPr lang="es-MX" sz="1200" dirty="0" err="1"/>
              <a:t>site</a:t>
            </a:r>
            <a:r>
              <a:rPr lang="es-MX" sz="1200" dirty="0"/>
              <a:t>. </a:t>
            </a:r>
            <a:r>
              <a:rPr lang="es-MX" sz="1200" dirty="0" err="1"/>
              <a:t>Published</a:t>
            </a:r>
            <a:r>
              <a:rPr lang="es-MX" sz="1200" dirty="0"/>
              <a:t> </a:t>
            </a:r>
            <a:r>
              <a:rPr lang="es-MX" sz="1200" dirty="0" err="1"/>
              <a:t>July</a:t>
            </a:r>
            <a:r>
              <a:rPr lang="es-MX" sz="1200" dirty="0"/>
              <a:t> 08, 2019.  </a:t>
            </a:r>
            <a:r>
              <a:rPr lang="es-MX" sz="1200" dirty="0" err="1"/>
              <a:t>Accessed</a:t>
            </a:r>
            <a:r>
              <a:rPr lang="es-MX" sz="1200" dirty="0"/>
              <a:t> </a:t>
            </a:r>
            <a:r>
              <a:rPr lang="es-MX" sz="1200" dirty="0" err="1"/>
              <a:t>March</a:t>
            </a:r>
            <a:r>
              <a:rPr lang="es-MX" sz="1200" dirty="0"/>
              <a:t> 11, 2020. </a:t>
            </a:r>
          </a:p>
          <a:p>
            <a:pPr marL="228600">
              <a:buFont typeface="Arial" panose="020B0604020202020204" pitchFamily="34" charset="0"/>
              <a:buChar char="•"/>
            </a:pPr>
            <a:r>
              <a:rPr lang="es-MX" sz="1200" dirty="0" err="1"/>
              <a:t>Deslandes</a:t>
            </a:r>
            <a:r>
              <a:rPr lang="es-MX" sz="1200" dirty="0"/>
              <a:t> A. Mexico </a:t>
            </a:r>
            <a:r>
              <a:rPr lang="es-MX" sz="1200" dirty="0" err="1"/>
              <a:t>is</a:t>
            </a:r>
            <a:r>
              <a:rPr lang="es-MX" sz="1200" dirty="0"/>
              <a:t> </a:t>
            </a:r>
            <a:r>
              <a:rPr lang="es-MX" sz="1200" dirty="0" err="1"/>
              <a:t>setting</a:t>
            </a:r>
            <a:r>
              <a:rPr lang="es-MX" sz="1200" dirty="0"/>
              <a:t> a global </a:t>
            </a:r>
            <a:r>
              <a:rPr lang="es-MX" sz="1200" dirty="0" err="1"/>
              <a:t>example</a:t>
            </a:r>
            <a:r>
              <a:rPr lang="es-MX" sz="1200" dirty="0"/>
              <a:t> </a:t>
            </a:r>
            <a:r>
              <a:rPr lang="es-MX" sz="1200" dirty="0" err="1"/>
              <a:t>on</a:t>
            </a:r>
            <a:r>
              <a:rPr lang="es-MX" sz="1200" dirty="0"/>
              <a:t> HIV </a:t>
            </a:r>
            <a:r>
              <a:rPr lang="es-MX" sz="1200" dirty="0" err="1"/>
              <a:t>treatment</a:t>
            </a:r>
            <a:r>
              <a:rPr lang="es-MX" sz="1200" dirty="0"/>
              <a:t>. </a:t>
            </a:r>
            <a:r>
              <a:rPr lang="es-MX" sz="1200" dirty="0" err="1"/>
              <a:t>The</a:t>
            </a:r>
            <a:r>
              <a:rPr lang="es-MX" sz="1200" dirty="0"/>
              <a:t> Slate </a:t>
            </a:r>
            <a:r>
              <a:rPr lang="es-MX" sz="1200" dirty="0" err="1"/>
              <a:t>Group</a:t>
            </a:r>
            <a:r>
              <a:rPr lang="es-MX" sz="1200" dirty="0"/>
              <a:t> Web </a:t>
            </a:r>
            <a:r>
              <a:rPr lang="es-MX" sz="1200" dirty="0" err="1"/>
              <a:t>site</a:t>
            </a:r>
            <a:r>
              <a:rPr lang="es-MX" sz="1200" dirty="0"/>
              <a:t>. </a:t>
            </a:r>
            <a:r>
              <a:rPr lang="en-US" sz="1200" dirty="0">
                <a:hlinkClick r:id="rId2"/>
              </a:rPr>
              <a:t>https://foreignpolicy.com/2019/11/13/mexico-global-hiv-treatment-amlo-funding-cuts/</a:t>
            </a:r>
            <a:r>
              <a:rPr lang="en-US" sz="1200" dirty="0"/>
              <a:t>. Accessed November 13, 2019.</a:t>
            </a:r>
          </a:p>
          <a:p>
            <a:pPr marL="228600">
              <a:buFont typeface="Arial" panose="020B0604020202020204" pitchFamily="34" charset="0"/>
              <a:buChar char="•"/>
            </a:pPr>
            <a:r>
              <a:rPr lang="es-MX" sz="1200" dirty="0"/>
              <a:t>Lopez, O. </a:t>
            </a:r>
            <a:r>
              <a:rPr lang="es-MX" sz="1200" dirty="0" err="1"/>
              <a:t>Thousands</a:t>
            </a:r>
            <a:r>
              <a:rPr lang="es-MX" sz="1200" dirty="0"/>
              <a:t> </a:t>
            </a:r>
            <a:r>
              <a:rPr lang="es-MX" sz="1200" dirty="0" err="1"/>
              <a:t>feared</a:t>
            </a:r>
            <a:r>
              <a:rPr lang="es-MX" sz="1200" dirty="0"/>
              <a:t> at </a:t>
            </a:r>
            <a:r>
              <a:rPr lang="es-MX" sz="1200" dirty="0" err="1"/>
              <a:t>risk</a:t>
            </a:r>
            <a:r>
              <a:rPr lang="es-MX" sz="1200" dirty="0"/>
              <a:t> </a:t>
            </a:r>
            <a:r>
              <a:rPr lang="es-MX" sz="1200" dirty="0" err="1"/>
              <a:t>after</a:t>
            </a:r>
            <a:r>
              <a:rPr lang="es-MX" sz="1200" dirty="0"/>
              <a:t> Mexico </a:t>
            </a:r>
            <a:r>
              <a:rPr lang="es-MX" sz="1200" dirty="0" err="1"/>
              <a:t>reforms</a:t>
            </a:r>
            <a:r>
              <a:rPr lang="es-MX" sz="1200" dirty="0"/>
              <a:t> HIV+ </a:t>
            </a:r>
            <a:r>
              <a:rPr lang="es-MX" sz="1200" dirty="0" err="1"/>
              <a:t>regime</a:t>
            </a:r>
            <a:r>
              <a:rPr lang="es-MX" sz="1200" dirty="0"/>
              <a:t>. Reuters Web </a:t>
            </a:r>
            <a:r>
              <a:rPr lang="es-MX" sz="1200" dirty="0" err="1"/>
              <a:t>site</a:t>
            </a:r>
            <a:r>
              <a:rPr lang="es-MX" sz="1200" dirty="0"/>
              <a:t>. </a:t>
            </a:r>
            <a:r>
              <a:rPr lang="es-MX" sz="1200" dirty="0" err="1"/>
              <a:t>Published</a:t>
            </a:r>
            <a:r>
              <a:rPr lang="es-MX" sz="1200" dirty="0"/>
              <a:t> </a:t>
            </a:r>
            <a:r>
              <a:rPr lang="es-MX" sz="1200" dirty="0" err="1"/>
              <a:t>April</a:t>
            </a:r>
            <a:r>
              <a:rPr lang="es-MX" sz="1200" dirty="0"/>
              <a:t> 17, 2019. </a:t>
            </a:r>
            <a:r>
              <a:rPr lang="es-MX" sz="1200" dirty="0" err="1"/>
              <a:t>Accessed</a:t>
            </a:r>
            <a:r>
              <a:rPr lang="es-MX" sz="1200" dirty="0"/>
              <a:t> </a:t>
            </a:r>
            <a:r>
              <a:rPr lang="es-MX" sz="1200" dirty="0" err="1"/>
              <a:t>July</a:t>
            </a:r>
            <a:r>
              <a:rPr lang="es-MX" sz="1200" dirty="0"/>
              <a:t> 15, 2020. </a:t>
            </a:r>
          </a:p>
          <a:p>
            <a:pPr marL="228600">
              <a:buFont typeface="Arial" panose="020B0604020202020204" pitchFamily="34" charset="0"/>
              <a:buChar char="•"/>
            </a:pPr>
            <a:r>
              <a:rPr lang="es-MX" sz="1200" dirty="0"/>
              <a:t>Carmona, FJ. Los casos de VIH se disparan en la frontera de Chihuahua. </a:t>
            </a:r>
            <a:r>
              <a:rPr lang="es-MX" sz="1200" dirty="0" err="1"/>
              <a:t>Televisa.news</a:t>
            </a:r>
            <a:r>
              <a:rPr lang="es-MX" sz="1200" dirty="0"/>
              <a:t> Web </a:t>
            </a:r>
            <a:r>
              <a:rPr lang="es-MX" sz="1200" dirty="0" err="1"/>
              <a:t>site</a:t>
            </a:r>
            <a:r>
              <a:rPr lang="es-MX" sz="1200" dirty="0"/>
              <a:t>. </a:t>
            </a:r>
            <a:r>
              <a:rPr lang="en-US" sz="1200" dirty="0">
                <a:hlinkClick r:id="rId3"/>
              </a:rPr>
              <a:t>https://noticieros.televisa.com/ultimas-noticias/casos-vih-disparan-frontera-chihuahua/</a:t>
            </a:r>
            <a:r>
              <a:rPr lang="en-US" sz="1200" dirty="0"/>
              <a:t>. Accessed November 14, 2019. </a:t>
            </a:r>
          </a:p>
          <a:p>
            <a:pPr marL="228600">
              <a:buFont typeface="Arial" panose="020B0604020202020204" pitchFamily="34" charset="0"/>
              <a:buChar char="•"/>
            </a:pPr>
            <a:r>
              <a:rPr lang="en-US" sz="1200" dirty="0" err="1"/>
              <a:t>Instituto</a:t>
            </a:r>
            <a:r>
              <a:rPr lang="en-US" sz="1200" dirty="0"/>
              <a:t> Municipal de </a:t>
            </a:r>
            <a:r>
              <a:rPr lang="en-US" sz="1200" dirty="0" err="1"/>
              <a:t>Investigacion</a:t>
            </a:r>
            <a:r>
              <a:rPr lang="en-US" sz="1200" dirty="0"/>
              <a:t> y </a:t>
            </a:r>
            <a:r>
              <a:rPr lang="en-US" sz="1200" dirty="0" err="1"/>
              <a:t>Planeaceon</a:t>
            </a:r>
            <a:r>
              <a:rPr lang="en-US" sz="1200" dirty="0"/>
              <a:t>: Ciudad Juarez, Chihuahua. </a:t>
            </a:r>
            <a:r>
              <a:rPr lang="en-US" sz="1200" dirty="0" err="1"/>
              <a:t>Radiografía</a:t>
            </a:r>
            <a:r>
              <a:rPr lang="en-US" sz="1200" dirty="0"/>
              <a:t> </a:t>
            </a:r>
            <a:r>
              <a:rPr lang="en-US" sz="1200" dirty="0" err="1"/>
              <a:t>Socioeconómica</a:t>
            </a:r>
            <a:r>
              <a:rPr lang="en-US" sz="1200" dirty="0"/>
              <a:t> del </a:t>
            </a:r>
            <a:r>
              <a:rPr lang="en-US" sz="1200" dirty="0" err="1"/>
              <a:t>Municipio</a:t>
            </a:r>
            <a:r>
              <a:rPr lang="en-US" sz="1200" dirty="0"/>
              <a:t> de </a:t>
            </a:r>
            <a:r>
              <a:rPr lang="en-US" sz="1200" dirty="0" err="1"/>
              <a:t>Juárez</a:t>
            </a:r>
            <a:r>
              <a:rPr lang="en-US" sz="1200" dirty="0"/>
              <a:t> 2018, </a:t>
            </a:r>
            <a:r>
              <a:rPr lang="en-US" sz="1200" dirty="0" err="1"/>
              <a:t>Así</a:t>
            </a:r>
            <a:r>
              <a:rPr lang="en-US" sz="1200" dirty="0"/>
              <a:t> </a:t>
            </a:r>
            <a:r>
              <a:rPr lang="en-US" sz="1200" dirty="0" err="1"/>
              <a:t>comenzó</a:t>
            </a:r>
            <a:r>
              <a:rPr lang="en-US" sz="1200" dirty="0"/>
              <a:t> 2019. IMIP Web site. </a:t>
            </a:r>
            <a:r>
              <a:rPr lang="en-US" sz="1200" dirty="0">
                <a:hlinkClick r:id="rId4"/>
              </a:rPr>
              <a:t>https://www.imip.org.mx/imip/node/50</a:t>
            </a:r>
            <a:r>
              <a:rPr lang="en-US" sz="1200" dirty="0"/>
              <a:t>. Accessed March 04, 2020. </a:t>
            </a:r>
          </a:p>
          <a:p>
            <a:pPr marL="228600">
              <a:buFont typeface="Arial" panose="020B0604020202020204" pitchFamily="34" charset="0"/>
              <a:buChar char="•"/>
            </a:pPr>
            <a:r>
              <a:rPr lang="en-US" sz="1200" dirty="0"/>
              <a:t>Valadez, B, Hernandez, N, </a:t>
            </a:r>
            <a:r>
              <a:rPr lang="en-US" sz="1200" dirty="0" err="1"/>
              <a:t>Gamboa</a:t>
            </a:r>
            <a:r>
              <a:rPr lang="en-US" sz="1200" dirty="0"/>
              <a:t>, R. </a:t>
            </a:r>
            <a:r>
              <a:rPr lang="en-US" sz="1200" dirty="0" err="1"/>
              <a:t>En</a:t>
            </a:r>
            <a:r>
              <a:rPr lang="en-US" sz="1200" dirty="0"/>
              <a:t> Mexico, dos </a:t>
            </a:r>
            <a:r>
              <a:rPr lang="en-US" sz="1200" dirty="0" err="1"/>
              <a:t>casos</a:t>
            </a:r>
            <a:r>
              <a:rPr lang="en-US" sz="1200" dirty="0"/>
              <a:t> de VIH y </a:t>
            </a:r>
            <a:r>
              <a:rPr lang="en-US" sz="1200" dirty="0" err="1"/>
              <a:t>sida</a:t>
            </a:r>
            <a:r>
              <a:rPr lang="en-US" sz="1200" dirty="0"/>
              <a:t> </a:t>
            </a:r>
            <a:r>
              <a:rPr lang="en-US" sz="1200" dirty="0" err="1"/>
              <a:t>cada</a:t>
            </a:r>
            <a:r>
              <a:rPr lang="en-US" sz="1200" dirty="0"/>
              <a:t> hora. </a:t>
            </a:r>
            <a:r>
              <a:rPr lang="en-US" sz="1200" dirty="0" err="1"/>
              <a:t>Milenio</a:t>
            </a:r>
            <a:r>
              <a:rPr lang="en-US" sz="1200" dirty="0"/>
              <a:t> 2020 Web site. https://www.milenio.com/ciencia-y-salud/en-mexico-dos-casos-de-vih-y-sida-cada-hora. Accessed March 04, 2020.</a:t>
            </a:r>
          </a:p>
          <a:p>
            <a:pPr marL="228600">
              <a:buFont typeface="Arial" panose="020B0604020202020204" pitchFamily="34" charset="0"/>
              <a:buChar char="•"/>
            </a:pPr>
            <a:r>
              <a:rPr lang="en-US" sz="1200" dirty="0"/>
              <a:t> Diaz L, Gonzalez JL. World’s busiest border falls quiet with millions of Mexicans barred from U.S. Reuters Web site. </a:t>
            </a:r>
            <a:r>
              <a:rPr lang="en-US" sz="1200" dirty="0">
                <a:hlinkClick r:id="rId5"/>
              </a:rPr>
              <a:t>https://www.reuters.com/article/us-health-coronavirus-border/worlds-busiest-border-falls-quiet-with-millions-of-mexicans-barred-from-u-s-idUSKBN21I0MR</a:t>
            </a:r>
            <a:r>
              <a:rPr lang="en-US" sz="1200" dirty="0"/>
              <a:t>. Published March 31, 2020. Accessed July 28, 2020. </a:t>
            </a:r>
          </a:p>
          <a:p>
            <a:pPr marL="228600">
              <a:buFont typeface="Arial" panose="020B0604020202020204" pitchFamily="34" charset="0"/>
              <a:buChar char="•"/>
            </a:pPr>
            <a:r>
              <a:rPr lang="es-ES" sz="1200" dirty="0"/>
              <a:t>Quick </a:t>
            </a:r>
            <a:r>
              <a:rPr lang="es-ES" sz="1200" dirty="0" err="1"/>
              <a:t>facts</a:t>
            </a:r>
            <a:r>
              <a:rPr lang="es-ES" sz="1200" dirty="0"/>
              <a:t>: El Paso </a:t>
            </a:r>
            <a:r>
              <a:rPr lang="es-ES" sz="1200" dirty="0" err="1"/>
              <a:t>city</a:t>
            </a:r>
            <a:r>
              <a:rPr lang="es-ES" sz="1200" dirty="0"/>
              <a:t>, Texas; Las Cruces </a:t>
            </a:r>
            <a:r>
              <a:rPr lang="es-ES" sz="1200" dirty="0" err="1"/>
              <a:t>city</a:t>
            </a:r>
            <a:r>
              <a:rPr lang="es-ES" sz="1200" dirty="0"/>
              <a:t>, New Mexico; San Diego </a:t>
            </a:r>
            <a:r>
              <a:rPr lang="es-ES" sz="1200" dirty="0" err="1"/>
              <a:t>city</a:t>
            </a:r>
            <a:r>
              <a:rPr lang="es-ES" sz="1200" dirty="0"/>
              <a:t>, California U.S. </a:t>
            </a:r>
            <a:r>
              <a:rPr lang="es-ES" sz="1200" dirty="0" err="1"/>
              <a:t>Department</a:t>
            </a:r>
            <a:r>
              <a:rPr lang="es-ES" sz="1200" dirty="0"/>
              <a:t> of Commerce Web </a:t>
            </a:r>
            <a:r>
              <a:rPr lang="es-ES" sz="1200" dirty="0" err="1"/>
              <a:t>site</a:t>
            </a:r>
            <a:r>
              <a:rPr lang="es-ES" sz="1200" dirty="0"/>
              <a:t>. </a:t>
            </a:r>
            <a:r>
              <a:rPr lang="en-US" sz="1200" dirty="0">
                <a:hlinkClick r:id="rId6"/>
              </a:rPr>
              <a:t>https://www.census.gov/quickfacts/fact/table/sandiegocitycalifornia,elpasocitytexas,lascrucescitynewmexico/PST045219</a:t>
            </a:r>
            <a:r>
              <a:rPr lang="en-US" sz="1200" dirty="0"/>
              <a:t>. Accessed July 20, 2020. </a:t>
            </a:r>
            <a:endParaRPr lang="es-ES" sz="1200" dirty="0"/>
          </a:p>
          <a:p>
            <a:pPr marL="228600">
              <a:buFont typeface="Arial" panose="020B0604020202020204" pitchFamily="34" charset="0"/>
              <a:buChar char="•"/>
            </a:pPr>
            <a:r>
              <a:rPr lang="es-ES" sz="1200" dirty="0" err="1"/>
              <a:t>Iturriza</a:t>
            </a:r>
            <a:r>
              <a:rPr lang="es-ES" sz="1200" dirty="0"/>
              <a:t> MF, De Anda SM, Callejo ED, </a:t>
            </a:r>
            <a:r>
              <a:rPr lang="es-ES" sz="1200" dirty="0" err="1"/>
              <a:t>Rodallegas</a:t>
            </a:r>
            <a:r>
              <a:rPr lang="es-ES" sz="1200" dirty="0"/>
              <a:t> A, Villa D, Ortega D, Ponce de </a:t>
            </a:r>
            <a:r>
              <a:rPr lang="es-ES" sz="1200" dirty="0" err="1"/>
              <a:t>Leon</a:t>
            </a:r>
            <a:r>
              <a:rPr lang="es-ES" sz="1200" dirty="0"/>
              <a:t> G, </a:t>
            </a:r>
            <a:r>
              <a:rPr lang="es-ES" sz="1200" dirty="0" err="1"/>
              <a:t>Sias</a:t>
            </a:r>
            <a:r>
              <a:rPr lang="es-ES" sz="1200" dirty="0"/>
              <a:t> I, Informe pobreza en Juárez 2020. Ciudad Juárez, México: Plan Estratégico de Juárez, A.C. </a:t>
            </a:r>
            <a:r>
              <a:rPr lang="es-ES" sz="1200" dirty="0" err="1"/>
              <a:t>Published</a:t>
            </a:r>
            <a:r>
              <a:rPr lang="es-ES" sz="1200" dirty="0"/>
              <a:t> 2020. </a:t>
            </a:r>
            <a:r>
              <a:rPr lang="es-ES" sz="1200" dirty="0" err="1"/>
              <a:t>Accessed</a:t>
            </a:r>
            <a:r>
              <a:rPr lang="es-ES" sz="1200" dirty="0"/>
              <a:t> </a:t>
            </a:r>
            <a:r>
              <a:rPr lang="es-ES" sz="1200" dirty="0" err="1"/>
              <a:t>July</a:t>
            </a:r>
            <a:r>
              <a:rPr lang="es-ES" sz="1200" dirty="0"/>
              <a:t> 23, 2020. </a:t>
            </a:r>
          </a:p>
          <a:p>
            <a:pPr marL="228600">
              <a:buFont typeface="+mj-lt"/>
              <a:buAutoNum type="arabicPeriod" startAt="16"/>
            </a:pPr>
            <a:endParaRPr lang="en-US" sz="1200" dirty="0"/>
          </a:p>
          <a:p>
            <a:pPr marL="0" indent="0">
              <a:buNone/>
            </a:pPr>
            <a:endParaRPr lang="en-US" sz="12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33</a:t>
            </a:fld>
            <a:endParaRPr lang="en-US"/>
          </a:p>
        </p:txBody>
      </p:sp>
    </p:spTree>
    <p:extLst>
      <p:ext uri="{BB962C8B-B14F-4D97-AF65-F5344CB8AC3E}">
        <p14:creationId xmlns:p14="http://schemas.microsoft.com/office/powerpoint/2010/main" val="2205107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152400" y="895350"/>
            <a:ext cx="8620369" cy="3962400"/>
          </a:xfrm>
        </p:spPr>
        <p:txBody>
          <a:bodyPr>
            <a:normAutofit fontScale="47500" lnSpcReduction="20000"/>
          </a:bodyPr>
          <a:lstStyle/>
          <a:p>
            <a:pPr marL="457200" indent="-457200">
              <a:spcBef>
                <a:spcPts val="0"/>
              </a:spcBef>
              <a:buFont typeface="Arial" panose="020B0604020202020204" pitchFamily="34" charset="0"/>
              <a:buChar char="•"/>
              <a:defRPr/>
            </a:pPr>
            <a:r>
              <a:rPr lang="en-US" sz="2000" dirty="0"/>
              <a:t>Patterson TL, </a:t>
            </a:r>
            <a:r>
              <a:rPr lang="en-US" sz="2000" dirty="0" err="1"/>
              <a:t>Strathdee</a:t>
            </a:r>
            <a:r>
              <a:rPr lang="en-US" sz="2000" dirty="0"/>
              <a:t> SA, </a:t>
            </a:r>
            <a:r>
              <a:rPr lang="en-US" sz="2000" dirty="0" err="1"/>
              <a:t>Semple</a:t>
            </a:r>
            <a:r>
              <a:rPr lang="en-US" sz="2000" dirty="0"/>
              <a:t> SJ, </a:t>
            </a:r>
            <a:r>
              <a:rPr lang="en-US" sz="2000" dirty="0" err="1"/>
              <a:t>Chavarin</a:t>
            </a:r>
            <a:r>
              <a:rPr lang="en-US" sz="2000" dirty="0"/>
              <a:t> CV, </a:t>
            </a:r>
            <a:r>
              <a:rPr lang="en-US" sz="2000" dirty="0" err="1"/>
              <a:t>Abramovitz</a:t>
            </a:r>
            <a:r>
              <a:rPr lang="en-US" sz="2000" dirty="0"/>
              <a:t> D, Gaines TL, Mendoza D, </a:t>
            </a:r>
            <a:r>
              <a:rPr lang="en-US" sz="2000" dirty="0" err="1"/>
              <a:t>Staines</a:t>
            </a:r>
            <a:r>
              <a:rPr lang="en-US" sz="2000" dirty="0"/>
              <a:t> H, Aarons GA, </a:t>
            </a:r>
            <a:r>
              <a:rPr lang="en-US" sz="2000" dirty="0" err="1"/>
              <a:t>Magis</a:t>
            </a:r>
            <a:r>
              <a:rPr lang="en-US" sz="2000" dirty="0"/>
              <a:t>-Rodriguez C. Prevalence of HIV/STIs and correlates with municipal characteristics among female sex workers in 13 Mexican cities. </a:t>
            </a:r>
            <a:r>
              <a:rPr lang="en-US" sz="2000" dirty="0" err="1"/>
              <a:t>Salud</a:t>
            </a:r>
            <a:r>
              <a:rPr lang="en-US" sz="2000" dirty="0"/>
              <a:t> </a:t>
            </a:r>
            <a:r>
              <a:rPr lang="en-US" sz="2000" dirty="0" err="1"/>
              <a:t>Publica</a:t>
            </a:r>
            <a:r>
              <a:rPr lang="en-US" sz="2000" dirty="0"/>
              <a:t> Mexicana. 2019;61:116-124. https://doi.org/10.21149/8863 </a:t>
            </a:r>
          </a:p>
          <a:p>
            <a:pPr lvl="0" indent="-342900">
              <a:spcBef>
                <a:spcPts val="0"/>
              </a:spcBef>
              <a:buFont typeface="Arial" panose="020B0604020202020204" pitchFamily="34" charset="0"/>
              <a:buChar char="•"/>
              <a:defRPr/>
            </a:pPr>
            <a:r>
              <a:rPr lang="es-MX" sz="2000" dirty="0"/>
              <a:t>Ospina-Escobar, A, </a:t>
            </a:r>
            <a:r>
              <a:rPr lang="es-MX" sz="2000" dirty="0" err="1"/>
              <a:t>Magis</a:t>
            </a:r>
            <a:r>
              <a:rPr lang="es-MX" sz="2000" dirty="0"/>
              <a:t>-Rodriguez C, Juarez F, </a:t>
            </a:r>
            <a:r>
              <a:rPr lang="es-MX" sz="2000" dirty="0" err="1"/>
              <a:t>Werb</a:t>
            </a:r>
            <a:r>
              <a:rPr lang="es-MX" sz="2000" dirty="0"/>
              <a:t> D, Bautista AS, </a:t>
            </a:r>
            <a:r>
              <a:rPr lang="es-MX" sz="2000" dirty="0" err="1"/>
              <a:t>Carreon</a:t>
            </a:r>
            <a:r>
              <a:rPr lang="es-MX" sz="2000" dirty="0"/>
              <a:t> R, Ramos ME, </a:t>
            </a:r>
            <a:r>
              <a:rPr lang="es-MX" sz="2000" dirty="0" err="1"/>
              <a:t>Strathdee</a:t>
            </a:r>
            <a:r>
              <a:rPr lang="es-MX" sz="2000" dirty="0"/>
              <a:t> S. </a:t>
            </a:r>
            <a:r>
              <a:rPr lang="en-US" sz="2000" dirty="0"/>
              <a:t>Comparing risk environments for HIV among people who inject drugs from three cities in </a:t>
            </a:r>
            <a:r>
              <a:rPr lang="en-US" sz="2000" dirty="0" err="1"/>
              <a:t>Nothern</a:t>
            </a:r>
            <a:r>
              <a:rPr lang="en-US" sz="2000" dirty="0"/>
              <a:t> Mexico. Harm Reduction Journal. 2018;15:27. </a:t>
            </a:r>
            <a:r>
              <a:rPr lang="en-US" sz="2000" dirty="0" err="1"/>
              <a:t>doi</a:t>
            </a:r>
            <a:r>
              <a:rPr lang="en-US" sz="2000" dirty="0"/>
              <a:t>: https://doi.org/10.1186/s12954-018-0225-y </a:t>
            </a:r>
          </a:p>
          <a:p>
            <a:pPr lvl="0" indent="-342900">
              <a:spcBef>
                <a:spcPts val="0"/>
              </a:spcBef>
              <a:buFont typeface="Arial" panose="020B0604020202020204" pitchFamily="34" charset="0"/>
              <a:buChar char="•"/>
              <a:defRPr/>
            </a:pPr>
            <a:r>
              <a:rPr lang="es-MX" sz="2000" dirty="0" err="1"/>
              <a:t>Mehta</a:t>
            </a:r>
            <a:r>
              <a:rPr lang="es-MX" sz="2000" dirty="0"/>
              <a:t> SR. et. al. </a:t>
            </a:r>
            <a:r>
              <a:rPr lang="en-US" sz="2000" dirty="0"/>
              <a:t>Impact of public safety policies on HIV transmission dynamics in Tijuana, </a:t>
            </a:r>
            <a:r>
              <a:rPr lang="en-US" sz="2000" dirty="0" err="1"/>
              <a:t>Mexico.Clin</a:t>
            </a:r>
            <a:r>
              <a:rPr lang="en-US" sz="2000" dirty="0"/>
              <a:t> Infect Dis. 2018; 66(5):758-764. </a:t>
            </a:r>
            <a:r>
              <a:rPr lang="en-US" sz="2000" dirty="0" err="1"/>
              <a:t>doi</a:t>
            </a:r>
            <a:r>
              <a:rPr lang="en-US" sz="2000" dirty="0"/>
              <a:t>: 10.1093/</a:t>
            </a:r>
            <a:r>
              <a:rPr lang="en-US" sz="2000" dirty="0" err="1"/>
              <a:t>cid</a:t>
            </a:r>
            <a:r>
              <a:rPr lang="en-US" sz="2000" dirty="0"/>
              <a:t>/cix884. </a:t>
            </a:r>
          </a:p>
          <a:p>
            <a:pPr lvl="0" indent="-342900">
              <a:spcBef>
                <a:spcPts val="0"/>
              </a:spcBef>
              <a:buFont typeface="Arial" panose="020B0604020202020204" pitchFamily="34" charset="0"/>
              <a:buChar char="•"/>
              <a:defRPr/>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pPr lvl="0" indent="-342900">
              <a:spcBef>
                <a:spcPts val="0"/>
              </a:spcBef>
              <a:buFont typeface="Arial" panose="020B0604020202020204" pitchFamily="34" charset="0"/>
              <a:buChar char="•"/>
              <a:defRPr/>
            </a:pPr>
            <a:r>
              <a:rPr lang="en-US" sz="2000" dirty="0"/>
              <a:t>Marks C, </a:t>
            </a:r>
            <a:r>
              <a:rPr lang="en-US" sz="2000" dirty="0" err="1"/>
              <a:t>Zúñiga</a:t>
            </a:r>
            <a:r>
              <a:rPr lang="en-US" sz="2000" dirty="0"/>
              <a:t> ML. CAM practices and treatment adherence among key subpopulations of HIV+ Latinos receiving care in the san </a:t>
            </a:r>
            <a:r>
              <a:rPr lang="en-US" sz="2000" dirty="0" err="1"/>
              <a:t>diego-tijuana</a:t>
            </a:r>
            <a:r>
              <a:rPr lang="en-US" sz="2000" dirty="0"/>
              <a:t> border region: A latent class analysis. Frontiers in public health. 2019;7:179. </a:t>
            </a:r>
          </a:p>
          <a:p>
            <a:pPr lvl="0" indent="-342900">
              <a:spcBef>
                <a:spcPts val="0"/>
              </a:spcBef>
              <a:buFont typeface="Arial" panose="020B0604020202020204" pitchFamily="34" charset="0"/>
              <a:buChar char="•"/>
              <a:defRPr/>
            </a:pPr>
            <a:r>
              <a:rPr lang="en-US" sz="2000" dirty="0"/>
              <a:t>Zuniga ML, Blanco E, Brennan JJ, </a:t>
            </a:r>
            <a:r>
              <a:rPr lang="en-US" sz="2000" dirty="0" err="1"/>
              <a:t>Scolari</a:t>
            </a:r>
            <a:r>
              <a:rPr lang="en-US" sz="2000" dirty="0"/>
              <a:t> R,  </a:t>
            </a:r>
            <a:r>
              <a:rPr lang="en-US" sz="2000" dirty="0" err="1"/>
              <a:t>Artamonova</a:t>
            </a:r>
            <a:r>
              <a:rPr lang="en-US" sz="2000" dirty="0"/>
              <a:t> IV, </a:t>
            </a:r>
            <a:r>
              <a:rPr lang="en-US" sz="2000" dirty="0" err="1"/>
              <a:t>Strathdee</a:t>
            </a:r>
            <a:r>
              <a:rPr lang="en-US" sz="2000" dirty="0"/>
              <a:t> SA. Binational care-seeking </a:t>
            </a:r>
            <a:r>
              <a:rPr lang="en-US" sz="2000" dirty="0" err="1"/>
              <a:t>behaviour</a:t>
            </a:r>
            <a:r>
              <a:rPr lang="en-US" sz="2000" dirty="0"/>
              <a:t> and health-related quality of life among HIV-infected Latinos in the U.S.-Mexico Border Region. Journal Association Nurses AIDS Care. 2011; 22(3): 162-172. doi:10.1016/j.jana.2010.09.001 </a:t>
            </a:r>
          </a:p>
          <a:p>
            <a:pPr lvl="0" indent="-342900">
              <a:spcBef>
                <a:spcPts val="0"/>
              </a:spcBef>
              <a:buFont typeface="Arial" panose="020B0604020202020204" pitchFamily="34" charset="0"/>
              <a:buChar char="•"/>
              <a:defRPr/>
            </a:pPr>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pPr lvl="0" indent="-342900">
              <a:spcBef>
                <a:spcPts val="0"/>
              </a:spcBef>
              <a:buFont typeface="Arial" panose="020B0604020202020204" pitchFamily="34" charset="0"/>
              <a:buChar char="•"/>
              <a:defRPr/>
            </a:pPr>
            <a:r>
              <a:rPr lang="en-US" sz="2000" dirty="0"/>
              <a:t>Ramos R, Ferreira-Pinto JB, </a:t>
            </a:r>
            <a:r>
              <a:rPr lang="en-US" sz="2000" dirty="0" err="1"/>
              <a:t>Brouwer</a:t>
            </a:r>
            <a:r>
              <a:rPr lang="en-US" sz="2000" dirty="0"/>
              <a:t> KC,  Ramos ME, Lozada RM, Firestone-Cruz MF, </a:t>
            </a:r>
            <a:r>
              <a:rPr lang="en-US" sz="2000" dirty="0" err="1"/>
              <a:t>Strathdee</a:t>
            </a:r>
            <a:r>
              <a:rPr lang="en-US" sz="2000" dirty="0"/>
              <a:t> SA.  A tale of two cities: Social and environmental influences shaping risk factors and protective behaviors in two Mexico-US border cities. Health &amp; Place. 2009;15:999-1005. </a:t>
            </a:r>
          </a:p>
          <a:p>
            <a:pPr lvl="0" indent="-342900">
              <a:spcBef>
                <a:spcPts val="0"/>
              </a:spcBef>
              <a:buFont typeface="Arial" panose="020B0604020202020204" pitchFamily="34" charset="0"/>
              <a:buChar char="•"/>
              <a:defRPr/>
            </a:pPr>
            <a:r>
              <a:rPr lang="en-US" sz="2000" dirty="0" err="1"/>
              <a:t>Shedli</a:t>
            </a:r>
            <a:r>
              <a:rPr lang="en-US" sz="2000" dirty="0"/>
              <a:t> MG, </a:t>
            </a:r>
            <a:r>
              <a:rPr lang="en-US" sz="2000" dirty="0" err="1"/>
              <a:t>Decena</a:t>
            </a:r>
            <a:r>
              <a:rPr lang="en-US" sz="2000" dirty="0"/>
              <a:t> CU, Beltran O. Geopolitical and cultural factors affecting ARV adherence on the US-Mexico Border. Journal of Immigrant Minority Health. 2013;15(5):969-974. doi:10.1007/s10903-012-9681-8 </a:t>
            </a:r>
          </a:p>
          <a:p>
            <a:pPr lvl="0" indent="-342900">
              <a:spcBef>
                <a:spcPts val="0"/>
              </a:spcBef>
              <a:buFont typeface="Arial" panose="020B0604020202020204" pitchFamily="34" charset="0"/>
              <a:buChar char="•"/>
              <a:defRPr/>
            </a:pPr>
            <a:r>
              <a:rPr lang="en-US" sz="2000" dirty="0"/>
              <a:t> </a:t>
            </a:r>
            <a:r>
              <a:rPr lang="en-US" sz="2000" dirty="0" err="1"/>
              <a:t>Strathdee</a:t>
            </a:r>
            <a:r>
              <a:rPr lang="en-US" sz="2000" dirty="0"/>
              <a:t> SA, </a:t>
            </a:r>
            <a:r>
              <a:rPr lang="en-US" sz="2000" dirty="0" err="1"/>
              <a:t>Magis</a:t>
            </a:r>
            <a:r>
              <a:rPr lang="en-US" sz="2000" dirty="0"/>
              <a:t>-Rodriguez C. Mexico’s Evolving HIV Epidemic. JAMA. 2008; 300(5): 571-573. doi:10.1001/jama.300.5.571 </a:t>
            </a:r>
          </a:p>
          <a:p>
            <a:pPr lvl="0" indent="-342900">
              <a:spcBef>
                <a:spcPts val="0"/>
              </a:spcBef>
              <a:buFont typeface="Arial" panose="020B0604020202020204" pitchFamily="34" charset="0"/>
              <a:buChar char="•"/>
              <a:defRPr/>
            </a:pPr>
            <a:r>
              <a:rPr lang="en-US" sz="2000" dirty="0"/>
              <a:t> UNAIDS. Global HIV &amp; AIDS statistics-2019 fact sheet. Published 2020. </a:t>
            </a:r>
            <a:r>
              <a:rPr lang="en-US" sz="2000" u="sng" dirty="0">
                <a:hlinkClick r:id="rId2"/>
              </a:rPr>
              <a:t>https://www.unaids.org/en/resources/fact-sheet</a:t>
            </a:r>
            <a:r>
              <a:rPr lang="en-US" sz="2000" dirty="0"/>
              <a:t> Accessed March 04, 2020. </a:t>
            </a:r>
          </a:p>
          <a:p>
            <a:pPr lvl="0" indent="-342900">
              <a:spcBef>
                <a:spcPts val="0"/>
              </a:spcBef>
              <a:buFont typeface="Arial" panose="020B0604020202020204" pitchFamily="34" charset="0"/>
              <a:buChar char="•"/>
              <a:defRPr/>
            </a:pPr>
            <a:r>
              <a:rPr lang="en-US" sz="2000" dirty="0" err="1"/>
              <a:t>Kutner</a:t>
            </a:r>
            <a:r>
              <a:rPr lang="en-US" sz="2000" dirty="0"/>
              <a:t> BA, Nelson KM, </a:t>
            </a:r>
            <a:r>
              <a:rPr lang="en-US" sz="2000" dirty="0" err="1"/>
              <a:t>Simoni</a:t>
            </a:r>
            <a:r>
              <a:rPr lang="en-US" sz="2000" dirty="0"/>
              <a:t> JM, </a:t>
            </a:r>
            <a:r>
              <a:rPr lang="en-US" sz="2000" dirty="0" err="1"/>
              <a:t>Sauceda</a:t>
            </a:r>
            <a:r>
              <a:rPr lang="en-US" sz="2000" dirty="0"/>
              <a:t> JA, </a:t>
            </a:r>
            <a:r>
              <a:rPr lang="en-US" sz="2000" dirty="0" err="1"/>
              <a:t>Wiebe</a:t>
            </a:r>
            <a:r>
              <a:rPr lang="en-US" sz="2000" dirty="0"/>
              <a:t> JS. Factors associated with sexual risk HIV transmission among HIV-positive Latino men who have sex with men on the U.S.-Mexico Border. AIDS Behavior, 2017;21(3): 923-934. </a:t>
            </a:r>
            <a:r>
              <a:rPr lang="en-US" sz="2000" dirty="0" err="1"/>
              <a:t>doi</a:t>
            </a:r>
            <a:r>
              <a:rPr lang="en-US" sz="2000" dirty="0"/>
              <a:t>: 10.1007/s10461-016-1449-z </a:t>
            </a:r>
          </a:p>
          <a:p>
            <a:pPr marL="571500" indent="-457200">
              <a:buFont typeface="+mj-lt"/>
              <a:buAutoNum type="arabicPeriod" startAt="18"/>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34</a:t>
            </a:fld>
            <a:endParaRPr lang="en-US"/>
          </a:p>
        </p:txBody>
      </p:sp>
    </p:spTree>
    <p:extLst>
      <p:ext uri="{BB962C8B-B14F-4D97-AF65-F5344CB8AC3E}">
        <p14:creationId xmlns:p14="http://schemas.microsoft.com/office/powerpoint/2010/main" val="1545095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143540" y="1087672"/>
            <a:ext cx="8620369" cy="3962400"/>
          </a:xfrm>
        </p:spPr>
        <p:txBody>
          <a:bodyPr>
            <a:normAutofit fontScale="47500" lnSpcReduction="20000"/>
          </a:bodyPr>
          <a:lstStyle/>
          <a:p>
            <a:pPr marL="457200" indent="-457200">
              <a:spcBef>
                <a:spcPts val="0"/>
              </a:spcBef>
              <a:buFont typeface="Arial" panose="020B0604020202020204" pitchFamily="34" charset="0"/>
              <a:buChar char="•"/>
              <a:defRPr/>
            </a:pPr>
            <a:r>
              <a:rPr lang="en-US" sz="2000" dirty="0"/>
              <a:t>Dutton RJ,  Weldon M, Shannon J, Bowcock C. Survey  of health and environmental conditions in Texas border cities and </a:t>
            </a:r>
            <a:r>
              <a:rPr lang="en-US" sz="2000" dirty="0" err="1"/>
              <a:t>colonias</a:t>
            </a:r>
            <a:r>
              <a:rPr lang="en-US" sz="2000" dirty="0"/>
              <a:t>: Executive summary. Texas Department of Health. Published 200. Accessed June 01, 2020. </a:t>
            </a:r>
          </a:p>
          <a:p>
            <a:pPr indent="-342900">
              <a:spcBef>
                <a:spcPts val="0"/>
              </a:spcBef>
              <a:buFont typeface="Arial" panose="020B0604020202020204" pitchFamily="34" charset="0"/>
              <a:buChar char="•"/>
              <a:defRPr/>
            </a:pPr>
            <a:r>
              <a:rPr lang="en-US" sz="2000" dirty="0"/>
              <a:t>Mehta SR et al. The relatedness of HIV epidemics in the united States–Mexico border region. AIDS Research and Human Retroviruses, 2010;26(12), 1273-1277. doi:10.1089/aid.2010.0021</a:t>
            </a:r>
          </a:p>
          <a:p>
            <a:pPr indent="-342900">
              <a:spcBef>
                <a:spcPts val="0"/>
              </a:spcBef>
              <a:buFont typeface="Arial" panose="020B0604020202020204" pitchFamily="34" charset="0"/>
              <a:buChar char="•"/>
              <a:defRPr/>
            </a:pPr>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pPr indent="-342900">
              <a:spcBef>
                <a:spcPts val="0"/>
              </a:spcBef>
              <a:buFont typeface="Arial" panose="020B0604020202020204" pitchFamily="34" charset="0"/>
              <a:buChar char="•"/>
              <a:defRPr/>
            </a:pPr>
            <a:r>
              <a:rPr lang="en-US" sz="2000" dirty="0"/>
              <a:t> Patterson TL, </a:t>
            </a:r>
            <a:r>
              <a:rPr lang="en-US" sz="2000" dirty="0" err="1"/>
              <a:t>Strathdee</a:t>
            </a:r>
            <a:r>
              <a:rPr lang="en-US" sz="2000" dirty="0"/>
              <a:t> SA, </a:t>
            </a:r>
            <a:r>
              <a:rPr lang="en-US" sz="2000" dirty="0" err="1"/>
              <a:t>Semple</a:t>
            </a:r>
            <a:r>
              <a:rPr lang="en-US" sz="2000" dirty="0"/>
              <a:t> SJ, </a:t>
            </a:r>
            <a:r>
              <a:rPr lang="en-US" sz="2000" dirty="0" err="1"/>
              <a:t>Chavarin</a:t>
            </a:r>
            <a:r>
              <a:rPr lang="en-US" sz="2000" dirty="0"/>
              <a:t> CV, </a:t>
            </a:r>
            <a:r>
              <a:rPr lang="en-US" sz="2000" dirty="0" err="1"/>
              <a:t>Abramovitz</a:t>
            </a:r>
            <a:r>
              <a:rPr lang="en-US" sz="2000" dirty="0"/>
              <a:t> D, Gaines TL, Mendoza D, </a:t>
            </a:r>
            <a:r>
              <a:rPr lang="en-US" sz="2000" dirty="0" err="1"/>
              <a:t>Staines</a:t>
            </a:r>
            <a:r>
              <a:rPr lang="en-US" sz="2000" dirty="0"/>
              <a:t> H, Aarons GA, </a:t>
            </a:r>
            <a:r>
              <a:rPr lang="en-US" sz="2000" dirty="0" err="1"/>
              <a:t>Magis</a:t>
            </a:r>
            <a:r>
              <a:rPr lang="en-US" sz="2000" dirty="0"/>
              <a:t>-Rodriguez C. Prevalence of HIV/STIs and correlates with municipal characteristics among female sex workers in 13 Mexican cities. </a:t>
            </a:r>
            <a:r>
              <a:rPr lang="en-US" sz="2000" dirty="0" err="1"/>
              <a:t>Salud</a:t>
            </a:r>
            <a:r>
              <a:rPr lang="en-US" sz="2000" dirty="0"/>
              <a:t> </a:t>
            </a:r>
            <a:r>
              <a:rPr lang="en-US" sz="2000" dirty="0" err="1"/>
              <a:t>Publica</a:t>
            </a:r>
            <a:r>
              <a:rPr lang="en-US" sz="2000" dirty="0"/>
              <a:t> Mexicana. 2019;61:116-124. https://doi.org/10.21149/8863 </a:t>
            </a:r>
          </a:p>
          <a:p>
            <a:pPr indent="-342900">
              <a:spcBef>
                <a:spcPts val="0"/>
              </a:spcBef>
              <a:buFont typeface="Arial" panose="020B0604020202020204" pitchFamily="34" charset="0"/>
              <a:buChar char="•"/>
              <a:defRPr/>
            </a:pPr>
            <a:r>
              <a:rPr lang="en-US" sz="2000" dirty="0"/>
              <a:t>Marks C, </a:t>
            </a:r>
            <a:r>
              <a:rPr lang="en-US" sz="2000" dirty="0" err="1"/>
              <a:t>Zúñiga</a:t>
            </a:r>
            <a:r>
              <a:rPr lang="en-US" sz="2000" dirty="0"/>
              <a:t> ML. CAM practices and treatment adherence among key subpopulations of HIV+ Latinos receiving care in the san Diego Tijuana border region: A latent class analysis. Frontiers in public health. 2019;7:179. https://search.datacite.org/works/10.3389/fpubh.2019.00179. </a:t>
            </a:r>
            <a:r>
              <a:rPr lang="en-US" sz="2000" dirty="0" err="1"/>
              <a:t>doi</a:t>
            </a:r>
            <a:r>
              <a:rPr lang="en-US" sz="2000" dirty="0"/>
              <a:t>: 10.3389/fpubh.2019.00179</a:t>
            </a:r>
          </a:p>
          <a:p>
            <a:pPr indent="-342900">
              <a:spcBef>
                <a:spcPts val="0"/>
              </a:spcBef>
              <a:buFont typeface="Arial" panose="020B0604020202020204" pitchFamily="34" charset="0"/>
              <a:buChar char="•"/>
              <a:defRPr/>
            </a:pPr>
            <a:r>
              <a:rPr lang="en-US" sz="2000" dirty="0"/>
              <a:t>Centro Nacional Para la </a:t>
            </a:r>
            <a:r>
              <a:rPr lang="en-US" sz="2000" dirty="0" err="1"/>
              <a:t>Prevencion</a:t>
            </a:r>
            <a:r>
              <a:rPr lang="en-US" sz="2000" dirty="0"/>
              <a:t> y el Control del VIH y el SIDA (CENSIDA). </a:t>
            </a:r>
            <a:r>
              <a:rPr lang="en-US" sz="2000" dirty="0" err="1"/>
              <a:t>Vigilancia</a:t>
            </a:r>
            <a:r>
              <a:rPr lang="en-US" sz="2000" dirty="0"/>
              <a:t> </a:t>
            </a:r>
            <a:r>
              <a:rPr lang="en-US" sz="2000" dirty="0" err="1"/>
              <a:t>epidemiologica</a:t>
            </a:r>
            <a:r>
              <a:rPr lang="en-US" sz="2000" dirty="0"/>
              <a:t> de </a:t>
            </a:r>
            <a:r>
              <a:rPr lang="en-US" sz="2000" dirty="0" err="1"/>
              <a:t>casos</a:t>
            </a:r>
            <a:r>
              <a:rPr lang="en-US" sz="2000" dirty="0"/>
              <a:t> e VIH/SIDA </a:t>
            </a:r>
            <a:r>
              <a:rPr lang="en-US" sz="2000" dirty="0" err="1"/>
              <a:t>en</a:t>
            </a:r>
            <a:r>
              <a:rPr lang="en-US" sz="2000" dirty="0"/>
              <a:t> Mexico </a:t>
            </a:r>
            <a:r>
              <a:rPr lang="en-US" sz="2000" dirty="0" err="1"/>
              <a:t>Registro</a:t>
            </a:r>
            <a:r>
              <a:rPr lang="en-US" sz="2000" dirty="0"/>
              <a:t> Nacional  de </a:t>
            </a:r>
            <a:r>
              <a:rPr lang="en-US" sz="2000" dirty="0" err="1"/>
              <a:t>Casos</a:t>
            </a:r>
            <a:r>
              <a:rPr lang="en-US" sz="2000" dirty="0"/>
              <a:t> de SIDA </a:t>
            </a:r>
            <a:r>
              <a:rPr lang="en-US" sz="2000" dirty="0" err="1"/>
              <a:t>actualizacion</a:t>
            </a:r>
            <a:r>
              <a:rPr lang="en-US" sz="2000" dirty="0"/>
              <a:t> al </a:t>
            </a:r>
            <a:r>
              <a:rPr lang="en-US" sz="2000" dirty="0" err="1"/>
              <a:t>cierre</a:t>
            </a:r>
            <a:r>
              <a:rPr lang="en-US" sz="2000" dirty="0"/>
              <a:t> del 2018. Published 2019. Accessed July 10, 2020. </a:t>
            </a:r>
          </a:p>
          <a:p>
            <a:pPr indent="-342900">
              <a:spcBef>
                <a:spcPts val="0"/>
              </a:spcBef>
              <a:buFont typeface="Arial" panose="020B0604020202020204" pitchFamily="34" charset="0"/>
              <a:buChar char="•"/>
              <a:defRPr/>
            </a:pPr>
            <a:r>
              <a:rPr lang="en-US" sz="2000" dirty="0"/>
              <a:t>Dutton RJ, Weldon M, Shannon J,  Bowcock C. Survey of health and environmental conditions in Texas border cities and </a:t>
            </a:r>
            <a:r>
              <a:rPr lang="en-US" sz="2000" dirty="0" err="1"/>
              <a:t>colonias</a:t>
            </a:r>
            <a:r>
              <a:rPr lang="en-US" sz="2000" dirty="0"/>
              <a:t>: Executive summary. Texas Department of Health. Published 2000. Accessed July 05, 2020. The Survey  of Health and Environmental Conditions in Texas Border Counties and </a:t>
            </a:r>
            <a:r>
              <a:rPr lang="en-US" sz="2000" dirty="0" err="1"/>
              <a:t>Colonias</a:t>
            </a:r>
            <a:r>
              <a:rPr lang="en-US" sz="2000" dirty="0"/>
              <a:t> was conducted  to provide the first population-based data on health concerns on the border. </a:t>
            </a:r>
          </a:p>
          <a:p>
            <a:pPr indent="-342900">
              <a:spcBef>
                <a:spcPts val="0"/>
              </a:spcBef>
              <a:buFont typeface="Arial" panose="020B0604020202020204" pitchFamily="34" charset="0"/>
              <a:buChar char="•"/>
              <a:defRPr/>
            </a:pPr>
            <a:r>
              <a:rPr lang="en-US" sz="2000" dirty="0"/>
              <a:t>Thomas F, </a:t>
            </a:r>
            <a:r>
              <a:rPr lang="en-US" sz="2000" dirty="0" err="1"/>
              <a:t>Haour-Knipe</a:t>
            </a:r>
            <a:r>
              <a:rPr lang="en-US" sz="2000" dirty="0"/>
              <a:t> M, </a:t>
            </a:r>
            <a:r>
              <a:rPr lang="en-US" sz="2000" dirty="0" err="1"/>
              <a:t>Aggleton</a:t>
            </a:r>
            <a:r>
              <a:rPr lang="en-US" sz="2000" dirty="0"/>
              <a:t> P. Mobility, Sexuality and AIDS: Sexuality, Culture and Health. 3rd ed. Routledge Taylor &amp; Francis Group: London and New York; 2009.  </a:t>
            </a:r>
          </a:p>
          <a:p>
            <a:pPr indent="-342900">
              <a:spcBef>
                <a:spcPts val="0"/>
              </a:spcBef>
              <a:buFont typeface="Arial" panose="020B0604020202020204" pitchFamily="34" charset="0"/>
              <a:buChar char="•"/>
              <a:defRPr/>
            </a:pPr>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pPr indent="-342900">
              <a:spcBef>
                <a:spcPts val="0"/>
              </a:spcBef>
              <a:buFont typeface="Arial" panose="020B0604020202020204" pitchFamily="34" charset="0"/>
              <a:buChar char="•"/>
              <a:defRPr/>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pPr indent="-342900">
              <a:spcBef>
                <a:spcPts val="0"/>
              </a:spcBef>
              <a:buFont typeface="Arial" panose="020B0604020202020204" pitchFamily="34" charset="0"/>
              <a:buChar char="•"/>
              <a:defRPr/>
            </a:pPr>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pPr indent="-342900">
              <a:spcBef>
                <a:spcPts val="0"/>
              </a:spcBef>
              <a:buFont typeface="+mj-lt"/>
              <a:buAutoNum type="arabicPeriod" startAt="30"/>
              <a:defRPr/>
            </a:pPr>
            <a:endParaRPr lang="en-US" sz="2000" dirty="0"/>
          </a:p>
          <a:p>
            <a:pPr marL="571500" indent="-457200">
              <a:buFont typeface="+mj-lt"/>
              <a:buAutoNum type="arabicPeriod" startAt="30"/>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35</a:t>
            </a:fld>
            <a:endParaRPr lang="en-US"/>
          </a:p>
        </p:txBody>
      </p:sp>
    </p:spTree>
    <p:extLst>
      <p:ext uri="{BB962C8B-B14F-4D97-AF65-F5344CB8AC3E}">
        <p14:creationId xmlns:p14="http://schemas.microsoft.com/office/powerpoint/2010/main" val="2019557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143540" y="1087672"/>
            <a:ext cx="8620369" cy="3962400"/>
          </a:xfrm>
        </p:spPr>
        <p:txBody>
          <a:bodyPr>
            <a:normAutofit fontScale="55000" lnSpcReduction="20000"/>
          </a:bodyPr>
          <a:lstStyle/>
          <a:p>
            <a:pPr marL="457200" indent="-457200">
              <a:spcBef>
                <a:spcPts val="0"/>
              </a:spcBef>
              <a:buFont typeface="+mj-lt"/>
              <a:buAutoNum type="arabicPeriod" startAt="41"/>
              <a:defRPr/>
            </a:pPr>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pPr indent="-342900">
              <a:spcBef>
                <a:spcPts val="0"/>
              </a:spcBef>
              <a:buFont typeface="+mj-lt"/>
              <a:buAutoNum type="arabicPeriod" startAt="41"/>
              <a:defRPr/>
            </a:pPr>
            <a:r>
              <a:rPr lang="en-US" sz="2000" dirty="0"/>
              <a:t>Ramos R, Ferreira-Pinto JB, </a:t>
            </a:r>
            <a:r>
              <a:rPr lang="en-US" sz="2000" dirty="0" err="1"/>
              <a:t>Brouwer</a:t>
            </a:r>
            <a:r>
              <a:rPr lang="en-US" sz="2000" dirty="0"/>
              <a:t> KC,  Ramos ME, Lozada RM, Firestone-Cruz MF, </a:t>
            </a:r>
            <a:r>
              <a:rPr lang="en-US" sz="2000" dirty="0" err="1"/>
              <a:t>Strathdee</a:t>
            </a:r>
            <a:r>
              <a:rPr lang="en-US" sz="2000" dirty="0"/>
              <a:t> SA.  A tale of two cities: Social and environmental influences shaping risk factors and protective behaviors in two Mexico-US border cities. Health &amp; Place. 2009;15:999-1005. </a:t>
            </a:r>
          </a:p>
          <a:p>
            <a:pPr indent="-342900">
              <a:spcBef>
                <a:spcPts val="0"/>
              </a:spcBef>
              <a:buFont typeface="+mj-lt"/>
              <a:buAutoNum type="arabicPeriod" startAt="41"/>
              <a:defRPr/>
            </a:pPr>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pPr indent="-342900">
              <a:spcBef>
                <a:spcPts val="0"/>
              </a:spcBef>
              <a:buFont typeface="+mj-lt"/>
              <a:buAutoNum type="arabicPeriod" startAt="41"/>
              <a:defRPr/>
            </a:pPr>
            <a:r>
              <a:rPr lang="en-US" sz="2000" dirty="0"/>
              <a:t>1. U.S. Department of Health &amp; Human Services. U.S. statistics: Fast Facts. Accessed July 04,  2020. https://www.hiv.gov/hiv-basics/overview/data-and-trends/statistics#:~:text=The%20estimated%20number%20of%20HIV,among%20all%20other%20age%20groups</a:t>
            </a:r>
          </a:p>
          <a:p>
            <a:pPr indent="-342900">
              <a:spcBef>
                <a:spcPts val="0"/>
              </a:spcBef>
              <a:buFont typeface="+mj-lt"/>
              <a:buAutoNum type="arabicPeriod" startAt="41"/>
              <a:defRPr/>
            </a:pPr>
            <a:r>
              <a:rPr lang="en-US" sz="2000" dirty="0"/>
              <a:t>2. Paso del Norte Health Foundation: Healthy El Paso Del Norte: HIV diagnosis rate. Accessed July 02, 2020. http://www.healthypasodelnorte.org/indicators/index/view?indicatorId=1584&amp;localeId=2645</a:t>
            </a:r>
          </a:p>
          <a:p>
            <a:pPr indent="-342900">
              <a:spcBef>
                <a:spcPts val="0"/>
              </a:spcBef>
              <a:buFont typeface="+mj-lt"/>
              <a:buAutoNum type="arabicPeriod" startAt="41"/>
              <a:defRPr/>
            </a:pPr>
            <a:r>
              <a:rPr lang="en-US" sz="2000" dirty="0"/>
              <a:t>3. Marks C, </a:t>
            </a:r>
            <a:r>
              <a:rPr lang="en-US" sz="2000" dirty="0" err="1"/>
              <a:t>Zúñiga</a:t>
            </a:r>
            <a:r>
              <a:rPr lang="en-US" sz="2000" dirty="0"/>
              <a:t> ML. CAM practices and treatment adherence among key subpopulations of HIV+ Latinos receiving care in the san Diego-Tijuana border region: A latent class analysis. Frontiers in public health. 2019;7:179. https://search.datacite.org/works/10.3389/fpubh.2019.00179. </a:t>
            </a:r>
            <a:r>
              <a:rPr lang="en-US" sz="2000" dirty="0" err="1"/>
              <a:t>doi</a:t>
            </a:r>
            <a:r>
              <a:rPr lang="en-US" sz="2000" dirty="0"/>
              <a:t>: 10.3389/fpubh.2019.00179.</a:t>
            </a:r>
          </a:p>
          <a:p>
            <a:pPr indent="-342900">
              <a:spcBef>
                <a:spcPts val="0"/>
              </a:spcBef>
              <a:buFont typeface="+mj-lt"/>
              <a:buAutoNum type="arabicPeriod" startAt="41"/>
              <a:defRPr/>
            </a:pPr>
            <a:r>
              <a:rPr lang="en-US" sz="2000" dirty="0"/>
              <a:t>4. Paso del Norte Health Foundation. Healthy El Paso Del Norte: HIV prevalence rate. Accessed July 20, 2020. http://www.healthypasodelnorte.org/?module=indicators&amp;controller=index&amp;action=view&amp;comparisonId=&amp;indicatorId=267&amp;localeTypeId=2&amp;localeId=2645</a:t>
            </a:r>
          </a:p>
          <a:p>
            <a:pPr indent="-342900">
              <a:spcBef>
                <a:spcPts val="0"/>
              </a:spcBef>
              <a:buFont typeface="+mj-lt"/>
              <a:buAutoNum type="arabicPeriod" startAt="41"/>
              <a:defRPr/>
            </a:pPr>
            <a:r>
              <a:rPr lang="en-US" sz="2000" dirty="0"/>
              <a:t>5. Bazzi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2000" dirty="0" err="1"/>
              <a:t>doi</a:t>
            </a:r>
            <a:r>
              <a:rPr lang="en-US" sz="2000" dirty="0"/>
              <a:t>: 10.1093/</a:t>
            </a:r>
            <a:r>
              <a:rPr lang="en-US" sz="2000" dirty="0" err="1"/>
              <a:t>aje</a:t>
            </a:r>
            <a:r>
              <a:rPr lang="en-US" sz="2000" dirty="0"/>
              <a:t>/kwu340.</a:t>
            </a:r>
          </a:p>
          <a:p>
            <a:pPr indent="-342900">
              <a:spcBef>
                <a:spcPts val="0"/>
              </a:spcBef>
              <a:buFont typeface="+mj-lt"/>
              <a:buAutoNum type="arabicPeriod" startAt="41"/>
              <a:defRPr/>
            </a:pPr>
            <a:r>
              <a:rPr lang="en-US" sz="2000" dirty="0"/>
              <a:t> 6. County of San Diego Health and Human Services Agency: HIV/AIDS Epidemiology Report-2016. Accessed July 20, 2020. https://www.sandiegocounty.gov/content/dam/sdc/hhsa/programs/phs/documents/EpiReport2017final.pdf</a:t>
            </a:r>
          </a:p>
          <a:p>
            <a:pPr indent="-342900">
              <a:spcBef>
                <a:spcPts val="0"/>
              </a:spcBef>
              <a:buFont typeface="+mj-lt"/>
              <a:buAutoNum type="arabicPeriod" startAt="41"/>
              <a:defRPr/>
            </a:pPr>
            <a:r>
              <a:rPr lang="en-US" sz="2000" dirty="0"/>
              <a:t>7. Health &amp; Human Services Agency: HIV Epidemiology Unit. Accessed July 24, 2020. https://www.sandiegocounty.gov/hhsa/programs/phs/hiv_aids_epidemiology_unit/reports_and_statistics.html</a:t>
            </a:r>
          </a:p>
          <a:p>
            <a:pPr indent="-342900">
              <a:spcBef>
                <a:spcPts val="0"/>
              </a:spcBef>
              <a:buFont typeface="+mj-lt"/>
              <a:buAutoNum type="arabicPeriod" startAt="41"/>
              <a:defRPr/>
            </a:pPr>
            <a:endParaRPr lang="en-US" sz="2000" dirty="0"/>
          </a:p>
          <a:p>
            <a:pPr marL="571500" indent="-457200">
              <a:buFont typeface="+mj-lt"/>
              <a:buAutoNum type="arabicPeriod" startAt="41"/>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36</a:t>
            </a:fld>
            <a:endParaRPr lang="en-US"/>
          </a:p>
        </p:txBody>
      </p:sp>
    </p:spTree>
    <p:extLst>
      <p:ext uri="{BB962C8B-B14F-4D97-AF65-F5344CB8AC3E}">
        <p14:creationId xmlns:p14="http://schemas.microsoft.com/office/powerpoint/2010/main" val="3905237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76200" y="819150"/>
            <a:ext cx="8915400" cy="3962400"/>
          </a:xfrm>
        </p:spPr>
        <p:txBody>
          <a:bodyPr>
            <a:normAutofit fontScale="55000" lnSpcReduction="20000"/>
          </a:bodyPr>
          <a:lstStyle/>
          <a:p>
            <a:pPr marL="457200" indent="-457200">
              <a:spcBef>
                <a:spcPts val="0"/>
              </a:spcBef>
              <a:buFont typeface="Arial" panose="020B0604020202020204" pitchFamily="34" charset="0"/>
              <a:buChar char="•"/>
              <a:defRPr/>
            </a:pPr>
            <a:r>
              <a:rPr lang="en-US" sz="2000" dirty="0"/>
              <a:t>Bazzi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2000" dirty="0" err="1"/>
              <a:t>doi</a:t>
            </a:r>
            <a:r>
              <a:rPr lang="en-US" sz="2000" dirty="0"/>
              <a:t>: 10.1093/</a:t>
            </a:r>
            <a:r>
              <a:rPr lang="en-US" sz="2000" dirty="0" err="1"/>
              <a:t>aje</a:t>
            </a:r>
            <a:r>
              <a:rPr lang="en-US" sz="2000" dirty="0"/>
              <a:t>/kwu340.</a:t>
            </a:r>
          </a:p>
          <a:p>
            <a:pPr indent="-342900">
              <a:spcBef>
                <a:spcPts val="0"/>
              </a:spcBef>
              <a:buFont typeface="Arial" panose="020B0604020202020204" pitchFamily="34" charset="0"/>
              <a:buChar char="•"/>
              <a:defRPr/>
            </a:pPr>
            <a:r>
              <a:rPr lang="en-US" sz="2000" dirty="0"/>
              <a:t> Patterson TL, </a:t>
            </a:r>
            <a:r>
              <a:rPr lang="en-US" sz="2000" dirty="0" err="1"/>
              <a:t>Strathdee</a:t>
            </a:r>
            <a:r>
              <a:rPr lang="en-US" sz="2000" dirty="0"/>
              <a:t> SA, </a:t>
            </a:r>
            <a:r>
              <a:rPr lang="en-US" sz="2000" dirty="0" err="1"/>
              <a:t>Semple</a:t>
            </a:r>
            <a:r>
              <a:rPr lang="en-US" sz="2000" dirty="0"/>
              <a:t> SJ, </a:t>
            </a:r>
            <a:r>
              <a:rPr lang="en-US" sz="2000" dirty="0" err="1"/>
              <a:t>Chavarin</a:t>
            </a:r>
            <a:r>
              <a:rPr lang="en-US" sz="2000" dirty="0"/>
              <a:t> CV, </a:t>
            </a:r>
            <a:r>
              <a:rPr lang="en-US" sz="2000" dirty="0" err="1"/>
              <a:t>Abramovitz</a:t>
            </a:r>
            <a:r>
              <a:rPr lang="en-US" sz="2000" dirty="0"/>
              <a:t> D, Gaines TL, Mendoza D, </a:t>
            </a:r>
            <a:r>
              <a:rPr lang="en-US" sz="2000" dirty="0" err="1"/>
              <a:t>Staines</a:t>
            </a:r>
            <a:r>
              <a:rPr lang="en-US" sz="2000" dirty="0"/>
              <a:t> H, Aarons GA, </a:t>
            </a:r>
            <a:r>
              <a:rPr lang="en-US" sz="2000" dirty="0" err="1"/>
              <a:t>Magis</a:t>
            </a:r>
            <a:r>
              <a:rPr lang="en-US" sz="2000" dirty="0"/>
              <a:t>-Rodriguez C. Prevalence of HIV/STIs and correlates with municipal characteristics among female sex workers in 13 Mexican cities. </a:t>
            </a:r>
            <a:r>
              <a:rPr lang="en-US" sz="2000" dirty="0" err="1"/>
              <a:t>Salud</a:t>
            </a:r>
            <a:r>
              <a:rPr lang="en-US" sz="2000" dirty="0"/>
              <a:t> </a:t>
            </a:r>
            <a:r>
              <a:rPr lang="en-US" sz="2000" dirty="0" err="1"/>
              <a:t>Publica</a:t>
            </a:r>
            <a:r>
              <a:rPr lang="en-US" sz="2000" dirty="0"/>
              <a:t> Mexicana. 2019;61:116-124. https://doi.org/10.21149/8863 </a:t>
            </a:r>
          </a:p>
          <a:p>
            <a:pPr indent="-342900">
              <a:spcBef>
                <a:spcPts val="0"/>
              </a:spcBef>
              <a:buFont typeface="Arial" panose="020B0604020202020204" pitchFamily="34" charset="0"/>
              <a:buChar char="•"/>
              <a:defRPr/>
            </a:pPr>
            <a:r>
              <a:rPr lang="en-US" sz="2000" dirty="0"/>
              <a:t>Mehta SR et al. The relatedness of HIV epidemics in the united States–Mexico border region. AIDS Research and Human Retroviruses, 2010;26(12), 1273-1277. doi:10.1089/aid.2010.0021</a:t>
            </a:r>
          </a:p>
          <a:p>
            <a:pPr indent="-342900">
              <a:spcBef>
                <a:spcPts val="0"/>
              </a:spcBef>
              <a:buFont typeface="Arial" panose="020B0604020202020204" pitchFamily="34" charset="0"/>
              <a:buChar char="•"/>
              <a:defRPr/>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pPr indent="-342900">
              <a:spcBef>
                <a:spcPts val="0"/>
              </a:spcBef>
              <a:buFont typeface="Arial" panose="020B0604020202020204" pitchFamily="34" charset="0"/>
              <a:buChar char="•"/>
              <a:defRPr/>
            </a:pPr>
            <a:r>
              <a:rPr lang="en-US" sz="2000" dirty="0" err="1"/>
              <a:t>Meht</a:t>
            </a:r>
            <a:r>
              <a:rPr lang="en-US" sz="2000" dirty="0"/>
              <a:t> SR et al. HIV Transmission Networks in the San Diego-Tijuana border region. </a:t>
            </a:r>
            <a:r>
              <a:rPr lang="en-US" sz="2000" dirty="0" err="1"/>
              <a:t>EBioMedicine</a:t>
            </a:r>
            <a:r>
              <a:rPr lang="en-US" sz="2000" dirty="0"/>
              <a:t>. 2015; 2: 1456-1463. </a:t>
            </a:r>
            <a:r>
              <a:rPr lang="en-US" sz="2000" dirty="0" err="1"/>
              <a:t>doi</a:t>
            </a:r>
            <a:r>
              <a:rPr lang="en-US" sz="2000" dirty="0"/>
              <a:t>: http://dx.doi.org/10.1016/j.ebiom.2015.07/024 </a:t>
            </a:r>
          </a:p>
          <a:p>
            <a:pPr indent="-342900">
              <a:spcBef>
                <a:spcPts val="0"/>
              </a:spcBef>
              <a:buFont typeface="Arial" panose="020B0604020202020204" pitchFamily="34" charset="0"/>
              <a:buChar char="•"/>
              <a:defRPr/>
            </a:pPr>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pPr indent="-342900">
              <a:spcBef>
                <a:spcPts val="0"/>
              </a:spcBef>
              <a:buFont typeface="Arial" panose="020B0604020202020204" pitchFamily="34" charset="0"/>
              <a:buChar char="•"/>
              <a:defRPr/>
            </a:pPr>
            <a:r>
              <a:rPr lang="en-US" sz="2000" dirty="0"/>
              <a:t>Robertson AM,  </a:t>
            </a:r>
            <a:r>
              <a:rPr lang="en-US" sz="2000" dirty="0" err="1"/>
              <a:t>Syvertsen</a:t>
            </a:r>
            <a:r>
              <a:rPr lang="en-US" sz="2000" dirty="0"/>
              <a:t> JL, Ulibarri MD, Rangel G, Martinez G, </a:t>
            </a:r>
            <a:r>
              <a:rPr lang="en-US" sz="2000" dirty="0" err="1"/>
              <a:t>Strathdee</a:t>
            </a:r>
            <a:r>
              <a:rPr lang="en-US" sz="2000" dirty="0"/>
              <a:t> S. Prevalence and correlates of HIV and sexually transmitted infections among female sex workers and their non-commercial male partners in two Mexico-USA border cities. Journal of Urban Health: Bulletin of the New Your Academy of Medicine. 2014;91(4).</a:t>
            </a:r>
            <a:r>
              <a:rPr lang="en-US" sz="2000" dirty="0" err="1"/>
              <a:t>doi</a:t>
            </a:r>
            <a:r>
              <a:rPr lang="en-US" sz="2000" dirty="0"/>
              <a:t>: 10.1007/s11524-013-9855-2</a:t>
            </a:r>
          </a:p>
          <a:p>
            <a:pPr indent="-342900">
              <a:spcBef>
                <a:spcPts val="0"/>
              </a:spcBef>
              <a:buFont typeface="Arial" panose="020B0604020202020204" pitchFamily="34" charset="0"/>
              <a:buChar char="•"/>
              <a:defRPr/>
            </a:pPr>
            <a:r>
              <a:rPr lang="en-US" sz="2000" dirty="0"/>
              <a:t>Robertson, AM, Ojeda, VD, Nguyen, LL, Martinez, GA, </a:t>
            </a:r>
            <a:r>
              <a:rPr lang="en-US" sz="2000" dirty="0" err="1"/>
              <a:t>Strathdee</a:t>
            </a:r>
            <a:r>
              <a:rPr lang="en-US" sz="2000" dirty="0"/>
              <a:t>, SA, Patterson, TL. Reducing harm from HIV/AIDS misconceptions among female sex workers in Tijuana and Ciudad Juarez, Mexico: A cross sectional analysis. Harm Reduction Jour. 2012; 9(35). http://www.harmreductionjournal.com/content/9/1/35 Accessed March 30, 2020. </a:t>
            </a:r>
          </a:p>
          <a:p>
            <a:pPr indent="-342900">
              <a:spcBef>
                <a:spcPts val="0"/>
              </a:spcBef>
              <a:buFont typeface="Arial" panose="020B0604020202020204" pitchFamily="34" charset="0"/>
              <a:buChar char="•"/>
              <a:defRPr/>
            </a:pPr>
            <a:r>
              <a:rPr lang="en-US" sz="2000" dirty="0" err="1"/>
              <a:t>Conners</a:t>
            </a:r>
            <a:r>
              <a:rPr lang="en-US" sz="2000" dirty="0"/>
              <a:t>, EE, West, BS, Roth, AM, Meckel-Parker, KG, Mei-Po, K, </a:t>
            </a:r>
            <a:r>
              <a:rPr lang="en-US" sz="2000" dirty="0" err="1"/>
              <a:t>Magis</a:t>
            </a:r>
            <a:r>
              <a:rPr lang="en-US" sz="2000" dirty="0"/>
              <a:t>-Rodriguez, C, </a:t>
            </a:r>
            <a:r>
              <a:rPr lang="en-US" sz="2000" dirty="0" err="1"/>
              <a:t>Staines</a:t>
            </a:r>
            <a:r>
              <a:rPr lang="en-US" sz="2000" dirty="0"/>
              <a:t>-Orozco, H, Clapp, JD, </a:t>
            </a:r>
            <a:r>
              <a:rPr lang="en-US" sz="2000" dirty="0" err="1"/>
              <a:t>Brouwer</a:t>
            </a:r>
            <a:r>
              <a:rPr lang="en-US" sz="2000" dirty="0"/>
              <a:t>, KC. Quantitative, qualitative and geospatial methods to characterize HIV risk environments. </a:t>
            </a:r>
            <a:r>
              <a:rPr lang="en-US" sz="2000" dirty="0" err="1"/>
              <a:t>PLosONE</a:t>
            </a:r>
            <a:r>
              <a:rPr lang="en-US" sz="2000" dirty="0"/>
              <a:t>, 2016; 11(5):e0155693. Doi:10.1371/journal.pone.0155693 </a:t>
            </a:r>
          </a:p>
          <a:p>
            <a:pPr indent="-342900">
              <a:spcBef>
                <a:spcPts val="0"/>
              </a:spcBef>
              <a:buFont typeface="Arial" panose="020B0604020202020204" pitchFamily="34" charset="0"/>
              <a:buChar char="•"/>
              <a:defRPr/>
            </a:pPr>
            <a:r>
              <a:rPr lang="en-US" sz="2000" dirty="0"/>
              <a:t>Robertson AM, Ojeda VD, Nguyen LL, Martinez GA, </a:t>
            </a:r>
            <a:r>
              <a:rPr lang="en-US" sz="2000" dirty="0" err="1"/>
              <a:t>Strathdee</a:t>
            </a:r>
            <a:r>
              <a:rPr lang="en-US" sz="2000" dirty="0"/>
              <a:t> SA, Patterson TL. Reducing harm from HIV/AIDS misconceptions among female sex workers in Tijuana and Ciudad Juarez, Mexico: A cross sectional analysis. Harm Reduction Jour. 2012; 9(35). http://www.harmreductionjournal.com/content/9/1/35 Accessed March 30, 2020. </a:t>
            </a:r>
          </a:p>
          <a:p>
            <a:pPr indent="-342900">
              <a:spcBef>
                <a:spcPts val="0"/>
              </a:spcBef>
              <a:buFont typeface="+mj-lt"/>
              <a:buAutoNum type="arabicPeriod" startAt="51"/>
              <a:defRPr/>
            </a:pPr>
            <a:endParaRPr lang="en-US" sz="2000" dirty="0"/>
          </a:p>
          <a:p>
            <a:pPr marL="571500" indent="-457200">
              <a:buFont typeface="+mj-lt"/>
              <a:buAutoNum type="arabicPeriod" startAt="51"/>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3956826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0" y="971550"/>
            <a:ext cx="8915400" cy="3962400"/>
          </a:xfrm>
        </p:spPr>
        <p:txBody>
          <a:bodyPr>
            <a:normAutofit fontScale="70000" lnSpcReduction="20000"/>
          </a:bodyPr>
          <a:lstStyle/>
          <a:p>
            <a:r>
              <a:rPr lang="en-US" sz="2000" dirty="0">
                <a:hlinkClick r:id="rId2"/>
              </a:rPr>
              <a:t>https://www.truvadahcp.com/missed-opportunities</a:t>
            </a:r>
            <a:endParaRPr lang="en-US" sz="2000" dirty="0"/>
          </a:p>
          <a:p>
            <a:r>
              <a:rPr lang="en-US" sz="2000" dirty="0">
                <a:hlinkClick r:id="rId2"/>
              </a:rPr>
              <a:t>https://www.truvadahcp.com/missed-opportunities</a:t>
            </a:r>
            <a:r>
              <a:rPr lang="en-US" sz="2000" dirty="0"/>
              <a:t> </a:t>
            </a:r>
          </a:p>
          <a:p>
            <a:r>
              <a:rPr lang="en-US" sz="2000" dirty="0"/>
              <a:t>Mehta SR et al. The relatedness of HIV epidemics in the united States–Mexico border region. AIDS Research and Human Retroviruses, 2010;26(12), 1273-1277. doi:10.1089/aid.2010.0021</a:t>
            </a:r>
          </a:p>
          <a:p>
            <a:r>
              <a:rPr lang="en-US" sz="2000" dirty="0" err="1"/>
              <a:t>Ospina</a:t>
            </a:r>
            <a:r>
              <a:rPr lang="en-US" sz="2000" dirty="0"/>
              <a:t>-Escobar, A, </a:t>
            </a:r>
            <a:r>
              <a:rPr lang="en-US" sz="2000" dirty="0" err="1"/>
              <a:t>Magis</a:t>
            </a:r>
            <a:r>
              <a:rPr lang="en-US" sz="2000" dirty="0"/>
              <a:t>-Rodriguez C, Juarez F, </a:t>
            </a:r>
            <a:r>
              <a:rPr lang="en-US" sz="2000" dirty="0" err="1"/>
              <a:t>Werb</a:t>
            </a:r>
            <a:r>
              <a:rPr lang="en-US" sz="2000" dirty="0"/>
              <a:t> D, Bautista AS, Carreon R, Ramos ME, </a:t>
            </a:r>
            <a:r>
              <a:rPr lang="en-US" sz="2000" dirty="0" err="1"/>
              <a:t>Strathdee</a:t>
            </a:r>
            <a:r>
              <a:rPr lang="en-US" sz="2000" dirty="0"/>
              <a:t> S. Comparing risk environments for HIV among people who inject drugs from three cities in </a:t>
            </a:r>
            <a:r>
              <a:rPr lang="en-US" sz="2000" dirty="0" err="1"/>
              <a:t>Nothern</a:t>
            </a:r>
            <a:r>
              <a:rPr lang="en-US" sz="2000" dirty="0"/>
              <a:t> Mexico. Harm Reduction Journal. 2018;15:27. </a:t>
            </a:r>
            <a:r>
              <a:rPr lang="en-US" sz="2000" dirty="0" err="1"/>
              <a:t>doi</a:t>
            </a:r>
            <a:r>
              <a:rPr lang="en-US" sz="2000" dirty="0"/>
              <a:t>: https://doi.org/10.1186/s12954-018-0225-y </a:t>
            </a:r>
          </a:p>
          <a:p>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r>
              <a:rPr lang="en-US" sz="2000" dirty="0"/>
              <a:t> Mehta, S. R., Wertheim, J. O., </a:t>
            </a:r>
            <a:r>
              <a:rPr lang="en-US" sz="2000" dirty="0" err="1"/>
              <a:t>Brouwer</a:t>
            </a:r>
            <a:r>
              <a:rPr lang="en-US" sz="2000" dirty="0"/>
              <a:t>, K. C. Wagner, K. D. et al. (20150. HIV Transmission Networks in the San Diego-Tijuana border region. </a:t>
            </a:r>
            <a:r>
              <a:rPr lang="en-US" sz="2000" dirty="0" err="1"/>
              <a:t>EBioMedicine</a:t>
            </a:r>
            <a:r>
              <a:rPr lang="en-US" sz="2000" dirty="0"/>
              <a:t> 2, 1456-1463. </a:t>
            </a:r>
            <a:r>
              <a:rPr lang="en-US" sz="2000" dirty="0" err="1"/>
              <a:t>doi</a:t>
            </a:r>
            <a:r>
              <a:rPr lang="en-US" sz="2000" dirty="0"/>
              <a:t>: http://dx.doi.org/10.1016/j.ebiom.2015.07/024 </a:t>
            </a:r>
          </a:p>
          <a:p>
            <a:r>
              <a:rPr lang="en-US" sz="2000" dirty="0"/>
              <a:t>Robertson AM,  </a:t>
            </a:r>
            <a:r>
              <a:rPr lang="en-US" sz="2000" dirty="0" err="1"/>
              <a:t>Syvertsen</a:t>
            </a:r>
            <a:r>
              <a:rPr lang="en-US" sz="2000" dirty="0"/>
              <a:t> JL, Ulibarri MD, Rangel G, Martinez G, </a:t>
            </a:r>
            <a:r>
              <a:rPr lang="en-US" sz="2000" dirty="0" err="1"/>
              <a:t>Strathdee</a:t>
            </a:r>
            <a:r>
              <a:rPr lang="en-US" sz="2000" dirty="0"/>
              <a:t> S. Prevalence and correlates of HIV and sexually transmitted infections among female sex workers and their non-commercial male partners in two Mexico-USA border cities. Journal of Urban Health: Bulletin of the New Your Academy of Medicine. 2014;91(4). </a:t>
            </a:r>
            <a:r>
              <a:rPr lang="en-US" sz="2000" dirty="0" err="1"/>
              <a:t>doi</a:t>
            </a:r>
            <a:r>
              <a:rPr lang="en-US" sz="2000" dirty="0"/>
              <a:t>: 10.1007/s11524-013-9855-2</a:t>
            </a:r>
          </a:p>
          <a:p>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pPr marL="571500" indent="-457200">
              <a:buFont typeface="+mj-lt"/>
              <a:buAutoNum type="arabicPeriod" startAt="61"/>
            </a:pPr>
            <a:endParaRPr lang="en-US" sz="2000" dirty="0"/>
          </a:p>
          <a:p>
            <a:pPr marL="571500" indent="-457200">
              <a:buFont typeface="+mj-lt"/>
              <a:buAutoNum type="arabicPeriod" startAt="61"/>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38</a:t>
            </a:fld>
            <a:endParaRPr lang="en-US"/>
          </a:p>
        </p:txBody>
      </p:sp>
    </p:spTree>
    <p:extLst>
      <p:ext uri="{BB962C8B-B14F-4D97-AF65-F5344CB8AC3E}">
        <p14:creationId xmlns:p14="http://schemas.microsoft.com/office/powerpoint/2010/main" val="9502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0" y="819150"/>
            <a:ext cx="8915400" cy="3962400"/>
          </a:xfrm>
        </p:spPr>
        <p:txBody>
          <a:bodyPr>
            <a:normAutofit fontScale="62500" lnSpcReduction="20000"/>
          </a:bodyPr>
          <a:lstStyle/>
          <a:p>
            <a:pPr marL="571500" indent="-457200">
              <a:buFont typeface="+mj-lt"/>
              <a:buAutoNum type="arabicPeriod" startAt="69"/>
            </a:pPr>
            <a:r>
              <a:rPr lang="en-US" sz="2000" dirty="0"/>
              <a:t>Cassels S, Camlin CS,  Seeley J. One step ahead: timing and sexual networks in population mobility and HIV prevention care. Journal of International the AIDS Society. 2018;21(S4):e25140. </a:t>
            </a:r>
            <a:r>
              <a:rPr lang="en-US" sz="2000" dirty="0" err="1"/>
              <a:t>doi</a:t>
            </a:r>
            <a:r>
              <a:rPr lang="en-US" sz="2000" dirty="0"/>
              <a:t>: https://doi.org/10.1002/jia2.25140 </a:t>
            </a:r>
          </a:p>
          <a:p>
            <a:pPr marL="571500" indent="-457200">
              <a:buFont typeface="+mj-lt"/>
              <a:buAutoNum type="arabicPeriod" startAt="69"/>
            </a:pPr>
            <a:r>
              <a:rPr lang="en-US" sz="2000" dirty="0"/>
              <a:t>Mehta SR et al. The relatedness of HIV epidemics in the united States–Mexico border region. AIDS Research and Human Retroviruses, 2010;26(12), 1273-1277. doi:10.1089/aid.2010.0021</a:t>
            </a:r>
          </a:p>
          <a:p>
            <a:pPr marL="571500" indent="-457200">
              <a:buFont typeface="+mj-lt"/>
              <a:buAutoNum type="arabicPeriod" startAt="69"/>
            </a:pPr>
            <a:r>
              <a:rPr lang="en-US" sz="2000" dirty="0"/>
              <a:t>Thomas F, </a:t>
            </a:r>
            <a:r>
              <a:rPr lang="en-US" sz="2000" dirty="0" err="1"/>
              <a:t>Haour-Knipe</a:t>
            </a:r>
            <a:r>
              <a:rPr lang="en-US" sz="2000" dirty="0"/>
              <a:t> M, </a:t>
            </a:r>
            <a:r>
              <a:rPr lang="en-US" sz="2000" dirty="0" err="1"/>
              <a:t>Aggleton</a:t>
            </a:r>
            <a:r>
              <a:rPr lang="en-US" sz="2000" dirty="0"/>
              <a:t> P. Mobility, Sexuality and AIDS: Sexuality, Culture and Health. 3rd ed. Routledge Taylor &amp; Francis Group: London and New York; 2009.  </a:t>
            </a:r>
          </a:p>
          <a:p>
            <a:pPr marL="571500" indent="-457200">
              <a:buFont typeface="+mj-lt"/>
              <a:buAutoNum type="arabicPeriod" startAt="69"/>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a:t>
            </a:r>
          </a:p>
          <a:p>
            <a:pPr marL="571500" indent="-457200">
              <a:buFont typeface="+mj-lt"/>
              <a:buAutoNum type="arabicPeriod" startAt="69"/>
            </a:pPr>
            <a:r>
              <a:rPr lang="en-US" sz="2000" dirty="0"/>
              <a:t>5. Dias S, Gama A, Loos J, </a:t>
            </a:r>
            <a:r>
              <a:rPr lang="en-US" sz="2000" dirty="0" err="1"/>
              <a:t>Roxo</a:t>
            </a:r>
            <a:r>
              <a:rPr lang="en-US" sz="2000" dirty="0"/>
              <a:t> L, </a:t>
            </a:r>
            <a:r>
              <a:rPr lang="en-US" sz="2000" dirty="0" err="1"/>
              <a:t>Simoes</a:t>
            </a:r>
            <a:r>
              <a:rPr lang="en-US" sz="2000" dirty="0"/>
              <a:t> D, </a:t>
            </a:r>
            <a:r>
              <a:rPr lang="en-US" sz="2000" dirty="0" err="1"/>
              <a:t>Nostilinger</a:t>
            </a:r>
            <a:r>
              <a:rPr lang="en-US" sz="2000" dirty="0"/>
              <a:t> C. The role of mobility in sexual risk </a:t>
            </a:r>
            <a:r>
              <a:rPr lang="en-US" sz="2000" dirty="0" err="1"/>
              <a:t>behaviour</a:t>
            </a:r>
            <a:r>
              <a:rPr lang="en-US" sz="2000" dirty="0"/>
              <a:t> and HIV acquisition among sub-Saharan African migrants residing in two European cities. </a:t>
            </a:r>
            <a:r>
              <a:rPr lang="en-US" sz="2000" dirty="0" err="1"/>
              <a:t>PLoS</a:t>
            </a:r>
            <a:r>
              <a:rPr lang="en-US" sz="2000" dirty="0"/>
              <a:t> ONE. 2020;15(2):e0228584. </a:t>
            </a:r>
            <a:r>
              <a:rPr lang="en-US" sz="2000" dirty="0" err="1"/>
              <a:t>doi</a:t>
            </a:r>
            <a:r>
              <a:rPr lang="en-US" sz="2000" dirty="0"/>
              <a:t>: https://doi.org/10.1371/journal.pone.0228584 </a:t>
            </a:r>
          </a:p>
          <a:p>
            <a:pPr marL="571500" indent="-457200">
              <a:buFont typeface="+mj-lt"/>
              <a:buAutoNum type="arabicPeriod" startAt="69"/>
            </a:pPr>
            <a:r>
              <a:rPr lang="en-US" sz="2000" dirty="0"/>
              <a:t>6. 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a:t>
            </a:r>
          </a:p>
          <a:p>
            <a:pPr marL="571500" indent="-457200">
              <a:buFont typeface="+mj-lt"/>
              <a:buAutoNum type="arabicPeriod" startAt="69"/>
            </a:pPr>
            <a:r>
              <a:rPr lang="en-US" sz="2000" dirty="0"/>
              <a:t>7. Ramos R, Ferreira-Pinto JB, </a:t>
            </a:r>
            <a:r>
              <a:rPr lang="en-US" sz="2000" dirty="0" err="1"/>
              <a:t>Brouwer</a:t>
            </a:r>
            <a:r>
              <a:rPr lang="en-US" sz="2000" dirty="0"/>
              <a:t> KC,  Ramos ME, Lozada RM, Firestone-Cruz MF, </a:t>
            </a:r>
            <a:r>
              <a:rPr lang="en-US" sz="2000" dirty="0" err="1"/>
              <a:t>Strathdee</a:t>
            </a:r>
            <a:r>
              <a:rPr lang="en-US" sz="2000" dirty="0"/>
              <a:t> SA.  A tale of two cities: Social and environmental influences shaping risk factors and protective behaviors in two Mexico-US border cities. Health &amp; Place. 2009;15:999-1005. </a:t>
            </a:r>
          </a:p>
          <a:p>
            <a:pPr marL="571500" indent="-457200">
              <a:buFont typeface="+mj-lt"/>
              <a:buAutoNum type="arabicPeriod" startAt="69"/>
            </a:pPr>
            <a:r>
              <a:rPr lang="en-US" sz="2000" dirty="0"/>
              <a:t>8. </a:t>
            </a:r>
            <a:r>
              <a:rPr lang="en-US" sz="2000" dirty="0" err="1"/>
              <a:t>Deslandes</a:t>
            </a:r>
            <a:r>
              <a:rPr lang="en-US" sz="2000" dirty="0"/>
              <a:t> A. Mexico is setting a global example on HIV treatment. The Slate Group Web site. https://foreignpolicy.com/2019/11/13/mexico-global-hiv-treatment-amlo-funding-cuts/. Accessed November 13, 2019. </a:t>
            </a:r>
          </a:p>
          <a:p>
            <a:pPr marL="571500" indent="-457200">
              <a:buFont typeface="+mj-lt"/>
              <a:buAutoNum type="arabicPeriod" startAt="69"/>
            </a:pPr>
            <a:endParaRPr lang="en-US" sz="2000" dirty="0"/>
          </a:p>
          <a:p>
            <a:pPr marL="571500" indent="-457200">
              <a:buFont typeface="+mj-lt"/>
              <a:buAutoNum type="arabicPeriod" startAt="69"/>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3223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p:txBody>
          <a:bodyPr/>
          <a:lstStyle/>
          <a:p>
            <a:pPr marL="571500" indent="-457200">
              <a:buFont typeface="+mj-lt"/>
              <a:buAutoNum type="arabicPeriod"/>
            </a:pPr>
            <a:r>
              <a:rPr lang="en-US" dirty="0"/>
              <a:t>Identify elements that make the Mexico-U.S. border dynamic in flow.</a:t>
            </a:r>
          </a:p>
          <a:p>
            <a:pPr marL="571500" indent="-457200">
              <a:buFont typeface="+mj-lt"/>
              <a:buAutoNum type="arabicPeriod"/>
            </a:pPr>
            <a:r>
              <a:rPr lang="en-US" dirty="0"/>
              <a:t>Identify unique HIV risk factors along the Mexico-U.S. border.</a:t>
            </a:r>
          </a:p>
          <a:p>
            <a:pPr marL="571500" indent="-457200">
              <a:buFont typeface="+mj-lt"/>
              <a:buAutoNum type="arabicPeriod"/>
            </a:pPr>
            <a:r>
              <a:rPr lang="en-US" dirty="0"/>
              <a:t>Identify the HIV/STI link in at-risk populations along the Mexico-U.S. border.</a:t>
            </a:r>
          </a:p>
        </p:txBody>
      </p:sp>
      <p:sp>
        <p:nvSpPr>
          <p:cNvPr id="4" name="Slide Number Placeholder 3"/>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857907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0" y="819150"/>
            <a:ext cx="8915400" cy="3962400"/>
          </a:xfrm>
        </p:spPr>
        <p:txBody>
          <a:bodyPr>
            <a:normAutofit fontScale="55000" lnSpcReduction="20000"/>
          </a:bodyPr>
          <a:lstStyle/>
          <a:p>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r>
              <a:rPr lang="en-US" sz="2000" dirty="0"/>
              <a:t>Mehta SR et al. The relatedness of HIV epidemics in the united States–Mexico border region. AIDS Research and Human Retroviruses, 2010;26(12), 1273-1277. doi:10.1089/aid.2010.0021</a:t>
            </a:r>
          </a:p>
          <a:p>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r>
              <a:rPr lang="en-US" sz="2000" dirty="0"/>
              <a:t>Bazzi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2000" dirty="0" err="1"/>
              <a:t>doi</a:t>
            </a:r>
            <a:r>
              <a:rPr lang="en-US" sz="2000" dirty="0"/>
              <a:t>: 10.1093/</a:t>
            </a:r>
            <a:r>
              <a:rPr lang="en-US" sz="2000" dirty="0" err="1"/>
              <a:t>aje</a:t>
            </a:r>
            <a:r>
              <a:rPr lang="en-US" sz="2000" dirty="0"/>
              <a:t>/kwu340.</a:t>
            </a:r>
          </a:p>
          <a:p>
            <a:r>
              <a:rPr lang="en-US" sz="2000" dirty="0"/>
              <a:t>Robertson AM,  </a:t>
            </a:r>
            <a:r>
              <a:rPr lang="en-US" sz="2000" dirty="0" err="1"/>
              <a:t>Syvertsen</a:t>
            </a:r>
            <a:r>
              <a:rPr lang="en-US" sz="2000" dirty="0"/>
              <a:t> JL, Ulibarri MD, Rangel G, Martinez G, </a:t>
            </a:r>
            <a:r>
              <a:rPr lang="en-US" sz="2000" dirty="0" err="1"/>
              <a:t>Strathdee</a:t>
            </a:r>
            <a:r>
              <a:rPr lang="en-US" sz="2000" dirty="0"/>
              <a:t> S. Prevalence and correlates of HIV and sexually transmitted infections among female sex workers and their non-commercial male partners in two Mexico-USA border cities. Journal of Urban Health: Bulletin of the New Your Academy of Medicine. 2014;91(4).</a:t>
            </a:r>
            <a:r>
              <a:rPr lang="en-US" sz="2000" dirty="0" err="1"/>
              <a:t>doi</a:t>
            </a:r>
            <a:r>
              <a:rPr lang="en-US" sz="2000" dirty="0"/>
              <a:t>: 10.1007/s11524-013-9855-2</a:t>
            </a:r>
          </a:p>
          <a:p>
            <a:r>
              <a:rPr lang="en-US" sz="2000" dirty="0" err="1"/>
              <a:t>Ospina</a:t>
            </a:r>
            <a:r>
              <a:rPr lang="en-US" sz="2000" dirty="0"/>
              <a:t>-Escobar, A, </a:t>
            </a:r>
            <a:r>
              <a:rPr lang="en-US" sz="2000" dirty="0" err="1"/>
              <a:t>Magis</a:t>
            </a:r>
            <a:r>
              <a:rPr lang="en-US" sz="2000" dirty="0"/>
              <a:t>-Rodriguez C, Juarez F, </a:t>
            </a:r>
            <a:r>
              <a:rPr lang="en-US" sz="2000" dirty="0" err="1"/>
              <a:t>Werb</a:t>
            </a:r>
            <a:r>
              <a:rPr lang="en-US" sz="2000" dirty="0"/>
              <a:t> D, Bautista AS, Carreon R, Ramos ME, </a:t>
            </a:r>
            <a:r>
              <a:rPr lang="en-US" sz="2000" dirty="0" err="1"/>
              <a:t>Strathdee</a:t>
            </a:r>
            <a:r>
              <a:rPr lang="en-US" sz="2000" dirty="0"/>
              <a:t> S. Comparing risk environments for HIV among people who inject drugs from three cities in </a:t>
            </a:r>
            <a:r>
              <a:rPr lang="en-US" sz="2000" dirty="0" err="1"/>
              <a:t>Nothern</a:t>
            </a:r>
            <a:r>
              <a:rPr lang="en-US" sz="2000" dirty="0"/>
              <a:t> Mexico. Harm Reduction Journal. 2018;15:27. </a:t>
            </a:r>
            <a:r>
              <a:rPr lang="en-US" sz="2000" dirty="0" err="1"/>
              <a:t>doi</a:t>
            </a:r>
            <a:r>
              <a:rPr lang="en-US" sz="2000" dirty="0"/>
              <a:t>: https://doi.org/10.1186/s12954-018-0225-y </a:t>
            </a:r>
          </a:p>
          <a:p>
            <a:pPr marL="571500" indent="-457200">
              <a:buFont typeface="+mj-lt"/>
              <a:buAutoNum type="arabicPeriod" startAt="77"/>
            </a:pPr>
            <a:endParaRPr lang="en-US" sz="2000" dirty="0"/>
          </a:p>
          <a:p>
            <a:pPr marL="571500" indent="-457200">
              <a:buFont typeface="+mj-lt"/>
              <a:buAutoNum type="arabicPeriod" startAt="77"/>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40</a:t>
            </a:fld>
            <a:endParaRPr lang="en-US"/>
          </a:p>
        </p:txBody>
      </p:sp>
    </p:spTree>
    <p:extLst>
      <p:ext uri="{BB962C8B-B14F-4D97-AF65-F5344CB8AC3E}">
        <p14:creationId xmlns:p14="http://schemas.microsoft.com/office/powerpoint/2010/main" val="1700666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a:xfrm>
            <a:off x="0" y="1200150"/>
            <a:ext cx="8915400" cy="3581400"/>
          </a:xfrm>
        </p:spPr>
        <p:txBody>
          <a:bodyPr>
            <a:normAutofit/>
          </a:bodyPr>
          <a:lstStyle/>
          <a:p>
            <a:pPr>
              <a:buFont typeface="Arial" panose="020B0604020202020204" pitchFamily="34" charset="0"/>
              <a:buChar char="•"/>
            </a:pPr>
            <a:r>
              <a:rPr lang="en-US" sz="1100" dirty="0"/>
              <a:t>Dias S, Gama A, Loos J, </a:t>
            </a:r>
            <a:r>
              <a:rPr lang="en-US" sz="1100" dirty="0" err="1"/>
              <a:t>Roxo</a:t>
            </a:r>
            <a:r>
              <a:rPr lang="en-US" sz="1100" dirty="0"/>
              <a:t> L, </a:t>
            </a:r>
            <a:r>
              <a:rPr lang="en-US" sz="1100" dirty="0" err="1"/>
              <a:t>Simoes</a:t>
            </a:r>
            <a:r>
              <a:rPr lang="en-US" sz="1100" dirty="0"/>
              <a:t> D, </a:t>
            </a:r>
            <a:r>
              <a:rPr lang="en-US" sz="1100" dirty="0" err="1"/>
              <a:t>Nostilinger</a:t>
            </a:r>
            <a:r>
              <a:rPr lang="en-US" sz="1100" dirty="0"/>
              <a:t> C. The role of mobility in sexual risk </a:t>
            </a:r>
            <a:r>
              <a:rPr lang="en-US" sz="1100" dirty="0" err="1"/>
              <a:t>behaviour</a:t>
            </a:r>
            <a:r>
              <a:rPr lang="en-US" sz="1100" dirty="0"/>
              <a:t> and HIV acquisition among sub-Saharan African migrants residing in two European cities. </a:t>
            </a:r>
            <a:r>
              <a:rPr lang="en-US" sz="1100" dirty="0" err="1"/>
              <a:t>PLoS</a:t>
            </a:r>
            <a:r>
              <a:rPr lang="en-US" sz="1100" dirty="0"/>
              <a:t> ONE. 2020;15(2):e0228584. </a:t>
            </a:r>
            <a:r>
              <a:rPr lang="en-US" sz="1100" dirty="0" err="1"/>
              <a:t>doi</a:t>
            </a:r>
            <a:r>
              <a:rPr lang="en-US" sz="1100" dirty="0"/>
              <a:t>: https://doi.org/10.1371/journal.pone.0228584 </a:t>
            </a:r>
          </a:p>
          <a:p>
            <a:pPr>
              <a:buFont typeface="Arial" panose="020B0604020202020204" pitchFamily="34" charset="0"/>
              <a:buChar char="•"/>
            </a:pPr>
            <a:r>
              <a:rPr lang="en-US" sz="1100" dirty="0" err="1"/>
              <a:t>Conners</a:t>
            </a:r>
            <a:r>
              <a:rPr lang="en-US" sz="1100" dirty="0"/>
              <a:t> EE, West BS, Roth  AM, Meckel-Parker KG, Mei-Po K, </a:t>
            </a:r>
            <a:r>
              <a:rPr lang="en-US" sz="1100" dirty="0" err="1"/>
              <a:t>Magis</a:t>
            </a:r>
            <a:r>
              <a:rPr lang="en-US" sz="1100" dirty="0"/>
              <a:t>-Rodriguez C, </a:t>
            </a:r>
            <a:r>
              <a:rPr lang="en-US" sz="1100" dirty="0" err="1"/>
              <a:t>Staines</a:t>
            </a:r>
            <a:r>
              <a:rPr lang="en-US" sz="1100" dirty="0"/>
              <a:t>-Orozco H, Clapp JD, </a:t>
            </a:r>
            <a:r>
              <a:rPr lang="en-US" sz="1100" dirty="0" err="1"/>
              <a:t>Brouwer</a:t>
            </a:r>
            <a:r>
              <a:rPr lang="en-US" sz="1100" dirty="0"/>
              <a:t>  KC. Quantitative, qualitative and geospatial methods to characterize HIV risk environments. </a:t>
            </a:r>
            <a:r>
              <a:rPr lang="en-US" sz="1100" dirty="0" err="1"/>
              <a:t>PLosONE</a:t>
            </a:r>
            <a:r>
              <a:rPr lang="en-US" sz="1100" dirty="0"/>
              <a:t>, 2016;11(5):e0155693. doi:10.1371/journal.pone.0155693 </a:t>
            </a:r>
          </a:p>
          <a:p>
            <a:pPr>
              <a:buFont typeface="Arial" panose="020B0604020202020204" pitchFamily="34" charset="0"/>
              <a:buChar char="•"/>
            </a:pPr>
            <a:r>
              <a:rPr lang="en-US" sz="1100" dirty="0"/>
              <a:t>United States Environmental Protection Agency. Border 2020: U.S.-Mexico Environmental Program. Published 2020. Accessed July 01, 2020. </a:t>
            </a:r>
          </a:p>
          <a:p>
            <a:pPr>
              <a:buFont typeface="Arial" panose="020B0604020202020204" pitchFamily="34" charset="0"/>
              <a:buChar char="•"/>
            </a:pPr>
            <a:r>
              <a:rPr lang="en-US" sz="1100" dirty="0"/>
              <a:t>Marks C, </a:t>
            </a:r>
            <a:r>
              <a:rPr lang="en-US" sz="1100" dirty="0" err="1"/>
              <a:t>Zúñiga</a:t>
            </a:r>
            <a:r>
              <a:rPr lang="en-US" sz="1100" dirty="0"/>
              <a:t> ML. CAM practices and treatment adherence among key subpopulations of HIV+ Latinos receiving care in the san </a:t>
            </a:r>
            <a:r>
              <a:rPr lang="en-US" sz="1100" dirty="0" err="1"/>
              <a:t>diego-tijuana</a:t>
            </a:r>
            <a:r>
              <a:rPr lang="en-US" sz="1100" dirty="0"/>
              <a:t> border region: A latent class analysis. Frontiers in public health. 2019;7:179. https://search.datacite.org/works/10.3389/fpubh.2019.00179. </a:t>
            </a:r>
            <a:r>
              <a:rPr lang="en-US" sz="1100" dirty="0" err="1"/>
              <a:t>doi</a:t>
            </a:r>
            <a:r>
              <a:rPr lang="en-US" sz="1100" dirty="0"/>
              <a:t>: 10.3389/fpubh.2019.0017</a:t>
            </a:r>
          </a:p>
          <a:p>
            <a:pPr>
              <a:buFont typeface="Arial" panose="020B0604020202020204" pitchFamily="34" charset="0"/>
              <a:buChar char="•"/>
            </a:pPr>
            <a:r>
              <a:rPr lang="en-US" sz="1100" dirty="0" err="1"/>
              <a:t>Truby</a:t>
            </a:r>
            <a:r>
              <a:rPr lang="en-US" sz="1100" dirty="0"/>
              <a:t>,  K. Bodies on the border: The state, civil society  and HIV at Mexico's </a:t>
            </a:r>
            <a:r>
              <a:rPr lang="en-US" sz="1100" dirty="0" err="1"/>
              <a:t>Fronteras</a:t>
            </a:r>
            <a:r>
              <a:rPr lang="en-US" sz="1100" dirty="0"/>
              <a:t>. Policy and Society. 2014;33:53-64. </a:t>
            </a:r>
            <a:r>
              <a:rPr lang="en-US" sz="1100" dirty="0" err="1"/>
              <a:t>doi</a:t>
            </a:r>
            <a:r>
              <a:rPr lang="en-US" sz="1100" dirty="0"/>
              <a:t>: http://dx.doi.org/10.1016/j.polsoc.2014.03.003 </a:t>
            </a:r>
          </a:p>
          <a:p>
            <a:pPr marL="571500" indent="-457200">
              <a:buFont typeface="+mj-lt"/>
              <a:buAutoNum type="arabicPeriod" startAt="88"/>
            </a:pPr>
            <a:endParaRPr lang="en-US" sz="2000" dirty="0"/>
          </a:p>
          <a:p>
            <a:pPr marL="571500" indent="-457200">
              <a:buFont typeface="+mj-lt"/>
              <a:buAutoNum type="arabicPeriod" startAt="88"/>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41</a:t>
            </a:fld>
            <a:endParaRPr lang="en-US"/>
          </a:p>
        </p:txBody>
      </p:sp>
    </p:spTree>
    <p:extLst>
      <p:ext uri="{BB962C8B-B14F-4D97-AF65-F5344CB8AC3E}">
        <p14:creationId xmlns:p14="http://schemas.microsoft.com/office/powerpoint/2010/main" val="183766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5</a:t>
            </a:fld>
            <a:endParaRPr lang="en-US"/>
          </a:p>
        </p:txBody>
      </p:sp>
      <p:pic>
        <p:nvPicPr>
          <p:cNvPr id="7" name="Picture 6">
            <a:extLst>
              <a:ext uri="{FF2B5EF4-FFF2-40B4-BE49-F238E27FC236}">
                <a16:creationId xmlns:a16="http://schemas.microsoft.com/office/drawing/2014/main" id="{E945F94C-B33D-B042-844E-EF492573E193}"/>
              </a:ext>
            </a:extLst>
          </p:cNvPr>
          <p:cNvPicPr>
            <a:picLocks noChangeAspect="1"/>
          </p:cNvPicPr>
          <p:nvPr/>
        </p:nvPicPr>
        <p:blipFill>
          <a:blip r:embed="rId4"/>
          <a:stretch>
            <a:fillRect/>
          </a:stretch>
        </p:blipFill>
        <p:spPr>
          <a:xfrm>
            <a:off x="199387" y="1351536"/>
            <a:ext cx="1934213" cy="1445824"/>
          </a:xfrm>
          <a:prstGeom prst="rect">
            <a:avLst/>
          </a:prstGeom>
        </p:spPr>
      </p:pic>
      <p:pic>
        <p:nvPicPr>
          <p:cNvPr id="8" name="Picture 7">
            <a:extLst>
              <a:ext uri="{FF2B5EF4-FFF2-40B4-BE49-F238E27FC236}">
                <a16:creationId xmlns:a16="http://schemas.microsoft.com/office/drawing/2014/main" id="{F2969B74-1222-3D4B-84FA-CEF6084FAA98}"/>
              </a:ext>
            </a:extLst>
          </p:cNvPr>
          <p:cNvPicPr>
            <a:picLocks noChangeAspect="1"/>
          </p:cNvPicPr>
          <p:nvPr/>
        </p:nvPicPr>
        <p:blipFill>
          <a:blip r:embed="rId5"/>
          <a:stretch>
            <a:fillRect/>
          </a:stretch>
        </p:blipFill>
        <p:spPr>
          <a:xfrm>
            <a:off x="76200" y="58325"/>
            <a:ext cx="3686401" cy="1502212"/>
          </a:xfrm>
          <a:prstGeom prst="rect">
            <a:avLst/>
          </a:prstGeom>
        </p:spPr>
      </p:pic>
      <p:sp>
        <p:nvSpPr>
          <p:cNvPr id="9" name="Content Placeholder 9">
            <a:extLst>
              <a:ext uri="{FF2B5EF4-FFF2-40B4-BE49-F238E27FC236}">
                <a16:creationId xmlns:a16="http://schemas.microsoft.com/office/drawing/2014/main" id="{17BFDB16-4EB0-7C4C-814A-0FC58C2CC438}"/>
              </a:ext>
            </a:extLst>
          </p:cNvPr>
          <p:cNvSpPr txBox="1">
            <a:spLocks/>
          </p:cNvSpPr>
          <p:nvPr/>
        </p:nvSpPr>
        <p:spPr>
          <a:xfrm>
            <a:off x="93637" y="2876550"/>
            <a:ext cx="2602638" cy="146593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spcBef>
                <a:spcPts val="0"/>
              </a:spcBef>
              <a:buFont typeface="Wingdings" charset="2"/>
              <a:buNone/>
            </a:pPr>
            <a:r>
              <a:rPr lang="en-US" sz="1400" b="1" dirty="0"/>
              <a:t>Alameda Health Center</a:t>
            </a:r>
          </a:p>
          <a:p>
            <a:pPr marL="0" indent="0">
              <a:spcBef>
                <a:spcPts val="0"/>
              </a:spcBef>
              <a:buFont typeface="Wingdings" charset="2"/>
              <a:buNone/>
            </a:pPr>
            <a:r>
              <a:rPr lang="en-US" sz="1400" dirty="0"/>
              <a:t>8061 Alameda Avenue</a:t>
            </a:r>
          </a:p>
          <a:p>
            <a:pPr marL="0" indent="0">
              <a:spcBef>
                <a:spcPts val="0"/>
              </a:spcBef>
              <a:buFont typeface="Wingdings" charset="2"/>
              <a:buNone/>
            </a:pPr>
            <a:r>
              <a:rPr lang="en-US" sz="1400" dirty="0"/>
              <a:t>El Paso, Texas 79915</a:t>
            </a:r>
          </a:p>
          <a:p>
            <a:pPr marL="0" indent="0">
              <a:spcBef>
                <a:spcPts val="0"/>
              </a:spcBef>
              <a:buFont typeface="Wingdings" charset="2"/>
              <a:buNone/>
            </a:pPr>
            <a:r>
              <a:rPr lang="en-US" sz="1400" i="1" dirty="0"/>
              <a:t>(Justice involved adults –Transitions Clinic) </a:t>
            </a:r>
          </a:p>
        </p:txBody>
      </p:sp>
      <p:pic>
        <p:nvPicPr>
          <p:cNvPr id="10" name="Picture 15" descr="Employee Pictures March, 2009 101">
            <a:extLst>
              <a:ext uri="{FF2B5EF4-FFF2-40B4-BE49-F238E27FC236}">
                <a16:creationId xmlns:a16="http://schemas.microsoft.com/office/drawing/2014/main" id="{03D6FBE0-84D1-A74C-9260-E1B8424E5A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058" y="1351536"/>
            <a:ext cx="1937253" cy="1452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 name="Object 12">
            <a:extLst>
              <a:ext uri="{FF2B5EF4-FFF2-40B4-BE49-F238E27FC236}">
                <a16:creationId xmlns:a16="http://schemas.microsoft.com/office/drawing/2014/main" id="{E1ADF98A-5962-0343-8A6D-832961BE8F42}"/>
              </a:ext>
            </a:extLst>
          </p:cNvPr>
          <p:cNvGraphicFramePr>
            <a:graphicFrameLocks noChangeAspect="1"/>
          </p:cNvGraphicFramePr>
          <p:nvPr>
            <p:extLst>
              <p:ext uri="{D42A27DB-BD31-4B8C-83A1-F6EECF244321}">
                <p14:modId xmlns:p14="http://schemas.microsoft.com/office/powerpoint/2010/main" val="1553762002"/>
              </p:ext>
            </p:extLst>
          </p:nvPr>
        </p:nvGraphicFramePr>
        <p:xfrm>
          <a:off x="4800966" y="133350"/>
          <a:ext cx="2057157" cy="1542868"/>
        </p:xfrm>
        <a:graphic>
          <a:graphicData uri="http://schemas.openxmlformats.org/presentationml/2006/ole">
            <mc:AlternateContent xmlns:mc="http://schemas.openxmlformats.org/markup-compatibility/2006">
              <mc:Choice xmlns:v="urn:schemas-microsoft-com:vml" Requires="v">
                <p:oleObj spid="_x0000_s1074" name="Photo Editor Photo" r:id="rId7" imgW="8128000" imgH="6096000" progId="MSPhotoEd.3">
                  <p:embed/>
                </p:oleObj>
              </mc:Choice>
              <mc:Fallback>
                <p:oleObj name="Photo Editor Photo" r:id="rId7" imgW="8128000" imgH="6096000" progId="MSPhotoEd.3">
                  <p:embed/>
                  <p:pic>
                    <p:nvPicPr>
                      <p:cNvPr id="8" name="Object 12">
                        <a:extLst>
                          <a:ext uri="{FF2B5EF4-FFF2-40B4-BE49-F238E27FC236}">
                            <a16:creationId xmlns:a16="http://schemas.microsoft.com/office/drawing/2014/main" id="{E1ADF98A-5962-0343-8A6D-832961BE8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966" y="133350"/>
                        <a:ext cx="2057157" cy="1542868"/>
                      </a:xfrm>
                      <a:prstGeom prst="rect">
                        <a:avLst/>
                      </a:prstGeom>
                      <a:noFill/>
                      <a:ln>
                        <a:noFill/>
                      </a:ln>
                      <a:effectLst/>
                    </p:spPr>
                  </p:pic>
                </p:oleObj>
              </mc:Fallback>
            </mc:AlternateContent>
          </a:graphicData>
        </a:graphic>
      </p:graphicFrame>
      <p:pic>
        <p:nvPicPr>
          <p:cNvPr id="12" name="Picture 11">
            <a:extLst>
              <a:ext uri="{FF2B5EF4-FFF2-40B4-BE49-F238E27FC236}">
                <a16:creationId xmlns:a16="http://schemas.microsoft.com/office/drawing/2014/main" id="{448A94C8-D034-4F4C-97F5-E8FEB9332F7A}"/>
              </a:ext>
            </a:extLst>
          </p:cNvPr>
          <p:cNvPicPr>
            <a:picLocks noChangeAspect="1"/>
          </p:cNvPicPr>
          <p:nvPr/>
        </p:nvPicPr>
        <p:blipFill>
          <a:blip r:embed="rId9"/>
          <a:stretch>
            <a:fillRect/>
          </a:stretch>
        </p:blipFill>
        <p:spPr>
          <a:xfrm>
            <a:off x="6963739" y="133350"/>
            <a:ext cx="2035891" cy="1512701"/>
          </a:xfrm>
          <a:prstGeom prst="rect">
            <a:avLst/>
          </a:prstGeom>
        </p:spPr>
      </p:pic>
      <p:pic>
        <p:nvPicPr>
          <p:cNvPr id="13" name="Picture 12">
            <a:extLst>
              <a:ext uri="{FF2B5EF4-FFF2-40B4-BE49-F238E27FC236}">
                <a16:creationId xmlns:a16="http://schemas.microsoft.com/office/drawing/2014/main" id="{0C81EA20-2692-5649-B14A-FCF90F879FDF}"/>
              </a:ext>
            </a:extLst>
          </p:cNvPr>
          <p:cNvPicPr>
            <a:picLocks noChangeAspect="1"/>
          </p:cNvPicPr>
          <p:nvPr/>
        </p:nvPicPr>
        <p:blipFill>
          <a:blip r:embed="rId10"/>
          <a:stretch>
            <a:fillRect/>
          </a:stretch>
        </p:blipFill>
        <p:spPr>
          <a:xfrm>
            <a:off x="4118011" y="2982482"/>
            <a:ext cx="2288490" cy="1465937"/>
          </a:xfrm>
          <a:prstGeom prst="rect">
            <a:avLst/>
          </a:prstGeom>
        </p:spPr>
      </p:pic>
      <p:sp>
        <p:nvSpPr>
          <p:cNvPr id="14" name="Content Placeholder 9">
            <a:extLst>
              <a:ext uri="{FF2B5EF4-FFF2-40B4-BE49-F238E27FC236}">
                <a16:creationId xmlns:a16="http://schemas.microsoft.com/office/drawing/2014/main" id="{048AB371-E39A-5C4E-8E98-1D1ABC891A9F}"/>
              </a:ext>
            </a:extLst>
          </p:cNvPr>
          <p:cNvSpPr txBox="1">
            <a:spLocks/>
          </p:cNvSpPr>
          <p:nvPr/>
        </p:nvSpPr>
        <p:spPr>
          <a:xfrm>
            <a:off x="2190877" y="2858413"/>
            <a:ext cx="2304923" cy="146593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sz="1400" b="1" dirty="0">
                <a:solidFill>
                  <a:srgbClr val="000000"/>
                </a:solidFill>
              </a:rPr>
              <a:t>San Elizario Health Center</a:t>
            </a:r>
          </a:p>
          <a:p>
            <a:pPr marL="0" indent="0">
              <a:spcBef>
                <a:spcPts val="0"/>
              </a:spcBef>
              <a:buClr>
                <a:srgbClr val="000000">
                  <a:lumMod val="85000"/>
                  <a:lumOff val="15000"/>
                </a:srgbClr>
              </a:buClr>
              <a:buFont typeface="Garamond" pitchFamily="18" charset="0"/>
              <a:buNone/>
            </a:pPr>
            <a:r>
              <a:rPr lang="en-US" sz="1400" dirty="0">
                <a:solidFill>
                  <a:srgbClr val="000000"/>
                </a:solidFill>
              </a:rPr>
              <a:t>13017 Perico</a:t>
            </a:r>
          </a:p>
          <a:p>
            <a:pPr marL="0" indent="0">
              <a:spcBef>
                <a:spcPts val="0"/>
              </a:spcBef>
              <a:buClr>
                <a:srgbClr val="000000">
                  <a:lumMod val="85000"/>
                  <a:lumOff val="15000"/>
                </a:srgbClr>
              </a:buClr>
              <a:buFont typeface="Garamond" pitchFamily="18" charset="0"/>
              <a:buNone/>
            </a:pPr>
            <a:r>
              <a:rPr lang="en-US" sz="1400" dirty="0">
                <a:solidFill>
                  <a:srgbClr val="000000"/>
                </a:solidFill>
              </a:rPr>
              <a:t>EL Paso, TX 79902</a:t>
            </a:r>
          </a:p>
          <a:p>
            <a:pPr marL="0" indent="0">
              <a:spcBef>
                <a:spcPts val="0"/>
              </a:spcBef>
              <a:buClr>
                <a:srgbClr val="000000">
                  <a:lumMod val="85000"/>
                  <a:lumOff val="15000"/>
                </a:srgbClr>
              </a:buClr>
              <a:buFont typeface="Garamond" pitchFamily="18" charset="0"/>
              <a:buNone/>
            </a:pPr>
            <a:r>
              <a:rPr lang="en-US" sz="1400" i="1" dirty="0">
                <a:solidFill>
                  <a:srgbClr val="000000"/>
                </a:solidFill>
              </a:rPr>
              <a:t>(Immigrants)  </a:t>
            </a:r>
          </a:p>
        </p:txBody>
      </p:sp>
      <p:sp>
        <p:nvSpPr>
          <p:cNvPr id="15" name="Content Placeholder 9">
            <a:extLst>
              <a:ext uri="{FF2B5EF4-FFF2-40B4-BE49-F238E27FC236}">
                <a16:creationId xmlns:a16="http://schemas.microsoft.com/office/drawing/2014/main" id="{7E2D8F2C-D304-B945-9EF5-3EFC7726D02B}"/>
              </a:ext>
            </a:extLst>
          </p:cNvPr>
          <p:cNvSpPr txBox="1">
            <a:spLocks/>
          </p:cNvSpPr>
          <p:nvPr/>
        </p:nvSpPr>
        <p:spPr>
          <a:xfrm>
            <a:off x="4686300" y="1754328"/>
            <a:ext cx="2403399" cy="1228154"/>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sz="1400" b="1" dirty="0">
                <a:solidFill>
                  <a:srgbClr val="000000"/>
                </a:solidFill>
              </a:rPr>
              <a:t>Homeless Health Center </a:t>
            </a:r>
          </a:p>
          <a:p>
            <a:pPr marL="0" indent="0">
              <a:spcBef>
                <a:spcPts val="0"/>
              </a:spcBef>
              <a:buClr>
                <a:srgbClr val="000000">
                  <a:lumMod val="85000"/>
                  <a:lumOff val="15000"/>
                </a:srgbClr>
              </a:buClr>
              <a:buFont typeface="Garamond" pitchFamily="18" charset="0"/>
              <a:buNone/>
            </a:pPr>
            <a:r>
              <a:rPr lang="en-US" sz="1400" dirty="0">
                <a:solidFill>
                  <a:srgbClr val="000000"/>
                </a:solidFill>
              </a:rPr>
              <a:t>1208 Myrtle Avenue</a:t>
            </a:r>
          </a:p>
          <a:p>
            <a:pPr marL="0" indent="0">
              <a:spcBef>
                <a:spcPts val="0"/>
              </a:spcBef>
              <a:buClr>
                <a:srgbClr val="000000">
                  <a:lumMod val="85000"/>
                  <a:lumOff val="15000"/>
                </a:srgbClr>
              </a:buClr>
              <a:buFont typeface="Garamond" pitchFamily="18" charset="0"/>
              <a:buNone/>
            </a:pPr>
            <a:r>
              <a:rPr lang="en-US" sz="1400" dirty="0">
                <a:solidFill>
                  <a:srgbClr val="000000"/>
                </a:solidFill>
              </a:rPr>
              <a:t>El Paso, Texas 79901</a:t>
            </a:r>
          </a:p>
          <a:p>
            <a:pPr marL="0" indent="0">
              <a:spcBef>
                <a:spcPts val="0"/>
              </a:spcBef>
              <a:buClr>
                <a:srgbClr val="000000">
                  <a:lumMod val="85000"/>
                  <a:lumOff val="15000"/>
                </a:srgbClr>
              </a:buClr>
              <a:buFont typeface="Garamond" pitchFamily="18" charset="0"/>
              <a:buNone/>
            </a:pPr>
            <a:r>
              <a:rPr lang="en-US" sz="1400" i="1" dirty="0">
                <a:solidFill>
                  <a:srgbClr val="000000"/>
                </a:solidFill>
              </a:rPr>
              <a:t>(Homeless Consumers)</a:t>
            </a:r>
          </a:p>
          <a:p>
            <a:pPr marL="0" indent="0">
              <a:spcBef>
                <a:spcPts val="0"/>
              </a:spcBef>
              <a:buClr>
                <a:srgbClr val="000000">
                  <a:lumMod val="85000"/>
                  <a:lumOff val="15000"/>
                </a:srgbClr>
              </a:buClr>
              <a:buFont typeface="Garamond" pitchFamily="18" charset="0"/>
              <a:buNone/>
            </a:pPr>
            <a:r>
              <a:rPr lang="en-US" sz="1400" dirty="0">
                <a:solidFill>
                  <a:srgbClr val="000000"/>
                </a:solidFill>
              </a:rPr>
              <a:t> </a:t>
            </a:r>
          </a:p>
        </p:txBody>
      </p:sp>
      <p:sp>
        <p:nvSpPr>
          <p:cNvPr id="16" name="Content Placeholder 9">
            <a:extLst>
              <a:ext uri="{FF2B5EF4-FFF2-40B4-BE49-F238E27FC236}">
                <a16:creationId xmlns:a16="http://schemas.microsoft.com/office/drawing/2014/main" id="{5CA1089F-4AE6-7D4E-A886-7DAD282734BD}"/>
              </a:ext>
            </a:extLst>
          </p:cNvPr>
          <p:cNvSpPr txBox="1">
            <a:spLocks/>
          </p:cNvSpPr>
          <p:nvPr/>
        </p:nvSpPr>
        <p:spPr>
          <a:xfrm>
            <a:off x="6845424" y="1727647"/>
            <a:ext cx="2234300" cy="1465937"/>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sz="1400" b="1" dirty="0">
                <a:solidFill>
                  <a:srgbClr val="000000"/>
                </a:solidFill>
              </a:rPr>
              <a:t>Pebble Hills Health Center </a:t>
            </a:r>
          </a:p>
          <a:p>
            <a:pPr marL="0" indent="0">
              <a:spcBef>
                <a:spcPts val="0"/>
              </a:spcBef>
              <a:buClr>
                <a:srgbClr val="000000">
                  <a:lumMod val="85000"/>
                  <a:lumOff val="15000"/>
                </a:srgbClr>
              </a:buClr>
              <a:buFont typeface="Garamond" pitchFamily="18" charset="0"/>
              <a:buNone/>
            </a:pPr>
            <a:r>
              <a:rPr lang="en-US" sz="1400" dirty="0">
                <a:solidFill>
                  <a:srgbClr val="000000"/>
                </a:solidFill>
              </a:rPr>
              <a:t>10780 Pebble Hills Blvd, Ste. G-1</a:t>
            </a:r>
          </a:p>
          <a:p>
            <a:pPr marL="0" indent="0">
              <a:spcBef>
                <a:spcPts val="0"/>
              </a:spcBef>
              <a:buClr>
                <a:srgbClr val="000000">
                  <a:lumMod val="85000"/>
                  <a:lumOff val="15000"/>
                </a:srgbClr>
              </a:buClr>
              <a:buFont typeface="Garamond" pitchFamily="18" charset="0"/>
              <a:buNone/>
            </a:pPr>
            <a:r>
              <a:rPr lang="en-US" sz="1400" dirty="0">
                <a:solidFill>
                  <a:srgbClr val="000000"/>
                </a:solidFill>
              </a:rPr>
              <a:t>El Paso, Texas 79935</a:t>
            </a:r>
          </a:p>
          <a:p>
            <a:pPr marL="0" indent="0">
              <a:spcBef>
                <a:spcPts val="0"/>
              </a:spcBef>
              <a:buClr>
                <a:srgbClr val="000000">
                  <a:lumMod val="85000"/>
                  <a:lumOff val="15000"/>
                </a:srgbClr>
              </a:buClr>
              <a:buFont typeface="Garamond" pitchFamily="18" charset="0"/>
              <a:buNone/>
            </a:pPr>
            <a:r>
              <a:rPr lang="en-US" sz="1400" i="1" dirty="0">
                <a:solidFill>
                  <a:srgbClr val="000000"/>
                </a:solidFill>
              </a:rPr>
              <a:t>(</a:t>
            </a:r>
            <a:r>
              <a:rPr lang="en-US" sz="1400" i="1" dirty="0" err="1">
                <a:solidFill>
                  <a:srgbClr val="000000"/>
                </a:solidFill>
              </a:rPr>
              <a:t>PrEP</a:t>
            </a:r>
            <a:r>
              <a:rPr lang="en-US" sz="1400" i="1" dirty="0">
                <a:solidFill>
                  <a:srgbClr val="000000"/>
                </a:solidFill>
              </a:rPr>
              <a:t>/Express STI Clinic/ LGBTQ) </a:t>
            </a:r>
          </a:p>
        </p:txBody>
      </p:sp>
      <p:sp>
        <p:nvSpPr>
          <p:cNvPr id="17" name="Content Placeholder 9">
            <a:extLst>
              <a:ext uri="{FF2B5EF4-FFF2-40B4-BE49-F238E27FC236}">
                <a16:creationId xmlns:a16="http://schemas.microsoft.com/office/drawing/2014/main" id="{EA2D9EE9-C3F0-6E49-BBB9-22A6DA1B77C6}"/>
              </a:ext>
            </a:extLst>
          </p:cNvPr>
          <p:cNvSpPr txBox="1">
            <a:spLocks/>
          </p:cNvSpPr>
          <p:nvPr/>
        </p:nvSpPr>
        <p:spPr>
          <a:xfrm>
            <a:off x="6575670" y="3176718"/>
            <a:ext cx="2423960" cy="1147632"/>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b="1" dirty="0">
                <a:solidFill>
                  <a:srgbClr val="000000"/>
                </a:solidFill>
              </a:rPr>
              <a:t>Centro San Vicente </a:t>
            </a:r>
          </a:p>
          <a:p>
            <a:pPr marL="0" indent="0">
              <a:spcBef>
                <a:spcPts val="0"/>
              </a:spcBef>
              <a:buClr>
                <a:srgbClr val="000000">
                  <a:lumMod val="85000"/>
                  <a:lumOff val="15000"/>
                </a:srgbClr>
              </a:buClr>
              <a:buFont typeface="Garamond" pitchFamily="18" charset="0"/>
              <a:buNone/>
            </a:pPr>
            <a:r>
              <a:rPr lang="en-US" b="1" dirty="0">
                <a:solidFill>
                  <a:srgbClr val="000000"/>
                </a:solidFill>
              </a:rPr>
              <a:t>@ Emergence </a:t>
            </a:r>
          </a:p>
          <a:p>
            <a:pPr marL="0" indent="0">
              <a:spcBef>
                <a:spcPts val="0"/>
              </a:spcBef>
              <a:buClr>
                <a:srgbClr val="000000">
                  <a:lumMod val="85000"/>
                  <a:lumOff val="15000"/>
                </a:srgbClr>
              </a:buClr>
              <a:buFont typeface="Garamond" pitchFamily="18" charset="0"/>
              <a:buNone/>
            </a:pPr>
            <a:r>
              <a:rPr lang="en-US" dirty="0">
                <a:solidFill>
                  <a:srgbClr val="000000"/>
                </a:solidFill>
              </a:rPr>
              <a:t>10780 Pebble Hills Blvd, Ste. G-1</a:t>
            </a:r>
          </a:p>
          <a:p>
            <a:pPr marL="0" indent="0">
              <a:spcBef>
                <a:spcPts val="0"/>
              </a:spcBef>
              <a:buClr>
                <a:srgbClr val="000000">
                  <a:lumMod val="85000"/>
                  <a:lumOff val="15000"/>
                </a:srgbClr>
              </a:buClr>
              <a:buFont typeface="Garamond" pitchFamily="18" charset="0"/>
              <a:buNone/>
            </a:pPr>
            <a:r>
              <a:rPr lang="en-US" dirty="0">
                <a:solidFill>
                  <a:srgbClr val="000000"/>
                </a:solidFill>
              </a:rPr>
              <a:t>El Paso, Texas 79935 </a:t>
            </a:r>
          </a:p>
          <a:p>
            <a:pPr marL="0" indent="0">
              <a:spcBef>
                <a:spcPts val="0"/>
              </a:spcBef>
              <a:buClr>
                <a:srgbClr val="000000">
                  <a:lumMod val="85000"/>
                  <a:lumOff val="15000"/>
                </a:srgbClr>
              </a:buClr>
              <a:buFont typeface="Garamond" pitchFamily="18" charset="0"/>
              <a:buNone/>
            </a:pPr>
            <a:r>
              <a:rPr lang="en-US" i="1" dirty="0">
                <a:solidFill>
                  <a:srgbClr val="000000"/>
                </a:solidFill>
              </a:rPr>
              <a:t>(Seriously Mentally Ill) </a:t>
            </a:r>
          </a:p>
        </p:txBody>
      </p:sp>
    </p:spTree>
    <p:extLst>
      <p:ext uri="{BB962C8B-B14F-4D97-AF65-F5344CB8AC3E}">
        <p14:creationId xmlns:p14="http://schemas.microsoft.com/office/powerpoint/2010/main" val="122328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4910"/>
            <a:ext cx="8653708" cy="857250"/>
          </a:xfrm>
        </p:spPr>
        <p:txBody>
          <a:bodyPr/>
          <a:lstStyle/>
          <a:p>
            <a:pPr algn="ctr"/>
            <a:r>
              <a:rPr lang="en-US" sz="3200" dirty="0"/>
              <a:t>Mexico – U.S. Border: </a:t>
            </a:r>
            <a:r>
              <a:rPr lang="en-US" sz="2400" dirty="0"/>
              <a:t>Bidirectional Mobility &amp; Environment</a:t>
            </a:r>
          </a:p>
        </p:txBody>
      </p:sp>
      <p:sp>
        <p:nvSpPr>
          <p:cNvPr id="4" name="Slide Number Placeholder 3"/>
          <p:cNvSpPr>
            <a:spLocks noGrp="1"/>
          </p:cNvSpPr>
          <p:nvPr>
            <p:ph type="sldNum" sz="quarter" idx="12"/>
          </p:nvPr>
        </p:nvSpPr>
        <p:spPr/>
        <p:txBody>
          <a:bodyPr/>
          <a:lstStyle/>
          <a:p>
            <a:fld id="{6E2D2B3B-882E-40F3-A32F-6DD516915044}" type="slidenum">
              <a:rPr lang="en-US" smtClean="0"/>
              <a:pPr/>
              <a:t>6</a:t>
            </a:fld>
            <a:endParaRPr lang="en-US"/>
          </a:p>
        </p:txBody>
      </p:sp>
      <p:grpSp>
        <p:nvGrpSpPr>
          <p:cNvPr id="32" name="Group 31"/>
          <p:cNvGrpSpPr/>
          <p:nvPr/>
        </p:nvGrpSpPr>
        <p:grpSpPr>
          <a:xfrm>
            <a:off x="2590800" y="666750"/>
            <a:ext cx="4419600" cy="3389034"/>
            <a:chOff x="2365780" y="971550"/>
            <a:chExt cx="3778434" cy="3541434"/>
          </a:xfrm>
        </p:grpSpPr>
        <p:grpSp>
          <p:nvGrpSpPr>
            <p:cNvPr id="5" name="Group 4">
              <a:extLst>
                <a:ext uri="{FF2B5EF4-FFF2-40B4-BE49-F238E27FC236}">
                  <a16:creationId xmlns:a16="http://schemas.microsoft.com/office/drawing/2014/main" id="{09A856DE-866B-7448-8E8B-0D50B388D44B}"/>
                </a:ext>
              </a:extLst>
            </p:cNvPr>
            <p:cNvGrpSpPr/>
            <p:nvPr/>
          </p:nvGrpSpPr>
          <p:grpSpPr>
            <a:xfrm>
              <a:off x="2365780" y="971550"/>
              <a:ext cx="3778434" cy="3541434"/>
              <a:chOff x="7099676" y="4154202"/>
              <a:chExt cx="10178299" cy="8871131"/>
            </a:xfrm>
          </p:grpSpPr>
          <p:sp>
            <p:nvSpPr>
              <p:cNvPr id="6" name="Freeform 5">
                <a:extLst>
                  <a:ext uri="{FF2B5EF4-FFF2-40B4-BE49-F238E27FC236}">
                    <a16:creationId xmlns:a16="http://schemas.microsoft.com/office/drawing/2014/main" id="{80ED4002-3874-3045-B65F-9339776361E3}"/>
                  </a:ext>
                </a:extLst>
              </p:cNvPr>
              <p:cNvSpPr>
                <a:spLocks noChangeArrowheads="1"/>
              </p:cNvSpPr>
              <p:nvPr/>
            </p:nvSpPr>
            <p:spPr bwMode="auto">
              <a:xfrm>
                <a:off x="12116038" y="7924054"/>
                <a:ext cx="77738" cy="4899057"/>
              </a:xfrm>
              <a:custGeom>
                <a:avLst/>
                <a:gdLst>
                  <a:gd name="T0" fmla="*/ 216 w 217"/>
                  <a:gd name="T1" fmla="*/ 6483 h 6484"/>
                  <a:gd name="T2" fmla="*/ 0 w 217"/>
                  <a:gd name="T3" fmla="*/ 6483 h 6484"/>
                  <a:gd name="T4" fmla="*/ 0 w 217"/>
                  <a:gd name="T5" fmla="*/ 0 h 6484"/>
                  <a:gd name="T6" fmla="*/ 216 w 217"/>
                  <a:gd name="T7" fmla="*/ 0 h 6484"/>
                  <a:gd name="T8" fmla="*/ 216 w 217"/>
                  <a:gd name="T9" fmla="*/ 6483 h 6484"/>
                </a:gdLst>
                <a:ahLst/>
                <a:cxnLst>
                  <a:cxn ang="0">
                    <a:pos x="T0" y="T1"/>
                  </a:cxn>
                  <a:cxn ang="0">
                    <a:pos x="T2" y="T3"/>
                  </a:cxn>
                  <a:cxn ang="0">
                    <a:pos x="T4" y="T5"/>
                  </a:cxn>
                  <a:cxn ang="0">
                    <a:pos x="T6" y="T7"/>
                  </a:cxn>
                  <a:cxn ang="0">
                    <a:pos x="T8" y="T9"/>
                  </a:cxn>
                </a:cxnLst>
                <a:rect l="0" t="0" r="r" b="b"/>
                <a:pathLst>
                  <a:path w="217" h="6484">
                    <a:moveTo>
                      <a:pt x="216" y="6483"/>
                    </a:moveTo>
                    <a:lnTo>
                      <a:pt x="0" y="6483"/>
                    </a:lnTo>
                    <a:lnTo>
                      <a:pt x="0" y="0"/>
                    </a:lnTo>
                    <a:lnTo>
                      <a:pt x="216" y="0"/>
                    </a:lnTo>
                    <a:lnTo>
                      <a:pt x="216" y="6483"/>
                    </a:lnTo>
                  </a:path>
                </a:pathLst>
              </a:custGeom>
              <a:solidFill>
                <a:schemeClr val="bg1">
                  <a:lumMod val="75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7" name="Freeform 6">
                <a:extLst>
                  <a:ext uri="{FF2B5EF4-FFF2-40B4-BE49-F238E27FC236}">
                    <a16:creationId xmlns:a16="http://schemas.microsoft.com/office/drawing/2014/main" id="{C84E7486-2311-CB4E-8CA5-2F1DDEC94625}"/>
                  </a:ext>
                </a:extLst>
              </p:cNvPr>
              <p:cNvSpPr>
                <a:spLocks noChangeArrowheads="1"/>
              </p:cNvSpPr>
              <p:nvPr/>
            </p:nvSpPr>
            <p:spPr bwMode="auto">
              <a:xfrm>
                <a:off x="11418477" y="12106376"/>
                <a:ext cx="858300" cy="918957"/>
              </a:xfrm>
              <a:custGeom>
                <a:avLst/>
                <a:gdLst>
                  <a:gd name="T0" fmla="*/ 992 w 1246"/>
                  <a:gd name="T1" fmla="*/ 26 h 1336"/>
                  <a:gd name="T2" fmla="*/ 992 w 1246"/>
                  <a:gd name="T3" fmla="*/ 380 h 1336"/>
                  <a:gd name="T4" fmla="*/ 992 w 1246"/>
                  <a:gd name="T5" fmla="*/ 380 h 1336"/>
                  <a:gd name="T6" fmla="*/ 844 w 1246"/>
                  <a:gd name="T7" fmla="*/ 730 h 1336"/>
                  <a:gd name="T8" fmla="*/ 844 w 1246"/>
                  <a:gd name="T9" fmla="*/ 730 h 1336"/>
                  <a:gd name="T10" fmla="*/ 207 w 1246"/>
                  <a:gd name="T11" fmla="*/ 550 h 1336"/>
                  <a:gd name="T12" fmla="*/ 207 w 1246"/>
                  <a:gd name="T13" fmla="*/ 550 h 1336"/>
                  <a:gd name="T14" fmla="*/ 70 w 1246"/>
                  <a:gd name="T15" fmla="*/ 511 h 1336"/>
                  <a:gd name="T16" fmla="*/ 68 w 1246"/>
                  <a:gd name="T17" fmla="*/ 513 h 1336"/>
                  <a:gd name="T18" fmla="*/ 68 w 1246"/>
                  <a:gd name="T19" fmla="*/ 513 h 1336"/>
                  <a:gd name="T20" fmla="*/ 31 w 1246"/>
                  <a:gd name="T21" fmla="*/ 666 h 1336"/>
                  <a:gd name="T22" fmla="*/ 31 w 1246"/>
                  <a:gd name="T23" fmla="*/ 666 h 1336"/>
                  <a:gd name="T24" fmla="*/ 1134 w 1246"/>
                  <a:gd name="T25" fmla="*/ 773 h 1336"/>
                  <a:gd name="T26" fmla="*/ 1134 w 1246"/>
                  <a:gd name="T27" fmla="*/ 773 h 1336"/>
                  <a:gd name="T28" fmla="*/ 1245 w 1246"/>
                  <a:gd name="T29" fmla="*/ 407 h 1336"/>
                  <a:gd name="T30" fmla="*/ 1245 w 1246"/>
                  <a:gd name="T31" fmla="*/ 26 h 1336"/>
                  <a:gd name="T32" fmla="*/ 1245 w 1246"/>
                  <a:gd name="T33" fmla="*/ 26 h 1336"/>
                  <a:gd name="T34" fmla="*/ 1222 w 1246"/>
                  <a:gd name="T35" fmla="*/ 0 h 1336"/>
                  <a:gd name="T36" fmla="*/ 1015 w 1246"/>
                  <a:gd name="T37" fmla="*/ 0 h 1336"/>
                  <a:gd name="T38" fmla="*/ 1015 w 1246"/>
                  <a:gd name="T39" fmla="*/ 0 h 1336"/>
                  <a:gd name="T40" fmla="*/ 992 w 1246"/>
                  <a:gd name="T41" fmla="*/ 2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6" h="1336">
                    <a:moveTo>
                      <a:pt x="992" y="26"/>
                    </a:moveTo>
                    <a:lnTo>
                      <a:pt x="992" y="380"/>
                    </a:lnTo>
                    <a:lnTo>
                      <a:pt x="992" y="380"/>
                    </a:lnTo>
                    <a:cubicBezTo>
                      <a:pt x="992" y="514"/>
                      <a:pt x="940" y="644"/>
                      <a:pt x="844" y="730"/>
                    </a:cubicBezTo>
                    <a:lnTo>
                      <a:pt x="844" y="730"/>
                    </a:lnTo>
                    <a:cubicBezTo>
                      <a:pt x="536" y="1008"/>
                      <a:pt x="303" y="712"/>
                      <a:pt x="207" y="550"/>
                    </a:cubicBezTo>
                    <a:lnTo>
                      <a:pt x="207" y="550"/>
                    </a:lnTo>
                    <a:cubicBezTo>
                      <a:pt x="178" y="500"/>
                      <a:pt x="118" y="483"/>
                      <a:pt x="70" y="511"/>
                    </a:cubicBezTo>
                    <a:lnTo>
                      <a:pt x="68" y="513"/>
                    </a:lnTo>
                    <a:lnTo>
                      <a:pt x="68" y="513"/>
                    </a:lnTo>
                    <a:cubicBezTo>
                      <a:pt x="17" y="543"/>
                      <a:pt x="0" y="614"/>
                      <a:pt x="31" y="666"/>
                    </a:cubicBezTo>
                    <a:lnTo>
                      <a:pt x="31" y="666"/>
                    </a:lnTo>
                    <a:cubicBezTo>
                      <a:pt x="437" y="1335"/>
                      <a:pt x="972" y="1039"/>
                      <a:pt x="1134" y="773"/>
                    </a:cubicBezTo>
                    <a:lnTo>
                      <a:pt x="1134" y="773"/>
                    </a:lnTo>
                    <a:cubicBezTo>
                      <a:pt x="1200" y="666"/>
                      <a:pt x="1245" y="535"/>
                      <a:pt x="1245" y="407"/>
                    </a:cubicBezTo>
                    <a:lnTo>
                      <a:pt x="1245" y="26"/>
                    </a:lnTo>
                    <a:lnTo>
                      <a:pt x="1245" y="26"/>
                    </a:lnTo>
                    <a:cubicBezTo>
                      <a:pt x="1245" y="12"/>
                      <a:pt x="1235" y="0"/>
                      <a:pt x="1222" y="0"/>
                    </a:cubicBezTo>
                    <a:lnTo>
                      <a:pt x="1015" y="0"/>
                    </a:lnTo>
                    <a:lnTo>
                      <a:pt x="1015" y="0"/>
                    </a:lnTo>
                    <a:cubicBezTo>
                      <a:pt x="1002" y="0"/>
                      <a:pt x="992" y="12"/>
                      <a:pt x="992" y="26"/>
                    </a:cubicBezTo>
                  </a:path>
                </a:pathLst>
              </a:custGeom>
              <a:solidFill>
                <a:schemeClr val="bg1">
                  <a:lumMod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8" name="Freeform 7">
                <a:extLst>
                  <a:ext uri="{FF2B5EF4-FFF2-40B4-BE49-F238E27FC236}">
                    <a16:creationId xmlns:a16="http://schemas.microsoft.com/office/drawing/2014/main" id="{B281E5E0-4BCC-F44A-80D7-6F8752D7C7C8}"/>
                  </a:ext>
                </a:extLst>
              </p:cNvPr>
              <p:cNvSpPr>
                <a:spLocks noChangeArrowheads="1"/>
              </p:cNvSpPr>
              <p:nvPr/>
            </p:nvSpPr>
            <p:spPr bwMode="auto">
              <a:xfrm>
                <a:off x="9689744" y="4220925"/>
                <a:ext cx="2480885" cy="3997317"/>
              </a:xfrm>
              <a:custGeom>
                <a:avLst/>
                <a:gdLst>
                  <a:gd name="T0" fmla="*/ 0 w 3605"/>
                  <a:gd name="T1" fmla="*/ 5811 h 5812"/>
                  <a:gd name="T2" fmla="*/ 0 w 3605"/>
                  <a:gd name="T3" fmla="*/ 5811 h 5812"/>
                  <a:gd name="T4" fmla="*/ 0 w 3605"/>
                  <a:gd name="T5" fmla="*/ 5811 h 5812"/>
                  <a:gd name="T6" fmla="*/ 1831 w 3605"/>
                  <a:gd name="T7" fmla="*/ 5154 h 5812"/>
                  <a:gd name="T8" fmla="*/ 1831 w 3605"/>
                  <a:gd name="T9" fmla="*/ 5154 h 5812"/>
                  <a:gd name="T10" fmla="*/ 3604 w 3605"/>
                  <a:gd name="T11" fmla="*/ 5766 h 5812"/>
                  <a:gd name="T12" fmla="*/ 3604 w 3605"/>
                  <a:gd name="T13" fmla="*/ 0 h 5812"/>
                  <a:gd name="T14" fmla="*/ 3604 w 3605"/>
                  <a:gd name="T15" fmla="*/ 0 h 5812"/>
                  <a:gd name="T16" fmla="*/ 0 w 3605"/>
                  <a:gd name="T17" fmla="*/ 5811 h 5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5" h="5812">
                    <a:moveTo>
                      <a:pt x="0" y="5811"/>
                    </a:moveTo>
                    <a:lnTo>
                      <a:pt x="0" y="5811"/>
                    </a:lnTo>
                    <a:lnTo>
                      <a:pt x="0" y="5811"/>
                    </a:lnTo>
                    <a:cubicBezTo>
                      <a:pt x="320" y="5341"/>
                      <a:pt x="1012" y="5154"/>
                      <a:pt x="1831" y="5154"/>
                    </a:cubicBezTo>
                    <a:lnTo>
                      <a:pt x="1831" y="5154"/>
                    </a:lnTo>
                    <a:cubicBezTo>
                      <a:pt x="2602" y="5154"/>
                      <a:pt x="3262" y="5350"/>
                      <a:pt x="3604" y="5766"/>
                    </a:cubicBezTo>
                    <a:lnTo>
                      <a:pt x="3604" y="0"/>
                    </a:lnTo>
                    <a:lnTo>
                      <a:pt x="3604" y="0"/>
                    </a:lnTo>
                    <a:cubicBezTo>
                      <a:pt x="3167" y="296"/>
                      <a:pt x="5" y="2521"/>
                      <a:pt x="0" y="5811"/>
                    </a:cubicBezTo>
                  </a:path>
                </a:pathLst>
              </a:custGeom>
              <a:solidFill>
                <a:srgbClr val="ED7D3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9" name="Freeform 8">
                <a:extLst>
                  <a:ext uri="{FF2B5EF4-FFF2-40B4-BE49-F238E27FC236}">
                    <a16:creationId xmlns:a16="http://schemas.microsoft.com/office/drawing/2014/main" id="{99C1E896-E3BF-B14B-A3B6-F6CBE7192168}"/>
                  </a:ext>
                </a:extLst>
              </p:cNvPr>
              <p:cNvSpPr>
                <a:spLocks noChangeArrowheads="1"/>
              </p:cNvSpPr>
              <p:nvPr/>
            </p:nvSpPr>
            <p:spPr bwMode="auto">
              <a:xfrm>
                <a:off x="12213088" y="4220925"/>
                <a:ext cx="2465719" cy="4048875"/>
              </a:xfrm>
              <a:custGeom>
                <a:avLst/>
                <a:gdLst>
                  <a:gd name="T0" fmla="*/ 0 w 3586"/>
                  <a:gd name="T1" fmla="*/ 0 h 5885"/>
                  <a:gd name="T2" fmla="*/ 0 w 3586"/>
                  <a:gd name="T3" fmla="*/ 5837 h 5885"/>
                  <a:gd name="T4" fmla="*/ 0 w 3586"/>
                  <a:gd name="T5" fmla="*/ 5837 h 5885"/>
                  <a:gd name="T6" fmla="*/ 1783 w 3586"/>
                  <a:gd name="T7" fmla="*/ 5142 h 5885"/>
                  <a:gd name="T8" fmla="*/ 1783 w 3586"/>
                  <a:gd name="T9" fmla="*/ 5142 h 5885"/>
                  <a:gd name="T10" fmla="*/ 3585 w 3586"/>
                  <a:gd name="T11" fmla="*/ 5884 h 5885"/>
                  <a:gd name="T12" fmla="*/ 3585 w 3586"/>
                  <a:gd name="T13" fmla="*/ 5884 h 5885"/>
                  <a:gd name="T14" fmla="*/ 3581 w 3586"/>
                  <a:gd name="T15" fmla="*/ 5876 h 5885"/>
                  <a:gd name="T16" fmla="*/ 3581 w 3586"/>
                  <a:gd name="T17" fmla="*/ 5876 h 5885"/>
                  <a:gd name="T18" fmla="*/ 0 w 3586"/>
                  <a:gd name="T19" fmla="*/ 0 h 5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6" h="5885">
                    <a:moveTo>
                      <a:pt x="0" y="0"/>
                    </a:moveTo>
                    <a:lnTo>
                      <a:pt x="0" y="5837"/>
                    </a:lnTo>
                    <a:lnTo>
                      <a:pt x="0" y="5837"/>
                    </a:lnTo>
                    <a:cubicBezTo>
                      <a:pt x="313" y="5371"/>
                      <a:pt x="996" y="5142"/>
                      <a:pt x="1783" y="5142"/>
                    </a:cubicBezTo>
                    <a:lnTo>
                      <a:pt x="1783" y="5142"/>
                    </a:lnTo>
                    <a:cubicBezTo>
                      <a:pt x="2597" y="5142"/>
                      <a:pt x="3288" y="5397"/>
                      <a:pt x="3585" y="5884"/>
                    </a:cubicBezTo>
                    <a:lnTo>
                      <a:pt x="3585" y="5884"/>
                    </a:lnTo>
                    <a:cubicBezTo>
                      <a:pt x="3582" y="5880"/>
                      <a:pt x="3581" y="5876"/>
                      <a:pt x="3581" y="5876"/>
                    </a:cubicBezTo>
                    <a:lnTo>
                      <a:pt x="3581" y="5876"/>
                    </a:lnTo>
                    <a:cubicBezTo>
                      <a:pt x="3573" y="2590"/>
                      <a:pt x="432" y="299"/>
                      <a:pt x="0" y="0"/>
                    </a:cubicBezTo>
                  </a:path>
                </a:pathLst>
              </a:custGeom>
              <a:solidFill>
                <a:srgbClr val="A5A5A5"/>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10" name="Freeform 9">
                <a:extLst>
                  <a:ext uri="{FF2B5EF4-FFF2-40B4-BE49-F238E27FC236}">
                    <a16:creationId xmlns:a16="http://schemas.microsoft.com/office/drawing/2014/main" id="{C0990888-BB99-D145-A922-167384CC7BE6}"/>
                  </a:ext>
                </a:extLst>
              </p:cNvPr>
              <p:cNvSpPr>
                <a:spLocks noChangeArrowheads="1"/>
              </p:cNvSpPr>
              <p:nvPr/>
            </p:nvSpPr>
            <p:spPr bwMode="auto">
              <a:xfrm>
                <a:off x="7120905" y="4181497"/>
                <a:ext cx="5016361" cy="4048877"/>
              </a:xfrm>
              <a:custGeom>
                <a:avLst/>
                <a:gdLst>
                  <a:gd name="T0" fmla="*/ 4218 w 7292"/>
                  <a:gd name="T1" fmla="*/ 3470 h 5886"/>
                  <a:gd name="T2" fmla="*/ 4218 w 7292"/>
                  <a:gd name="T3" fmla="*/ 3470 h 5886"/>
                  <a:gd name="T4" fmla="*/ 5567 w 7292"/>
                  <a:gd name="T5" fmla="*/ 1531 h 5886"/>
                  <a:gd name="T6" fmla="*/ 5567 w 7292"/>
                  <a:gd name="T7" fmla="*/ 1531 h 5886"/>
                  <a:gd name="T8" fmla="*/ 6871 w 7292"/>
                  <a:gd name="T9" fmla="*/ 325 h 5886"/>
                  <a:gd name="T10" fmla="*/ 6871 w 7292"/>
                  <a:gd name="T11" fmla="*/ 325 h 5886"/>
                  <a:gd name="T12" fmla="*/ 7262 w 7292"/>
                  <a:gd name="T13" fmla="*/ 16 h 5886"/>
                  <a:gd name="T14" fmla="*/ 7262 w 7292"/>
                  <a:gd name="T15" fmla="*/ 16 h 5886"/>
                  <a:gd name="T16" fmla="*/ 7291 w 7292"/>
                  <a:gd name="T17" fmla="*/ 0 h 5886"/>
                  <a:gd name="T18" fmla="*/ 7291 w 7292"/>
                  <a:gd name="T19" fmla="*/ 0 h 5886"/>
                  <a:gd name="T20" fmla="*/ 1 w 7292"/>
                  <a:gd name="T21" fmla="*/ 5846 h 5886"/>
                  <a:gd name="T22" fmla="*/ 1 w 7292"/>
                  <a:gd name="T23" fmla="*/ 5846 h 5886"/>
                  <a:gd name="T24" fmla="*/ 51 w 7292"/>
                  <a:gd name="T25" fmla="*/ 5864 h 5886"/>
                  <a:gd name="T26" fmla="*/ 51 w 7292"/>
                  <a:gd name="T27" fmla="*/ 5864 h 5886"/>
                  <a:gd name="T28" fmla="*/ 1853 w 7292"/>
                  <a:gd name="T29" fmla="*/ 5233 h 5886"/>
                  <a:gd name="T30" fmla="*/ 1853 w 7292"/>
                  <a:gd name="T31" fmla="*/ 5233 h 5886"/>
                  <a:gd name="T32" fmla="*/ 3670 w 7292"/>
                  <a:gd name="T33" fmla="*/ 5848 h 5886"/>
                  <a:gd name="T34" fmla="*/ 3670 w 7292"/>
                  <a:gd name="T35" fmla="*/ 5848 h 5886"/>
                  <a:gd name="T36" fmla="*/ 4218 w 7292"/>
                  <a:gd name="T37" fmla="*/ 3470 h 5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2" h="5886">
                    <a:moveTo>
                      <a:pt x="4218" y="3470"/>
                    </a:moveTo>
                    <a:lnTo>
                      <a:pt x="4218" y="3470"/>
                    </a:lnTo>
                    <a:cubicBezTo>
                      <a:pt x="4566" y="2760"/>
                      <a:pt x="5034" y="2113"/>
                      <a:pt x="5567" y="1531"/>
                    </a:cubicBezTo>
                    <a:lnTo>
                      <a:pt x="5567" y="1531"/>
                    </a:lnTo>
                    <a:cubicBezTo>
                      <a:pt x="5966" y="1094"/>
                      <a:pt x="6404" y="690"/>
                      <a:pt x="6871" y="325"/>
                    </a:cubicBezTo>
                    <a:lnTo>
                      <a:pt x="6871" y="325"/>
                    </a:lnTo>
                    <a:cubicBezTo>
                      <a:pt x="7002" y="223"/>
                      <a:pt x="7118" y="102"/>
                      <a:pt x="7262" y="16"/>
                    </a:cubicBezTo>
                    <a:lnTo>
                      <a:pt x="7262" y="16"/>
                    </a:lnTo>
                    <a:cubicBezTo>
                      <a:pt x="7273" y="9"/>
                      <a:pt x="7282" y="5"/>
                      <a:pt x="7291" y="0"/>
                    </a:cubicBezTo>
                    <a:lnTo>
                      <a:pt x="7291" y="0"/>
                    </a:lnTo>
                    <a:cubicBezTo>
                      <a:pt x="3311" y="35"/>
                      <a:pt x="87" y="2627"/>
                      <a:pt x="1" y="5846"/>
                    </a:cubicBezTo>
                    <a:lnTo>
                      <a:pt x="1" y="5846"/>
                    </a:lnTo>
                    <a:cubicBezTo>
                      <a:pt x="0" y="5873"/>
                      <a:pt x="34" y="5885"/>
                      <a:pt x="51" y="5864"/>
                    </a:cubicBezTo>
                    <a:lnTo>
                      <a:pt x="51" y="5864"/>
                    </a:lnTo>
                    <a:cubicBezTo>
                      <a:pt x="382" y="5427"/>
                      <a:pt x="1057" y="5251"/>
                      <a:pt x="1853" y="5233"/>
                    </a:cubicBezTo>
                    <a:lnTo>
                      <a:pt x="1853" y="5233"/>
                    </a:lnTo>
                    <a:cubicBezTo>
                      <a:pt x="3144" y="5203"/>
                      <a:pt x="3670" y="5848"/>
                      <a:pt x="3670" y="5848"/>
                    </a:cubicBezTo>
                    <a:lnTo>
                      <a:pt x="3670" y="5848"/>
                    </a:lnTo>
                    <a:cubicBezTo>
                      <a:pt x="3660" y="4966"/>
                      <a:pt x="3832" y="4258"/>
                      <a:pt x="4218" y="3470"/>
                    </a:cubicBezTo>
                  </a:path>
                </a:pathLst>
              </a:custGeom>
              <a:solidFill>
                <a:srgbClr val="4472C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11" name="Freeform 10">
                <a:extLst>
                  <a:ext uri="{FF2B5EF4-FFF2-40B4-BE49-F238E27FC236}">
                    <a16:creationId xmlns:a16="http://schemas.microsoft.com/office/drawing/2014/main" id="{BC1F1D98-E34D-ED40-B657-635FCE4D2E96}"/>
                  </a:ext>
                </a:extLst>
              </p:cNvPr>
              <p:cNvSpPr>
                <a:spLocks noChangeArrowheads="1"/>
              </p:cNvSpPr>
              <p:nvPr/>
            </p:nvSpPr>
            <p:spPr bwMode="auto">
              <a:xfrm>
                <a:off x="12228252" y="4181497"/>
                <a:ext cx="5031526" cy="4085271"/>
              </a:xfrm>
              <a:custGeom>
                <a:avLst/>
                <a:gdLst>
                  <a:gd name="T0" fmla="*/ 0 w 7314"/>
                  <a:gd name="T1" fmla="*/ 0 h 5941"/>
                  <a:gd name="T2" fmla="*/ 0 w 7314"/>
                  <a:gd name="T3" fmla="*/ 0 h 5941"/>
                  <a:gd name="T4" fmla="*/ 43 w 7314"/>
                  <a:gd name="T5" fmla="*/ 29 h 5941"/>
                  <a:gd name="T6" fmla="*/ 43 w 7314"/>
                  <a:gd name="T7" fmla="*/ 29 h 5941"/>
                  <a:gd name="T8" fmla="*/ 417 w 7314"/>
                  <a:gd name="T9" fmla="*/ 311 h 5941"/>
                  <a:gd name="T10" fmla="*/ 417 w 7314"/>
                  <a:gd name="T11" fmla="*/ 311 h 5941"/>
                  <a:gd name="T12" fmla="*/ 1698 w 7314"/>
                  <a:gd name="T13" fmla="*/ 1517 h 5941"/>
                  <a:gd name="T14" fmla="*/ 1698 w 7314"/>
                  <a:gd name="T15" fmla="*/ 1517 h 5941"/>
                  <a:gd name="T16" fmla="*/ 3030 w 7314"/>
                  <a:gd name="T17" fmla="*/ 3471 h 5941"/>
                  <a:gd name="T18" fmla="*/ 3030 w 7314"/>
                  <a:gd name="T19" fmla="*/ 3471 h 5941"/>
                  <a:gd name="T20" fmla="*/ 3464 w 7314"/>
                  <a:gd name="T21" fmla="*/ 4673 h 5941"/>
                  <a:gd name="T22" fmla="*/ 3464 w 7314"/>
                  <a:gd name="T23" fmla="*/ 4673 h 5941"/>
                  <a:gd name="T24" fmla="*/ 3631 w 7314"/>
                  <a:gd name="T25" fmla="*/ 5924 h 5941"/>
                  <a:gd name="T26" fmla="*/ 3631 w 7314"/>
                  <a:gd name="T27" fmla="*/ 5924 h 5941"/>
                  <a:gd name="T28" fmla="*/ 3630 w 7314"/>
                  <a:gd name="T29" fmla="*/ 5940 h 5941"/>
                  <a:gd name="T30" fmla="*/ 3630 w 7314"/>
                  <a:gd name="T31" fmla="*/ 5940 h 5941"/>
                  <a:gd name="T32" fmla="*/ 5472 w 7314"/>
                  <a:gd name="T33" fmla="*/ 5222 h 5941"/>
                  <a:gd name="T34" fmla="*/ 5472 w 7314"/>
                  <a:gd name="T35" fmla="*/ 5222 h 5941"/>
                  <a:gd name="T36" fmla="*/ 7169 w 7314"/>
                  <a:gd name="T37" fmla="*/ 5761 h 5941"/>
                  <a:gd name="T38" fmla="*/ 7169 w 7314"/>
                  <a:gd name="T39" fmla="*/ 5761 h 5941"/>
                  <a:gd name="T40" fmla="*/ 7309 w 7314"/>
                  <a:gd name="T41" fmla="*/ 5703 h 5941"/>
                  <a:gd name="T42" fmla="*/ 7309 w 7314"/>
                  <a:gd name="T43" fmla="*/ 5703 h 5941"/>
                  <a:gd name="T44" fmla="*/ 0 w 7314"/>
                  <a:gd name="T45" fmla="*/ 0 h 5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14" h="5941">
                    <a:moveTo>
                      <a:pt x="0" y="0"/>
                    </a:moveTo>
                    <a:lnTo>
                      <a:pt x="0" y="0"/>
                    </a:lnTo>
                    <a:cubicBezTo>
                      <a:pt x="13" y="8"/>
                      <a:pt x="27" y="17"/>
                      <a:pt x="43" y="29"/>
                    </a:cubicBezTo>
                    <a:lnTo>
                      <a:pt x="43" y="29"/>
                    </a:lnTo>
                    <a:cubicBezTo>
                      <a:pt x="168" y="123"/>
                      <a:pt x="294" y="213"/>
                      <a:pt x="417" y="311"/>
                    </a:cubicBezTo>
                    <a:lnTo>
                      <a:pt x="417" y="311"/>
                    </a:lnTo>
                    <a:cubicBezTo>
                      <a:pt x="876" y="676"/>
                      <a:pt x="1306" y="1080"/>
                      <a:pt x="1698" y="1517"/>
                    </a:cubicBezTo>
                    <a:lnTo>
                      <a:pt x="1698" y="1517"/>
                    </a:lnTo>
                    <a:cubicBezTo>
                      <a:pt x="2226" y="2105"/>
                      <a:pt x="2688" y="2758"/>
                      <a:pt x="3030" y="3471"/>
                    </a:cubicBezTo>
                    <a:lnTo>
                      <a:pt x="3030" y="3471"/>
                    </a:lnTo>
                    <a:cubicBezTo>
                      <a:pt x="3214" y="3855"/>
                      <a:pt x="3362" y="4258"/>
                      <a:pt x="3464" y="4673"/>
                    </a:cubicBezTo>
                    <a:lnTo>
                      <a:pt x="3464" y="4673"/>
                    </a:lnTo>
                    <a:cubicBezTo>
                      <a:pt x="3486" y="4765"/>
                      <a:pt x="3626" y="5645"/>
                      <a:pt x="3631" y="5924"/>
                    </a:cubicBezTo>
                    <a:lnTo>
                      <a:pt x="3631" y="5924"/>
                    </a:lnTo>
                    <a:cubicBezTo>
                      <a:pt x="3631" y="5929"/>
                      <a:pt x="3631" y="5935"/>
                      <a:pt x="3630" y="5940"/>
                    </a:cubicBezTo>
                    <a:lnTo>
                      <a:pt x="3630" y="5940"/>
                    </a:lnTo>
                    <a:cubicBezTo>
                      <a:pt x="3934" y="5456"/>
                      <a:pt x="4646" y="5222"/>
                      <a:pt x="5472" y="5222"/>
                    </a:cubicBezTo>
                    <a:lnTo>
                      <a:pt x="5472" y="5222"/>
                    </a:lnTo>
                    <a:cubicBezTo>
                      <a:pt x="6191" y="5222"/>
                      <a:pt x="6818" y="5395"/>
                      <a:pt x="7169" y="5761"/>
                    </a:cubicBezTo>
                    <a:lnTo>
                      <a:pt x="7169" y="5761"/>
                    </a:lnTo>
                    <a:cubicBezTo>
                      <a:pt x="7222" y="5816"/>
                      <a:pt x="7313" y="5778"/>
                      <a:pt x="7309" y="5703"/>
                    </a:cubicBezTo>
                    <a:lnTo>
                      <a:pt x="7309" y="5703"/>
                    </a:lnTo>
                    <a:cubicBezTo>
                      <a:pt x="7132" y="2545"/>
                      <a:pt x="3933" y="24"/>
                      <a:pt x="0" y="0"/>
                    </a:cubicBezTo>
                  </a:path>
                </a:pathLst>
              </a:custGeom>
              <a:solidFill>
                <a:srgbClr val="FFC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12" name="Freeform 11">
                <a:extLst>
                  <a:ext uri="{FF2B5EF4-FFF2-40B4-BE49-F238E27FC236}">
                    <a16:creationId xmlns:a16="http://schemas.microsoft.com/office/drawing/2014/main" id="{1D4B24B7-CED4-6249-829E-EE10054E4A16}"/>
                  </a:ext>
                </a:extLst>
              </p:cNvPr>
              <p:cNvSpPr>
                <a:spLocks noChangeArrowheads="1"/>
              </p:cNvSpPr>
              <p:nvPr/>
            </p:nvSpPr>
            <p:spPr bwMode="auto">
              <a:xfrm>
                <a:off x="7099676" y="4154202"/>
                <a:ext cx="10178299" cy="4136829"/>
              </a:xfrm>
              <a:custGeom>
                <a:avLst/>
                <a:gdLst>
                  <a:gd name="T0" fmla="*/ 14686 w 14801"/>
                  <a:gd name="T1" fmla="*/ 5788 h 6013"/>
                  <a:gd name="T2" fmla="*/ 14650 w 14801"/>
                  <a:gd name="T3" fmla="*/ 5772 h 6013"/>
                  <a:gd name="T4" fmla="*/ 11117 w 14801"/>
                  <a:gd name="T5" fmla="*/ 5875 h 6013"/>
                  <a:gd name="T6" fmla="*/ 10953 w 14801"/>
                  <a:gd name="T7" fmla="*/ 4698 h 6013"/>
                  <a:gd name="T8" fmla="*/ 9180 w 14801"/>
                  <a:gd name="T9" fmla="*/ 1529 h 6013"/>
                  <a:gd name="T10" fmla="*/ 7894 w 14801"/>
                  <a:gd name="T11" fmla="*/ 319 h 6013"/>
                  <a:gd name="T12" fmla="*/ 7558 w 14801"/>
                  <a:gd name="T13" fmla="*/ 65 h 6013"/>
                  <a:gd name="T14" fmla="*/ 14735 w 14801"/>
                  <a:gd name="T15" fmla="*/ 5738 h 6013"/>
                  <a:gd name="T16" fmla="*/ 9216 w 14801"/>
                  <a:gd name="T17" fmla="*/ 5203 h 6013"/>
                  <a:gd name="T18" fmla="*/ 7464 w 14801"/>
                  <a:gd name="T19" fmla="*/ 152 h 6013"/>
                  <a:gd name="T20" fmla="*/ 9216 w 14801"/>
                  <a:gd name="T21" fmla="*/ 5203 h 6013"/>
                  <a:gd name="T22" fmla="*/ 7399 w 14801"/>
                  <a:gd name="T23" fmla="*/ 32 h 6013"/>
                  <a:gd name="T24" fmla="*/ 7339 w 14801"/>
                  <a:gd name="T25" fmla="*/ 5773 h 6013"/>
                  <a:gd name="T26" fmla="*/ 5598 w 14801"/>
                  <a:gd name="T27" fmla="*/ 5213 h 6013"/>
                  <a:gd name="T28" fmla="*/ 5432 w 14801"/>
                  <a:gd name="T29" fmla="*/ 1894 h 6013"/>
                  <a:gd name="T30" fmla="*/ 7339 w 14801"/>
                  <a:gd name="T31" fmla="*/ 5773 h 6013"/>
                  <a:gd name="T32" fmla="*/ 3669 w 14801"/>
                  <a:gd name="T33" fmla="*/ 5793 h 6013"/>
                  <a:gd name="T34" fmla="*/ 1884 w 14801"/>
                  <a:gd name="T35" fmla="*/ 5234 h 6013"/>
                  <a:gd name="T36" fmla="*/ 2237 w 14801"/>
                  <a:gd name="T37" fmla="*/ 1786 h 6013"/>
                  <a:gd name="T38" fmla="*/ 7208 w 14801"/>
                  <a:gd name="T39" fmla="*/ 66 h 6013"/>
                  <a:gd name="T40" fmla="*/ 6882 w 14801"/>
                  <a:gd name="T41" fmla="*/ 333 h 6013"/>
                  <a:gd name="T42" fmla="*/ 5574 w 14801"/>
                  <a:gd name="T43" fmla="*/ 1543 h 6013"/>
                  <a:gd name="T44" fmla="*/ 3670 w 14801"/>
                  <a:gd name="T45" fmla="*/ 5789 h 6013"/>
                  <a:gd name="T46" fmla="*/ 7456 w 14801"/>
                  <a:gd name="T47" fmla="*/ 0 h 6013"/>
                  <a:gd name="T48" fmla="*/ 7348 w 14801"/>
                  <a:gd name="T49" fmla="*/ 1 h 6013"/>
                  <a:gd name="T50" fmla="*/ 2197 w 14801"/>
                  <a:gd name="T51" fmla="*/ 1737 h 6013"/>
                  <a:gd name="T52" fmla="*/ 0 w 14801"/>
                  <a:gd name="T53" fmla="*/ 5878 h 6013"/>
                  <a:gd name="T54" fmla="*/ 107 w 14801"/>
                  <a:gd name="T55" fmla="*/ 5916 h 6013"/>
                  <a:gd name="T56" fmla="*/ 1884 w 14801"/>
                  <a:gd name="T57" fmla="*/ 5297 h 6013"/>
                  <a:gd name="T58" fmla="*/ 3706 w 14801"/>
                  <a:gd name="T59" fmla="*/ 5948 h 6013"/>
                  <a:gd name="T60" fmla="*/ 3736 w 14801"/>
                  <a:gd name="T61" fmla="*/ 5975 h 6013"/>
                  <a:gd name="T62" fmla="*/ 3792 w 14801"/>
                  <a:gd name="T63" fmla="*/ 5921 h 6013"/>
                  <a:gd name="T64" fmla="*/ 7347 w 14801"/>
                  <a:gd name="T65" fmla="*/ 5877 h 6013"/>
                  <a:gd name="T66" fmla="*/ 7424 w 14801"/>
                  <a:gd name="T67" fmla="*/ 5955 h 6013"/>
                  <a:gd name="T68" fmla="*/ 7593 w 14801"/>
                  <a:gd name="T69" fmla="*/ 5784 h 6013"/>
                  <a:gd name="T70" fmla="*/ 7796 w 14801"/>
                  <a:gd name="T71" fmla="*/ 5618 h 6013"/>
                  <a:gd name="T72" fmla="*/ 9021 w 14801"/>
                  <a:gd name="T73" fmla="*/ 5270 h 6013"/>
                  <a:gd name="T74" fmla="*/ 9216 w 14801"/>
                  <a:gd name="T75" fmla="*/ 5265 h 6013"/>
                  <a:gd name="T76" fmla="*/ 11062 w 14801"/>
                  <a:gd name="T77" fmla="*/ 6012 h 6013"/>
                  <a:gd name="T78" fmla="*/ 12930 w 14801"/>
                  <a:gd name="T79" fmla="*/ 5286 h 6013"/>
                  <a:gd name="T80" fmla="*/ 14686 w 14801"/>
                  <a:gd name="T81" fmla="*/ 5852 h 6013"/>
                  <a:gd name="T82" fmla="*/ 14769 w 14801"/>
                  <a:gd name="T83" fmla="*/ 5816 h 6013"/>
                  <a:gd name="T84" fmla="*/ 7459 w 14801"/>
                  <a:gd name="T85" fmla="*/ 1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01" h="6013">
                    <a:moveTo>
                      <a:pt x="14723" y="5773"/>
                    </a:moveTo>
                    <a:lnTo>
                      <a:pt x="14723" y="5773"/>
                    </a:lnTo>
                    <a:cubicBezTo>
                      <a:pt x="14714" y="5782"/>
                      <a:pt x="14700" y="5788"/>
                      <a:pt x="14686" y="5788"/>
                    </a:cubicBezTo>
                    <a:lnTo>
                      <a:pt x="14686" y="5788"/>
                    </a:lnTo>
                    <a:cubicBezTo>
                      <a:pt x="14677" y="5788"/>
                      <a:pt x="14663" y="5786"/>
                      <a:pt x="14650" y="5772"/>
                    </a:cubicBezTo>
                    <a:lnTo>
                      <a:pt x="14650" y="5772"/>
                    </a:lnTo>
                    <a:cubicBezTo>
                      <a:pt x="14310" y="5418"/>
                      <a:pt x="13699" y="5223"/>
                      <a:pt x="12930" y="5223"/>
                    </a:cubicBezTo>
                    <a:lnTo>
                      <a:pt x="12930" y="5223"/>
                    </a:lnTo>
                    <a:cubicBezTo>
                      <a:pt x="12088" y="5223"/>
                      <a:pt x="11435" y="5460"/>
                      <a:pt x="11117" y="5875"/>
                    </a:cubicBezTo>
                    <a:lnTo>
                      <a:pt x="11117" y="5875"/>
                    </a:lnTo>
                    <a:cubicBezTo>
                      <a:pt x="11092" y="5532"/>
                      <a:pt x="10973" y="4780"/>
                      <a:pt x="10953" y="4698"/>
                    </a:cubicBezTo>
                    <a:lnTo>
                      <a:pt x="10953" y="4698"/>
                    </a:lnTo>
                    <a:cubicBezTo>
                      <a:pt x="10854" y="4294"/>
                      <a:pt x="10708" y="3888"/>
                      <a:pt x="10517" y="3490"/>
                    </a:cubicBezTo>
                    <a:lnTo>
                      <a:pt x="10517" y="3490"/>
                    </a:lnTo>
                    <a:cubicBezTo>
                      <a:pt x="10195" y="2819"/>
                      <a:pt x="9746" y="2159"/>
                      <a:pt x="9180" y="1529"/>
                    </a:cubicBezTo>
                    <a:lnTo>
                      <a:pt x="9180" y="1529"/>
                    </a:lnTo>
                    <a:cubicBezTo>
                      <a:pt x="8787" y="1092"/>
                      <a:pt x="8354" y="685"/>
                      <a:pt x="7894" y="319"/>
                    </a:cubicBezTo>
                    <a:lnTo>
                      <a:pt x="7894" y="319"/>
                    </a:lnTo>
                    <a:cubicBezTo>
                      <a:pt x="7810" y="252"/>
                      <a:pt x="7724" y="188"/>
                      <a:pt x="7640" y="126"/>
                    </a:cubicBezTo>
                    <a:lnTo>
                      <a:pt x="7640" y="126"/>
                    </a:lnTo>
                    <a:cubicBezTo>
                      <a:pt x="7613" y="105"/>
                      <a:pt x="7585" y="85"/>
                      <a:pt x="7558" y="65"/>
                    </a:cubicBezTo>
                    <a:lnTo>
                      <a:pt x="7558" y="65"/>
                    </a:lnTo>
                    <a:cubicBezTo>
                      <a:pt x="11417" y="131"/>
                      <a:pt x="14560" y="2607"/>
                      <a:pt x="14735" y="5738"/>
                    </a:cubicBezTo>
                    <a:lnTo>
                      <a:pt x="14735" y="5738"/>
                    </a:lnTo>
                    <a:cubicBezTo>
                      <a:pt x="14736" y="5754"/>
                      <a:pt x="14729" y="5766"/>
                      <a:pt x="14723" y="5773"/>
                    </a:cubicBezTo>
                    <a:close/>
                    <a:moveTo>
                      <a:pt x="9216" y="5203"/>
                    </a:moveTo>
                    <a:lnTo>
                      <a:pt x="9216" y="5203"/>
                    </a:lnTo>
                    <a:cubicBezTo>
                      <a:pt x="8419" y="5203"/>
                      <a:pt x="7788" y="5431"/>
                      <a:pt x="7464" y="5833"/>
                    </a:cubicBezTo>
                    <a:lnTo>
                      <a:pt x="7464" y="152"/>
                    </a:lnTo>
                    <a:lnTo>
                      <a:pt x="7464" y="152"/>
                    </a:lnTo>
                    <a:cubicBezTo>
                      <a:pt x="7998" y="532"/>
                      <a:pt x="10912" y="2748"/>
                      <a:pt x="10981" y="5867"/>
                    </a:cubicBezTo>
                    <a:lnTo>
                      <a:pt x="10981" y="5867"/>
                    </a:lnTo>
                    <a:cubicBezTo>
                      <a:pt x="10663" y="5449"/>
                      <a:pt x="10014" y="5203"/>
                      <a:pt x="9216" y="5203"/>
                    </a:cubicBezTo>
                    <a:close/>
                    <a:moveTo>
                      <a:pt x="7396" y="31"/>
                    </a:moveTo>
                    <a:lnTo>
                      <a:pt x="7399" y="32"/>
                    </a:lnTo>
                    <a:lnTo>
                      <a:pt x="7399" y="32"/>
                    </a:lnTo>
                    <a:cubicBezTo>
                      <a:pt x="7397" y="32"/>
                      <a:pt x="7395" y="32"/>
                      <a:pt x="7393" y="32"/>
                    </a:cubicBezTo>
                    <a:lnTo>
                      <a:pt x="7396" y="31"/>
                    </a:lnTo>
                    <a:close/>
                    <a:moveTo>
                      <a:pt x="7339" y="5773"/>
                    </a:moveTo>
                    <a:lnTo>
                      <a:pt x="7339" y="5773"/>
                    </a:lnTo>
                    <a:cubicBezTo>
                      <a:pt x="6996" y="5411"/>
                      <a:pt x="6382" y="5213"/>
                      <a:pt x="5598" y="5213"/>
                    </a:cubicBezTo>
                    <a:lnTo>
                      <a:pt x="5598" y="5213"/>
                    </a:lnTo>
                    <a:cubicBezTo>
                      <a:pt x="4783" y="5213"/>
                      <a:pt x="4135" y="5430"/>
                      <a:pt x="3799" y="5812"/>
                    </a:cubicBezTo>
                    <a:lnTo>
                      <a:pt x="3799" y="5812"/>
                    </a:lnTo>
                    <a:cubicBezTo>
                      <a:pt x="3825" y="4467"/>
                      <a:pt x="4374" y="3150"/>
                      <a:pt x="5432" y="1894"/>
                    </a:cubicBezTo>
                    <a:lnTo>
                      <a:pt x="5432" y="1894"/>
                    </a:lnTo>
                    <a:cubicBezTo>
                      <a:pt x="6205" y="976"/>
                      <a:pt x="7036" y="362"/>
                      <a:pt x="7339" y="151"/>
                    </a:cubicBezTo>
                    <a:lnTo>
                      <a:pt x="7339" y="5773"/>
                    </a:lnTo>
                    <a:close/>
                    <a:moveTo>
                      <a:pt x="3670" y="5789"/>
                    </a:moveTo>
                    <a:lnTo>
                      <a:pt x="3668" y="5788"/>
                    </a:lnTo>
                    <a:lnTo>
                      <a:pt x="3669" y="5793"/>
                    </a:lnTo>
                    <a:lnTo>
                      <a:pt x="3669" y="5793"/>
                    </a:lnTo>
                    <a:cubicBezTo>
                      <a:pt x="3334" y="5432"/>
                      <a:pt x="2705" y="5234"/>
                      <a:pt x="1884" y="5234"/>
                    </a:cubicBezTo>
                    <a:lnTo>
                      <a:pt x="1884" y="5234"/>
                    </a:lnTo>
                    <a:cubicBezTo>
                      <a:pt x="1027" y="5234"/>
                      <a:pt x="381" y="5459"/>
                      <a:pt x="64" y="5869"/>
                    </a:cubicBezTo>
                    <a:lnTo>
                      <a:pt x="64" y="5869"/>
                    </a:lnTo>
                    <a:cubicBezTo>
                      <a:pt x="108" y="4324"/>
                      <a:pt x="880" y="2875"/>
                      <a:pt x="2237" y="1786"/>
                    </a:cubicBezTo>
                    <a:lnTo>
                      <a:pt x="2237" y="1786"/>
                    </a:lnTo>
                    <a:cubicBezTo>
                      <a:pt x="3572" y="714"/>
                      <a:pt x="5334" y="105"/>
                      <a:pt x="7208" y="66"/>
                    </a:cubicBezTo>
                    <a:lnTo>
                      <a:pt x="7208" y="66"/>
                    </a:lnTo>
                    <a:cubicBezTo>
                      <a:pt x="7139" y="115"/>
                      <a:pt x="7076" y="170"/>
                      <a:pt x="7013" y="223"/>
                    </a:cubicBezTo>
                    <a:lnTo>
                      <a:pt x="7013" y="223"/>
                    </a:lnTo>
                    <a:cubicBezTo>
                      <a:pt x="6970" y="261"/>
                      <a:pt x="6927" y="297"/>
                      <a:pt x="6882" y="333"/>
                    </a:cubicBezTo>
                    <a:lnTo>
                      <a:pt x="6882" y="333"/>
                    </a:lnTo>
                    <a:cubicBezTo>
                      <a:pt x="6413" y="700"/>
                      <a:pt x="5973" y="1107"/>
                      <a:pt x="5574" y="1543"/>
                    </a:cubicBezTo>
                    <a:lnTo>
                      <a:pt x="5574" y="1543"/>
                    </a:lnTo>
                    <a:cubicBezTo>
                      <a:pt x="5002" y="2168"/>
                      <a:pt x="4547" y="2823"/>
                      <a:pt x="4221" y="3488"/>
                    </a:cubicBezTo>
                    <a:lnTo>
                      <a:pt x="4221" y="3488"/>
                    </a:lnTo>
                    <a:cubicBezTo>
                      <a:pt x="3839" y="4269"/>
                      <a:pt x="3672" y="4962"/>
                      <a:pt x="3670" y="5789"/>
                    </a:cubicBezTo>
                    <a:lnTo>
                      <a:pt x="7459" y="1"/>
                    </a:lnTo>
                    <a:lnTo>
                      <a:pt x="7454" y="1"/>
                    </a:lnTo>
                    <a:lnTo>
                      <a:pt x="7456" y="0"/>
                    </a:lnTo>
                    <a:lnTo>
                      <a:pt x="7394" y="1"/>
                    </a:lnTo>
                    <a:lnTo>
                      <a:pt x="7347" y="0"/>
                    </a:lnTo>
                    <a:lnTo>
                      <a:pt x="7348" y="1"/>
                    </a:lnTo>
                    <a:lnTo>
                      <a:pt x="7322" y="1"/>
                    </a:lnTo>
                    <a:lnTo>
                      <a:pt x="7322" y="1"/>
                    </a:lnTo>
                    <a:cubicBezTo>
                      <a:pt x="5391" y="18"/>
                      <a:pt x="3571" y="635"/>
                      <a:pt x="2197" y="1737"/>
                    </a:cubicBezTo>
                    <a:lnTo>
                      <a:pt x="2197" y="1737"/>
                    </a:lnTo>
                    <a:cubicBezTo>
                      <a:pt x="822" y="2841"/>
                      <a:pt x="42" y="4310"/>
                      <a:pt x="0" y="5878"/>
                    </a:cubicBezTo>
                    <a:lnTo>
                      <a:pt x="0" y="5878"/>
                    </a:lnTo>
                    <a:cubicBezTo>
                      <a:pt x="0" y="5894"/>
                      <a:pt x="5" y="5910"/>
                      <a:pt x="17" y="5921"/>
                    </a:cubicBezTo>
                    <a:lnTo>
                      <a:pt x="17" y="5921"/>
                    </a:lnTo>
                    <a:cubicBezTo>
                      <a:pt x="41" y="5946"/>
                      <a:pt x="86" y="5944"/>
                      <a:pt x="107" y="5916"/>
                    </a:cubicBezTo>
                    <a:lnTo>
                      <a:pt x="107" y="5916"/>
                    </a:lnTo>
                    <a:cubicBezTo>
                      <a:pt x="409" y="5517"/>
                      <a:pt x="1040" y="5297"/>
                      <a:pt x="1884" y="5297"/>
                    </a:cubicBezTo>
                    <a:lnTo>
                      <a:pt x="1884" y="5297"/>
                    </a:lnTo>
                    <a:cubicBezTo>
                      <a:pt x="2729" y="5297"/>
                      <a:pt x="3363" y="5508"/>
                      <a:pt x="3670" y="5892"/>
                    </a:cubicBezTo>
                    <a:lnTo>
                      <a:pt x="3670" y="5892"/>
                    </a:lnTo>
                    <a:cubicBezTo>
                      <a:pt x="3684" y="5910"/>
                      <a:pt x="3698" y="5927"/>
                      <a:pt x="3706" y="5948"/>
                    </a:cubicBezTo>
                    <a:lnTo>
                      <a:pt x="3706" y="5948"/>
                    </a:lnTo>
                    <a:cubicBezTo>
                      <a:pt x="3711" y="5962"/>
                      <a:pt x="3720" y="5974"/>
                      <a:pt x="3736" y="5975"/>
                    </a:cubicBezTo>
                    <a:lnTo>
                      <a:pt x="3736" y="5975"/>
                    </a:lnTo>
                    <a:cubicBezTo>
                      <a:pt x="3742" y="5976"/>
                      <a:pt x="3772" y="5957"/>
                      <a:pt x="3768" y="5954"/>
                    </a:cubicBezTo>
                    <a:lnTo>
                      <a:pt x="3792" y="5921"/>
                    </a:lnTo>
                    <a:lnTo>
                      <a:pt x="3792" y="5921"/>
                    </a:lnTo>
                    <a:cubicBezTo>
                      <a:pt x="4096" y="5511"/>
                      <a:pt x="4754" y="5276"/>
                      <a:pt x="5598" y="5276"/>
                    </a:cubicBezTo>
                    <a:lnTo>
                      <a:pt x="5598" y="5276"/>
                    </a:lnTo>
                    <a:cubicBezTo>
                      <a:pt x="6407" y="5276"/>
                      <a:pt x="7028" y="5489"/>
                      <a:pt x="7347" y="5877"/>
                    </a:cubicBezTo>
                    <a:lnTo>
                      <a:pt x="7347" y="5877"/>
                    </a:lnTo>
                    <a:cubicBezTo>
                      <a:pt x="7367" y="5902"/>
                      <a:pt x="7392" y="5948"/>
                      <a:pt x="7424" y="5955"/>
                    </a:cubicBezTo>
                    <a:lnTo>
                      <a:pt x="7424" y="5955"/>
                    </a:lnTo>
                    <a:cubicBezTo>
                      <a:pt x="7464" y="5962"/>
                      <a:pt x="7488" y="5905"/>
                      <a:pt x="7509" y="5878"/>
                    </a:cubicBezTo>
                    <a:lnTo>
                      <a:pt x="7509" y="5878"/>
                    </a:lnTo>
                    <a:cubicBezTo>
                      <a:pt x="7535" y="5846"/>
                      <a:pt x="7563" y="5814"/>
                      <a:pt x="7593" y="5784"/>
                    </a:cubicBezTo>
                    <a:lnTo>
                      <a:pt x="7593" y="5784"/>
                    </a:lnTo>
                    <a:cubicBezTo>
                      <a:pt x="7654" y="5722"/>
                      <a:pt x="7723" y="5667"/>
                      <a:pt x="7796" y="5618"/>
                    </a:cubicBezTo>
                    <a:lnTo>
                      <a:pt x="7796" y="5618"/>
                    </a:lnTo>
                    <a:cubicBezTo>
                      <a:pt x="7960" y="5509"/>
                      <a:pt x="8145" y="5431"/>
                      <a:pt x="8334" y="5378"/>
                    </a:cubicBezTo>
                    <a:lnTo>
                      <a:pt x="8334" y="5378"/>
                    </a:lnTo>
                    <a:cubicBezTo>
                      <a:pt x="8557" y="5314"/>
                      <a:pt x="8789" y="5282"/>
                      <a:pt x="9021" y="5270"/>
                    </a:cubicBezTo>
                    <a:lnTo>
                      <a:pt x="9021" y="5270"/>
                    </a:lnTo>
                    <a:cubicBezTo>
                      <a:pt x="9086" y="5267"/>
                      <a:pt x="9151" y="5265"/>
                      <a:pt x="9216" y="5265"/>
                    </a:cubicBezTo>
                    <a:lnTo>
                      <a:pt x="9216" y="5265"/>
                    </a:lnTo>
                    <a:cubicBezTo>
                      <a:pt x="10050" y="5265"/>
                      <a:pt x="10762" y="5556"/>
                      <a:pt x="11040" y="6012"/>
                    </a:cubicBezTo>
                    <a:lnTo>
                      <a:pt x="11062" y="6012"/>
                    </a:lnTo>
                    <a:lnTo>
                      <a:pt x="11062" y="6012"/>
                    </a:lnTo>
                    <a:lnTo>
                      <a:pt x="11062" y="6012"/>
                    </a:lnTo>
                    <a:cubicBezTo>
                      <a:pt x="11344" y="5565"/>
                      <a:pt x="12057" y="5286"/>
                      <a:pt x="12930" y="5286"/>
                    </a:cubicBezTo>
                    <a:lnTo>
                      <a:pt x="12930" y="5286"/>
                    </a:lnTo>
                    <a:cubicBezTo>
                      <a:pt x="13682" y="5286"/>
                      <a:pt x="14277" y="5474"/>
                      <a:pt x="14605" y="5816"/>
                    </a:cubicBezTo>
                    <a:lnTo>
                      <a:pt x="14605" y="5816"/>
                    </a:lnTo>
                    <a:cubicBezTo>
                      <a:pt x="14627" y="5839"/>
                      <a:pt x="14656" y="5852"/>
                      <a:pt x="14686" y="5852"/>
                    </a:cubicBezTo>
                    <a:lnTo>
                      <a:pt x="14686" y="5852"/>
                    </a:lnTo>
                    <a:cubicBezTo>
                      <a:pt x="14718" y="5852"/>
                      <a:pt x="14748" y="5839"/>
                      <a:pt x="14769" y="5816"/>
                    </a:cubicBezTo>
                    <a:lnTo>
                      <a:pt x="14769" y="5816"/>
                    </a:lnTo>
                    <a:cubicBezTo>
                      <a:pt x="14790" y="5794"/>
                      <a:pt x="14800" y="5765"/>
                      <a:pt x="14798" y="5734"/>
                    </a:cubicBezTo>
                    <a:lnTo>
                      <a:pt x="14798" y="5734"/>
                    </a:lnTo>
                    <a:cubicBezTo>
                      <a:pt x="14620" y="2544"/>
                      <a:pt x="11395" y="25"/>
                      <a:pt x="7459" y="1"/>
                    </a:cubicBezTo>
                    <a:lnTo>
                      <a:pt x="3670" y="5789"/>
                    </a:lnTo>
                    <a:close/>
                  </a:path>
                </a:pathLst>
              </a:custGeom>
              <a:solidFill>
                <a:schemeClr val="bg1">
                  <a:lumMod val="95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grpSp>
        <p:sp>
          <p:nvSpPr>
            <p:cNvPr id="13" name="TextBox 12">
              <a:extLst>
                <a:ext uri="{FF2B5EF4-FFF2-40B4-BE49-F238E27FC236}">
                  <a16:creationId xmlns:a16="http://schemas.microsoft.com/office/drawing/2014/main" id="{DE74B0BF-CF48-224F-B27F-EFC44178638A}"/>
                </a:ext>
              </a:extLst>
            </p:cNvPr>
            <p:cNvSpPr txBox="1"/>
            <p:nvPr/>
          </p:nvSpPr>
          <p:spPr>
            <a:xfrm>
              <a:off x="2421669" y="1964634"/>
              <a:ext cx="979755" cy="369332"/>
            </a:xfrm>
            <a:prstGeom prst="rect">
              <a:avLst/>
            </a:prstGeom>
            <a:noFill/>
          </p:spPr>
          <p:txBody>
            <a:bodyPr wrap="none" rtlCol="0" anchor="b" anchorCtr="0">
              <a:spAutoFit/>
            </a:bodyPr>
            <a:lstStyle/>
            <a:p>
              <a:pPr algn="ctr"/>
              <a:r>
                <a:rPr lang="en-US" sz="900" b="1" dirty="0">
                  <a:solidFill>
                    <a:schemeClr val="bg1"/>
                  </a:solidFill>
                  <a:ea typeface="League Spartan" charset="0"/>
                  <a:cs typeface="Poppins" pitchFamily="2" charset="77"/>
                </a:rPr>
                <a:t>GEOGRAPHY</a:t>
              </a:r>
            </a:p>
            <a:p>
              <a:pPr algn="ctr"/>
              <a:r>
                <a:rPr lang="en-US" sz="900" b="1" dirty="0">
                  <a:solidFill>
                    <a:schemeClr val="bg1"/>
                  </a:solidFill>
                  <a:ea typeface="League Spartan" charset="0"/>
                  <a:cs typeface="Poppins" pitchFamily="2" charset="77"/>
                </a:rPr>
                <a:t>ASSESSMENT</a:t>
              </a:r>
            </a:p>
          </p:txBody>
        </p:sp>
        <p:sp>
          <p:nvSpPr>
            <p:cNvPr id="14" name="TextBox 13">
              <a:extLst>
                <a:ext uri="{FF2B5EF4-FFF2-40B4-BE49-F238E27FC236}">
                  <a16:creationId xmlns:a16="http://schemas.microsoft.com/office/drawing/2014/main" id="{06570F2E-7896-0C41-A420-35C985BA3AFC}"/>
                </a:ext>
              </a:extLst>
            </p:cNvPr>
            <p:cNvSpPr txBox="1"/>
            <p:nvPr/>
          </p:nvSpPr>
          <p:spPr>
            <a:xfrm>
              <a:off x="3317006" y="2017827"/>
              <a:ext cx="1024640" cy="230832"/>
            </a:xfrm>
            <a:prstGeom prst="rect">
              <a:avLst/>
            </a:prstGeom>
            <a:noFill/>
          </p:spPr>
          <p:txBody>
            <a:bodyPr wrap="none" rtlCol="0" anchor="b" anchorCtr="0">
              <a:spAutoFit/>
            </a:bodyPr>
            <a:lstStyle/>
            <a:p>
              <a:pPr algn="ctr"/>
              <a:r>
                <a:rPr lang="en-US" sz="900" b="1" dirty="0">
                  <a:solidFill>
                    <a:schemeClr val="bg1"/>
                  </a:solidFill>
                  <a:ea typeface="League Spartan" charset="0"/>
                  <a:cs typeface="Poppins" pitchFamily="2" charset="77"/>
                </a:rPr>
                <a:t>DEMOGRAPHY</a:t>
              </a:r>
            </a:p>
          </p:txBody>
        </p:sp>
        <p:sp>
          <p:nvSpPr>
            <p:cNvPr id="15" name="TextBox 14">
              <a:extLst>
                <a:ext uri="{FF2B5EF4-FFF2-40B4-BE49-F238E27FC236}">
                  <a16:creationId xmlns:a16="http://schemas.microsoft.com/office/drawing/2014/main" id="{0A1FF3E3-B9B5-384B-AAE9-BDD3E4DD59E0}"/>
                </a:ext>
              </a:extLst>
            </p:cNvPr>
            <p:cNvSpPr txBox="1"/>
            <p:nvPr/>
          </p:nvSpPr>
          <p:spPr>
            <a:xfrm>
              <a:off x="4205793" y="2012983"/>
              <a:ext cx="941284" cy="230832"/>
            </a:xfrm>
            <a:prstGeom prst="rect">
              <a:avLst/>
            </a:prstGeom>
            <a:noFill/>
          </p:spPr>
          <p:txBody>
            <a:bodyPr wrap="none" rtlCol="0" anchor="b" anchorCtr="0">
              <a:spAutoFit/>
            </a:bodyPr>
            <a:lstStyle/>
            <a:p>
              <a:pPr algn="ctr"/>
              <a:r>
                <a:rPr lang="en-US" sz="900" b="1" dirty="0">
                  <a:solidFill>
                    <a:schemeClr val="bg1"/>
                  </a:solidFill>
                  <a:ea typeface="League Spartan" charset="0"/>
                  <a:cs typeface="Poppins" pitchFamily="2" charset="77"/>
                </a:rPr>
                <a:t>POPULATION</a:t>
              </a:r>
            </a:p>
          </p:txBody>
        </p:sp>
        <p:sp>
          <p:nvSpPr>
            <p:cNvPr id="16" name="TextBox 15">
              <a:extLst>
                <a:ext uri="{FF2B5EF4-FFF2-40B4-BE49-F238E27FC236}">
                  <a16:creationId xmlns:a16="http://schemas.microsoft.com/office/drawing/2014/main" id="{CBF9093F-0B23-1F43-A224-2367B0B7F53C}"/>
                </a:ext>
              </a:extLst>
            </p:cNvPr>
            <p:cNvSpPr txBox="1"/>
            <p:nvPr/>
          </p:nvSpPr>
          <p:spPr>
            <a:xfrm>
              <a:off x="5146426" y="2022836"/>
              <a:ext cx="804728" cy="241212"/>
            </a:xfrm>
            <a:prstGeom prst="rect">
              <a:avLst/>
            </a:prstGeom>
            <a:noFill/>
          </p:spPr>
          <p:txBody>
            <a:bodyPr wrap="none" rtlCol="0" anchor="b" anchorCtr="0">
              <a:spAutoFit/>
            </a:bodyPr>
            <a:lstStyle/>
            <a:p>
              <a:pPr algn="ctr"/>
              <a:r>
                <a:rPr lang="en-US" sz="900" b="1" dirty="0">
                  <a:ea typeface="League Spartan" charset="0"/>
                  <a:cs typeface="Poppins" pitchFamily="2" charset="77"/>
                </a:rPr>
                <a:t>POLITICALLY</a:t>
              </a:r>
            </a:p>
          </p:txBody>
        </p:sp>
      </p:grpSp>
      <p:grpSp>
        <p:nvGrpSpPr>
          <p:cNvPr id="34" name="Group 33"/>
          <p:cNvGrpSpPr/>
          <p:nvPr/>
        </p:nvGrpSpPr>
        <p:grpSpPr>
          <a:xfrm>
            <a:off x="914400" y="2876550"/>
            <a:ext cx="7546963" cy="523220"/>
            <a:chOff x="968626" y="2948443"/>
            <a:chExt cx="6727825" cy="523220"/>
          </a:xfrm>
        </p:grpSpPr>
        <p:sp>
          <p:nvSpPr>
            <p:cNvPr id="18" name="Rectangle 17">
              <a:extLst>
                <a:ext uri="{FF2B5EF4-FFF2-40B4-BE49-F238E27FC236}">
                  <a16:creationId xmlns:a16="http://schemas.microsoft.com/office/drawing/2014/main" id="{3CD5FB2E-468A-014E-94D8-6DC826A7C260}"/>
                </a:ext>
              </a:extLst>
            </p:cNvPr>
            <p:cNvSpPr/>
            <p:nvPr/>
          </p:nvSpPr>
          <p:spPr>
            <a:xfrm>
              <a:off x="968626" y="2974277"/>
              <a:ext cx="6727825" cy="44406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TextBox 18">
              <a:extLst>
                <a:ext uri="{FF2B5EF4-FFF2-40B4-BE49-F238E27FC236}">
                  <a16:creationId xmlns:a16="http://schemas.microsoft.com/office/drawing/2014/main" id="{4728209E-D4C0-2347-B280-C601960B88A2}"/>
                </a:ext>
              </a:extLst>
            </p:cNvPr>
            <p:cNvSpPr txBox="1"/>
            <p:nvPr/>
          </p:nvSpPr>
          <p:spPr>
            <a:xfrm>
              <a:off x="968626" y="2948443"/>
              <a:ext cx="6540272" cy="523220"/>
            </a:xfrm>
            <a:prstGeom prst="rect">
              <a:avLst/>
            </a:prstGeom>
            <a:noFill/>
          </p:spPr>
          <p:txBody>
            <a:bodyPr wrap="square" rtlCol="0" anchor="ctr" anchorCtr="0">
              <a:spAutoFit/>
            </a:bodyPr>
            <a:lstStyle/>
            <a:p>
              <a:pPr marL="171450" indent="-1714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  Zone of opportunity for Mexican citizens </a:t>
              </a:r>
            </a:p>
            <a:p>
              <a:pPr marL="171450" indent="-1714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  Competitive labor market for U.S. Citizens </a:t>
              </a:r>
            </a:p>
          </p:txBody>
        </p:sp>
      </p:grpSp>
      <p:grpSp>
        <p:nvGrpSpPr>
          <p:cNvPr id="35" name="Group 34"/>
          <p:cNvGrpSpPr/>
          <p:nvPr/>
        </p:nvGrpSpPr>
        <p:grpSpPr>
          <a:xfrm>
            <a:off x="914400" y="3372190"/>
            <a:ext cx="7546963" cy="416312"/>
            <a:chOff x="968626" y="3436983"/>
            <a:chExt cx="6727827" cy="416312"/>
          </a:xfrm>
        </p:grpSpPr>
        <p:sp>
          <p:nvSpPr>
            <p:cNvPr id="21" name="Rectangle 20">
              <a:extLst>
                <a:ext uri="{FF2B5EF4-FFF2-40B4-BE49-F238E27FC236}">
                  <a16:creationId xmlns:a16="http://schemas.microsoft.com/office/drawing/2014/main" id="{86A31FD8-7617-9642-9740-164831319E7B}"/>
                </a:ext>
              </a:extLst>
            </p:cNvPr>
            <p:cNvSpPr/>
            <p:nvPr/>
          </p:nvSpPr>
          <p:spPr>
            <a:xfrm>
              <a:off x="968626" y="3436983"/>
              <a:ext cx="6727827" cy="41631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TextBox 21">
              <a:extLst>
                <a:ext uri="{FF2B5EF4-FFF2-40B4-BE49-F238E27FC236}">
                  <a16:creationId xmlns:a16="http://schemas.microsoft.com/office/drawing/2014/main" id="{894251DC-015A-FB4D-895D-3D3EB56A2491}"/>
                </a:ext>
              </a:extLst>
            </p:cNvPr>
            <p:cNvSpPr txBox="1"/>
            <p:nvPr/>
          </p:nvSpPr>
          <p:spPr>
            <a:xfrm>
              <a:off x="968626" y="3462713"/>
              <a:ext cx="4418802" cy="338554"/>
            </a:xfrm>
            <a:prstGeom prst="rect">
              <a:avLst/>
            </a:prstGeom>
            <a:noFill/>
          </p:spPr>
          <p:txBody>
            <a:bodyPr wrap="none" rtlCol="0" anchor="ctr" anchorCtr="0">
              <a:spAutoFit/>
            </a:bodyPr>
            <a:lstStyle/>
            <a:p>
              <a:pPr marL="171450" indent="-171450">
                <a:buFont typeface="Arial" panose="020B0604020202020204" pitchFamily="34" charset="0"/>
                <a:buChar char="•"/>
              </a:pPr>
              <a:r>
                <a:rPr lang="en-US" sz="1600" dirty="0">
                  <a:solidFill>
                    <a:schemeClr val="bg1"/>
                  </a:solidFill>
                  <a:latin typeface="+mj-lt"/>
                  <a:ea typeface="Lato" panose="020F0502020204030203" pitchFamily="34" charset="0"/>
                  <a:cs typeface="Lato" panose="020F0502020204030203" pitchFamily="34" charset="0"/>
                </a:rPr>
                <a:t> 14 million; 90% in 15 pairs of border “sister cities” </a:t>
              </a:r>
            </a:p>
          </p:txBody>
        </p:sp>
      </p:grpSp>
      <p:grpSp>
        <p:nvGrpSpPr>
          <p:cNvPr id="33" name="Group 32"/>
          <p:cNvGrpSpPr/>
          <p:nvPr/>
        </p:nvGrpSpPr>
        <p:grpSpPr>
          <a:xfrm>
            <a:off x="914400" y="2395004"/>
            <a:ext cx="7696200" cy="526297"/>
            <a:chOff x="959170" y="2448627"/>
            <a:chExt cx="6858000" cy="526297"/>
          </a:xfrm>
        </p:grpSpPr>
        <p:sp>
          <p:nvSpPr>
            <p:cNvPr id="24" name="Rectangle 23">
              <a:extLst>
                <a:ext uri="{FF2B5EF4-FFF2-40B4-BE49-F238E27FC236}">
                  <a16:creationId xmlns:a16="http://schemas.microsoft.com/office/drawing/2014/main" id="{2BF4C0C0-E596-7B4A-83BF-9692399F45BE}"/>
                </a:ext>
              </a:extLst>
            </p:cNvPr>
            <p:cNvSpPr/>
            <p:nvPr/>
          </p:nvSpPr>
          <p:spPr>
            <a:xfrm>
              <a:off x="959170" y="2478808"/>
              <a:ext cx="6727825" cy="441387"/>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5" name="TextBox 24">
              <a:extLst>
                <a:ext uri="{FF2B5EF4-FFF2-40B4-BE49-F238E27FC236}">
                  <a16:creationId xmlns:a16="http://schemas.microsoft.com/office/drawing/2014/main" id="{77C6D511-AD10-AC44-BC07-796F483C558F}"/>
                </a:ext>
              </a:extLst>
            </p:cNvPr>
            <p:cNvSpPr txBox="1"/>
            <p:nvPr/>
          </p:nvSpPr>
          <p:spPr>
            <a:xfrm>
              <a:off x="959170" y="2451704"/>
              <a:ext cx="3029961" cy="523220"/>
            </a:xfrm>
            <a:prstGeom prst="rect">
              <a:avLst/>
            </a:prstGeom>
            <a:noFill/>
          </p:spPr>
          <p:txBody>
            <a:bodyPr wrap="none" rtlCol="0" anchor="ctr" anchorCtr="0">
              <a:spAutoFit/>
            </a:bodyPr>
            <a:lstStyle/>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48 counties in four US states</a:t>
              </a:r>
            </a:p>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80 municipalities in six Mexico states</a:t>
              </a:r>
            </a:p>
          </p:txBody>
        </p:sp>
        <p:sp>
          <p:nvSpPr>
            <p:cNvPr id="26" name="TextBox 25">
              <a:extLst>
                <a:ext uri="{FF2B5EF4-FFF2-40B4-BE49-F238E27FC236}">
                  <a16:creationId xmlns:a16="http://schemas.microsoft.com/office/drawing/2014/main" id="{77C6D511-AD10-AC44-BC07-796F483C558F}"/>
                </a:ext>
              </a:extLst>
            </p:cNvPr>
            <p:cNvSpPr txBox="1"/>
            <p:nvPr/>
          </p:nvSpPr>
          <p:spPr>
            <a:xfrm>
              <a:off x="4143502" y="2448627"/>
              <a:ext cx="3673668" cy="523220"/>
            </a:xfrm>
            <a:prstGeom prst="rect">
              <a:avLst/>
            </a:prstGeom>
            <a:noFill/>
          </p:spPr>
          <p:txBody>
            <a:bodyPr wrap="square" rtlCol="0" anchor="ctr" anchorCtr="0">
              <a:spAutoFit/>
            </a:bodyPr>
            <a:lstStyle/>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15 sister cities/regions </a:t>
              </a:r>
            </a:p>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Spans 2,000 miles x 62.15 miles </a:t>
              </a:r>
            </a:p>
          </p:txBody>
        </p:sp>
      </p:grpSp>
      <p:sp>
        <p:nvSpPr>
          <p:cNvPr id="27" name="TextBox 26">
            <a:extLst>
              <a:ext uri="{FF2B5EF4-FFF2-40B4-BE49-F238E27FC236}">
                <a16:creationId xmlns:a16="http://schemas.microsoft.com/office/drawing/2014/main" id="{894251DC-015A-FB4D-895D-3D3EB56A2491}"/>
              </a:ext>
            </a:extLst>
          </p:cNvPr>
          <p:cNvSpPr txBox="1"/>
          <p:nvPr/>
        </p:nvSpPr>
        <p:spPr>
          <a:xfrm>
            <a:off x="914400" y="3759383"/>
            <a:ext cx="7546963" cy="584775"/>
          </a:xfrm>
          <a:prstGeom prst="rect">
            <a:avLst/>
          </a:prstGeom>
          <a:solidFill>
            <a:srgbClr val="038D7D"/>
          </a:solidFill>
        </p:spPr>
        <p:txBody>
          <a:bodyPr wrap="square" rtlCol="0" anchor="ctr" anchorCtr="0">
            <a:spAutoFit/>
          </a:bodyPr>
          <a:lstStyle/>
          <a:p>
            <a:pPr marL="171450" indent="-171450">
              <a:buFont typeface="Arial" panose="020B0604020202020204" pitchFamily="34" charset="0"/>
              <a:buChar char="•"/>
            </a:pPr>
            <a:r>
              <a:rPr lang="en-US" sz="1600" dirty="0">
                <a:solidFill>
                  <a:schemeClr val="bg1"/>
                </a:solidFill>
                <a:latin typeface="+mj-lt"/>
                <a:ea typeface="Lato" panose="020F0502020204030203" pitchFamily="34" charset="0"/>
                <a:cs typeface="Lato" panose="020F0502020204030203" pitchFamily="34" charset="0"/>
              </a:rPr>
              <a:t> Border population expected to increase by additional 4.6 million (2020) and 9.3  </a:t>
            </a:r>
          </a:p>
          <a:p>
            <a:r>
              <a:rPr lang="en-US" sz="1600" dirty="0">
                <a:solidFill>
                  <a:schemeClr val="bg1"/>
                </a:solidFill>
                <a:latin typeface="+mj-lt"/>
                <a:ea typeface="Lato" panose="020F0502020204030203" pitchFamily="34" charset="0"/>
                <a:cs typeface="Lato" panose="020F0502020204030203" pitchFamily="34" charset="0"/>
              </a:rPr>
              <a:t>    million (2030</a:t>
            </a:r>
            <a:r>
              <a:rPr lang="en-US" sz="1400" dirty="0">
                <a:solidFill>
                  <a:schemeClr val="bg1"/>
                </a:solidFill>
                <a:latin typeface="+mj-lt"/>
                <a:ea typeface="Lato" panose="020F0502020204030203" pitchFamily="34" charset="0"/>
                <a:cs typeface="Lato" panose="020F0502020204030203" pitchFamily="34" charset="0"/>
              </a:rPr>
              <a:t>)</a:t>
            </a:r>
          </a:p>
        </p:txBody>
      </p:sp>
      <p:grpSp>
        <p:nvGrpSpPr>
          <p:cNvPr id="36" name="Group 35"/>
          <p:cNvGrpSpPr/>
          <p:nvPr/>
        </p:nvGrpSpPr>
        <p:grpSpPr>
          <a:xfrm>
            <a:off x="914400" y="4270187"/>
            <a:ext cx="7569025" cy="338973"/>
            <a:chOff x="968625" y="4323810"/>
            <a:chExt cx="6747494" cy="338973"/>
          </a:xfrm>
        </p:grpSpPr>
        <p:sp>
          <p:nvSpPr>
            <p:cNvPr id="29" name="Rectangle 28">
              <a:extLst>
                <a:ext uri="{FF2B5EF4-FFF2-40B4-BE49-F238E27FC236}">
                  <a16:creationId xmlns:a16="http://schemas.microsoft.com/office/drawing/2014/main" id="{EE4712EB-4FCB-B442-8177-60CAD86DF4CF}"/>
                </a:ext>
              </a:extLst>
            </p:cNvPr>
            <p:cNvSpPr/>
            <p:nvPr/>
          </p:nvSpPr>
          <p:spPr>
            <a:xfrm>
              <a:off x="968625" y="4388463"/>
              <a:ext cx="6727826" cy="274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0" name="TextBox 29">
              <a:extLst>
                <a:ext uri="{FF2B5EF4-FFF2-40B4-BE49-F238E27FC236}">
                  <a16:creationId xmlns:a16="http://schemas.microsoft.com/office/drawing/2014/main" id="{894251DC-015A-FB4D-895D-3D3EB56A2491}"/>
                </a:ext>
              </a:extLst>
            </p:cNvPr>
            <p:cNvSpPr txBox="1"/>
            <p:nvPr/>
          </p:nvSpPr>
          <p:spPr>
            <a:xfrm>
              <a:off x="968625" y="4323810"/>
              <a:ext cx="6747494" cy="338554"/>
            </a:xfrm>
            <a:prstGeom prst="rect">
              <a:avLst/>
            </a:prstGeom>
            <a:noFill/>
          </p:spPr>
          <p:txBody>
            <a:bodyPr wrap="square" rtlCol="0" anchor="ctr" anchorCtr="0">
              <a:spAutoFit/>
            </a:bodyPr>
            <a:lstStyle/>
            <a:p>
              <a:pPr marL="171450" indent="-171450">
                <a:buFont typeface="Arial" panose="020B0604020202020204" pitchFamily="34" charset="0"/>
                <a:buChar char="•"/>
              </a:pPr>
              <a:r>
                <a:rPr lang="en-US" sz="1600" dirty="0">
                  <a:ea typeface="Lato" panose="020F0502020204030203" pitchFamily="34" charset="0"/>
                  <a:cs typeface="Lato" panose="020F0502020204030203" pitchFamily="34" charset="0"/>
                </a:rPr>
                <a:t> Interdependent sister states/cities with unique economic relationships</a:t>
              </a:r>
            </a:p>
          </p:txBody>
        </p:sp>
      </p:grpSp>
      <p:sp>
        <p:nvSpPr>
          <p:cNvPr id="31" name="TextBox 30"/>
          <p:cNvSpPr txBox="1"/>
          <p:nvPr/>
        </p:nvSpPr>
        <p:spPr>
          <a:xfrm>
            <a:off x="2133600" y="4700885"/>
            <a:ext cx="5334000" cy="461665"/>
          </a:xfrm>
          <a:prstGeom prst="rect">
            <a:avLst/>
          </a:prstGeom>
          <a:noFill/>
        </p:spPr>
        <p:txBody>
          <a:bodyPr wrap="square" rtlCol="0">
            <a:spAutoFit/>
          </a:bodyPr>
          <a:lstStyle/>
          <a:p>
            <a:pPr algn="ctr"/>
            <a:r>
              <a:rPr lang="en-US" sz="1200" dirty="0">
                <a:hlinkClick r:id="rId3"/>
              </a:rPr>
              <a:t>https://www.epa.gov/usmexicoborder</a:t>
            </a:r>
            <a:r>
              <a:rPr lang="en-US" sz="1200" dirty="0"/>
              <a:t> </a:t>
            </a:r>
          </a:p>
          <a:p>
            <a:pPr algn="ctr"/>
            <a:r>
              <a:rPr lang="en-US" sz="1200" dirty="0">
                <a:solidFill>
                  <a:schemeClr val="bg1"/>
                </a:solidFill>
              </a:rPr>
              <a:t>Ramos, et al 2009. Rivera et al 2009. Marks et al 2019. </a:t>
            </a:r>
            <a:r>
              <a:rPr lang="en-US" sz="1200" dirty="0" err="1">
                <a:solidFill>
                  <a:schemeClr val="bg1"/>
                </a:solidFill>
              </a:rPr>
              <a:t>Truby</a:t>
            </a:r>
            <a:r>
              <a:rPr lang="en-US" sz="1200" dirty="0">
                <a:solidFill>
                  <a:schemeClr val="bg1"/>
                </a:solidFill>
              </a:rPr>
              <a:t> et al. 2014.</a:t>
            </a:r>
          </a:p>
        </p:txBody>
      </p:sp>
    </p:spTree>
    <p:extLst>
      <p:ext uri="{BB962C8B-B14F-4D97-AF65-F5344CB8AC3E}">
        <p14:creationId xmlns:p14="http://schemas.microsoft.com/office/powerpoint/2010/main" val="17305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4953000" cy="857250"/>
          </a:xfrm>
        </p:spPr>
        <p:txBody>
          <a:bodyPr/>
          <a:lstStyle/>
          <a:p>
            <a:r>
              <a:rPr lang="en-US" dirty="0"/>
              <a:t>Mexico – US Border</a:t>
            </a:r>
          </a:p>
        </p:txBody>
      </p:sp>
      <p:sp>
        <p:nvSpPr>
          <p:cNvPr id="4" name="Slide Number Placeholder 3"/>
          <p:cNvSpPr>
            <a:spLocks noGrp="1"/>
          </p:cNvSpPr>
          <p:nvPr>
            <p:ph type="sldNum" sz="quarter" idx="12"/>
          </p:nvPr>
        </p:nvSpPr>
        <p:spPr/>
        <p:txBody>
          <a:bodyPr/>
          <a:lstStyle/>
          <a:p>
            <a:fld id="{6E2D2B3B-882E-40F3-A32F-6DD516915044}" type="slidenum">
              <a:rPr lang="en-US" smtClean="0"/>
              <a:pPr/>
              <a:t>7</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1527"/>
          <a:stretch/>
        </p:blipFill>
        <p:spPr>
          <a:xfrm>
            <a:off x="228600" y="1063229"/>
            <a:ext cx="5530647" cy="3478502"/>
          </a:xfrm>
          <a:prstGeom prst="rect">
            <a:avLst/>
          </a:prstGeom>
        </p:spPr>
      </p:pic>
      <p:sp>
        <p:nvSpPr>
          <p:cNvPr id="6" name="TextBox 5"/>
          <p:cNvSpPr txBox="1"/>
          <p:nvPr/>
        </p:nvSpPr>
        <p:spPr>
          <a:xfrm>
            <a:off x="1447800" y="4705350"/>
            <a:ext cx="6934200" cy="677108"/>
          </a:xfrm>
          <a:prstGeom prst="rect">
            <a:avLst/>
          </a:prstGeom>
          <a:noFill/>
        </p:spPr>
        <p:txBody>
          <a:bodyPr wrap="square" rtlCol="0">
            <a:spAutoFit/>
          </a:bodyPr>
          <a:lstStyle/>
          <a:p>
            <a:r>
              <a:rPr lang="en-US" sz="800" dirty="0" err="1">
                <a:solidFill>
                  <a:schemeClr val="bg1"/>
                </a:solidFill>
              </a:rPr>
              <a:t>PDNUno</a:t>
            </a:r>
            <a:r>
              <a:rPr lang="en-US" sz="800" dirty="0">
                <a:solidFill>
                  <a:schemeClr val="bg1"/>
                </a:solidFill>
              </a:rPr>
              <a:t>: Save time crossing the border. The International Bridges Steering Committee Web site. https://pdnuno.com/. Accessed July 03, 2020. </a:t>
            </a:r>
          </a:p>
          <a:p>
            <a:r>
              <a:rPr lang="en-US" sz="800" dirty="0">
                <a:solidFill>
                  <a:schemeClr val="bg1"/>
                </a:solidFill>
              </a:rPr>
              <a:t>Texas Department of State Health Services. Office of Border Public Health-Texas Mexico Border. TDSHS Web site. https://www.dshs.texas.gov/borderhealth/. Accessed March. 04, 2020. </a:t>
            </a:r>
          </a:p>
          <a:p>
            <a:pPr algn="ctr"/>
            <a:endParaRPr lang="en-US" sz="1400" dirty="0">
              <a:solidFill>
                <a:schemeClr val="bg1"/>
              </a:solidFill>
            </a:endParaRPr>
          </a:p>
        </p:txBody>
      </p:sp>
      <p:pic>
        <p:nvPicPr>
          <p:cNvPr id="3" name="Picture 2"/>
          <p:cNvPicPr>
            <a:picLocks noChangeAspect="1"/>
          </p:cNvPicPr>
          <p:nvPr/>
        </p:nvPicPr>
        <p:blipFill rotWithShape="1">
          <a:blip r:embed="rId3"/>
          <a:srcRect l="69814" b="7625"/>
          <a:stretch/>
        </p:blipFill>
        <p:spPr>
          <a:xfrm>
            <a:off x="5759247" y="205978"/>
            <a:ext cx="3325665" cy="4385781"/>
          </a:xfrm>
          <a:prstGeom prst="rect">
            <a:avLst/>
          </a:prstGeom>
        </p:spPr>
      </p:pic>
    </p:spTree>
    <p:extLst>
      <p:ext uri="{BB962C8B-B14F-4D97-AF65-F5344CB8AC3E}">
        <p14:creationId xmlns:p14="http://schemas.microsoft.com/office/powerpoint/2010/main" val="236091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8"/>
            <a:ext cx="8315569" cy="1603771"/>
          </a:xfrm>
        </p:spPr>
        <p:txBody>
          <a:bodyPr/>
          <a:lstStyle/>
          <a:p>
            <a:r>
              <a:rPr lang="en-US" sz="3600" dirty="0"/>
              <a:t>Mexico – US </a:t>
            </a:r>
            <a:br>
              <a:rPr lang="en-US" sz="3600" dirty="0"/>
            </a:br>
            <a:r>
              <a:rPr lang="en-US" sz="3600" dirty="0"/>
              <a:t>Border Crossings </a:t>
            </a:r>
            <a:br>
              <a:rPr lang="en-US" sz="3600" dirty="0"/>
            </a:br>
            <a:r>
              <a:rPr lang="en-US" sz="3600" dirty="0"/>
              <a:t>(Ranked)</a:t>
            </a:r>
          </a:p>
        </p:txBody>
      </p:sp>
      <p:sp>
        <p:nvSpPr>
          <p:cNvPr id="4" name="Slide Number Placeholder 3"/>
          <p:cNvSpPr>
            <a:spLocks noGrp="1"/>
          </p:cNvSpPr>
          <p:nvPr>
            <p:ph type="sldNum" sz="quarter" idx="12"/>
          </p:nvPr>
        </p:nvSpPr>
        <p:spPr/>
        <p:txBody>
          <a:bodyPr/>
          <a:lstStyle/>
          <a:p>
            <a:fld id="{6E2D2B3B-882E-40F3-A32F-6DD516915044}" type="slidenum">
              <a:rPr lang="en-US" smtClean="0"/>
              <a:pPr/>
              <a:t>8</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332" r="22036" b="5812"/>
          <a:stretch/>
        </p:blipFill>
        <p:spPr>
          <a:xfrm>
            <a:off x="3733800" y="205619"/>
            <a:ext cx="5181599" cy="4333838"/>
          </a:xfrm>
          <a:prstGeom prst="rect">
            <a:avLst/>
          </a:prstGeom>
        </p:spPr>
      </p:pic>
      <p:sp>
        <p:nvSpPr>
          <p:cNvPr id="6" name="TextBox 5"/>
          <p:cNvSpPr txBox="1"/>
          <p:nvPr/>
        </p:nvSpPr>
        <p:spPr>
          <a:xfrm>
            <a:off x="1447800" y="4729412"/>
            <a:ext cx="6934200" cy="584775"/>
          </a:xfrm>
          <a:prstGeom prst="rect">
            <a:avLst/>
          </a:prstGeom>
          <a:noFill/>
        </p:spPr>
        <p:txBody>
          <a:bodyPr wrap="square" rtlCol="0">
            <a:spAutoFit/>
          </a:bodyPr>
          <a:lstStyle/>
          <a:p>
            <a:r>
              <a:rPr lang="en-US" sz="600" dirty="0">
                <a:solidFill>
                  <a:schemeClr val="bg1"/>
                </a:solidFill>
              </a:rPr>
              <a:t>Border crossing/Entry data. United States Department of Transportation Web site. https://www.bts.gov/content/border-crossingentry-data. Published 2020. Accessed July 29, 2020.  </a:t>
            </a:r>
          </a:p>
          <a:p>
            <a:r>
              <a:rPr lang="en-US" sz="600" dirty="0">
                <a:solidFill>
                  <a:schemeClr val="bg1"/>
                </a:solidFill>
              </a:rPr>
              <a:t>Diaz L, Gonzalez JL. World’s busiest border falls quiet with millions of Mexicans barred from U.S. Reuters Web site. https://www.reuters.com/article/us-health-coronavirus-border/worlds-busiest-border-falls-quiet-with-millions-of-mexicans-barred-from-u-s-idUSKBN21I0MR. Published March 31, 2020. Accessed July 28, 2020. </a:t>
            </a:r>
          </a:p>
          <a:p>
            <a:pPr algn="ctr"/>
            <a:endParaRPr lang="en-US" sz="1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19342"/>
            <a:ext cx="1905000" cy="983228"/>
          </a:xfrm>
          <a:prstGeom prst="rect">
            <a:avLst/>
          </a:prstGeom>
        </p:spPr>
      </p:pic>
    </p:spTree>
    <p:extLst>
      <p:ext uri="{BB962C8B-B14F-4D97-AF65-F5344CB8AC3E}">
        <p14:creationId xmlns:p14="http://schemas.microsoft.com/office/powerpoint/2010/main" val="305465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Mexico – US Border</a:t>
            </a:r>
          </a:p>
        </p:txBody>
      </p:sp>
      <p:sp>
        <p:nvSpPr>
          <p:cNvPr id="6" name="Content Placeholder 5"/>
          <p:cNvSpPr>
            <a:spLocks noGrp="1"/>
          </p:cNvSpPr>
          <p:nvPr>
            <p:ph idx="1"/>
          </p:nvPr>
        </p:nvSpPr>
        <p:spPr>
          <a:xfrm>
            <a:off x="5410200" y="819150"/>
            <a:ext cx="3505200" cy="3885075"/>
          </a:xfrm>
        </p:spPr>
        <p:txBody>
          <a:bodyPr>
            <a:normAutofit lnSpcReduction="10000"/>
          </a:bodyPr>
          <a:lstStyle/>
          <a:p>
            <a:r>
              <a:rPr lang="en-US" sz="1800" dirty="0"/>
              <a:t>With over 2.7 million people, this binational region is the 2</a:t>
            </a:r>
            <a:r>
              <a:rPr lang="en-US" sz="1800" baseline="30000" dirty="0"/>
              <a:t>nd</a:t>
            </a:r>
            <a:r>
              <a:rPr lang="en-US" sz="1800" dirty="0"/>
              <a:t> largest metropolitan area (San Diego-Tijuana being the largest) on the U.S.-Mexico boarder</a:t>
            </a:r>
          </a:p>
          <a:p>
            <a:r>
              <a:rPr lang="en-US" sz="1800" dirty="0"/>
              <a:t>El Paso population: 600,647, 81% Hispanic, 23% live in poverty, Median income/person $18,369 (2010 Census)</a:t>
            </a:r>
          </a:p>
          <a:p>
            <a:r>
              <a:rPr lang="en-US" sz="1800" dirty="0"/>
              <a:t>Home of Fort Bliss Army: 8,000 residents                          (2010 Census)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2353"/>
          <a:stretch/>
        </p:blipFill>
        <p:spPr>
          <a:xfrm>
            <a:off x="304800" y="1144810"/>
            <a:ext cx="5257800" cy="3560540"/>
          </a:xfrm>
          <a:prstGeom prst="rect">
            <a:avLst/>
          </a:prstGeom>
        </p:spPr>
      </p:pic>
      <p:sp>
        <p:nvSpPr>
          <p:cNvPr id="8" name="Rectangle 7"/>
          <p:cNvSpPr/>
          <p:nvPr/>
        </p:nvSpPr>
        <p:spPr>
          <a:xfrm>
            <a:off x="1447800" y="4629150"/>
            <a:ext cx="6781800" cy="461665"/>
          </a:xfrm>
          <a:prstGeom prst="rect">
            <a:avLst/>
          </a:prstGeom>
        </p:spPr>
        <p:txBody>
          <a:bodyPr wrap="square">
            <a:spAutoFit/>
          </a:bodyPr>
          <a:lstStyle/>
          <a:p>
            <a:pPr lvl="0">
              <a:defRPr/>
            </a:pPr>
            <a:r>
              <a:rPr lang="en-US" sz="800" dirty="0">
                <a:solidFill>
                  <a:schemeClr val="bg1"/>
                </a:solidFill>
              </a:rPr>
              <a:t>Ramos R,, et al. A tale of two cities: Social and environmental influences shaping risk factors and protective behaviors in two Mexico-US border cities. Health &amp; Place. 20009;15:999-1005.  Rivera JO, et al. Cross-Border purchase of medications and healthcare in a sample of residents of El Paso, Texas and Ciudad Juarez, Mexico. Journal of National Medical Association. 2009;101(2):167-173. </a:t>
            </a:r>
          </a:p>
        </p:txBody>
      </p:sp>
      <p:pic>
        <p:nvPicPr>
          <p:cNvPr id="3" name="Picture 2"/>
          <p:cNvPicPr>
            <a:picLocks noChangeAspect="1"/>
          </p:cNvPicPr>
          <p:nvPr/>
        </p:nvPicPr>
        <p:blipFill rotWithShape="1">
          <a:blip r:embed="rId3"/>
          <a:srcRect l="68136" b="87137"/>
          <a:stretch/>
        </p:blipFill>
        <p:spPr>
          <a:xfrm>
            <a:off x="5410200" y="133350"/>
            <a:ext cx="3481818" cy="609600"/>
          </a:xfrm>
          <a:prstGeom prst="rect">
            <a:avLst/>
          </a:prstGeom>
        </p:spPr>
      </p:pic>
    </p:spTree>
    <p:extLst>
      <p:ext uri="{BB962C8B-B14F-4D97-AF65-F5344CB8AC3E}">
        <p14:creationId xmlns:p14="http://schemas.microsoft.com/office/powerpoint/2010/main" val="22537230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4648</TotalTime>
  <Words>9801</Words>
  <Application>Microsoft Office PowerPoint</Application>
  <PresentationFormat>On-screen Show (16:9)</PresentationFormat>
  <Paragraphs>518</Paragraphs>
  <Slides>41</Slides>
  <Notes>19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2" baseType="lpstr">
      <vt:lpstr>Arial</vt:lpstr>
      <vt:lpstr>Calibri</vt:lpstr>
      <vt:lpstr>Garamond</vt:lpstr>
      <vt:lpstr>ITC Avant Garde Std Bk</vt:lpstr>
      <vt:lpstr>Lato Light</vt:lpstr>
      <vt:lpstr>Poppins</vt:lpstr>
      <vt:lpstr>Roboto Light</vt:lpstr>
      <vt:lpstr>Source Sans Pro</vt:lpstr>
      <vt:lpstr>Wingdings</vt:lpstr>
      <vt:lpstr>AETC-BLANK-MASTER</vt:lpstr>
      <vt:lpstr>Photo Editor Photo</vt:lpstr>
      <vt:lpstr>PowerPoint Presentation</vt:lpstr>
      <vt:lpstr>HIV on the Mexico – US Border</vt:lpstr>
      <vt:lpstr>Conflict of Interest Disclosure Statement</vt:lpstr>
      <vt:lpstr>Learning Objectives</vt:lpstr>
      <vt:lpstr>PowerPoint Presentation</vt:lpstr>
      <vt:lpstr>Mexico – U.S. Border: Bidirectional Mobility &amp; Environment</vt:lpstr>
      <vt:lpstr>Mexico – US Border</vt:lpstr>
      <vt:lpstr>Mexico – US  Border Crossings  (Ranked)</vt:lpstr>
      <vt:lpstr>Mexico – US Border</vt:lpstr>
      <vt:lpstr>Demographic Mexico Profile</vt:lpstr>
      <vt:lpstr>Paso Del Norte Region – Tri State Cross Border Communities</vt:lpstr>
      <vt:lpstr>Paso Del Norte Region – Tri State Cross Border Communities</vt:lpstr>
      <vt:lpstr>Social Ecological Model</vt:lpstr>
      <vt:lpstr>HIV Risk Environment Factors Contributing to Elevated HIV Risk</vt:lpstr>
      <vt:lpstr>Mexico – US Border</vt:lpstr>
      <vt:lpstr>Texas Border Counties</vt:lpstr>
      <vt:lpstr>Mobile Populations Interest Populations</vt:lpstr>
      <vt:lpstr>Common Characteristics Among Mobile Populations</vt:lpstr>
      <vt:lpstr>HIV Risk Environment Mexico – U.S. Border Risk Factors</vt:lpstr>
      <vt:lpstr>Female Sex Workers (FSWs) Mexico U.S. Border Characteristics</vt:lpstr>
      <vt:lpstr>Misconceptions about HIV common among FSWs</vt:lpstr>
      <vt:lpstr>Misconceptions about HIV common among FSWs</vt:lpstr>
      <vt:lpstr>Female  Sex  Workers  (FSWs)</vt:lpstr>
      <vt:lpstr>STI/HIV Risks</vt:lpstr>
      <vt:lpstr>People  Who  Inject  Drugs  (PWID)</vt:lpstr>
      <vt:lpstr>Migration and HIV</vt:lpstr>
      <vt:lpstr>Bridging Transmission Groups</vt:lpstr>
      <vt:lpstr>Overview of HIV Prevalence</vt:lpstr>
      <vt:lpstr>Risk Populations Subgroup Populations</vt:lpstr>
      <vt:lpstr>Call to Action</vt:lpstr>
      <vt:lpstr>Resources</vt:lpstr>
      <vt:lpstr>References </vt:lpstr>
      <vt:lpstr>References</vt:lpstr>
      <vt:lpstr>References</vt:lpstr>
      <vt:lpstr>References</vt:lpstr>
      <vt:lpstr>References</vt:lpstr>
      <vt:lpstr>References</vt:lpstr>
      <vt:lpstr>References</vt:lpstr>
      <vt:lpstr>References</vt:lpstr>
      <vt:lpstr>References</vt:lpstr>
      <vt:lpstr>References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Mccormick, Mark</cp:lastModifiedBy>
  <cp:revision>224</cp:revision>
  <cp:lastPrinted>2020-04-03T19:30:52Z</cp:lastPrinted>
  <dcterms:created xsi:type="dcterms:W3CDTF">2016-03-30T16:09:11Z</dcterms:created>
  <dcterms:modified xsi:type="dcterms:W3CDTF">2020-10-01T22:57:46Z</dcterms:modified>
  <cp:contentStatus/>
</cp:coreProperties>
</file>