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52" autoAdjust="0"/>
  </p:normalViewPr>
  <p:slideViewPr>
    <p:cSldViewPr snapToGrid="0">
      <p:cViewPr varScale="1">
        <p:scale>
          <a:sx n="107" d="100"/>
          <a:sy n="107" d="100"/>
        </p:scale>
        <p:origin x="-10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6222806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cc1cf26f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cc1cf26f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9b71651bd5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9b71651bd5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9d8dac4076_3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9d8dac4076_3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9dee3c11c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9dee3c11c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d8dac4076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d8dac4076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b71651bd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b71651bd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9b71651bd5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9b71651bd5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b71651bd5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b71651bd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9b71651bd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9b71651bd5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9dee3c11c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9dee3c11c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b975233f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b975233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dee3c11c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9dee3c11c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9dee3c11cd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9dee3c11cd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9b71651bd5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9b71651bd5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9b71651bd5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9b71651bd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cc1cf26f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cc1cf26f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e5a25f84d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e5a25f84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9e5a25f84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9e5a25f84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9e5a25f84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9e5a25f84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9cc1cf26f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9cc1cf26f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cc1cf26fb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cc1cf26fb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cc1cf26f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cc1cf26f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cc1cf26fb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cc1cf26fb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9cc1cf26f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9cc1cf26f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9b71651bd5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9b71651bd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9cc1cf26f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9cc1cf26f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9d8dac4076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9d8dac4076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cc1cf26f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cc1cf26f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9cc1cf26f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9cc1cf26f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50">
                <a:solidFill>
                  <a:srgbClr val="333333"/>
                </a:solidFill>
                <a:highlight>
                  <a:srgbClr val="FFFFFF"/>
                </a:highlight>
              </a:rPr>
              <a:t>Denial of your sexual orientation to yourself and others.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02. Attempts to alter or change your sexual your orientation.</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03. Feeling you are never good enough.</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04. Engaging in obsessive thinking and/or compulsive behaviours.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05. Under-achievement or even over-achievement as a bid for acceptance.</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06. Low self esteem, negative body image.</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07. Contempt for the more open or obvious members of the LGBT community.</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08. Contempt for those at earlier stages of the coming out process.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09. Denial that homophobia, heterosexism, biphobia or sexism are serious social problems.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10. Contempt for those that are not like ourselves or contempt for those who seem like ourselves. Sometimes distancing by engaging in homophobic behaviours – ridicule, harassment, verbal or physical attacks on other LGB people.</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11. Projection of prejudice onto another target group.</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12. Becoming psychologically abused or abusive or remaining in an abusive relationship.</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13. Attempts to pass as heterosexual, sometimes marrying someone of the other sex to gain social approval or in hope of ‘being cured’.</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14. Increased fear and withdrawal from friend and relatives.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15. Shame or depression; defensiveness; anger or bitterness.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16. School truancy or dropping out of school. Also, work place absenteeism or reduced productivity.</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17. Continual self-monitoring of one’s behaviours, mannerisms, beliefs, and ideas.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18. Clowning as a way of acting out society’s negative stereotypes.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19. Mistrust and destructive criticism of LGBT community leaders.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20. Reluctance to be around or have concern for children for fear of being seen as a paedophile.</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21. Conflicts with the law.</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22. Unsafe sexual practices and other destructive risk-taking behaviours-including risk for HIV and other STIs.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23. Separating sex and love, or fear of intimacy. Sometimes low or lack of sexual drive or celibacy.</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24. Substance abuse, including drink and drugs.</a:t>
            </a:r>
            <a:endParaRPr sz="1350">
              <a:solidFill>
                <a:srgbClr val="333333"/>
              </a:solidFill>
              <a:highlight>
                <a:srgbClr val="FFFFFF"/>
              </a:highlight>
            </a:endParaRPr>
          </a:p>
          <a:p>
            <a:pPr marL="0" lvl="0" indent="0" algn="l" rtl="0">
              <a:lnSpc>
                <a:spcPct val="115000"/>
              </a:lnSpc>
              <a:spcBef>
                <a:spcPts val="1400"/>
              </a:spcBef>
              <a:spcAft>
                <a:spcPts val="0"/>
              </a:spcAft>
              <a:buClr>
                <a:schemeClr val="dk1"/>
              </a:buClr>
              <a:buSzPts val="1100"/>
              <a:buFont typeface="Arial"/>
              <a:buNone/>
            </a:pPr>
            <a:r>
              <a:rPr lang="en" sz="1350">
                <a:solidFill>
                  <a:srgbClr val="333333"/>
                </a:solidFill>
                <a:highlight>
                  <a:srgbClr val="FFFFFF"/>
                </a:highlight>
              </a:rPr>
              <a:t>25. Thinking about suicide, attempting suicide, death by suicide</a:t>
            </a:r>
            <a:endParaRPr sz="1350">
              <a:solidFill>
                <a:srgbClr val="333333"/>
              </a:solidFill>
              <a:highlight>
                <a:srgbClr val="FFFFFF"/>
              </a:highlight>
            </a:endParaRPr>
          </a:p>
          <a:p>
            <a:pPr marL="0" lvl="0" indent="0" algn="l" rtl="0">
              <a:spcBef>
                <a:spcPts val="14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jp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youtube.com/watch?v=2lQ9Tmd3q5U" TargetMode="External"/><Relationship Id="rId5" Type="http://schemas.openxmlformats.org/officeDocument/2006/relationships/image" Target="../media/image10.jpg"/><Relationship Id="rId6"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2.jpg"/><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s://www.camh.ca/en/health-info/mental-health-101" TargetMode="External"/><Relationship Id="rId5" Type="http://schemas.openxmlformats.org/officeDocument/2006/relationships/hyperlink" Target="https://www.camh.ca/en/driving-change/the-crisis-is-real" TargetMode="External"/><Relationship Id="rId6"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6.png"/><Relationship Id="rId5"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youtube.com/watch?v=HuAZ_kwbHGg" TargetMode="External"/><Relationship Id="rId5" Type="http://schemas.openxmlformats.org/officeDocument/2006/relationships/image" Target="../media/image17.jpg"/><Relationship Id="rId6"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5" Type="http://schemas.openxmlformats.org/officeDocument/2006/relationships/image" Target="../media/image2.jpg"/><Relationship Id="rId1" Type="http://schemas.openxmlformats.org/officeDocument/2006/relationships/slideLayout" Target="../slideLayouts/slideLayout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mass.gov/eopss/crime-prev-personal-sfty/personal-sfty/sexual-and-dom-viol/overview/definition-of-domestic-violence.html" TargetMode="External"/><Relationship Id="rId5" Type="http://schemas.openxmlformats.org/officeDocument/2006/relationships/hyperlink" Target="https://www.euronews.com/2020/03/28/domestic-violence-cases-jump-30-during-lockdown-in-france" TargetMode="External"/><Relationship Id="rId6" Type="http://schemas.openxmlformats.org/officeDocument/2006/relationships/hyperlink" Target="https://opdv.ny.gov/professionals/health/hivaids.html" TargetMode="External"/><Relationship Id="rId7" Type="http://schemas.openxmlformats.org/officeDocument/2006/relationships/hyperlink" Target="https://www.theduluthmodel.org/what-is-the-duluth-model/" TargetMode="External"/><Relationship Id="rId8" Type="http://schemas.openxmlformats.org/officeDocument/2006/relationships/hyperlink" Target="https://www.rainbow-project.org/internalised-homophobia" TargetMode="External"/><Relationship Id="rId9"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2.jp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55" name="Google Shape;55;p13"/>
          <p:cNvSpPr/>
          <p:nvPr/>
        </p:nvSpPr>
        <p:spPr>
          <a:xfrm>
            <a:off x="125" y="1551400"/>
            <a:ext cx="9144000" cy="18348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315033" y="133350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0000"/>
                </a:solidFill>
                <a:latin typeface="Trebuchet MS"/>
                <a:ea typeface="Trebuchet MS"/>
                <a:cs typeface="Trebuchet MS"/>
                <a:sym typeface="Trebuchet MS"/>
              </a:rPr>
              <a:t>Intersectionality of HIV and Domestic Violence</a:t>
            </a:r>
            <a:endParaRPr dirty="0">
              <a:solidFill>
                <a:srgbClr val="000000"/>
              </a:solidFill>
              <a:latin typeface="Trebuchet MS"/>
              <a:ea typeface="Trebuchet MS"/>
              <a:cs typeface="Trebuchet MS"/>
              <a:sym typeface="Trebuchet MS"/>
            </a:endParaRPr>
          </a:p>
        </p:txBody>
      </p:sp>
      <p:sp>
        <p:nvSpPr>
          <p:cNvPr id="57" name="Google Shape;57;p13"/>
          <p:cNvSpPr txBox="1">
            <a:spLocks noGrp="1"/>
          </p:cNvSpPr>
          <p:nvPr>
            <p:ph type="subTitle" idx="1"/>
          </p:nvPr>
        </p:nvSpPr>
        <p:spPr>
          <a:xfrm>
            <a:off x="311700" y="3957025"/>
            <a:ext cx="8520600" cy="918600"/>
          </a:xfrm>
          <a:prstGeom prst="rect">
            <a:avLst/>
          </a:prstGeom>
          <a:effectLst>
            <a:outerShdw blurRad="57150" dist="66675" dir="312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2700">
                <a:solidFill>
                  <a:srgbClr val="FFFFFF"/>
                </a:solidFill>
                <a:latin typeface="Trebuchet MS"/>
                <a:ea typeface="Trebuchet MS"/>
                <a:cs typeface="Trebuchet MS"/>
                <a:sym typeface="Trebuchet MS"/>
              </a:rPr>
              <a:t>Alexis Roberts, BSW</a:t>
            </a:r>
            <a:endParaRPr sz="2700">
              <a:solidFill>
                <a:srgbClr val="FFFFFF"/>
              </a:solidFill>
              <a:latin typeface="Trebuchet MS"/>
              <a:ea typeface="Trebuchet MS"/>
              <a:cs typeface="Trebuchet MS"/>
              <a:sym typeface="Trebuchet MS"/>
            </a:endParaRPr>
          </a:p>
          <a:p>
            <a:pPr marL="0" lvl="0" indent="0" algn="l" rtl="0">
              <a:spcBef>
                <a:spcPts val="0"/>
              </a:spcBef>
              <a:spcAft>
                <a:spcPts val="0"/>
              </a:spcAft>
              <a:buNone/>
            </a:pPr>
            <a:r>
              <a:rPr lang="en" sz="2700">
                <a:solidFill>
                  <a:srgbClr val="FFFFFF"/>
                </a:solidFill>
                <a:latin typeface="Trebuchet MS"/>
                <a:ea typeface="Trebuchet MS"/>
                <a:cs typeface="Trebuchet MS"/>
                <a:sym typeface="Trebuchet MS"/>
              </a:rPr>
              <a:t>Cassidy Stiles, MA</a:t>
            </a:r>
            <a:endParaRPr sz="2700">
              <a:solidFill>
                <a:srgbClr val="FFFFFF"/>
              </a:solidFill>
              <a:latin typeface="Trebuchet MS"/>
              <a:ea typeface="Trebuchet MS"/>
              <a:cs typeface="Trebuchet MS"/>
              <a:sym typeface="Trebuchet MS"/>
            </a:endParaRPr>
          </a:p>
        </p:txBody>
      </p:sp>
      <p:pic>
        <p:nvPicPr>
          <p:cNvPr id="58" name="Google Shape;58;p13"/>
          <p:cNvPicPr preferRelativeResize="0"/>
          <p:nvPr/>
        </p:nvPicPr>
        <p:blipFill>
          <a:blip r:embed="rId4">
            <a:alphaModFix/>
          </a:blip>
          <a:stretch>
            <a:fillRect/>
          </a:stretch>
        </p:blipFill>
        <p:spPr>
          <a:xfrm>
            <a:off x="164475" y="102963"/>
            <a:ext cx="2933700" cy="981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22"/>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41" name="Google Shape;141;p22"/>
          <p:cNvSpPr/>
          <p:nvPr/>
        </p:nvSpPr>
        <p:spPr>
          <a:xfrm>
            <a:off x="1504352" y="484702"/>
            <a:ext cx="6135295" cy="4177852"/>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0000"/>
                </a:solidFill>
                <a:latin typeface="Arial"/>
              </a:rPr>
              <a:t>How are </a:t>
            </a:r>
            <a:br>
              <a:rPr b="0" i="0">
                <a:ln w="9525" cap="flat" cmpd="sng">
                  <a:solidFill>
                    <a:schemeClr val="dk2"/>
                  </a:solidFill>
                  <a:prstDash val="solid"/>
                  <a:round/>
                  <a:headEnd type="none" w="sm" len="sm"/>
                  <a:tailEnd type="none" w="sm" len="sm"/>
                </a:ln>
                <a:solidFill>
                  <a:srgbClr val="000000"/>
                </a:solidFill>
                <a:latin typeface="Arial"/>
              </a:rPr>
            </a:br>
            <a:r>
              <a:rPr b="0" i="0">
                <a:ln w="9525" cap="flat" cmpd="sng">
                  <a:solidFill>
                    <a:schemeClr val="dk2"/>
                  </a:solidFill>
                  <a:prstDash val="solid"/>
                  <a:round/>
                  <a:headEnd type="none" w="sm" len="sm"/>
                  <a:tailEnd type="none" w="sm" len="sm"/>
                </a:ln>
                <a:solidFill>
                  <a:srgbClr val="000000"/>
                </a:solidFill>
                <a:latin typeface="Arial"/>
              </a:rPr>
              <a:t>domestic violence and HIV </a:t>
            </a:r>
            <a:br>
              <a:rPr b="0" i="0">
                <a:ln w="9525" cap="flat" cmpd="sng">
                  <a:solidFill>
                    <a:schemeClr val="dk2"/>
                  </a:solidFill>
                  <a:prstDash val="solid"/>
                  <a:round/>
                  <a:headEnd type="none" w="sm" len="sm"/>
                  <a:tailEnd type="none" w="sm" len="sm"/>
                </a:ln>
                <a:solidFill>
                  <a:srgbClr val="000000"/>
                </a:solidFill>
                <a:latin typeface="Arial"/>
              </a:rPr>
            </a:br>
            <a:r>
              <a:rPr b="0" i="0">
                <a:ln w="9525" cap="flat" cmpd="sng">
                  <a:solidFill>
                    <a:schemeClr val="dk2"/>
                  </a:solidFill>
                  <a:prstDash val="solid"/>
                  <a:round/>
                  <a:headEnd type="none" w="sm" len="sm"/>
                  <a:tailEnd type="none" w="sm" len="sm"/>
                </a:ln>
                <a:solidFill>
                  <a:srgbClr val="000000"/>
                </a:solidFill>
                <a:latin typeface="Arial"/>
              </a:rPr>
              <a:t>connected?</a:t>
            </a:r>
          </a:p>
        </p:txBody>
      </p:sp>
      <p:pic>
        <p:nvPicPr>
          <p:cNvPr id="4" name="Google Shape;65;p14">
            <a:extLst>
              <a:ext uri="{FF2B5EF4-FFF2-40B4-BE49-F238E27FC236}">
                <a16:creationId xmlns:a16="http://schemas.microsoft.com/office/drawing/2014/main" xmlns="" id="{BF015EAB-ADE1-4CC2-B515-AB254FA19D12}"/>
              </a:ext>
            </a:extLst>
          </p:cNvPr>
          <p:cNvPicPr preferRelativeResize="0"/>
          <p:nvPr/>
        </p:nvPicPr>
        <p:blipFill>
          <a:blip r:embed="rId4">
            <a:alphaModFix/>
          </a:blip>
          <a:stretch>
            <a:fillRect/>
          </a:stretch>
        </p:blipFill>
        <p:spPr>
          <a:xfrm>
            <a:off x="144421" y="218411"/>
            <a:ext cx="1359931" cy="5250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a:spLocks noGrp="1"/>
          </p:cNvSpPr>
          <p:nvPr>
            <p:ph type="body" idx="1"/>
          </p:nvPr>
        </p:nvSpPr>
        <p:spPr>
          <a:xfrm>
            <a:off x="271800" y="4381950"/>
            <a:ext cx="8600400" cy="60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000000"/>
                </a:solidFill>
                <a:latin typeface="Trebuchet MS"/>
                <a:ea typeface="Trebuchet MS"/>
                <a:cs typeface="Trebuchet MS"/>
                <a:sym typeface="Trebuchet MS"/>
              </a:rPr>
              <a:t>HIV and Domestic Violence Transcend all Socioeconomic, Ethinic, Cultural, Racial, Educational and Gender and  Sexual Orientation Lines. </a:t>
            </a:r>
            <a:endParaRPr sz="1900">
              <a:solidFill>
                <a:srgbClr val="000000"/>
              </a:solidFill>
              <a:latin typeface="Trebuchet MS"/>
              <a:ea typeface="Trebuchet MS"/>
              <a:cs typeface="Trebuchet MS"/>
              <a:sym typeface="Trebuchet MS"/>
            </a:endParaRPr>
          </a:p>
        </p:txBody>
      </p:sp>
      <p:pic>
        <p:nvPicPr>
          <p:cNvPr id="147" name="Google Shape;147;p23"/>
          <p:cNvPicPr preferRelativeResize="0"/>
          <p:nvPr/>
        </p:nvPicPr>
        <p:blipFill>
          <a:blip r:embed="rId3">
            <a:alphaModFix/>
          </a:blip>
          <a:stretch>
            <a:fillRect/>
          </a:stretch>
        </p:blipFill>
        <p:spPr>
          <a:xfrm>
            <a:off x="0" y="152400"/>
            <a:ext cx="9144000" cy="3925776"/>
          </a:xfrm>
          <a:prstGeom prst="rect">
            <a:avLst/>
          </a:prstGeom>
          <a:noFill/>
          <a:ln>
            <a:noFill/>
          </a:ln>
        </p:spPr>
      </p:pic>
      <p:pic>
        <p:nvPicPr>
          <p:cNvPr id="4" name="Google Shape;65;p14">
            <a:extLst>
              <a:ext uri="{FF2B5EF4-FFF2-40B4-BE49-F238E27FC236}">
                <a16:creationId xmlns:a16="http://schemas.microsoft.com/office/drawing/2014/main" xmlns="" id="{3A5F91A7-6DA8-49C3-9511-95CD7AD7CE53}"/>
              </a:ext>
            </a:extLst>
          </p:cNvPr>
          <p:cNvPicPr preferRelativeResize="0"/>
          <p:nvPr/>
        </p:nvPicPr>
        <p:blipFill>
          <a:blip r:embed="rId4">
            <a:alphaModFix/>
          </a:blip>
          <a:stretch>
            <a:fillRect/>
          </a:stretch>
        </p:blipFill>
        <p:spPr>
          <a:xfrm>
            <a:off x="112820" y="152400"/>
            <a:ext cx="720660" cy="290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4"/>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53" name="Google Shape;153;p24"/>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4"/>
          <p:cNvSpPr txBox="1">
            <a:spLocks noGrp="1"/>
          </p:cNvSpPr>
          <p:nvPr>
            <p:ph type="title"/>
          </p:nvPr>
        </p:nvSpPr>
        <p:spPr>
          <a:xfrm>
            <a:off x="494675" y="282375"/>
            <a:ext cx="80844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sz="3400" dirty="0">
                <a:latin typeface="Trebuchet MS"/>
                <a:ea typeface="Trebuchet MS"/>
                <a:cs typeface="Trebuchet MS"/>
                <a:sym typeface="Trebuchet MS"/>
              </a:rPr>
              <a:t>Commonalities Between HIV and DV</a:t>
            </a:r>
            <a:endParaRPr sz="3400" dirty="0">
              <a:latin typeface="Trebuchet MS"/>
              <a:ea typeface="Trebuchet MS"/>
              <a:cs typeface="Trebuchet MS"/>
              <a:sym typeface="Trebuchet MS"/>
            </a:endParaRPr>
          </a:p>
        </p:txBody>
      </p:sp>
      <p:pic>
        <p:nvPicPr>
          <p:cNvPr id="155" name="Google Shape;155;p24"/>
          <p:cNvPicPr preferRelativeResize="0"/>
          <p:nvPr/>
        </p:nvPicPr>
        <p:blipFill>
          <a:blip r:embed="rId4">
            <a:alphaModFix/>
          </a:blip>
          <a:stretch>
            <a:fillRect/>
          </a:stretch>
        </p:blipFill>
        <p:spPr>
          <a:xfrm>
            <a:off x="245275" y="1490138"/>
            <a:ext cx="3276600" cy="3267075"/>
          </a:xfrm>
          <a:prstGeom prst="rect">
            <a:avLst/>
          </a:prstGeom>
          <a:noFill/>
          <a:ln w="28575" cap="flat" cmpd="sng">
            <a:solidFill>
              <a:srgbClr val="FFFFFF"/>
            </a:solidFill>
            <a:prstDash val="solid"/>
            <a:round/>
            <a:headEnd type="none" w="sm" len="sm"/>
            <a:tailEnd type="none" w="sm" len="sm"/>
          </a:ln>
          <a:effectLst>
            <a:outerShdw blurRad="57150" dist="76200" dir="3180000" algn="bl" rotWithShape="0">
              <a:srgbClr val="000000">
                <a:alpha val="50000"/>
              </a:srgbClr>
            </a:outerShdw>
          </a:effectLst>
        </p:spPr>
      </p:pic>
      <p:sp>
        <p:nvSpPr>
          <p:cNvPr id="156" name="Google Shape;156;p24"/>
          <p:cNvSpPr/>
          <p:nvPr/>
        </p:nvSpPr>
        <p:spPr>
          <a:xfrm>
            <a:off x="4521525" y="1460638"/>
            <a:ext cx="3921600" cy="33261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4"/>
          <p:cNvSpPr txBox="1">
            <a:spLocks noGrp="1"/>
          </p:cNvSpPr>
          <p:nvPr>
            <p:ph type="body" idx="1"/>
          </p:nvPr>
        </p:nvSpPr>
        <p:spPr>
          <a:xfrm>
            <a:off x="3875750" y="1708138"/>
            <a:ext cx="4986900" cy="3135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42900" algn="ctr" rtl="0">
              <a:lnSpc>
                <a:spcPct val="200000"/>
              </a:lnSpc>
              <a:spcBef>
                <a:spcPts val="0"/>
              </a:spcBef>
              <a:spcAft>
                <a:spcPts val="0"/>
              </a:spcAft>
              <a:buClr>
                <a:srgbClr val="FFFFFF"/>
              </a:buClr>
              <a:buSzPts val="1800"/>
              <a:buFont typeface="Trebuchet MS"/>
              <a:buChar char="★"/>
            </a:pPr>
            <a:r>
              <a:rPr lang="en">
                <a:solidFill>
                  <a:srgbClr val="FFFFFF"/>
                </a:solidFill>
                <a:latin typeface="Trebuchet MS"/>
                <a:ea typeface="Trebuchet MS"/>
                <a:cs typeface="Trebuchet MS"/>
                <a:sym typeface="Trebuchet MS"/>
              </a:rPr>
              <a:t>Stigmatized</a:t>
            </a:r>
            <a:endParaRPr>
              <a:solidFill>
                <a:srgbClr val="FFFFFF"/>
              </a:solidFill>
              <a:latin typeface="Trebuchet MS"/>
              <a:ea typeface="Trebuchet MS"/>
              <a:cs typeface="Trebuchet MS"/>
              <a:sym typeface="Trebuchet MS"/>
            </a:endParaRPr>
          </a:p>
          <a:p>
            <a:pPr marL="457200" lvl="0" indent="-342900" algn="ctr" rtl="0">
              <a:lnSpc>
                <a:spcPct val="200000"/>
              </a:lnSpc>
              <a:spcBef>
                <a:spcPts val="0"/>
              </a:spcBef>
              <a:spcAft>
                <a:spcPts val="0"/>
              </a:spcAft>
              <a:buClr>
                <a:srgbClr val="FFFFFF"/>
              </a:buClr>
              <a:buSzPts val="1800"/>
              <a:buFont typeface="Trebuchet MS"/>
              <a:buChar char="★"/>
            </a:pPr>
            <a:r>
              <a:rPr lang="en">
                <a:solidFill>
                  <a:srgbClr val="FFFFFF"/>
                </a:solidFill>
                <a:latin typeface="Trebuchet MS"/>
                <a:ea typeface="Trebuchet MS"/>
                <a:cs typeface="Trebuchet MS"/>
                <a:sym typeface="Trebuchet MS"/>
              </a:rPr>
              <a:t>Underrepresented</a:t>
            </a:r>
            <a:endParaRPr>
              <a:solidFill>
                <a:srgbClr val="FFFFFF"/>
              </a:solidFill>
              <a:latin typeface="Trebuchet MS"/>
              <a:ea typeface="Trebuchet MS"/>
              <a:cs typeface="Trebuchet MS"/>
              <a:sym typeface="Trebuchet MS"/>
            </a:endParaRPr>
          </a:p>
          <a:p>
            <a:pPr marL="457200" lvl="0" indent="-342900" algn="ctr" rtl="0">
              <a:lnSpc>
                <a:spcPct val="200000"/>
              </a:lnSpc>
              <a:spcBef>
                <a:spcPts val="0"/>
              </a:spcBef>
              <a:spcAft>
                <a:spcPts val="0"/>
              </a:spcAft>
              <a:buClr>
                <a:srgbClr val="FFFFFF"/>
              </a:buClr>
              <a:buSzPts val="1800"/>
              <a:buFont typeface="Trebuchet MS"/>
              <a:buChar char="★"/>
            </a:pPr>
            <a:r>
              <a:rPr lang="en">
                <a:solidFill>
                  <a:srgbClr val="FFFFFF"/>
                </a:solidFill>
                <a:latin typeface="Trebuchet MS"/>
                <a:ea typeface="Trebuchet MS"/>
                <a:cs typeface="Trebuchet MS"/>
                <a:sym typeface="Trebuchet MS"/>
              </a:rPr>
              <a:t>Misunderstood</a:t>
            </a:r>
            <a:endParaRPr>
              <a:solidFill>
                <a:srgbClr val="FFFFFF"/>
              </a:solidFill>
              <a:latin typeface="Trebuchet MS"/>
              <a:ea typeface="Trebuchet MS"/>
              <a:cs typeface="Trebuchet MS"/>
              <a:sym typeface="Trebuchet MS"/>
            </a:endParaRPr>
          </a:p>
          <a:p>
            <a:pPr marL="457200" lvl="0" indent="-342900" algn="ctr" rtl="0">
              <a:lnSpc>
                <a:spcPct val="200000"/>
              </a:lnSpc>
              <a:spcBef>
                <a:spcPts val="0"/>
              </a:spcBef>
              <a:spcAft>
                <a:spcPts val="0"/>
              </a:spcAft>
              <a:buClr>
                <a:srgbClr val="FFFFFF"/>
              </a:buClr>
              <a:buSzPts val="1800"/>
              <a:buFont typeface="Trebuchet MS"/>
              <a:buChar char="★"/>
            </a:pPr>
            <a:r>
              <a:rPr lang="en">
                <a:solidFill>
                  <a:srgbClr val="FFFFFF"/>
                </a:solidFill>
                <a:latin typeface="Trebuchet MS"/>
                <a:ea typeface="Trebuchet MS"/>
                <a:cs typeface="Trebuchet MS"/>
                <a:sym typeface="Trebuchet MS"/>
              </a:rPr>
              <a:t>Ignored</a:t>
            </a:r>
            <a:endParaRPr>
              <a:solidFill>
                <a:srgbClr val="FFFFFF"/>
              </a:solidFill>
              <a:latin typeface="Trebuchet MS"/>
              <a:ea typeface="Trebuchet MS"/>
              <a:cs typeface="Trebuchet MS"/>
              <a:sym typeface="Trebuchet MS"/>
            </a:endParaRPr>
          </a:p>
          <a:p>
            <a:pPr marL="457200" lvl="0" indent="-342900" algn="ctr" rtl="0">
              <a:lnSpc>
                <a:spcPct val="200000"/>
              </a:lnSpc>
              <a:spcBef>
                <a:spcPts val="0"/>
              </a:spcBef>
              <a:spcAft>
                <a:spcPts val="0"/>
              </a:spcAft>
              <a:buClr>
                <a:srgbClr val="FFFFFF"/>
              </a:buClr>
              <a:buSzPts val="1800"/>
              <a:buFont typeface="Trebuchet MS"/>
              <a:buChar char="★"/>
            </a:pPr>
            <a:r>
              <a:rPr lang="en">
                <a:solidFill>
                  <a:srgbClr val="FFFFFF"/>
                </a:solidFill>
                <a:latin typeface="Trebuchet MS"/>
                <a:ea typeface="Trebuchet MS"/>
                <a:cs typeface="Trebuchet MS"/>
                <a:sym typeface="Trebuchet MS"/>
              </a:rPr>
              <a:t>Lethal </a:t>
            </a:r>
            <a:endParaRPr>
              <a:solidFill>
                <a:srgbClr val="FFFFFF"/>
              </a:solidFill>
              <a:latin typeface="Trebuchet MS"/>
              <a:ea typeface="Trebuchet MS"/>
              <a:cs typeface="Trebuchet MS"/>
              <a:sym typeface="Trebuchet MS"/>
            </a:endParaRPr>
          </a:p>
        </p:txBody>
      </p:sp>
      <p:pic>
        <p:nvPicPr>
          <p:cNvPr id="8" name="Google Shape;65;p14">
            <a:extLst>
              <a:ext uri="{FF2B5EF4-FFF2-40B4-BE49-F238E27FC236}">
                <a16:creationId xmlns:a16="http://schemas.microsoft.com/office/drawing/2014/main" xmlns="" id="{053010E8-5C4F-4089-8C26-DBDFB404F7A5}"/>
              </a:ext>
            </a:extLst>
          </p:cNvPr>
          <p:cNvPicPr preferRelativeResize="0"/>
          <p:nvPr/>
        </p:nvPicPr>
        <p:blipFill>
          <a:blip r:embed="rId5">
            <a:alphaModFix/>
          </a:blip>
          <a:stretch>
            <a:fillRect/>
          </a:stretch>
        </p:blipFill>
        <p:spPr>
          <a:xfrm>
            <a:off x="64267" y="337020"/>
            <a:ext cx="1359931" cy="5250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5"/>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63" name="Google Shape;163;p25"/>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5"/>
          <p:cNvSpPr txBox="1">
            <a:spLocks noGrp="1"/>
          </p:cNvSpPr>
          <p:nvPr>
            <p:ph type="title"/>
          </p:nvPr>
        </p:nvSpPr>
        <p:spPr>
          <a:xfrm>
            <a:off x="3279475" y="282375"/>
            <a:ext cx="2591700" cy="572700"/>
          </a:xfrm>
          <a:prstGeom prst="rect">
            <a:avLst/>
          </a:prstGeom>
          <a:effectLst>
            <a:outerShdw blurRad="57150" dist="57150" dir="354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4000">
                <a:latin typeface="Trebuchet MS"/>
                <a:ea typeface="Trebuchet MS"/>
                <a:cs typeface="Trebuchet MS"/>
                <a:sym typeface="Trebuchet MS"/>
              </a:rPr>
              <a:t>Statistics 	</a:t>
            </a:r>
            <a:endParaRPr sz="4000">
              <a:latin typeface="Trebuchet MS"/>
              <a:ea typeface="Trebuchet MS"/>
              <a:cs typeface="Trebuchet MS"/>
              <a:sym typeface="Trebuchet MS"/>
            </a:endParaRPr>
          </a:p>
        </p:txBody>
      </p:sp>
      <p:sp>
        <p:nvSpPr>
          <p:cNvPr id="165" name="Google Shape;165;p25"/>
          <p:cNvSpPr/>
          <p:nvPr/>
        </p:nvSpPr>
        <p:spPr>
          <a:xfrm>
            <a:off x="311700" y="1242100"/>
            <a:ext cx="8520600" cy="35448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5"/>
          <p:cNvSpPr txBox="1">
            <a:spLocks noGrp="1"/>
          </p:cNvSpPr>
          <p:nvPr>
            <p:ph type="body" idx="1"/>
          </p:nvPr>
        </p:nvSpPr>
        <p:spPr>
          <a:xfrm>
            <a:off x="311700" y="1403575"/>
            <a:ext cx="8520600" cy="3468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30200" algn="l" rtl="0">
              <a:lnSpc>
                <a:spcPct val="150000"/>
              </a:lnSpc>
              <a:spcBef>
                <a:spcPts val="0"/>
              </a:spcBef>
              <a:spcAft>
                <a:spcPts val="0"/>
              </a:spcAft>
              <a:buClr>
                <a:srgbClr val="FFFFFF"/>
              </a:buClr>
              <a:buSzPts val="1600"/>
              <a:buFont typeface="Trebuchet MS"/>
              <a:buChar char="★"/>
            </a:pPr>
            <a:r>
              <a:rPr lang="en" sz="1600">
                <a:solidFill>
                  <a:srgbClr val="FFFFFF"/>
                </a:solidFill>
                <a:latin typeface="Trebuchet MS"/>
                <a:ea typeface="Trebuchet MS"/>
                <a:cs typeface="Trebuchet MS"/>
                <a:sym typeface="Trebuchet MS"/>
              </a:rPr>
              <a:t>In a study of HIV service providers, 24% reported at least 1 patient who disclosed their HIV status and then experienced physical abuse. 45% of providers had patients who feared physical abuse upon disclosure. </a:t>
            </a:r>
            <a:endParaRPr sz="1600">
              <a:solidFill>
                <a:srgbClr val="FFFFFF"/>
              </a:solidFill>
              <a:latin typeface="Trebuchet MS"/>
              <a:ea typeface="Trebuchet MS"/>
              <a:cs typeface="Trebuchet MS"/>
              <a:sym typeface="Trebuchet MS"/>
            </a:endParaRPr>
          </a:p>
          <a:p>
            <a:pPr marL="457200" lvl="0" indent="-330200" algn="l" rtl="0">
              <a:lnSpc>
                <a:spcPct val="150000"/>
              </a:lnSpc>
              <a:spcBef>
                <a:spcPts val="0"/>
              </a:spcBef>
              <a:spcAft>
                <a:spcPts val="0"/>
              </a:spcAft>
              <a:buClr>
                <a:srgbClr val="FFFFFF"/>
              </a:buClr>
              <a:buSzPts val="1600"/>
              <a:buFont typeface="Trebuchet MS"/>
              <a:buChar char="★"/>
            </a:pPr>
            <a:r>
              <a:rPr lang="en" sz="1600">
                <a:solidFill>
                  <a:srgbClr val="FFFFFF"/>
                </a:solidFill>
                <a:latin typeface="Trebuchet MS"/>
                <a:ea typeface="Trebuchet MS"/>
                <a:cs typeface="Trebuchet MS"/>
                <a:sym typeface="Trebuchet MS"/>
              </a:rPr>
              <a:t>People living with HIV may experience prolonged DV with increased severity when compared to people who are HIV-negative and experiencing DV.</a:t>
            </a:r>
            <a:endParaRPr sz="1600">
              <a:solidFill>
                <a:srgbClr val="FFFFFF"/>
              </a:solidFill>
              <a:latin typeface="Trebuchet MS"/>
              <a:ea typeface="Trebuchet MS"/>
              <a:cs typeface="Trebuchet MS"/>
              <a:sym typeface="Trebuchet MS"/>
            </a:endParaRPr>
          </a:p>
          <a:p>
            <a:pPr marL="457200" lvl="0" indent="-330200" algn="l" rtl="0">
              <a:lnSpc>
                <a:spcPct val="150000"/>
              </a:lnSpc>
              <a:spcBef>
                <a:spcPts val="0"/>
              </a:spcBef>
              <a:spcAft>
                <a:spcPts val="0"/>
              </a:spcAft>
              <a:buClr>
                <a:srgbClr val="FFFFFF"/>
              </a:buClr>
              <a:buSzPts val="1600"/>
              <a:buFont typeface="Trebuchet MS"/>
              <a:buChar char="★"/>
            </a:pPr>
            <a:r>
              <a:rPr lang="en" sz="1600">
                <a:solidFill>
                  <a:srgbClr val="FFFFFF"/>
                </a:solidFill>
                <a:latin typeface="Trebuchet MS"/>
                <a:ea typeface="Trebuchet MS"/>
                <a:cs typeface="Trebuchet MS"/>
                <a:sym typeface="Trebuchet MS"/>
              </a:rPr>
              <a:t>Individuals experiencing DV are at higher risk for HIV/AIDS because they might..</a:t>
            </a:r>
            <a:endParaRPr sz="1600">
              <a:solidFill>
                <a:srgbClr val="FFFFFF"/>
              </a:solidFill>
              <a:latin typeface="Trebuchet MS"/>
              <a:ea typeface="Trebuchet MS"/>
              <a:cs typeface="Trebuchet MS"/>
              <a:sym typeface="Trebuchet MS"/>
            </a:endParaRPr>
          </a:p>
          <a:p>
            <a:pPr marL="914400" lvl="1" indent="-330200" algn="l" rtl="0">
              <a:lnSpc>
                <a:spcPct val="150000"/>
              </a:lnSpc>
              <a:spcBef>
                <a:spcPts val="0"/>
              </a:spcBef>
              <a:spcAft>
                <a:spcPts val="0"/>
              </a:spcAft>
              <a:buClr>
                <a:srgbClr val="FFFFFF"/>
              </a:buClr>
              <a:buSzPts val="1600"/>
              <a:buFont typeface="Trebuchet MS"/>
              <a:buChar char="○"/>
            </a:pPr>
            <a:r>
              <a:rPr lang="en" sz="1600">
                <a:solidFill>
                  <a:srgbClr val="FFFFFF"/>
                </a:solidFill>
                <a:latin typeface="Trebuchet MS"/>
                <a:ea typeface="Trebuchet MS"/>
                <a:cs typeface="Trebuchet MS"/>
                <a:sym typeface="Trebuchet MS"/>
              </a:rPr>
              <a:t>Be forced to have sex with an infected partner</a:t>
            </a:r>
            <a:endParaRPr sz="1600">
              <a:solidFill>
                <a:srgbClr val="FFFFFF"/>
              </a:solidFill>
              <a:latin typeface="Trebuchet MS"/>
              <a:ea typeface="Trebuchet MS"/>
              <a:cs typeface="Trebuchet MS"/>
              <a:sym typeface="Trebuchet MS"/>
            </a:endParaRPr>
          </a:p>
          <a:p>
            <a:pPr marL="914400" lvl="1" indent="-330200" algn="l" rtl="0">
              <a:lnSpc>
                <a:spcPct val="150000"/>
              </a:lnSpc>
              <a:spcBef>
                <a:spcPts val="0"/>
              </a:spcBef>
              <a:spcAft>
                <a:spcPts val="0"/>
              </a:spcAft>
              <a:buClr>
                <a:srgbClr val="FFFFFF"/>
              </a:buClr>
              <a:buSzPts val="1600"/>
              <a:buFont typeface="Trebuchet MS"/>
              <a:buChar char="○"/>
            </a:pPr>
            <a:r>
              <a:rPr lang="en" sz="1600">
                <a:solidFill>
                  <a:srgbClr val="FFFFFF"/>
                </a:solidFill>
                <a:latin typeface="Trebuchet MS"/>
                <a:ea typeface="Trebuchet MS"/>
                <a:cs typeface="Trebuchet MS"/>
                <a:sym typeface="Trebuchet MS"/>
              </a:rPr>
              <a:t>Have limited ability to negotiatie safe sex practices </a:t>
            </a:r>
            <a:endParaRPr sz="1600">
              <a:solidFill>
                <a:srgbClr val="FFFFFF"/>
              </a:solidFill>
              <a:latin typeface="Trebuchet MS"/>
              <a:ea typeface="Trebuchet MS"/>
              <a:cs typeface="Trebuchet MS"/>
              <a:sym typeface="Trebuchet MS"/>
            </a:endParaRPr>
          </a:p>
          <a:p>
            <a:pPr marL="0" lvl="0" indent="0" algn="l" rtl="0">
              <a:lnSpc>
                <a:spcPct val="115000"/>
              </a:lnSpc>
              <a:spcBef>
                <a:spcPts val="1600"/>
              </a:spcBef>
              <a:spcAft>
                <a:spcPts val="0"/>
              </a:spcAft>
              <a:buNone/>
            </a:pPr>
            <a:endParaRPr sz="1600">
              <a:solidFill>
                <a:srgbClr val="000000"/>
              </a:solidFill>
            </a:endParaRPr>
          </a:p>
          <a:p>
            <a:pPr marL="457200" lvl="0" indent="0" algn="l" rtl="0">
              <a:lnSpc>
                <a:spcPct val="100000"/>
              </a:lnSpc>
              <a:spcBef>
                <a:spcPts val="1600"/>
              </a:spcBef>
              <a:spcAft>
                <a:spcPts val="1600"/>
              </a:spcAft>
              <a:buNone/>
            </a:pPr>
            <a:endParaRPr sz="1600">
              <a:solidFill>
                <a:srgbClr val="000000"/>
              </a:solidFill>
            </a:endParaRPr>
          </a:p>
        </p:txBody>
      </p:sp>
      <p:sp>
        <p:nvSpPr>
          <p:cNvPr id="167" name="Google Shape;167;p25"/>
          <p:cNvSpPr txBox="1"/>
          <p:nvPr/>
        </p:nvSpPr>
        <p:spPr>
          <a:xfrm>
            <a:off x="3503400" y="4452600"/>
            <a:ext cx="5328900" cy="5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latin typeface="Trebuchet MS"/>
                <a:ea typeface="Trebuchet MS"/>
                <a:cs typeface="Trebuchet MS"/>
                <a:sym typeface="Trebuchet MS"/>
              </a:rPr>
              <a:t>(Fact Sheet About HIV/AIDS &amp; Domestic Violence, 2018) &amp; (Harrigan, 2019)</a:t>
            </a:r>
            <a:endParaRPr sz="1200">
              <a:solidFill>
                <a:srgbClr val="FFFFFF"/>
              </a:solidFill>
              <a:latin typeface="Trebuchet MS"/>
              <a:ea typeface="Trebuchet MS"/>
              <a:cs typeface="Trebuchet MS"/>
              <a:sym typeface="Trebuchet MS"/>
            </a:endParaRPr>
          </a:p>
        </p:txBody>
      </p:sp>
      <p:pic>
        <p:nvPicPr>
          <p:cNvPr id="8" name="Google Shape;65;p14">
            <a:extLst>
              <a:ext uri="{FF2B5EF4-FFF2-40B4-BE49-F238E27FC236}">
                <a16:creationId xmlns:a16="http://schemas.microsoft.com/office/drawing/2014/main" xmlns="" id="{1CECED70-EB52-45A3-B7CD-E5573CB4EE13}"/>
              </a:ext>
            </a:extLst>
          </p:cNvPr>
          <p:cNvPicPr preferRelativeResize="0"/>
          <p:nvPr/>
        </p:nvPicPr>
        <p:blipFill>
          <a:blip r:embed="rId4">
            <a:alphaModFix/>
          </a:blip>
          <a:stretch>
            <a:fillRect/>
          </a:stretch>
        </p:blipFill>
        <p:spPr>
          <a:xfrm>
            <a:off x="56175" y="348870"/>
            <a:ext cx="1359931" cy="52507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26"/>
          <p:cNvPicPr preferRelativeResize="0"/>
          <p:nvPr/>
        </p:nvPicPr>
        <p:blipFill>
          <a:blip r:embed="rId3">
            <a:alphaModFix/>
          </a:blip>
          <a:stretch>
            <a:fillRect/>
          </a:stretch>
        </p:blipFill>
        <p:spPr>
          <a:xfrm>
            <a:off x="0" y="1875"/>
            <a:ext cx="9150645" cy="5143500"/>
          </a:xfrm>
          <a:prstGeom prst="rect">
            <a:avLst/>
          </a:prstGeom>
          <a:noFill/>
          <a:ln>
            <a:noFill/>
          </a:ln>
        </p:spPr>
      </p:pic>
      <p:pic>
        <p:nvPicPr>
          <p:cNvPr id="173" name="Google Shape;173;p26" descr="One in three women in the U.S. experiences abuse from an intimate partner, including physical and/or emotional abuse. For women with HIV, it is one in two. And the connection goes both ways.&#10;&#10;Empowered: Women, HIV and Intimate Partner Violence is a campaign from Greater Than AIDS to bring more attention to these issues and provide resources for women who may be at risk of or dealing with abuse and HIV. &#10;&#10;The campaign is produced in partnership with the National Domestic Violence Hotline / loveisrespect, Planned Parenthood, Positive Women’s Network and The Well Project with additional support from The Elizabeth Taylor AIDS Foundation.&#10;&#10;For more about HIV and intimate partner violence, go to http://greaterthan.org/empowered. &#10;&#10;Greater Than AIDS is a leading public information response to the U.S. domestic HIV/AIDS epidemic. http://www.greaterthan.org.&#10;&#10;Follow Greater Than AIDS at:&#10;Facebook: http://www.facebook.com/greaterthanaids&#10;YouTube: http://www.youtube.com/GreaterThanAIDS&#10;Twitter: http://www.twitter.com/greaterthanaids&#10;Instagram: http://www.instagram.com/greaterthanaids&#10;&#10;TRANSCRIPT:&#10;TONYA: From what I understand about all of you all -- at some point in your life, you experience some sort of abuse or violence around you.  &#10;MICHELLE: I’m thinking some love is better than no love at all. So, I’m willing to accept that kind of love, no matter how much I see that it’s not good for me. &#10;GINA: We have this thing where we all think we have to be so strong. So we -- we wipe the tears away or we -- we stuff ‘em down and -- and then we get to a point where we break. &#10;MARIA: I like to portray myself as a strong woman. But I need help too sometimes.&#10;VICKY: Living with HIV is nothing to be ashamed of. It’s changing those -- the voices in your head. Because when you are repeatedly told that you are stupid, that you are no good, you begin to repeat that in your head. &#10;LYNEE: I knew if I gave him a chance to say, “I’m sorry.” If I gave him the chance to say, “I didn’t mean to do it! then I would probably still be there today. &#10;MICHELLE :I waited till he went to work. I acted like nothing was going on. I got out. And I ain’t look back. I left. When I left, I left.&#10;LYNEE: The first step is recognizing that the situation is not okay. &#10;GINA: It’s tiring to carry all of that baggage day in and day out. You have to drop those bags. &#10;MARIA: There was a time in my life where I got tired of being tired and I took the power back and I said, “I am going to break the cycle.”&#10;VICKIE LYNN: Even though I’ve been through what I’ve been through, I can have an amazing life. &#10;MICHELLE: I found that there is life outside of this diagnosis.. It was just waiting for me to find it." title="Empowered ft. Tonya Lewis Lee: HIV &amp; Intimate Partner Violence (2:29)">
            <a:hlinkClick r:id="rId4"/>
          </p:cNvPr>
          <p:cNvPicPr preferRelativeResize="0"/>
          <p:nvPr/>
        </p:nvPicPr>
        <p:blipFill>
          <a:blip r:embed="rId5">
            <a:alphaModFix/>
          </a:blip>
          <a:stretch>
            <a:fillRect/>
          </a:stretch>
        </p:blipFill>
        <p:spPr>
          <a:xfrm>
            <a:off x="1823900" y="429563"/>
            <a:ext cx="5712500" cy="4284375"/>
          </a:xfrm>
          <a:prstGeom prst="rect">
            <a:avLst/>
          </a:prstGeom>
          <a:noFill/>
          <a:ln w="28575" cap="flat" cmpd="sng">
            <a:solidFill>
              <a:srgbClr val="FFFFFF"/>
            </a:solidFill>
            <a:prstDash val="solid"/>
            <a:round/>
            <a:headEnd type="none" w="sm" len="sm"/>
            <a:tailEnd type="none" w="sm" len="sm"/>
          </a:ln>
          <a:effectLst>
            <a:outerShdw blurRad="57150" dist="123825" dir="3000000" algn="bl" rotWithShape="0">
              <a:srgbClr val="000000">
                <a:alpha val="50000"/>
              </a:srgbClr>
            </a:outerShdw>
          </a:effectLst>
        </p:spPr>
      </p:pic>
      <p:pic>
        <p:nvPicPr>
          <p:cNvPr id="4" name="Google Shape;65;p14">
            <a:extLst>
              <a:ext uri="{FF2B5EF4-FFF2-40B4-BE49-F238E27FC236}">
                <a16:creationId xmlns:a16="http://schemas.microsoft.com/office/drawing/2014/main" xmlns="" id="{8FFDB2B6-55EE-4297-8877-B5C1D2447B50}"/>
              </a:ext>
            </a:extLst>
          </p:cNvPr>
          <p:cNvPicPr preferRelativeResize="0"/>
          <p:nvPr/>
        </p:nvPicPr>
        <p:blipFill>
          <a:blip r:embed="rId6">
            <a:alphaModFix/>
          </a:blip>
          <a:stretch>
            <a:fillRect/>
          </a:stretch>
        </p:blipFill>
        <p:spPr>
          <a:xfrm>
            <a:off x="209655" y="167028"/>
            <a:ext cx="1359931" cy="5250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7"/>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79" name="Google Shape;179;p27"/>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7"/>
          <p:cNvSpPr txBox="1">
            <a:spLocks noGrp="1"/>
          </p:cNvSpPr>
          <p:nvPr>
            <p:ph type="title"/>
          </p:nvPr>
        </p:nvSpPr>
        <p:spPr>
          <a:xfrm>
            <a:off x="344068" y="282375"/>
            <a:ext cx="8520600" cy="572700"/>
          </a:xfrm>
          <a:prstGeom prst="rect">
            <a:avLst/>
          </a:prstGeom>
          <a:effectLst>
            <a:outerShdw blurRad="57150" dist="47625" dir="354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sz="2900" dirty="0">
                <a:latin typeface="Trebuchet MS"/>
                <a:ea typeface="Trebuchet MS"/>
                <a:cs typeface="Trebuchet MS"/>
                <a:sym typeface="Trebuchet MS"/>
              </a:rPr>
              <a:t>Domestic Violence &amp; Risk of Contracting HIV</a:t>
            </a:r>
            <a:endParaRPr sz="2900" dirty="0">
              <a:latin typeface="Trebuchet MS"/>
              <a:ea typeface="Trebuchet MS"/>
              <a:cs typeface="Trebuchet MS"/>
              <a:sym typeface="Trebuchet MS"/>
            </a:endParaRPr>
          </a:p>
        </p:txBody>
      </p:sp>
      <p:sp>
        <p:nvSpPr>
          <p:cNvPr id="181" name="Google Shape;181;p27"/>
          <p:cNvSpPr/>
          <p:nvPr/>
        </p:nvSpPr>
        <p:spPr>
          <a:xfrm>
            <a:off x="276900" y="1496775"/>
            <a:ext cx="8590200" cy="33261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7"/>
          <p:cNvSpPr txBox="1">
            <a:spLocks noGrp="1"/>
          </p:cNvSpPr>
          <p:nvPr>
            <p:ph type="body" idx="1"/>
          </p:nvPr>
        </p:nvSpPr>
        <p:spPr>
          <a:xfrm>
            <a:off x="311700" y="1594325"/>
            <a:ext cx="8520600" cy="3034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17500" algn="l" rtl="0">
              <a:spcBef>
                <a:spcPts val="120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Victims are often unable to negotiate the use of safer sex practices with coercive partners, as well as safer drug use.</a:t>
            </a:r>
            <a:endParaRPr sz="1700" dirty="0">
              <a:solidFill>
                <a:srgbClr val="FFFFFF"/>
              </a:solidFill>
              <a:latin typeface="Trebuchet MS"/>
              <a:ea typeface="Trebuchet MS"/>
              <a:cs typeface="Trebuchet MS"/>
              <a:sym typeface="Trebuchet MS"/>
            </a:endParaRPr>
          </a:p>
          <a:p>
            <a:pPr marL="457200" lvl="0" indent="-317500" algn="l" rtl="0">
              <a:spcBef>
                <a:spcPts val="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Abusers may rape or sexually assault their victims as part of their pattern of control, making it unlikely that the abuser will use a condom. In fact, some abusers may intentionally infect their partners with HIV in an attempt to keep the victim from leaving.</a:t>
            </a:r>
            <a:endParaRPr sz="1700" dirty="0">
              <a:solidFill>
                <a:srgbClr val="FFFFFF"/>
              </a:solidFill>
              <a:latin typeface="Trebuchet MS"/>
              <a:ea typeface="Trebuchet MS"/>
              <a:cs typeface="Trebuchet MS"/>
              <a:sym typeface="Trebuchet MS"/>
            </a:endParaRPr>
          </a:p>
          <a:p>
            <a:pPr marL="457200" lvl="0" indent="-336550" algn="l" rtl="0">
              <a:spcBef>
                <a:spcPts val="0"/>
              </a:spcBef>
              <a:spcAft>
                <a:spcPts val="0"/>
              </a:spcAft>
              <a:buClr>
                <a:srgbClr val="FFFFFF"/>
              </a:buClr>
              <a:buSzPts val="1700"/>
              <a:buFont typeface="Trebuchet MS"/>
              <a:buChar char="★"/>
            </a:pPr>
            <a:r>
              <a:rPr lang="en" sz="1700" dirty="0">
                <a:solidFill>
                  <a:srgbClr val="FFFFFF"/>
                </a:solidFill>
                <a:latin typeface="Trebuchet MS"/>
                <a:ea typeface="Trebuchet MS"/>
                <a:cs typeface="Trebuchet MS"/>
                <a:sym typeface="Trebuchet MS"/>
              </a:rPr>
              <a:t>Abusive partners who engage in sexual activity outside the relationship, potentially expose victims to STD’s including HIV.</a:t>
            </a:r>
            <a:endParaRPr sz="1700" dirty="0">
              <a:solidFill>
                <a:srgbClr val="FFFFFF"/>
              </a:solidFill>
              <a:latin typeface="Trebuchet MS"/>
              <a:ea typeface="Trebuchet MS"/>
              <a:cs typeface="Trebuchet MS"/>
              <a:sym typeface="Trebuchet MS"/>
            </a:endParaRPr>
          </a:p>
          <a:p>
            <a:pPr marL="457200" lvl="0" indent="0" algn="l" rtl="0">
              <a:spcBef>
                <a:spcPts val="1200"/>
              </a:spcBef>
              <a:spcAft>
                <a:spcPts val="0"/>
              </a:spcAft>
              <a:buNone/>
            </a:pPr>
            <a:r>
              <a:rPr lang="en" sz="1700" dirty="0">
                <a:solidFill>
                  <a:srgbClr val="FFFFFF"/>
                </a:solidFill>
                <a:latin typeface="Trebuchet MS"/>
                <a:ea typeface="Trebuchet MS"/>
                <a:cs typeface="Trebuchet MS"/>
                <a:sym typeface="Trebuchet MS"/>
              </a:rPr>
              <a:t>						</a:t>
            </a:r>
            <a:r>
              <a:rPr lang="en" dirty="0">
                <a:solidFill>
                  <a:srgbClr val="FFFFFF"/>
                </a:solidFill>
                <a:latin typeface="Trebuchet MS"/>
                <a:ea typeface="Trebuchet MS"/>
                <a:cs typeface="Trebuchet MS"/>
                <a:sym typeface="Trebuchet MS"/>
              </a:rPr>
              <a:t>(New York State, 2020)</a:t>
            </a:r>
            <a:endParaRPr dirty="0">
              <a:solidFill>
                <a:srgbClr val="FFFFFF"/>
              </a:solidFill>
              <a:latin typeface="Trebuchet MS"/>
              <a:ea typeface="Trebuchet MS"/>
              <a:cs typeface="Trebuchet MS"/>
              <a:sym typeface="Trebuchet MS"/>
            </a:endParaRPr>
          </a:p>
          <a:p>
            <a:pPr marL="457200" lvl="0" indent="0" algn="l" rtl="0">
              <a:spcBef>
                <a:spcPts val="1200"/>
              </a:spcBef>
              <a:spcAft>
                <a:spcPts val="0"/>
              </a:spcAft>
              <a:buNone/>
            </a:pPr>
            <a:endParaRPr sz="1700" dirty="0">
              <a:solidFill>
                <a:srgbClr val="FFFFFF"/>
              </a:solidFill>
              <a:latin typeface="Trebuchet MS"/>
              <a:ea typeface="Trebuchet MS"/>
              <a:cs typeface="Trebuchet MS"/>
              <a:sym typeface="Trebuchet MS"/>
            </a:endParaRPr>
          </a:p>
          <a:p>
            <a:pPr marL="0" lvl="0" indent="0" algn="l" rtl="0">
              <a:spcBef>
                <a:spcPts val="1200"/>
              </a:spcBef>
              <a:spcAft>
                <a:spcPts val="1600"/>
              </a:spcAft>
              <a:buNone/>
            </a:pPr>
            <a:endParaRPr dirty="0"/>
          </a:p>
        </p:txBody>
      </p:sp>
      <p:pic>
        <p:nvPicPr>
          <p:cNvPr id="7" name="Google Shape;65;p14">
            <a:extLst>
              <a:ext uri="{FF2B5EF4-FFF2-40B4-BE49-F238E27FC236}">
                <a16:creationId xmlns:a16="http://schemas.microsoft.com/office/drawing/2014/main" xmlns="" id="{5FC08E80-F287-46D4-95CF-4CB4C78BA54A}"/>
              </a:ext>
            </a:extLst>
          </p:cNvPr>
          <p:cNvPicPr preferRelativeResize="0"/>
          <p:nvPr/>
        </p:nvPicPr>
        <p:blipFill>
          <a:blip r:embed="rId4">
            <a:alphaModFix/>
          </a:blip>
          <a:stretch>
            <a:fillRect/>
          </a:stretch>
        </p:blipFill>
        <p:spPr>
          <a:xfrm>
            <a:off x="64736" y="298470"/>
            <a:ext cx="1359931" cy="52507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8"/>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88" name="Google Shape;188;p28"/>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txBox="1">
            <a:spLocks noGrp="1"/>
          </p:cNvSpPr>
          <p:nvPr>
            <p:ph type="title"/>
          </p:nvPr>
        </p:nvSpPr>
        <p:spPr>
          <a:xfrm>
            <a:off x="311700" y="282375"/>
            <a:ext cx="8630700" cy="572700"/>
          </a:xfrm>
          <a:prstGeom prst="rect">
            <a:avLst/>
          </a:prstGeom>
          <a:effectLst>
            <a:outerShdw blurRad="57150" dist="47625" dir="354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sz="2900" dirty="0">
                <a:latin typeface="Trebuchet MS"/>
                <a:ea typeface="Trebuchet MS"/>
                <a:cs typeface="Trebuchet MS"/>
                <a:sym typeface="Trebuchet MS"/>
              </a:rPr>
              <a:t>Domestic Violence &amp; Risk of Contracting HIV</a:t>
            </a:r>
            <a:endParaRPr sz="2900" dirty="0">
              <a:latin typeface="Trebuchet MS"/>
              <a:ea typeface="Trebuchet MS"/>
              <a:cs typeface="Trebuchet MS"/>
              <a:sym typeface="Trebuchet MS"/>
            </a:endParaRPr>
          </a:p>
        </p:txBody>
      </p:sp>
      <p:sp>
        <p:nvSpPr>
          <p:cNvPr id="190" name="Google Shape;190;p28"/>
          <p:cNvSpPr/>
          <p:nvPr/>
        </p:nvSpPr>
        <p:spPr>
          <a:xfrm>
            <a:off x="276900" y="1496775"/>
            <a:ext cx="8590200" cy="33261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txBox="1">
            <a:spLocks noGrp="1"/>
          </p:cNvSpPr>
          <p:nvPr>
            <p:ph type="body" idx="1"/>
          </p:nvPr>
        </p:nvSpPr>
        <p:spPr>
          <a:xfrm>
            <a:off x="311700" y="1777000"/>
            <a:ext cx="8630700" cy="31983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lnSpc>
                <a:spcPct val="150000"/>
              </a:lnSpc>
              <a:spcBef>
                <a:spcPts val="1200"/>
              </a:spcBef>
              <a:spcAft>
                <a:spcPts val="0"/>
              </a:spcAft>
              <a:buNone/>
            </a:pPr>
            <a:endParaRPr sz="1700" dirty="0">
              <a:solidFill>
                <a:srgbClr val="FFFFFF"/>
              </a:solidFill>
              <a:latin typeface="Trebuchet MS"/>
              <a:ea typeface="Trebuchet MS"/>
              <a:cs typeface="Trebuchet MS"/>
              <a:sym typeface="Trebuchet MS"/>
            </a:endParaRPr>
          </a:p>
          <a:p>
            <a:pPr marL="457200" lvl="0" indent="-317500" algn="l" rtl="0">
              <a:lnSpc>
                <a:spcPct val="150000"/>
              </a:lnSpc>
              <a:spcBef>
                <a:spcPts val="120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Abusive partners may force victims to engage in sexual activities with others.</a:t>
            </a:r>
            <a:endParaRPr sz="1700" dirty="0">
              <a:solidFill>
                <a:srgbClr val="FFFFFF"/>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Victims of domestic violence often suffer a wide range of health-related problems caused or exacerbated by the abuse. This negative effect on their health may compromise their immune system in ways that increase their risk of HIV.</a:t>
            </a:r>
            <a:endParaRPr sz="1700" dirty="0">
              <a:solidFill>
                <a:srgbClr val="FFFFFF"/>
              </a:solidFill>
              <a:latin typeface="Trebuchet MS"/>
              <a:ea typeface="Trebuchet MS"/>
              <a:cs typeface="Trebuchet MS"/>
              <a:sym typeface="Trebuchet MS"/>
            </a:endParaRPr>
          </a:p>
          <a:p>
            <a:pPr marL="457200" lvl="0" indent="-317500" algn="l" rtl="0">
              <a:lnSpc>
                <a:spcPct val="150000"/>
              </a:lnSpc>
              <a:spcBef>
                <a:spcPts val="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Abusers may prevent victims from receiving medical care which may, in turn, negatively impact their health and increase their risk of contracting HIV.</a:t>
            </a:r>
            <a:endParaRPr sz="1700" dirty="0">
              <a:solidFill>
                <a:srgbClr val="FFFFFF"/>
              </a:solidFill>
              <a:latin typeface="Trebuchet MS"/>
              <a:ea typeface="Trebuchet MS"/>
              <a:cs typeface="Trebuchet MS"/>
              <a:sym typeface="Trebuchet MS"/>
            </a:endParaRPr>
          </a:p>
          <a:p>
            <a:pPr marL="457200" lvl="0" indent="0" algn="l" rtl="0">
              <a:spcBef>
                <a:spcPts val="1200"/>
              </a:spcBef>
              <a:spcAft>
                <a:spcPts val="0"/>
              </a:spcAft>
              <a:buNone/>
            </a:pPr>
            <a:r>
              <a:rPr lang="en" sz="1700" dirty="0">
                <a:solidFill>
                  <a:srgbClr val="FFFFFF"/>
                </a:solidFill>
                <a:latin typeface="Trebuchet MS"/>
                <a:ea typeface="Trebuchet MS"/>
                <a:cs typeface="Trebuchet MS"/>
                <a:sym typeface="Trebuchet MS"/>
              </a:rPr>
              <a:t>					</a:t>
            </a:r>
            <a:r>
              <a:rPr lang="en" dirty="0">
                <a:solidFill>
                  <a:srgbClr val="FFFFFF"/>
                </a:solidFill>
                <a:latin typeface="Trebuchet MS"/>
                <a:ea typeface="Trebuchet MS"/>
                <a:cs typeface="Trebuchet MS"/>
                <a:sym typeface="Trebuchet MS"/>
              </a:rPr>
              <a:t>(New York State, 2020)</a:t>
            </a:r>
            <a:endParaRPr dirty="0">
              <a:solidFill>
                <a:srgbClr val="FFFFFF"/>
              </a:solidFill>
              <a:latin typeface="Trebuchet MS"/>
              <a:ea typeface="Trebuchet MS"/>
              <a:cs typeface="Trebuchet MS"/>
              <a:sym typeface="Trebuchet MS"/>
            </a:endParaRPr>
          </a:p>
          <a:p>
            <a:pPr marL="0" lvl="0" indent="0" algn="l" rtl="0">
              <a:spcBef>
                <a:spcPts val="1200"/>
              </a:spcBef>
              <a:spcAft>
                <a:spcPts val="1600"/>
              </a:spcAft>
              <a:buNone/>
            </a:pPr>
            <a:endParaRPr dirty="0">
              <a:solidFill>
                <a:srgbClr val="FFFFFF"/>
              </a:solidFill>
              <a:latin typeface="Trebuchet MS"/>
              <a:ea typeface="Trebuchet MS"/>
              <a:cs typeface="Trebuchet MS"/>
              <a:sym typeface="Trebuchet MS"/>
            </a:endParaRPr>
          </a:p>
        </p:txBody>
      </p:sp>
      <p:pic>
        <p:nvPicPr>
          <p:cNvPr id="7" name="Google Shape;65;p14">
            <a:extLst>
              <a:ext uri="{FF2B5EF4-FFF2-40B4-BE49-F238E27FC236}">
                <a16:creationId xmlns:a16="http://schemas.microsoft.com/office/drawing/2014/main" xmlns="" id="{27EA70F6-AEF1-4C8E-870D-8D4E2A405222}"/>
              </a:ext>
            </a:extLst>
          </p:cNvPr>
          <p:cNvPicPr preferRelativeResize="0"/>
          <p:nvPr/>
        </p:nvPicPr>
        <p:blipFill>
          <a:blip r:embed="rId4">
            <a:alphaModFix/>
          </a:blip>
          <a:stretch>
            <a:fillRect/>
          </a:stretch>
        </p:blipFill>
        <p:spPr>
          <a:xfrm>
            <a:off x="88543" y="323383"/>
            <a:ext cx="1359931" cy="5250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9"/>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97" name="Google Shape;197;p29"/>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83100" y="1232000"/>
            <a:ext cx="4141500" cy="37431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txBox="1">
            <a:spLocks noGrp="1"/>
          </p:cNvSpPr>
          <p:nvPr>
            <p:ph type="title"/>
          </p:nvPr>
        </p:nvSpPr>
        <p:spPr>
          <a:xfrm>
            <a:off x="315025" y="282375"/>
            <a:ext cx="8659042" cy="572700"/>
          </a:xfrm>
          <a:prstGeom prst="rect">
            <a:avLst/>
          </a:prstGeom>
          <a:effectLst>
            <a:outerShdw blurRad="57150" dist="57150" dir="378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latin typeface="Trebuchet MS"/>
                <a:ea typeface="Trebuchet MS"/>
                <a:cs typeface="Trebuchet MS"/>
                <a:sym typeface="Trebuchet MS"/>
              </a:rPr>
              <a:t>How Abusers Use an HIV Status as Leverage</a:t>
            </a:r>
            <a:endParaRPr sz="3000" dirty="0">
              <a:latin typeface="Trebuchet MS"/>
              <a:ea typeface="Trebuchet MS"/>
              <a:cs typeface="Trebuchet MS"/>
              <a:sym typeface="Trebuchet MS"/>
            </a:endParaRPr>
          </a:p>
        </p:txBody>
      </p:sp>
      <p:sp>
        <p:nvSpPr>
          <p:cNvPr id="200" name="Google Shape;200;p29"/>
          <p:cNvSpPr txBox="1">
            <a:spLocks noGrp="1"/>
          </p:cNvSpPr>
          <p:nvPr>
            <p:ph type="body" idx="1"/>
          </p:nvPr>
        </p:nvSpPr>
        <p:spPr>
          <a:xfrm>
            <a:off x="6900" y="1082405"/>
            <a:ext cx="4217700" cy="396557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17500" algn="l" rtl="0">
              <a:spcBef>
                <a:spcPts val="120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Threats to reveal HIV+ status to children, family, friends, employer.</a:t>
            </a:r>
            <a:endParaRPr sz="1700" dirty="0">
              <a:solidFill>
                <a:srgbClr val="FFFFFF"/>
              </a:solidFill>
              <a:latin typeface="Trebuchet MS"/>
              <a:ea typeface="Trebuchet MS"/>
              <a:cs typeface="Trebuchet MS"/>
              <a:sym typeface="Trebuchet MS"/>
            </a:endParaRPr>
          </a:p>
          <a:p>
            <a:pPr marL="457200" lvl="0" indent="-317500" algn="l" rtl="0">
              <a:spcBef>
                <a:spcPts val="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Threatening to use victim’s HIV+ status as grounds for paternal custody.</a:t>
            </a:r>
            <a:endParaRPr sz="1700" dirty="0">
              <a:solidFill>
                <a:srgbClr val="FFFFFF"/>
              </a:solidFill>
              <a:latin typeface="Trebuchet MS"/>
              <a:ea typeface="Trebuchet MS"/>
              <a:cs typeface="Trebuchet MS"/>
              <a:sym typeface="Trebuchet MS"/>
            </a:endParaRPr>
          </a:p>
          <a:p>
            <a:pPr marL="457200" lvl="0" indent="-317500" algn="l" rtl="0">
              <a:spcBef>
                <a:spcPts val="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Reinforcing a victim’s guilt about the HIV+ status of children.</a:t>
            </a:r>
            <a:endParaRPr sz="1700" dirty="0">
              <a:solidFill>
                <a:srgbClr val="FFFFFF"/>
              </a:solidFill>
              <a:latin typeface="Trebuchet MS"/>
              <a:ea typeface="Trebuchet MS"/>
              <a:cs typeface="Trebuchet MS"/>
              <a:sym typeface="Trebuchet MS"/>
            </a:endParaRPr>
          </a:p>
          <a:p>
            <a:pPr marL="457200" lvl="0" indent="-317500" algn="l" rtl="0">
              <a:spcBef>
                <a:spcPts val="0"/>
              </a:spcBef>
              <a:spcAft>
                <a:spcPts val="0"/>
              </a:spcAft>
              <a:buClr>
                <a:srgbClr val="FFFFFF"/>
              </a:buClr>
              <a:buSzPts val="1400"/>
              <a:buFont typeface="Trebuchet MS"/>
              <a:buChar char="★"/>
            </a:pPr>
            <a:r>
              <a:rPr lang="en" sz="1700" dirty="0">
                <a:solidFill>
                  <a:srgbClr val="FFFFFF"/>
                </a:solidFill>
                <a:latin typeface="Trebuchet MS"/>
                <a:ea typeface="Trebuchet MS"/>
                <a:cs typeface="Trebuchet MS"/>
                <a:sym typeface="Trebuchet MS"/>
              </a:rPr>
              <a:t>Sexually humiliating or degrading the victim for having HIV. Telling the victim s/he is "dirty" or undesirable.				</a:t>
            </a:r>
            <a:r>
              <a:rPr lang="en" dirty="0">
                <a:solidFill>
                  <a:srgbClr val="FFFFFF"/>
                </a:solidFill>
                <a:latin typeface="Trebuchet MS"/>
                <a:ea typeface="Trebuchet MS"/>
                <a:cs typeface="Trebuchet MS"/>
                <a:sym typeface="Trebuchet MS"/>
              </a:rPr>
              <a:t>(New York State, 2020)</a:t>
            </a:r>
            <a:endParaRPr dirty="0">
              <a:solidFill>
                <a:srgbClr val="FFFFFF"/>
              </a:solidFill>
              <a:latin typeface="Trebuchet MS"/>
              <a:ea typeface="Trebuchet MS"/>
              <a:cs typeface="Trebuchet MS"/>
              <a:sym typeface="Trebuchet MS"/>
            </a:endParaRPr>
          </a:p>
          <a:p>
            <a:pPr marL="457200" lvl="0" indent="0" algn="l" rtl="0">
              <a:spcBef>
                <a:spcPts val="1200"/>
              </a:spcBef>
              <a:spcAft>
                <a:spcPts val="0"/>
              </a:spcAft>
              <a:buNone/>
            </a:pPr>
            <a:endParaRPr sz="1700" dirty="0">
              <a:solidFill>
                <a:srgbClr val="FFFFFF"/>
              </a:solidFill>
              <a:latin typeface="Trebuchet MS"/>
              <a:ea typeface="Trebuchet MS"/>
              <a:cs typeface="Trebuchet MS"/>
              <a:sym typeface="Trebuchet MS"/>
            </a:endParaRPr>
          </a:p>
          <a:p>
            <a:pPr marL="0" lvl="0" indent="0" algn="l" rtl="0">
              <a:spcBef>
                <a:spcPts val="1200"/>
              </a:spcBef>
              <a:spcAft>
                <a:spcPts val="1600"/>
              </a:spcAft>
              <a:buNone/>
            </a:pPr>
            <a:endParaRPr sz="1700" dirty="0"/>
          </a:p>
        </p:txBody>
      </p:sp>
      <p:pic>
        <p:nvPicPr>
          <p:cNvPr id="201" name="Google Shape;201;p29"/>
          <p:cNvPicPr preferRelativeResize="0"/>
          <p:nvPr/>
        </p:nvPicPr>
        <p:blipFill rotWithShape="1">
          <a:blip r:embed="rId4">
            <a:alphaModFix/>
          </a:blip>
          <a:srcRect l="24462" r="25664"/>
          <a:stretch/>
        </p:blipFill>
        <p:spPr>
          <a:xfrm>
            <a:off x="4645025" y="1253838"/>
            <a:ext cx="4141499" cy="3699425"/>
          </a:xfrm>
          <a:prstGeom prst="rect">
            <a:avLst/>
          </a:prstGeom>
          <a:noFill/>
          <a:ln w="28575" cap="flat" cmpd="sng">
            <a:solidFill>
              <a:srgbClr val="FFFFFF"/>
            </a:solidFill>
            <a:prstDash val="solid"/>
            <a:round/>
            <a:headEnd type="none" w="sm" len="sm"/>
            <a:tailEnd type="none" w="sm" len="sm"/>
          </a:ln>
          <a:effectLst>
            <a:outerShdw blurRad="57150" dist="142875" dir="3600000" algn="bl" rotWithShape="0">
              <a:srgbClr val="000000">
                <a:alpha val="50000"/>
              </a:srgbClr>
            </a:outerShdw>
          </a:effectLst>
        </p:spPr>
      </p:pic>
      <p:pic>
        <p:nvPicPr>
          <p:cNvPr id="8" name="Google Shape;65;p14">
            <a:extLst>
              <a:ext uri="{FF2B5EF4-FFF2-40B4-BE49-F238E27FC236}">
                <a16:creationId xmlns:a16="http://schemas.microsoft.com/office/drawing/2014/main" xmlns="" id="{CB18B3F3-BAEF-48A2-B332-F941D89714D4}"/>
              </a:ext>
            </a:extLst>
          </p:cNvPr>
          <p:cNvPicPr preferRelativeResize="0"/>
          <p:nvPr/>
        </p:nvPicPr>
        <p:blipFill>
          <a:blip r:embed="rId5">
            <a:alphaModFix/>
          </a:blip>
          <a:stretch>
            <a:fillRect/>
          </a:stretch>
        </p:blipFill>
        <p:spPr>
          <a:xfrm>
            <a:off x="83100" y="330005"/>
            <a:ext cx="1359931" cy="52507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0"/>
          <p:cNvPicPr preferRelativeResize="0"/>
          <p:nvPr/>
        </p:nvPicPr>
        <p:blipFill>
          <a:blip r:embed="rId3">
            <a:alphaModFix/>
          </a:blip>
          <a:stretch>
            <a:fillRect/>
          </a:stretch>
        </p:blipFill>
        <p:spPr>
          <a:xfrm>
            <a:off x="0" y="1875"/>
            <a:ext cx="9150645" cy="5143500"/>
          </a:xfrm>
          <a:prstGeom prst="rect">
            <a:avLst/>
          </a:prstGeom>
          <a:noFill/>
          <a:ln>
            <a:noFill/>
          </a:ln>
        </p:spPr>
      </p:pic>
      <p:pic>
        <p:nvPicPr>
          <p:cNvPr id="207" name="Google Shape;207;p30"/>
          <p:cNvPicPr preferRelativeResize="0"/>
          <p:nvPr/>
        </p:nvPicPr>
        <p:blipFill rotWithShape="1">
          <a:blip r:embed="rId4">
            <a:alphaModFix/>
          </a:blip>
          <a:srcRect l="18680" r="28082" b="10482"/>
          <a:stretch/>
        </p:blipFill>
        <p:spPr>
          <a:xfrm>
            <a:off x="77575" y="1151275"/>
            <a:ext cx="4198550" cy="3885600"/>
          </a:xfrm>
          <a:prstGeom prst="rect">
            <a:avLst/>
          </a:prstGeom>
          <a:noFill/>
          <a:ln w="28575" cap="flat" cmpd="sng">
            <a:solidFill>
              <a:srgbClr val="FFFFFF"/>
            </a:solidFill>
            <a:prstDash val="solid"/>
            <a:round/>
            <a:headEnd type="none" w="sm" len="sm"/>
            <a:tailEnd type="none" w="sm" len="sm"/>
          </a:ln>
          <a:effectLst>
            <a:outerShdw blurRad="57150" dist="57150" dir="2640000" algn="bl" rotWithShape="0">
              <a:srgbClr val="000000">
                <a:alpha val="50000"/>
              </a:srgbClr>
            </a:outerShdw>
          </a:effectLst>
        </p:spPr>
      </p:pic>
      <p:sp>
        <p:nvSpPr>
          <p:cNvPr id="208" name="Google Shape;208;p30"/>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p:nvPr/>
        </p:nvSpPr>
        <p:spPr>
          <a:xfrm>
            <a:off x="4397250" y="1151275"/>
            <a:ext cx="4620300" cy="38856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txBox="1">
            <a:spLocks noGrp="1"/>
          </p:cNvSpPr>
          <p:nvPr>
            <p:ph type="title"/>
          </p:nvPr>
        </p:nvSpPr>
        <p:spPr>
          <a:xfrm>
            <a:off x="315024" y="282375"/>
            <a:ext cx="8702525" cy="572700"/>
          </a:xfrm>
          <a:prstGeom prst="rect">
            <a:avLst/>
          </a:prstGeom>
          <a:effectLst>
            <a:outerShdw blurRad="57150" dist="57150" dir="378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latin typeface="Trebuchet MS"/>
                <a:ea typeface="Trebuchet MS"/>
                <a:cs typeface="Trebuchet MS"/>
                <a:sym typeface="Trebuchet MS"/>
              </a:rPr>
              <a:t>How Abusers Use an HIV Status as Leverage</a:t>
            </a:r>
            <a:endParaRPr sz="3000" dirty="0">
              <a:latin typeface="Trebuchet MS"/>
              <a:ea typeface="Trebuchet MS"/>
              <a:cs typeface="Trebuchet MS"/>
              <a:sym typeface="Trebuchet MS"/>
            </a:endParaRPr>
          </a:p>
        </p:txBody>
      </p:sp>
      <p:sp>
        <p:nvSpPr>
          <p:cNvPr id="211" name="Google Shape;211;p30"/>
          <p:cNvSpPr txBox="1">
            <a:spLocks noGrp="1"/>
          </p:cNvSpPr>
          <p:nvPr>
            <p:ph type="body" idx="1"/>
          </p:nvPr>
        </p:nvSpPr>
        <p:spPr>
          <a:xfrm>
            <a:off x="4276125" y="1151275"/>
            <a:ext cx="4765200" cy="3622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11150" algn="l" rtl="0">
              <a:spcBef>
                <a:spcPts val="1200"/>
              </a:spcBef>
              <a:spcAft>
                <a:spcPts val="0"/>
              </a:spcAft>
              <a:buClr>
                <a:srgbClr val="FFFFFF"/>
              </a:buClr>
              <a:buSzPts val="1300"/>
              <a:buFont typeface="Trebuchet MS"/>
              <a:buChar char="★"/>
            </a:pPr>
            <a:r>
              <a:rPr lang="en" sz="1600">
                <a:solidFill>
                  <a:srgbClr val="FFFFFF"/>
                </a:solidFill>
                <a:latin typeface="Trebuchet MS"/>
                <a:ea typeface="Trebuchet MS"/>
                <a:cs typeface="Trebuchet MS"/>
                <a:sym typeface="Trebuchet MS"/>
              </a:rPr>
              <a:t>Isolating the victim on the basis that s/he poses a threat of infection to others.</a:t>
            </a:r>
            <a:endParaRPr sz="1600">
              <a:solidFill>
                <a:srgbClr val="FFFFFF"/>
              </a:solidFill>
              <a:latin typeface="Trebuchet MS"/>
              <a:ea typeface="Trebuchet MS"/>
              <a:cs typeface="Trebuchet MS"/>
              <a:sym typeface="Trebuchet MS"/>
            </a:endParaRPr>
          </a:p>
          <a:p>
            <a:pPr marL="457200" lvl="0" indent="-311150" algn="l" rtl="0">
              <a:spcBef>
                <a:spcPts val="0"/>
              </a:spcBef>
              <a:spcAft>
                <a:spcPts val="0"/>
              </a:spcAft>
              <a:buClr>
                <a:srgbClr val="FFFFFF"/>
              </a:buClr>
              <a:buSzPts val="1300"/>
              <a:buFont typeface="Trebuchet MS"/>
              <a:buChar char="★"/>
            </a:pPr>
            <a:r>
              <a:rPr lang="en" sz="1600">
                <a:solidFill>
                  <a:srgbClr val="FFFFFF"/>
                </a:solidFill>
                <a:latin typeface="Trebuchet MS"/>
                <a:ea typeface="Trebuchet MS"/>
                <a:cs typeface="Trebuchet MS"/>
                <a:sym typeface="Trebuchet MS"/>
              </a:rPr>
              <a:t>Threatening or refusing to assist the victim when s/he is sick.</a:t>
            </a:r>
            <a:endParaRPr sz="1600">
              <a:solidFill>
                <a:srgbClr val="FFFFFF"/>
              </a:solidFill>
              <a:latin typeface="Trebuchet MS"/>
              <a:ea typeface="Trebuchet MS"/>
              <a:cs typeface="Trebuchet MS"/>
              <a:sym typeface="Trebuchet MS"/>
            </a:endParaRPr>
          </a:p>
          <a:p>
            <a:pPr marL="457200" lvl="0" indent="-311150" algn="l" rtl="0">
              <a:spcBef>
                <a:spcPts val="0"/>
              </a:spcBef>
              <a:spcAft>
                <a:spcPts val="0"/>
              </a:spcAft>
              <a:buClr>
                <a:srgbClr val="FFFFFF"/>
              </a:buClr>
              <a:buSzPts val="1300"/>
              <a:buFont typeface="Trebuchet MS"/>
              <a:buChar char="★"/>
            </a:pPr>
            <a:r>
              <a:rPr lang="en" sz="1600">
                <a:solidFill>
                  <a:srgbClr val="FFFFFF"/>
                </a:solidFill>
                <a:latin typeface="Trebuchet MS"/>
                <a:ea typeface="Trebuchet MS"/>
                <a:cs typeface="Trebuchet MS"/>
                <a:sym typeface="Trebuchet MS"/>
              </a:rPr>
              <a:t>Abusers may use victim’s HIV+ status as an excuse for their violence.</a:t>
            </a:r>
            <a:endParaRPr sz="1600">
              <a:solidFill>
                <a:srgbClr val="FFFFFF"/>
              </a:solidFill>
              <a:latin typeface="Trebuchet MS"/>
              <a:ea typeface="Trebuchet MS"/>
              <a:cs typeface="Trebuchet MS"/>
              <a:sym typeface="Trebuchet MS"/>
            </a:endParaRPr>
          </a:p>
          <a:p>
            <a:pPr marL="457200" lvl="0" indent="-311150" algn="l" rtl="0">
              <a:spcBef>
                <a:spcPts val="0"/>
              </a:spcBef>
              <a:spcAft>
                <a:spcPts val="0"/>
              </a:spcAft>
              <a:buClr>
                <a:srgbClr val="FFFFFF"/>
              </a:buClr>
              <a:buSzPts val="1300"/>
              <a:buFont typeface="Trebuchet MS"/>
              <a:buChar char="★"/>
            </a:pPr>
            <a:r>
              <a:rPr lang="en" sz="1600">
                <a:solidFill>
                  <a:srgbClr val="FFFFFF"/>
                </a:solidFill>
                <a:latin typeface="Trebuchet MS"/>
                <a:ea typeface="Trebuchet MS"/>
                <a:cs typeface="Trebuchet MS"/>
                <a:sym typeface="Trebuchet MS"/>
              </a:rPr>
              <a:t>Abusers who are HIV+ may fake illness in order to convince victims not to leave or to woo them back if they have left.</a:t>
            </a:r>
            <a:endParaRPr sz="1600">
              <a:solidFill>
                <a:srgbClr val="FFFFFF"/>
              </a:solidFill>
              <a:latin typeface="Trebuchet MS"/>
              <a:ea typeface="Trebuchet MS"/>
              <a:cs typeface="Trebuchet MS"/>
              <a:sym typeface="Trebuchet MS"/>
            </a:endParaRPr>
          </a:p>
          <a:p>
            <a:pPr marL="457200" lvl="0" indent="-311150" algn="l" rtl="0">
              <a:spcBef>
                <a:spcPts val="0"/>
              </a:spcBef>
              <a:spcAft>
                <a:spcPts val="0"/>
              </a:spcAft>
              <a:buClr>
                <a:srgbClr val="FFFFFF"/>
              </a:buClr>
              <a:buSzPts val="1300"/>
              <a:buFont typeface="Trebuchet MS"/>
              <a:buChar char="★"/>
            </a:pPr>
            <a:r>
              <a:rPr lang="en" sz="1600">
                <a:solidFill>
                  <a:srgbClr val="FFFFFF"/>
                </a:solidFill>
                <a:latin typeface="Trebuchet MS"/>
                <a:ea typeface="Trebuchet MS"/>
                <a:cs typeface="Trebuchet MS"/>
                <a:sym typeface="Trebuchet MS"/>
              </a:rPr>
              <a:t>Abusers who are HIV+ and who require caregiving may be successful at manipulating victims into providing care.</a:t>
            </a:r>
            <a:endParaRPr sz="1600">
              <a:solidFill>
                <a:srgbClr val="FFFFFF"/>
              </a:solidFill>
              <a:latin typeface="Trebuchet MS"/>
              <a:ea typeface="Trebuchet MS"/>
              <a:cs typeface="Trebuchet MS"/>
              <a:sym typeface="Trebuchet MS"/>
            </a:endParaRPr>
          </a:p>
          <a:p>
            <a:pPr marL="2743200" lvl="0" indent="457200" algn="l" rtl="0">
              <a:spcBef>
                <a:spcPts val="1200"/>
              </a:spcBef>
              <a:spcAft>
                <a:spcPts val="0"/>
              </a:spcAft>
              <a:buNone/>
            </a:pPr>
            <a:r>
              <a:rPr lang="en" sz="1000">
                <a:solidFill>
                  <a:srgbClr val="FFFFFF"/>
                </a:solidFill>
                <a:latin typeface="Trebuchet MS"/>
                <a:ea typeface="Trebuchet MS"/>
                <a:cs typeface="Trebuchet MS"/>
                <a:sym typeface="Trebuchet MS"/>
              </a:rPr>
              <a:t>(New York State, 2020)</a:t>
            </a:r>
            <a:endParaRPr sz="1600">
              <a:solidFill>
                <a:srgbClr val="FFFFFF"/>
              </a:solidFill>
              <a:latin typeface="Trebuchet MS"/>
              <a:ea typeface="Trebuchet MS"/>
              <a:cs typeface="Trebuchet MS"/>
              <a:sym typeface="Trebuchet MS"/>
            </a:endParaRPr>
          </a:p>
          <a:p>
            <a:pPr marL="0" lvl="0" indent="0" algn="l" rtl="0">
              <a:spcBef>
                <a:spcPts val="1200"/>
              </a:spcBef>
              <a:spcAft>
                <a:spcPts val="1600"/>
              </a:spcAft>
              <a:buNone/>
            </a:pPr>
            <a:endParaRPr sz="1700"/>
          </a:p>
        </p:txBody>
      </p:sp>
      <p:pic>
        <p:nvPicPr>
          <p:cNvPr id="8" name="Google Shape;65;p14">
            <a:extLst>
              <a:ext uri="{FF2B5EF4-FFF2-40B4-BE49-F238E27FC236}">
                <a16:creationId xmlns:a16="http://schemas.microsoft.com/office/drawing/2014/main" xmlns="" id="{B4E70AC5-2499-494B-8DF0-CC17480D848F}"/>
              </a:ext>
            </a:extLst>
          </p:cNvPr>
          <p:cNvPicPr preferRelativeResize="0"/>
          <p:nvPr/>
        </p:nvPicPr>
        <p:blipFill>
          <a:blip r:embed="rId5">
            <a:alphaModFix/>
          </a:blip>
          <a:stretch>
            <a:fillRect/>
          </a:stretch>
        </p:blipFill>
        <p:spPr>
          <a:xfrm>
            <a:off x="126451" y="306190"/>
            <a:ext cx="1359931" cy="5250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1"/>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17" name="Google Shape;217;p31"/>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1"/>
          <p:cNvSpPr/>
          <p:nvPr/>
        </p:nvSpPr>
        <p:spPr>
          <a:xfrm>
            <a:off x="103300" y="1151275"/>
            <a:ext cx="4620300" cy="38856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1"/>
          <p:cNvSpPr txBox="1">
            <a:spLocks noGrp="1"/>
          </p:cNvSpPr>
          <p:nvPr>
            <p:ph type="title"/>
          </p:nvPr>
        </p:nvSpPr>
        <p:spPr>
          <a:xfrm>
            <a:off x="315025" y="282375"/>
            <a:ext cx="8520600" cy="572700"/>
          </a:xfrm>
          <a:prstGeom prst="rect">
            <a:avLst/>
          </a:prstGeom>
          <a:effectLst>
            <a:outerShdw blurRad="57150" dist="57150" dir="3780000" algn="bl" rotWithShape="0">
              <a:srgbClr val="000000">
                <a:alpha val="5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r>
              <a:rPr lang="en" sz="3000" dirty="0">
                <a:latin typeface="Trebuchet MS"/>
                <a:ea typeface="Trebuchet MS"/>
                <a:cs typeface="Trebuchet MS"/>
                <a:sym typeface="Trebuchet MS"/>
              </a:rPr>
              <a:t>DV as an obstacle to HIV treatment/care</a:t>
            </a:r>
            <a:endParaRPr sz="3000" dirty="0">
              <a:latin typeface="Trebuchet MS"/>
              <a:ea typeface="Trebuchet MS"/>
              <a:cs typeface="Trebuchet MS"/>
              <a:sym typeface="Trebuchet MS"/>
            </a:endParaRPr>
          </a:p>
        </p:txBody>
      </p:sp>
      <p:sp>
        <p:nvSpPr>
          <p:cNvPr id="220" name="Google Shape;220;p31"/>
          <p:cNvSpPr txBox="1">
            <a:spLocks noGrp="1"/>
          </p:cNvSpPr>
          <p:nvPr>
            <p:ph type="body" idx="1"/>
          </p:nvPr>
        </p:nvSpPr>
        <p:spPr>
          <a:xfrm>
            <a:off x="6900" y="1075075"/>
            <a:ext cx="4765200" cy="3663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11150" algn="l" rtl="0">
              <a:spcBef>
                <a:spcPts val="1200"/>
              </a:spcBef>
              <a:spcAft>
                <a:spcPts val="0"/>
              </a:spcAft>
              <a:buClr>
                <a:srgbClr val="FFFFFF"/>
              </a:buClr>
              <a:buSzPts val="1300"/>
              <a:buFont typeface="Trebuchet MS"/>
              <a:buChar char="★"/>
            </a:pPr>
            <a:r>
              <a:rPr lang="en" sz="1600">
                <a:solidFill>
                  <a:srgbClr val="FFFFFF"/>
                </a:solidFill>
                <a:latin typeface="Trebuchet MS"/>
                <a:ea typeface="Trebuchet MS"/>
                <a:cs typeface="Trebuchet MS"/>
                <a:sym typeface="Trebuchet MS"/>
              </a:rPr>
              <a:t>Access to medical care, finances, and support systems is often controlled by the abuser.</a:t>
            </a:r>
            <a:endParaRPr sz="1600">
              <a:solidFill>
                <a:srgbClr val="FFFFFF"/>
              </a:solidFill>
              <a:latin typeface="Trebuchet MS"/>
              <a:ea typeface="Trebuchet MS"/>
              <a:cs typeface="Trebuchet MS"/>
              <a:sym typeface="Trebuchet MS"/>
            </a:endParaRPr>
          </a:p>
          <a:p>
            <a:pPr marL="457200" lvl="0" indent="-330200" algn="l" rtl="0">
              <a:spcBef>
                <a:spcPts val="0"/>
              </a:spcBef>
              <a:spcAft>
                <a:spcPts val="0"/>
              </a:spcAft>
              <a:buClr>
                <a:srgbClr val="FFFFFF"/>
              </a:buClr>
              <a:buSzPts val="1600"/>
              <a:buFont typeface="Trebuchet MS"/>
              <a:buChar char="★"/>
            </a:pPr>
            <a:r>
              <a:rPr lang="en" sz="1600">
                <a:solidFill>
                  <a:srgbClr val="FFFFFF"/>
                </a:solidFill>
                <a:latin typeface="Trebuchet MS"/>
                <a:ea typeface="Trebuchet MS"/>
                <a:cs typeface="Trebuchet MS"/>
                <a:sym typeface="Trebuchet MS"/>
              </a:rPr>
              <a:t>For victim with AIDS diagnosis, disability or fixed income may lead to financial dependency.</a:t>
            </a:r>
            <a:endParaRPr sz="1600">
              <a:solidFill>
                <a:srgbClr val="FFFFFF"/>
              </a:solidFill>
              <a:latin typeface="Trebuchet MS"/>
              <a:ea typeface="Trebuchet MS"/>
              <a:cs typeface="Trebuchet MS"/>
              <a:sym typeface="Trebuchet MS"/>
            </a:endParaRPr>
          </a:p>
          <a:p>
            <a:pPr marL="457200" lvl="0" indent="-330200" algn="l" rtl="0">
              <a:spcBef>
                <a:spcPts val="0"/>
              </a:spcBef>
              <a:spcAft>
                <a:spcPts val="0"/>
              </a:spcAft>
              <a:buClr>
                <a:srgbClr val="FFFFFF"/>
              </a:buClr>
              <a:buSzPts val="1600"/>
              <a:buFont typeface="Trebuchet MS"/>
              <a:buChar char="★"/>
            </a:pPr>
            <a:r>
              <a:rPr lang="en" sz="1600">
                <a:solidFill>
                  <a:srgbClr val="FFFFFF"/>
                </a:solidFill>
                <a:latin typeface="Trebuchet MS"/>
                <a:ea typeface="Trebuchet MS"/>
                <a:cs typeface="Trebuchet MS"/>
                <a:sym typeface="Trebuchet MS"/>
              </a:rPr>
              <a:t>As the disease progresses, the ability to take care of oneself may diminish. In turn, the victim becomes more dependent on abuser &amp; increasingly “trapped” in the relationship</a:t>
            </a:r>
            <a:endParaRPr sz="1600">
              <a:solidFill>
                <a:srgbClr val="FFFFFF"/>
              </a:solidFill>
              <a:latin typeface="Trebuchet MS"/>
              <a:ea typeface="Trebuchet MS"/>
              <a:cs typeface="Trebuchet MS"/>
              <a:sym typeface="Trebuchet MS"/>
            </a:endParaRPr>
          </a:p>
          <a:p>
            <a:pPr marL="0" lvl="0" indent="0" algn="l" rtl="0">
              <a:spcBef>
                <a:spcPts val="1200"/>
              </a:spcBef>
              <a:spcAft>
                <a:spcPts val="0"/>
              </a:spcAft>
              <a:buNone/>
            </a:pPr>
            <a:endParaRPr sz="1600">
              <a:solidFill>
                <a:srgbClr val="FFFFFF"/>
              </a:solidFill>
              <a:latin typeface="Trebuchet MS"/>
              <a:ea typeface="Trebuchet MS"/>
              <a:cs typeface="Trebuchet MS"/>
              <a:sym typeface="Trebuchet MS"/>
            </a:endParaRPr>
          </a:p>
          <a:p>
            <a:pPr marL="2743200" lvl="0" indent="457200" algn="l" rtl="0">
              <a:spcBef>
                <a:spcPts val="1200"/>
              </a:spcBef>
              <a:spcAft>
                <a:spcPts val="0"/>
              </a:spcAft>
              <a:buNone/>
            </a:pPr>
            <a:r>
              <a:rPr lang="en" sz="1000">
                <a:solidFill>
                  <a:srgbClr val="FFFFFF"/>
                </a:solidFill>
                <a:latin typeface="Trebuchet MS"/>
                <a:ea typeface="Trebuchet MS"/>
                <a:cs typeface="Trebuchet MS"/>
                <a:sym typeface="Trebuchet MS"/>
              </a:rPr>
              <a:t>(New York State, 2020)</a:t>
            </a:r>
            <a:endParaRPr sz="1600">
              <a:solidFill>
                <a:srgbClr val="FFFFFF"/>
              </a:solidFill>
              <a:latin typeface="Trebuchet MS"/>
              <a:ea typeface="Trebuchet MS"/>
              <a:cs typeface="Trebuchet MS"/>
              <a:sym typeface="Trebuchet MS"/>
            </a:endParaRPr>
          </a:p>
          <a:p>
            <a:pPr marL="0" lvl="0" indent="0" algn="l" rtl="0">
              <a:spcBef>
                <a:spcPts val="1200"/>
              </a:spcBef>
              <a:spcAft>
                <a:spcPts val="1600"/>
              </a:spcAft>
              <a:buNone/>
            </a:pPr>
            <a:endParaRPr sz="1700"/>
          </a:p>
        </p:txBody>
      </p:sp>
      <p:pic>
        <p:nvPicPr>
          <p:cNvPr id="221" name="Google Shape;221;p31"/>
          <p:cNvPicPr preferRelativeResize="0"/>
          <p:nvPr/>
        </p:nvPicPr>
        <p:blipFill rotWithShape="1">
          <a:blip r:embed="rId4">
            <a:alphaModFix/>
          </a:blip>
          <a:srcRect l="16036" r="16272"/>
          <a:stretch/>
        </p:blipFill>
        <p:spPr>
          <a:xfrm>
            <a:off x="5291875" y="1657669"/>
            <a:ext cx="3382275" cy="2498419"/>
          </a:xfrm>
          <a:prstGeom prst="rect">
            <a:avLst/>
          </a:prstGeom>
          <a:noFill/>
          <a:ln w="28575" cap="flat" cmpd="sng">
            <a:solidFill>
              <a:srgbClr val="FFFFFF"/>
            </a:solidFill>
            <a:prstDash val="solid"/>
            <a:round/>
            <a:headEnd type="none" w="sm" len="sm"/>
            <a:tailEnd type="none" w="sm" len="sm"/>
          </a:ln>
          <a:effectLst>
            <a:outerShdw blurRad="57150" dist="104775" dir="3120000" algn="bl" rotWithShape="0">
              <a:srgbClr val="000000">
                <a:alpha val="50000"/>
              </a:srgbClr>
            </a:outerShdw>
          </a:effectLst>
        </p:spPr>
      </p:pic>
      <p:pic>
        <p:nvPicPr>
          <p:cNvPr id="8" name="Google Shape;65;p14">
            <a:extLst>
              <a:ext uri="{FF2B5EF4-FFF2-40B4-BE49-F238E27FC236}">
                <a16:creationId xmlns:a16="http://schemas.microsoft.com/office/drawing/2014/main" xmlns="" id="{26995B45-F0C7-4AF8-BA21-98E1D3F1A7FC}"/>
              </a:ext>
            </a:extLst>
          </p:cNvPr>
          <p:cNvPicPr preferRelativeResize="0"/>
          <p:nvPr/>
        </p:nvPicPr>
        <p:blipFill>
          <a:blip r:embed="rId5">
            <a:alphaModFix/>
          </a:blip>
          <a:stretch>
            <a:fillRect/>
          </a:stretch>
        </p:blipFill>
        <p:spPr>
          <a:xfrm>
            <a:off x="103300" y="325570"/>
            <a:ext cx="1359931" cy="5250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000">
                <a:solidFill>
                  <a:srgbClr val="D6201A"/>
                </a:solidFill>
              </a:rPr>
              <a:t>Conflict of Interest Disclosure Statement</a:t>
            </a:r>
            <a:endParaRPr/>
          </a:p>
        </p:txBody>
      </p:sp>
      <p:sp>
        <p:nvSpPr>
          <p:cNvPr id="64" name="Google Shape;64;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b="1">
                <a:solidFill>
                  <a:srgbClr val="222222"/>
                </a:solidFill>
              </a:rPr>
              <a:t>Speaker has no conflicts to disclose</a:t>
            </a:r>
            <a:endParaRPr sz="2400" b="1">
              <a:solidFill>
                <a:srgbClr val="222222"/>
              </a:solidFill>
            </a:endParaRPr>
          </a:p>
          <a:p>
            <a:pPr marL="0" lvl="0" indent="0" algn="ctr" rtl="0">
              <a:lnSpc>
                <a:spcPct val="115000"/>
              </a:lnSpc>
              <a:spcBef>
                <a:spcPts val="0"/>
              </a:spcBef>
              <a:spcAft>
                <a:spcPts val="0"/>
              </a:spcAft>
              <a:buNone/>
            </a:pPr>
            <a:endParaRPr sz="2400" b="1">
              <a:solidFill>
                <a:srgbClr val="222222"/>
              </a:solidFill>
            </a:endParaRPr>
          </a:p>
          <a:p>
            <a:pPr marL="0" lvl="0" indent="0" algn="ctr" rtl="0">
              <a:lnSpc>
                <a:spcPct val="115000"/>
              </a:lnSpc>
              <a:spcBef>
                <a:spcPts val="0"/>
              </a:spcBef>
              <a:spcAft>
                <a:spcPts val="0"/>
              </a:spcAft>
              <a:buNone/>
            </a:pPr>
            <a:endParaRPr sz="2400" b="1">
              <a:solidFill>
                <a:srgbClr val="222222"/>
              </a:solidFill>
            </a:endParaRPr>
          </a:p>
          <a:p>
            <a:pPr marL="0" lvl="0" indent="0" algn="ctr" rtl="0">
              <a:lnSpc>
                <a:spcPct val="115000"/>
              </a:lnSpc>
              <a:spcBef>
                <a:spcPts val="0"/>
              </a:spcBef>
              <a:spcAft>
                <a:spcPts val="0"/>
              </a:spcAft>
              <a:buClr>
                <a:schemeClr val="dk1"/>
              </a:buClr>
              <a:buSzPts val="1100"/>
              <a:buFont typeface="Arial"/>
              <a:buNone/>
            </a:pPr>
            <a:endParaRPr sz="2400" b="1">
              <a:solidFill>
                <a:srgbClr val="222222"/>
              </a:solidFill>
            </a:endParaRPr>
          </a:p>
          <a:p>
            <a:pPr marL="0" lvl="0" indent="0" algn="ctr" rtl="0">
              <a:spcBef>
                <a:spcPts val="0"/>
              </a:spcBef>
              <a:spcAft>
                <a:spcPts val="0"/>
              </a:spcAft>
              <a:buNone/>
            </a:pPr>
            <a:endParaRPr/>
          </a:p>
        </p:txBody>
      </p:sp>
      <p:pic>
        <p:nvPicPr>
          <p:cNvPr id="65" name="Google Shape;65;p14"/>
          <p:cNvPicPr preferRelativeResize="0"/>
          <p:nvPr/>
        </p:nvPicPr>
        <p:blipFill>
          <a:blip r:embed="rId3">
            <a:alphaModFix/>
          </a:blip>
          <a:stretch>
            <a:fillRect/>
          </a:stretch>
        </p:blipFill>
        <p:spPr>
          <a:xfrm>
            <a:off x="56175" y="89925"/>
            <a:ext cx="2933700" cy="981075"/>
          </a:xfrm>
          <a:prstGeom prst="rect">
            <a:avLst/>
          </a:prstGeom>
          <a:noFill/>
          <a:ln>
            <a:noFill/>
          </a:ln>
        </p:spPr>
      </p:pic>
      <p:sp>
        <p:nvSpPr>
          <p:cNvPr id="2" name="TextBox 1">
            <a:extLst>
              <a:ext uri="{FF2B5EF4-FFF2-40B4-BE49-F238E27FC236}">
                <a16:creationId xmlns:a16="http://schemas.microsoft.com/office/drawing/2014/main" xmlns="" id="{1F6A25BF-081F-4E44-B9EB-B005E0EF577B}"/>
              </a:ext>
            </a:extLst>
          </p:cNvPr>
          <p:cNvSpPr txBox="1"/>
          <p:nvPr/>
        </p:nvSpPr>
        <p:spPr>
          <a:xfrm>
            <a:off x="474388" y="3946358"/>
            <a:ext cx="8167723" cy="938719"/>
          </a:xfrm>
          <a:prstGeom prst="rect">
            <a:avLst/>
          </a:prstGeom>
          <a:noFill/>
        </p:spPr>
        <p:txBody>
          <a:bodyPr wrap="square" rtlCol="0">
            <a:spAutoFit/>
          </a:bodyPr>
          <a:lstStyle/>
          <a:p>
            <a:r>
              <a:rPr lang="en-US" sz="1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This project is supported by the Health Resources and Services Administration (HRSA) of the U.S. Department of Health and Human Services (HHS). Under grant number U1OHA33225 (South Central AIDS Education and Training Center). It was awarded to the University of New Mexico. No percentage of this project was financed with non-governmental sources. This information or content and conclusions are those of the authors and should not be construed as the official position or policy of, nor should any endorsements be inferred by HRSA, HHS, or the U.S. Government.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2"/>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27" name="Google Shape;227;p32"/>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2"/>
          <p:cNvSpPr/>
          <p:nvPr/>
        </p:nvSpPr>
        <p:spPr>
          <a:xfrm>
            <a:off x="103300" y="1151275"/>
            <a:ext cx="4620300" cy="38856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2"/>
          <p:cNvSpPr txBox="1">
            <a:spLocks noGrp="1"/>
          </p:cNvSpPr>
          <p:nvPr>
            <p:ph type="title"/>
          </p:nvPr>
        </p:nvSpPr>
        <p:spPr>
          <a:xfrm>
            <a:off x="315025" y="282375"/>
            <a:ext cx="8520600" cy="572700"/>
          </a:xfrm>
          <a:prstGeom prst="rect">
            <a:avLst/>
          </a:prstGeom>
          <a:effectLst>
            <a:outerShdw blurRad="57150" dist="57150" dir="37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latin typeface="Trebuchet MS"/>
              <a:ea typeface="Trebuchet MS"/>
              <a:cs typeface="Trebuchet MS"/>
              <a:sym typeface="Trebuchet MS"/>
            </a:endParaRPr>
          </a:p>
          <a:p>
            <a:pPr marL="0" lvl="0" indent="0" algn="r" rtl="0">
              <a:spcBef>
                <a:spcPts val="0"/>
              </a:spcBef>
              <a:spcAft>
                <a:spcPts val="0"/>
              </a:spcAft>
              <a:buNone/>
            </a:pPr>
            <a:r>
              <a:rPr lang="en" sz="3000" dirty="0">
                <a:latin typeface="Trebuchet MS"/>
                <a:ea typeface="Trebuchet MS"/>
                <a:cs typeface="Trebuchet MS"/>
                <a:sym typeface="Trebuchet MS"/>
              </a:rPr>
              <a:t>DV as an obstacle to HIV treatment/care</a:t>
            </a:r>
            <a:endParaRPr sz="3000" dirty="0">
              <a:latin typeface="Trebuchet MS"/>
              <a:ea typeface="Trebuchet MS"/>
              <a:cs typeface="Trebuchet MS"/>
              <a:sym typeface="Trebuchet MS"/>
            </a:endParaRPr>
          </a:p>
          <a:p>
            <a:pPr marL="0" lvl="0" indent="0" algn="r" rtl="0">
              <a:spcBef>
                <a:spcPts val="0"/>
              </a:spcBef>
              <a:spcAft>
                <a:spcPts val="0"/>
              </a:spcAft>
              <a:buNone/>
            </a:pPr>
            <a:endParaRPr sz="3000" dirty="0">
              <a:latin typeface="Trebuchet MS"/>
              <a:ea typeface="Trebuchet MS"/>
              <a:cs typeface="Trebuchet MS"/>
              <a:sym typeface="Trebuchet MS"/>
            </a:endParaRPr>
          </a:p>
        </p:txBody>
      </p:sp>
      <p:sp>
        <p:nvSpPr>
          <p:cNvPr id="230" name="Google Shape;230;p32"/>
          <p:cNvSpPr txBox="1">
            <a:spLocks noGrp="1"/>
          </p:cNvSpPr>
          <p:nvPr>
            <p:ph type="body" idx="1"/>
          </p:nvPr>
        </p:nvSpPr>
        <p:spPr>
          <a:xfrm>
            <a:off x="6900" y="1075075"/>
            <a:ext cx="4765200" cy="3663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11150" algn="l" rtl="0">
              <a:spcBef>
                <a:spcPts val="1200"/>
              </a:spcBef>
              <a:spcAft>
                <a:spcPts val="0"/>
              </a:spcAft>
              <a:buClr>
                <a:srgbClr val="FFFFFF"/>
              </a:buClr>
              <a:buSzPts val="1300"/>
              <a:buFont typeface="Trebuchet MS"/>
              <a:buChar char="★"/>
            </a:pPr>
            <a:r>
              <a:rPr lang="en" sz="1600" dirty="0">
                <a:solidFill>
                  <a:srgbClr val="FFFFFF"/>
                </a:solidFill>
                <a:latin typeface="Trebuchet MS"/>
                <a:ea typeface="Trebuchet MS"/>
                <a:cs typeface="Trebuchet MS"/>
                <a:sym typeface="Trebuchet MS"/>
              </a:rPr>
              <a:t>Partner notification practices may put victim who is HIV+ at further risk, therefore decreasing the likelihood they will seek services</a:t>
            </a:r>
            <a:endParaRPr sz="1600" dirty="0">
              <a:solidFill>
                <a:srgbClr val="FFFFFF"/>
              </a:solidFill>
              <a:latin typeface="Trebuchet MS"/>
              <a:ea typeface="Trebuchet MS"/>
              <a:cs typeface="Trebuchet MS"/>
              <a:sym typeface="Trebuchet MS"/>
            </a:endParaRPr>
          </a:p>
          <a:p>
            <a:pPr marL="457200" lvl="0" indent="-330200" algn="l" rtl="0">
              <a:spcBef>
                <a:spcPts val="0"/>
              </a:spcBef>
              <a:spcAft>
                <a:spcPts val="0"/>
              </a:spcAft>
              <a:buClr>
                <a:srgbClr val="FFFFFF"/>
              </a:buClr>
              <a:buSzPts val="1600"/>
              <a:buFont typeface="Trebuchet MS"/>
              <a:buChar char="★"/>
            </a:pPr>
            <a:r>
              <a:rPr lang="en" sz="1600" dirty="0">
                <a:solidFill>
                  <a:srgbClr val="FFFFFF"/>
                </a:solidFill>
                <a:latin typeface="Trebuchet MS"/>
                <a:ea typeface="Trebuchet MS"/>
                <a:cs typeface="Trebuchet MS"/>
                <a:sym typeface="Trebuchet MS"/>
              </a:rPr>
              <a:t>LGBTQ victims may have less of a support system if they’ve been ostracized based on sexual orientation-causing dependency on abusive partner. </a:t>
            </a:r>
            <a:endParaRPr sz="1600" dirty="0">
              <a:solidFill>
                <a:srgbClr val="FFFFFF"/>
              </a:solidFill>
              <a:latin typeface="Trebuchet MS"/>
              <a:ea typeface="Trebuchet MS"/>
              <a:cs typeface="Trebuchet MS"/>
              <a:sym typeface="Trebuchet MS"/>
            </a:endParaRPr>
          </a:p>
          <a:p>
            <a:pPr marL="457200" lvl="0" indent="-330200" algn="l" rtl="0">
              <a:spcBef>
                <a:spcPts val="0"/>
              </a:spcBef>
              <a:spcAft>
                <a:spcPts val="0"/>
              </a:spcAft>
              <a:buClr>
                <a:srgbClr val="FFFFFF"/>
              </a:buClr>
              <a:buSzPts val="1600"/>
              <a:buFont typeface="Trebuchet MS"/>
              <a:buChar char="★"/>
            </a:pPr>
            <a:r>
              <a:rPr lang="en" sz="1600" dirty="0">
                <a:solidFill>
                  <a:srgbClr val="FFFFFF"/>
                </a:solidFill>
                <a:latin typeface="Trebuchet MS"/>
                <a:ea typeface="Trebuchet MS"/>
                <a:cs typeface="Trebuchet MS"/>
                <a:sym typeface="Trebuchet MS"/>
              </a:rPr>
              <a:t>Reluctant to leave out of concern for care for children should HIV/AIDS incapacitate them</a:t>
            </a:r>
          </a:p>
          <a:p>
            <a:pPr marL="127000" lvl="0" indent="0" algn="l" rtl="0">
              <a:spcBef>
                <a:spcPts val="0"/>
              </a:spcBef>
              <a:spcAft>
                <a:spcPts val="0"/>
              </a:spcAft>
              <a:buClr>
                <a:srgbClr val="FFFFFF"/>
              </a:buClr>
              <a:buSzPts val="1600"/>
              <a:buNone/>
            </a:pPr>
            <a:r>
              <a:rPr lang="en" sz="1600" dirty="0">
                <a:solidFill>
                  <a:srgbClr val="FFFFFF"/>
                </a:solidFill>
                <a:latin typeface="Trebuchet MS"/>
                <a:ea typeface="Trebuchet MS"/>
                <a:cs typeface="Trebuchet MS"/>
                <a:sym typeface="Trebuchet MS"/>
              </a:rPr>
              <a:t>                                        </a:t>
            </a:r>
            <a:r>
              <a:rPr lang="en" dirty="0">
                <a:solidFill>
                  <a:srgbClr val="FFFFFF"/>
                </a:solidFill>
                <a:latin typeface="Trebuchet MS"/>
                <a:ea typeface="Trebuchet MS"/>
                <a:cs typeface="Trebuchet MS"/>
                <a:sym typeface="Trebuchet MS"/>
              </a:rPr>
              <a:t>(New York State, 2020)</a:t>
            </a:r>
            <a:endParaRPr dirty="0">
              <a:solidFill>
                <a:srgbClr val="FFFFFF"/>
              </a:solidFill>
              <a:latin typeface="Trebuchet MS"/>
              <a:ea typeface="Trebuchet MS"/>
              <a:cs typeface="Trebuchet MS"/>
              <a:sym typeface="Trebuchet MS"/>
            </a:endParaRPr>
          </a:p>
          <a:p>
            <a:pPr marL="0" lvl="0" indent="0" algn="l" rtl="0">
              <a:spcBef>
                <a:spcPts val="1200"/>
              </a:spcBef>
              <a:spcAft>
                <a:spcPts val="1600"/>
              </a:spcAft>
              <a:buNone/>
            </a:pPr>
            <a:endParaRPr sz="1700" dirty="0"/>
          </a:p>
        </p:txBody>
      </p:sp>
      <p:pic>
        <p:nvPicPr>
          <p:cNvPr id="231" name="Google Shape;231;p32"/>
          <p:cNvPicPr preferRelativeResize="0"/>
          <p:nvPr/>
        </p:nvPicPr>
        <p:blipFill>
          <a:blip r:embed="rId4">
            <a:alphaModFix/>
          </a:blip>
          <a:stretch>
            <a:fillRect/>
          </a:stretch>
        </p:blipFill>
        <p:spPr>
          <a:xfrm>
            <a:off x="4933473" y="1919525"/>
            <a:ext cx="3902150" cy="2349100"/>
          </a:xfrm>
          <a:prstGeom prst="rect">
            <a:avLst/>
          </a:prstGeom>
          <a:noFill/>
          <a:ln w="28575" cap="flat" cmpd="sng">
            <a:solidFill>
              <a:srgbClr val="351C75"/>
            </a:solidFill>
            <a:prstDash val="solid"/>
            <a:round/>
            <a:headEnd type="none" w="sm" len="sm"/>
            <a:tailEnd type="none" w="sm" len="sm"/>
          </a:ln>
          <a:effectLst>
            <a:outerShdw blurRad="57150" dist="114300" dir="2820000" algn="bl" rotWithShape="0">
              <a:srgbClr val="000000">
                <a:alpha val="50000"/>
              </a:srgbClr>
            </a:outerShdw>
          </a:effectLst>
        </p:spPr>
      </p:pic>
      <p:pic>
        <p:nvPicPr>
          <p:cNvPr id="8" name="Google Shape;65;p14">
            <a:extLst>
              <a:ext uri="{FF2B5EF4-FFF2-40B4-BE49-F238E27FC236}">
                <a16:creationId xmlns:a16="http://schemas.microsoft.com/office/drawing/2014/main" xmlns="" id="{78829025-0810-4C9A-A70E-51A990F8EA0E}"/>
              </a:ext>
            </a:extLst>
          </p:cNvPr>
          <p:cNvPicPr preferRelativeResize="0"/>
          <p:nvPr/>
        </p:nvPicPr>
        <p:blipFill>
          <a:blip r:embed="rId5">
            <a:alphaModFix/>
          </a:blip>
          <a:stretch>
            <a:fillRect/>
          </a:stretch>
        </p:blipFill>
        <p:spPr>
          <a:xfrm>
            <a:off x="103300" y="325570"/>
            <a:ext cx="1359931" cy="5250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3"/>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37" name="Google Shape;237;p33"/>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3"/>
          <p:cNvSpPr/>
          <p:nvPr/>
        </p:nvSpPr>
        <p:spPr>
          <a:xfrm>
            <a:off x="276900" y="1496775"/>
            <a:ext cx="8590200" cy="33261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3"/>
          <p:cNvSpPr txBox="1">
            <a:spLocks noGrp="1"/>
          </p:cNvSpPr>
          <p:nvPr>
            <p:ph type="title"/>
          </p:nvPr>
        </p:nvSpPr>
        <p:spPr>
          <a:xfrm>
            <a:off x="315025" y="282375"/>
            <a:ext cx="8520600" cy="572700"/>
          </a:xfrm>
          <a:prstGeom prst="rect">
            <a:avLst/>
          </a:prstGeom>
          <a:effectLst>
            <a:outerShdw blurRad="57150" dist="57150" dir="378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latin typeface="Trebuchet MS"/>
              <a:ea typeface="Trebuchet MS"/>
              <a:cs typeface="Trebuchet MS"/>
              <a:sym typeface="Trebuchet MS"/>
            </a:endParaRPr>
          </a:p>
          <a:p>
            <a:pPr marL="0" lvl="0" indent="0" algn="r" rtl="0">
              <a:spcBef>
                <a:spcPts val="0"/>
              </a:spcBef>
              <a:spcAft>
                <a:spcPts val="0"/>
              </a:spcAft>
              <a:buNone/>
            </a:pPr>
            <a:r>
              <a:rPr lang="en" sz="3000" dirty="0">
                <a:latin typeface="Trebuchet MS"/>
                <a:ea typeface="Trebuchet MS"/>
                <a:cs typeface="Trebuchet MS"/>
                <a:sym typeface="Trebuchet MS"/>
              </a:rPr>
              <a:t>DV as an obstacle to HIV treatment/care</a:t>
            </a:r>
            <a:endParaRPr sz="3000" dirty="0">
              <a:latin typeface="Trebuchet MS"/>
              <a:ea typeface="Trebuchet MS"/>
              <a:cs typeface="Trebuchet MS"/>
              <a:sym typeface="Trebuchet MS"/>
            </a:endParaRPr>
          </a:p>
          <a:p>
            <a:pPr marL="0" lvl="0" indent="0" algn="ctr" rtl="0">
              <a:spcBef>
                <a:spcPts val="0"/>
              </a:spcBef>
              <a:spcAft>
                <a:spcPts val="0"/>
              </a:spcAft>
              <a:buNone/>
            </a:pPr>
            <a:endParaRPr sz="3000" dirty="0">
              <a:latin typeface="Trebuchet MS"/>
              <a:ea typeface="Trebuchet MS"/>
              <a:cs typeface="Trebuchet MS"/>
              <a:sym typeface="Trebuchet MS"/>
            </a:endParaRPr>
          </a:p>
        </p:txBody>
      </p:sp>
      <p:sp>
        <p:nvSpPr>
          <p:cNvPr id="240" name="Google Shape;240;p33"/>
          <p:cNvSpPr txBox="1">
            <a:spLocks noGrp="1"/>
          </p:cNvSpPr>
          <p:nvPr>
            <p:ph type="body" idx="1"/>
          </p:nvPr>
        </p:nvSpPr>
        <p:spPr>
          <a:xfrm>
            <a:off x="628800" y="1496775"/>
            <a:ext cx="7886400" cy="354405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457200" lvl="0" indent="-330200" rtl="0">
              <a:lnSpc>
                <a:spcPct val="150000"/>
              </a:lnSpc>
              <a:spcBef>
                <a:spcPts val="0"/>
              </a:spcBef>
              <a:spcAft>
                <a:spcPts val="0"/>
              </a:spcAft>
              <a:buClr>
                <a:srgbClr val="FFFFFF"/>
              </a:buClr>
              <a:buSzPts val="1600"/>
              <a:buFont typeface="Trebuchet MS"/>
              <a:buChar char="★"/>
            </a:pPr>
            <a:r>
              <a:rPr lang="en" sz="1600" dirty="0">
                <a:solidFill>
                  <a:srgbClr val="FFFFFF"/>
                </a:solidFill>
                <a:latin typeface="Trebuchet MS"/>
                <a:ea typeface="Trebuchet MS"/>
                <a:cs typeface="Trebuchet MS"/>
                <a:sym typeface="Trebuchet MS"/>
              </a:rPr>
              <a:t>Women who experience DV were 21% less likely to be on treatment, reported 53% lower adherence to medication, and where 36% less likely to be virally suppressed than women who had not experience DV</a:t>
            </a:r>
          </a:p>
          <a:p>
            <a:pPr marL="457200" lvl="0" indent="-330200" rtl="0">
              <a:lnSpc>
                <a:spcPct val="150000"/>
              </a:lnSpc>
              <a:spcBef>
                <a:spcPts val="0"/>
              </a:spcBef>
              <a:spcAft>
                <a:spcPts val="0"/>
              </a:spcAft>
              <a:buClr>
                <a:srgbClr val="FFFFFF"/>
              </a:buClr>
              <a:buSzPts val="1600"/>
              <a:buFont typeface="Trebuchet MS"/>
              <a:buChar char="★"/>
            </a:pPr>
            <a:endParaRPr sz="800" dirty="0">
              <a:solidFill>
                <a:srgbClr val="FFFFFF"/>
              </a:solidFill>
              <a:latin typeface="Trebuchet MS"/>
              <a:ea typeface="Trebuchet MS"/>
              <a:cs typeface="Trebuchet MS"/>
              <a:sym typeface="Trebuchet MS"/>
            </a:endParaRPr>
          </a:p>
          <a:p>
            <a:pPr marL="457200" lvl="0" indent="-330200" rtl="0">
              <a:lnSpc>
                <a:spcPct val="150000"/>
              </a:lnSpc>
              <a:spcBef>
                <a:spcPts val="0"/>
              </a:spcBef>
              <a:spcAft>
                <a:spcPts val="0"/>
              </a:spcAft>
              <a:buClr>
                <a:srgbClr val="FFFFFF"/>
              </a:buClr>
              <a:buSzPts val="1600"/>
              <a:buFont typeface="Trebuchet MS"/>
              <a:buChar char="★"/>
            </a:pPr>
            <a:r>
              <a:rPr lang="en" sz="1600" dirty="0">
                <a:solidFill>
                  <a:srgbClr val="FFFFFF"/>
                </a:solidFill>
                <a:latin typeface="Trebuchet MS"/>
                <a:ea typeface="Trebuchet MS"/>
                <a:cs typeface="Trebuchet MS"/>
                <a:sym typeface="Trebuchet MS"/>
              </a:rPr>
              <a:t>Men who have experienced DV were 1.95x more likely to have had a clinically significant interruption in care (defined as having an undetectable viral load and leaving care for at least one year, then returning to care with a detectable viral load and 1.55x more likely to have had a hospitalization related to HIV</a:t>
            </a:r>
            <a:endParaRPr sz="1600" dirty="0">
              <a:solidFill>
                <a:srgbClr val="FFFFFF"/>
              </a:solidFill>
              <a:latin typeface="Trebuchet MS"/>
              <a:ea typeface="Trebuchet MS"/>
              <a:cs typeface="Trebuchet MS"/>
              <a:sym typeface="Trebuchet MS"/>
            </a:endParaRPr>
          </a:p>
        </p:txBody>
      </p:sp>
      <p:pic>
        <p:nvPicPr>
          <p:cNvPr id="7" name="Google Shape;65;p14">
            <a:extLst>
              <a:ext uri="{FF2B5EF4-FFF2-40B4-BE49-F238E27FC236}">
                <a16:creationId xmlns:a16="http://schemas.microsoft.com/office/drawing/2014/main" xmlns="" id="{15727364-4BDD-43AF-B6BF-38BA8E10AE9A}"/>
              </a:ext>
            </a:extLst>
          </p:cNvPr>
          <p:cNvPicPr preferRelativeResize="0"/>
          <p:nvPr/>
        </p:nvPicPr>
        <p:blipFill>
          <a:blip r:embed="rId4">
            <a:alphaModFix/>
          </a:blip>
          <a:stretch>
            <a:fillRect/>
          </a:stretch>
        </p:blipFill>
        <p:spPr>
          <a:xfrm>
            <a:off x="120911" y="282375"/>
            <a:ext cx="1359931" cy="52507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4"/>
          <p:cNvPicPr preferRelativeResize="0"/>
          <p:nvPr/>
        </p:nvPicPr>
        <p:blipFill>
          <a:blip r:embed="rId3">
            <a:alphaModFix/>
          </a:blip>
          <a:stretch>
            <a:fillRect/>
          </a:stretch>
        </p:blipFill>
        <p:spPr>
          <a:xfrm>
            <a:off x="0" y="1875"/>
            <a:ext cx="4572000" cy="5143500"/>
          </a:xfrm>
          <a:prstGeom prst="rect">
            <a:avLst/>
          </a:prstGeom>
          <a:noFill/>
          <a:ln>
            <a:noFill/>
          </a:ln>
        </p:spPr>
      </p:pic>
      <p:sp>
        <p:nvSpPr>
          <p:cNvPr id="246" name="Google Shape;246;p34"/>
          <p:cNvSpPr txBox="1">
            <a:spLocks noGrp="1"/>
          </p:cNvSpPr>
          <p:nvPr>
            <p:ph type="title"/>
          </p:nvPr>
        </p:nvSpPr>
        <p:spPr>
          <a:xfrm>
            <a:off x="265500" y="1019925"/>
            <a:ext cx="4045200" cy="2190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Trebuchet MS"/>
                <a:ea typeface="Trebuchet MS"/>
                <a:cs typeface="Trebuchet MS"/>
                <a:sym typeface="Trebuchet MS"/>
              </a:rPr>
              <a:t>Assisting Our Clients Through Recovery</a:t>
            </a:r>
            <a:endParaRPr>
              <a:latin typeface="Trebuchet MS"/>
              <a:ea typeface="Trebuchet MS"/>
              <a:cs typeface="Trebuchet MS"/>
              <a:sym typeface="Trebuchet MS"/>
            </a:endParaRPr>
          </a:p>
        </p:txBody>
      </p:sp>
      <p:sp>
        <p:nvSpPr>
          <p:cNvPr id="247" name="Google Shape;247;p34"/>
          <p:cNvSpPr/>
          <p:nvPr/>
        </p:nvSpPr>
        <p:spPr>
          <a:xfrm>
            <a:off x="0" y="3571275"/>
            <a:ext cx="4572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txBox="1">
            <a:spLocks noGrp="1"/>
          </p:cNvSpPr>
          <p:nvPr>
            <p:ph type="subTitle" idx="1"/>
          </p:nvPr>
        </p:nvSpPr>
        <p:spPr>
          <a:xfrm>
            <a:off x="265500" y="3647475"/>
            <a:ext cx="4045200" cy="1235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Trebuchet MS"/>
                <a:ea typeface="Trebuchet MS"/>
                <a:cs typeface="Trebuchet MS"/>
                <a:sym typeface="Trebuchet MS"/>
              </a:rPr>
              <a:t>Using Empowerment and Education</a:t>
            </a:r>
            <a:endParaRPr>
              <a:latin typeface="Trebuchet MS"/>
              <a:ea typeface="Trebuchet MS"/>
              <a:cs typeface="Trebuchet MS"/>
              <a:sym typeface="Trebuchet MS"/>
            </a:endParaRPr>
          </a:p>
        </p:txBody>
      </p:sp>
      <p:sp>
        <p:nvSpPr>
          <p:cNvPr id="249" name="Google Shape;249;p3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250" name="Google Shape;250;p34"/>
          <p:cNvPicPr preferRelativeResize="0"/>
          <p:nvPr/>
        </p:nvPicPr>
        <p:blipFill rotWithShape="1">
          <a:blip r:embed="rId4">
            <a:alphaModFix/>
          </a:blip>
          <a:srcRect l="11950" t="3522" r="11980" b="5228"/>
          <a:stretch/>
        </p:blipFill>
        <p:spPr>
          <a:xfrm>
            <a:off x="4572000" y="1875"/>
            <a:ext cx="4572000" cy="5143500"/>
          </a:xfrm>
          <a:prstGeom prst="rect">
            <a:avLst/>
          </a:prstGeom>
          <a:noFill/>
          <a:ln w="28575" cap="flat" cmpd="sng">
            <a:solidFill>
              <a:srgbClr val="351C75"/>
            </a:solidFill>
            <a:prstDash val="solid"/>
            <a:round/>
            <a:headEnd type="none" w="sm" len="sm"/>
            <a:tailEnd type="none" w="sm" len="sm"/>
          </a:ln>
        </p:spPr>
      </p:pic>
      <p:pic>
        <p:nvPicPr>
          <p:cNvPr id="8" name="Google Shape;65;p14">
            <a:extLst>
              <a:ext uri="{FF2B5EF4-FFF2-40B4-BE49-F238E27FC236}">
                <a16:creationId xmlns:a16="http://schemas.microsoft.com/office/drawing/2014/main" xmlns="" id="{00CB3257-1DCA-4D64-AEC3-AF3B2E2BB37E}"/>
              </a:ext>
            </a:extLst>
          </p:cNvPr>
          <p:cNvPicPr preferRelativeResize="0"/>
          <p:nvPr/>
        </p:nvPicPr>
        <p:blipFill>
          <a:blip r:embed="rId5">
            <a:alphaModFix/>
          </a:blip>
          <a:stretch>
            <a:fillRect/>
          </a:stretch>
        </p:blipFill>
        <p:spPr>
          <a:xfrm>
            <a:off x="88543" y="123394"/>
            <a:ext cx="882501" cy="3875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5"/>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56" name="Google Shape;256;p35"/>
          <p:cNvSpPr/>
          <p:nvPr/>
        </p:nvSpPr>
        <p:spPr>
          <a:xfrm>
            <a:off x="222475" y="1377375"/>
            <a:ext cx="8705700" cy="34800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0" y="189125"/>
            <a:ext cx="91506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txBox="1">
            <a:spLocks noGrp="1"/>
          </p:cNvSpPr>
          <p:nvPr>
            <p:ph type="title"/>
          </p:nvPr>
        </p:nvSpPr>
        <p:spPr>
          <a:xfrm>
            <a:off x="311700" y="3688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Trebuchet MS"/>
                <a:ea typeface="Trebuchet MS"/>
                <a:cs typeface="Trebuchet MS"/>
                <a:sym typeface="Trebuchet MS"/>
              </a:rPr>
              <a:t>Reduce The Stigma</a:t>
            </a:r>
            <a:endParaRPr sz="3400">
              <a:latin typeface="Trebuchet MS"/>
              <a:ea typeface="Trebuchet MS"/>
              <a:cs typeface="Trebuchet MS"/>
              <a:sym typeface="Trebuchet MS"/>
            </a:endParaRPr>
          </a:p>
        </p:txBody>
      </p:sp>
      <p:sp>
        <p:nvSpPr>
          <p:cNvPr id="259" name="Google Shape;259;p35"/>
          <p:cNvSpPr txBox="1">
            <a:spLocks noGrp="1"/>
          </p:cNvSpPr>
          <p:nvPr>
            <p:ph type="body" idx="1"/>
          </p:nvPr>
        </p:nvSpPr>
        <p:spPr>
          <a:xfrm>
            <a:off x="222325" y="1309159"/>
            <a:ext cx="8705700" cy="35490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17500" algn="l" rtl="0">
              <a:lnSpc>
                <a:spcPct val="100000"/>
              </a:lnSpc>
              <a:spcBef>
                <a:spcPts val="0"/>
              </a:spcBef>
              <a:spcAft>
                <a:spcPts val="0"/>
              </a:spcAft>
              <a:buClr>
                <a:srgbClr val="FFFFFF"/>
              </a:buClr>
              <a:buSzPts val="1400"/>
              <a:buFont typeface="Trebuchet MS"/>
              <a:buAutoNum type="arabicPeriod"/>
            </a:pPr>
            <a:r>
              <a:rPr lang="en" dirty="0">
                <a:solidFill>
                  <a:srgbClr val="FFFFFF"/>
                </a:solidFill>
                <a:latin typeface="Trebuchet MS"/>
                <a:ea typeface="Trebuchet MS"/>
                <a:cs typeface="Trebuchet MS"/>
                <a:sym typeface="Trebuchet MS"/>
              </a:rPr>
              <a:t>Know the facts. </a:t>
            </a:r>
            <a:r>
              <a:rPr lang="en" u="sng" dirty="0">
                <a:solidFill>
                  <a:srgbClr val="FFFFFF"/>
                </a:solidFill>
                <a:latin typeface="Trebuchet MS"/>
                <a:ea typeface="Trebuchet MS"/>
                <a:cs typeface="Trebuchet MS"/>
                <a:sym typeface="Trebuchet MS"/>
                <a:hlinkClick r:id="rId4">
                  <a:extLst>
                    <a:ext uri="{A12FA001-AC4F-418D-AE19-62706E023703}">
                      <ahyp:hlinkClr xmlns:ahyp="http://schemas.microsoft.com/office/drawing/2018/hyperlinkcolor" xmlns="" val="tx"/>
                    </a:ext>
                  </a:extLst>
                </a:hlinkClick>
              </a:rPr>
              <a:t>Educate yourself</a:t>
            </a:r>
            <a:r>
              <a:rPr lang="en" dirty="0">
                <a:solidFill>
                  <a:srgbClr val="FFFFFF"/>
                </a:solidFill>
                <a:latin typeface="Trebuchet MS"/>
                <a:ea typeface="Trebuchet MS"/>
                <a:cs typeface="Trebuchet MS"/>
                <a:sym typeface="Trebuchet MS"/>
              </a:rPr>
              <a:t> about the HIV and DV, as well as the intersectionality between the two.</a:t>
            </a:r>
            <a:endParaRPr dirty="0">
              <a:solidFill>
                <a:srgbClr val="FFFFFF"/>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FFFFFF"/>
              </a:buClr>
              <a:buSzPts val="1400"/>
              <a:buFont typeface="Trebuchet MS"/>
              <a:buAutoNum type="arabicPeriod"/>
            </a:pPr>
            <a:r>
              <a:rPr lang="en" dirty="0">
                <a:solidFill>
                  <a:srgbClr val="FFFFFF"/>
                </a:solidFill>
                <a:latin typeface="Trebuchet MS"/>
                <a:ea typeface="Trebuchet MS"/>
                <a:cs typeface="Trebuchet MS"/>
                <a:sym typeface="Trebuchet MS"/>
              </a:rPr>
              <a:t>Be aware of your attitudes and behaviour. Be willing to confront your own biases. Change starts with “us”.</a:t>
            </a:r>
            <a:endParaRPr dirty="0">
              <a:solidFill>
                <a:srgbClr val="FFFFFF"/>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FFFFFF"/>
              </a:buClr>
              <a:buSzPts val="1400"/>
              <a:buFont typeface="Trebuchet MS"/>
              <a:buAutoNum type="arabicPeriod"/>
            </a:pPr>
            <a:r>
              <a:rPr lang="en" dirty="0">
                <a:solidFill>
                  <a:srgbClr val="FFFFFF"/>
                </a:solidFill>
                <a:latin typeface="Trebuchet MS"/>
                <a:ea typeface="Trebuchet MS"/>
                <a:cs typeface="Trebuchet MS"/>
                <a:sym typeface="Trebuchet MS"/>
              </a:rPr>
              <a:t>Choose your words carefully. The way we speak can affect the attitudes of others.</a:t>
            </a:r>
            <a:endParaRPr dirty="0">
              <a:solidFill>
                <a:srgbClr val="FFFFFF"/>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FFFFFF"/>
              </a:buClr>
              <a:buSzPts val="1400"/>
              <a:buFont typeface="Trebuchet MS"/>
              <a:buAutoNum type="arabicPeriod"/>
            </a:pPr>
            <a:r>
              <a:rPr lang="en" dirty="0">
                <a:solidFill>
                  <a:srgbClr val="FFFFFF"/>
                </a:solidFill>
                <a:latin typeface="Trebuchet MS"/>
                <a:ea typeface="Trebuchet MS"/>
                <a:cs typeface="Trebuchet MS"/>
                <a:sym typeface="Trebuchet MS"/>
              </a:rPr>
              <a:t>Educate others. </a:t>
            </a:r>
            <a:r>
              <a:rPr lang="en" u="sng" dirty="0">
                <a:solidFill>
                  <a:srgbClr val="FFFFFF"/>
                </a:solidFill>
                <a:latin typeface="Trebuchet MS"/>
                <a:ea typeface="Trebuchet MS"/>
                <a:cs typeface="Trebuchet MS"/>
                <a:sym typeface="Trebuchet MS"/>
                <a:hlinkClick r:id="rId5">
                  <a:extLst>
                    <a:ext uri="{A12FA001-AC4F-418D-AE19-62706E023703}">
                      <ahyp:hlinkClr xmlns:ahyp="http://schemas.microsoft.com/office/drawing/2018/hyperlinkcolor" xmlns="" val="tx"/>
                    </a:ext>
                  </a:extLst>
                </a:hlinkClick>
              </a:rPr>
              <a:t>Pass on facts</a:t>
            </a:r>
            <a:r>
              <a:rPr lang="en" dirty="0">
                <a:solidFill>
                  <a:srgbClr val="FFFFFF"/>
                </a:solidFill>
                <a:latin typeface="Trebuchet MS"/>
                <a:ea typeface="Trebuchet MS"/>
                <a:cs typeface="Trebuchet MS"/>
                <a:sym typeface="Trebuchet MS"/>
              </a:rPr>
              <a:t> and positive attitudes; challenge myths and stereotypes. Be willing to create and support an environment that holds space for empowering and educating dialogue.</a:t>
            </a:r>
            <a:endParaRPr dirty="0">
              <a:solidFill>
                <a:srgbClr val="FFFFFF"/>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FFFFFF"/>
              </a:buClr>
              <a:buSzPts val="1400"/>
              <a:buFont typeface="Trebuchet MS"/>
              <a:buAutoNum type="arabicPeriod"/>
            </a:pPr>
            <a:r>
              <a:rPr lang="en" dirty="0">
                <a:solidFill>
                  <a:srgbClr val="FFFFFF"/>
                </a:solidFill>
                <a:latin typeface="Trebuchet MS"/>
                <a:ea typeface="Trebuchet MS"/>
                <a:cs typeface="Trebuchet MS"/>
                <a:sym typeface="Trebuchet MS"/>
              </a:rPr>
              <a:t>Focus on the positive. DV and HIV are only a part of anyone's larger picture.</a:t>
            </a:r>
            <a:endParaRPr dirty="0">
              <a:solidFill>
                <a:srgbClr val="FFFFFF"/>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FFFFFF"/>
              </a:buClr>
              <a:buSzPts val="1400"/>
              <a:buFont typeface="Trebuchet MS"/>
              <a:buAutoNum type="arabicPeriod"/>
            </a:pPr>
            <a:r>
              <a:rPr lang="en" dirty="0">
                <a:solidFill>
                  <a:srgbClr val="FFFFFF"/>
                </a:solidFill>
                <a:latin typeface="Trebuchet MS"/>
                <a:ea typeface="Trebuchet MS"/>
                <a:cs typeface="Trebuchet MS"/>
                <a:sym typeface="Trebuchet MS"/>
              </a:rPr>
              <a:t>Treat everyone with dignity and respect; offer support and encouragement.</a:t>
            </a:r>
            <a:endParaRPr dirty="0">
              <a:solidFill>
                <a:srgbClr val="FFFFFF"/>
              </a:solidFill>
              <a:latin typeface="Trebuchet MS"/>
              <a:ea typeface="Trebuchet MS"/>
              <a:cs typeface="Trebuchet MS"/>
              <a:sym typeface="Trebuchet MS"/>
            </a:endParaRPr>
          </a:p>
          <a:p>
            <a:pPr marL="457200" lvl="0" indent="-317500" algn="l" rtl="0">
              <a:lnSpc>
                <a:spcPct val="100000"/>
              </a:lnSpc>
              <a:spcBef>
                <a:spcPts val="0"/>
              </a:spcBef>
              <a:spcAft>
                <a:spcPts val="0"/>
              </a:spcAft>
              <a:buClr>
                <a:srgbClr val="FFFFFF"/>
              </a:buClr>
              <a:buSzPts val="1400"/>
              <a:buFont typeface="Trebuchet MS"/>
              <a:buAutoNum type="arabicPeriod"/>
            </a:pPr>
            <a:r>
              <a:rPr lang="en" dirty="0">
                <a:solidFill>
                  <a:srgbClr val="FFFFFF"/>
                </a:solidFill>
                <a:latin typeface="Trebuchet MS"/>
                <a:ea typeface="Trebuchet MS"/>
                <a:cs typeface="Trebuchet MS"/>
                <a:sym typeface="Trebuchet MS"/>
              </a:rPr>
              <a:t>Demand policies and space which nurture inclusivity.</a:t>
            </a:r>
            <a:endParaRPr dirty="0"/>
          </a:p>
        </p:txBody>
      </p:sp>
      <p:pic>
        <p:nvPicPr>
          <p:cNvPr id="7" name="Google Shape;65;p14">
            <a:extLst>
              <a:ext uri="{FF2B5EF4-FFF2-40B4-BE49-F238E27FC236}">
                <a16:creationId xmlns:a16="http://schemas.microsoft.com/office/drawing/2014/main" xmlns="" id="{336884C6-C961-4C64-922B-F18A3131568B}"/>
              </a:ext>
            </a:extLst>
          </p:cNvPr>
          <p:cNvPicPr preferRelativeResize="0"/>
          <p:nvPr/>
        </p:nvPicPr>
        <p:blipFill>
          <a:blip r:embed="rId6">
            <a:alphaModFix/>
          </a:blip>
          <a:stretch>
            <a:fillRect/>
          </a:stretch>
        </p:blipFill>
        <p:spPr>
          <a:xfrm>
            <a:off x="56175" y="462158"/>
            <a:ext cx="1359931" cy="5250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6"/>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65" name="Google Shape;265;p36"/>
          <p:cNvSpPr/>
          <p:nvPr/>
        </p:nvSpPr>
        <p:spPr>
          <a:xfrm>
            <a:off x="0" y="189125"/>
            <a:ext cx="91506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6"/>
          <p:cNvSpPr/>
          <p:nvPr/>
        </p:nvSpPr>
        <p:spPr>
          <a:xfrm>
            <a:off x="159300" y="1302500"/>
            <a:ext cx="3873300" cy="36726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6"/>
          <p:cNvSpPr txBox="1">
            <a:spLocks noGrp="1"/>
          </p:cNvSpPr>
          <p:nvPr>
            <p:ph type="title"/>
          </p:nvPr>
        </p:nvSpPr>
        <p:spPr>
          <a:xfrm>
            <a:off x="377224" y="198300"/>
            <a:ext cx="3765897" cy="833400"/>
          </a:xfrm>
          <a:prstGeom prst="rect">
            <a:avLst/>
          </a:prstGeom>
          <a:effectLst>
            <a:outerShdw blurRad="57150" dist="66675" dir="3960000" algn="bl" rotWithShape="0">
              <a:srgbClr val="000000">
                <a:alpha val="50000"/>
              </a:srgbClr>
            </a:outerShdw>
          </a:effectLst>
        </p:spPr>
        <p:txBody>
          <a:bodyPr spcFirstLastPara="1" wrap="square" lIns="91425" tIns="91425" rIns="91425" bIns="91425" anchor="b" anchorCtr="0">
            <a:noAutofit/>
          </a:bodyPr>
          <a:lstStyle/>
          <a:p>
            <a:pPr marL="0" lvl="0" indent="0" algn="r" rtl="0">
              <a:spcBef>
                <a:spcPts val="0"/>
              </a:spcBef>
              <a:spcAft>
                <a:spcPts val="0"/>
              </a:spcAft>
              <a:buNone/>
            </a:pPr>
            <a:r>
              <a:rPr lang="en" sz="3400" dirty="0">
                <a:solidFill>
                  <a:srgbClr val="000000"/>
                </a:solidFill>
                <a:latin typeface="Trebuchet MS"/>
                <a:ea typeface="Trebuchet MS"/>
                <a:cs typeface="Trebuchet MS"/>
                <a:sym typeface="Trebuchet MS"/>
              </a:rPr>
              <a:t>Empowerment</a:t>
            </a:r>
            <a:endParaRPr sz="3400" dirty="0">
              <a:solidFill>
                <a:srgbClr val="000000"/>
              </a:solidFill>
              <a:latin typeface="Trebuchet MS"/>
              <a:ea typeface="Trebuchet MS"/>
              <a:cs typeface="Trebuchet MS"/>
              <a:sym typeface="Trebuchet MS"/>
            </a:endParaRPr>
          </a:p>
        </p:txBody>
      </p:sp>
      <p:sp>
        <p:nvSpPr>
          <p:cNvPr id="268" name="Google Shape;268;p36"/>
          <p:cNvSpPr txBox="1">
            <a:spLocks noGrp="1"/>
          </p:cNvSpPr>
          <p:nvPr>
            <p:ph type="body" idx="1"/>
          </p:nvPr>
        </p:nvSpPr>
        <p:spPr>
          <a:xfrm>
            <a:off x="83200" y="1347707"/>
            <a:ext cx="3873300" cy="3445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23850" algn="l" rtl="0">
              <a:lnSpc>
                <a:spcPct val="150000"/>
              </a:lnSpc>
              <a:spcBef>
                <a:spcPts val="0"/>
              </a:spcBef>
              <a:spcAft>
                <a:spcPts val="0"/>
              </a:spcAft>
              <a:buClr>
                <a:srgbClr val="FFFFFF"/>
              </a:buClr>
              <a:buSzPts val="1500"/>
              <a:buFont typeface="Trebuchet MS"/>
              <a:buChar char="★"/>
            </a:pPr>
            <a:r>
              <a:rPr lang="en" sz="1500" dirty="0">
                <a:solidFill>
                  <a:srgbClr val="FFFFFF"/>
                </a:solidFill>
                <a:latin typeface="Trebuchet MS"/>
                <a:ea typeface="Trebuchet MS"/>
                <a:cs typeface="Trebuchet MS"/>
                <a:sym typeface="Trebuchet MS"/>
              </a:rPr>
              <a:t>HIV+ status is not a death sentence, nor is it a sentence to be alone for the rest of their lives.</a:t>
            </a:r>
            <a:endParaRPr sz="1500" dirty="0">
              <a:solidFill>
                <a:srgbClr val="FFFFFF"/>
              </a:solidFill>
              <a:latin typeface="Trebuchet MS"/>
              <a:ea typeface="Trebuchet MS"/>
              <a:cs typeface="Trebuchet MS"/>
              <a:sym typeface="Trebuchet MS"/>
            </a:endParaRPr>
          </a:p>
          <a:p>
            <a:pPr marL="457200" lvl="0" indent="-323850" algn="l" rtl="0">
              <a:lnSpc>
                <a:spcPct val="150000"/>
              </a:lnSpc>
              <a:spcBef>
                <a:spcPts val="0"/>
              </a:spcBef>
              <a:spcAft>
                <a:spcPts val="0"/>
              </a:spcAft>
              <a:buClr>
                <a:srgbClr val="FFFFFF"/>
              </a:buClr>
              <a:buSzPts val="1500"/>
              <a:buFont typeface="Trebuchet MS"/>
              <a:buChar char="★"/>
            </a:pPr>
            <a:r>
              <a:rPr lang="en" sz="1500" dirty="0">
                <a:solidFill>
                  <a:srgbClr val="FFFFFF"/>
                </a:solidFill>
                <a:latin typeface="Trebuchet MS"/>
                <a:ea typeface="Trebuchet MS"/>
                <a:cs typeface="Trebuchet MS"/>
                <a:sym typeface="Trebuchet MS"/>
              </a:rPr>
              <a:t>Everyone </a:t>
            </a:r>
            <a:r>
              <a:rPr lang="en" sz="1500" u="sng" dirty="0">
                <a:solidFill>
                  <a:srgbClr val="FFFFFF"/>
                </a:solidFill>
                <a:latin typeface="Trebuchet MS"/>
                <a:ea typeface="Trebuchet MS"/>
                <a:cs typeface="Trebuchet MS"/>
                <a:sym typeface="Trebuchet MS"/>
              </a:rPr>
              <a:t>DESERVES</a:t>
            </a:r>
            <a:r>
              <a:rPr lang="en" sz="1500" dirty="0">
                <a:solidFill>
                  <a:srgbClr val="FFFFFF"/>
                </a:solidFill>
                <a:latin typeface="Trebuchet MS"/>
                <a:ea typeface="Trebuchet MS"/>
                <a:cs typeface="Trebuchet MS"/>
                <a:sym typeface="Trebuchet MS"/>
              </a:rPr>
              <a:t> healthy relationships. We do </a:t>
            </a:r>
            <a:r>
              <a:rPr lang="en" sz="1500" u="sng" dirty="0">
                <a:solidFill>
                  <a:srgbClr val="FFFFFF"/>
                </a:solidFill>
                <a:latin typeface="Trebuchet MS"/>
                <a:ea typeface="Trebuchet MS"/>
                <a:cs typeface="Trebuchet MS"/>
                <a:sym typeface="Trebuchet MS"/>
              </a:rPr>
              <a:t>NOT</a:t>
            </a:r>
            <a:r>
              <a:rPr lang="en" sz="1500" dirty="0">
                <a:solidFill>
                  <a:srgbClr val="FFFFFF"/>
                </a:solidFill>
                <a:latin typeface="Trebuchet MS"/>
                <a:ea typeface="Trebuchet MS"/>
                <a:cs typeface="Trebuchet MS"/>
                <a:sym typeface="Trebuchet MS"/>
              </a:rPr>
              <a:t> have to “settle”.</a:t>
            </a:r>
            <a:endParaRPr sz="1500" dirty="0">
              <a:solidFill>
                <a:srgbClr val="FFFFFF"/>
              </a:solidFill>
              <a:latin typeface="Trebuchet MS"/>
              <a:ea typeface="Trebuchet MS"/>
              <a:cs typeface="Trebuchet MS"/>
              <a:sym typeface="Trebuchet MS"/>
            </a:endParaRPr>
          </a:p>
          <a:p>
            <a:pPr marL="457200" lvl="0" indent="-323850" algn="l" rtl="0">
              <a:lnSpc>
                <a:spcPct val="150000"/>
              </a:lnSpc>
              <a:spcBef>
                <a:spcPts val="0"/>
              </a:spcBef>
              <a:spcAft>
                <a:spcPts val="0"/>
              </a:spcAft>
              <a:buClr>
                <a:srgbClr val="FFFFFF"/>
              </a:buClr>
              <a:buSzPts val="1500"/>
              <a:buFont typeface="Trebuchet MS"/>
              <a:buChar char="★"/>
            </a:pPr>
            <a:r>
              <a:rPr lang="en" sz="1500" dirty="0">
                <a:solidFill>
                  <a:srgbClr val="FFFFFF"/>
                </a:solidFill>
                <a:latin typeface="Trebuchet MS"/>
                <a:ea typeface="Trebuchet MS"/>
                <a:cs typeface="Trebuchet MS"/>
                <a:sym typeface="Trebuchet MS"/>
              </a:rPr>
              <a:t>Encourage clients to take an active role in decision making, with the understanding that they are the experts on their life.</a:t>
            </a:r>
            <a:endParaRPr sz="1500" dirty="0">
              <a:solidFill>
                <a:srgbClr val="FFFFFF"/>
              </a:solidFill>
              <a:latin typeface="Trebuchet MS"/>
              <a:ea typeface="Trebuchet MS"/>
              <a:cs typeface="Trebuchet MS"/>
              <a:sym typeface="Trebuchet MS"/>
            </a:endParaRPr>
          </a:p>
        </p:txBody>
      </p:sp>
      <p:pic>
        <p:nvPicPr>
          <p:cNvPr id="269" name="Google Shape;269;p36"/>
          <p:cNvPicPr preferRelativeResize="0"/>
          <p:nvPr/>
        </p:nvPicPr>
        <p:blipFill>
          <a:blip r:embed="rId4">
            <a:alphaModFix/>
          </a:blip>
          <a:stretch>
            <a:fillRect/>
          </a:stretch>
        </p:blipFill>
        <p:spPr>
          <a:xfrm>
            <a:off x="4240100" y="129075"/>
            <a:ext cx="4646501" cy="4889099"/>
          </a:xfrm>
          <a:prstGeom prst="rect">
            <a:avLst/>
          </a:prstGeom>
          <a:noFill/>
          <a:ln w="28575" cap="flat" cmpd="sng">
            <a:solidFill>
              <a:srgbClr val="351C75"/>
            </a:solidFill>
            <a:prstDash val="solid"/>
            <a:round/>
            <a:headEnd type="none" w="sm" len="sm"/>
            <a:tailEnd type="none" w="sm" len="sm"/>
          </a:ln>
          <a:effectLst>
            <a:outerShdw blurRad="57150" dist="161925" dir="2940000" algn="bl" rotWithShape="0">
              <a:srgbClr val="000000">
                <a:alpha val="50000"/>
              </a:srgbClr>
            </a:outerShdw>
          </a:effectLst>
        </p:spPr>
      </p:pic>
      <p:pic>
        <p:nvPicPr>
          <p:cNvPr id="8" name="Google Shape;65;p14">
            <a:extLst>
              <a:ext uri="{FF2B5EF4-FFF2-40B4-BE49-F238E27FC236}">
                <a16:creationId xmlns:a16="http://schemas.microsoft.com/office/drawing/2014/main" xmlns="" id="{32AB2604-6F87-450D-8BCF-9BA7FE2F244E}"/>
              </a:ext>
            </a:extLst>
          </p:cNvPr>
          <p:cNvPicPr preferRelativeResize="0"/>
          <p:nvPr/>
        </p:nvPicPr>
        <p:blipFill>
          <a:blip r:embed="rId5">
            <a:alphaModFix/>
          </a:blip>
          <a:stretch>
            <a:fillRect/>
          </a:stretch>
        </p:blipFill>
        <p:spPr>
          <a:xfrm>
            <a:off x="56176" y="462158"/>
            <a:ext cx="1044342" cy="4878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7"/>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75" name="Google Shape;275;p37"/>
          <p:cNvSpPr/>
          <p:nvPr/>
        </p:nvSpPr>
        <p:spPr>
          <a:xfrm>
            <a:off x="0" y="189125"/>
            <a:ext cx="91506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7"/>
          <p:cNvSpPr txBox="1">
            <a:spLocks noGrp="1"/>
          </p:cNvSpPr>
          <p:nvPr>
            <p:ph type="title"/>
          </p:nvPr>
        </p:nvSpPr>
        <p:spPr>
          <a:xfrm>
            <a:off x="311700" y="3688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Trebuchet MS"/>
                <a:ea typeface="Trebuchet MS"/>
                <a:cs typeface="Trebuchet MS"/>
                <a:sym typeface="Trebuchet MS"/>
              </a:rPr>
              <a:t>Education </a:t>
            </a:r>
            <a:endParaRPr sz="3400">
              <a:latin typeface="Trebuchet MS"/>
              <a:ea typeface="Trebuchet MS"/>
              <a:cs typeface="Trebuchet MS"/>
              <a:sym typeface="Trebuchet MS"/>
            </a:endParaRPr>
          </a:p>
        </p:txBody>
      </p:sp>
      <p:sp>
        <p:nvSpPr>
          <p:cNvPr id="277" name="Google Shape;277;p37"/>
          <p:cNvSpPr/>
          <p:nvPr/>
        </p:nvSpPr>
        <p:spPr>
          <a:xfrm>
            <a:off x="159300" y="1288950"/>
            <a:ext cx="8879400" cy="36861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7"/>
          <p:cNvSpPr txBox="1"/>
          <p:nvPr/>
        </p:nvSpPr>
        <p:spPr>
          <a:xfrm>
            <a:off x="311700" y="1251800"/>
            <a:ext cx="3679200" cy="3594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a:solidFill>
                  <a:srgbClr val="FFFFFF"/>
                </a:solidFill>
                <a:latin typeface="Trebuchet MS"/>
                <a:ea typeface="Trebuchet MS"/>
                <a:cs typeface="Trebuchet MS"/>
                <a:sym typeface="Trebuchet MS"/>
              </a:rPr>
              <a:t>HIV</a:t>
            </a:r>
            <a:endParaRPr sz="1800" u="sng">
              <a:solidFill>
                <a:srgbClr val="FFFFFF"/>
              </a:solidFill>
              <a:latin typeface="Trebuchet MS"/>
              <a:ea typeface="Trebuchet MS"/>
              <a:cs typeface="Trebuchet MS"/>
              <a:sym typeface="Trebuchet MS"/>
            </a:endParaRPr>
          </a:p>
          <a:p>
            <a:pPr marL="0" marR="0" lvl="0" indent="0" algn="l" rtl="0">
              <a:lnSpc>
                <a:spcPct val="150000"/>
              </a:lnSpc>
              <a:spcBef>
                <a:spcPts val="0"/>
              </a:spcBef>
              <a:spcAft>
                <a:spcPts val="0"/>
              </a:spcAft>
              <a:buNone/>
            </a:pPr>
            <a:endParaRPr sz="1800">
              <a:solidFill>
                <a:srgbClr val="FFFFFF"/>
              </a:solidFill>
              <a:latin typeface="Trebuchet MS"/>
              <a:ea typeface="Trebuchet MS"/>
              <a:cs typeface="Trebuchet MS"/>
              <a:sym typeface="Trebuchet MS"/>
            </a:endParaRPr>
          </a:p>
          <a:p>
            <a:pPr marL="457200" marR="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General Virus Education</a:t>
            </a:r>
            <a:endParaRPr sz="1800">
              <a:solidFill>
                <a:srgbClr val="FFFFFF"/>
              </a:solidFill>
              <a:latin typeface="Trebuchet MS"/>
              <a:ea typeface="Trebuchet MS"/>
              <a:cs typeface="Trebuchet MS"/>
              <a:sym typeface="Trebuchet MS"/>
            </a:endParaRPr>
          </a:p>
          <a:p>
            <a:pPr marL="457200" marR="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Prevention and Maintenance Planning</a:t>
            </a:r>
            <a:endParaRPr sz="1800">
              <a:solidFill>
                <a:srgbClr val="FFFFFF"/>
              </a:solidFill>
              <a:latin typeface="Trebuchet MS"/>
              <a:ea typeface="Trebuchet MS"/>
              <a:cs typeface="Trebuchet MS"/>
              <a:sym typeface="Trebuchet MS"/>
            </a:endParaRPr>
          </a:p>
          <a:p>
            <a:pPr marL="457200" marR="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Risk and Protective Factors</a:t>
            </a:r>
            <a:endParaRPr sz="1800">
              <a:solidFill>
                <a:srgbClr val="FFFFFF"/>
              </a:solidFill>
              <a:latin typeface="Trebuchet MS"/>
              <a:ea typeface="Trebuchet MS"/>
              <a:cs typeface="Trebuchet MS"/>
              <a:sym typeface="Trebuchet MS"/>
            </a:endParaRPr>
          </a:p>
          <a:p>
            <a:pPr marL="457200" marR="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The Power of Community</a:t>
            </a:r>
            <a:endParaRPr sz="1800">
              <a:solidFill>
                <a:srgbClr val="FFFFFF"/>
              </a:solidFill>
              <a:latin typeface="Trebuchet MS"/>
              <a:ea typeface="Trebuchet MS"/>
              <a:cs typeface="Trebuchet MS"/>
              <a:sym typeface="Trebuchet MS"/>
            </a:endParaRPr>
          </a:p>
          <a:p>
            <a:pPr marL="457200" marR="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Resources</a:t>
            </a:r>
            <a:endParaRPr sz="1800">
              <a:solidFill>
                <a:srgbClr val="FFFFFF"/>
              </a:solidFill>
              <a:latin typeface="Trebuchet MS"/>
              <a:ea typeface="Trebuchet MS"/>
              <a:cs typeface="Trebuchet MS"/>
              <a:sym typeface="Trebuchet MS"/>
            </a:endParaRPr>
          </a:p>
        </p:txBody>
      </p:sp>
      <p:sp>
        <p:nvSpPr>
          <p:cNvPr id="279" name="Google Shape;279;p37"/>
          <p:cNvSpPr txBox="1"/>
          <p:nvPr/>
        </p:nvSpPr>
        <p:spPr>
          <a:xfrm>
            <a:off x="4700800" y="1288950"/>
            <a:ext cx="4131600" cy="3594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800" u="sng">
                <a:solidFill>
                  <a:srgbClr val="FFFFFF"/>
                </a:solidFill>
                <a:latin typeface="Trebuchet MS"/>
                <a:ea typeface="Trebuchet MS"/>
                <a:cs typeface="Trebuchet MS"/>
                <a:sym typeface="Trebuchet MS"/>
              </a:rPr>
              <a:t>Domestic Violence</a:t>
            </a:r>
            <a:endParaRPr sz="1800" u="sng">
              <a:solidFill>
                <a:srgbClr val="FFFFFF"/>
              </a:solidFill>
              <a:latin typeface="Trebuchet MS"/>
              <a:ea typeface="Trebuchet MS"/>
              <a:cs typeface="Trebuchet MS"/>
              <a:sym typeface="Trebuchet MS"/>
            </a:endParaRPr>
          </a:p>
          <a:p>
            <a:pPr marL="0" lvl="0" indent="0" algn="ctr" rtl="0">
              <a:spcBef>
                <a:spcPts val="0"/>
              </a:spcBef>
              <a:spcAft>
                <a:spcPts val="0"/>
              </a:spcAft>
              <a:buNone/>
            </a:pPr>
            <a:endParaRPr sz="1800" u="sng">
              <a:solidFill>
                <a:srgbClr val="FFFFFF"/>
              </a:solidFill>
              <a:latin typeface="Trebuchet MS"/>
              <a:ea typeface="Trebuchet MS"/>
              <a:cs typeface="Trebuchet MS"/>
              <a:sym typeface="Trebuchet MS"/>
            </a:endParaRPr>
          </a:p>
          <a:p>
            <a:pPr marL="0" lvl="0" indent="0" algn="ctr" rtl="0">
              <a:spcBef>
                <a:spcPts val="0"/>
              </a:spcBef>
              <a:spcAft>
                <a:spcPts val="0"/>
              </a:spcAft>
              <a:buNone/>
            </a:pPr>
            <a:endParaRPr sz="1800" u="sng">
              <a:solidFill>
                <a:srgbClr val="FFFFFF"/>
              </a:solidFill>
              <a:latin typeface="Trebuchet MS"/>
              <a:ea typeface="Trebuchet MS"/>
              <a:cs typeface="Trebuchet MS"/>
              <a:sym typeface="Trebuchet MS"/>
            </a:endParaRPr>
          </a:p>
          <a:p>
            <a:pPr marL="45720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Warning Signs</a:t>
            </a:r>
            <a:endParaRPr sz="1800">
              <a:solidFill>
                <a:srgbClr val="FFFFFF"/>
              </a:solidFill>
              <a:latin typeface="Trebuchet MS"/>
              <a:ea typeface="Trebuchet MS"/>
              <a:cs typeface="Trebuchet MS"/>
              <a:sym typeface="Trebuchet MS"/>
            </a:endParaRPr>
          </a:p>
          <a:p>
            <a:pPr marL="45720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Power &amp; Control Wheel</a:t>
            </a:r>
            <a:endParaRPr sz="1800">
              <a:solidFill>
                <a:srgbClr val="FFFFFF"/>
              </a:solidFill>
              <a:latin typeface="Trebuchet MS"/>
              <a:ea typeface="Trebuchet MS"/>
              <a:cs typeface="Trebuchet MS"/>
              <a:sym typeface="Trebuchet MS"/>
            </a:endParaRPr>
          </a:p>
          <a:p>
            <a:pPr marL="45720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Safety Planning</a:t>
            </a:r>
            <a:endParaRPr sz="1800">
              <a:solidFill>
                <a:srgbClr val="FFFFFF"/>
              </a:solidFill>
              <a:latin typeface="Trebuchet MS"/>
              <a:ea typeface="Trebuchet MS"/>
              <a:cs typeface="Trebuchet MS"/>
              <a:sym typeface="Trebuchet MS"/>
            </a:endParaRPr>
          </a:p>
          <a:p>
            <a:pPr marL="45720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Risk and Protective Factors</a:t>
            </a:r>
            <a:endParaRPr sz="1800">
              <a:solidFill>
                <a:srgbClr val="FFFFFF"/>
              </a:solidFill>
              <a:latin typeface="Trebuchet MS"/>
              <a:ea typeface="Trebuchet MS"/>
              <a:cs typeface="Trebuchet MS"/>
              <a:sym typeface="Trebuchet MS"/>
            </a:endParaRPr>
          </a:p>
          <a:p>
            <a:pPr marL="45720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The Power of Community</a:t>
            </a:r>
            <a:endParaRPr sz="1800">
              <a:solidFill>
                <a:srgbClr val="FFFFFF"/>
              </a:solidFill>
              <a:latin typeface="Trebuchet MS"/>
              <a:ea typeface="Trebuchet MS"/>
              <a:cs typeface="Trebuchet MS"/>
              <a:sym typeface="Trebuchet MS"/>
            </a:endParaRPr>
          </a:p>
          <a:p>
            <a:pPr marL="457200" lvl="0" indent="-342900" algn="l" rtl="0">
              <a:lnSpc>
                <a:spcPct val="150000"/>
              </a:lnSpc>
              <a:spcBef>
                <a:spcPts val="0"/>
              </a:spcBef>
              <a:spcAft>
                <a:spcPts val="0"/>
              </a:spcAft>
              <a:buClr>
                <a:srgbClr val="FFFFFF"/>
              </a:buClr>
              <a:buSzPts val="1800"/>
              <a:buFont typeface="Trebuchet MS"/>
              <a:buChar char="★"/>
            </a:pPr>
            <a:r>
              <a:rPr lang="en" sz="1800">
                <a:solidFill>
                  <a:srgbClr val="FFFFFF"/>
                </a:solidFill>
                <a:latin typeface="Trebuchet MS"/>
                <a:ea typeface="Trebuchet MS"/>
                <a:cs typeface="Trebuchet MS"/>
                <a:sym typeface="Trebuchet MS"/>
              </a:rPr>
              <a:t>Resources</a:t>
            </a:r>
            <a:endParaRPr sz="1800">
              <a:solidFill>
                <a:srgbClr val="FFFFFF"/>
              </a:solidFill>
              <a:latin typeface="Trebuchet MS"/>
              <a:ea typeface="Trebuchet MS"/>
              <a:cs typeface="Trebuchet MS"/>
              <a:sym typeface="Trebuchet MS"/>
            </a:endParaRPr>
          </a:p>
        </p:txBody>
      </p:sp>
      <p:pic>
        <p:nvPicPr>
          <p:cNvPr id="8" name="Google Shape;65;p14">
            <a:extLst>
              <a:ext uri="{FF2B5EF4-FFF2-40B4-BE49-F238E27FC236}">
                <a16:creationId xmlns:a16="http://schemas.microsoft.com/office/drawing/2014/main" xmlns="" id="{77A4A575-D2C6-4FBB-9E3A-83C06822444D}"/>
              </a:ext>
            </a:extLst>
          </p:cNvPr>
          <p:cNvPicPr preferRelativeResize="0"/>
          <p:nvPr/>
        </p:nvPicPr>
        <p:blipFill>
          <a:blip r:embed="rId4">
            <a:alphaModFix/>
          </a:blip>
          <a:stretch>
            <a:fillRect/>
          </a:stretch>
        </p:blipFill>
        <p:spPr>
          <a:xfrm>
            <a:off x="56175" y="462158"/>
            <a:ext cx="1359931" cy="52507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8"/>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85" name="Google Shape;285;p38"/>
          <p:cNvSpPr/>
          <p:nvPr/>
        </p:nvSpPr>
        <p:spPr>
          <a:xfrm>
            <a:off x="0" y="189125"/>
            <a:ext cx="91506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8"/>
          <p:cNvSpPr txBox="1">
            <a:spLocks noGrp="1"/>
          </p:cNvSpPr>
          <p:nvPr>
            <p:ph type="title"/>
          </p:nvPr>
        </p:nvSpPr>
        <p:spPr>
          <a:xfrm>
            <a:off x="311700" y="3688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Trebuchet MS"/>
                <a:ea typeface="Trebuchet MS"/>
                <a:cs typeface="Trebuchet MS"/>
                <a:sym typeface="Trebuchet MS"/>
              </a:rPr>
              <a:t>Education </a:t>
            </a:r>
            <a:endParaRPr sz="3400">
              <a:latin typeface="Trebuchet MS"/>
              <a:ea typeface="Trebuchet MS"/>
              <a:cs typeface="Trebuchet MS"/>
              <a:sym typeface="Trebuchet MS"/>
            </a:endParaRPr>
          </a:p>
        </p:txBody>
      </p:sp>
      <p:pic>
        <p:nvPicPr>
          <p:cNvPr id="287" name="Google Shape;287;p38" descr="What does taking HIV medicine actually do for you? A lot. Starting and sticking with treatment can lower the amount of HIV in the body to undetectable, which means it’s so low it can’t be measured by a test. If you’re living with HIV, current research shows that taking your HIV treatment and getting to and staying undetectable prevents the spread of HIV through sex. Lowering your viral load by sticking with treatment can also help your body protect and improve its immune system, reduce inflammation, and help you avoid HIV medication resistance. Watch the video to find out more. And to see how sticking with treatment can help protect your health and the people you care about.&#10;&#10;Click subscribe for more videos on how we can all help stop HIV. &#10;&#10;To learn more about HIV and HIV treatment, visit: https://www.helpstopthevirus.com/" title="HIV: 5 Reasons to Stick With Treatment">
            <a:hlinkClick r:id="rId4"/>
          </p:cNvPr>
          <p:cNvPicPr preferRelativeResize="0"/>
          <p:nvPr/>
        </p:nvPicPr>
        <p:blipFill>
          <a:blip r:embed="rId5">
            <a:alphaModFix/>
          </a:blip>
          <a:stretch>
            <a:fillRect/>
          </a:stretch>
        </p:blipFill>
        <p:spPr>
          <a:xfrm>
            <a:off x="2053501" y="1317200"/>
            <a:ext cx="5043650" cy="3598850"/>
          </a:xfrm>
          <a:prstGeom prst="rect">
            <a:avLst/>
          </a:prstGeom>
          <a:noFill/>
          <a:ln w="28575" cap="flat" cmpd="sng">
            <a:solidFill>
              <a:srgbClr val="FFFFFF"/>
            </a:solidFill>
            <a:prstDash val="solid"/>
            <a:round/>
            <a:headEnd type="none" w="sm" len="sm"/>
            <a:tailEnd type="none" w="sm" len="sm"/>
          </a:ln>
          <a:effectLst>
            <a:outerShdw blurRad="57150" dist="133350" dir="2700000" algn="bl" rotWithShape="0">
              <a:srgbClr val="000000">
                <a:alpha val="50000"/>
              </a:srgbClr>
            </a:outerShdw>
          </a:effectLst>
        </p:spPr>
      </p:pic>
      <p:pic>
        <p:nvPicPr>
          <p:cNvPr id="6" name="Google Shape;65;p14">
            <a:extLst>
              <a:ext uri="{FF2B5EF4-FFF2-40B4-BE49-F238E27FC236}">
                <a16:creationId xmlns:a16="http://schemas.microsoft.com/office/drawing/2014/main" xmlns="" id="{368F3D73-5EEA-4E85-A9C2-4FD12126BCB9}"/>
              </a:ext>
            </a:extLst>
          </p:cNvPr>
          <p:cNvPicPr preferRelativeResize="0"/>
          <p:nvPr/>
        </p:nvPicPr>
        <p:blipFill>
          <a:blip r:embed="rId6">
            <a:alphaModFix/>
          </a:blip>
          <a:stretch>
            <a:fillRect/>
          </a:stretch>
        </p:blipFill>
        <p:spPr>
          <a:xfrm>
            <a:off x="56175" y="462158"/>
            <a:ext cx="1359931" cy="52507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39"/>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293" name="Google Shape;293;p39"/>
          <p:cNvSpPr/>
          <p:nvPr/>
        </p:nvSpPr>
        <p:spPr>
          <a:xfrm>
            <a:off x="0" y="189125"/>
            <a:ext cx="91506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9"/>
          <p:cNvSpPr txBox="1">
            <a:spLocks noGrp="1"/>
          </p:cNvSpPr>
          <p:nvPr>
            <p:ph type="title"/>
          </p:nvPr>
        </p:nvSpPr>
        <p:spPr>
          <a:xfrm>
            <a:off x="311700" y="36882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400">
                <a:latin typeface="Trebuchet MS"/>
                <a:ea typeface="Trebuchet MS"/>
                <a:cs typeface="Trebuchet MS"/>
                <a:sym typeface="Trebuchet MS"/>
              </a:rPr>
              <a:t>Resources and Referrals</a:t>
            </a:r>
            <a:endParaRPr sz="3400">
              <a:latin typeface="Trebuchet MS"/>
              <a:ea typeface="Trebuchet MS"/>
              <a:cs typeface="Trebuchet MS"/>
              <a:sym typeface="Trebuchet MS"/>
            </a:endParaRPr>
          </a:p>
        </p:txBody>
      </p:sp>
      <p:sp>
        <p:nvSpPr>
          <p:cNvPr id="295" name="Google Shape;295;p39"/>
          <p:cNvSpPr txBox="1">
            <a:spLocks noGrp="1"/>
          </p:cNvSpPr>
          <p:nvPr>
            <p:ph type="body" idx="1"/>
          </p:nvPr>
        </p:nvSpPr>
        <p:spPr>
          <a:xfrm>
            <a:off x="315025" y="147542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Trebuchet MS"/>
                <a:ea typeface="Trebuchet MS"/>
                <a:cs typeface="Trebuchet MS"/>
                <a:sym typeface="Trebuchet MS"/>
              </a:rPr>
              <a:t>It’s </a:t>
            </a:r>
            <a:r>
              <a:rPr lang="en" b="1" u="sng">
                <a:solidFill>
                  <a:srgbClr val="FFFFFF"/>
                </a:solidFill>
                <a:latin typeface="Trebuchet MS"/>
                <a:ea typeface="Trebuchet MS"/>
                <a:cs typeface="Trebuchet MS"/>
                <a:sym typeface="Trebuchet MS"/>
              </a:rPr>
              <a:t>crucial</a:t>
            </a:r>
            <a:r>
              <a:rPr lang="en">
                <a:solidFill>
                  <a:srgbClr val="FFFFFF"/>
                </a:solidFill>
                <a:latin typeface="Trebuchet MS"/>
                <a:ea typeface="Trebuchet MS"/>
                <a:cs typeface="Trebuchet MS"/>
                <a:sym typeface="Trebuchet MS"/>
              </a:rPr>
              <a:t> that we familiarize ourselves with local resources to help our clients.</a:t>
            </a:r>
            <a:endParaRPr>
              <a:solidFill>
                <a:srgbClr val="FFFFFF"/>
              </a:solidFill>
              <a:latin typeface="Trebuchet MS"/>
              <a:ea typeface="Trebuchet MS"/>
              <a:cs typeface="Trebuchet MS"/>
              <a:sym typeface="Trebuchet MS"/>
            </a:endParaRPr>
          </a:p>
          <a:p>
            <a:pPr marL="0" lvl="0" indent="0" algn="ctr" rtl="0">
              <a:spcBef>
                <a:spcPts val="1600"/>
              </a:spcBef>
              <a:spcAft>
                <a:spcPts val="0"/>
              </a:spcAft>
              <a:buNone/>
            </a:pPr>
            <a:r>
              <a:rPr lang="en">
                <a:solidFill>
                  <a:srgbClr val="FFFFFF"/>
                </a:solidFill>
                <a:latin typeface="Trebuchet MS"/>
                <a:ea typeface="Trebuchet MS"/>
                <a:cs typeface="Trebuchet MS"/>
                <a:sym typeface="Trebuchet MS"/>
              </a:rPr>
              <a:t>Who in your community serves victims of domestic violence?</a:t>
            </a:r>
            <a:endParaRPr>
              <a:solidFill>
                <a:srgbClr val="FFFFFF"/>
              </a:solidFill>
              <a:latin typeface="Trebuchet MS"/>
              <a:ea typeface="Trebuchet MS"/>
              <a:cs typeface="Trebuchet MS"/>
              <a:sym typeface="Trebuchet MS"/>
            </a:endParaRPr>
          </a:p>
          <a:p>
            <a:pPr marL="0" lvl="0" indent="0" algn="ctr" rtl="0">
              <a:spcBef>
                <a:spcPts val="1600"/>
              </a:spcBef>
              <a:spcAft>
                <a:spcPts val="0"/>
              </a:spcAft>
              <a:buNone/>
            </a:pPr>
            <a:r>
              <a:rPr lang="en">
                <a:solidFill>
                  <a:srgbClr val="FFFFFF"/>
                </a:solidFill>
                <a:latin typeface="Trebuchet MS"/>
                <a:ea typeface="Trebuchet MS"/>
                <a:cs typeface="Trebuchet MS"/>
                <a:sym typeface="Trebuchet MS"/>
              </a:rPr>
              <a:t>Who in your community serves individuals with HIV?</a:t>
            </a:r>
            <a:endParaRPr>
              <a:solidFill>
                <a:srgbClr val="FFFFFF"/>
              </a:solidFill>
              <a:latin typeface="Trebuchet MS"/>
              <a:ea typeface="Trebuchet MS"/>
              <a:cs typeface="Trebuchet MS"/>
              <a:sym typeface="Trebuchet MS"/>
            </a:endParaRPr>
          </a:p>
          <a:p>
            <a:pPr marL="0" lvl="0" indent="0" algn="ctr" rtl="0">
              <a:spcBef>
                <a:spcPts val="1600"/>
              </a:spcBef>
              <a:spcAft>
                <a:spcPts val="1600"/>
              </a:spcAft>
              <a:buNone/>
            </a:pPr>
            <a:r>
              <a:rPr lang="en">
                <a:solidFill>
                  <a:srgbClr val="FFFFFF"/>
                </a:solidFill>
                <a:latin typeface="Trebuchet MS"/>
                <a:ea typeface="Trebuchet MS"/>
                <a:cs typeface="Trebuchet MS"/>
                <a:sym typeface="Trebuchet MS"/>
              </a:rPr>
              <a:t>How can you help them get connected?</a:t>
            </a:r>
            <a:endParaRPr>
              <a:solidFill>
                <a:srgbClr val="FFFFFF"/>
              </a:solidFill>
              <a:latin typeface="Trebuchet MS"/>
              <a:ea typeface="Trebuchet MS"/>
              <a:cs typeface="Trebuchet MS"/>
              <a:sym typeface="Trebuchet MS"/>
            </a:endParaRPr>
          </a:p>
        </p:txBody>
      </p:sp>
      <p:sp>
        <p:nvSpPr>
          <p:cNvPr id="296" name="Google Shape;296;p39"/>
          <p:cNvSpPr txBox="1"/>
          <p:nvPr/>
        </p:nvSpPr>
        <p:spPr>
          <a:xfrm>
            <a:off x="733224" y="4011875"/>
            <a:ext cx="7544927" cy="9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dirty="0">
                <a:solidFill>
                  <a:srgbClr val="FFFFFF"/>
                </a:solidFill>
                <a:latin typeface="Trebuchet MS"/>
                <a:ea typeface="Trebuchet MS"/>
                <a:cs typeface="Trebuchet MS"/>
                <a:sym typeface="Trebuchet MS"/>
              </a:rPr>
              <a:t>Think about: </a:t>
            </a:r>
            <a:endParaRPr sz="1800" dirty="0">
              <a:solidFill>
                <a:srgbClr val="FFFFFF"/>
              </a:solidFill>
              <a:latin typeface="Trebuchet MS"/>
              <a:ea typeface="Trebuchet MS"/>
              <a:cs typeface="Trebuchet MS"/>
              <a:sym typeface="Trebuchet MS"/>
            </a:endParaRPr>
          </a:p>
          <a:p>
            <a:pPr marL="0" lvl="0" indent="0" algn="l" rtl="0">
              <a:spcBef>
                <a:spcPts val="0"/>
              </a:spcBef>
              <a:spcAft>
                <a:spcPts val="0"/>
              </a:spcAft>
              <a:buNone/>
            </a:pPr>
            <a:r>
              <a:rPr lang="en" sz="1800" dirty="0">
                <a:solidFill>
                  <a:srgbClr val="FFFFFF"/>
                </a:solidFill>
                <a:latin typeface="Trebuchet MS"/>
                <a:ea typeface="Trebuchet MS"/>
                <a:cs typeface="Trebuchet MS"/>
                <a:sym typeface="Trebuchet MS"/>
              </a:rPr>
              <a:t>Support groups, medical facilities (low cost or no insurance), financial help, crisis/advocacy center, emergency shelter, crisis hotlines</a:t>
            </a:r>
            <a:endParaRPr sz="1800" dirty="0">
              <a:solidFill>
                <a:srgbClr val="FFFFFF"/>
              </a:solidFill>
              <a:latin typeface="Trebuchet MS"/>
              <a:ea typeface="Trebuchet MS"/>
              <a:cs typeface="Trebuchet MS"/>
              <a:sym typeface="Trebuchet MS"/>
            </a:endParaRPr>
          </a:p>
        </p:txBody>
      </p:sp>
      <p:sp>
        <p:nvSpPr>
          <p:cNvPr id="297" name="Google Shape;297;p39"/>
          <p:cNvSpPr/>
          <p:nvPr/>
        </p:nvSpPr>
        <p:spPr>
          <a:xfrm>
            <a:off x="163050" y="4148125"/>
            <a:ext cx="508200" cy="4959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65;p14">
            <a:extLst>
              <a:ext uri="{FF2B5EF4-FFF2-40B4-BE49-F238E27FC236}">
                <a16:creationId xmlns:a16="http://schemas.microsoft.com/office/drawing/2014/main" xmlns="" id="{25DC876A-08AA-4837-84C5-60F51904BB76}"/>
              </a:ext>
            </a:extLst>
          </p:cNvPr>
          <p:cNvPicPr preferRelativeResize="0"/>
          <p:nvPr/>
        </p:nvPicPr>
        <p:blipFill>
          <a:blip r:embed="rId4">
            <a:alphaModFix/>
          </a:blip>
          <a:stretch>
            <a:fillRect/>
          </a:stretch>
        </p:blipFill>
        <p:spPr>
          <a:xfrm>
            <a:off x="56175" y="462158"/>
            <a:ext cx="1359931" cy="52507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40"/>
          <p:cNvPicPr preferRelativeResize="0"/>
          <p:nvPr/>
        </p:nvPicPr>
        <p:blipFill>
          <a:blip r:embed="rId3">
            <a:alphaModFix/>
          </a:blip>
          <a:stretch>
            <a:fillRect/>
          </a:stretch>
        </p:blipFill>
        <p:spPr>
          <a:xfrm>
            <a:off x="0" y="1875"/>
            <a:ext cx="9150645" cy="5143500"/>
          </a:xfrm>
          <a:prstGeom prst="rect">
            <a:avLst/>
          </a:prstGeom>
          <a:noFill/>
          <a:ln>
            <a:noFill/>
          </a:ln>
        </p:spPr>
      </p:pic>
      <p:pic>
        <p:nvPicPr>
          <p:cNvPr id="303" name="Google Shape;303;p40"/>
          <p:cNvPicPr preferRelativeResize="0"/>
          <p:nvPr/>
        </p:nvPicPr>
        <p:blipFill>
          <a:blip r:embed="rId4">
            <a:alphaModFix/>
          </a:blip>
          <a:stretch>
            <a:fillRect/>
          </a:stretch>
        </p:blipFill>
        <p:spPr>
          <a:xfrm>
            <a:off x="-6650" y="187275"/>
            <a:ext cx="9211349" cy="4405600"/>
          </a:xfrm>
          <a:prstGeom prst="rect">
            <a:avLst/>
          </a:prstGeom>
          <a:noFill/>
          <a:ln w="28575" cap="flat" cmpd="sng">
            <a:solidFill>
              <a:srgbClr val="FFFFFF"/>
            </a:solidFill>
            <a:prstDash val="solid"/>
            <a:round/>
            <a:headEnd type="none" w="sm" len="sm"/>
            <a:tailEnd type="none" w="sm" len="sm"/>
          </a:ln>
          <a:effectLst>
            <a:outerShdw blurRad="57150" dist="114300" dir="5760000" algn="bl" rotWithShape="0">
              <a:srgbClr val="000000">
                <a:alpha val="50000"/>
              </a:srgbClr>
            </a:outerShdw>
          </a:effectLst>
        </p:spPr>
      </p:pic>
      <p:sp>
        <p:nvSpPr>
          <p:cNvPr id="304" name="Google Shape;304;p40"/>
          <p:cNvSpPr txBox="1">
            <a:spLocks noGrp="1"/>
          </p:cNvSpPr>
          <p:nvPr>
            <p:ph type="body" idx="1"/>
          </p:nvPr>
        </p:nvSpPr>
        <p:spPr>
          <a:xfrm>
            <a:off x="3145200" y="4538400"/>
            <a:ext cx="5998800" cy="605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1300">
                <a:solidFill>
                  <a:srgbClr val="FFFFFF"/>
                </a:solidFill>
                <a:latin typeface="Trebuchet MS"/>
                <a:ea typeface="Trebuchet MS"/>
                <a:cs typeface="Trebuchet MS"/>
                <a:sym typeface="Trebuchet MS"/>
              </a:rPr>
              <a:t>(Mihailescu, 2020).</a:t>
            </a:r>
            <a:endParaRPr sz="2100">
              <a:solidFill>
                <a:srgbClr val="FFFFFF"/>
              </a:solidFill>
              <a:latin typeface="Trebuchet MS"/>
              <a:ea typeface="Trebuchet MS"/>
              <a:cs typeface="Trebuchet MS"/>
              <a:sym typeface="Trebuchet MS"/>
            </a:endParaRPr>
          </a:p>
        </p:txBody>
      </p:sp>
      <p:pic>
        <p:nvPicPr>
          <p:cNvPr id="5" name="Google Shape;65;p14">
            <a:extLst>
              <a:ext uri="{FF2B5EF4-FFF2-40B4-BE49-F238E27FC236}">
                <a16:creationId xmlns:a16="http://schemas.microsoft.com/office/drawing/2014/main" xmlns="" id="{F20B8F60-1CA7-4763-B9A2-620CF50B94A6}"/>
              </a:ext>
            </a:extLst>
          </p:cNvPr>
          <p:cNvPicPr preferRelativeResize="0"/>
          <p:nvPr/>
        </p:nvPicPr>
        <p:blipFill>
          <a:blip r:embed="rId5">
            <a:alphaModFix/>
          </a:blip>
          <a:stretch>
            <a:fillRect/>
          </a:stretch>
        </p:blipFill>
        <p:spPr>
          <a:xfrm>
            <a:off x="80452" y="187275"/>
            <a:ext cx="680200" cy="30658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1"/>
          <p:cNvPicPr preferRelativeResize="0"/>
          <p:nvPr/>
        </p:nvPicPr>
        <p:blipFill>
          <a:blip r:embed="rId3">
            <a:alphaModFix/>
          </a:blip>
          <a:stretch>
            <a:fillRect/>
          </a:stretch>
        </p:blipFill>
        <p:spPr>
          <a:xfrm>
            <a:off x="0" y="0"/>
            <a:ext cx="9220197" cy="5143500"/>
          </a:xfrm>
          <a:prstGeom prst="rect">
            <a:avLst/>
          </a:prstGeom>
          <a:noFill/>
          <a:ln>
            <a:noFill/>
          </a:ln>
        </p:spPr>
      </p:pic>
      <p:pic>
        <p:nvPicPr>
          <p:cNvPr id="3" name="Google Shape;65;p14">
            <a:extLst>
              <a:ext uri="{FF2B5EF4-FFF2-40B4-BE49-F238E27FC236}">
                <a16:creationId xmlns:a16="http://schemas.microsoft.com/office/drawing/2014/main" xmlns="" id="{F727B50D-6F2B-4A5F-A846-5C7989751576}"/>
              </a:ext>
            </a:extLst>
          </p:cNvPr>
          <p:cNvPicPr preferRelativeResize="0"/>
          <p:nvPr/>
        </p:nvPicPr>
        <p:blipFill>
          <a:blip r:embed="rId4">
            <a:alphaModFix/>
          </a:blip>
          <a:stretch>
            <a:fillRect/>
          </a:stretch>
        </p:blipFill>
        <p:spPr>
          <a:xfrm>
            <a:off x="56175" y="41374"/>
            <a:ext cx="769213" cy="3308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72" name="Google Shape;72;p15"/>
          <p:cNvSpPr/>
          <p:nvPr/>
        </p:nvSpPr>
        <p:spPr>
          <a:xfrm>
            <a:off x="0" y="2550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311700" y="348375"/>
            <a:ext cx="8520600" cy="593100"/>
          </a:xfrm>
          <a:prstGeom prst="rect">
            <a:avLst/>
          </a:prstGeom>
          <a:effectLst>
            <a:outerShdw blurRad="57150" dist="57150" dir="306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600">
                <a:latin typeface="Trebuchet MS"/>
                <a:ea typeface="Trebuchet MS"/>
                <a:cs typeface="Trebuchet MS"/>
                <a:sym typeface="Trebuchet MS"/>
              </a:rPr>
              <a:t>What You Think You Know</a:t>
            </a:r>
            <a:endParaRPr sz="3600">
              <a:latin typeface="Trebuchet MS"/>
              <a:ea typeface="Trebuchet MS"/>
              <a:cs typeface="Trebuchet MS"/>
              <a:sym typeface="Trebuchet MS"/>
            </a:endParaRPr>
          </a:p>
        </p:txBody>
      </p:sp>
      <p:sp>
        <p:nvSpPr>
          <p:cNvPr id="74" name="Google Shape;74;p15"/>
          <p:cNvSpPr txBox="1">
            <a:spLocks noGrp="1"/>
          </p:cNvSpPr>
          <p:nvPr>
            <p:ph type="body" idx="1"/>
          </p:nvPr>
        </p:nvSpPr>
        <p:spPr>
          <a:xfrm>
            <a:off x="311700" y="4498050"/>
            <a:ext cx="8520600" cy="45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FFFFFF"/>
                </a:solidFill>
              </a:rPr>
              <a:t>https://create.kahoot.it/v2/details/38b0c11b-26da-4726-86c1-6be478625df6</a:t>
            </a:r>
            <a:endParaRPr>
              <a:solidFill>
                <a:srgbClr val="FFFFFF"/>
              </a:solidFill>
            </a:endParaRPr>
          </a:p>
        </p:txBody>
      </p:sp>
      <p:pic>
        <p:nvPicPr>
          <p:cNvPr id="75" name="Google Shape;75;p15"/>
          <p:cNvPicPr preferRelativeResize="0"/>
          <p:nvPr/>
        </p:nvPicPr>
        <p:blipFill>
          <a:blip r:embed="rId4">
            <a:alphaModFix/>
          </a:blip>
          <a:stretch>
            <a:fillRect/>
          </a:stretch>
        </p:blipFill>
        <p:spPr>
          <a:xfrm>
            <a:off x="1810675" y="1514800"/>
            <a:ext cx="5529299" cy="2867175"/>
          </a:xfrm>
          <a:prstGeom prst="rect">
            <a:avLst/>
          </a:prstGeom>
          <a:noFill/>
          <a:ln w="28575" cap="flat" cmpd="sng">
            <a:solidFill>
              <a:srgbClr val="FFFFFF"/>
            </a:solidFill>
            <a:prstDash val="solid"/>
            <a:round/>
            <a:headEnd type="none" w="sm" len="sm"/>
            <a:tailEnd type="none" w="sm" len="sm"/>
          </a:ln>
          <a:effectLst>
            <a:outerShdw blurRad="57150" dist="142875" dir="3000000" algn="bl" rotWithShape="0">
              <a:srgbClr val="000000">
                <a:alpha val="50000"/>
              </a:srgbClr>
            </a:outerShdw>
          </a:effectLst>
        </p:spPr>
      </p:pic>
      <p:pic>
        <p:nvPicPr>
          <p:cNvPr id="7" name="Google Shape;65;p14">
            <a:extLst>
              <a:ext uri="{FF2B5EF4-FFF2-40B4-BE49-F238E27FC236}">
                <a16:creationId xmlns:a16="http://schemas.microsoft.com/office/drawing/2014/main" xmlns="" id="{03F8D659-B971-4F74-80AB-4C81858AE3E0}"/>
              </a:ext>
            </a:extLst>
          </p:cNvPr>
          <p:cNvPicPr preferRelativeResize="0"/>
          <p:nvPr/>
        </p:nvPicPr>
        <p:blipFill>
          <a:blip r:embed="rId5">
            <a:alphaModFix/>
          </a:blip>
          <a:stretch>
            <a:fillRect/>
          </a:stretch>
        </p:blipFill>
        <p:spPr>
          <a:xfrm>
            <a:off x="56175" y="462158"/>
            <a:ext cx="1359931" cy="5250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2"/>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315" name="Google Shape;315;p42"/>
          <p:cNvSpPr txBox="1">
            <a:spLocks noGrp="1"/>
          </p:cNvSpPr>
          <p:nvPr>
            <p:ph type="title"/>
          </p:nvPr>
        </p:nvSpPr>
        <p:spPr>
          <a:xfrm>
            <a:off x="311700" y="2338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bg1"/>
                </a:solidFill>
              </a:rPr>
              <a:t>References</a:t>
            </a:r>
            <a:endParaRPr dirty="0">
              <a:solidFill>
                <a:schemeClr val="bg1"/>
              </a:solidFill>
            </a:endParaRPr>
          </a:p>
          <a:p>
            <a:pPr marL="0" lvl="0" indent="0" algn="l" rtl="0">
              <a:spcBef>
                <a:spcPts val="0"/>
              </a:spcBef>
              <a:spcAft>
                <a:spcPts val="0"/>
              </a:spcAft>
              <a:buNone/>
            </a:pPr>
            <a:r>
              <a:rPr lang="en" dirty="0"/>
              <a:t>	</a:t>
            </a:r>
            <a:endParaRPr dirty="0"/>
          </a:p>
        </p:txBody>
      </p:sp>
      <p:sp>
        <p:nvSpPr>
          <p:cNvPr id="316" name="Google Shape;316;p42"/>
          <p:cNvSpPr txBox="1">
            <a:spLocks noGrp="1"/>
          </p:cNvSpPr>
          <p:nvPr>
            <p:ph type="body" idx="1"/>
          </p:nvPr>
        </p:nvSpPr>
        <p:spPr>
          <a:xfrm>
            <a:off x="0" y="665300"/>
            <a:ext cx="9150600" cy="447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u="sng">
                <a:solidFill>
                  <a:srgbClr val="FFFFFF"/>
                </a:solidFill>
                <a:latin typeface="Trebuchet MS"/>
                <a:ea typeface="Trebuchet MS"/>
                <a:cs typeface="Trebuchet MS"/>
                <a:sym typeface="Trebuchet MS"/>
                <a:hlinkClick r:id="rId4">
                  <a:extLst>
                    <a:ext uri="{A12FA001-AC4F-418D-AE19-62706E023703}">
                      <ahyp:hlinkClr xmlns:ahyp="http://schemas.microsoft.com/office/drawing/2018/hyperlinkcolor" xmlns="" val="tx"/>
                    </a:ext>
                  </a:extLst>
                </a:hlinkClick>
              </a:rPr>
              <a:t>http://www.mass.gov/eopss/crime-prev-personal-sfty/personal-sfty/sexual-and-dom-viol/overview/definition-of-domestic-violence.html</a:t>
            </a:r>
            <a:r>
              <a:rPr lang="en" sz="1200">
                <a:solidFill>
                  <a:srgbClr val="FFFFFF"/>
                </a:solidFill>
                <a:latin typeface="Trebuchet MS"/>
                <a:ea typeface="Trebuchet MS"/>
                <a:cs typeface="Trebuchet MS"/>
                <a:sym typeface="Trebuchet MS"/>
              </a:rPr>
              <a:t>.</a:t>
            </a:r>
            <a:endParaRPr sz="1200">
              <a:solidFill>
                <a:srgbClr val="FFFFFF"/>
              </a:solidFill>
              <a:latin typeface="Trebuchet MS"/>
              <a:ea typeface="Trebuchet MS"/>
              <a:cs typeface="Trebuchet MS"/>
              <a:sym typeface="Trebuchet MS"/>
            </a:endParaRPr>
          </a:p>
          <a:p>
            <a:pPr marL="0" lvl="0" indent="0" algn="l" rtl="0">
              <a:spcBef>
                <a:spcPts val="1600"/>
              </a:spcBef>
              <a:spcAft>
                <a:spcPts val="0"/>
              </a:spcAft>
              <a:buNone/>
            </a:pPr>
            <a:r>
              <a:rPr lang="en" sz="1200">
                <a:solidFill>
                  <a:srgbClr val="FFFFFF"/>
                </a:solidFill>
                <a:latin typeface="Trebuchet MS"/>
                <a:ea typeface="Trebuchet MS"/>
                <a:cs typeface="Trebuchet MS"/>
                <a:sym typeface="Trebuchet MS"/>
              </a:rPr>
              <a:t>MIHAILESCU, D. (2020). Domestic violence cases jump 30% during lockdown in France. Retrieved 5 October 2020, from </a:t>
            </a:r>
            <a:r>
              <a:rPr lang="en" sz="1200" u="sng">
                <a:solidFill>
                  <a:srgbClr val="FFFFFF"/>
                </a:solidFill>
                <a:latin typeface="Trebuchet MS"/>
                <a:ea typeface="Trebuchet MS"/>
                <a:cs typeface="Trebuchet MS"/>
                <a:sym typeface="Trebuchet MS"/>
                <a:hlinkClick r:id="rId5">
                  <a:extLst>
                    <a:ext uri="{A12FA001-AC4F-418D-AE19-62706E023703}">
                      <ahyp:hlinkClr xmlns:ahyp="http://schemas.microsoft.com/office/drawing/2018/hyperlinkcolor" xmlns="" val="tx"/>
                    </a:ext>
                  </a:extLst>
                </a:hlinkClick>
              </a:rPr>
              <a:t>https://www.euronews.com/2020/03/28/domestic-violence-cases-jump-30-during-lockdown-in-france</a:t>
            </a:r>
            <a:endParaRPr sz="1200">
              <a:solidFill>
                <a:srgbClr val="FFFFFF"/>
              </a:solidFill>
              <a:latin typeface="Trebuchet MS"/>
              <a:ea typeface="Trebuchet MS"/>
              <a:cs typeface="Trebuchet MS"/>
              <a:sym typeface="Trebuchet MS"/>
            </a:endParaRPr>
          </a:p>
          <a:p>
            <a:pPr marL="0" lvl="0" indent="0" algn="l" rtl="0">
              <a:spcBef>
                <a:spcPts val="1600"/>
              </a:spcBef>
              <a:spcAft>
                <a:spcPts val="0"/>
              </a:spcAft>
              <a:buNone/>
            </a:pPr>
            <a:r>
              <a:rPr lang="en" sz="1200">
                <a:solidFill>
                  <a:srgbClr val="FFFFFF"/>
                </a:solidFill>
                <a:latin typeface="Trebuchet MS"/>
                <a:ea typeface="Trebuchet MS"/>
                <a:cs typeface="Trebuchet MS"/>
                <a:sym typeface="Trebuchet MS"/>
              </a:rPr>
              <a:t>New York State. (2020). Domestic Violence and HIV/AIDS - NYS OPDV. Retrieved 5 October 2020, from </a:t>
            </a:r>
            <a:r>
              <a:rPr lang="en" sz="1200" u="sng">
                <a:solidFill>
                  <a:srgbClr val="FFFFFF"/>
                </a:solidFill>
                <a:latin typeface="Trebuchet MS"/>
                <a:ea typeface="Trebuchet MS"/>
                <a:cs typeface="Trebuchet MS"/>
                <a:sym typeface="Trebuchet MS"/>
                <a:hlinkClick r:id="rId6">
                  <a:extLst>
                    <a:ext uri="{A12FA001-AC4F-418D-AE19-62706E023703}">
                      <ahyp:hlinkClr xmlns:ahyp="http://schemas.microsoft.com/office/drawing/2018/hyperlinkcolor" xmlns="" val="tx"/>
                    </a:ext>
                  </a:extLst>
                </a:hlinkClick>
              </a:rPr>
              <a:t>https://opdv.ny.gov/professionals/health/hivaids.html</a:t>
            </a:r>
            <a:endParaRPr sz="1200">
              <a:solidFill>
                <a:srgbClr val="FFFFFF"/>
              </a:solidFill>
              <a:latin typeface="Trebuchet MS"/>
              <a:ea typeface="Trebuchet MS"/>
              <a:cs typeface="Trebuchet MS"/>
              <a:sym typeface="Trebuchet MS"/>
            </a:endParaRPr>
          </a:p>
          <a:p>
            <a:pPr marL="0" lvl="0" indent="0" algn="l" rtl="0">
              <a:spcBef>
                <a:spcPts val="1600"/>
              </a:spcBef>
              <a:spcAft>
                <a:spcPts val="0"/>
              </a:spcAft>
              <a:buNone/>
            </a:pPr>
            <a:r>
              <a:rPr lang="en" sz="1200">
                <a:solidFill>
                  <a:srgbClr val="FFFFFF"/>
                </a:solidFill>
                <a:latin typeface="Trebuchet MS"/>
                <a:ea typeface="Trebuchet MS"/>
                <a:cs typeface="Trebuchet MS"/>
                <a:sym typeface="Trebuchet MS"/>
              </a:rPr>
              <a:t>Harrigan, M. (2019). The link between intimate partner violence and HIV. Retrieved 5 October 2020, from https://www.catie.ca/en/pif/fall-2019/link-between-intimate-partner-violence-and-hiv</a:t>
            </a:r>
            <a:endParaRPr sz="1200">
              <a:solidFill>
                <a:srgbClr val="FFFFFF"/>
              </a:solidFill>
              <a:latin typeface="Trebuchet MS"/>
              <a:ea typeface="Trebuchet MS"/>
              <a:cs typeface="Trebuchet MS"/>
              <a:sym typeface="Trebuchet MS"/>
            </a:endParaRPr>
          </a:p>
          <a:p>
            <a:pPr marL="0" lvl="0" indent="0" algn="l" rtl="0">
              <a:spcBef>
                <a:spcPts val="1600"/>
              </a:spcBef>
              <a:spcAft>
                <a:spcPts val="0"/>
              </a:spcAft>
              <a:buNone/>
            </a:pPr>
            <a:r>
              <a:rPr lang="en" sz="1200">
                <a:solidFill>
                  <a:srgbClr val="FFFFFF"/>
                </a:solidFill>
                <a:latin typeface="Trebuchet MS"/>
                <a:ea typeface="Trebuchet MS"/>
                <a:cs typeface="Trebuchet MS"/>
                <a:sym typeface="Trebuchet MS"/>
              </a:rPr>
              <a:t>What is The Duluth Model? (n.d.). Retrieved October 05, 2020, from </a:t>
            </a:r>
            <a:r>
              <a:rPr lang="en" sz="1200" u="sng">
                <a:solidFill>
                  <a:srgbClr val="FFFFFF"/>
                </a:solidFill>
                <a:latin typeface="Trebuchet MS"/>
                <a:ea typeface="Trebuchet MS"/>
                <a:cs typeface="Trebuchet MS"/>
                <a:sym typeface="Trebuchet MS"/>
                <a:hlinkClick r:id="rId7">
                  <a:extLst>
                    <a:ext uri="{A12FA001-AC4F-418D-AE19-62706E023703}">
                      <ahyp:hlinkClr xmlns:ahyp="http://schemas.microsoft.com/office/drawing/2018/hyperlinkcolor" xmlns="" val="tx"/>
                    </a:ext>
                  </a:extLst>
                </a:hlinkClick>
              </a:rPr>
              <a:t>https://www.theduluthmodel.org/what-is-the-duluth-model/</a:t>
            </a:r>
            <a:endParaRPr sz="1200">
              <a:solidFill>
                <a:srgbClr val="FFFFFF"/>
              </a:solidFill>
              <a:latin typeface="Trebuchet MS"/>
              <a:ea typeface="Trebuchet MS"/>
              <a:cs typeface="Trebuchet MS"/>
              <a:sym typeface="Trebuchet MS"/>
            </a:endParaRPr>
          </a:p>
          <a:p>
            <a:pPr marL="0" lvl="0" indent="0" algn="l" rtl="0">
              <a:spcBef>
                <a:spcPts val="1600"/>
              </a:spcBef>
              <a:spcAft>
                <a:spcPts val="0"/>
              </a:spcAft>
              <a:buNone/>
            </a:pPr>
            <a:r>
              <a:rPr lang="en" sz="1200">
                <a:solidFill>
                  <a:srgbClr val="FFFFFF"/>
                </a:solidFill>
              </a:rPr>
              <a:t>The Rainbow Project. (2020). Internalised Homophobia. Retrieved 5 October 2020, from </a:t>
            </a:r>
            <a:r>
              <a:rPr lang="en" sz="1200" u="sng">
                <a:solidFill>
                  <a:srgbClr val="FFFFFF"/>
                </a:solidFill>
                <a:hlinkClick r:id="rId8">
                  <a:extLst>
                    <a:ext uri="{A12FA001-AC4F-418D-AE19-62706E023703}">
                      <ahyp:hlinkClr xmlns:ahyp="http://schemas.microsoft.com/office/drawing/2018/hyperlinkcolor" xmlns="" val="tx"/>
                    </a:ext>
                  </a:extLst>
                </a:hlinkClick>
              </a:rPr>
              <a:t>https://www.rainbow-project.org/internalised-homophobia</a:t>
            </a:r>
            <a:endParaRPr sz="1200">
              <a:solidFill>
                <a:srgbClr val="FFFFFF"/>
              </a:solidFill>
            </a:endParaRPr>
          </a:p>
          <a:p>
            <a:pPr marL="0" lvl="0" indent="0" algn="l" rtl="0">
              <a:spcBef>
                <a:spcPts val="1600"/>
              </a:spcBef>
              <a:spcAft>
                <a:spcPts val="0"/>
              </a:spcAft>
              <a:buNone/>
            </a:pPr>
            <a:r>
              <a:rPr lang="en" sz="1200">
                <a:solidFill>
                  <a:srgbClr val="FFFFFF"/>
                </a:solidFill>
              </a:rPr>
              <a:t>NCADV. (2020). NCADV | National Coalition Against Domestic Violence. Retrieved 5 October 2020, from https://ncadv.org/STATISTICS</a:t>
            </a:r>
            <a:endParaRPr sz="1200">
              <a:solidFill>
                <a:srgbClr val="FFFFFF"/>
              </a:solidFill>
            </a:endParaRPr>
          </a:p>
          <a:p>
            <a:pPr marL="0" lvl="0" indent="0" algn="l" rtl="0">
              <a:spcBef>
                <a:spcPts val="1600"/>
              </a:spcBef>
              <a:spcAft>
                <a:spcPts val="1600"/>
              </a:spcAft>
              <a:buClr>
                <a:schemeClr val="dk1"/>
              </a:buClr>
              <a:buSzPts val="1100"/>
              <a:buFont typeface="Arial"/>
              <a:buNone/>
            </a:pPr>
            <a:endParaRPr sz="1400">
              <a:solidFill>
                <a:schemeClr val="dk1"/>
              </a:solidFill>
              <a:latin typeface="Trebuchet MS"/>
              <a:ea typeface="Trebuchet MS"/>
              <a:cs typeface="Trebuchet MS"/>
              <a:sym typeface="Trebuchet MS"/>
            </a:endParaRPr>
          </a:p>
        </p:txBody>
      </p:sp>
      <p:pic>
        <p:nvPicPr>
          <p:cNvPr id="5" name="Google Shape;65;p14">
            <a:extLst>
              <a:ext uri="{FF2B5EF4-FFF2-40B4-BE49-F238E27FC236}">
                <a16:creationId xmlns:a16="http://schemas.microsoft.com/office/drawing/2014/main" xmlns="" id="{88C06775-FEC1-4B4E-A278-0805432FEF96}"/>
              </a:ext>
            </a:extLst>
          </p:cNvPr>
          <p:cNvPicPr preferRelativeResize="0"/>
          <p:nvPr/>
        </p:nvPicPr>
        <p:blipFill>
          <a:blip r:embed="rId9">
            <a:alphaModFix/>
          </a:blip>
          <a:stretch>
            <a:fillRect/>
          </a:stretch>
        </p:blipFill>
        <p:spPr>
          <a:xfrm>
            <a:off x="104728" y="106265"/>
            <a:ext cx="1359931" cy="5250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3325" y="0"/>
            <a:ext cx="9150645" cy="5143500"/>
          </a:xfrm>
          <a:prstGeom prst="rect">
            <a:avLst/>
          </a:prstGeom>
          <a:noFill/>
          <a:ln>
            <a:noFill/>
          </a:ln>
        </p:spPr>
      </p:pic>
      <p:sp>
        <p:nvSpPr>
          <p:cNvPr id="81" name="Google Shape;81;p16"/>
          <p:cNvSpPr/>
          <p:nvPr/>
        </p:nvSpPr>
        <p:spPr>
          <a:xfrm>
            <a:off x="259150" y="1287050"/>
            <a:ext cx="8590200" cy="18663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0" y="1339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6"/>
          <p:cNvSpPr txBox="1">
            <a:spLocks noGrp="1"/>
          </p:cNvSpPr>
          <p:nvPr>
            <p:ph type="title"/>
          </p:nvPr>
        </p:nvSpPr>
        <p:spPr>
          <a:xfrm>
            <a:off x="311700" y="237475"/>
            <a:ext cx="8520600" cy="572700"/>
          </a:xfrm>
          <a:prstGeom prst="rect">
            <a:avLst/>
          </a:prstGeom>
          <a:effectLst>
            <a:outerShdw blurRad="57150" dist="76200" dir="294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000000"/>
                </a:solidFill>
                <a:latin typeface="Trebuchet MS"/>
                <a:ea typeface="Trebuchet MS"/>
                <a:cs typeface="Trebuchet MS"/>
                <a:sym typeface="Trebuchet MS"/>
              </a:rPr>
              <a:t>  What Is Domestic Violence?</a:t>
            </a:r>
            <a:r>
              <a:rPr lang="en" sz="3600" dirty="0">
                <a:solidFill>
                  <a:srgbClr val="FFFFFF"/>
                </a:solidFill>
                <a:latin typeface="Trebuchet MS"/>
                <a:ea typeface="Trebuchet MS"/>
                <a:cs typeface="Trebuchet MS"/>
                <a:sym typeface="Trebuchet MS"/>
              </a:rPr>
              <a:t>	</a:t>
            </a:r>
            <a:endParaRPr sz="3600" dirty="0">
              <a:solidFill>
                <a:srgbClr val="FFFFFF"/>
              </a:solidFill>
              <a:latin typeface="Trebuchet MS"/>
              <a:ea typeface="Trebuchet MS"/>
              <a:cs typeface="Trebuchet MS"/>
              <a:sym typeface="Trebuchet MS"/>
            </a:endParaRPr>
          </a:p>
        </p:txBody>
      </p:sp>
      <p:sp>
        <p:nvSpPr>
          <p:cNvPr id="84" name="Google Shape;84;p16"/>
          <p:cNvSpPr txBox="1">
            <a:spLocks noGrp="1"/>
          </p:cNvSpPr>
          <p:nvPr>
            <p:ph type="body" idx="1"/>
          </p:nvPr>
        </p:nvSpPr>
        <p:spPr>
          <a:xfrm>
            <a:off x="464400" y="1152475"/>
            <a:ext cx="8367900" cy="3416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2300">
                <a:solidFill>
                  <a:srgbClr val="FFFFFF"/>
                </a:solidFill>
                <a:latin typeface="Trebuchet MS"/>
                <a:ea typeface="Trebuchet MS"/>
                <a:cs typeface="Trebuchet MS"/>
                <a:sym typeface="Trebuchet MS"/>
              </a:rPr>
              <a:t>A pattern of coercive and controlling behaviors used by one person over another to gain power and control.  This may include verbal abuse, financial abuse, emotional, sexual and physical abuse.</a:t>
            </a:r>
            <a:endParaRPr sz="2300">
              <a:solidFill>
                <a:srgbClr val="FFFFFF"/>
              </a:solidFill>
              <a:latin typeface="Trebuchet MS"/>
              <a:ea typeface="Trebuchet MS"/>
              <a:cs typeface="Trebuchet MS"/>
              <a:sym typeface="Trebuchet MS"/>
            </a:endParaRPr>
          </a:p>
          <a:p>
            <a:pPr marL="0" lvl="0" indent="0" algn="l" rtl="0">
              <a:spcBef>
                <a:spcPts val="0"/>
              </a:spcBef>
              <a:spcAft>
                <a:spcPts val="1600"/>
              </a:spcAft>
              <a:buNone/>
            </a:pPr>
            <a:endParaRPr/>
          </a:p>
        </p:txBody>
      </p:sp>
      <p:pic>
        <p:nvPicPr>
          <p:cNvPr id="85" name="Google Shape;85;p16"/>
          <p:cNvPicPr preferRelativeResize="0"/>
          <p:nvPr/>
        </p:nvPicPr>
        <p:blipFill>
          <a:blip r:embed="rId4">
            <a:alphaModFix amt="70000"/>
          </a:blip>
          <a:stretch>
            <a:fillRect/>
          </a:stretch>
        </p:blipFill>
        <p:spPr>
          <a:xfrm>
            <a:off x="259150" y="3270275"/>
            <a:ext cx="8590200" cy="1535825"/>
          </a:xfrm>
          <a:prstGeom prst="rect">
            <a:avLst/>
          </a:prstGeom>
          <a:noFill/>
          <a:ln w="28575" cap="flat" cmpd="sng">
            <a:solidFill>
              <a:srgbClr val="351C75"/>
            </a:solidFill>
            <a:prstDash val="solid"/>
            <a:round/>
            <a:headEnd type="none" w="sm" len="sm"/>
            <a:tailEnd type="none" w="sm" len="sm"/>
          </a:ln>
          <a:effectLst>
            <a:outerShdw blurRad="57150" dist="104775" dir="2940000" algn="bl" rotWithShape="0">
              <a:srgbClr val="000000">
                <a:alpha val="50000"/>
              </a:srgbClr>
            </a:outerShdw>
          </a:effectLst>
        </p:spPr>
      </p:pic>
      <p:pic>
        <p:nvPicPr>
          <p:cNvPr id="8" name="Google Shape;65;p14">
            <a:extLst>
              <a:ext uri="{FF2B5EF4-FFF2-40B4-BE49-F238E27FC236}">
                <a16:creationId xmlns:a16="http://schemas.microsoft.com/office/drawing/2014/main" xmlns="" id="{D43B443B-14E0-45BB-A636-08D35D3BA93C}"/>
              </a:ext>
            </a:extLst>
          </p:cNvPr>
          <p:cNvPicPr preferRelativeResize="0"/>
          <p:nvPr/>
        </p:nvPicPr>
        <p:blipFill>
          <a:blip r:embed="rId5">
            <a:alphaModFix/>
          </a:blip>
          <a:stretch>
            <a:fillRect/>
          </a:stretch>
        </p:blipFill>
        <p:spPr>
          <a:xfrm>
            <a:off x="56175" y="365054"/>
            <a:ext cx="1359931" cy="5250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91" name="Google Shape;91;p17"/>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7"/>
          <p:cNvSpPr txBox="1">
            <a:spLocks noGrp="1"/>
          </p:cNvSpPr>
          <p:nvPr>
            <p:ph type="title"/>
          </p:nvPr>
        </p:nvSpPr>
        <p:spPr>
          <a:xfrm>
            <a:off x="311700" y="282375"/>
            <a:ext cx="8520600" cy="572700"/>
          </a:xfrm>
          <a:prstGeom prst="rect">
            <a:avLst/>
          </a:prstGeom>
          <a:effectLst>
            <a:outerShdw blurRad="57150" dist="66675" dir="2700000" algn="bl" rotWithShape="0">
              <a:srgbClr val="000000">
                <a:alpha val="50000"/>
              </a:srgbClr>
            </a:outerShdw>
          </a:effectLst>
        </p:spPr>
        <p:txBody>
          <a:bodyPr spcFirstLastPara="1" wrap="square" lIns="91425" tIns="91425" rIns="91425" bIns="91425" anchor="t" anchorCtr="0">
            <a:noAutofit/>
          </a:bodyPr>
          <a:lstStyle/>
          <a:p>
            <a:pPr marL="0" lvl="0" indent="0" algn="r" rtl="0">
              <a:spcBef>
                <a:spcPts val="0"/>
              </a:spcBef>
              <a:spcAft>
                <a:spcPts val="0"/>
              </a:spcAft>
              <a:buNone/>
            </a:pPr>
            <a:r>
              <a:rPr lang="en" sz="3900" dirty="0">
                <a:latin typeface="Trebuchet MS"/>
                <a:ea typeface="Trebuchet MS"/>
                <a:cs typeface="Trebuchet MS"/>
                <a:sym typeface="Trebuchet MS"/>
              </a:rPr>
              <a:t>Statistics on Domestic Violence   </a:t>
            </a:r>
            <a:endParaRPr sz="3900" dirty="0">
              <a:latin typeface="Trebuchet MS"/>
              <a:ea typeface="Trebuchet MS"/>
              <a:cs typeface="Trebuchet MS"/>
              <a:sym typeface="Trebuchet MS"/>
            </a:endParaRPr>
          </a:p>
        </p:txBody>
      </p:sp>
      <p:sp>
        <p:nvSpPr>
          <p:cNvPr id="93" name="Google Shape;93;p17"/>
          <p:cNvSpPr/>
          <p:nvPr/>
        </p:nvSpPr>
        <p:spPr>
          <a:xfrm>
            <a:off x="85675" y="1207375"/>
            <a:ext cx="8967600" cy="38022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66675" dir="33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body" idx="1"/>
          </p:nvPr>
        </p:nvSpPr>
        <p:spPr>
          <a:xfrm>
            <a:off x="0" y="1283575"/>
            <a:ext cx="4311600" cy="3708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FFFFFF"/>
              </a:buClr>
              <a:buSzPts val="1400"/>
              <a:buFont typeface="Trebuchet MS"/>
              <a:buChar char="★"/>
            </a:pPr>
            <a:r>
              <a:rPr lang="en">
                <a:solidFill>
                  <a:srgbClr val="FFFFFF"/>
                </a:solidFill>
                <a:latin typeface="Trebuchet MS"/>
                <a:ea typeface="Trebuchet MS"/>
                <a:cs typeface="Trebuchet MS"/>
                <a:sym typeface="Trebuchet MS"/>
              </a:rPr>
              <a:t>1 in 4 women and 1 in 9 men experience severe intimate partner physical violence, intimate partner contact sexual violence, and/or intimate partner stalking with impacts such as injury, fearfulness, post-traumatic stress disorder, use of victim services, contraction of sexually transmitted diseases, etc.</a:t>
            </a:r>
            <a:endParaRPr>
              <a:solidFill>
                <a:srgbClr val="FFFFFF"/>
              </a:solidFill>
              <a:latin typeface="Trebuchet MS"/>
              <a:ea typeface="Trebuchet MS"/>
              <a:cs typeface="Trebuchet MS"/>
              <a:sym typeface="Trebuchet MS"/>
            </a:endParaRPr>
          </a:p>
          <a:p>
            <a:pPr marL="457200" marR="0" lvl="0" indent="-317500" algn="l" rtl="0">
              <a:lnSpc>
                <a:spcPct val="115000"/>
              </a:lnSpc>
              <a:spcBef>
                <a:spcPts val="0"/>
              </a:spcBef>
              <a:spcAft>
                <a:spcPts val="0"/>
              </a:spcAft>
              <a:buClr>
                <a:srgbClr val="FFFFFF"/>
              </a:buClr>
              <a:buSzPts val="1400"/>
              <a:buFont typeface="Trebuchet MS"/>
              <a:buChar char="★"/>
            </a:pPr>
            <a:r>
              <a:rPr lang="en">
                <a:solidFill>
                  <a:srgbClr val="FFFFFF"/>
                </a:solidFill>
                <a:latin typeface="Trebuchet MS"/>
                <a:ea typeface="Trebuchet MS"/>
                <a:cs typeface="Trebuchet MS"/>
                <a:sym typeface="Trebuchet MS"/>
              </a:rPr>
              <a:t>1 in 4 women and 1 in 7 men have been victims of severe physical violence (e.g. beating, burning, strangling) by an intimate partner in their lifetime.</a:t>
            </a:r>
            <a:endParaRPr>
              <a:solidFill>
                <a:srgbClr val="FFFFFF"/>
              </a:solidFill>
              <a:latin typeface="Trebuchet MS"/>
              <a:ea typeface="Trebuchet MS"/>
              <a:cs typeface="Trebuchet MS"/>
              <a:sym typeface="Trebuchet MS"/>
            </a:endParaRPr>
          </a:p>
          <a:p>
            <a:pPr marL="457200" marR="0" lvl="0" indent="-317500" algn="l" rtl="0">
              <a:lnSpc>
                <a:spcPct val="115000"/>
              </a:lnSpc>
              <a:spcBef>
                <a:spcPts val="0"/>
              </a:spcBef>
              <a:spcAft>
                <a:spcPts val="0"/>
              </a:spcAft>
              <a:buClr>
                <a:srgbClr val="FFFFFF"/>
              </a:buClr>
              <a:buSzPts val="1400"/>
              <a:buFont typeface="Trebuchet MS"/>
              <a:buChar char="★"/>
            </a:pPr>
            <a:r>
              <a:rPr lang="en">
                <a:solidFill>
                  <a:srgbClr val="FFFFFF"/>
                </a:solidFill>
                <a:latin typeface="Trebuchet MS"/>
                <a:ea typeface="Trebuchet MS"/>
                <a:cs typeface="Trebuchet MS"/>
                <a:sym typeface="Trebuchet MS"/>
              </a:rPr>
              <a:t>16% (about 1 in 6) of homicide victims are killed by an intimate partner</a:t>
            </a:r>
            <a:endParaRPr>
              <a:solidFill>
                <a:srgbClr val="FFFFFF"/>
              </a:solidFill>
              <a:latin typeface="Trebuchet MS"/>
              <a:ea typeface="Trebuchet MS"/>
              <a:cs typeface="Trebuchet MS"/>
              <a:sym typeface="Trebuchet MS"/>
            </a:endParaRPr>
          </a:p>
          <a:p>
            <a:pPr marL="0" lvl="0" indent="0" algn="l" rtl="0">
              <a:spcBef>
                <a:spcPts val="1600"/>
              </a:spcBef>
              <a:spcAft>
                <a:spcPts val="1600"/>
              </a:spcAft>
              <a:buNone/>
            </a:pPr>
            <a:endParaRPr>
              <a:solidFill>
                <a:srgbClr val="FFFFFF"/>
              </a:solidFill>
              <a:latin typeface="Trebuchet MS"/>
              <a:ea typeface="Trebuchet MS"/>
              <a:cs typeface="Trebuchet MS"/>
              <a:sym typeface="Trebuchet MS"/>
            </a:endParaRPr>
          </a:p>
        </p:txBody>
      </p:sp>
      <p:sp>
        <p:nvSpPr>
          <p:cNvPr id="95" name="Google Shape;95;p17"/>
          <p:cNvSpPr txBox="1">
            <a:spLocks noGrp="1"/>
          </p:cNvSpPr>
          <p:nvPr>
            <p:ph type="body" idx="2"/>
          </p:nvPr>
        </p:nvSpPr>
        <p:spPr>
          <a:xfrm>
            <a:off x="4239450" y="1304875"/>
            <a:ext cx="4813800" cy="37635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FFFFFF"/>
              </a:buClr>
              <a:buSzPts val="1400"/>
              <a:buFont typeface="Trebuchet MS"/>
              <a:buChar char="★"/>
            </a:pPr>
            <a:r>
              <a:rPr lang="en" dirty="0">
                <a:solidFill>
                  <a:srgbClr val="FFFFFF"/>
                </a:solidFill>
                <a:latin typeface="Trebuchet MS"/>
                <a:ea typeface="Trebuchet MS"/>
                <a:cs typeface="Trebuchet MS"/>
                <a:sym typeface="Trebuchet MS"/>
              </a:rPr>
              <a:t>On a typical day, there are more than 20,000 phone calls placed to domestic violence hotlines nationwide.</a:t>
            </a:r>
            <a:endParaRPr dirty="0">
              <a:solidFill>
                <a:srgbClr val="FFFFFF"/>
              </a:solidFill>
              <a:latin typeface="Trebuchet MS"/>
              <a:ea typeface="Trebuchet MS"/>
              <a:cs typeface="Trebuchet MS"/>
              <a:sym typeface="Trebuchet MS"/>
            </a:endParaRPr>
          </a:p>
          <a:p>
            <a:pPr marL="457200" lvl="0" indent="-317500" algn="l" rtl="0">
              <a:lnSpc>
                <a:spcPct val="115000"/>
              </a:lnSpc>
              <a:spcBef>
                <a:spcPts val="0"/>
              </a:spcBef>
              <a:spcAft>
                <a:spcPts val="0"/>
              </a:spcAft>
              <a:buClr>
                <a:srgbClr val="FFFFFF"/>
              </a:buClr>
              <a:buSzPts val="1400"/>
              <a:buFont typeface="Trebuchet MS"/>
              <a:buChar char="★"/>
            </a:pPr>
            <a:r>
              <a:rPr lang="en" dirty="0">
                <a:solidFill>
                  <a:srgbClr val="FFFFFF"/>
                </a:solidFill>
                <a:latin typeface="Trebuchet MS"/>
                <a:ea typeface="Trebuchet MS"/>
                <a:cs typeface="Trebuchet MS"/>
                <a:sym typeface="Trebuchet MS"/>
              </a:rPr>
              <a:t>The presence of a gun in a domestic violence situation increases the risk of homicide by 500%.</a:t>
            </a:r>
            <a:endParaRPr dirty="0">
              <a:solidFill>
                <a:srgbClr val="FFFFFF"/>
              </a:solidFill>
              <a:latin typeface="Trebuchet MS"/>
              <a:ea typeface="Trebuchet MS"/>
              <a:cs typeface="Trebuchet MS"/>
              <a:sym typeface="Trebuchet MS"/>
            </a:endParaRPr>
          </a:p>
          <a:p>
            <a:pPr marL="457200" lvl="0" indent="-317500" algn="l" rtl="0">
              <a:lnSpc>
                <a:spcPct val="115000"/>
              </a:lnSpc>
              <a:spcBef>
                <a:spcPts val="0"/>
              </a:spcBef>
              <a:spcAft>
                <a:spcPts val="0"/>
              </a:spcAft>
              <a:buClr>
                <a:srgbClr val="FFFFFF"/>
              </a:buClr>
              <a:buSzPts val="1400"/>
              <a:buFont typeface="Trebuchet MS"/>
              <a:buChar char="★"/>
            </a:pPr>
            <a:r>
              <a:rPr lang="en" dirty="0">
                <a:solidFill>
                  <a:srgbClr val="FFFFFF"/>
                </a:solidFill>
                <a:latin typeface="Trebuchet MS"/>
                <a:ea typeface="Trebuchet MS"/>
                <a:cs typeface="Trebuchet MS"/>
                <a:sym typeface="Trebuchet MS"/>
              </a:rPr>
              <a:t>Domestic victimization is correlated with a higher rate of depression and suicidal behavior.</a:t>
            </a:r>
            <a:endParaRPr dirty="0">
              <a:solidFill>
                <a:srgbClr val="FFFFFF"/>
              </a:solidFill>
              <a:latin typeface="Trebuchet MS"/>
              <a:ea typeface="Trebuchet MS"/>
              <a:cs typeface="Trebuchet MS"/>
              <a:sym typeface="Trebuchet MS"/>
            </a:endParaRPr>
          </a:p>
          <a:p>
            <a:pPr marL="457200" lvl="0" indent="-317500" algn="l" rtl="0">
              <a:lnSpc>
                <a:spcPct val="115000"/>
              </a:lnSpc>
              <a:spcBef>
                <a:spcPts val="0"/>
              </a:spcBef>
              <a:spcAft>
                <a:spcPts val="0"/>
              </a:spcAft>
              <a:buClr>
                <a:srgbClr val="FFFFFF"/>
              </a:buClr>
              <a:buSzPts val="1400"/>
              <a:buFont typeface="Trebuchet MS"/>
              <a:buChar char="★"/>
            </a:pPr>
            <a:r>
              <a:rPr lang="en" dirty="0">
                <a:solidFill>
                  <a:srgbClr val="FFFFFF"/>
                </a:solidFill>
                <a:latin typeface="Trebuchet MS"/>
                <a:ea typeface="Trebuchet MS"/>
                <a:cs typeface="Trebuchet MS"/>
                <a:sym typeface="Trebuchet MS"/>
              </a:rPr>
              <a:t>Only 34% of people who are injured by intimate partners receive medical care for their injuries.</a:t>
            </a:r>
            <a:endParaRPr dirty="0">
              <a:solidFill>
                <a:srgbClr val="FFFFFF"/>
              </a:solidFill>
              <a:latin typeface="Trebuchet MS"/>
              <a:ea typeface="Trebuchet MS"/>
              <a:cs typeface="Trebuchet MS"/>
              <a:sym typeface="Trebuchet MS"/>
            </a:endParaRPr>
          </a:p>
          <a:p>
            <a:pPr marL="457200" marR="0" lvl="0" indent="-317500" algn="l" rtl="0">
              <a:lnSpc>
                <a:spcPct val="115000"/>
              </a:lnSpc>
              <a:spcBef>
                <a:spcPts val="0"/>
              </a:spcBef>
              <a:spcAft>
                <a:spcPts val="0"/>
              </a:spcAft>
              <a:buClr>
                <a:srgbClr val="FFFFFF"/>
              </a:buClr>
              <a:buSzPts val="1400"/>
              <a:buFont typeface="Trebuchet MS"/>
              <a:buChar char="★"/>
            </a:pPr>
            <a:r>
              <a:rPr lang="en" dirty="0">
                <a:solidFill>
                  <a:srgbClr val="FFFFFF"/>
                </a:solidFill>
                <a:latin typeface="Trebuchet MS"/>
                <a:ea typeface="Trebuchet MS"/>
                <a:cs typeface="Trebuchet MS"/>
                <a:sym typeface="Trebuchet MS"/>
              </a:rPr>
              <a:t>On average, nearly 20 people per minute are physically abused by an intimate partner in the United States. During one year, this equates to more than 10 million women and men.					(NCADV, 2020)</a:t>
            </a:r>
            <a:endParaRPr dirty="0">
              <a:solidFill>
                <a:srgbClr val="FFFFFF"/>
              </a:solidFill>
              <a:latin typeface="Trebuchet MS"/>
              <a:ea typeface="Trebuchet MS"/>
              <a:cs typeface="Trebuchet MS"/>
              <a:sym typeface="Trebuchet MS"/>
            </a:endParaRPr>
          </a:p>
          <a:p>
            <a:pPr marL="0" lvl="0" indent="0" algn="l" rtl="0">
              <a:lnSpc>
                <a:spcPct val="115000"/>
              </a:lnSpc>
              <a:spcBef>
                <a:spcPts val="800"/>
              </a:spcBef>
              <a:spcAft>
                <a:spcPts val="0"/>
              </a:spcAft>
              <a:buNone/>
            </a:pPr>
            <a:endParaRPr dirty="0">
              <a:solidFill>
                <a:srgbClr val="FFFFFF"/>
              </a:solidFill>
              <a:latin typeface="Trebuchet MS"/>
              <a:ea typeface="Trebuchet MS"/>
              <a:cs typeface="Trebuchet MS"/>
              <a:sym typeface="Trebuchet MS"/>
            </a:endParaRPr>
          </a:p>
          <a:p>
            <a:pPr marL="0" lvl="0" indent="0" algn="l" rtl="0">
              <a:spcBef>
                <a:spcPts val="800"/>
              </a:spcBef>
              <a:spcAft>
                <a:spcPts val="1600"/>
              </a:spcAft>
              <a:buNone/>
            </a:pPr>
            <a:endParaRPr dirty="0"/>
          </a:p>
        </p:txBody>
      </p:sp>
      <p:pic>
        <p:nvPicPr>
          <p:cNvPr id="8" name="Google Shape;65;p14">
            <a:extLst>
              <a:ext uri="{FF2B5EF4-FFF2-40B4-BE49-F238E27FC236}">
                <a16:creationId xmlns:a16="http://schemas.microsoft.com/office/drawing/2014/main" xmlns="" id="{50272932-32AD-47D4-80E7-D9C816F29CB4}"/>
              </a:ext>
            </a:extLst>
          </p:cNvPr>
          <p:cNvPicPr preferRelativeResize="0"/>
          <p:nvPr/>
        </p:nvPicPr>
        <p:blipFill>
          <a:blip r:embed="rId4">
            <a:alphaModFix/>
          </a:blip>
          <a:stretch>
            <a:fillRect/>
          </a:stretch>
        </p:blipFill>
        <p:spPr>
          <a:xfrm>
            <a:off x="185648" y="338705"/>
            <a:ext cx="1359931" cy="52507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3325" y="0"/>
            <a:ext cx="9150645" cy="5143500"/>
          </a:xfrm>
          <a:prstGeom prst="rect">
            <a:avLst/>
          </a:prstGeom>
          <a:noFill/>
          <a:ln>
            <a:noFill/>
          </a:ln>
        </p:spPr>
      </p:pic>
      <p:sp>
        <p:nvSpPr>
          <p:cNvPr id="101" name="Google Shape;101;p18"/>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txBox="1">
            <a:spLocks noGrp="1"/>
          </p:cNvSpPr>
          <p:nvPr>
            <p:ph type="title"/>
          </p:nvPr>
        </p:nvSpPr>
        <p:spPr>
          <a:xfrm>
            <a:off x="311700" y="282375"/>
            <a:ext cx="8520600" cy="5727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Trebuchet MS"/>
                <a:ea typeface="Trebuchet MS"/>
                <a:cs typeface="Trebuchet MS"/>
                <a:sym typeface="Trebuchet MS"/>
              </a:rPr>
              <a:t>Warning Signs of DV</a:t>
            </a:r>
            <a:endParaRPr sz="3600" b="1">
              <a:latin typeface="Trebuchet MS"/>
              <a:ea typeface="Trebuchet MS"/>
              <a:cs typeface="Trebuchet MS"/>
              <a:sym typeface="Trebuchet MS"/>
            </a:endParaRPr>
          </a:p>
        </p:txBody>
      </p:sp>
      <p:sp>
        <p:nvSpPr>
          <p:cNvPr id="103" name="Google Shape;103;p18"/>
          <p:cNvSpPr/>
          <p:nvPr/>
        </p:nvSpPr>
        <p:spPr>
          <a:xfrm>
            <a:off x="3265950" y="1215550"/>
            <a:ext cx="2612100" cy="1547100"/>
          </a:xfrm>
          <a:prstGeom prst="roundRect">
            <a:avLst>
              <a:gd name="adj" fmla="val 16667"/>
            </a:avLst>
          </a:prstGeom>
          <a:solidFill>
            <a:srgbClr val="000000"/>
          </a:solidFill>
          <a:ln w="19050" cap="flat" cmpd="sng">
            <a:solidFill>
              <a:srgbClr val="FFFFFF"/>
            </a:solidFill>
            <a:prstDash val="solid"/>
            <a:round/>
            <a:headEnd type="none" w="sm" len="sm"/>
            <a:tailEnd type="none" w="sm" len="sm"/>
          </a:ln>
          <a:effectLst>
            <a:outerShdw blurRad="57150" dist="66675" dir="30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endParaRPr sz="1800">
              <a:solidFill>
                <a:srgbClr val="FFFFFF"/>
              </a:solidFill>
            </a:endParaRPr>
          </a:p>
          <a:p>
            <a:pPr marL="0" lvl="0" indent="0" algn="ctr" rtl="0">
              <a:lnSpc>
                <a:spcPct val="200000"/>
              </a:lnSpc>
              <a:spcBef>
                <a:spcPts val="1600"/>
              </a:spcBef>
              <a:spcAft>
                <a:spcPts val="0"/>
              </a:spcAft>
              <a:buClr>
                <a:schemeClr val="dk1"/>
              </a:buClr>
              <a:buSzPts val="1100"/>
              <a:buFont typeface="Arial"/>
              <a:buNone/>
            </a:pPr>
            <a:r>
              <a:rPr lang="en" sz="1800">
                <a:solidFill>
                  <a:srgbClr val="FFFFFF"/>
                </a:solidFill>
                <a:latin typeface="Trebuchet MS"/>
                <a:ea typeface="Trebuchet MS"/>
                <a:cs typeface="Trebuchet MS"/>
                <a:sym typeface="Trebuchet MS"/>
              </a:rPr>
              <a:t>Cruelty to animals </a:t>
            </a:r>
            <a:endParaRPr sz="1800">
              <a:solidFill>
                <a:srgbClr val="FFFFFF"/>
              </a:solidFill>
              <a:latin typeface="Trebuchet MS"/>
              <a:ea typeface="Trebuchet MS"/>
              <a:cs typeface="Trebuchet MS"/>
              <a:sym typeface="Trebuchet MS"/>
            </a:endParaRPr>
          </a:p>
          <a:p>
            <a:pPr marL="0" lvl="0" indent="0" algn="l" rtl="0">
              <a:spcBef>
                <a:spcPts val="1600"/>
              </a:spcBef>
              <a:spcAft>
                <a:spcPts val="0"/>
              </a:spcAft>
              <a:buNone/>
            </a:pPr>
            <a:endParaRPr/>
          </a:p>
        </p:txBody>
      </p:sp>
      <p:sp>
        <p:nvSpPr>
          <p:cNvPr id="104" name="Google Shape;104;p18"/>
          <p:cNvSpPr/>
          <p:nvPr/>
        </p:nvSpPr>
        <p:spPr>
          <a:xfrm>
            <a:off x="311700" y="1215550"/>
            <a:ext cx="2612100" cy="1547100"/>
          </a:xfrm>
          <a:prstGeom prst="roundRect">
            <a:avLst>
              <a:gd name="adj" fmla="val 16667"/>
            </a:avLst>
          </a:prstGeom>
          <a:solidFill>
            <a:srgbClr val="000000"/>
          </a:solidFill>
          <a:ln w="19050" cap="flat" cmpd="sng">
            <a:solidFill>
              <a:srgbClr val="FFFFFF"/>
            </a:solidFill>
            <a:prstDash val="solid"/>
            <a:round/>
            <a:headEnd type="none" w="sm" len="sm"/>
            <a:tailEnd type="none" w="sm" len="sm"/>
          </a:ln>
          <a:effectLst>
            <a:outerShdw blurRad="57150" dist="66675"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200000"/>
              </a:lnSpc>
              <a:spcBef>
                <a:spcPts val="0"/>
              </a:spcBef>
              <a:spcAft>
                <a:spcPts val="0"/>
              </a:spcAft>
              <a:buNone/>
            </a:pPr>
            <a:endParaRPr sz="1800">
              <a:solidFill>
                <a:srgbClr val="FFFFFF"/>
              </a:solidFill>
            </a:endParaRPr>
          </a:p>
          <a:p>
            <a:pPr marL="0" lvl="0" indent="0" algn="ctr" rtl="0">
              <a:lnSpc>
                <a:spcPct val="115000"/>
              </a:lnSpc>
              <a:spcBef>
                <a:spcPts val="1600"/>
              </a:spcBef>
              <a:spcAft>
                <a:spcPts val="0"/>
              </a:spcAft>
              <a:buClr>
                <a:schemeClr val="dk1"/>
              </a:buClr>
              <a:buSzPts val="1100"/>
              <a:buFont typeface="Arial"/>
              <a:buNone/>
            </a:pPr>
            <a:r>
              <a:rPr lang="en" sz="1800">
                <a:solidFill>
                  <a:srgbClr val="FFFFFF"/>
                </a:solidFill>
                <a:latin typeface="Trebuchet MS"/>
                <a:ea typeface="Trebuchet MS"/>
                <a:cs typeface="Trebuchet MS"/>
                <a:sym typeface="Trebuchet MS"/>
              </a:rPr>
              <a:t>Dr. Jekyll/Mr. Hyde dual personality </a:t>
            </a:r>
            <a:endParaRPr sz="1800">
              <a:solidFill>
                <a:srgbClr val="FFFFFF"/>
              </a:solidFill>
              <a:latin typeface="Trebuchet MS"/>
              <a:ea typeface="Trebuchet MS"/>
              <a:cs typeface="Trebuchet MS"/>
              <a:sym typeface="Trebuchet MS"/>
            </a:endParaRPr>
          </a:p>
          <a:p>
            <a:pPr marL="0" lvl="0" indent="0" algn="l" rtl="0">
              <a:spcBef>
                <a:spcPts val="1600"/>
              </a:spcBef>
              <a:spcAft>
                <a:spcPts val="0"/>
              </a:spcAft>
              <a:buNone/>
            </a:pPr>
            <a:endParaRPr/>
          </a:p>
        </p:txBody>
      </p:sp>
      <p:sp>
        <p:nvSpPr>
          <p:cNvPr id="105" name="Google Shape;105;p18"/>
          <p:cNvSpPr/>
          <p:nvPr/>
        </p:nvSpPr>
        <p:spPr>
          <a:xfrm>
            <a:off x="6290525" y="1215550"/>
            <a:ext cx="2612100" cy="1547100"/>
          </a:xfrm>
          <a:prstGeom prst="roundRect">
            <a:avLst>
              <a:gd name="adj" fmla="val 16667"/>
            </a:avLst>
          </a:prstGeom>
          <a:solidFill>
            <a:srgbClr val="000000"/>
          </a:solidFill>
          <a:ln w="19050" cap="flat" cmpd="sng">
            <a:solidFill>
              <a:srgbClr val="FFFFFF"/>
            </a:solidFill>
            <a:prstDash val="solid"/>
            <a:round/>
            <a:headEnd type="none" w="sm" len="sm"/>
            <a:tailEnd type="none" w="sm" len="sm"/>
          </a:ln>
          <a:effectLst>
            <a:outerShdw blurRad="57150" dist="76200" dir="318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None/>
            </a:pPr>
            <a:r>
              <a:rPr lang="en" sz="1800">
                <a:solidFill>
                  <a:srgbClr val="FFFFFF"/>
                </a:solidFill>
              </a:rPr>
              <a:t>Unrealistic expectations </a:t>
            </a:r>
            <a:endParaRPr sz="1800">
              <a:solidFill>
                <a:srgbClr val="FFFFFF"/>
              </a:solidFill>
            </a:endParaRPr>
          </a:p>
        </p:txBody>
      </p:sp>
      <p:sp>
        <p:nvSpPr>
          <p:cNvPr id="106" name="Google Shape;106;p18"/>
          <p:cNvSpPr/>
          <p:nvPr/>
        </p:nvSpPr>
        <p:spPr>
          <a:xfrm>
            <a:off x="1707625" y="3342225"/>
            <a:ext cx="2612100" cy="1547100"/>
          </a:xfrm>
          <a:prstGeom prst="roundRect">
            <a:avLst>
              <a:gd name="adj" fmla="val 16667"/>
            </a:avLst>
          </a:prstGeom>
          <a:solidFill>
            <a:srgbClr val="000000"/>
          </a:solidFill>
          <a:ln w="19050" cap="flat" cmpd="sng">
            <a:solidFill>
              <a:srgbClr val="FFFFFF"/>
            </a:solidFill>
            <a:prstDash val="solid"/>
            <a:round/>
            <a:headEnd type="none" w="sm" len="sm"/>
            <a:tailEnd type="none" w="sm" len="sm"/>
          </a:ln>
          <a:effectLst>
            <a:outerShdw blurRad="57150" dist="66675" dir="3000000" algn="bl" rotWithShape="0">
              <a:srgbClr val="000000">
                <a:alpha val="50000"/>
              </a:srgbClr>
            </a:outerShdw>
          </a:effectLst>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1800">
              <a:solidFill>
                <a:srgbClr val="FFFFFF"/>
              </a:solidFill>
            </a:endParaRPr>
          </a:p>
          <a:p>
            <a:pPr marL="0" lvl="0" indent="0" algn="ctr" rtl="0">
              <a:lnSpc>
                <a:spcPct val="150000"/>
              </a:lnSpc>
              <a:spcBef>
                <a:spcPts val="1600"/>
              </a:spcBef>
              <a:spcAft>
                <a:spcPts val="0"/>
              </a:spcAft>
              <a:buNone/>
            </a:pPr>
            <a:r>
              <a:rPr lang="en" sz="1800">
                <a:solidFill>
                  <a:srgbClr val="FFFFFF"/>
                </a:solidFill>
                <a:latin typeface="Trebuchet MS"/>
                <a:ea typeface="Trebuchet MS"/>
                <a:cs typeface="Trebuchet MS"/>
                <a:sym typeface="Trebuchet MS"/>
              </a:rPr>
              <a:t>Breaking/striking objects </a:t>
            </a:r>
            <a:endParaRPr sz="1800">
              <a:solidFill>
                <a:srgbClr val="FFFFFF"/>
              </a:solidFill>
              <a:latin typeface="Trebuchet MS"/>
              <a:ea typeface="Trebuchet MS"/>
              <a:cs typeface="Trebuchet MS"/>
              <a:sym typeface="Trebuchet MS"/>
            </a:endParaRPr>
          </a:p>
          <a:p>
            <a:pPr marL="0" lvl="0" indent="0" algn="l" rtl="0">
              <a:spcBef>
                <a:spcPts val="1600"/>
              </a:spcBef>
              <a:spcAft>
                <a:spcPts val="0"/>
              </a:spcAft>
              <a:buNone/>
            </a:pPr>
            <a:endParaRPr>
              <a:solidFill>
                <a:srgbClr val="EFEFEF"/>
              </a:solidFill>
            </a:endParaRPr>
          </a:p>
        </p:txBody>
      </p:sp>
      <p:sp>
        <p:nvSpPr>
          <p:cNvPr id="107" name="Google Shape;107;p18"/>
          <p:cNvSpPr/>
          <p:nvPr/>
        </p:nvSpPr>
        <p:spPr>
          <a:xfrm>
            <a:off x="4758550" y="3392450"/>
            <a:ext cx="2612100" cy="1547100"/>
          </a:xfrm>
          <a:prstGeom prst="roundRect">
            <a:avLst>
              <a:gd name="adj" fmla="val 16667"/>
            </a:avLst>
          </a:prstGeom>
          <a:solidFill>
            <a:srgbClr val="000000"/>
          </a:solidFill>
          <a:ln w="19050" cap="flat" cmpd="sng">
            <a:solidFill>
              <a:srgbClr val="FFFFFF"/>
            </a:solidFill>
            <a:prstDash val="solid"/>
            <a:round/>
            <a:headEnd type="none" w="sm" len="sm"/>
            <a:tailEnd type="none" w="sm" len="sm"/>
          </a:ln>
          <a:effectLst>
            <a:outerShdw blurRad="57150" dist="66675"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None/>
            </a:pPr>
            <a:r>
              <a:rPr lang="en" sz="1800">
                <a:solidFill>
                  <a:srgbClr val="FFFFFF"/>
                </a:solidFill>
              </a:rPr>
              <a:t>Blames others/never takes responsibility </a:t>
            </a:r>
            <a:endParaRPr sz="1800">
              <a:solidFill>
                <a:srgbClr val="FFFFFF"/>
              </a:solidFill>
            </a:endParaRPr>
          </a:p>
        </p:txBody>
      </p:sp>
      <p:pic>
        <p:nvPicPr>
          <p:cNvPr id="10" name="Google Shape;65;p14">
            <a:extLst>
              <a:ext uri="{FF2B5EF4-FFF2-40B4-BE49-F238E27FC236}">
                <a16:creationId xmlns:a16="http://schemas.microsoft.com/office/drawing/2014/main" xmlns="" id="{DC48E210-D93D-46DE-A817-4C8F58BAED78}"/>
              </a:ext>
            </a:extLst>
          </p:cNvPr>
          <p:cNvPicPr preferRelativeResize="0"/>
          <p:nvPr/>
        </p:nvPicPr>
        <p:blipFill>
          <a:blip r:embed="rId4">
            <a:alphaModFix/>
          </a:blip>
          <a:stretch>
            <a:fillRect/>
          </a:stretch>
        </p:blipFill>
        <p:spPr>
          <a:xfrm>
            <a:off x="145188" y="306190"/>
            <a:ext cx="1359931" cy="52507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13" name="Google Shape;113;p19"/>
          <p:cNvSpPr/>
          <p:nvPr/>
        </p:nvSpPr>
        <p:spPr>
          <a:xfrm>
            <a:off x="0" y="1026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9"/>
          <p:cNvSpPr txBox="1">
            <a:spLocks noGrp="1"/>
          </p:cNvSpPr>
          <p:nvPr>
            <p:ph type="title"/>
          </p:nvPr>
        </p:nvSpPr>
        <p:spPr>
          <a:xfrm>
            <a:off x="315025" y="195975"/>
            <a:ext cx="8520600" cy="593100"/>
          </a:xfrm>
          <a:prstGeom prst="rect">
            <a:avLst/>
          </a:prstGeom>
          <a:effectLst>
            <a:outerShdw blurRad="57150" dist="66675" dir="27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 sz="3900">
                <a:latin typeface="Trebuchet MS"/>
                <a:ea typeface="Trebuchet MS"/>
                <a:cs typeface="Trebuchet MS"/>
                <a:sym typeface="Trebuchet MS"/>
              </a:rPr>
              <a:t>Duluth Model </a:t>
            </a:r>
            <a:endParaRPr sz="3900">
              <a:latin typeface="Trebuchet MS"/>
              <a:ea typeface="Trebuchet MS"/>
              <a:cs typeface="Trebuchet MS"/>
              <a:sym typeface="Trebuchet MS"/>
            </a:endParaRPr>
          </a:p>
        </p:txBody>
      </p:sp>
      <p:pic>
        <p:nvPicPr>
          <p:cNvPr id="115" name="Google Shape;115;p19"/>
          <p:cNvPicPr preferRelativeResize="0"/>
          <p:nvPr/>
        </p:nvPicPr>
        <p:blipFill rotWithShape="1">
          <a:blip r:embed="rId4">
            <a:alphaModFix/>
          </a:blip>
          <a:srcRect l="3753" t="6040" r="3344" b="66047"/>
          <a:stretch/>
        </p:blipFill>
        <p:spPr>
          <a:xfrm>
            <a:off x="315025" y="1470575"/>
            <a:ext cx="8627274" cy="3364525"/>
          </a:xfrm>
          <a:prstGeom prst="rect">
            <a:avLst/>
          </a:prstGeom>
          <a:noFill/>
          <a:ln>
            <a:noFill/>
          </a:ln>
          <a:effectLst>
            <a:outerShdw blurRad="57150" dist="95250" dir="1980000" algn="bl" rotWithShape="0">
              <a:srgbClr val="000000">
                <a:alpha val="50000"/>
              </a:srgbClr>
            </a:outerShdw>
          </a:effectLst>
        </p:spPr>
      </p:pic>
      <p:pic>
        <p:nvPicPr>
          <p:cNvPr id="6" name="Google Shape;65;p14">
            <a:extLst>
              <a:ext uri="{FF2B5EF4-FFF2-40B4-BE49-F238E27FC236}">
                <a16:creationId xmlns:a16="http://schemas.microsoft.com/office/drawing/2014/main" xmlns="" id="{2E1B6480-76EE-41C9-B1A4-15AF3EE32C5E}"/>
              </a:ext>
            </a:extLst>
          </p:cNvPr>
          <p:cNvPicPr preferRelativeResize="0"/>
          <p:nvPr/>
        </p:nvPicPr>
        <p:blipFill>
          <a:blip r:embed="rId5">
            <a:alphaModFix/>
          </a:blip>
          <a:stretch>
            <a:fillRect/>
          </a:stretch>
        </p:blipFill>
        <p:spPr>
          <a:xfrm>
            <a:off x="112819" y="264005"/>
            <a:ext cx="1359931" cy="52507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0"/>
          <p:cNvPicPr preferRelativeResize="0"/>
          <p:nvPr/>
        </p:nvPicPr>
        <p:blipFill>
          <a:blip r:embed="rId3">
            <a:alphaModFix/>
          </a:blip>
          <a:stretch>
            <a:fillRect/>
          </a:stretch>
        </p:blipFill>
        <p:spPr>
          <a:xfrm>
            <a:off x="0" y="1875"/>
            <a:ext cx="9150645" cy="5143500"/>
          </a:xfrm>
          <a:prstGeom prst="rect">
            <a:avLst/>
          </a:prstGeom>
          <a:noFill/>
          <a:ln>
            <a:noFill/>
          </a:ln>
        </p:spPr>
      </p:pic>
      <p:sp>
        <p:nvSpPr>
          <p:cNvPr id="121" name="Google Shape;121;p20"/>
          <p:cNvSpPr/>
          <p:nvPr/>
        </p:nvSpPr>
        <p:spPr>
          <a:xfrm>
            <a:off x="0" y="2550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txBox="1">
            <a:spLocks noGrp="1"/>
          </p:cNvSpPr>
          <p:nvPr>
            <p:ph type="title"/>
          </p:nvPr>
        </p:nvSpPr>
        <p:spPr>
          <a:xfrm>
            <a:off x="0" y="255075"/>
            <a:ext cx="4361400" cy="1056300"/>
          </a:xfrm>
          <a:prstGeom prst="rect">
            <a:avLst/>
          </a:prstGeom>
          <a:effectLst>
            <a:outerShdw blurRad="57150" dist="66675" dir="3420000" algn="bl" rotWithShape="0">
              <a:srgbClr val="000000">
                <a:alpha val="50000"/>
              </a:srgbClr>
            </a:outerShdw>
          </a:effectLst>
        </p:spPr>
        <p:txBody>
          <a:bodyPr spcFirstLastPara="1" wrap="square" lIns="91425" tIns="91425" rIns="91425" bIns="91425" anchor="b" anchorCtr="0">
            <a:noAutofit/>
          </a:bodyPr>
          <a:lstStyle/>
          <a:p>
            <a:pPr marL="0" lvl="0" indent="0" algn="r" rtl="0">
              <a:spcBef>
                <a:spcPts val="0"/>
              </a:spcBef>
              <a:spcAft>
                <a:spcPts val="0"/>
              </a:spcAft>
              <a:buNone/>
            </a:pPr>
            <a:r>
              <a:rPr lang="en" sz="3400" dirty="0">
                <a:solidFill>
                  <a:srgbClr val="000000"/>
                </a:solidFill>
                <a:latin typeface="Trebuchet MS"/>
                <a:ea typeface="Trebuchet MS"/>
                <a:cs typeface="Trebuchet MS"/>
                <a:sym typeface="Trebuchet MS"/>
              </a:rPr>
              <a:t>Power &amp; </a:t>
            </a:r>
            <a:br>
              <a:rPr lang="en" sz="3400" dirty="0">
                <a:solidFill>
                  <a:srgbClr val="000000"/>
                </a:solidFill>
                <a:latin typeface="Trebuchet MS"/>
                <a:ea typeface="Trebuchet MS"/>
                <a:cs typeface="Trebuchet MS"/>
                <a:sym typeface="Trebuchet MS"/>
              </a:rPr>
            </a:br>
            <a:r>
              <a:rPr lang="en" sz="3400" dirty="0">
                <a:solidFill>
                  <a:srgbClr val="000000"/>
                </a:solidFill>
                <a:latin typeface="Trebuchet MS"/>
                <a:ea typeface="Trebuchet MS"/>
                <a:cs typeface="Trebuchet MS"/>
                <a:sym typeface="Trebuchet MS"/>
              </a:rPr>
              <a:t>Control Wheel</a:t>
            </a:r>
            <a:endParaRPr sz="3400" dirty="0">
              <a:solidFill>
                <a:srgbClr val="000000"/>
              </a:solidFill>
              <a:latin typeface="Trebuchet MS"/>
              <a:ea typeface="Trebuchet MS"/>
              <a:cs typeface="Trebuchet MS"/>
              <a:sym typeface="Trebuchet MS"/>
            </a:endParaRPr>
          </a:p>
        </p:txBody>
      </p:sp>
      <p:sp>
        <p:nvSpPr>
          <p:cNvPr id="123" name="Google Shape;123;p20"/>
          <p:cNvSpPr/>
          <p:nvPr/>
        </p:nvSpPr>
        <p:spPr>
          <a:xfrm>
            <a:off x="353850" y="1686025"/>
            <a:ext cx="3653700" cy="2715000"/>
          </a:xfrm>
          <a:prstGeom prst="rect">
            <a:avLst/>
          </a:prstGeom>
          <a:solidFill>
            <a:srgbClr val="674EA7"/>
          </a:solidFill>
          <a:ln w="28575" cap="flat" cmpd="sng">
            <a:solidFill>
              <a:srgbClr val="674EA7"/>
            </a:solidFill>
            <a:prstDash val="solid"/>
            <a:round/>
            <a:headEnd type="none" w="sm" len="sm"/>
            <a:tailEnd type="none" w="sm" len="sm"/>
          </a:ln>
          <a:effectLst>
            <a:outerShdw blurRad="57150" dist="85725" dir="378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0"/>
          <p:cNvSpPr txBox="1">
            <a:spLocks noGrp="1"/>
          </p:cNvSpPr>
          <p:nvPr>
            <p:ph type="body" idx="1"/>
          </p:nvPr>
        </p:nvSpPr>
        <p:spPr>
          <a:xfrm>
            <a:off x="400950" y="1736500"/>
            <a:ext cx="3559500" cy="2604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457200" lvl="0" indent="-317500" algn="l" rtl="0">
              <a:spcBef>
                <a:spcPts val="0"/>
              </a:spcBef>
              <a:spcAft>
                <a:spcPts val="0"/>
              </a:spcAft>
              <a:buClr>
                <a:srgbClr val="FFFFFF"/>
              </a:buClr>
              <a:buSzPts val="1400"/>
              <a:buFont typeface="Trebuchet MS"/>
              <a:buChar char="★"/>
            </a:pPr>
            <a:r>
              <a:rPr lang="en" sz="1800">
                <a:solidFill>
                  <a:srgbClr val="FFFFFF"/>
                </a:solidFill>
                <a:latin typeface="Trebuchet MS"/>
                <a:ea typeface="Trebuchet MS"/>
                <a:cs typeface="Trebuchet MS"/>
                <a:sym typeface="Trebuchet MS"/>
              </a:rPr>
              <a:t>Most common tactics abusers use to gain POWER and CONTROL</a:t>
            </a:r>
            <a:endParaRPr sz="1800">
              <a:solidFill>
                <a:srgbClr val="FFFFFF"/>
              </a:solidFill>
              <a:latin typeface="Trebuchet MS"/>
              <a:ea typeface="Trebuchet MS"/>
              <a:cs typeface="Trebuchet MS"/>
              <a:sym typeface="Trebuchet MS"/>
            </a:endParaRPr>
          </a:p>
          <a:p>
            <a:pPr marL="457200" lvl="0" indent="-317500" algn="l" rtl="0">
              <a:spcBef>
                <a:spcPts val="0"/>
              </a:spcBef>
              <a:spcAft>
                <a:spcPts val="0"/>
              </a:spcAft>
              <a:buClr>
                <a:srgbClr val="FFFFFF"/>
              </a:buClr>
              <a:buSzPts val="1400"/>
              <a:buFont typeface="Trebuchet MS"/>
              <a:buChar char="★"/>
            </a:pPr>
            <a:r>
              <a:rPr lang="en" sz="1800">
                <a:solidFill>
                  <a:srgbClr val="FFFFFF"/>
                </a:solidFill>
                <a:latin typeface="Trebuchet MS"/>
                <a:ea typeface="Trebuchet MS"/>
                <a:cs typeface="Trebuchet MS"/>
                <a:sym typeface="Trebuchet MS"/>
              </a:rPr>
              <a:t>Abusive relationship vs non abusive relationship</a:t>
            </a:r>
            <a:endParaRPr sz="1800">
              <a:solidFill>
                <a:srgbClr val="FFFFFF"/>
              </a:solidFill>
              <a:latin typeface="Trebuchet MS"/>
              <a:ea typeface="Trebuchet MS"/>
              <a:cs typeface="Trebuchet MS"/>
              <a:sym typeface="Trebuchet MS"/>
            </a:endParaRPr>
          </a:p>
          <a:p>
            <a:pPr marL="457200" lvl="0" indent="-317500" algn="l" rtl="0">
              <a:spcBef>
                <a:spcPts val="0"/>
              </a:spcBef>
              <a:spcAft>
                <a:spcPts val="0"/>
              </a:spcAft>
              <a:buClr>
                <a:srgbClr val="FFFFFF"/>
              </a:buClr>
              <a:buSzPts val="1400"/>
              <a:buFont typeface="Trebuchet MS"/>
              <a:buChar char="★"/>
            </a:pPr>
            <a:r>
              <a:rPr lang="en" sz="1800">
                <a:solidFill>
                  <a:srgbClr val="FFFFFF"/>
                </a:solidFill>
                <a:latin typeface="Trebuchet MS"/>
                <a:ea typeface="Trebuchet MS"/>
                <a:cs typeface="Trebuchet MS"/>
                <a:sym typeface="Trebuchet MS"/>
              </a:rPr>
              <a:t>Works on a continuum </a:t>
            </a:r>
            <a:r>
              <a:rPr lang="en" sz="1300">
                <a:solidFill>
                  <a:srgbClr val="FFFFFF"/>
                </a:solidFill>
                <a:latin typeface="Trebuchet MS"/>
                <a:ea typeface="Trebuchet MS"/>
                <a:cs typeface="Trebuchet MS"/>
                <a:sym typeface="Trebuchet MS"/>
              </a:rPr>
              <a:t> </a:t>
            </a:r>
            <a:endParaRPr sz="1300">
              <a:solidFill>
                <a:srgbClr val="FFFFFF"/>
              </a:solidFill>
              <a:latin typeface="Trebuchet MS"/>
              <a:ea typeface="Trebuchet MS"/>
              <a:cs typeface="Trebuchet MS"/>
              <a:sym typeface="Trebuchet MS"/>
            </a:endParaRPr>
          </a:p>
        </p:txBody>
      </p:sp>
      <p:pic>
        <p:nvPicPr>
          <p:cNvPr id="125" name="Google Shape;125;p20"/>
          <p:cNvPicPr preferRelativeResize="0"/>
          <p:nvPr/>
        </p:nvPicPr>
        <p:blipFill>
          <a:blip r:embed="rId4">
            <a:alphaModFix/>
          </a:blip>
          <a:stretch>
            <a:fillRect/>
          </a:stretch>
        </p:blipFill>
        <p:spPr>
          <a:xfrm>
            <a:off x="4360200" y="177575"/>
            <a:ext cx="4594212" cy="4788725"/>
          </a:xfrm>
          <a:prstGeom prst="rect">
            <a:avLst/>
          </a:prstGeom>
          <a:noFill/>
          <a:ln w="28575" cap="flat" cmpd="sng">
            <a:solidFill>
              <a:srgbClr val="351C75"/>
            </a:solidFill>
            <a:prstDash val="solid"/>
            <a:round/>
            <a:headEnd type="none" w="sm" len="sm"/>
            <a:tailEnd type="none" w="sm" len="sm"/>
          </a:ln>
          <a:effectLst>
            <a:outerShdw blurRad="57150" dist="85725" dir="1620000" algn="bl" rotWithShape="0">
              <a:srgbClr val="000000">
                <a:alpha val="50000"/>
              </a:srgbClr>
            </a:outerShdw>
          </a:effectLst>
        </p:spPr>
      </p:pic>
      <p:pic>
        <p:nvPicPr>
          <p:cNvPr id="8" name="Google Shape;65;p14">
            <a:extLst>
              <a:ext uri="{FF2B5EF4-FFF2-40B4-BE49-F238E27FC236}">
                <a16:creationId xmlns:a16="http://schemas.microsoft.com/office/drawing/2014/main" xmlns="" id="{330024F4-7A3A-4159-ADC3-3DABFA2FD128}"/>
              </a:ext>
            </a:extLst>
          </p:cNvPr>
          <p:cNvPicPr preferRelativeResize="0"/>
          <p:nvPr/>
        </p:nvPicPr>
        <p:blipFill>
          <a:blip r:embed="rId5">
            <a:alphaModFix/>
          </a:blip>
          <a:stretch>
            <a:fillRect/>
          </a:stretch>
        </p:blipFill>
        <p:spPr>
          <a:xfrm>
            <a:off x="140205" y="461670"/>
            <a:ext cx="1235442" cy="4800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1"/>
          <p:cNvPicPr preferRelativeResize="0"/>
          <p:nvPr/>
        </p:nvPicPr>
        <p:blipFill>
          <a:blip r:embed="rId3">
            <a:alphaModFix/>
          </a:blip>
          <a:stretch>
            <a:fillRect/>
          </a:stretch>
        </p:blipFill>
        <p:spPr>
          <a:xfrm>
            <a:off x="-3325" y="0"/>
            <a:ext cx="9150645" cy="5143500"/>
          </a:xfrm>
          <a:prstGeom prst="rect">
            <a:avLst/>
          </a:prstGeom>
          <a:noFill/>
          <a:ln>
            <a:noFill/>
          </a:ln>
        </p:spPr>
      </p:pic>
      <p:sp>
        <p:nvSpPr>
          <p:cNvPr id="131" name="Google Shape;131;p21"/>
          <p:cNvSpPr/>
          <p:nvPr/>
        </p:nvSpPr>
        <p:spPr>
          <a:xfrm>
            <a:off x="0" y="255075"/>
            <a:ext cx="9144000" cy="932100"/>
          </a:xfrm>
          <a:prstGeom prst="rect">
            <a:avLst/>
          </a:prstGeom>
          <a:solidFill>
            <a:srgbClr val="FFFFFF">
              <a:alpha val="74160"/>
            </a:srgbClr>
          </a:solidFill>
          <a:ln w="9525" cap="flat" cmpd="sng">
            <a:solidFill>
              <a:srgbClr val="FFFFFF"/>
            </a:solidFill>
            <a:prstDash val="solid"/>
            <a:round/>
            <a:headEnd type="none" w="sm" len="sm"/>
            <a:tailEnd type="none" w="sm" len="sm"/>
          </a:ln>
          <a:effectLst>
            <a:outerShdw blurRad="57150" dist="952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1"/>
          <p:cNvSpPr txBox="1">
            <a:spLocks noGrp="1"/>
          </p:cNvSpPr>
          <p:nvPr>
            <p:ph type="title"/>
          </p:nvPr>
        </p:nvSpPr>
        <p:spPr>
          <a:xfrm>
            <a:off x="-128825" y="-764339"/>
            <a:ext cx="4411800" cy="2109600"/>
          </a:xfrm>
          <a:prstGeom prst="rect">
            <a:avLst/>
          </a:prstGeom>
          <a:effectLst>
            <a:outerShdw blurRad="57150" dist="57150" dir="3600000" algn="bl" rotWithShape="0">
              <a:srgbClr val="000000">
                <a:alpha val="50000"/>
              </a:srgbClr>
            </a:outerShdw>
          </a:effectLst>
        </p:spPr>
        <p:txBody>
          <a:bodyPr spcFirstLastPara="1" wrap="square" lIns="91425" tIns="91425" rIns="91425" bIns="91425" anchor="b" anchorCtr="0">
            <a:noAutofit/>
          </a:bodyPr>
          <a:lstStyle/>
          <a:p>
            <a:pPr marL="0" lvl="0" indent="0" algn="r" rtl="0">
              <a:spcBef>
                <a:spcPts val="0"/>
              </a:spcBef>
              <a:spcAft>
                <a:spcPts val="0"/>
              </a:spcAft>
              <a:buNone/>
            </a:pPr>
            <a:r>
              <a:rPr lang="en" sz="3600" dirty="0">
                <a:solidFill>
                  <a:srgbClr val="000000"/>
                </a:solidFill>
                <a:latin typeface="Trebuchet MS"/>
                <a:ea typeface="Trebuchet MS"/>
                <a:cs typeface="Trebuchet MS"/>
                <a:sym typeface="Trebuchet MS"/>
              </a:rPr>
              <a:t>LGBTQIA </a:t>
            </a:r>
            <a:br>
              <a:rPr lang="en" sz="3600" dirty="0">
                <a:solidFill>
                  <a:srgbClr val="000000"/>
                </a:solidFill>
                <a:latin typeface="Trebuchet MS"/>
                <a:ea typeface="Trebuchet MS"/>
                <a:cs typeface="Trebuchet MS"/>
                <a:sym typeface="Trebuchet MS"/>
              </a:rPr>
            </a:br>
            <a:r>
              <a:rPr lang="en" sz="3600" dirty="0">
                <a:solidFill>
                  <a:srgbClr val="000000"/>
                </a:solidFill>
                <a:latin typeface="Trebuchet MS"/>
                <a:ea typeface="Trebuchet MS"/>
                <a:cs typeface="Trebuchet MS"/>
                <a:sym typeface="Trebuchet MS"/>
              </a:rPr>
              <a:t>P &amp; C.W.</a:t>
            </a:r>
            <a:endParaRPr sz="3600" dirty="0">
              <a:solidFill>
                <a:srgbClr val="000000"/>
              </a:solidFill>
              <a:latin typeface="Trebuchet MS"/>
              <a:ea typeface="Trebuchet MS"/>
              <a:cs typeface="Trebuchet MS"/>
              <a:sym typeface="Trebuchet MS"/>
            </a:endParaRPr>
          </a:p>
        </p:txBody>
      </p:sp>
      <p:sp>
        <p:nvSpPr>
          <p:cNvPr id="133" name="Google Shape;133;p21"/>
          <p:cNvSpPr/>
          <p:nvPr/>
        </p:nvSpPr>
        <p:spPr>
          <a:xfrm>
            <a:off x="66850" y="1322050"/>
            <a:ext cx="4032000" cy="3732600"/>
          </a:xfrm>
          <a:prstGeom prst="rect">
            <a:avLst/>
          </a:prstGeom>
          <a:solidFill>
            <a:srgbClr val="351C75">
              <a:alpha val="68540"/>
            </a:srgbClr>
          </a:solidFill>
          <a:ln w="28575" cap="flat" cmpd="sng">
            <a:solidFill>
              <a:srgbClr val="351C75"/>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1"/>
          <p:cNvSpPr txBox="1">
            <a:spLocks noGrp="1"/>
          </p:cNvSpPr>
          <p:nvPr>
            <p:ph type="body" idx="1"/>
          </p:nvPr>
        </p:nvSpPr>
        <p:spPr>
          <a:xfrm>
            <a:off x="66800" y="1334700"/>
            <a:ext cx="4032000" cy="373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300" dirty="0">
                <a:solidFill>
                  <a:srgbClr val="FFFFFF"/>
                </a:solidFill>
                <a:latin typeface="Trebuchet MS"/>
                <a:ea typeface="Trebuchet MS"/>
                <a:cs typeface="Trebuchet MS"/>
                <a:sym typeface="Trebuchet MS"/>
              </a:rPr>
              <a:t>Lets Define:</a:t>
            </a:r>
            <a:endParaRPr sz="1300" dirty="0">
              <a:solidFill>
                <a:srgbClr val="FFFFFF"/>
              </a:solidFill>
              <a:latin typeface="Trebuchet MS"/>
              <a:ea typeface="Trebuchet MS"/>
              <a:cs typeface="Trebuchet MS"/>
              <a:sym typeface="Trebuchet MS"/>
            </a:endParaRPr>
          </a:p>
          <a:p>
            <a:pPr marL="0" lvl="0" indent="0" algn="l" rtl="0">
              <a:spcBef>
                <a:spcPts val="1600"/>
              </a:spcBef>
              <a:spcAft>
                <a:spcPts val="0"/>
              </a:spcAft>
              <a:buNone/>
            </a:pPr>
            <a:r>
              <a:rPr lang="en" sz="1300" dirty="0">
                <a:solidFill>
                  <a:srgbClr val="FFFFFF"/>
                </a:solidFill>
                <a:latin typeface="Trebuchet MS"/>
                <a:ea typeface="Trebuchet MS"/>
                <a:cs typeface="Trebuchet MS"/>
                <a:sym typeface="Trebuchet MS"/>
              </a:rPr>
              <a:t>“Homophobic Control”- Using fear tactics to influence your actions and beliefs, tactics that are based on societal and systematic oppression of the LGBTQIA community and lifestyle.</a:t>
            </a:r>
            <a:endParaRPr sz="1300" dirty="0">
              <a:solidFill>
                <a:srgbClr val="FFFFFF"/>
              </a:solidFill>
              <a:latin typeface="Trebuchet MS"/>
              <a:ea typeface="Trebuchet MS"/>
              <a:cs typeface="Trebuchet MS"/>
              <a:sym typeface="Trebuchet MS"/>
            </a:endParaRPr>
          </a:p>
          <a:p>
            <a:pPr marL="0" lvl="0" indent="0" algn="l" rtl="0">
              <a:spcBef>
                <a:spcPts val="1600"/>
              </a:spcBef>
              <a:spcAft>
                <a:spcPts val="1600"/>
              </a:spcAft>
              <a:buNone/>
            </a:pPr>
            <a:r>
              <a:rPr lang="en" sz="1300" dirty="0">
                <a:solidFill>
                  <a:srgbClr val="FFFFFF"/>
                </a:solidFill>
                <a:latin typeface="Trebuchet MS"/>
                <a:ea typeface="Trebuchet MS"/>
                <a:cs typeface="Trebuchet MS"/>
                <a:sym typeface="Trebuchet MS"/>
              </a:rPr>
              <a:t>“Internalized Homophobia”-Internalized homophobia happens to LGBTQIA people, and even heterosexuals, who have learned and been taught that heterosexuality is the socially acceptable norm. Witnessing negative depictions of LGBTQIA people can lead us to internalise, or take in, these negative messages. Some LGB people suffer from mental distress as a result. (The Rainbow Project, 2020)</a:t>
            </a:r>
            <a:endParaRPr sz="1300" dirty="0">
              <a:solidFill>
                <a:srgbClr val="FFFFFF"/>
              </a:solidFill>
              <a:latin typeface="Trebuchet MS"/>
              <a:ea typeface="Trebuchet MS"/>
              <a:cs typeface="Trebuchet MS"/>
              <a:sym typeface="Trebuchet MS"/>
            </a:endParaRPr>
          </a:p>
        </p:txBody>
      </p:sp>
      <p:pic>
        <p:nvPicPr>
          <p:cNvPr id="135" name="Google Shape;135;p21"/>
          <p:cNvPicPr preferRelativeResize="0"/>
          <p:nvPr/>
        </p:nvPicPr>
        <p:blipFill>
          <a:blip r:embed="rId4">
            <a:alphaModFix/>
          </a:blip>
          <a:stretch>
            <a:fillRect/>
          </a:stretch>
        </p:blipFill>
        <p:spPr>
          <a:xfrm>
            <a:off x="4224675" y="165925"/>
            <a:ext cx="4747900" cy="4780201"/>
          </a:xfrm>
          <a:prstGeom prst="rect">
            <a:avLst/>
          </a:prstGeom>
          <a:noFill/>
          <a:ln w="28575" cap="flat" cmpd="sng">
            <a:solidFill>
              <a:srgbClr val="351C75"/>
            </a:solidFill>
            <a:prstDash val="solid"/>
            <a:round/>
            <a:headEnd type="none" w="sm" len="sm"/>
            <a:tailEnd type="none" w="sm" len="sm"/>
          </a:ln>
          <a:effectLst>
            <a:outerShdw blurRad="57150" dist="142875" dir="2580000" algn="bl" rotWithShape="0">
              <a:srgbClr val="000000">
                <a:alpha val="50000"/>
              </a:srgbClr>
            </a:outerShdw>
          </a:effectLst>
        </p:spPr>
      </p:pic>
      <p:pic>
        <p:nvPicPr>
          <p:cNvPr id="8" name="Google Shape;65;p14">
            <a:extLst>
              <a:ext uri="{FF2B5EF4-FFF2-40B4-BE49-F238E27FC236}">
                <a16:creationId xmlns:a16="http://schemas.microsoft.com/office/drawing/2014/main" xmlns="" id="{3630E9CC-7D90-48A8-9A1C-7BDCB49B5480}"/>
              </a:ext>
            </a:extLst>
          </p:cNvPr>
          <p:cNvPicPr preferRelativeResize="0"/>
          <p:nvPr/>
        </p:nvPicPr>
        <p:blipFill>
          <a:blip r:embed="rId5">
            <a:alphaModFix/>
          </a:blip>
          <a:stretch>
            <a:fillRect/>
          </a:stretch>
        </p:blipFill>
        <p:spPr>
          <a:xfrm>
            <a:off x="56175" y="462158"/>
            <a:ext cx="1359931" cy="52507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2112</Words>
  <Application>Microsoft Macintosh PowerPoint</Application>
  <PresentationFormat>On-screen Show (16:9)</PresentationFormat>
  <Paragraphs>168</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Simple Light</vt:lpstr>
      <vt:lpstr>Intersectionality of HIV and Domestic Violence</vt:lpstr>
      <vt:lpstr>Conflict of Interest Disclosure Statement</vt:lpstr>
      <vt:lpstr>What You Think You Know</vt:lpstr>
      <vt:lpstr>  What Is Domestic Violence? </vt:lpstr>
      <vt:lpstr>Statistics on Domestic Violence   </vt:lpstr>
      <vt:lpstr>Warning Signs of DV</vt:lpstr>
      <vt:lpstr>Duluth Model </vt:lpstr>
      <vt:lpstr>Power &amp;  Control Wheel</vt:lpstr>
      <vt:lpstr>LGBTQIA  P &amp; C.W.</vt:lpstr>
      <vt:lpstr>PowerPoint Presentation</vt:lpstr>
      <vt:lpstr>PowerPoint Presentation</vt:lpstr>
      <vt:lpstr>Commonalities Between HIV and DV</vt:lpstr>
      <vt:lpstr>Statistics  </vt:lpstr>
      <vt:lpstr>PowerPoint Presentation</vt:lpstr>
      <vt:lpstr>Domestic Violence &amp; Risk of Contracting HIV</vt:lpstr>
      <vt:lpstr>Domestic Violence &amp; Risk of Contracting HIV</vt:lpstr>
      <vt:lpstr>How Abusers Use an HIV Status as Leverage</vt:lpstr>
      <vt:lpstr>How Abusers Use an HIV Status as Leverage</vt:lpstr>
      <vt:lpstr>DV as an obstacle to HIV treatment/care</vt:lpstr>
      <vt:lpstr> DV as an obstacle to HIV treatment/care </vt:lpstr>
      <vt:lpstr> DV as an obstacle to HIV treatment/care </vt:lpstr>
      <vt:lpstr>Assisting Our Clients Through Recovery</vt:lpstr>
      <vt:lpstr>Reduce The Stigma</vt:lpstr>
      <vt:lpstr>Empowerment</vt:lpstr>
      <vt:lpstr>Education </vt:lpstr>
      <vt:lpstr>Education </vt:lpstr>
      <vt:lpstr>Resources and Referrals</vt:lpstr>
      <vt:lpstr>PowerPoint Presentation</vt:lpstr>
      <vt:lpstr>PowerPoint Presentation</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Intersectionality of HIV and Domestic Violence</dc:title>
  <dc:creator>ellie</dc:creator>
  <cp:lastModifiedBy>Judy Collins</cp:lastModifiedBy>
  <cp:revision>3</cp:revision>
  <dcterms:modified xsi:type="dcterms:W3CDTF">2020-10-13T21:10:23Z</dcterms:modified>
</cp:coreProperties>
</file>