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8.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9.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0.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comment1.xml" ContentType="application/vnd.openxmlformats-officedocument.presentationml.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33" r:id="rId2"/>
    <p:sldMasterId id="2147483927" r:id="rId3"/>
    <p:sldMasterId id="2147483946" r:id="rId4"/>
    <p:sldMasterId id="2147483991" r:id="rId5"/>
    <p:sldMasterId id="2147484008" r:id="rId6"/>
    <p:sldMasterId id="2147484032" r:id="rId7"/>
    <p:sldMasterId id="2147484096" r:id="rId8"/>
    <p:sldMasterId id="2147484216" r:id="rId9"/>
    <p:sldMasterId id="2147484231" r:id="rId10"/>
    <p:sldMasterId id="2147484397" r:id="rId11"/>
  </p:sldMasterIdLst>
  <p:notesMasterIdLst>
    <p:notesMasterId r:id="rId92"/>
  </p:notesMasterIdLst>
  <p:handoutMasterIdLst>
    <p:handoutMasterId r:id="rId93"/>
  </p:handoutMasterIdLst>
  <p:sldIdLst>
    <p:sldId id="299" r:id="rId12"/>
    <p:sldId id="648" r:id="rId13"/>
    <p:sldId id="400" r:id="rId14"/>
    <p:sldId id="735" r:id="rId15"/>
    <p:sldId id="818" r:id="rId16"/>
    <p:sldId id="819" r:id="rId17"/>
    <p:sldId id="848" r:id="rId18"/>
    <p:sldId id="820" r:id="rId19"/>
    <p:sldId id="775" r:id="rId20"/>
    <p:sldId id="825" r:id="rId21"/>
    <p:sldId id="595" r:id="rId22"/>
    <p:sldId id="826" r:id="rId23"/>
    <p:sldId id="517" r:id="rId24"/>
    <p:sldId id="821" r:id="rId25"/>
    <p:sldId id="813" r:id="rId26"/>
    <p:sldId id="478" r:id="rId27"/>
    <p:sldId id="789" r:id="rId28"/>
    <p:sldId id="822" r:id="rId29"/>
    <p:sldId id="543" r:id="rId30"/>
    <p:sldId id="814" r:id="rId31"/>
    <p:sldId id="265" r:id="rId32"/>
    <p:sldId id="767" r:id="rId33"/>
    <p:sldId id="760" r:id="rId34"/>
    <p:sldId id="815" r:id="rId35"/>
    <p:sldId id="596" r:id="rId36"/>
    <p:sldId id="534" r:id="rId37"/>
    <p:sldId id="724" r:id="rId38"/>
    <p:sldId id="747" r:id="rId39"/>
    <p:sldId id="832" r:id="rId40"/>
    <p:sldId id="828" r:id="rId41"/>
    <p:sldId id="829" r:id="rId42"/>
    <p:sldId id="506" r:id="rId43"/>
    <p:sldId id="827" r:id="rId44"/>
    <p:sldId id="505" r:id="rId45"/>
    <p:sldId id="823" r:id="rId46"/>
    <p:sldId id="795" r:id="rId47"/>
    <p:sldId id="752" r:id="rId48"/>
    <p:sldId id="436" r:id="rId49"/>
    <p:sldId id="835" r:id="rId50"/>
    <p:sldId id="836" r:id="rId51"/>
    <p:sldId id="796" r:id="rId52"/>
    <p:sldId id="450" r:id="rId53"/>
    <p:sldId id="837" r:id="rId54"/>
    <p:sldId id="567" r:id="rId55"/>
    <p:sldId id="838" r:id="rId56"/>
    <p:sldId id="757" r:id="rId57"/>
    <p:sldId id="471" r:id="rId58"/>
    <p:sldId id="790" r:id="rId59"/>
    <p:sldId id="839" r:id="rId60"/>
    <p:sldId id="568" r:id="rId61"/>
    <p:sldId id="840" r:id="rId62"/>
    <p:sldId id="379" r:id="rId63"/>
    <p:sldId id="380" r:id="rId64"/>
    <p:sldId id="849" r:id="rId65"/>
    <p:sldId id="804" r:id="rId66"/>
    <p:sldId id="845" r:id="rId67"/>
    <p:sldId id="335" r:id="rId68"/>
    <p:sldId id="805" r:id="rId69"/>
    <p:sldId id="751" r:id="rId70"/>
    <p:sldId id="799" r:id="rId71"/>
    <p:sldId id="846" r:id="rId72"/>
    <p:sldId id="847" r:id="rId73"/>
    <p:sldId id="555" r:id="rId74"/>
    <p:sldId id="816" r:id="rId75"/>
    <p:sldId id="834" r:id="rId76"/>
    <p:sldId id="833" r:id="rId77"/>
    <p:sldId id="665" r:id="rId78"/>
    <p:sldId id="361" r:id="rId79"/>
    <p:sldId id="364" r:id="rId80"/>
    <p:sldId id="297" r:id="rId81"/>
    <p:sldId id="841" r:id="rId82"/>
    <p:sldId id="842" r:id="rId83"/>
    <p:sldId id="843" r:id="rId84"/>
    <p:sldId id="844" r:id="rId85"/>
    <p:sldId id="806" r:id="rId86"/>
    <p:sldId id="541" r:id="rId87"/>
    <p:sldId id="817" r:id="rId88"/>
    <p:sldId id="797" r:id="rId89"/>
    <p:sldId id="803" r:id="rId90"/>
    <p:sldId id="761" r:id="rId9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ca-Atlas, Michael H" initials="BMH" lastIdx="1" clrIdx="0">
    <p:extLst>
      <p:ext uri="{19B8F6BF-5375-455C-9EA6-DF929625EA0E}">
        <p15:presenceInfo xmlns:p15="http://schemas.microsoft.com/office/powerpoint/2012/main" userId="S::matlas@ad.unc.edu::ea14bdcc-7da6-421c-90c5-34e7639fcf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5493B2"/>
    <a:srgbClr val="FFF8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7" autoAdjust="0"/>
    <p:restoredTop sz="82857" autoAdjust="0"/>
  </p:normalViewPr>
  <p:slideViewPr>
    <p:cSldViewPr>
      <p:cViewPr varScale="1">
        <p:scale>
          <a:sx n="105" d="100"/>
          <a:sy n="105" d="100"/>
        </p:scale>
        <p:origin x="2104" y="184"/>
      </p:cViewPr>
      <p:guideLst>
        <p:guide orient="horz" pos="2160"/>
        <p:guide pos="2880"/>
      </p:guideLst>
    </p:cSldViewPr>
  </p:slideViewPr>
  <p:outlineViewPr>
    <p:cViewPr>
      <p:scale>
        <a:sx n="33" d="100"/>
        <a:sy n="33" d="100"/>
      </p:scale>
      <p:origin x="0" y="-69174"/>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presProps" Target="presProps.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handoutMaster" Target="handoutMasters/handoutMaster1.xml"/><Relationship Id="rId9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26T21:28:41.836" idx="1">
    <p:pos x="5520" y="2094"/>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462229D-4D56-2244-83F0-FA6B06A21E4C}" type="datetimeFigureOut">
              <a:rPr lang="en-US" smtClean="0"/>
              <a:t>12/9/20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2AD4E9B-2135-3444-A430-0793554FD322}" type="slidenum">
              <a:rPr lang="en-US" smtClean="0"/>
              <a:t>‹#›</a:t>
            </a:fld>
            <a:endParaRPr lang="en-US"/>
          </a:p>
        </p:txBody>
      </p:sp>
    </p:spTree>
    <p:extLst>
      <p:ext uri="{BB962C8B-B14F-4D97-AF65-F5344CB8AC3E}">
        <p14:creationId xmlns:p14="http://schemas.microsoft.com/office/powerpoint/2010/main" val="225004005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6T21:45:15.954"/>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2,'125'-1,"148"4,-230 2,0 2,75 22,-76-16,0-3,79 9,112-19,-148-3,132 13,-82 8,-76-11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6T21:45:24.459"/>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6T21:45:45.041"/>
    </inkml:context>
    <inkml:brush xml:id="br0">
      <inkml:brushProperty name="width" value="0.35" units="cm"/>
      <inkml:brushProperty name="height" value="0.35" units="cm"/>
      <inkml:brushProperty name="color" value="#FFFFFF"/>
      <inkml:brushProperty name="ignorePressure" value="1"/>
    </inkml:brush>
  </inkml:definitions>
  <inkml:trace contextRef="#ctx0" brushRef="#br0">6600 556,'-122'-2,"-138"6,150 14,7 0,67-13,-46 13,51-10,-1-1,-41 3,28-6,0 2,1 2,0 2,-57 20,76-23,0-1,0-1,-1-1,-39 0,5 0,46-2,1 1,-1 1,1 0,0 0,0 2,-20 10,20-9,-1 0,0-2,0 1,0-2,-22 5,-36-2,0-4,-77-6,22-1,70 3,25 0,-1 1,1 1,-1 1,-60 14,-91 28,130-32,36-9,1 0,-1 2,1 0,0 1,0 0,1 2,-23 13,37-20,1 0,-1 0,1 0,-1 0,1 1,0-1,-1 0,1 1,0-1,0 1,0-1,0 1,0 0,1-1,-1 1,0 0,1 0,-1-1,1 1,0 0,-1 0,1 0,0 0,0-1,0 1,0 0,1 0,0 3,0-3,0-1,0 1,0 0,1-1,-1 1,0-1,1 0,0 1,-1-1,1 0,-1 0,1 0,0 0,0 0,0 0,0 0,0-1,0 1,0-1,0 0,0 1,0-1,0 0,0 0,0 0,0 0,2-1,4 0,-1-1,1 1,-1-2,0 1,0-1,0 0,0 0,0-1,-1 0,1 0,-1-1,0 0,10-10,-9 8,0-1,0 0,-1 0,0-1,-1 1,1-1,-2-1,1 1,4-17,-8 23,0 0,0-1,-1 1,1 0,-1-1,0 1,0-1,0 1,0 0,-1-1,1 1,-1 0,0-1,0 1,0 0,0 0,-1 0,1-1,-1 2,0-1,1 0,-2 0,1 0,0 1,0 0,-1-1,-4-2,-5-3,0 1,-1 0,0 1,0 1,-19-6,-18-7,38 12,1 0,-1-1,1 0,1-1,-1 0,1 0,1-1,0-1,-9-10,14 14,0 1,0-1,1-1,-1 1,1 0,1-1,-1 1,1-1,0 0,1 0,-1 0,2 0,-1 0,1 0,0 0,0 0,1 0,1-8,3-7,-2 12,-1 0,0 0,-1 0,1-18,-3 24,1 0,-1-1,0 1,0 0,0 0,-1 0,0 0,1 0,-2 0,1 0,0 0,-1 1,1-1,-5-4,-8-6,0-1,-1 2,-1 0,0 1,-28-15,30 18,1-1,1 0,-16-14,-26-21,-95-52,138 91,0 1,-1-1,0 2,0 0,0 0,0 1,0 1,-20-1,-116 4,81 2,-40-4,-80 5,180-4,1 1,-1 1,1-1,0 1,-1 0,1 1,0 0,1 0,-1 1,0-1,1 1,0 1,0-1,0 1,0 0,1 1,-9 10,8-7,0 1,1-1,0 1,1 0,0 0,1 1,-1-1,2 1,0 0,0-1,0 18,1 5,2-22,-1 0,-1 0,0 1,0-1,-7 22,7-30,-1 0,0 1,1-1,-1 0,-1 0,1 0,0 0,-1-1,1 1,-1 0,0-1,0 0,0 0,0 0,0 0,0 0,-1-1,1 1,-1-1,1 0,-1 0,-6 1,-52 6,50-8,0 1,-1 1,1 0,0 0,0 1,0 1,-18 8,13-3,0-2,-1 0,1-1,-2 0,1-2,0 0,-1-1,0-1,-23 0,31-3,1 2,-1-1,0 1,0 1,1 0,-1 0,1 1,0 1,0 0,0 0,0 1,0 0,1 0,0 1,0 0,1 1,0 0,0 1,-7 8,-2 6,0 2,2 0,-13 27,-9 15,29-55,0 0,-1 0,-1-1,-16 13,-19 23,21-18,-1-1,-1-1,-1-2,-2 0,-40 25,4 0,48-35,-1-1,0-1,-1 0,-31 14,6-8,15-8,2 1,-1 1,1 2,-37 25,5 0,-8 7,31-21,30-22,0 1,1-1,0 1,0 0,0 0,0 0,0 1,1 0,0 0,0 0,0 0,1 1,0-1,-5 11,4 0,0 1,2-1,-2 29,-3 17,-8 4,-3-1,-31 73,31-90,8-23,-2-1,-1 0,-1 0,-26 31,-24 42,57-83,1 0,0 0,2 1,-1-1,2 1,0 0,-2 30,8 111,1-71,-2 0,-3 191,-1-254,-1 1,-1-1,-9 28,10-40,0-1,-1 1,-1-1,1 0,-1 0,-1 0,0 0,0-1,-11 10,0-1,-2-1,0 0,-1-2,-1 0,-31 15,46-27,-1 1,0 0,1 1,0-1,0 1,0 0,0 1,1-1,-1 1,1 1,0-1,1 1,-1-1,1 1,0 0,1 1,0-1,0 1,0-1,0 1,-2 13,-1 27,1 0,3 1,7 90,-1-38,-3-49,-2-16,2 0,1 0,2 0,15 65,4-27,-9-22,3 0,2-1,39 74,-54-117,0 0,0 0,-1 0,0 1,0-1,-1 1,2 12,-3-16,-1 0,0 0,0 0,0 0,-1 0,0 0,1 0,-1-1,-1 1,1 0,0 0,-1-1,0 1,0 0,0-1,0 0,-3 4,-17 16,0 0,-48 37,46-41,0 1,2 0,-28 34,43-42,-1-1,2 1,0 0,0 1,1-1,1 1,0 0,0 1,2-1,-1 0,2 1,0 0,0-1,2 1,2 19,2 5,2-1,2 0,1-1,20 46,-28-76,1 0,-1-1,1 1,1-1,-1 1,1-1,-1 0,2 0,-1-1,0 1,1-1,0 0,6 4,-4-4,1-1,-1 0,1 0,-1 0,1-1,0-1,0 1,0-1,15 0,217-5,-67-2,-131 5,-13 0,0 1,41 6,-62-5,-1 0,1 1,-1 0,1 1,-1-1,0 1,0 1,0-1,-1 1,1 0,-1 1,0 0,0 0,5 6,0 2,-1 1,0 1,-1 0,-1 0,0 1,5 18,29 106,-23-72,5 24,-4 1,9 97,-18-133,-8-47,0 0,-1 1,0-1,-1 0,0 1,0-1,-1 1,-2 13,2-23,0 0,-1 0,1 0,0 0,0-1,-1 1,1 0,0 0,-1 0,1-1,-1 1,1 0,-1-1,1 1,-1 0,0-1,1 1,-1-1,0 1,1-1,-1 1,0-1,0 0,1 1,-1-1,0 0,-1 1,0-1,0 0,0 0,0-1,0 1,0-1,0 1,0-1,0 1,0-1,0 0,-2-2,-7-4,1 0,0-1,-10-9,18 14,-91-94,52 52,25 28,1-1,1-1,1 0,-17-35,13 26,-34-45,36 54,1 0,0-1,2 0,1-1,-12-28,16 30,1 0,1-1,0 1,2-1,-2-24,5 42,0 1,0-1,0 0,0 1,1-1,-1 1,0-1,1 1,-1-1,1 1,0 0,0-2,0 2,-1 1,0 0,1-1,-1 1,0 0,1-1,-1 1,1 0,-1 0,0-1,1 1,-1 0,1 0,-1 0,1-1,-1 1,1 0,-1 0,1 0,-1 0,1 0,-1 0,1 0,0 1,1-1,1 1,-1 0,0 0,0 1,0-1,0 0,-1 1,1-1,0 1,-1 0,1-1,-1 1,1 0,1 4,7 10,-2 1,0 0,-1 1,9 33,11 77,-25-117,20 149,-20-139,-2 0,0 0,-1 0,-1 0,-7 30,8-46,-1-1,1 0,-1 0,0 1,0-1,0 0,0-1,-1 1,0 0,0-1,0 1,0-1,0 0,-1 0,1 0,-8 4,8-6,1 0,-1 0,1 0,-1-1,0 1,1-1,-1 1,0-1,1 0,-1 0,0 0,1-1,-1 1,0 0,1-1,-1 0,1 0,-1 0,1 0,-1 0,1 0,0 0,-1-1,1 1,0-1,0 0,0 0,0 0,-2-3,-5-6,1 0,0-1,0 0,2-1,-1 1,2-1,-6-18,-24-100,33 119,-42-255,39 243,3 11,0 0,-1 0,-1 0,0 0,-10-20,13 30,-1 1,1 0,0 0,-1 0,0 1,1-1,-1 0,0 0,0 1,0-1,0 1,0 0,-1 0,1 0,0 0,0 0,-1 0,1 0,-1 1,1-1,-1 1,1 0,-1-1,1 1,-1 1,1-1,-1 0,1 0,0 1,-1 0,1-1,-1 1,1 0,0 0,0 0,-4 3,2-2,0 0,-1 1,1-1,1 1,-1 0,0 1,1-1,0 0,-1 1,1 0,1 0,-1 0,0 0,1 0,0 1,0-1,-1 6,-2 8,1 0,0 0,0 24,3-27,-1 0,-1 0,-6 22,9-37,0 0,0 1,0-1,0 0,0 0,0 0,0 1,0-1,0 0,0 0,0 0,0 0,0 1,0-1,-1 0,1 0,0 0,0 0,0 1,0-1,0 0,-1 0,1 0,0 0,0 0,0 0,0 0,-1 1,1-1,0 0,0 0,0 0,0 0,-1 0,1 0,0 0,0 0,0 0,-1 0,1 0,0 0,0 0,0 0,-1 0,1-1,-7-9,-7-27,11 28,-40-96,25 67,2 0,2-2,-17-79,23 82,6 27,-1 0,2 0,-1 0,1-1,1 1,0-11,0 21,0-1,0 1,0 0,0-1,0 1,0 0,0-1,0 1,1 0,-1-1,0 1,0 0,0 0,0-1,0 1,0 0,1-1,-1 1,0 0,0 0,0-1,1 1,-1 0,0 0,0 0,1-1,-1 1,0 0,0 0,1 0,-1 0,0 0,1-1,-1 1,1 0,8 8,7 19,-8 9,-1 0,-2 0,-1 0,-2 0,-2 39,0-37,0-14,0 1,-2-1,-6 36,6-53,1-1,-1 1,-1-1,1 1,-1-1,0 0,0 0,-1 0,1-1,-1 1,-1-1,1 0,-1 0,0 0,0-1,0 0,-10 6,13-8,0-1,0 0,0 0,0 0,0 0,0-1,-1 1,1-1,0 1,-1-1,1 0,0 0,0 0,-1 0,1 0,0 0,-1-1,1 1,0-1,0 0,0 1,-3-2,2-1,-1 1,1-1,0 1,0-1,0 0,0 0,0-1,1 1,-1 0,1-1,-2-5,-3-6,1 0,0-1,1 0,-5-33,1-46,4 0,9-122,0 73,-3 47,-2-177,-3 240,-11-44,8 45,-5-50,12 73,-1 0,2 0,-1 0,1 0,1 0,0 1,0-1,1 0,6-12,-1 4,2-1,1 2,0-1,1 2,1 0,0 0,20-17,-4 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6T21:45:46.328"/>
    </inkml:context>
    <inkml:brush xml:id="br0">
      <inkml:brushProperty name="width" value="0.35" units="cm"/>
      <inkml:brushProperty name="height" value="0.35" units="cm"/>
      <inkml:brushProperty name="color" value="#FFFFFF"/>
      <inkml:brushProperty name="ignorePressure" value="1"/>
    </inkml:brush>
  </inkml:definitions>
  <inkml:trace contextRef="#ctx0" brushRef="#br0">23 0,'8'10,"0"0,-1 0,0 0,0 1,-1 0,-1 0,0 1,0-1,-1 1,3 17,1 13,3 74,3 16,9 20,-22-165,-1 0,-1 0,0-1,-5-24,-5 12,0 1,-17-25,17 31,0 0,2-1,0 0,-10-35,10 2,-4-13,4 39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6T21:45:52.783"/>
    </inkml:context>
    <inkml:brush xml:id="br0">
      <inkml:brushProperty name="width" value="0.35" units="cm"/>
      <inkml:brushProperty name="height" value="0.35" units="cm"/>
      <inkml:brushProperty name="color" value="#FFFFFF"/>
      <inkml:brushProperty name="ignorePressure" value="1"/>
    </inkml:brush>
  </inkml:definitions>
  <inkml:trace contextRef="#ctx0" brushRef="#br0">3482 341,'0'-4,"0"-1,-1 0,1 0,-1 0,0 1,-1-1,1 1,-1-1,1 1,-1-1,-1 1,1 0,0 0,-6-6,3 4,0 1,-1 0,0 0,0 1,0 0,-1 0,1 0,-10-4,2 1,2 0,-1-1,1-1,-18-16,20 16,0 0,-1 1,0 0,-1 0,1 2,-14-7,6 7,0 1,-1 0,1 1,-1 2,-26-2,-104 7,64 0,-37-4,-92 5,199-2,0 2,0 0,1 0,0 2,-25 11,20-7,-1-2,-25 7,11-7,0-3,-67 3,-74-11,51-1,-256 4,340 2,0 2,-44 10,-35 4,-196-12,200-8,96 1,1-1,0 0,0-2,0-1,1 0,-1-1,1-1,-30-16,26 14,0 1,-39-9,3 1,28 8,-52-6,-18-5,42 7,43 10,0-1,0 0,-18-8,32 11,0-1,0 1,0 0,-1-1,1 1,0-1,1 0,-1 1,0-1,0 0,0 0,0 1,0-1,1 0,-1 0,0-1,1 2,0-1,0 1,0-1,0 1,0-1,0 1,0 0,0-1,0 1,0 0,0-1,1 1,-1-1,0 1,0 0,1-1,-1 1,0 0,0 0,1-1,-1 1,0 0,1 0,-1-1,0 1,1 0,-1 0,1-1,4-1,0 0,-1 1,1-1,0 1,9-1,72-4,105 7,-77 1,-84 1,1 0,-1 3,0 0,0 2,47 19,-10-5,-36-10,34 17,26 9,-69-32,-1-1,1-1,0 0,28-1,92-5,-58-1,986 1,-574 3,-460-1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6T21:46:02.282"/>
    </inkml:context>
    <inkml:brush xml:id="br0">
      <inkml:brushProperty name="width" value="0.35" units="cm"/>
      <inkml:brushProperty name="height" value="0.35" units="cm"/>
      <inkml:brushProperty name="color" value="#FFFFFF"/>
      <inkml:brushProperty name="ignorePressure" value="1"/>
    </inkml:brush>
  </inkml:definitions>
  <inkml:trace contextRef="#ctx0" brushRef="#br0">1594 2,'-122'-2,"-137"6,247-2,-1 1,0 0,1 1,-1 0,1 1,0 1,-14 8,14-7,-1-1,1 0,-2 0,1-1,-27 5,-24-5,51-5,0 1,0 0,0 1,0 0,0 1,1 0,-24 10,11-2,-1-1,-1 0,1-2,-1-1,-1-2,0 0,1-2,-1-1,-43-3,-421-2,517 7,0 0,0 1,0 2,26 10,-6-2,50 10,2-5,-50-9,0-2,50 3,-55-11,-2 1,1 1,40 8,-18 0,0-2,67-1,132-9,-94-2,1017 3,-1158-1,0-2,-1-1,31-8,-26 4,56-5,-73 12,54 0,-64 1,0 1,0 0,0-1,0 1,0 0,0 1,0-1,-1 1,1 0,-1-1,1 2,-1-1,6 5,-8-6,0 0,0 0,0 0,0 0,-1 0,1 0,0 0,-1 0,1 0,-1 0,1 1,-1-1,1 0,-1 0,0 1,0-1,1 0,-1 1,0-1,0 0,-1 0,1 3,-1-2,0 0,0 1,0-1,0 0,0 0,-1 0,1 1,-1-2,0 1,1 0,-3 2,-7 4,0 0,0 0,-19 9,20-12,-8 3,0 0,0-1,-1-1,0 0,0-2,0 0,-1-1,1-1,-1-1,0 0,0-2,1 0,-1-1,1-2,-1 1,1-2,0-1,1 0,-24-12,24 9,0 2,0 0,-1 1,0 0,0 2,0 0,-29-1,-142 5,94 3,-5-4,-94 4,137 4,1 4,1 1,-68 26,72-18,34-12,0-2,-32 9,18-6,0 1,0 2,1 1,1 1,-46 30,-2 0,66-39,1 0,-1 0,0-1,0 0,0-1,0-1,-1 0,1 0,-16-1,22-1,-1 0,1-1,-1 1,1-2,-1 1,1-1,0 0,0 0,0 0,0-1,0 0,0 0,1-1,-1 0,1 0,0 0,0 0,1-1,-5-5,3 3,0 1,1 0,-2 0,1 0,-1 1,0 0,0 0,-1 0,1 1,-1 1,0-1,0 1,0 0,0 1,-10-2,18 4,0 1,0-1,0 0,0 0,0 0,0 0,0 0,0 0,0 0,0 0,0 0,0 0,0 1,0-1,0 0,0 0,0 0,0 0,0 0,0 0,0 0,0 0,0 0,0 0,0 0,-1 0,1 0,0 0,0 1,0-1,0 0,0 0,0 0,0 0,0 0,0 0,-1 0,1 0,0 0,0 0,0 0,0 0,0 0,0 0,0 0,0 0,0 0,0-1,-1 1,1 0,0 0,0 0,0 0,0 0,0 0,0 0,0 0,0 0,9 8,17 8,17 5,-11-6,-2 2,37 24,-57-33,1-2,0 0,1 0,0-1,0 0,0-1,0 0,0-1,1-1,16 2,15-1,74-5,-53 0,360 0,-395 1,1-2,51-13,24-2,50 15,-12 0,-121 0,0-1,23-7,-22 5,35-5,-7 7,-35 4,-1-1,0-1,0 0,24-7,-35 7,0 0,0 0,0-1,-1 1,1-1,-1 0,1 0,-1-1,0 1,-1-1,1 0,0 0,-1 0,0 0,0-1,0 1,-1-1,3-6,-3 5,1 0,-1 0,-1-1,1 1,-1-1,0 1,0-1,-1 0,0 1,0-1,-1 0,0 1,0-1,0 1,-1-1,0 1,0-1,-1 1,0 0,-6-10,3 6,-1 1,-1 0,0 0,0 0,-1 1,0 1,0-1,-1 1,0 1,-19-10,0 2,11 7,1-1,-1-1,2-1,-1 0,2-2,-29-24,30 21,-11-12,-35-30,50 49,-1 0,0 1,0 0,-1 1,0 0,0 1,-14-5,-13-2,0 2,-72-10,97 19,0 0,0 1,0 1,0 0,0 1,0 0,1 1,-1 1,1 0,0 1,-24 12,19-8,-2-1,1 0,-1-2,-29 7,39-9,-1 0,1 1,1 0,-1 1,1 0,0 0,0 1,0 0,-7 9,12-12,-20 17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6T21:46:23.667"/>
    </inkml:context>
    <inkml:brush xml:id="br0">
      <inkml:brushProperty name="width" value="0.35" units="cm"/>
      <inkml:brushProperty name="height" value="0.35" units="cm"/>
      <inkml:brushProperty name="color" value="#FFFFFF"/>
      <inkml:brushProperty name="ignorePressure" value="1"/>
    </inkml:brush>
  </inkml:definitions>
  <inkml:trace contextRef="#ctx0" brushRef="#br0">218 2736,'0'-680,"0"665,1 0,0-1,2 1,3-16,-4 24,0 0,1 0,-1 0,1 1,1-1,-1 1,1 0,0 0,1 0,7-8,-15 60,-4 38,3-30,-12 62,5-56,2 0,1 63,9 124,1-98,-3-136,0-1,0 1,-1 0,-1 0,0-1,0 1,-2-1,1 0,-2-1,1 1,-11 14,-5 24,11-23,25-47,-7 10,0 0,0 0,11-23,2-34,-17 52,0 0,1 0,1 0,13-25,-4 13,-9 18,-1-1,1 1,0 0,1 0,0 1,11-11,-11 13,-1-1,0 0,0 0,-1 0,0-1,0 0,-1 0,0 0,0 0,-1-1,0 1,0-1,-1 0,2-17,-1-10,-2 0,-4-54,1 29,1 32,0-2,3-41,0 62,-1-1,1 1,1-1,0 1,1 0,0 0,9-16,-6 13,49-92,-49 90,-2 0,0 0,-1-1,0 1,2-27,-3-18,-1 0,-9-74,4 119,0 1,-1 1,-1-1,0 0,-1 1,-14-25,-10-21,20 36,-19-29,21 40,1-1,0 1,0-1,2-1,-1 1,2-1,-5-24,4-17,5-97,0-18,-2 148,0 0,-2 0,0 0,-2 1,-13-35,-26-34,31 66,1-2,2 1,0-1,1-1,-8-40,-2-41,9 61,3 0,-3-65,11 3,2 210,-4 121,0-207,-2 0,0 0,0-1,-2 1,0-1,0 0,-1 0,-16 22,14-23,0 1,1 0,1 1,0-1,1 2,0-1,2 0,-4 18,3 49,6 121,3-67,-4-98,3 79,-1-100,1 0,0-1,1 1,1-1,8 17,-2 0,0 0,-3 1,0 0,-3 0,3 37,-4-35,-4-28,1 0,1-1,-1 1,1-1,1 1,0-1,-1 0,2 0,-1 0,1 0,5 6,-6-9,0-1,1 0,-1 0,1 0,0 0,0 0,0-1,0 0,0 0,0 0,1 0,-1-1,1 1,-1-1,1 0,0-1,-1 1,1-1,4 0,-2-1,-1 0,0 0,0 0,0-1,-1 0,1 0,0-1,-1 1,1-1,8-7,-2 2,0-1,-1-1,15-15,-21 19,-1 0,1 0,-1 0,-1-1,1 1,-1-1,0 0,-1 0,0 0,0 0,2-10,-2-7,0 0,-2-28,2-36,-1 79,0 1,1-1,0 1,1-1,-1 1,2 0,7-14,22-28,2 1,58-60,-77 93,0 2,2 0,-1 0,2 2,-1 0,35-15,-42 21,0-1,-1 0,16-14,-17 14,0-1,0 2,0-1,1 1,12-5,8 0,1 1,-1 1,2 2,-1 2,38-3,161 5,-139 5,-30-5,97-16,40-4,-116 25,-54-1,-1 0,0-2,1-1,29-6,-49 6,0-1,1 0,-1-1,-1 0,1 0,0 0,-1-1,8-7,50-51,-47 44,-10 10,-2 0,1 0,-2-1,1 0,-1 0,-1 0,1-1,-2 0,0 0,0 0,-1 0,0 0,-1 0,0 0,-1-1,0 1,-3-15,3 21,-1 1,1 0,-1 0,0 0,-1 0,1 0,-1 0,0 0,0 1,0-1,0 0,-1 1,1 0,-1 0,0-1,0 1,0 1,0-1,0 0,-1 1,1 0,-1 0,0 0,0 0,0 1,0-1,0 1,0 0,-5-1,-13-1,0 0,0 2,0 0,-32 4,25-1,-855 5,534-9,314 4,-1 2,-51 11,45-6,-49 2,60-10,24-2,-1 1,1 1,0-1,0 1,0 0,0 1,-12 4,20-6,-1 0,1 0,0 0,-1 0,1 0,0 0,-1 0,1 0,0 0,-1 0,1 0,0 0,0 1,-1-1,1 0,0 0,-1 0,1 1,0-1,0 0,-1 0,1 1,0-1,0 0,0 0,-1 1,1-1,0 0,0 1,0-1,0 0,0 1,0-1,0 0,-1 1,1-1,0 0,0 1,0-1,0 0,0 1,1-1,-1 0,0 1,0-1,0 0,0 1,0-1,0 0,1 0,-1 1,0-1,0 0,0 1,1-1,-1 0,0 0,0 1,1-1,-1 0,0 0,0 0,1 0,-1 1,0-1,1 0,-1 0,0 0,1 0,25 9,6-4,0-2,34-1,-37-1,1 0,-1 2,36 8,-21-1,0-3,82 4,93-12,-83-2,245 3,-373 0,0 0,-1 0,1 1,-1 0,1 1,-1-1,1 1,-1 1,8 3,-11-4,-1 0,0 0,0 1,0-1,0 1,0 0,-1 0,1 0,-1 0,0 0,0 1,0-1,0 1,-1-1,1 1,-1 0,0-1,0 1,1 7,-1-7,0 0,0 1,-1-1,1 0,-1 1,0-1,0 0,-1 1,1-1,-1 0,0 0,0 1,0-1,-1 0,1 0,-1 0,0 0,0-1,-1 1,1 0,-1-1,0 0,0 1,0-1,0 0,0-1,-1 1,1 0,-1-1,0 0,1 0,-1 0,0 0,0-1,-1 0,1 1,-9 0,-35 4,-1-2,0-3,-79-6,14 0,33 5,42 2,0-3,0-1,0-1,-40-10,35 4,-51-4,44 7,21 1,0-2,-55-21,64 20,0 0,-1 2,0 0,0 1,0 2,-39-2,57 5,1 0,-1 0,0 1,0-1,1 1,-1 0,1 0,-1 1,1-1,-1 1,1-1,0 1,-1 0,1 0,0 1,0-1,1 1,-1-1,0 1,1 0,0 0,0 0,0 0,0 1,0-1,0 0,1 1,0-1,0 1,0 0,0-1,0 1,0 7,0-2,1 0,0 1,1-1,0 0,0 1,1-1,0 0,1 0,0 0,0-1,1 1,8 14,86 135,-84-136,2 0,21 24,-24-32,-1 0,0 1,-2 1,0 0,0 0,9 24,-9-9,-7-19,1 0,0 0,1 0,10 18,-13-28,0 1,0 0,0-1,1 1,-1-1,0 0,1 0,0 0,-1 0,1 0,0 0,0-1,0 1,0-1,0 0,0 0,1 0,-1 0,0-1,1 1,-1-1,5 0,-2 0,0-1,0 0,0 0,0 0,0-1,0 0,-1 0,1 0,0-1,-1 0,0 0,1 0,-1-1,6-5,6-8,-1 0,23-31,-27 33,0 0,0 0,2 1,21-17,-30 27,-1 1,1 0,0 1,0-1,0 1,0 0,1 0,-1 1,1 0,-1 0,1 0,-1 0,1 1,-1 0,1 0,0 0,-1 1,1 0,8 2,-13-2,1-1,-1 0,0 1,0-1,0 1,1-1,-1 1,0 0,0-1,0 1,0 0,0 0,0 0,0 0,0 0,0 0,-1 0,1 0,0 0,-1 0,1 0,0 3,0-2,-1 0,0 1,1-1,-1 1,0-1,-1 0,1 1,0-1,-1 1,1-1,-2 4,-2 3,0 0,0-1,-1 1,0-1,-8 9,-40 47,-40 54,24-16,64-95,0 1,-1-2,0 1,-10 9,10-11,-1 1,2 1,-1-1,1 1,-6 8,2 2,4-7,0 0,-1 0,0-1,-12 13,12-15,0 0,1 1,0 0,0 0,0 0,1 0,0 1,1-1,-3 14,-1 6,-3 49,-1 2,-2 10,5 1,5 169,5-143,-2-108,0 0,-1 1,0-1,0 0,-1 0,0 0,0 0,-1 0,0-1,0 1,-1-1,0 0,0 1,-9 9,5-3,1 0,1 0,0 0,1 1,0-1,-3 19,4-15,-1 0,0 0,-2-1,-11 23,16-36,-1 1,0-1,0 0,0 0,-1 0,0-1,1 1,-1-1,-1 0,1 0,0 0,-1 0,1-1,-1 0,0 0,0 0,0 0,0-1,-9 1,11-1,0-1,0 0,1 0,-1 0,0 0,0-1,0 1,1-1,-1 0,0 1,1-1,-1-1,1 1,-1 0,1 0,-1-1,1 0,0 1,0-1,0 0,0 0,0 0,0 0,0-1,1 1,-1 0,1-1,0 1,-1-1,1 1,1-1,-1 0,-1-4,-2-9,1 0,1 0,0-1,1-22,5-181,-3 183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6T21:46:27.396"/>
    </inkml:context>
    <inkml:brush xml:id="br0">
      <inkml:brushProperty name="width" value="0.35" units="cm"/>
      <inkml:brushProperty name="height" value="0.35" units="cm"/>
      <inkml:brushProperty name="color" value="#FFFFFF"/>
      <inkml:brushProperty name="ignorePressure" value="1"/>
    </inkml:brush>
  </inkml:definitions>
  <inkml:trace contextRef="#ctx0" brushRef="#br0">2325 88,'0'-3,"-1"-1,1 1,-1 0,1-1,-1 1,0 0,0-1,-1 1,1 0,-1 0,1 0,-1 0,0 0,0 1,-1-1,1 0,0 1,-1 0,1-1,-1 1,0 0,0 0,0 1,0-1,0 0,0 1,0 0,-1 0,1 0,-6-1,-11-2,0 1,0 1,-1 1,-20 1,24 0,-1387 3,701-3,693 2,12 4,5 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6T21:46:29.107"/>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44,'1610'0,"-1573"-2,-1-1,52-13,-44 8,48-4,-51 10,-5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95E9D37-16B0-49F1-BE9D-29C9BE8D3201}" type="datetimeFigureOut">
              <a:rPr lang="en-US" smtClean="0"/>
              <a:pPr/>
              <a:t>12/9/20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8075C3D-524C-463D-9D71-772A55D9AFAC}" type="slidenum">
              <a:rPr lang="en-US" smtClean="0"/>
              <a:pPr/>
              <a:t>‹#›</a:t>
            </a:fld>
            <a:endParaRPr lang="en-US"/>
          </a:p>
        </p:txBody>
      </p:sp>
    </p:spTree>
    <p:extLst>
      <p:ext uri="{BB962C8B-B14F-4D97-AF65-F5344CB8AC3E}">
        <p14:creationId xmlns:p14="http://schemas.microsoft.com/office/powerpoint/2010/main" val="3414297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halacious?utm_source=unsplash&amp;utm_medium=referral&amp;utm_content=creditCopyText"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unsplash.com/s/photos/pharmacological?utm_source=unsplash&amp;utm_medium=referral&amp;utm_content=creditCopyText"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oecd.org/economy/surveys/Overview-United-States-2018-OECD.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ocme.dhhs.nc.gov/annreport/index.s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thelancet.com/journals/lanpsy/article/PIIS2215-0366(15)00236-9/fulltext"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google.com/search?q=effects+of+opioids+on+the+body&amp;rlz=1C1GCEB_enUS859US859&amp;sxsrf=ACYBGNQB2Wr5w5Wxmrq8QxqSa-FcmsvpJw:1574030968131&amp;source=lnms&amp;tbm=isch&amp;sa=X&amp;ved=0ahUKEwio4uGlqvLlAhWBzlkKHc90ABUQ_AUIEigB&amp;biw=1522&amp;bih=688&amp;dpr=1.25#imgrc=GM3N-wVPQ4qS8M:"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google.com/search?q=effects+of+opioids+on+the+body&amp;rlz=1C1GCEB_enUS859US859&amp;sxsrf=ACYBGNQB2Wr5w5Wxmrq8QxqSa-FcmsvpJw:1574030968131&amp;source=lnms&amp;tbm=isch&amp;sa=X&amp;ved=0ahUKEwio4uGlqvLlAhWBzlkKHc90ABUQ_AUIEigB&amp;biw=1522&amp;bih=688&amp;dpr=1.25#imgrc=GM3N-wVPQ4qS8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pewtrusts.org/en/research-and-analysis/fact-sheets/2016/11/medication-assisted-treatment-improves-outcomes-for-patients-with-opioid-use-disorder"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file:///C:/contents/medically-supervised-opioid-withdrawal-during-treatment-for-addiction/abstract/85"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rtl="0" fontAlgn="base"/>
            <a:r>
              <a:rPr lang="en-US" dirty="0"/>
              <a:t>Photo by </a:t>
            </a:r>
            <a:r>
              <a:rPr lang="en-US" dirty="0" err="1">
                <a:hlinkClick r:id="rId3"/>
              </a:rPr>
              <a:t>Halacious</a:t>
            </a:r>
            <a:r>
              <a:rPr lang="en-US" dirty="0"/>
              <a:t> on </a:t>
            </a:r>
            <a:r>
              <a:rPr lang="en-US" dirty="0" err="1">
                <a:hlinkClick r:id="rId4"/>
              </a:rPr>
              <a:t>Unsplash</a:t>
            </a:r>
            <a:endParaRPr lang="en-US" b="0" dirty="0"/>
          </a:p>
          <a:p>
            <a:pPr rtl="0" fontAlgn="base"/>
            <a:r>
              <a:rPr lang="en-US" b="0" dirty="0"/>
              <a:t>Primary audience is PC NPs, RNs will be attending</a:t>
            </a:r>
          </a:p>
          <a:p>
            <a:pPr rtl="0" fontAlgn="base"/>
            <a:r>
              <a:rPr lang="en-US" b="0" i="0" dirty="0">
                <a:solidFill>
                  <a:srgbClr val="333333"/>
                </a:solidFill>
                <a:effectLst/>
                <a:latin typeface="Helvetica Neue"/>
              </a:rPr>
              <a:t>Overall </a:t>
            </a:r>
            <a:r>
              <a:rPr lang="en-US" b="0" i="0" dirty="0" err="1">
                <a:solidFill>
                  <a:srgbClr val="333333"/>
                </a:solidFill>
                <a:effectLst/>
                <a:latin typeface="Helvetica Neue"/>
              </a:rPr>
              <a:t>Unfavourable</a:t>
            </a:r>
            <a:r>
              <a:rPr lang="en-US" b="0" i="0" dirty="0">
                <a:solidFill>
                  <a:srgbClr val="333333"/>
                </a:solidFill>
                <a:effectLst/>
                <a:latin typeface="Helvetica Neue"/>
              </a:rPr>
              <a:t> Disease</a:t>
            </a:r>
            <a:endParaRPr lang="en-US" b="0" dirty="0"/>
          </a:p>
          <a:p>
            <a:pPr rtl="0" fontAlgn="base"/>
            <a:endParaRPr lang="en-US" b="0" dirty="0"/>
          </a:p>
          <a:p>
            <a:pPr rtl="0" fontAlgn="base"/>
            <a:r>
              <a:rPr lang="en-US" b="0" dirty="0"/>
              <a:t>Bring up Kratom in outpatient setting and Loperamide</a:t>
            </a:r>
          </a:p>
        </p:txBody>
      </p:sp>
    </p:spTree>
    <p:extLst>
      <p:ext uri="{BB962C8B-B14F-4D97-AF65-F5344CB8AC3E}">
        <p14:creationId xmlns:p14="http://schemas.microsoft.com/office/powerpoint/2010/main" val="3390792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seems like a pretty basic point to make, but this has clinical relevance. because of urine drug testing.</a:t>
            </a:r>
          </a:p>
          <a:p>
            <a:r>
              <a:rPr lang="en-US" b="1" baseline="0" dirty="0"/>
              <a:t>We wont be covering urine drug screening in this talk so I wanted to highlight this point, need for additional training. ASAM white paper on UDS. </a:t>
            </a:r>
          </a:p>
          <a:p>
            <a:r>
              <a:rPr lang="en-US" b="1" baseline="0" dirty="0"/>
              <a:t>Buprenorphine, oxycodone</a:t>
            </a:r>
          </a:p>
          <a:p>
            <a:endParaRPr lang="en-US" baseline="0" dirty="0"/>
          </a:p>
          <a:p>
            <a:r>
              <a:rPr lang="en-US" dirty="0"/>
              <a:t>https://americandrugtest.com/12-panel-urine-drug-test-cup-with-alcohol-free-shipping-25case/?gclid=CjwKCAjw583nBRBwEiwA7MKvoAtOBvnOEklfCoj2_euMJ4ss2w2BCT5nY0W-T5lMHodXD9fhBhL6sRoCrcEQAvD_BwE</a:t>
            </a:r>
          </a:p>
        </p:txBody>
      </p:sp>
      <p:sp>
        <p:nvSpPr>
          <p:cNvPr id="4" name="Slide Number Placeholder 3"/>
          <p:cNvSpPr>
            <a:spLocks noGrp="1"/>
          </p:cNvSpPr>
          <p:nvPr>
            <p:ph type="sldNum" sz="quarter" idx="10"/>
          </p:nvPr>
        </p:nvSpPr>
        <p:spPr/>
        <p:txBody>
          <a:bodyPr/>
          <a:lstStyle/>
          <a:p>
            <a:fld id="{4D7305A7-1BD0-4F1D-929B-031B2DFC83A9}" type="slidenum">
              <a:rPr lang="en-US" smtClean="0"/>
              <a:t>13</a:t>
            </a:fld>
            <a:endParaRPr lang="en-US"/>
          </a:p>
        </p:txBody>
      </p:sp>
    </p:spTree>
    <p:extLst>
      <p:ext uri="{BB962C8B-B14F-4D97-AF65-F5344CB8AC3E}">
        <p14:creationId xmlns:p14="http://schemas.microsoft.com/office/powerpoint/2010/main" val="2259865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seems like a pretty basic point to make, but this has clinical relevance. because of urine drug testing.</a:t>
            </a:r>
          </a:p>
          <a:p>
            <a:r>
              <a:rPr lang="en-US" b="1" baseline="0" dirty="0"/>
              <a:t>We wont be covering urine drug screening in this talk so I wanted to highlight this point, need for additional training. ASAM white paper on UDS. </a:t>
            </a:r>
          </a:p>
          <a:p>
            <a:r>
              <a:rPr lang="en-US" b="1" baseline="0" dirty="0"/>
              <a:t>Buprenorphine, oxycodone</a:t>
            </a:r>
          </a:p>
          <a:p>
            <a:endParaRPr lang="en-US" baseline="0" dirty="0"/>
          </a:p>
          <a:p>
            <a:r>
              <a:rPr lang="en-US" dirty="0"/>
              <a:t>https://americandrugtest.com/12-panel-urine-drug-test-cup-with-alcohol-free-shipping-25case/?gclid=CjwKCAjw583nBRBwEiwA7MKvoAtOBvnOEklfCoj2_euMJ4ss2w2BCT5nY0W-T5lMHodXD9fhBhL6sRoCrcEQAvD_BwE</a:t>
            </a:r>
          </a:p>
        </p:txBody>
      </p:sp>
      <p:sp>
        <p:nvSpPr>
          <p:cNvPr id="4" name="Slide Number Placeholder 3"/>
          <p:cNvSpPr>
            <a:spLocks noGrp="1"/>
          </p:cNvSpPr>
          <p:nvPr>
            <p:ph type="sldNum" sz="quarter" idx="10"/>
          </p:nvPr>
        </p:nvSpPr>
        <p:spPr/>
        <p:txBody>
          <a:bodyPr/>
          <a:lstStyle/>
          <a:p>
            <a:fld id="{4D7305A7-1BD0-4F1D-929B-031B2DFC83A9}" type="slidenum">
              <a:rPr lang="en-US" smtClean="0"/>
              <a:t>14</a:t>
            </a:fld>
            <a:endParaRPr lang="en-US"/>
          </a:p>
        </p:txBody>
      </p:sp>
    </p:spTree>
    <p:extLst>
      <p:ext uri="{BB962C8B-B14F-4D97-AF65-F5344CB8AC3E}">
        <p14:creationId xmlns:p14="http://schemas.microsoft.com/office/powerpoint/2010/main" val="1489570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seems like a pretty basic point to make, but this has clinical relevance. because of urine drug testing.</a:t>
            </a:r>
          </a:p>
          <a:p>
            <a:r>
              <a:rPr lang="en-US" b="1" baseline="0" dirty="0"/>
              <a:t>We wont be covering urine drug screening in this talk so I wanted to highlight this point, need for additional training. ASAM white paper on UDS. </a:t>
            </a:r>
          </a:p>
          <a:p>
            <a:r>
              <a:rPr lang="en-US" b="1" baseline="0" dirty="0"/>
              <a:t>Buprenorphine, oxycodone</a:t>
            </a:r>
          </a:p>
          <a:p>
            <a:endParaRPr lang="en-US" baseline="0" dirty="0"/>
          </a:p>
          <a:p>
            <a:r>
              <a:rPr lang="en-US" dirty="0"/>
              <a:t>https://americandrugtest.com/12-panel-urine-drug-test-cup-with-alcohol-free-shipping-25case/?gclid=CjwKCAjw583nBRBwEiwA7MKvoAtOBvnOEklfCoj2_euMJ4ss2w2BCT5nY0W-T5lMHodXD9fhBhL6sRoCrcEQAvD_BwE</a:t>
            </a:r>
          </a:p>
        </p:txBody>
      </p:sp>
      <p:sp>
        <p:nvSpPr>
          <p:cNvPr id="4" name="Slide Number Placeholder 3"/>
          <p:cNvSpPr>
            <a:spLocks noGrp="1"/>
          </p:cNvSpPr>
          <p:nvPr>
            <p:ph type="sldNum" sz="quarter" idx="10"/>
          </p:nvPr>
        </p:nvSpPr>
        <p:spPr/>
        <p:txBody>
          <a:bodyPr/>
          <a:lstStyle/>
          <a:p>
            <a:fld id="{4D7305A7-1BD0-4F1D-929B-031B2DFC83A9}" type="slidenum">
              <a:rPr lang="en-US" smtClean="0"/>
              <a:t>15</a:t>
            </a:fld>
            <a:endParaRPr lang="en-US"/>
          </a:p>
        </p:txBody>
      </p:sp>
    </p:spTree>
    <p:extLst>
      <p:ext uri="{BB962C8B-B14F-4D97-AF65-F5344CB8AC3E}">
        <p14:creationId xmlns:p14="http://schemas.microsoft.com/office/powerpoint/2010/main" val="4230098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Factors include treating pain as the “fifth vital sign,”</a:t>
            </a:r>
            <a:r>
              <a:rPr lang="en-US" b="1" baseline="30000" dirty="0"/>
              <a:t>4</a:t>
            </a:r>
            <a:r>
              <a:rPr lang="en-US" b="1" dirty="0"/>
              <a:t> patient expectations about reducing pain using nonopioid alternatives, health care providers’ varied prescribing practices, pharmaceutical and drug distribution industry marketing behavior, and the wide availability of relatively inexpensive heroin and fentanyl. </a:t>
            </a:r>
            <a:endParaRPr lang="en-US" sz="1200" b="1" i="0" kern="1200" baseline="300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Consumption in defined daily doses for statistical purposes (S-DDD)/million inhabitants/day</a:t>
            </a:r>
            <a:endParaRPr lang="en-US" sz="1200" b="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Organization for Economic Co-operation and Development</a:t>
            </a:r>
            <a:endParaRPr lang="en-US" b="1" dirty="0"/>
          </a:p>
          <a:p>
            <a:r>
              <a:rPr lang="en-US" dirty="0"/>
              <a:t>The </a:t>
            </a:r>
            <a:r>
              <a:rPr lang="en-US" dirty="0">
                <a:hlinkClick r:id="rId3"/>
              </a:rPr>
              <a:t>Economic Survey of the United States</a:t>
            </a:r>
            <a:r>
              <a:rPr lang="en-US" dirty="0"/>
              <a:t>, released in June 2018, highlights the substantial and profound economic cost of the opioid epidemic in the United States, where opioid prescription rates per capita are significantly higher than in other OECD countries. </a:t>
            </a:r>
          </a:p>
          <a:p>
            <a:endParaRPr lang="en-US" dirty="0"/>
          </a:p>
          <a:p>
            <a:r>
              <a:rPr lang="en-US" dirty="0"/>
              <a:t>http://www.oecd.org/health/health-systems/opioids.htm</a:t>
            </a:r>
          </a:p>
          <a:p>
            <a:r>
              <a:rPr lang="en-US" dirty="0"/>
              <a:t>https://oecdecoscope.blog/2018/06/15/opioid-addiction-costs-many-lives-and-harms-livelihoods/</a:t>
            </a:r>
          </a:p>
          <a:p>
            <a:endParaRPr lang="en-US" dirty="0"/>
          </a:p>
        </p:txBody>
      </p:sp>
      <p:sp>
        <p:nvSpPr>
          <p:cNvPr id="4" name="Slide Number Placeholder 3"/>
          <p:cNvSpPr>
            <a:spLocks noGrp="1"/>
          </p:cNvSpPr>
          <p:nvPr>
            <p:ph type="sldNum" sz="quarter" idx="10"/>
          </p:nvPr>
        </p:nvSpPr>
        <p:spPr/>
        <p:txBody>
          <a:bodyPr/>
          <a:lstStyle/>
          <a:p>
            <a:fld id="{6979C44B-B252-4756-B5FE-BEF2CD2D338B}" type="slidenum">
              <a:rPr lang="en-US" smtClean="0"/>
              <a:t>16</a:t>
            </a:fld>
            <a:endParaRPr lang="en-US"/>
          </a:p>
        </p:txBody>
      </p:sp>
    </p:spTree>
    <p:extLst>
      <p:ext uri="{BB962C8B-B14F-4D97-AF65-F5344CB8AC3E}">
        <p14:creationId xmlns:p14="http://schemas.microsoft.com/office/powerpoint/2010/main" val="4105430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E1AB2E-491F-4B3D-AFA1-6E209430B93F}" type="slidenum">
              <a:rPr lang="en-US" smtClean="0"/>
              <a:t>17</a:t>
            </a:fld>
            <a:endParaRPr lang="en-US"/>
          </a:p>
        </p:txBody>
      </p:sp>
    </p:spTree>
    <p:extLst>
      <p:ext uri="{BB962C8B-B14F-4D97-AF65-F5344CB8AC3E}">
        <p14:creationId xmlns:p14="http://schemas.microsoft.com/office/powerpoint/2010/main" val="1277248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E1AB2E-491F-4B3D-AFA1-6E209430B93F}" type="slidenum">
              <a:rPr lang="en-US" smtClean="0"/>
              <a:t>18</a:t>
            </a:fld>
            <a:endParaRPr lang="en-US"/>
          </a:p>
        </p:txBody>
      </p:sp>
    </p:spTree>
    <p:extLst>
      <p:ext uri="{BB962C8B-B14F-4D97-AF65-F5344CB8AC3E}">
        <p14:creationId xmlns:p14="http://schemas.microsoft.com/office/powerpoint/2010/main" val="2865936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10BB74A-E825-2749-8AE9-56236DC3B4BE}" type="slidenum">
              <a:rPr lang="en-US">
                <a:latin typeface="Arial" pitchFamily="-111" charset="0"/>
              </a:rPr>
              <a:pPr/>
              <a:t>19</a:t>
            </a:fld>
            <a:endParaRPr lang="en-US">
              <a:latin typeface="Arial" pitchFamily="-111" charset="0"/>
            </a:endParaRPr>
          </a:p>
        </p:txBody>
      </p:sp>
      <p:sp>
        <p:nvSpPr>
          <p:cNvPr id="25603" name="Rectangle 2"/>
          <p:cNvSpPr>
            <a:spLocks noGrp="1" noRot="1" noChangeAspect="1" noChangeArrowheads="1" noTextEdit="1"/>
          </p:cNvSpPr>
          <p:nvPr>
            <p:ph type="sldImg"/>
          </p:nvPr>
        </p:nvSpPr>
        <p:spPr>
          <a:solidFill>
            <a:srgbClr val="FFFFFF"/>
          </a:solidFill>
          <a:ln/>
        </p:spPr>
      </p:sp>
      <p:sp>
        <p:nvSpPr>
          <p:cNvPr id="25604" name="Rectangle 3"/>
          <p:cNvSpPr>
            <a:spLocks noGrp="1" noChangeArrowheads="1"/>
          </p:cNvSpPr>
          <p:nvPr>
            <p:ph type="body" idx="1"/>
          </p:nvPr>
        </p:nvSpPr>
        <p:spPr>
          <a:xfrm>
            <a:off x="934078" y="4416111"/>
            <a:ext cx="5142244" cy="4182419"/>
          </a:xfrm>
          <a:solidFill>
            <a:srgbClr val="FFFFFF"/>
          </a:solidFill>
          <a:ln>
            <a:solidFill>
              <a:srgbClr val="000000"/>
            </a:solidFill>
          </a:ln>
        </p:spPr>
        <p:txBody>
          <a:bodyPr/>
          <a:lstStyle/>
          <a:p>
            <a:pPr eaLnBrk="1" hangingPunct="1"/>
            <a:r>
              <a:rPr lang="en-US" dirty="0">
                <a:latin typeface="Arial" pitchFamily="-111" charset="0"/>
              </a:rPr>
              <a:t>In spite of the public tendency to focus on illicit drug use and its consequences, among psychoactive drugs, tobacco and alcohol continues to be the dominant source of drug-related morbidity and mortality in this country and worldwide. The individual-based mortality data shown here becomes even more dramatic if we consider the impact that alcohol abuse has on so many non-using individuals, through violence, accidents, family disruption and emotional trauma.</a:t>
            </a:r>
          </a:p>
        </p:txBody>
      </p:sp>
    </p:spTree>
    <p:extLst>
      <p:ext uri="{BB962C8B-B14F-4D97-AF65-F5344CB8AC3E}">
        <p14:creationId xmlns:p14="http://schemas.microsoft.com/office/powerpoint/2010/main" val="1965494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10BB74A-E825-2749-8AE9-56236DC3B4BE}" type="slidenum">
              <a:rPr lang="en-US">
                <a:latin typeface="Arial" pitchFamily="-111" charset="0"/>
              </a:rPr>
              <a:pPr/>
              <a:t>20</a:t>
            </a:fld>
            <a:endParaRPr lang="en-US">
              <a:latin typeface="Arial" pitchFamily="-111" charset="0"/>
            </a:endParaRPr>
          </a:p>
        </p:txBody>
      </p:sp>
      <p:sp>
        <p:nvSpPr>
          <p:cNvPr id="25603" name="Rectangle 2"/>
          <p:cNvSpPr>
            <a:spLocks noGrp="1" noRot="1" noChangeAspect="1" noChangeArrowheads="1" noTextEdit="1"/>
          </p:cNvSpPr>
          <p:nvPr>
            <p:ph type="sldImg"/>
          </p:nvPr>
        </p:nvSpPr>
        <p:spPr>
          <a:solidFill>
            <a:srgbClr val="FFFFFF"/>
          </a:solidFill>
          <a:ln/>
        </p:spPr>
      </p:sp>
      <p:sp>
        <p:nvSpPr>
          <p:cNvPr id="25604" name="Rectangle 3"/>
          <p:cNvSpPr>
            <a:spLocks noGrp="1" noChangeArrowheads="1"/>
          </p:cNvSpPr>
          <p:nvPr>
            <p:ph type="body" idx="1"/>
          </p:nvPr>
        </p:nvSpPr>
        <p:spPr>
          <a:xfrm>
            <a:off x="934078" y="4416111"/>
            <a:ext cx="5142244" cy="4182419"/>
          </a:xfrm>
          <a:solidFill>
            <a:srgbClr val="FFFFFF"/>
          </a:solidFill>
          <a:ln>
            <a:solidFill>
              <a:srgbClr val="000000"/>
            </a:solidFill>
          </a:ln>
        </p:spPr>
        <p:txBody>
          <a:bodyPr/>
          <a:lstStyle/>
          <a:p>
            <a:pPr eaLnBrk="1" hangingPunct="1"/>
            <a:r>
              <a:rPr lang="en-US" dirty="0">
                <a:latin typeface="Arial" pitchFamily="-111" charset="0"/>
              </a:rPr>
              <a:t>In spite of the public tendency to focus on illicit drug use and its consequences, among psychoactive drugs, tobacco and alcohol continues to be the dominant source of drug-related morbidity and mortality in this country and worldwide. The individual-based mortality data shown here becomes even more dramatic if we consider the impact that alcohol abuse has on so many non-using individuals, through violence, accidents, family disruption and emotional trauma.</a:t>
            </a:r>
          </a:p>
        </p:txBody>
      </p:sp>
    </p:spTree>
    <p:extLst>
      <p:ext uri="{BB962C8B-B14F-4D97-AF65-F5344CB8AC3E}">
        <p14:creationId xmlns:p14="http://schemas.microsoft.com/office/powerpoint/2010/main" val="209402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22903">
              <a:defRPr/>
            </a:pPr>
            <a:r>
              <a:rPr lang="en-US" altLang="en-US" dirty="0">
                <a:latin typeface="Arial" pitchFamily="34" charset="0"/>
              </a:rPr>
              <a:t>The epidemic of med/drug overdose is mostly driven by opiates.  Historically, prescription opioids </a:t>
            </a:r>
            <a:r>
              <a:rPr lang="en-US" dirty="0"/>
              <a:t> (drugs like h</a:t>
            </a:r>
            <a:r>
              <a:rPr lang="en-US" baseline="0" dirty="0"/>
              <a:t>ydrocodone, oxycodone, morphine) </a:t>
            </a:r>
            <a:r>
              <a:rPr lang="en-US" altLang="en-US" dirty="0">
                <a:latin typeface="Arial" pitchFamily="34" charset="0"/>
              </a:rPr>
              <a:t>have contributed to an increasing number of medication/drug overdose deaths. More recently, other synthetic narcotics (heroin, fentanyl, and fentanyl analogues*) are resulting in increased deaths, though from 2017-2018 there was a decrease in the number of deaths involving illicit opioids (and commonly prescribed opioids).  The number of deaths involving other substances like cocaine, benzodiazepines, alcohol, antiepileptics, and psychostimulants with misuse potential (which includes methamphetamine) continue to rise.</a:t>
            </a:r>
          </a:p>
          <a:p>
            <a:pPr defTabSz="922903">
              <a:defRPr/>
            </a:pPr>
            <a:endParaRPr lang="en-US" baseline="0" dirty="0">
              <a:latin typeface="Arial" pitchFamily="34" charset="0"/>
            </a:endParaRPr>
          </a:p>
          <a:p>
            <a:r>
              <a:rPr lang="en-US" altLang="en-US" dirty="0">
                <a:latin typeface="Arial" pitchFamily="34" charset="0"/>
              </a:rPr>
              <a:t>These</a:t>
            </a:r>
            <a:r>
              <a:rPr lang="en-US" altLang="en-US" baseline="0" dirty="0">
                <a:latin typeface="Arial" pitchFamily="34" charset="0"/>
              </a:rPr>
              <a:t> counts are not mutually exclusive. If the death involved multiple drugs it can be counted on multiple lines. A growing number deaths involve multiple substances in combination.</a:t>
            </a:r>
          </a:p>
          <a:p>
            <a:endParaRPr lang="en-US" baseline="0" dirty="0">
              <a:latin typeface="Arial" pitchFamily="34" charset="0"/>
            </a:endParaRPr>
          </a:p>
          <a:p>
            <a:r>
              <a:rPr lang="en-US" dirty="0"/>
              <a:t>*Fentanyl analogues are drugs that are similar to fentanyl but have been chemically modified in order to bypass current drug laws.</a:t>
            </a:r>
          </a:p>
          <a:p>
            <a:endParaRPr lang="en-US" dirty="0"/>
          </a:p>
          <a:p>
            <a:r>
              <a:rPr lang="en-US" dirty="0"/>
              <a:t>Technical Notes: </a:t>
            </a:r>
          </a:p>
          <a:p>
            <a:pPr defTabSz="879980">
              <a:defRPr/>
            </a:pPr>
            <a:r>
              <a:rPr lang="en-US" dirty="0"/>
              <a:t>The data provided here are part of the Vital Registry System of the State Center for Health Statistics and have been used to historically track and monitor the drug overdose burden in NC using ICD10 codes. The definitive data on deaths come from the NC Office of the Chief Medical Examiner (OCME). For the most recent data and data on specific drugs, please contact at OCME at </a:t>
            </a:r>
            <a:r>
              <a:rPr lang="en-US" u="sng" dirty="0">
                <a:hlinkClick r:id="rId3"/>
              </a:rPr>
              <a:t>http://www.ocme.dhhs.nc.gov/annreport/index.shtml</a:t>
            </a:r>
            <a:endParaRPr lang="en-US" dirty="0"/>
          </a:p>
          <a:p>
            <a:endParaRPr lang="en-US" dirty="0"/>
          </a:p>
        </p:txBody>
      </p:sp>
      <p:sp>
        <p:nvSpPr>
          <p:cNvPr id="4" name="Slide Number Placeholder 3"/>
          <p:cNvSpPr>
            <a:spLocks noGrp="1"/>
          </p:cNvSpPr>
          <p:nvPr>
            <p:ph type="sldNum" sz="quarter" idx="5"/>
          </p:nvPr>
        </p:nvSpPr>
        <p:spPr/>
        <p:txBody>
          <a:bodyPr/>
          <a:lstStyle/>
          <a:p>
            <a:fld id="{3388D52A-E58C-475D-A476-6CC48A0E2F4C}" type="slidenum">
              <a:rPr lang="en-US" smtClean="0"/>
              <a:t>21</a:t>
            </a:fld>
            <a:endParaRPr lang="en-US"/>
          </a:p>
        </p:txBody>
      </p:sp>
    </p:spTree>
    <p:extLst>
      <p:ext uri="{BB962C8B-B14F-4D97-AF65-F5344CB8AC3E}">
        <p14:creationId xmlns:p14="http://schemas.microsoft.com/office/powerpoint/2010/main" val="3838354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22</a:t>
            </a:fld>
            <a:endParaRPr lang="en-US"/>
          </a:p>
        </p:txBody>
      </p:sp>
    </p:spTree>
    <p:extLst>
      <p:ext uri="{BB962C8B-B14F-4D97-AF65-F5344CB8AC3E}">
        <p14:creationId xmlns:p14="http://schemas.microsoft.com/office/powerpoint/2010/main" val="545026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2</a:t>
            </a:fld>
            <a:endParaRPr lang="en-US"/>
          </a:p>
        </p:txBody>
      </p:sp>
    </p:spTree>
    <p:extLst>
      <p:ext uri="{BB962C8B-B14F-4D97-AF65-F5344CB8AC3E}">
        <p14:creationId xmlns:p14="http://schemas.microsoft.com/office/powerpoint/2010/main" val="4241032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dirty="0">
                <a:solidFill>
                  <a:srgbClr val="474747"/>
                </a:solidFill>
                <a:effectLst/>
                <a:latin typeface="Open Sans"/>
              </a:rPr>
              <a:t>people with SUDs are indeed at higher risk of contracting and suffering worse consequences from COVID-19. This was especially true for African Americans.</a:t>
            </a:r>
          </a:p>
        </p:txBody>
      </p:sp>
      <p:sp>
        <p:nvSpPr>
          <p:cNvPr id="4" name="Slide Number Placeholder 3"/>
          <p:cNvSpPr>
            <a:spLocks noGrp="1"/>
          </p:cNvSpPr>
          <p:nvPr>
            <p:ph type="sldNum" sz="quarter" idx="5"/>
          </p:nvPr>
        </p:nvSpPr>
        <p:spPr/>
        <p:txBody>
          <a:bodyPr/>
          <a:lstStyle/>
          <a:p>
            <a:fld id="{E054E471-D8F1-442E-835A-1CEE6162B33F}" type="slidenum">
              <a:rPr lang="en-US" smtClean="0"/>
              <a:t>23</a:t>
            </a:fld>
            <a:endParaRPr lang="en-US"/>
          </a:p>
        </p:txBody>
      </p:sp>
    </p:spTree>
    <p:extLst>
      <p:ext uri="{BB962C8B-B14F-4D97-AF65-F5344CB8AC3E}">
        <p14:creationId xmlns:p14="http://schemas.microsoft.com/office/powerpoint/2010/main" val="3232669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dirty="0">
                <a:solidFill>
                  <a:srgbClr val="474747"/>
                </a:solidFill>
                <a:effectLst/>
                <a:latin typeface="Open Sans"/>
              </a:rPr>
              <a:t>people with SUDs are indeed at higher risk of contracting and suffering worse consequences from COVID-19. This was especially true for African Americans.</a:t>
            </a:r>
          </a:p>
        </p:txBody>
      </p:sp>
      <p:sp>
        <p:nvSpPr>
          <p:cNvPr id="4" name="Slide Number Placeholder 3"/>
          <p:cNvSpPr>
            <a:spLocks noGrp="1"/>
          </p:cNvSpPr>
          <p:nvPr>
            <p:ph type="sldNum" sz="quarter" idx="5"/>
          </p:nvPr>
        </p:nvSpPr>
        <p:spPr/>
        <p:txBody>
          <a:bodyPr/>
          <a:lstStyle/>
          <a:p>
            <a:fld id="{E054E471-D8F1-442E-835A-1CEE6162B33F}" type="slidenum">
              <a:rPr lang="en-US" smtClean="0"/>
              <a:t>24</a:t>
            </a:fld>
            <a:endParaRPr lang="en-US"/>
          </a:p>
        </p:txBody>
      </p:sp>
    </p:spTree>
    <p:extLst>
      <p:ext uri="{BB962C8B-B14F-4D97-AF65-F5344CB8AC3E}">
        <p14:creationId xmlns:p14="http://schemas.microsoft.com/office/powerpoint/2010/main" val="837718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https://www.thelancet.com/journals/lanpsy/article/PIIS2215-0366(15)00236-9/fulltext</a:t>
            </a:r>
            <a:endParaRPr lang="en-US" dirty="0"/>
          </a:p>
          <a:p>
            <a:endParaRPr lang="en-US" dirty="0"/>
          </a:p>
          <a:p>
            <a:r>
              <a:rPr lang="en-US" dirty="0"/>
              <a:t>We will come back to in more detail later on, demonstrate complexity</a:t>
            </a:r>
          </a:p>
        </p:txBody>
      </p:sp>
      <p:sp>
        <p:nvSpPr>
          <p:cNvPr id="4" name="Slide Number Placeholder 3"/>
          <p:cNvSpPr>
            <a:spLocks noGrp="1"/>
          </p:cNvSpPr>
          <p:nvPr>
            <p:ph type="sldNum" sz="quarter" idx="10"/>
          </p:nvPr>
        </p:nvSpPr>
        <p:spPr/>
        <p:txBody>
          <a:bodyPr/>
          <a:lstStyle/>
          <a:p>
            <a:fld id="{58075C3D-524C-463D-9D71-772A55D9AFAC}" type="slidenum">
              <a:rPr lang="en-US" smtClean="0"/>
              <a:pPr/>
              <a:t>25</a:t>
            </a:fld>
            <a:endParaRPr lang="en-US"/>
          </a:p>
        </p:txBody>
      </p:sp>
    </p:spTree>
    <p:extLst>
      <p:ext uri="{BB962C8B-B14F-4D97-AF65-F5344CB8AC3E}">
        <p14:creationId xmlns:p14="http://schemas.microsoft.com/office/powerpoint/2010/main" val="2116826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Source: JAMA, 284:1689-1695, 2000.</a:t>
            </a:r>
            <a:br>
              <a:rPr lang="en-US" i="1" dirty="0"/>
            </a:br>
            <a:br>
              <a:rPr lang="en-US" i="1" dirty="0"/>
            </a:br>
            <a:r>
              <a:rPr lang="en-US" i="1" dirty="0"/>
              <a:t>Relapse rates for people treated for substance use disorders are compared with those for people treated for high blood pressure and asthma. Relapse is common and similar across these illnesses. Therefore, substance use disorders should be treated like any other chronic illness. Relapse serves as a sign for </a:t>
            </a:r>
            <a:r>
              <a:rPr lang="en-US" b="1" i="1" dirty="0"/>
              <a:t>resumed, modified, or new treatment.</a:t>
            </a:r>
          </a:p>
          <a:p>
            <a:endParaRPr lang="en-US" i="1" dirty="0"/>
          </a:p>
          <a:p>
            <a:endParaRPr lang="en-US" dirty="0"/>
          </a:p>
        </p:txBody>
      </p:sp>
      <p:sp>
        <p:nvSpPr>
          <p:cNvPr id="4" name="Slide Number Placeholder 3"/>
          <p:cNvSpPr>
            <a:spLocks noGrp="1"/>
          </p:cNvSpPr>
          <p:nvPr>
            <p:ph type="sldNum" sz="quarter" idx="10"/>
          </p:nvPr>
        </p:nvSpPr>
        <p:spPr/>
        <p:txBody>
          <a:bodyPr/>
          <a:lstStyle/>
          <a:p>
            <a:fld id="{58075C3D-524C-463D-9D71-772A55D9AFAC}" type="slidenum">
              <a:rPr lang="en-US" smtClean="0"/>
              <a:pPr/>
              <a:t>26</a:t>
            </a:fld>
            <a:endParaRPr lang="en-US"/>
          </a:p>
        </p:txBody>
      </p:sp>
    </p:spTree>
    <p:extLst>
      <p:ext uri="{BB962C8B-B14F-4D97-AF65-F5344CB8AC3E}">
        <p14:creationId xmlns:p14="http://schemas.microsoft.com/office/powerpoint/2010/main" val="4235714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27</a:t>
            </a:fld>
            <a:endParaRPr lang="en-US"/>
          </a:p>
        </p:txBody>
      </p:sp>
    </p:spTree>
    <p:extLst>
      <p:ext uri="{BB962C8B-B14F-4D97-AF65-F5344CB8AC3E}">
        <p14:creationId xmlns:p14="http://schemas.microsoft.com/office/powerpoint/2010/main" val="3430789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972560" y="8831580"/>
            <a:ext cx="3037840" cy="464820"/>
          </a:xfrm>
          <a:prstGeom prst="rect">
            <a:avLst/>
          </a:prstGeom>
          <a:noFill/>
          <a:ln w="9525">
            <a:noFill/>
            <a:miter lim="800000"/>
            <a:headEnd/>
            <a:tailEnd/>
          </a:ln>
        </p:spPr>
        <p:txBody>
          <a:bodyPr lIns="93177" tIns="46589" rIns="93177" bIns="46589" anchor="b">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0FA67933-633E-624A-ADA6-BFF86FC1E796}" type="slidenum">
              <a:rPr kumimoji="0" lang="en-US" sz="1200" b="0" i="0" u="none" strike="noStrike" kern="1200" cap="none" spc="0" normalizeH="0" baseline="0" noProof="0">
                <a:ln>
                  <a:noFill/>
                </a:ln>
                <a:solidFill>
                  <a:prstClr val="black"/>
                </a:solidFill>
                <a:effectLst/>
                <a:uLnTx/>
                <a:uFillTx/>
                <a:latin typeface="Arial" pitchFamily="-103" charset="0"/>
                <a:ea typeface="ＭＳ Ｐゴシック" pitchFamily="-103" charset="-128"/>
                <a:cs typeface="ＭＳ Ｐゴシック" pitchFamily="-103" charset="-128"/>
              </a:rPr>
              <a:pPr marL="0" marR="0" lvl="0" indent="0" algn="r" defTabSz="914400" rtl="0" eaLnBrk="0" fontAlgn="auto" latinLnBrk="0" hangingPunct="0">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pitchFamily="-103" charset="0"/>
              <a:ea typeface="ＭＳ Ｐゴシック" pitchFamily="-103" charset="-128"/>
              <a:cs typeface="ＭＳ Ｐゴシック" pitchFamily="-103" charset="-128"/>
            </a:endParaRPr>
          </a:p>
        </p:txBody>
      </p:sp>
      <p:sp>
        <p:nvSpPr>
          <p:cNvPr id="67587" name="Rectangle 2"/>
          <p:cNvSpPr>
            <a:spLocks noGrp="1" noRot="1" noChangeAspect="1" noChangeArrowheads="1" noTextEdit="1"/>
          </p:cNvSpPr>
          <p:nvPr>
            <p:ph type="sldImg"/>
          </p:nvPr>
        </p:nvSpPr>
        <p:spPr>
          <a:xfrm>
            <a:off x="661988" y="561975"/>
            <a:ext cx="5699125" cy="4273550"/>
          </a:xfrm>
          <a:solidFill>
            <a:srgbClr val="FFFFFF"/>
          </a:solidFill>
          <a:ln/>
        </p:spPr>
      </p:sp>
      <p:sp>
        <p:nvSpPr>
          <p:cNvPr id="67588" name="Rectangle 3"/>
          <p:cNvSpPr>
            <a:spLocks noGrp="1" noChangeArrowheads="1"/>
          </p:cNvSpPr>
          <p:nvPr>
            <p:ph type="body" idx="1"/>
          </p:nvPr>
        </p:nvSpPr>
        <p:spPr>
          <a:xfrm>
            <a:off x="675076" y="4977448"/>
            <a:ext cx="5673231" cy="4168855"/>
          </a:xfrm>
          <a:noFill/>
          <a:ln>
            <a:solidFill>
              <a:srgbClr val="000000"/>
            </a:solidFill>
          </a:ln>
        </p:spPr>
        <p:txBody>
          <a:bodyPr lIns="89802" tIns="44900" rIns="89802" bIns="44900"/>
          <a:lstStyle/>
          <a:p>
            <a:pPr marL="171450" indent="-171450" eaLnBrk="1" hangingPunct="1">
              <a:spcBef>
                <a:spcPct val="0"/>
              </a:spcBef>
              <a:buFont typeface="Wingdings" panose="05000000000000000000" pitchFamily="2" charset="2"/>
              <a:buChar char="§"/>
            </a:pPr>
            <a:r>
              <a:rPr lang="en-US" altLang="en-US" b="1" dirty="0"/>
              <a:t>Key Point</a:t>
            </a:r>
            <a:r>
              <a:rPr lang="en-US" altLang="en-US" dirty="0"/>
              <a:t>: For a DSM</a:t>
            </a:r>
            <a:r>
              <a:rPr lang="en-US" altLang="en-US" baseline="0" dirty="0"/>
              <a:t> diagnosis of SUD, meet criteria</a:t>
            </a:r>
          </a:p>
          <a:p>
            <a:pPr marL="628650" lvl="1" indent="-171450" eaLnBrk="1" hangingPunct="1">
              <a:spcBef>
                <a:spcPct val="0"/>
              </a:spcBef>
              <a:buFont typeface="Wingdings" panose="05000000000000000000" pitchFamily="2" charset="2"/>
              <a:buChar char="§"/>
            </a:pPr>
            <a:r>
              <a:rPr lang="en-US" altLang="en-US" dirty="0"/>
              <a:t>Loss of control of use (more, craving)</a:t>
            </a:r>
          </a:p>
          <a:p>
            <a:pPr marL="628650" lvl="1" indent="-171450" eaLnBrk="1" hangingPunct="1">
              <a:spcBef>
                <a:spcPct val="0"/>
              </a:spcBef>
              <a:buFont typeface="Arial" panose="020B0604020202020204" pitchFamily="34" charset="0"/>
              <a:buChar char="•"/>
            </a:pPr>
            <a:r>
              <a:rPr lang="en-US" altLang="en-US" dirty="0"/>
              <a:t>Continued use</a:t>
            </a:r>
            <a:r>
              <a:rPr lang="en-US" altLang="en-US" baseline="0" dirty="0"/>
              <a:t> despite negative consequences (medical, social, legal)</a:t>
            </a:r>
          </a:p>
          <a:p>
            <a:pPr marL="628650" marR="0" lvl="1"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dirty="0"/>
              <a:t>Physiologic changes (tolerance ,withdrawal)</a:t>
            </a:r>
            <a:endParaRPr lang="en-US" altLang="en-US" baseline="0" dirty="0"/>
          </a:p>
          <a:p>
            <a:pPr marL="457200" lvl="1" indent="0" eaLnBrk="1" hangingPunct="1">
              <a:spcBef>
                <a:spcPct val="0"/>
              </a:spcBef>
              <a:buFont typeface="Arial" panose="020B0604020202020204" pitchFamily="34" charset="0"/>
              <a:buNone/>
            </a:pPr>
            <a:endParaRPr lang="en-US" altLang="en-US" baseline="0" dirty="0"/>
          </a:p>
          <a:p>
            <a:pPr marL="171450" indent="-171450" eaLnBrk="1" hangingPunct="1">
              <a:spcBef>
                <a:spcPct val="0"/>
              </a:spcBef>
              <a:buFont typeface="Wingdings" panose="05000000000000000000" pitchFamily="2" charset="2"/>
              <a:buChar char="§"/>
            </a:pPr>
            <a:r>
              <a:rPr lang="en-US" altLang="en-US" baseline="0" dirty="0"/>
              <a:t>Not diagnosed if only tolerance + withdrawal are met (</a:t>
            </a:r>
            <a:r>
              <a:rPr lang="en-US" altLang="en-US" b="1" baseline="0" dirty="0"/>
              <a:t>SSRI, Wellbutrin, Clonidine)</a:t>
            </a:r>
            <a:endParaRPr lang="en-US" altLang="en-US" dirty="0"/>
          </a:p>
        </p:txBody>
      </p:sp>
    </p:spTree>
    <p:extLst>
      <p:ext uri="{BB962C8B-B14F-4D97-AF65-F5344CB8AC3E}">
        <p14:creationId xmlns:p14="http://schemas.microsoft.com/office/powerpoint/2010/main" val="3299906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972560" y="8831580"/>
            <a:ext cx="3037840" cy="464820"/>
          </a:xfrm>
          <a:prstGeom prst="rect">
            <a:avLst/>
          </a:prstGeom>
          <a:noFill/>
          <a:ln w="9525">
            <a:noFill/>
            <a:miter lim="800000"/>
            <a:headEnd/>
            <a:tailEnd/>
          </a:ln>
        </p:spPr>
        <p:txBody>
          <a:bodyPr lIns="93177" tIns="46589" rIns="93177" bIns="46589" anchor="b">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0FA67933-633E-624A-ADA6-BFF86FC1E796}" type="slidenum">
              <a:rPr kumimoji="0" lang="en-US" sz="1200" b="0" i="0" u="none" strike="noStrike" kern="1200" cap="none" spc="0" normalizeH="0" baseline="0" noProof="0">
                <a:ln>
                  <a:noFill/>
                </a:ln>
                <a:solidFill>
                  <a:prstClr val="black"/>
                </a:solidFill>
                <a:effectLst/>
                <a:uLnTx/>
                <a:uFillTx/>
                <a:latin typeface="Arial" pitchFamily="-103" charset="0"/>
                <a:ea typeface="ＭＳ Ｐゴシック" pitchFamily="-103" charset="-128"/>
                <a:cs typeface="ＭＳ Ｐゴシック" pitchFamily="-103" charset="-128"/>
              </a:rPr>
              <a:pPr marL="0" marR="0" lvl="0" indent="0" algn="r" defTabSz="914400" rtl="0" eaLnBrk="0" fontAlgn="auto" latinLnBrk="0" hangingPunct="0">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pitchFamily="-103" charset="0"/>
              <a:ea typeface="ＭＳ Ｐゴシック" pitchFamily="-103" charset="-128"/>
              <a:cs typeface="ＭＳ Ｐゴシック" pitchFamily="-103" charset="-128"/>
            </a:endParaRPr>
          </a:p>
        </p:txBody>
      </p:sp>
      <p:sp>
        <p:nvSpPr>
          <p:cNvPr id="67587" name="Rectangle 2"/>
          <p:cNvSpPr>
            <a:spLocks noGrp="1" noRot="1" noChangeAspect="1" noChangeArrowheads="1" noTextEdit="1"/>
          </p:cNvSpPr>
          <p:nvPr>
            <p:ph type="sldImg"/>
          </p:nvPr>
        </p:nvSpPr>
        <p:spPr>
          <a:xfrm>
            <a:off x="661988" y="561975"/>
            <a:ext cx="5699125" cy="4273550"/>
          </a:xfrm>
          <a:solidFill>
            <a:srgbClr val="FFFFFF"/>
          </a:solidFill>
          <a:ln/>
        </p:spPr>
      </p:sp>
      <p:sp>
        <p:nvSpPr>
          <p:cNvPr id="67588" name="Rectangle 3"/>
          <p:cNvSpPr>
            <a:spLocks noGrp="1" noChangeArrowheads="1"/>
          </p:cNvSpPr>
          <p:nvPr>
            <p:ph type="body" idx="1"/>
          </p:nvPr>
        </p:nvSpPr>
        <p:spPr>
          <a:xfrm>
            <a:off x="675076" y="4977448"/>
            <a:ext cx="5673231" cy="4168855"/>
          </a:xfrm>
          <a:noFill/>
          <a:ln>
            <a:solidFill>
              <a:srgbClr val="000000"/>
            </a:solidFill>
          </a:ln>
        </p:spPr>
        <p:txBody>
          <a:bodyPr lIns="89802" tIns="44900" rIns="89802" bIns="44900"/>
          <a:lstStyle/>
          <a:p>
            <a:pPr marL="171450" indent="-171450" eaLnBrk="1" hangingPunct="1">
              <a:spcBef>
                <a:spcPct val="0"/>
              </a:spcBef>
              <a:buFont typeface="Wingdings" panose="05000000000000000000" pitchFamily="2" charset="2"/>
              <a:buChar char="§"/>
            </a:pPr>
            <a:r>
              <a:rPr lang="en-US" altLang="en-US" b="1" dirty="0"/>
              <a:t>Key Point</a:t>
            </a:r>
            <a:r>
              <a:rPr lang="en-US" altLang="en-US" dirty="0"/>
              <a:t>: For a DSM</a:t>
            </a:r>
            <a:r>
              <a:rPr lang="en-US" altLang="en-US" baseline="0" dirty="0"/>
              <a:t> diagnosis of SUD, meet criteria</a:t>
            </a:r>
          </a:p>
          <a:p>
            <a:pPr marL="628650" lvl="1" indent="-171450" eaLnBrk="1" hangingPunct="1">
              <a:spcBef>
                <a:spcPct val="0"/>
              </a:spcBef>
              <a:buFont typeface="Wingdings" panose="05000000000000000000" pitchFamily="2" charset="2"/>
              <a:buChar char="§"/>
            </a:pPr>
            <a:r>
              <a:rPr lang="en-US" altLang="en-US" dirty="0"/>
              <a:t>Loss of control of use (more, craving)</a:t>
            </a:r>
          </a:p>
          <a:p>
            <a:pPr marL="628650" lvl="1" indent="-171450" eaLnBrk="1" hangingPunct="1">
              <a:spcBef>
                <a:spcPct val="0"/>
              </a:spcBef>
              <a:buFont typeface="Arial" panose="020B0604020202020204" pitchFamily="34" charset="0"/>
              <a:buChar char="•"/>
            </a:pPr>
            <a:r>
              <a:rPr lang="en-US" altLang="en-US" dirty="0"/>
              <a:t>Continued use</a:t>
            </a:r>
            <a:r>
              <a:rPr lang="en-US" altLang="en-US" baseline="0" dirty="0"/>
              <a:t> despite negative consequences (medical, social, legal)</a:t>
            </a:r>
          </a:p>
          <a:p>
            <a:pPr marL="628650" marR="0" lvl="1"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dirty="0"/>
              <a:t>Physiologic changes (tolerance ,withdrawal)</a:t>
            </a:r>
            <a:endParaRPr lang="en-US" altLang="en-US" baseline="0" dirty="0"/>
          </a:p>
          <a:p>
            <a:pPr marL="457200" lvl="1" indent="0" eaLnBrk="1" hangingPunct="1">
              <a:spcBef>
                <a:spcPct val="0"/>
              </a:spcBef>
              <a:buFont typeface="Arial" panose="020B0604020202020204" pitchFamily="34" charset="0"/>
              <a:buNone/>
            </a:pPr>
            <a:endParaRPr lang="en-US" altLang="en-US" baseline="0" dirty="0"/>
          </a:p>
          <a:p>
            <a:pPr marL="171450" indent="-171450" eaLnBrk="1" hangingPunct="1">
              <a:spcBef>
                <a:spcPct val="0"/>
              </a:spcBef>
              <a:buFont typeface="Wingdings" panose="05000000000000000000" pitchFamily="2" charset="2"/>
              <a:buChar char="§"/>
            </a:pPr>
            <a:r>
              <a:rPr lang="en-US" altLang="en-US" baseline="0" dirty="0"/>
              <a:t>Not diagnosed if only tolerance + withdrawal are met (</a:t>
            </a:r>
            <a:r>
              <a:rPr lang="en-US" altLang="en-US" b="1" baseline="0" dirty="0"/>
              <a:t>SSRI, Wellbutrin, Clonidine)</a:t>
            </a:r>
            <a:endParaRPr lang="en-US" altLang="en-US" dirty="0"/>
          </a:p>
        </p:txBody>
      </p:sp>
    </p:spTree>
    <p:extLst>
      <p:ext uri="{BB962C8B-B14F-4D97-AF65-F5344CB8AC3E}">
        <p14:creationId xmlns:p14="http://schemas.microsoft.com/office/powerpoint/2010/main" val="1528177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972560" y="8831580"/>
            <a:ext cx="3037840" cy="464820"/>
          </a:xfrm>
          <a:prstGeom prst="rect">
            <a:avLst/>
          </a:prstGeom>
          <a:noFill/>
          <a:ln w="9525">
            <a:noFill/>
            <a:miter lim="800000"/>
            <a:headEnd/>
            <a:tailEnd/>
          </a:ln>
        </p:spPr>
        <p:txBody>
          <a:bodyPr lIns="93177" tIns="46589" rIns="93177" bIns="46589" anchor="b">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0FA67933-633E-624A-ADA6-BFF86FC1E796}" type="slidenum">
              <a:rPr kumimoji="0" lang="en-US" sz="1200" b="0" i="0" u="none" strike="noStrike" kern="1200" cap="none" spc="0" normalizeH="0" baseline="0" noProof="0">
                <a:ln>
                  <a:noFill/>
                </a:ln>
                <a:solidFill>
                  <a:prstClr val="black"/>
                </a:solidFill>
                <a:effectLst/>
                <a:uLnTx/>
                <a:uFillTx/>
                <a:latin typeface="Arial" pitchFamily="-103" charset="0"/>
                <a:ea typeface="ＭＳ Ｐゴシック" pitchFamily="-103" charset="-128"/>
                <a:cs typeface="ＭＳ Ｐゴシック" pitchFamily="-103" charset="-128"/>
              </a:rPr>
              <a:pPr marL="0" marR="0" lvl="0" indent="0" algn="r" defTabSz="914400" rtl="0" eaLnBrk="0" fontAlgn="auto" latinLnBrk="0" hangingPunct="0">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rial" pitchFamily="-103" charset="0"/>
              <a:ea typeface="ＭＳ Ｐゴシック" pitchFamily="-103" charset="-128"/>
              <a:cs typeface="ＭＳ Ｐゴシック" pitchFamily="-103" charset="-128"/>
            </a:endParaRPr>
          </a:p>
        </p:txBody>
      </p:sp>
      <p:sp>
        <p:nvSpPr>
          <p:cNvPr id="67587" name="Rectangle 2"/>
          <p:cNvSpPr>
            <a:spLocks noGrp="1" noRot="1" noChangeAspect="1" noChangeArrowheads="1" noTextEdit="1"/>
          </p:cNvSpPr>
          <p:nvPr>
            <p:ph type="sldImg"/>
          </p:nvPr>
        </p:nvSpPr>
        <p:spPr>
          <a:xfrm>
            <a:off x="661988" y="561975"/>
            <a:ext cx="5699125" cy="4273550"/>
          </a:xfrm>
          <a:solidFill>
            <a:srgbClr val="FFFFFF"/>
          </a:solidFill>
          <a:ln/>
        </p:spPr>
      </p:sp>
      <p:sp>
        <p:nvSpPr>
          <p:cNvPr id="67588" name="Rectangle 3"/>
          <p:cNvSpPr>
            <a:spLocks noGrp="1" noChangeArrowheads="1"/>
          </p:cNvSpPr>
          <p:nvPr>
            <p:ph type="body" idx="1"/>
          </p:nvPr>
        </p:nvSpPr>
        <p:spPr>
          <a:xfrm>
            <a:off x="675076" y="4977448"/>
            <a:ext cx="5673231" cy="4168855"/>
          </a:xfrm>
          <a:noFill/>
          <a:ln>
            <a:solidFill>
              <a:srgbClr val="000000"/>
            </a:solidFill>
          </a:ln>
        </p:spPr>
        <p:txBody>
          <a:bodyPr lIns="89802" tIns="44900" rIns="89802" bIns="44900"/>
          <a:lstStyle/>
          <a:p>
            <a:pPr marL="171450" indent="-171450" eaLnBrk="1" hangingPunct="1">
              <a:spcBef>
                <a:spcPct val="0"/>
              </a:spcBef>
              <a:buFont typeface="Wingdings" panose="05000000000000000000" pitchFamily="2" charset="2"/>
              <a:buChar char="§"/>
            </a:pPr>
            <a:r>
              <a:rPr lang="en-US" altLang="en-US" b="1" dirty="0"/>
              <a:t>Key Point</a:t>
            </a:r>
            <a:r>
              <a:rPr lang="en-US" altLang="en-US" dirty="0"/>
              <a:t>: For a DSM</a:t>
            </a:r>
            <a:r>
              <a:rPr lang="en-US" altLang="en-US" baseline="0" dirty="0"/>
              <a:t> diagnosis of SUD, meet criteria</a:t>
            </a:r>
          </a:p>
          <a:p>
            <a:pPr marL="628650" lvl="1" indent="-171450" eaLnBrk="1" hangingPunct="1">
              <a:spcBef>
                <a:spcPct val="0"/>
              </a:spcBef>
              <a:buFont typeface="Wingdings" panose="05000000000000000000" pitchFamily="2" charset="2"/>
              <a:buChar char="§"/>
            </a:pPr>
            <a:r>
              <a:rPr lang="en-US" altLang="en-US" dirty="0"/>
              <a:t>Loss of control of use (more, craving)</a:t>
            </a:r>
          </a:p>
          <a:p>
            <a:pPr marL="628650" lvl="1" indent="-171450" eaLnBrk="1" hangingPunct="1">
              <a:spcBef>
                <a:spcPct val="0"/>
              </a:spcBef>
              <a:buFont typeface="Arial" panose="020B0604020202020204" pitchFamily="34" charset="0"/>
              <a:buChar char="•"/>
            </a:pPr>
            <a:r>
              <a:rPr lang="en-US" altLang="en-US" dirty="0"/>
              <a:t>Continued use</a:t>
            </a:r>
            <a:r>
              <a:rPr lang="en-US" altLang="en-US" baseline="0" dirty="0"/>
              <a:t> despite negative consequences (medical, social, legal)</a:t>
            </a:r>
          </a:p>
          <a:p>
            <a:pPr marL="628650" marR="0" lvl="1"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dirty="0"/>
              <a:t>Physiologic changes (tolerance ,withdrawal)</a:t>
            </a:r>
            <a:endParaRPr lang="en-US" altLang="en-US" baseline="0" dirty="0"/>
          </a:p>
          <a:p>
            <a:pPr marL="457200" lvl="1" indent="0" eaLnBrk="1" hangingPunct="1">
              <a:spcBef>
                <a:spcPct val="0"/>
              </a:spcBef>
              <a:buFont typeface="Arial" panose="020B0604020202020204" pitchFamily="34" charset="0"/>
              <a:buNone/>
            </a:pPr>
            <a:endParaRPr lang="en-US" altLang="en-US" baseline="0" dirty="0"/>
          </a:p>
          <a:p>
            <a:pPr marL="171450" indent="-171450" eaLnBrk="1" hangingPunct="1">
              <a:spcBef>
                <a:spcPct val="0"/>
              </a:spcBef>
              <a:buFont typeface="Wingdings" panose="05000000000000000000" pitchFamily="2" charset="2"/>
              <a:buChar char="§"/>
            </a:pPr>
            <a:r>
              <a:rPr lang="en-US" altLang="en-US" baseline="0" dirty="0"/>
              <a:t>Not diagnosed if only tolerance + withdrawal are met (</a:t>
            </a:r>
            <a:r>
              <a:rPr lang="en-US" altLang="en-US" b="1" baseline="0" dirty="0"/>
              <a:t>SSRI, Wellbutrin, Clonidine)</a:t>
            </a:r>
            <a:endParaRPr lang="en-US" altLang="en-US" dirty="0"/>
          </a:p>
        </p:txBody>
      </p:sp>
    </p:spTree>
    <p:extLst>
      <p:ext uri="{BB962C8B-B14F-4D97-AF65-F5344CB8AC3E}">
        <p14:creationId xmlns:p14="http://schemas.microsoft.com/office/powerpoint/2010/main" val="745705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972560" y="8831580"/>
            <a:ext cx="3037840" cy="464820"/>
          </a:xfrm>
          <a:prstGeom prst="rect">
            <a:avLst/>
          </a:prstGeom>
          <a:noFill/>
          <a:ln w="9525">
            <a:noFill/>
            <a:miter lim="800000"/>
            <a:headEnd/>
            <a:tailEnd/>
          </a:ln>
        </p:spPr>
        <p:txBody>
          <a:bodyPr lIns="93177" tIns="46589" rIns="93177" bIns="46589" anchor="b">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0FA67933-633E-624A-ADA6-BFF86FC1E796}" type="slidenum">
              <a:rPr kumimoji="0" lang="en-US" sz="1200" b="0" i="0" u="none" strike="noStrike" kern="1200" cap="none" spc="0" normalizeH="0" baseline="0" noProof="0">
                <a:ln>
                  <a:noFill/>
                </a:ln>
                <a:solidFill>
                  <a:prstClr val="black"/>
                </a:solidFill>
                <a:effectLst/>
                <a:uLnTx/>
                <a:uFillTx/>
                <a:latin typeface="Arial" pitchFamily="-103" charset="0"/>
                <a:ea typeface="ＭＳ Ｐゴシック" pitchFamily="-103" charset="-128"/>
                <a:cs typeface="ＭＳ Ｐゴシック" pitchFamily="-103" charset="-128"/>
              </a:rPr>
              <a:pPr marL="0" marR="0" lvl="0" indent="0" algn="r" defTabSz="914400" rtl="0" eaLnBrk="0" fontAlgn="auto" latinLnBrk="0" hangingPunct="0">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pitchFamily="-103" charset="0"/>
              <a:ea typeface="ＭＳ Ｐゴシック" pitchFamily="-103" charset="-128"/>
              <a:cs typeface="ＭＳ Ｐゴシック" pitchFamily="-103" charset="-128"/>
            </a:endParaRPr>
          </a:p>
        </p:txBody>
      </p:sp>
      <p:sp>
        <p:nvSpPr>
          <p:cNvPr id="67587" name="Rectangle 2"/>
          <p:cNvSpPr>
            <a:spLocks noGrp="1" noRot="1" noChangeAspect="1" noChangeArrowheads="1" noTextEdit="1"/>
          </p:cNvSpPr>
          <p:nvPr>
            <p:ph type="sldImg"/>
          </p:nvPr>
        </p:nvSpPr>
        <p:spPr>
          <a:xfrm>
            <a:off x="661988" y="561975"/>
            <a:ext cx="5699125" cy="4273550"/>
          </a:xfrm>
          <a:solidFill>
            <a:srgbClr val="FFFFFF"/>
          </a:solidFill>
          <a:ln/>
        </p:spPr>
      </p:sp>
      <p:sp>
        <p:nvSpPr>
          <p:cNvPr id="67588" name="Rectangle 3"/>
          <p:cNvSpPr>
            <a:spLocks noGrp="1" noChangeArrowheads="1"/>
          </p:cNvSpPr>
          <p:nvPr>
            <p:ph type="body" idx="1"/>
          </p:nvPr>
        </p:nvSpPr>
        <p:spPr>
          <a:xfrm>
            <a:off x="675076" y="4977448"/>
            <a:ext cx="5673231" cy="4168855"/>
          </a:xfrm>
          <a:noFill/>
          <a:ln>
            <a:solidFill>
              <a:srgbClr val="000000"/>
            </a:solidFill>
          </a:ln>
        </p:spPr>
        <p:txBody>
          <a:bodyPr lIns="89802" tIns="44900" rIns="89802" bIns="44900"/>
          <a:lstStyle/>
          <a:p>
            <a:pPr marL="171450" indent="-171450" eaLnBrk="1" hangingPunct="1">
              <a:spcBef>
                <a:spcPct val="0"/>
              </a:spcBef>
              <a:buFont typeface="Wingdings" panose="05000000000000000000" pitchFamily="2" charset="2"/>
              <a:buChar char="§"/>
            </a:pPr>
            <a:r>
              <a:rPr lang="en-US" altLang="en-US" b="1" dirty="0"/>
              <a:t>Key Point</a:t>
            </a:r>
            <a:r>
              <a:rPr lang="en-US" altLang="en-US" dirty="0"/>
              <a:t>: For a DSM</a:t>
            </a:r>
            <a:r>
              <a:rPr lang="en-US" altLang="en-US" baseline="0" dirty="0"/>
              <a:t> diagnosis of SUD, meet criteria</a:t>
            </a:r>
          </a:p>
          <a:p>
            <a:pPr marL="628650" lvl="1" indent="-171450" eaLnBrk="1" hangingPunct="1">
              <a:spcBef>
                <a:spcPct val="0"/>
              </a:spcBef>
              <a:buFont typeface="Wingdings" panose="05000000000000000000" pitchFamily="2" charset="2"/>
              <a:buChar char="§"/>
            </a:pPr>
            <a:r>
              <a:rPr lang="en-US" altLang="en-US" dirty="0"/>
              <a:t>Loss of control of use (more, craving)</a:t>
            </a:r>
          </a:p>
          <a:p>
            <a:pPr marL="628650" lvl="1" indent="-171450" eaLnBrk="1" hangingPunct="1">
              <a:spcBef>
                <a:spcPct val="0"/>
              </a:spcBef>
              <a:buFont typeface="Arial" panose="020B0604020202020204" pitchFamily="34" charset="0"/>
              <a:buChar char="•"/>
            </a:pPr>
            <a:r>
              <a:rPr lang="en-US" altLang="en-US" dirty="0"/>
              <a:t>Continued use</a:t>
            </a:r>
            <a:r>
              <a:rPr lang="en-US" altLang="en-US" baseline="0" dirty="0"/>
              <a:t> despite negative consequences (medical, social, legal)</a:t>
            </a:r>
          </a:p>
          <a:p>
            <a:pPr marL="628650" marR="0" lvl="1"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dirty="0"/>
              <a:t>Physiologic changes (tolerance ,withdrawal)</a:t>
            </a:r>
            <a:endParaRPr lang="en-US" altLang="en-US" baseline="0" dirty="0"/>
          </a:p>
          <a:p>
            <a:pPr marL="457200" lvl="1" indent="0" eaLnBrk="1" hangingPunct="1">
              <a:spcBef>
                <a:spcPct val="0"/>
              </a:spcBef>
              <a:buFont typeface="Arial" panose="020B0604020202020204" pitchFamily="34" charset="0"/>
              <a:buNone/>
            </a:pPr>
            <a:endParaRPr lang="en-US" altLang="en-US" baseline="0" dirty="0"/>
          </a:p>
          <a:p>
            <a:pPr marL="171450" indent="-171450" eaLnBrk="1" hangingPunct="1">
              <a:spcBef>
                <a:spcPct val="0"/>
              </a:spcBef>
              <a:buFont typeface="Wingdings" panose="05000000000000000000" pitchFamily="2" charset="2"/>
              <a:buChar char="§"/>
            </a:pPr>
            <a:r>
              <a:rPr lang="en-US" altLang="en-US" baseline="0" dirty="0"/>
              <a:t>Not diagnosed if only tolerance + withdrawal are met (</a:t>
            </a:r>
            <a:r>
              <a:rPr lang="en-US" altLang="en-US" b="1" baseline="0" dirty="0"/>
              <a:t>SSRI, Wellbutrin, Clonidine)</a:t>
            </a:r>
            <a:endParaRPr lang="en-US" altLang="en-US" dirty="0"/>
          </a:p>
        </p:txBody>
      </p:sp>
    </p:spTree>
    <p:extLst>
      <p:ext uri="{BB962C8B-B14F-4D97-AF65-F5344CB8AC3E}">
        <p14:creationId xmlns:p14="http://schemas.microsoft.com/office/powerpoint/2010/main" val="2279590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 that recovery can take place. Improving mental and physical health, rebuilding connections with friends and families</a:t>
            </a:r>
            <a:r>
              <a:rPr lang="en-US" b="1"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neurological, respiratory, Gastrointestinal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google.com/search?q=effects+of+opioids+on+the+body&amp;rlz=1C1GCEB_enUS859US859&amp;sxsrf=ACYBGNQB2Wr5w5Wxmrq8QxqSa-FcmsvpJw:1574030968131&amp;source=lnms&amp;tbm=isch&amp;sa=X&amp;ved=0ahUKEwio4uGlqvLlAhWBzlkKHc90ABUQ_AUIEigB&amp;biw=1522&amp;bih=688&amp;dpr=1.25#imgrc=GM3N-wVPQ4qS8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BD44C36-4F43-3546-921C-8EA6DF647A6C}" type="slidenum">
              <a:rPr lang="en-US" smtClean="0"/>
              <a:t>32</a:t>
            </a:fld>
            <a:endParaRPr lang="en-US"/>
          </a:p>
        </p:txBody>
      </p:sp>
    </p:spTree>
    <p:extLst>
      <p:ext uri="{BB962C8B-B14F-4D97-AF65-F5344CB8AC3E}">
        <p14:creationId xmlns:p14="http://schemas.microsoft.com/office/powerpoint/2010/main" val="3125260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r>
              <a:rPr lang="en-US" b="0" i="0" dirty="0">
                <a:solidFill>
                  <a:srgbClr val="000000"/>
                </a:solidFill>
                <a:effectLst/>
                <a:latin typeface="Calibri" panose="020F0502020204030204" pitchFamily="34" charset="0"/>
              </a:rPr>
              <a:t>Addiction medicine in the context of COVID-19 (how are people receiving treatment during this time? Have overdoses gone up? Have substance-use diagnosis' increased during this time?)</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3</a:t>
            </a:fld>
            <a:endParaRPr lang="en-US"/>
          </a:p>
        </p:txBody>
      </p:sp>
    </p:spTree>
    <p:extLst>
      <p:ext uri="{BB962C8B-B14F-4D97-AF65-F5344CB8AC3E}">
        <p14:creationId xmlns:p14="http://schemas.microsoft.com/office/powerpoint/2010/main" val="16337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 that recovery can take place. Improving mental and physical health, rebuilding connections with friends and families</a:t>
            </a:r>
            <a:r>
              <a:rPr lang="en-US" b="1"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neurological, respiratory, Gastrointestinal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google.com/search?q=effects+of+opioids+on+the+body&amp;rlz=1C1GCEB_enUS859US859&amp;sxsrf=ACYBGNQB2Wr5w5Wxmrq8QxqSa-FcmsvpJw:1574030968131&amp;source=lnms&amp;tbm=isch&amp;sa=X&amp;ved=0ahUKEwio4uGlqvLlAhWBzlkKHc90ABUQ_AUIEigB&amp;biw=1522&amp;bih=688&amp;dpr=1.25#imgrc=GM3N-wVPQ4qS8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BD44C36-4F43-3546-921C-8EA6DF647A6C}" type="slidenum">
              <a:rPr lang="en-US" smtClean="0"/>
              <a:t>33</a:t>
            </a:fld>
            <a:endParaRPr lang="en-US"/>
          </a:p>
        </p:txBody>
      </p:sp>
    </p:spTree>
    <p:extLst>
      <p:ext uri="{BB962C8B-B14F-4D97-AF65-F5344CB8AC3E}">
        <p14:creationId xmlns:p14="http://schemas.microsoft.com/office/powerpoint/2010/main" val="2624470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Term MAT is misleading because it implies that medications play an adjunctive role in treatment for OUD, </a:t>
            </a:r>
            <a:r>
              <a:rPr lang="en-US" b="1" dirty="0"/>
              <a:t>more accurate to simply refer to medications as “treatment.” Standard of care. </a:t>
            </a:r>
          </a:p>
          <a:p>
            <a:endParaRPr lang="en-US" b="1" dirty="0"/>
          </a:p>
          <a:p>
            <a:r>
              <a:rPr lang="en-US" b="0" i="1" dirty="0">
                <a:solidFill>
                  <a:srgbClr val="777777"/>
                </a:solidFill>
                <a:effectLst/>
                <a:latin typeface="Source Sans Pro" panose="020B0503030403020204" pitchFamily="34" charset="0"/>
              </a:rPr>
              <a:t>SAMHSA recommends replacing the term “Medication Assisted Treatment (MAT)” with “Medications for Opioid use Disorder (MOUD).” The term “MAT” implies that medication plays a secondary role to other approaches while the term “MOUD” reinforces the idea that medication is its own treatment form.</a:t>
            </a:r>
            <a:endParaRPr lang="en-US" b="1" dirty="0"/>
          </a:p>
          <a:p>
            <a:endParaRPr lang="en-US" b="1" dirty="0"/>
          </a:p>
          <a:p>
            <a:r>
              <a:rPr lang="en-US" b="1" dirty="0"/>
              <a:t>Not talking about intoxication, withdrawal, or overdose. </a:t>
            </a:r>
          </a:p>
        </p:txBody>
      </p:sp>
      <p:sp>
        <p:nvSpPr>
          <p:cNvPr id="4" name="Slide Number Placeholder 3"/>
          <p:cNvSpPr>
            <a:spLocks noGrp="1"/>
          </p:cNvSpPr>
          <p:nvPr>
            <p:ph type="sldNum" sz="quarter" idx="10"/>
          </p:nvPr>
        </p:nvSpPr>
        <p:spPr/>
        <p:txBody>
          <a:bodyPr/>
          <a:lstStyle/>
          <a:p>
            <a:fld id="{F8461121-DA5D-4AC7-999C-681C86C6CB5B}" type="slidenum">
              <a:rPr lang="en-US" smtClean="0"/>
              <a:t>34</a:t>
            </a:fld>
            <a:endParaRPr lang="en-US"/>
          </a:p>
        </p:txBody>
      </p:sp>
    </p:spTree>
    <p:extLst>
      <p:ext uri="{BB962C8B-B14F-4D97-AF65-F5344CB8AC3E}">
        <p14:creationId xmlns:p14="http://schemas.microsoft.com/office/powerpoint/2010/main" val="596980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Term MAT is misleading because it implies that medications play an adjunctive role in treatment for OUD, </a:t>
            </a:r>
            <a:r>
              <a:rPr lang="en-US" b="1" dirty="0"/>
              <a:t>more accurate to simply refer to medications as “treatment.” Standard of care. </a:t>
            </a:r>
          </a:p>
          <a:p>
            <a:endParaRPr lang="en-US" b="1" dirty="0"/>
          </a:p>
          <a:p>
            <a:r>
              <a:rPr lang="en-US" b="0" i="1" dirty="0">
                <a:solidFill>
                  <a:srgbClr val="777777"/>
                </a:solidFill>
                <a:effectLst/>
                <a:latin typeface="Source Sans Pro" panose="020B0503030403020204" pitchFamily="34" charset="0"/>
              </a:rPr>
              <a:t>SAMHSA recommends replacing the term “Medication Assisted Treatment (MAT)” with “Medications for Opioid use Disorder (MOUD).” The term “MAT” implies that medication plays a secondary role to other approaches while the term “MOUD” reinforces the idea that medication is its own treatment form.</a:t>
            </a:r>
            <a:endParaRPr lang="en-US" b="1" dirty="0"/>
          </a:p>
          <a:p>
            <a:endParaRPr lang="en-US" b="1" dirty="0"/>
          </a:p>
          <a:p>
            <a:r>
              <a:rPr lang="en-US" b="1" dirty="0"/>
              <a:t>Not talking about intoxication, withdrawal, or overdose. </a:t>
            </a:r>
          </a:p>
        </p:txBody>
      </p:sp>
      <p:sp>
        <p:nvSpPr>
          <p:cNvPr id="4" name="Slide Number Placeholder 3"/>
          <p:cNvSpPr>
            <a:spLocks noGrp="1"/>
          </p:cNvSpPr>
          <p:nvPr>
            <p:ph type="sldNum" sz="quarter" idx="10"/>
          </p:nvPr>
        </p:nvSpPr>
        <p:spPr/>
        <p:txBody>
          <a:bodyPr/>
          <a:lstStyle/>
          <a:p>
            <a:fld id="{F8461121-DA5D-4AC7-999C-681C86C6CB5B}" type="slidenum">
              <a:rPr lang="en-US" smtClean="0"/>
              <a:t>35</a:t>
            </a:fld>
            <a:endParaRPr lang="en-US"/>
          </a:p>
        </p:txBody>
      </p:sp>
    </p:spTree>
    <p:extLst>
      <p:ext uri="{BB962C8B-B14F-4D97-AF65-F5344CB8AC3E}">
        <p14:creationId xmlns:p14="http://schemas.microsoft.com/office/powerpoint/2010/main" val="24200984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Every $1 invested in addiction treatment returns a yield of $4 to $7 in reducing drug related crimes</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D44C36-4F43-3546-921C-8EA6DF647A6C}" type="slidenum">
              <a:rPr lang="en-US" smtClean="0"/>
              <a:t>36</a:t>
            </a:fld>
            <a:endParaRPr lang="en-US"/>
          </a:p>
        </p:txBody>
      </p:sp>
    </p:spTree>
    <p:extLst>
      <p:ext uri="{BB962C8B-B14F-4D97-AF65-F5344CB8AC3E}">
        <p14:creationId xmlns:p14="http://schemas.microsoft.com/office/powerpoint/2010/main" val="11983038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enough time to cover these unique populations</a:t>
            </a:r>
          </a:p>
        </p:txBody>
      </p:sp>
      <p:sp>
        <p:nvSpPr>
          <p:cNvPr id="4" name="Slide Number Placeholder 3"/>
          <p:cNvSpPr>
            <a:spLocks noGrp="1"/>
          </p:cNvSpPr>
          <p:nvPr>
            <p:ph type="sldNum" sz="quarter" idx="10"/>
          </p:nvPr>
        </p:nvSpPr>
        <p:spPr/>
        <p:txBody>
          <a:bodyPr/>
          <a:lstStyle/>
          <a:p>
            <a:fld id="{58075C3D-524C-463D-9D71-772A55D9AFAC}" type="slidenum">
              <a:rPr lang="en-US" smtClean="0"/>
              <a:pPr/>
              <a:t>37</a:t>
            </a:fld>
            <a:endParaRPr lang="en-US"/>
          </a:p>
        </p:txBody>
      </p:sp>
    </p:spTree>
    <p:extLst>
      <p:ext uri="{BB962C8B-B14F-4D97-AF65-F5344CB8AC3E}">
        <p14:creationId xmlns:p14="http://schemas.microsoft.com/office/powerpoint/2010/main" val="25016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Buprenorphine and Methadone activate receptor; Naltrexone blocks. </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0" dirty="0">
                <a:latin typeface="Times New Roman" panose="02020603050405020304" pitchFamily="18" charset="0"/>
                <a:ea typeface="ＭＳ Ｐゴシック" panose="020B0600070205080204" pitchFamily="34" charset="-128"/>
              </a:rPr>
              <a:t>Agonist therapy takes advantage of cross-reactivity, substituting a less euphorigenic, less abusable medication for the short acting opioid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i="1" dirty="0">
              <a:latin typeface="Times New Roman" panose="02020603050405020304" pitchFamily="18"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https://www.pewtrusts.org/en/research-and-analysis/fact-sheets/2016/11/medication-assisted-treatment-improves-outcomes-for-patients-with-opioid-use-disorder</a:t>
            </a:r>
            <a:endParaRPr lang="en-US" altLang="en-US" sz="1200" dirty="0">
              <a:latin typeface="Times New Roman" panose="02020603050405020304" pitchFamily="18"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7BD44C36-4F43-3546-921C-8EA6DF647A6C}" type="slidenum">
              <a:rPr lang="en-US" smtClean="0"/>
              <a:t>38</a:t>
            </a:fld>
            <a:endParaRPr lang="en-US"/>
          </a:p>
        </p:txBody>
      </p:sp>
    </p:spTree>
    <p:extLst>
      <p:ext uri="{BB962C8B-B14F-4D97-AF65-F5344CB8AC3E}">
        <p14:creationId xmlns:p14="http://schemas.microsoft.com/office/powerpoint/2010/main" val="34392108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Nat’l Average dose = 80 mg/day</a:t>
            </a:r>
          </a:p>
          <a:p>
            <a:endParaRPr lang="en-US" dirty="0"/>
          </a:p>
          <a:p>
            <a:r>
              <a:rPr lang="en-US" dirty="0"/>
              <a:t>Pain dosing -&gt; Usually TID dosing is STANDARD, do not need to adjust for renal dysfunction or if treating Hep C. </a:t>
            </a:r>
          </a:p>
          <a:p>
            <a:endParaRPr lang="en-US" dirty="0"/>
          </a:p>
          <a:p>
            <a:r>
              <a:rPr lang="en-US" dirty="0"/>
              <a:t>Methadone written as daily prescription is inappropriate, as well as BID. </a:t>
            </a:r>
          </a:p>
        </p:txBody>
      </p:sp>
      <p:sp>
        <p:nvSpPr>
          <p:cNvPr id="4" name="Slide Number Placeholder 3"/>
          <p:cNvSpPr>
            <a:spLocks noGrp="1"/>
          </p:cNvSpPr>
          <p:nvPr>
            <p:ph type="sldNum" sz="quarter" idx="10"/>
          </p:nvPr>
        </p:nvSpPr>
        <p:spPr/>
        <p:txBody>
          <a:bodyPr/>
          <a:lstStyle/>
          <a:p>
            <a:fld id="{7BD44C36-4F43-3546-921C-8EA6DF647A6C}" type="slidenum">
              <a:rPr lang="en-US" smtClean="0"/>
              <a:t>39</a:t>
            </a:fld>
            <a:endParaRPr lang="en-US"/>
          </a:p>
        </p:txBody>
      </p:sp>
    </p:spTree>
    <p:extLst>
      <p:ext uri="{BB962C8B-B14F-4D97-AF65-F5344CB8AC3E}">
        <p14:creationId xmlns:p14="http://schemas.microsoft.com/office/powerpoint/2010/main" val="31381374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Nat’l Average dose = 80 mg/day</a:t>
            </a:r>
          </a:p>
          <a:p>
            <a:endParaRPr lang="en-US" dirty="0"/>
          </a:p>
          <a:p>
            <a:r>
              <a:rPr lang="en-US" dirty="0"/>
              <a:t>Pain dosing -&gt; Usually TID dosing is STANDARD, do not need to adjust for renal dysfunction or if treating Hep C. </a:t>
            </a:r>
          </a:p>
          <a:p>
            <a:endParaRPr lang="en-US" dirty="0"/>
          </a:p>
          <a:p>
            <a:r>
              <a:rPr lang="en-US" dirty="0"/>
              <a:t>Methadone written as daily prescription is inappropriate, as well as BID. </a:t>
            </a:r>
          </a:p>
        </p:txBody>
      </p:sp>
      <p:sp>
        <p:nvSpPr>
          <p:cNvPr id="4" name="Slide Number Placeholder 3"/>
          <p:cNvSpPr>
            <a:spLocks noGrp="1"/>
          </p:cNvSpPr>
          <p:nvPr>
            <p:ph type="sldNum" sz="quarter" idx="10"/>
          </p:nvPr>
        </p:nvSpPr>
        <p:spPr/>
        <p:txBody>
          <a:bodyPr/>
          <a:lstStyle/>
          <a:p>
            <a:fld id="{7BD44C36-4F43-3546-921C-8EA6DF647A6C}" type="slidenum">
              <a:rPr lang="en-US" smtClean="0"/>
              <a:t>40</a:t>
            </a:fld>
            <a:endParaRPr lang="en-US"/>
          </a:p>
        </p:txBody>
      </p:sp>
    </p:spTree>
    <p:extLst>
      <p:ext uri="{BB962C8B-B14F-4D97-AF65-F5344CB8AC3E}">
        <p14:creationId xmlns:p14="http://schemas.microsoft.com/office/powerpoint/2010/main" val="5711010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Nat’l Average dose = 80 mg/day</a:t>
            </a:r>
          </a:p>
          <a:p>
            <a:endParaRPr lang="en-US" dirty="0"/>
          </a:p>
          <a:p>
            <a:r>
              <a:rPr lang="en-US" dirty="0"/>
              <a:t>Pain dosing -&gt; Usually TID dosing is STANDARD, do not need to adjust for renal dysfunction or if treating Hep C. </a:t>
            </a:r>
          </a:p>
          <a:p>
            <a:endParaRPr lang="en-US" dirty="0"/>
          </a:p>
          <a:p>
            <a:r>
              <a:rPr lang="en-US" dirty="0"/>
              <a:t>Methadone written as daily prescription is inappropriate, as well as BID. </a:t>
            </a:r>
          </a:p>
        </p:txBody>
      </p:sp>
      <p:sp>
        <p:nvSpPr>
          <p:cNvPr id="4" name="Slide Number Placeholder 3"/>
          <p:cNvSpPr>
            <a:spLocks noGrp="1"/>
          </p:cNvSpPr>
          <p:nvPr>
            <p:ph type="sldNum" sz="quarter" idx="10"/>
          </p:nvPr>
        </p:nvSpPr>
        <p:spPr/>
        <p:txBody>
          <a:bodyPr/>
          <a:lstStyle/>
          <a:p>
            <a:fld id="{7BD44C36-4F43-3546-921C-8EA6DF647A6C}" type="slidenum">
              <a:rPr lang="en-US" smtClean="0"/>
              <a:t>41</a:t>
            </a:fld>
            <a:endParaRPr lang="en-US"/>
          </a:p>
        </p:txBody>
      </p:sp>
    </p:spTree>
    <p:extLst>
      <p:ext uri="{BB962C8B-B14F-4D97-AF65-F5344CB8AC3E}">
        <p14:creationId xmlns:p14="http://schemas.microsoft.com/office/powerpoint/2010/main" val="39764165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Has anyone heard of an OTP? What about a methadone clinic? </a:t>
            </a:r>
          </a:p>
          <a:p>
            <a:endParaRPr lang="en-US" baseline="0" dirty="0"/>
          </a:p>
          <a:p>
            <a:r>
              <a:rPr lang="en-US" baseline="0" dirty="0"/>
              <a:t>84 OTPs in NC </a:t>
            </a:r>
            <a:endParaRPr lang="en-US" dirty="0"/>
          </a:p>
          <a:p>
            <a:r>
              <a:rPr lang="en-US" baseline="0" dirty="0"/>
              <a:t>83% offer </a:t>
            </a:r>
            <a:r>
              <a:rPr lang="en-US" baseline="0" dirty="0" err="1"/>
              <a:t>Bupe</a:t>
            </a:r>
            <a:r>
              <a:rPr lang="en-US" baseline="0" dirty="0"/>
              <a:t> and Methadone</a:t>
            </a:r>
          </a:p>
          <a:p>
            <a:r>
              <a:rPr lang="en-US" baseline="0" dirty="0"/>
              <a:t>65% offer Vivitrol</a:t>
            </a:r>
          </a:p>
          <a:p>
            <a:endParaRPr lang="en-US" baseline="0" dirty="0"/>
          </a:p>
          <a:p>
            <a:r>
              <a:rPr lang="en-US" baseline="0" dirty="0"/>
              <a:t>Methadone accounts for nearly 1 in 3 prescription overdose deaths in the US. </a:t>
            </a:r>
          </a:p>
          <a:p>
            <a:r>
              <a:rPr lang="en-US" baseline="0" dirty="0"/>
              <a:t>Clinically relevant Methadone-drug interactions: some may increase or decrease levels. </a:t>
            </a:r>
          </a:p>
          <a:p>
            <a:endParaRPr lang="en-US" dirty="0"/>
          </a:p>
          <a:p>
            <a:endParaRPr lang="en-US" baseline="0" dirty="0"/>
          </a:p>
        </p:txBody>
      </p:sp>
      <p:sp>
        <p:nvSpPr>
          <p:cNvPr id="4" name="Slide Number Placeholder 3"/>
          <p:cNvSpPr>
            <a:spLocks noGrp="1"/>
          </p:cNvSpPr>
          <p:nvPr>
            <p:ph type="sldNum" sz="quarter" idx="10"/>
          </p:nvPr>
        </p:nvSpPr>
        <p:spPr/>
        <p:txBody>
          <a:bodyPr/>
          <a:lstStyle/>
          <a:p>
            <a:fld id="{F8461121-DA5D-4AC7-999C-681C86C6CB5B}" type="slidenum">
              <a:rPr lang="en-US" smtClean="0"/>
              <a:t>42</a:t>
            </a:fld>
            <a:endParaRPr lang="en-US"/>
          </a:p>
        </p:txBody>
      </p:sp>
    </p:spTree>
    <p:extLst>
      <p:ext uri="{BB962C8B-B14F-4D97-AF65-F5344CB8AC3E}">
        <p14:creationId xmlns:p14="http://schemas.microsoft.com/office/powerpoint/2010/main" val="779499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800" dirty="0"/>
              <a:t>Collaboration that began in the 1980s to define one national set of criteria for providing outcome-oriented and results-based care in the treatment of addiction. Today the criteria have become the most widely used and comprehensive set of guidelines for placement, continued stay and transfer/discharge of patients with addiction and co-occurring conditions.</a:t>
            </a:r>
            <a:r>
              <a:rPr lang="en-US" sz="1100" dirty="0">
                <a:latin typeface="Corbel" panose="020B0503020204020204" pitchFamily="34" charset="0"/>
              </a:rPr>
              <a:t>	-</a:t>
            </a:r>
          </a:p>
          <a:p>
            <a:endParaRPr lang="en-US" sz="1100" dirty="0">
              <a:latin typeface="Corbel" panose="020B0503020204020204" pitchFamily="34" charset="0"/>
            </a:endParaRPr>
          </a:p>
          <a:p>
            <a:r>
              <a:rPr lang="en-US" sz="1100" b="1" i="1" dirty="0">
                <a:solidFill>
                  <a:schemeClr val="tx1"/>
                </a:solidFill>
                <a:ea typeface="ＭＳ Ｐゴシック" pitchFamily="-103" charset="-128"/>
                <a:cs typeface="ＭＳ Ｐゴシック" pitchFamily="-103" charset="-128"/>
              </a:rPr>
              <a:t>Setting-Intensity-Duration-Approach</a:t>
            </a:r>
            <a:endParaRPr lang="en-US" sz="1100" dirty="0">
              <a:latin typeface="Corbel" panose="020B0503020204020204" pitchFamily="34" charset="0"/>
            </a:endParaRPr>
          </a:p>
          <a:p>
            <a:r>
              <a:rPr lang="en-US" sz="1100" dirty="0">
                <a:latin typeface="Corbel" panose="020B0503020204020204" pitchFamily="34" charset="0"/>
              </a:rPr>
              <a:t>philosophy or conceptual understanding of addiction</a:t>
            </a:r>
          </a:p>
          <a:p>
            <a:r>
              <a:rPr lang="en-US" sz="1100" dirty="0">
                <a:latin typeface="Corbel" panose="020B0503020204020204" pitchFamily="34" charset="0"/>
              </a:rPr>
              <a:t>techniques employed and role of medication</a:t>
            </a:r>
          </a:p>
        </p:txBody>
      </p:sp>
      <p:sp>
        <p:nvSpPr>
          <p:cNvPr id="4" name="Marcador de número de diapositiva 3"/>
          <p:cNvSpPr>
            <a:spLocks noGrp="1"/>
          </p:cNvSpPr>
          <p:nvPr>
            <p:ph type="sldNum" idx="10"/>
          </p:nvPr>
        </p:nvSpPr>
        <p:spPr/>
        <p:txBody>
          <a:bodyPr/>
          <a:lstStyle/>
          <a:p>
            <a:endParaRPr lang="es-ES_tradnl" dirty="0"/>
          </a:p>
        </p:txBody>
      </p:sp>
    </p:spTree>
    <p:extLst>
      <p:ext uri="{BB962C8B-B14F-4D97-AF65-F5344CB8AC3E}">
        <p14:creationId xmlns:p14="http://schemas.microsoft.com/office/powerpoint/2010/main" val="32959956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Has anyone heard of an OTP? What about a methadone clinic? </a:t>
            </a:r>
          </a:p>
          <a:p>
            <a:endParaRPr lang="en-US" baseline="0" dirty="0"/>
          </a:p>
          <a:p>
            <a:r>
              <a:rPr lang="en-US" baseline="0" dirty="0"/>
              <a:t>84 OTPs in NC </a:t>
            </a:r>
            <a:endParaRPr lang="en-US" dirty="0"/>
          </a:p>
          <a:p>
            <a:r>
              <a:rPr lang="en-US" baseline="0" dirty="0"/>
              <a:t>83% offer </a:t>
            </a:r>
            <a:r>
              <a:rPr lang="en-US" baseline="0" dirty="0" err="1"/>
              <a:t>Bupe</a:t>
            </a:r>
            <a:r>
              <a:rPr lang="en-US" baseline="0" dirty="0"/>
              <a:t> and Methadone</a:t>
            </a:r>
          </a:p>
          <a:p>
            <a:r>
              <a:rPr lang="en-US" baseline="0" dirty="0"/>
              <a:t>65% offer Vivitrol</a:t>
            </a:r>
          </a:p>
          <a:p>
            <a:endParaRPr lang="en-US" baseline="0" dirty="0"/>
          </a:p>
          <a:p>
            <a:r>
              <a:rPr lang="en-US" baseline="0" dirty="0"/>
              <a:t>Methadone accounts for nearly 1 in 3 prescription overdose deaths in the US. </a:t>
            </a:r>
          </a:p>
          <a:p>
            <a:r>
              <a:rPr lang="en-US" baseline="0" dirty="0"/>
              <a:t>Clinically relevant Methadone-drug interactions: some may increase or decrease levels. </a:t>
            </a:r>
          </a:p>
          <a:p>
            <a:endParaRPr lang="en-US" dirty="0"/>
          </a:p>
          <a:p>
            <a:endParaRPr lang="en-US" baseline="0" dirty="0"/>
          </a:p>
        </p:txBody>
      </p:sp>
      <p:sp>
        <p:nvSpPr>
          <p:cNvPr id="4" name="Slide Number Placeholder 3"/>
          <p:cNvSpPr>
            <a:spLocks noGrp="1"/>
          </p:cNvSpPr>
          <p:nvPr>
            <p:ph type="sldNum" sz="quarter" idx="10"/>
          </p:nvPr>
        </p:nvSpPr>
        <p:spPr/>
        <p:txBody>
          <a:bodyPr/>
          <a:lstStyle/>
          <a:p>
            <a:fld id="{F8461121-DA5D-4AC7-999C-681C86C6CB5B}" type="slidenum">
              <a:rPr lang="en-US" smtClean="0"/>
              <a:t>43</a:t>
            </a:fld>
            <a:endParaRPr lang="en-US"/>
          </a:p>
        </p:txBody>
      </p:sp>
    </p:spTree>
    <p:extLst>
      <p:ext uri="{BB962C8B-B14F-4D97-AF65-F5344CB8AC3E}">
        <p14:creationId xmlns:p14="http://schemas.microsoft.com/office/powerpoint/2010/main" val="7864648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333333"/>
                </a:solidFill>
                <a:ea typeface=""/>
                <a:cs typeface=""/>
              </a:rPr>
              <a:t>Compared</a:t>
            </a:r>
            <a:r>
              <a:rPr lang="en-US" sz="1200" b="1" kern="1200" baseline="0" dirty="0">
                <a:solidFill>
                  <a:srgbClr val="333333"/>
                </a:solidFill>
                <a:ea typeface=""/>
                <a:cs typeface=""/>
              </a:rPr>
              <a:t> to Methadone,</a:t>
            </a:r>
            <a:r>
              <a:rPr lang="en-US" sz="1200" b="1" kern="1200" dirty="0">
                <a:solidFill>
                  <a:srgbClr val="333333"/>
                </a:solidFill>
                <a:ea typeface=""/>
                <a:cs typeface=""/>
              </a:rPr>
              <a:t> minimal respiratory suppression and no respiratory arrest when used as prescribed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rgbClr val="333333"/>
              </a:solidFill>
              <a:ea typeface=""/>
              <a:cs typefac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333333"/>
                </a:solidFill>
                <a:ea typeface=""/>
                <a:cs typeface=""/>
              </a:rPr>
              <a:t>DATA</a:t>
            </a:r>
            <a:r>
              <a:rPr lang="en-US" sz="1200" b="1" kern="1200" baseline="0" dirty="0">
                <a:solidFill>
                  <a:srgbClr val="333333"/>
                </a:solidFill>
                <a:ea typeface=""/>
                <a:cs typeface=""/>
              </a:rPr>
              <a:t> Waiver 2000 (X waiver) - &gt; use in outpatient clinics. </a:t>
            </a:r>
            <a:endParaRPr lang="en-US" sz="1200" b="1" kern="1200" dirty="0">
              <a:solidFill>
                <a:srgbClr val="333333"/>
              </a:solidFill>
              <a:ea typeface=""/>
              <a:cs typeface=""/>
            </a:endParaRPr>
          </a:p>
          <a:p>
            <a:endParaRPr lang="en-US" b="1" dirty="0"/>
          </a:p>
        </p:txBody>
      </p:sp>
      <p:sp>
        <p:nvSpPr>
          <p:cNvPr id="4" name="Slide Number Placeholder 3"/>
          <p:cNvSpPr>
            <a:spLocks noGrp="1"/>
          </p:cNvSpPr>
          <p:nvPr>
            <p:ph type="sldNum" sz="quarter" idx="10"/>
          </p:nvPr>
        </p:nvSpPr>
        <p:spPr/>
        <p:txBody>
          <a:bodyPr/>
          <a:lstStyle/>
          <a:p>
            <a:fld id="{7BD44C36-4F43-3546-921C-8EA6DF647A6C}" type="slidenum">
              <a:rPr lang="en-US" smtClean="0"/>
              <a:t>44</a:t>
            </a:fld>
            <a:endParaRPr lang="en-US"/>
          </a:p>
        </p:txBody>
      </p:sp>
    </p:spTree>
    <p:extLst>
      <p:ext uri="{BB962C8B-B14F-4D97-AF65-F5344CB8AC3E}">
        <p14:creationId xmlns:p14="http://schemas.microsoft.com/office/powerpoint/2010/main" val="26273494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333333"/>
                </a:solidFill>
                <a:ea typeface=""/>
                <a:cs typeface=""/>
              </a:rPr>
              <a:t>Compared</a:t>
            </a:r>
            <a:r>
              <a:rPr lang="en-US" sz="1200" b="1" kern="1200" baseline="0" dirty="0">
                <a:solidFill>
                  <a:srgbClr val="333333"/>
                </a:solidFill>
                <a:ea typeface=""/>
                <a:cs typeface=""/>
              </a:rPr>
              <a:t> to Methadone,</a:t>
            </a:r>
            <a:r>
              <a:rPr lang="en-US" sz="1200" b="1" kern="1200" dirty="0">
                <a:solidFill>
                  <a:srgbClr val="333333"/>
                </a:solidFill>
                <a:ea typeface=""/>
                <a:cs typeface=""/>
              </a:rPr>
              <a:t> minimal respiratory suppression and no respiratory arrest when used as prescribed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rgbClr val="333333"/>
              </a:solidFill>
              <a:ea typeface=""/>
              <a:cs typefac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333333"/>
                </a:solidFill>
                <a:ea typeface=""/>
                <a:cs typeface=""/>
              </a:rPr>
              <a:t>DATA</a:t>
            </a:r>
            <a:r>
              <a:rPr lang="en-US" sz="1200" b="1" kern="1200" baseline="0" dirty="0">
                <a:solidFill>
                  <a:srgbClr val="333333"/>
                </a:solidFill>
                <a:ea typeface=""/>
                <a:cs typeface=""/>
              </a:rPr>
              <a:t> Waiver 2000 (X waiver) - &gt; use in outpatient clinics. </a:t>
            </a:r>
            <a:endParaRPr lang="en-US" sz="1200" b="1" kern="1200" dirty="0">
              <a:solidFill>
                <a:srgbClr val="333333"/>
              </a:solidFill>
              <a:ea typeface=""/>
              <a:cs typeface=""/>
            </a:endParaRPr>
          </a:p>
          <a:p>
            <a:endParaRPr lang="en-US" b="1" dirty="0"/>
          </a:p>
        </p:txBody>
      </p:sp>
      <p:sp>
        <p:nvSpPr>
          <p:cNvPr id="4" name="Slide Number Placeholder 3"/>
          <p:cNvSpPr>
            <a:spLocks noGrp="1"/>
          </p:cNvSpPr>
          <p:nvPr>
            <p:ph type="sldNum" sz="quarter" idx="10"/>
          </p:nvPr>
        </p:nvSpPr>
        <p:spPr/>
        <p:txBody>
          <a:bodyPr/>
          <a:lstStyle/>
          <a:p>
            <a:fld id="{7BD44C36-4F43-3546-921C-8EA6DF647A6C}" type="slidenum">
              <a:rPr lang="en-US" smtClean="0"/>
              <a:t>45</a:t>
            </a:fld>
            <a:endParaRPr lang="en-US"/>
          </a:p>
        </p:txBody>
      </p:sp>
    </p:spTree>
    <p:extLst>
      <p:ext uri="{BB962C8B-B14F-4D97-AF65-F5344CB8AC3E}">
        <p14:creationId xmlns:p14="http://schemas.microsoft.com/office/powerpoint/2010/main" val="35450890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68B0BE23-5B2A-4269-8DF1-7C48AC60B2C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896938"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fld id="{449188CF-6BA4-4CD0-9B13-A4D3C58C80BC}" type="slidenum">
              <a:rPr lang="en-US" altLang="en-US" sz="1200">
                <a:latin typeface="Arial" panose="020B0604020202020204" pitchFamily="34" charset="0"/>
              </a:rPr>
              <a:pPr algn="r" eaLnBrk="1" hangingPunct="1"/>
              <a:t>46</a:t>
            </a:fld>
            <a:endParaRPr lang="en-US" altLang="en-US" sz="1200">
              <a:latin typeface="Arial" panose="020B0604020202020204" pitchFamily="34" charset="0"/>
            </a:endParaRPr>
          </a:p>
        </p:txBody>
      </p:sp>
      <p:sp>
        <p:nvSpPr>
          <p:cNvPr id="100355" name="Rectangle 7">
            <a:extLst>
              <a:ext uri="{FF2B5EF4-FFF2-40B4-BE49-F238E27FC236}">
                <a16:creationId xmlns:a16="http://schemas.microsoft.com/office/drawing/2014/main" id="{55181A70-56EA-42E9-8D8A-E556595079E5}"/>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896938"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fld id="{A949097B-49F4-4B5C-A940-6950EE8D331F}" type="slidenum">
              <a:rPr lang="en-US" altLang="en-US" sz="1200">
                <a:latin typeface="Arial" panose="020B0604020202020204" pitchFamily="34" charset="0"/>
              </a:rPr>
              <a:pPr algn="r"/>
              <a:t>46</a:t>
            </a:fld>
            <a:endParaRPr lang="en-US" altLang="en-US" sz="1200">
              <a:latin typeface="Arial" panose="020B0604020202020204" pitchFamily="34" charset="0"/>
            </a:endParaRPr>
          </a:p>
        </p:txBody>
      </p:sp>
      <p:sp>
        <p:nvSpPr>
          <p:cNvPr id="100356" name="Rectangle 7">
            <a:extLst>
              <a:ext uri="{FF2B5EF4-FFF2-40B4-BE49-F238E27FC236}">
                <a16:creationId xmlns:a16="http://schemas.microsoft.com/office/drawing/2014/main" id="{F3949F0B-2E07-4094-AFF6-38400FAE558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6" tIns="45283" rIns="90566" bIns="45283" anchor="b"/>
          <a:lstStyle>
            <a:lvl1pPr defTabSz="904875"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defTabSz="90487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fld id="{437CE436-08EC-4B82-A174-959F414DF25A}" type="slidenum">
              <a:rPr lang="en-US" altLang="en-US" sz="1200">
                <a:latin typeface="Arial" panose="020B0604020202020204" pitchFamily="34" charset="0"/>
              </a:rPr>
              <a:pPr algn="r" eaLnBrk="1" hangingPunct="1"/>
              <a:t>46</a:t>
            </a:fld>
            <a:endParaRPr lang="en-US" altLang="en-US" sz="1200">
              <a:latin typeface="Arial" panose="020B0604020202020204" pitchFamily="34" charset="0"/>
            </a:endParaRPr>
          </a:p>
        </p:txBody>
      </p:sp>
      <p:sp>
        <p:nvSpPr>
          <p:cNvPr id="100357" name="Rectangle 2">
            <a:extLst>
              <a:ext uri="{FF2B5EF4-FFF2-40B4-BE49-F238E27FC236}">
                <a16:creationId xmlns:a16="http://schemas.microsoft.com/office/drawing/2014/main" id="{233B5176-89EC-49C8-ADB6-8B7206BD4B0F}"/>
              </a:ext>
            </a:extLst>
          </p:cNvPr>
          <p:cNvSpPr>
            <a:spLocks noGrp="1" noRot="1" noChangeAspect="1" noChangeArrowheads="1" noTextEdit="1"/>
          </p:cNvSpPr>
          <p:nvPr>
            <p:ph type="sldImg"/>
          </p:nvPr>
        </p:nvSpPr>
        <p:spPr>
          <a:solidFill>
            <a:srgbClr val="FFFFFF"/>
          </a:solidFill>
          <a:ln/>
        </p:spPr>
      </p:sp>
      <p:sp>
        <p:nvSpPr>
          <p:cNvPr id="100358" name="Rectangle 3">
            <a:extLst>
              <a:ext uri="{FF2B5EF4-FFF2-40B4-BE49-F238E27FC236}">
                <a16:creationId xmlns:a16="http://schemas.microsoft.com/office/drawing/2014/main" id="{662E40DA-1B72-40E9-AA08-1D5D1BED392E}"/>
              </a:ext>
            </a:extLst>
          </p:cNvPr>
          <p:cNvSpPr>
            <a:spLocks noGrp="1" noChangeArrowheads="1"/>
          </p:cNvSpPr>
          <p:nvPr>
            <p:ph type="body" idx="1"/>
          </p:nvPr>
        </p:nvSpPr>
        <p:spPr>
          <a:solidFill>
            <a:srgbClr val="FFFFFF"/>
          </a:solidFill>
          <a:ln>
            <a:solidFill>
              <a:srgbClr val="000000"/>
            </a:solidFill>
          </a:ln>
        </p:spPr>
        <p:txBody>
          <a:bodyPr lIns="90566" tIns="45283" rIns="90566" bIns="45283"/>
          <a:lstStyle/>
          <a:p>
            <a:pPr eaLnBrk="1" hangingPunct="1"/>
            <a:r>
              <a:rPr lang="en-US" altLang="en-US" dirty="0">
                <a:latin typeface="Times New Roman" panose="02020603050405020304" pitchFamily="18" charset="0"/>
                <a:ea typeface="ＭＳ Ｐゴシック" panose="020B0600070205080204" pitchFamily="34" charset="-128"/>
              </a:rPr>
              <a:t>Mention that many forms exist, can’t just say Suboxone or Buprenorphine</a:t>
            </a:r>
          </a:p>
        </p:txBody>
      </p:sp>
    </p:spTree>
    <p:extLst>
      <p:ext uri="{BB962C8B-B14F-4D97-AF65-F5344CB8AC3E}">
        <p14:creationId xmlns:p14="http://schemas.microsoft.com/office/powerpoint/2010/main" val="12081413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charset="0"/>
              <a:buNone/>
            </a:pPr>
            <a:r>
              <a:rPr lang="en-US" b="0" dirty="0"/>
              <a:t>One of many trials that have shown that medically-assisted withdrawal,</a:t>
            </a:r>
            <a:r>
              <a:rPr lang="en-US" b="0" baseline="0" dirty="0"/>
              <a:t> including tapering after a short period of stabilization with buprenorphine, </a:t>
            </a:r>
            <a:r>
              <a:rPr lang="en-US" b="0" dirty="0"/>
              <a:t>is unlikely to retain patients in treatment</a:t>
            </a:r>
            <a:r>
              <a:rPr lang="en-US" b="0" baseline="0" dirty="0"/>
              <a:t> or prevent return to substance use.</a:t>
            </a:r>
          </a:p>
        </p:txBody>
      </p:sp>
      <p:sp>
        <p:nvSpPr>
          <p:cNvPr id="4" name="Marcador de número de diapositiva 3"/>
          <p:cNvSpPr>
            <a:spLocks noGrp="1"/>
          </p:cNvSpPr>
          <p:nvPr>
            <p:ph type="sldNum" idx="10"/>
          </p:nvPr>
        </p:nvSpPr>
        <p:spPr/>
        <p:txBody>
          <a:bodyPr/>
          <a:lstStyle/>
          <a:p>
            <a:endParaRPr lang="es-ES_tradnl" dirty="0"/>
          </a:p>
        </p:txBody>
      </p:sp>
    </p:spTree>
    <p:extLst>
      <p:ext uri="{BB962C8B-B14F-4D97-AF65-F5344CB8AC3E}">
        <p14:creationId xmlns:p14="http://schemas.microsoft.com/office/powerpoint/2010/main" val="292088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Substance Use Disorder Prevention That Promotes Opioid Recovery and Treatment for Patients and Communities </a:t>
            </a:r>
          </a:p>
        </p:txBody>
      </p:sp>
      <p:sp>
        <p:nvSpPr>
          <p:cNvPr id="4" name="Slide Number Placeholder 3"/>
          <p:cNvSpPr>
            <a:spLocks noGrp="1"/>
          </p:cNvSpPr>
          <p:nvPr>
            <p:ph type="sldNum" sz="quarter" idx="5"/>
          </p:nvPr>
        </p:nvSpPr>
        <p:spPr/>
        <p:txBody>
          <a:bodyPr/>
          <a:lstStyle/>
          <a:p>
            <a:fld id="{58075C3D-524C-463D-9D71-772A55D9AFAC}" type="slidenum">
              <a:rPr lang="en-US" smtClean="0"/>
              <a:pPr/>
              <a:t>48</a:t>
            </a:fld>
            <a:endParaRPr lang="en-US"/>
          </a:p>
        </p:txBody>
      </p:sp>
    </p:spTree>
    <p:extLst>
      <p:ext uri="{BB962C8B-B14F-4D97-AF65-F5344CB8AC3E}">
        <p14:creationId xmlns:p14="http://schemas.microsoft.com/office/powerpoint/2010/main" val="11591676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Substance Use Disorder Prevention That Promotes Opioid Recovery and Treatment for Patients and Communities </a:t>
            </a:r>
          </a:p>
        </p:txBody>
      </p:sp>
      <p:sp>
        <p:nvSpPr>
          <p:cNvPr id="4" name="Slide Number Placeholder 3"/>
          <p:cNvSpPr>
            <a:spLocks noGrp="1"/>
          </p:cNvSpPr>
          <p:nvPr>
            <p:ph type="sldNum" sz="quarter" idx="5"/>
          </p:nvPr>
        </p:nvSpPr>
        <p:spPr/>
        <p:txBody>
          <a:bodyPr/>
          <a:lstStyle/>
          <a:p>
            <a:fld id="{58075C3D-524C-463D-9D71-772A55D9AFAC}" type="slidenum">
              <a:rPr lang="en-US" smtClean="0"/>
              <a:pPr/>
              <a:t>49</a:t>
            </a:fld>
            <a:endParaRPr lang="en-US"/>
          </a:p>
        </p:txBody>
      </p:sp>
    </p:spTree>
    <p:extLst>
      <p:ext uri="{BB962C8B-B14F-4D97-AF65-F5344CB8AC3E}">
        <p14:creationId xmlns:p14="http://schemas.microsoft.com/office/powerpoint/2010/main" val="1589377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 study - Patients receiving XR-naltrexone had twice the rate of treatment retention at 6 months compared with those taking oral naltrexone. </a:t>
            </a:r>
            <a:endParaRPr lang="en-US" b="1" dirty="0"/>
          </a:p>
          <a:p>
            <a:r>
              <a:rPr lang="en-US" b="1" dirty="0"/>
              <a:t>No additional training needed</a:t>
            </a:r>
          </a:p>
          <a:p>
            <a:endParaRPr lang="en-US" b="1" dirty="0"/>
          </a:p>
          <a:p>
            <a:r>
              <a:rPr lang="en-US" b="1" dirty="0"/>
              <a:t>Tell them to stop using heroin</a:t>
            </a:r>
            <a:r>
              <a:rPr lang="en-US" b="1" baseline="0" dirty="0"/>
              <a:t> for a week or more…</a:t>
            </a:r>
            <a:endParaRPr lang="en-US" b="1" dirty="0"/>
          </a:p>
        </p:txBody>
      </p:sp>
      <p:sp>
        <p:nvSpPr>
          <p:cNvPr id="4" name="Slide Number Placeholder 3"/>
          <p:cNvSpPr>
            <a:spLocks noGrp="1"/>
          </p:cNvSpPr>
          <p:nvPr>
            <p:ph type="sldNum" sz="quarter" idx="10"/>
          </p:nvPr>
        </p:nvSpPr>
        <p:spPr/>
        <p:txBody>
          <a:bodyPr/>
          <a:lstStyle/>
          <a:p>
            <a:fld id="{7BD44C36-4F43-3546-921C-8EA6DF647A6C}" type="slidenum">
              <a:rPr lang="en-US" smtClean="0"/>
              <a:t>50</a:t>
            </a:fld>
            <a:endParaRPr lang="en-US"/>
          </a:p>
        </p:txBody>
      </p:sp>
    </p:spTree>
    <p:extLst>
      <p:ext uri="{BB962C8B-B14F-4D97-AF65-F5344CB8AC3E}">
        <p14:creationId xmlns:p14="http://schemas.microsoft.com/office/powerpoint/2010/main" val="34731119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 study - Patients receiving XR-naltrexone had twice the rate of treatment retention at 6 months compared with those taking oral naltrexone. </a:t>
            </a:r>
            <a:endParaRPr lang="en-US" b="1" dirty="0"/>
          </a:p>
          <a:p>
            <a:r>
              <a:rPr lang="en-US" b="1" dirty="0"/>
              <a:t>No additional training needed</a:t>
            </a:r>
          </a:p>
          <a:p>
            <a:endParaRPr lang="en-US" b="1" dirty="0"/>
          </a:p>
          <a:p>
            <a:r>
              <a:rPr lang="en-US" b="1" dirty="0"/>
              <a:t>Tell them to stop using heroin</a:t>
            </a:r>
            <a:r>
              <a:rPr lang="en-US" b="1" baseline="0" dirty="0"/>
              <a:t> for a week or more…</a:t>
            </a:r>
            <a:endParaRPr lang="en-US" b="1" dirty="0"/>
          </a:p>
        </p:txBody>
      </p:sp>
      <p:sp>
        <p:nvSpPr>
          <p:cNvPr id="4" name="Slide Number Placeholder 3"/>
          <p:cNvSpPr>
            <a:spLocks noGrp="1"/>
          </p:cNvSpPr>
          <p:nvPr>
            <p:ph type="sldNum" sz="quarter" idx="10"/>
          </p:nvPr>
        </p:nvSpPr>
        <p:spPr/>
        <p:txBody>
          <a:bodyPr/>
          <a:lstStyle/>
          <a:p>
            <a:fld id="{7BD44C36-4F43-3546-921C-8EA6DF647A6C}" type="slidenum">
              <a:rPr lang="en-US" smtClean="0"/>
              <a:t>51</a:t>
            </a:fld>
            <a:endParaRPr lang="en-US"/>
          </a:p>
        </p:txBody>
      </p:sp>
    </p:spTree>
    <p:extLst>
      <p:ext uri="{BB962C8B-B14F-4D97-AF65-F5344CB8AC3E}">
        <p14:creationId xmlns:p14="http://schemas.microsoft.com/office/powerpoint/2010/main" val="31160061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t>Kratom (</a:t>
            </a:r>
            <a:r>
              <a:rPr lang="en-US" sz="1200" b="0" i="1" u="none" strike="noStrike" baseline="0" dirty="0" err="1"/>
              <a:t>Mitragyna</a:t>
            </a:r>
            <a:r>
              <a:rPr lang="en-US" sz="1200" b="0" i="1" u="none" strike="noStrike" baseline="0" dirty="0"/>
              <a:t> </a:t>
            </a:r>
            <a:r>
              <a:rPr lang="en-US" sz="1200" b="0" i="1" u="none" strike="noStrike" baseline="0" dirty="0" err="1"/>
              <a:t>speciosa</a:t>
            </a:r>
            <a:r>
              <a:rPr lang="en-US" sz="1200" b="0" i="0" u="none" strike="noStrike" baseline="0" dirty="0"/>
              <a:t>), an herb with opioid and stimulant-like properties, contains indole alkaloids, principally </a:t>
            </a:r>
            <a:r>
              <a:rPr lang="en-US" sz="1200" b="0" i="0" u="none" strike="noStrike" baseline="0" dirty="0" err="1"/>
              <a:t>mitragynine</a:t>
            </a:r>
            <a:r>
              <a:rPr lang="en-US" sz="1200" b="0" i="0" u="none" strike="noStrike" baseline="0" dirty="0"/>
              <a:t> and 7-HO-mitragynine, with mu-opioid receptor agonism </a:t>
            </a:r>
          </a:p>
          <a:p>
            <a:endParaRPr lang="en-US" sz="1200" b="0" i="0" u="none" strike="noStrike" kern="1200" baseline="0" dirty="0">
              <a:solidFill>
                <a:schemeClr val="tx1"/>
              </a:solidFill>
              <a:latin typeface="+mn-lt"/>
              <a:ea typeface="+mn-ea"/>
              <a:cs typeface="+mn-cs"/>
              <a:hlinkClick r:id="rId3" action="ppaction://hlinkfile"/>
            </a:endParaRPr>
          </a:p>
          <a:p>
            <a:r>
              <a:rPr lang="en-US" sz="1200" b="0" i="0" u="none" strike="noStrike" kern="1200" baseline="0" dirty="0">
                <a:solidFill>
                  <a:schemeClr val="tx1"/>
                </a:solidFill>
                <a:latin typeface="+mn-lt"/>
                <a:ea typeface="+mn-ea"/>
                <a:cs typeface="+mn-cs"/>
              </a:rPr>
              <a:t>Opioid withdrawal symptoms emerge 12 to 24 hours after last use and persist for up to seven days. </a:t>
            </a:r>
            <a:r>
              <a:rPr lang="en-US" sz="1200" b="1" i="0" u="none" strike="noStrike" kern="1200" baseline="0" dirty="0">
                <a:solidFill>
                  <a:schemeClr val="tx1"/>
                </a:solidFill>
                <a:latin typeface="+mn-lt"/>
                <a:ea typeface="+mn-ea"/>
                <a:cs typeface="+mn-cs"/>
              </a:rPr>
              <a:t>There are no controlled trials supportive of specific pharmacologic treatment of kratom withdrawal</a:t>
            </a:r>
          </a:p>
        </p:txBody>
      </p:sp>
      <p:sp>
        <p:nvSpPr>
          <p:cNvPr id="4" name="Slide Number Placeholder 3"/>
          <p:cNvSpPr>
            <a:spLocks noGrp="1"/>
          </p:cNvSpPr>
          <p:nvPr>
            <p:ph type="sldNum" sz="quarter" idx="5"/>
          </p:nvPr>
        </p:nvSpPr>
        <p:spPr/>
        <p:txBody>
          <a:bodyPr/>
          <a:lstStyle/>
          <a:p>
            <a:fld id="{EE3CD97D-2D8C-4589-926F-C292E310D870}" type="slidenum">
              <a:rPr lang="en-US" smtClean="0"/>
              <a:t>52</a:t>
            </a:fld>
            <a:endParaRPr lang="en-US"/>
          </a:p>
        </p:txBody>
      </p:sp>
    </p:spTree>
    <p:extLst>
      <p:ext uri="{BB962C8B-B14F-4D97-AF65-F5344CB8AC3E}">
        <p14:creationId xmlns:p14="http://schemas.microsoft.com/office/powerpoint/2010/main" val="1166540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800" dirty="0"/>
              <a:t>Collaboration that began in the 1980s to define one national set of criteria for providing outcome-oriented and results-based care in the treatment of addiction. Today the criteria have become the most widely used and comprehensive set of guidelines for placement, continued stay and transfer/discharge of patients with addiction and co-occurring conditions.</a:t>
            </a:r>
            <a:r>
              <a:rPr lang="en-US" sz="1100" dirty="0">
                <a:latin typeface="Corbel" panose="020B0503020204020204" pitchFamily="34" charset="0"/>
              </a:rPr>
              <a:t>	-</a:t>
            </a:r>
          </a:p>
          <a:p>
            <a:endParaRPr lang="en-US" sz="1100" dirty="0">
              <a:latin typeface="Corbel" panose="020B0503020204020204" pitchFamily="34" charset="0"/>
            </a:endParaRPr>
          </a:p>
          <a:p>
            <a:r>
              <a:rPr lang="en-US" sz="1100" b="1" i="1" dirty="0">
                <a:solidFill>
                  <a:schemeClr val="tx1"/>
                </a:solidFill>
                <a:ea typeface="ＭＳ Ｐゴシック" pitchFamily="-103" charset="-128"/>
                <a:cs typeface="ＭＳ Ｐゴシック" pitchFamily="-103" charset="-128"/>
              </a:rPr>
              <a:t>Setting-Intensity-Duration-Approach</a:t>
            </a:r>
            <a:endParaRPr lang="en-US" sz="1100" dirty="0">
              <a:latin typeface="Corbel" panose="020B0503020204020204" pitchFamily="34" charset="0"/>
            </a:endParaRPr>
          </a:p>
          <a:p>
            <a:r>
              <a:rPr lang="en-US" sz="1100" dirty="0">
                <a:latin typeface="Corbel" panose="020B0503020204020204" pitchFamily="34" charset="0"/>
              </a:rPr>
              <a:t>philosophy or conceptual understanding of addiction</a:t>
            </a:r>
          </a:p>
          <a:p>
            <a:r>
              <a:rPr lang="en-US" sz="1100" dirty="0">
                <a:latin typeface="Corbel" panose="020B0503020204020204" pitchFamily="34" charset="0"/>
              </a:rPr>
              <a:t>techniques employed and role of medication</a:t>
            </a:r>
          </a:p>
        </p:txBody>
      </p:sp>
      <p:sp>
        <p:nvSpPr>
          <p:cNvPr id="4" name="Marcador de número de diapositiva 3"/>
          <p:cNvSpPr>
            <a:spLocks noGrp="1"/>
          </p:cNvSpPr>
          <p:nvPr>
            <p:ph type="sldNum" idx="10"/>
          </p:nvPr>
        </p:nvSpPr>
        <p:spPr/>
        <p:txBody>
          <a:bodyPr/>
          <a:lstStyle/>
          <a:p>
            <a:endParaRPr lang="es-ES_tradnl" dirty="0"/>
          </a:p>
        </p:txBody>
      </p:sp>
    </p:spTree>
    <p:extLst>
      <p:ext uri="{BB962C8B-B14F-4D97-AF65-F5344CB8AC3E}">
        <p14:creationId xmlns:p14="http://schemas.microsoft.com/office/powerpoint/2010/main" val="38572505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Recommended dose 4-16 mg</a:t>
            </a:r>
          </a:p>
          <a:p>
            <a:r>
              <a:rPr lang="en-US" dirty="0"/>
              <a:t>100-200 mg, seen with Benadryl and Omeprazole </a:t>
            </a:r>
          </a:p>
          <a:p>
            <a:endParaRPr lang="en-US" b="1" dirty="0"/>
          </a:p>
          <a:p>
            <a:r>
              <a:rPr lang="en-US" b="1" dirty="0"/>
              <a:t>Important to get good med rec, full substance use history: Ask more specific questions. </a:t>
            </a:r>
          </a:p>
        </p:txBody>
      </p:sp>
      <p:sp>
        <p:nvSpPr>
          <p:cNvPr id="4" name="Slide Number Placeholder 3"/>
          <p:cNvSpPr>
            <a:spLocks noGrp="1"/>
          </p:cNvSpPr>
          <p:nvPr>
            <p:ph type="sldNum" sz="quarter" idx="5"/>
          </p:nvPr>
        </p:nvSpPr>
        <p:spPr/>
        <p:txBody>
          <a:bodyPr/>
          <a:lstStyle/>
          <a:p>
            <a:fld id="{EE3CD97D-2D8C-4589-926F-C292E310D870}" type="slidenum">
              <a:rPr lang="en-US" smtClean="0"/>
              <a:t>53</a:t>
            </a:fld>
            <a:endParaRPr lang="en-US"/>
          </a:p>
        </p:txBody>
      </p:sp>
    </p:spTree>
    <p:extLst>
      <p:ext uri="{BB962C8B-B14F-4D97-AF65-F5344CB8AC3E}">
        <p14:creationId xmlns:p14="http://schemas.microsoft.com/office/powerpoint/2010/main" val="13865002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Recommended dose 4-16 mg</a:t>
            </a:r>
          </a:p>
          <a:p>
            <a:r>
              <a:rPr lang="en-US" dirty="0"/>
              <a:t>100-200 mg, seen with Benadryl and Omeprazole </a:t>
            </a:r>
          </a:p>
          <a:p>
            <a:endParaRPr lang="en-US" b="1" dirty="0"/>
          </a:p>
          <a:p>
            <a:r>
              <a:rPr lang="en-US" b="1" dirty="0"/>
              <a:t>Important to get good med rec, full substance use history: Ask more specific questions. </a:t>
            </a:r>
          </a:p>
        </p:txBody>
      </p:sp>
      <p:sp>
        <p:nvSpPr>
          <p:cNvPr id="4" name="Slide Number Placeholder 3"/>
          <p:cNvSpPr>
            <a:spLocks noGrp="1"/>
          </p:cNvSpPr>
          <p:nvPr>
            <p:ph type="sldNum" sz="quarter" idx="5"/>
          </p:nvPr>
        </p:nvSpPr>
        <p:spPr/>
        <p:txBody>
          <a:bodyPr/>
          <a:lstStyle/>
          <a:p>
            <a:fld id="{EE3CD97D-2D8C-4589-926F-C292E310D870}" type="slidenum">
              <a:rPr lang="en-US" smtClean="0"/>
              <a:t>54</a:t>
            </a:fld>
            <a:endParaRPr lang="en-US"/>
          </a:p>
        </p:txBody>
      </p:sp>
    </p:spTree>
    <p:extLst>
      <p:ext uri="{BB962C8B-B14F-4D97-AF65-F5344CB8AC3E}">
        <p14:creationId xmlns:p14="http://schemas.microsoft.com/office/powerpoint/2010/main" val="15430848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Term MAT is misleading because it implies that medications play an adjunctive role in treatment for OUD, </a:t>
            </a:r>
            <a:r>
              <a:rPr lang="en-US" b="1" dirty="0"/>
              <a:t>more accurate to simply refer to medications as “treatment.” Standard of care. </a:t>
            </a:r>
          </a:p>
          <a:p>
            <a:endParaRPr lang="en-US" b="1" dirty="0"/>
          </a:p>
          <a:p>
            <a:r>
              <a:rPr lang="en-US" b="0" i="1" dirty="0">
                <a:solidFill>
                  <a:srgbClr val="777777"/>
                </a:solidFill>
                <a:effectLst/>
                <a:latin typeface="Source Sans Pro" panose="020B0503030403020204" pitchFamily="34" charset="0"/>
              </a:rPr>
              <a:t>SAMHSA recommends replacing the term “Medication Assisted Treatment (MAT)” with “Medications for Opioid use Disorder (MOUD).” The term “MAT” implies that medication plays a secondary role to other approaches while the term “MOUD” reinforces the idea that medication is its own treatment form.</a:t>
            </a:r>
            <a:endParaRPr lang="en-US" b="1" dirty="0"/>
          </a:p>
          <a:p>
            <a:endParaRPr lang="en-US" b="1" dirty="0"/>
          </a:p>
          <a:p>
            <a:r>
              <a:rPr lang="en-US" b="1" dirty="0"/>
              <a:t>Not talking about intoxication, withdrawal, or overdose. </a:t>
            </a:r>
          </a:p>
        </p:txBody>
      </p:sp>
      <p:sp>
        <p:nvSpPr>
          <p:cNvPr id="4" name="Slide Number Placeholder 3"/>
          <p:cNvSpPr>
            <a:spLocks noGrp="1"/>
          </p:cNvSpPr>
          <p:nvPr>
            <p:ph type="sldNum" sz="quarter" idx="10"/>
          </p:nvPr>
        </p:nvSpPr>
        <p:spPr/>
        <p:txBody>
          <a:bodyPr/>
          <a:lstStyle/>
          <a:p>
            <a:fld id="{F8461121-DA5D-4AC7-999C-681C86C6CB5B}" type="slidenum">
              <a:rPr lang="en-US" smtClean="0"/>
              <a:t>55</a:t>
            </a:fld>
            <a:endParaRPr lang="en-US"/>
          </a:p>
        </p:txBody>
      </p:sp>
    </p:spTree>
    <p:extLst>
      <p:ext uri="{BB962C8B-B14F-4D97-AF65-F5344CB8AC3E}">
        <p14:creationId xmlns:p14="http://schemas.microsoft.com/office/powerpoint/2010/main" val="2649037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Sharing injection equipment. </a:t>
            </a:r>
          </a:p>
          <a:p>
            <a:endParaRPr lang="en-US" dirty="0"/>
          </a:p>
          <a:p>
            <a:r>
              <a:rPr lang="en-US" dirty="0"/>
              <a:t>Lastly, just</a:t>
            </a:r>
            <a:r>
              <a:rPr lang="en-US" baseline="0" dirty="0"/>
              <a:t> to note that </a:t>
            </a:r>
            <a:r>
              <a:rPr lang="en-US" baseline="0" dirty="0" err="1"/>
              <a:t>PrEP</a:t>
            </a:r>
            <a:r>
              <a:rPr lang="en-US" baseline="0" dirty="0"/>
              <a:t> is </a:t>
            </a:r>
            <a:r>
              <a:rPr lang="en-US" baseline="0" dirty="0" err="1"/>
              <a:t>offifcially</a:t>
            </a:r>
            <a:r>
              <a:rPr lang="en-US" baseline="0" dirty="0"/>
              <a:t> indicated for injection drug use. </a:t>
            </a:r>
            <a:r>
              <a:rPr lang="en-US" baseline="0" dirty="0" err="1"/>
              <a:t>PrEP</a:t>
            </a:r>
            <a:r>
              <a:rPr lang="en-US" baseline="0" dirty="0"/>
              <a:t> is a concept – the idea of </a:t>
            </a:r>
            <a:r>
              <a:rPr lang="en-US" baseline="0" dirty="0" err="1"/>
              <a:t>preexposure</a:t>
            </a:r>
            <a:r>
              <a:rPr lang="en-US" baseline="0" dirty="0"/>
              <a:t> prophylaxis – taking </a:t>
            </a:r>
            <a:r>
              <a:rPr lang="en-US" baseline="0" dirty="0" err="1"/>
              <a:t>antiretrovirals</a:t>
            </a:r>
            <a:r>
              <a:rPr lang="en-US" baseline="0" dirty="0"/>
              <a:t> daily to prevent HIV acquisition. The current drug used for prep is a combination of two </a:t>
            </a:r>
            <a:r>
              <a:rPr lang="en-US" baseline="0" dirty="0" err="1"/>
              <a:t>antiretrovirals</a:t>
            </a:r>
            <a:r>
              <a:rPr lang="en-US" baseline="0" dirty="0"/>
              <a:t> – </a:t>
            </a:r>
            <a:r>
              <a:rPr lang="en-US" baseline="0" dirty="0" err="1"/>
              <a:t>tenofovir</a:t>
            </a:r>
            <a:r>
              <a:rPr lang="en-US" baseline="0" dirty="0"/>
              <a:t> and </a:t>
            </a:r>
            <a:r>
              <a:rPr lang="en-US" baseline="0" dirty="0" err="1"/>
              <a:t>emtricitabine</a:t>
            </a:r>
            <a:r>
              <a:rPr lang="en-US" baseline="0" dirty="0"/>
              <a:t>. However, there is not great data to support its use for people who inject drugs – there is one large study in Bangkok in which they did directly observed </a:t>
            </a:r>
            <a:r>
              <a:rPr lang="en-US" baseline="0" dirty="0" err="1"/>
              <a:t>PrEP.</a:t>
            </a:r>
            <a:endParaRPr lang="en-US" baseline="0" dirty="0"/>
          </a:p>
          <a:p>
            <a:r>
              <a:rPr lang="en-US" baseline="0" dirty="0"/>
              <a:t>In order to prescribe </a:t>
            </a:r>
            <a:r>
              <a:rPr lang="en-US" baseline="0" dirty="0" err="1"/>
              <a:t>PrEP</a:t>
            </a:r>
            <a:r>
              <a:rPr lang="en-US" baseline="0" dirty="0"/>
              <a:t> you need patients to periodically follow-up in clinic and so we’ve just not had many patients who are injection drug users, who have been offered prep and regularly follow-up in clinic. But in theory this is an option and something we should offer motivated patients with ongoing injection.</a:t>
            </a:r>
          </a:p>
          <a:p>
            <a:r>
              <a:rPr lang="en-US" baseline="0" dirty="0"/>
              <a:t>Lastly, there is PEP or post exposure prophylaxis but this is complicated when thinking about injection drug users and I’ll leave for a separate discussion.</a:t>
            </a:r>
            <a:endParaRPr lang="en-US" dirty="0"/>
          </a:p>
        </p:txBody>
      </p:sp>
      <p:sp>
        <p:nvSpPr>
          <p:cNvPr id="4" name="Slide Number Placeholder 3"/>
          <p:cNvSpPr>
            <a:spLocks noGrp="1"/>
          </p:cNvSpPr>
          <p:nvPr>
            <p:ph type="sldNum" sz="quarter" idx="10"/>
          </p:nvPr>
        </p:nvSpPr>
        <p:spPr/>
        <p:txBody>
          <a:bodyPr/>
          <a:lstStyle/>
          <a:p>
            <a:fld id="{37EA3C34-B563-6641-842B-130AE0269E7B}" type="slidenum">
              <a:rPr lang="en-US" smtClean="0"/>
              <a:t>56</a:t>
            </a:fld>
            <a:endParaRPr lang="en-US"/>
          </a:p>
        </p:txBody>
      </p:sp>
    </p:spTree>
    <p:extLst>
      <p:ext uri="{BB962C8B-B14F-4D97-AF65-F5344CB8AC3E}">
        <p14:creationId xmlns:p14="http://schemas.microsoft.com/office/powerpoint/2010/main" val="30834712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Sharing injection equipment. </a:t>
            </a:r>
          </a:p>
          <a:p>
            <a:endParaRPr lang="en-US" dirty="0"/>
          </a:p>
          <a:p>
            <a:r>
              <a:rPr lang="en-US" dirty="0"/>
              <a:t>Lastly, just</a:t>
            </a:r>
            <a:r>
              <a:rPr lang="en-US" baseline="0" dirty="0"/>
              <a:t> to note that </a:t>
            </a:r>
            <a:r>
              <a:rPr lang="en-US" baseline="0" dirty="0" err="1"/>
              <a:t>PrEP</a:t>
            </a:r>
            <a:r>
              <a:rPr lang="en-US" baseline="0" dirty="0"/>
              <a:t> is </a:t>
            </a:r>
            <a:r>
              <a:rPr lang="en-US" baseline="0" dirty="0" err="1"/>
              <a:t>offifcially</a:t>
            </a:r>
            <a:r>
              <a:rPr lang="en-US" baseline="0" dirty="0"/>
              <a:t> indicated for injection drug use. </a:t>
            </a:r>
            <a:r>
              <a:rPr lang="en-US" baseline="0" dirty="0" err="1"/>
              <a:t>PrEP</a:t>
            </a:r>
            <a:r>
              <a:rPr lang="en-US" baseline="0" dirty="0"/>
              <a:t> is a concept – the idea of </a:t>
            </a:r>
            <a:r>
              <a:rPr lang="en-US" baseline="0" dirty="0" err="1"/>
              <a:t>preexposure</a:t>
            </a:r>
            <a:r>
              <a:rPr lang="en-US" baseline="0" dirty="0"/>
              <a:t> prophylaxis – taking </a:t>
            </a:r>
            <a:r>
              <a:rPr lang="en-US" baseline="0" dirty="0" err="1"/>
              <a:t>antiretrovirals</a:t>
            </a:r>
            <a:r>
              <a:rPr lang="en-US" baseline="0" dirty="0"/>
              <a:t> daily to prevent HIV acquisition. The current drug used for prep is a combination of two </a:t>
            </a:r>
            <a:r>
              <a:rPr lang="en-US" baseline="0" dirty="0" err="1"/>
              <a:t>antiretrovirals</a:t>
            </a:r>
            <a:r>
              <a:rPr lang="en-US" baseline="0" dirty="0"/>
              <a:t> – </a:t>
            </a:r>
            <a:r>
              <a:rPr lang="en-US" baseline="0" dirty="0" err="1"/>
              <a:t>tenofovir</a:t>
            </a:r>
            <a:r>
              <a:rPr lang="en-US" baseline="0" dirty="0"/>
              <a:t> and </a:t>
            </a:r>
            <a:r>
              <a:rPr lang="en-US" baseline="0" dirty="0" err="1"/>
              <a:t>emtricitabine</a:t>
            </a:r>
            <a:r>
              <a:rPr lang="en-US" baseline="0" dirty="0"/>
              <a:t>. However, there is not great data to support its use for people who inject drugs – there is one large study in Bangkok in which they did directly observed </a:t>
            </a:r>
            <a:r>
              <a:rPr lang="en-US" baseline="0" dirty="0" err="1"/>
              <a:t>PrEP.</a:t>
            </a:r>
            <a:endParaRPr lang="en-US" baseline="0" dirty="0"/>
          </a:p>
          <a:p>
            <a:r>
              <a:rPr lang="en-US" baseline="0" dirty="0"/>
              <a:t>In order to prescribe </a:t>
            </a:r>
            <a:r>
              <a:rPr lang="en-US" baseline="0" dirty="0" err="1"/>
              <a:t>PrEP</a:t>
            </a:r>
            <a:r>
              <a:rPr lang="en-US" baseline="0" dirty="0"/>
              <a:t> you need patients to periodically follow-up in clinic and so we’ve just not had many patients who are injection drug users, who have been offered prep and regularly follow-up in clinic. But in theory this is an option and something we should offer motivated patients with ongoing injection.</a:t>
            </a:r>
          </a:p>
          <a:p>
            <a:r>
              <a:rPr lang="en-US" baseline="0" dirty="0"/>
              <a:t>Lastly, there is PEP or post exposure prophylaxis but this is complicated when thinking about injection drug users and I’ll leave for a separate discussion.</a:t>
            </a:r>
            <a:endParaRPr lang="en-US" dirty="0"/>
          </a:p>
        </p:txBody>
      </p:sp>
      <p:sp>
        <p:nvSpPr>
          <p:cNvPr id="4" name="Slide Number Placeholder 3"/>
          <p:cNvSpPr>
            <a:spLocks noGrp="1"/>
          </p:cNvSpPr>
          <p:nvPr>
            <p:ph type="sldNum" sz="quarter" idx="10"/>
          </p:nvPr>
        </p:nvSpPr>
        <p:spPr/>
        <p:txBody>
          <a:bodyPr/>
          <a:lstStyle/>
          <a:p>
            <a:fld id="{37EA3C34-B563-6641-842B-130AE0269E7B}" type="slidenum">
              <a:rPr lang="en-US" smtClean="0"/>
              <a:t>57</a:t>
            </a:fld>
            <a:endParaRPr lang="en-US"/>
          </a:p>
        </p:txBody>
      </p:sp>
    </p:spTree>
    <p:extLst>
      <p:ext uri="{BB962C8B-B14F-4D97-AF65-F5344CB8AC3E}">
        <p14:creationId xmlns:p14="http://schemas.microsoft.com/office/powerpoint/2010/main" val="41304409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58</a:t>
            </a:fld>
            <a:endParaRPr lang="en-US"/>
          </a:p>
        </p:txBody>
      </p:sp>
    </p:spTree>
    <p:extLst>
      <p:ext uri="{BB962C8B-B14F-4D97-AF65-F5344CB8AC3E}">
        <p14:creationId xmlns:p14="http://schemas.microsoft.com/office/powerpoint/2010/main" val="37012190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460">
              <a:defRPr/>
            </a:pPr>
            <a:r>
              <a:rPr lang="en-US" b="0" dirty="0"/>
              <a:t>Naloxone is NOT MAT (not</a:t>
            </a:r>
            <a:r>
              <a:rPr lang="en-US" b="0" baseline="0" dirty="0"/>
              <a:t> mentioned with other 3) </a:t>
            </a:r>
            <a:r>
              <a:rPr lang="en-US" b="0" baseline="0" dirty="0">
                <a:sym typeface="Wingdings" panose="05000000000000000000" pitchFamily="2" charset="2"/>
              </a:rPr>
              <a:t> Not GENERIC</a:t>
            </a:r>
            <a:endParaRPr lang="en-US" b="0" baseline="0" dirty="0"/>
          </a:p>
          <a:p>
            <a:pPr defTabSz="940460">
              <a:defRPr/>
            </a:pPr>
            <a:r>
              <a:rPr lang="en-US" b="0" baseline="0" dirty="0"/>
              <a:t>Generic version available -&gt; Walgreens (2 of them)</a:t>
            </a:r>
          </a:p>
          <a:p>
            <a:pPr defTabSz="940460">
              <a:defRPr/>
            </a:pPr>
            <a:r>
              <a:rPr lang="en-US" b="0" baseline="0" dirty="0"/>
              <a:t>IV &gt; Nasal &gt; IM</a:t>
            </a:r>
            <a:endParaRPr lang="en-US" b="0" dirty="0"/>
          </a:p>
          <a:p>
            <a:pPr defTabSz="940460">
              <a:defRPr/>
            </a:pPr>
            <a:r>
              <a:rPr lang="en-US" b="0" dirty="0"/>
              <a:t>Can</a:t>
            </a:r>
            <a:r>
              <a:rPr lang="en-US" b="0" baseline="0" dirty="0"/>
              <a:t> </a:t>
            </a:r>
            <a:r>
              <a:rPr lang="en-US" b="0" dirty="0"/>
              <a:t>cause agitation/aggression when it reverses the opiate. If the individual has</a:t>
            </a:r>
            <a:r>
              <a:rPr lang="en-US" b="0" baseline="0" dirty="0"/>
              <a:t> OUD</a:t>
            </a:r>
            <a:r>
              <a:rPr lang="en-US" b="0" dirty="0"/>
              <a:t>, the lowest dose of naloxone to reverse respiratory apnea should be administered.</a:t>
            </a:r>
          </a:p>
          <a:p>
            <a:pPr defTabSz="940460">
              <a:defRPr/>
            </a:pPr>
            <a:r>
              <a:rPr lang="en-US" b="0" dirty="0"/>
              <a:t>Duration </a:t>
            </a:r>
            <a:r>
              <a:rPr lang="en-US" b="0" baseline="0" dirty="0"/>
              <a:t>of action 30-90 min</a:t>
            </a:r>
          </a:p>
          <a:p>
            <a:pPr defTabSz="940460">
              <a:defRPr/>
            </a:pPr>
            <a:r>
              <a:rPr lang="en-US" b="0" baseline="0" dirty="0"/>
              <a:t>Repeat dosing needed for long acting opioids (75% of cases required 2 doses)</a:t>
            </a:r>
          </a:p>
          <a:p>
            <a:pPr defTabSz="940460">
              <a:defRPr/>
            </a:pPr>
            <a:r>
              <a:rPr lang="en-US" b="1" i="0" dirty="0">
                <a:solidFill>
                  <a:srgbClr val="000B3A"/>
                </a:solidFill>
                <a:effectLst/>
                <a:latin typeface="Lato"/>
              </a:rPr>
              <a:t>Narcan NASAL SPRAY increasing it from 24 months to 36 months.</a:t>
            </a:r>
            <a:endParaRPr lang="en-US" b="1" baseline="0" dirty="0"/>
          </a:p>
          <a:p>
            <a:pPr defTabSz="940460">
              <a:defRPr/>
            </a:pPr>
            <a:r>
              <a:rPr lang="en-US" b="1" i="0" dirty="0">
                <a:solidFill>
                  <a:srgbClr val="333333"/>
                </a:solidFill>
                <a:effectLst/>
                <a:latin typeface="Georgia" panose="02040502050405020303" pitchFamily="18" charset="0"/>
              </a:rPr>
              <a:t>For all patients who are prescribed opioid pain relievers</a:t>
            </a:r>
          </a:p>
          <a:p>
            <a:pPr defTabSz="940460">
              <a:defRPr/>
            </a:pPr>
            <a:r>
              <a:rPr lang="en-US" b="1" i="0" dirty="0">
                <a:solidFill>
                  <a:srgbClr val="333333"/>
                </a:solidFill>
                <a:effectLst/>
                <a:latin typeface="Georgia" panose="02040502050405020303" pitchFamily="18" charset="0"/>
              </a:rPr>
              <a:t>For all patients who are prescribed medicines to treat OUD</a:t>
            </a:r>
            <a:r>
              <a:rPr lang="en-US" b="0" i="0" dirty="0">
                <a:solidFill>
                  <a:srgbClr val="333333"/>
                </a:solidFill>
                <a:effectLst/>
                <a:latin typeface="Georgia" panose="02040502050405020303" pitchFamily="18" charset="0"/>
              </a:rPr>
              <a:t>,</a:t>
            </a:r>
          </a:p>
          <a:p>
            <a:pPr defTabSz="940460">
              <a:defRPr/>
            </a:pPr>
            <a:r>
              <a:rPr lang="en-US" b="1" i="0" dirty="0">
                <a:solidFill>
                  <a:srgbClr val="333333"/>
                </a:solidFill>
                <a:effectLst/>
                <a:latin typeface="Georgia" panose="02040502050405020303" pitchFamily="18" charset="0"/>
              </a:rPr>
              <a:t>For other patients at increased risk of opioid overdose</a:t>
            </a:r>
          </a:p>
          <a:p>
            <a:pPr defTabSz="940460">
              <a:defRPr/>
            </a:pPr>
            <a:r>
              <a:rPr lang="en-US" b="1" i="0" baseline="0" dirty="0" err="1">
                <a:solidFill>
                  <a:srgbClr val="333333"/>
                </a:solidFill>
                <a:effectLst/>
                <a:latin typeface="Georgia" panose="02040502050405020303" pitchFamily="18" charset="0"/>
              </a:rPr>
              <a:t>Evizio</a:t>
            </a:r>
            <a:r>
              <a:rPr lang="en-US" b="1" i="0" baseline="0" dirty="0">
                <a:solidFill>
                  <a:srgbClr val="333333"/>
                </a:solidFill>
                <a:effectLst/>
                <a:latin typeface="Georgia" panose="02040502050405020303" pitchFamily="18" charset="0"/>
              </a:rPr>
              <a:t> - $4451 for two;  Generic $107 with good Rx coupon at Walgreens</a:t>
            </a:r>
          </a:p>
          <a:p>
            <a:pPr defTabSz="940460">
              <a:defRPr/>
            </a:pPr>
            <a:r>
              <a:rPr lang="en-US" b="1" i="0" baseline="0" dirty="0">
                <a:solidFill>
                  <a:srgbClr val="333333"/>
                </a:solidFill>
                <a:effectLst/>
                <a:latin typeface="Georgia" panose="02040502050405020303" pitchFamily="18" charset="0"/>
              </a:rPr>
              <a:t>Narcan Nasal - $120 for two.</a:t>
            </a:r>
            <a:endParaRPr lang="en-US" b="0" baseline="0" dirty="0"/>
          </a:p>
        </p:txBody>
      </p:sp>
      <p:sp>
        <p:nvSpPr>
          <p:cNvPr id="4" name="Slide Number Placeholder 3"/>
          <p:cNvSpPr>
            <a:spLocks noGrp="1"/>
          </p:cNvSpPr>
          <p:nvPr>
            <p:ph type="sldNum" sz="quarter" idx="10"/>
          </p:nvPr>
        </p:nvSpPr>
        <p:spPr/>
        <p:txBody>
          <a:bodyPr/>
          <a:lstStyle/>
          <a:p>
            <a:fld id="{6979C44B-B252-4756-B5FE-BEF2CD2D338B}" type="slidenum">
              <a:rPr lang="en-US" smtClean="0"/>
              <a:t>59</a:t>
            </a:fld>
            <a:endParaRPr lang="en-US"/>
          </a:p>
        </p:txBody>
      </p:sp>
    </p:spTree>
    <p:extLst>
      <p:ext uri="{BB962C8B-B14F-4D97-AF65-F5344CB8AC3E}">
        <p14:creationId xmlns:p14="http://schemas.microsoft.com/office/powerpoint/2010/main" val="18162579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does not diagnose addiction</a:t>
            </a:r>
          </a:p>
          <a:p>
            <a:pPr marL="171450" indent="-171450">
              <a:buFontTx/>
              <a:buChar char="-"/>
            </a:pPr>
            <a:r>
              <a:rPr lang="en-US" dirty="0"/>
              <a:t>Does not definitively indicate diversion</a:t>
            </a:r>
          </a:p>
          <a:p>
            <a:pPr marL="0" indent="0">
              <a:buFontTx/>
              <a:buNone/>
            </a:pPr>
            <a:endParaRPr lang="en-US" dirty="0"/>
          </a:p>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2BE1AB2E-491F-4B3D-AFA1-6E209430B93F}" type="slidenum">
              <a:rPr lang="en-US" smtClean="0"/>
              <a:t>60</a:t>
            </a:fld>
            <a:endParaRPr lang="en-US"/>
          </a:p>
        </p:txBody>
      </p:sp>
    </p:spTree>
    <p:extLst>
      <p:ext uri="{BB962C8B-B14F-4D97-AF65-F5344CB8AC3E}">
        <p14:creationId xmlns:p14="http://schemas.microsoft.com/office/powerpoint/2010/main" val="14838766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does not diagnose addiction</a:t>
            </a:r>
          </a:p>
          <a:p>
            <a:pPr marL="171450" indent="-171450">
              <a:buFontTx/>
              <a:buChar char="-"/>
            </a:pPr>
            <a:r>
              <a:rPr lang="en-US" dirty="0"/>
              <a:t>Does not definitively indicate diversion</a:t>
            </a:r>
          </a:p>
          <a:p>
            <a:pPr marL="0" indent="0">
              <a:buFontTx/>
              <a:buNone/>
            </a:pPr>
            <a:endParaRPr lang="en-US" dirty="0"/>
          </a:p>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2BE1AB2E-491F-4B3D-AFA1-6E209430B93F}" type="slidenum">
              <a:rPr lang="en-US" smtClean="0"/>
              <a:t>61</a:t>
            </a:fld>
            <a:endParaRPr lang="en-US"/>
          </a:p>
        </p:txBody>
      </p:sp>
    </p:spTree>
    <p:extLst>
      <p:ext uri="{BB962C8B-B14F-4D97-AF65-F5344CB8AC3E}">
        <p14:creationId xmlns:p14="http://schemas.microsoft.com/office/powerpoint/2010/main" val="42438494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does not diagnose addiction</a:t>
            </a:r>
          </a:p>
          <a:p>
            <a:pPr marL="171450" indent="-171450">
              <a:buFontTx/>
              <a:buChar char="-"/>
            </a:pPr>
            <a:r>
              <a:rPr lang="en-US" dirty="0"/>
              <a:t>Does not definitively indicate diversion</a:t>
            </a:r>
          </a:p>
          <a:p>
            <a:pPr marL="0" indent="0">
              <a:buFontTx/>
              <a:buNone/>
            </a:pPr>
            <a:endParaRPr lang="en-US" dirty="0"/>
          </a:p>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2BE1AB2E-491F-4B3D-AFA1-6E209430B93F}" type="slidenum">
              <a:rPr lang="en-US" smtClean="0"/>
              <a:t>62</a:t>
            </a:fld>
            <a:endParaRPr lang="en-US"/>
          </a:p>
        </p:txBody>
      </p:sp>
    </p:spTree>
    <p:extLst>
      <p:ext uri="{BB962C8B-B14F-4D97-AF65-F5344CB8AC3E}">
        <p14:creationId xmlns:p14="http://schemas.microsoft.com/office/powerpoint/2010/main" val="1382580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9</a:t>
            </a:fld>
            <a:endParaRPr lang="en-US"/>
          </a:p>
        </p:txBody>
      </p:sp>
    </p:spTree>
    <p:extLst>
      <p:ext uri="{BB962C8B-B14F-4D97-AF65-F5344CB8AC3E}">
        <p14:creationId xmlns:p14="http://schemas.microsoft.com/office/powerpoint/2010/main" val="21769406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solidFill>
            <a:srgbClr val="FFFFFF"/>
          </a:solidFill>
          <a:ln/>
        </p:spPr>
      </p:sp>
      <p:sp>
        <p:nvSpPr>
          <p:cNvPr id="73731" name="Notes Placeholder 2"/>
          <p:cNvSpPr>
            <a:spLocks noGrp="1"/>
          </p:cNvSpPr>
          <p:nvPr>
            <p:ph type="body" idx="1"/>
          </p:nvPr>
        </p:nvSpPr>
        <p:spPr>
          <a:noFill/>
          <a:ln>
            <a:solidFill>
              <a:srgbClr val="000000"/>
            </a:solidFill>
          </a:ln>
        </p:spPr>
        <p:txBody>
          <a:bodyPr/>
          <a:lstStyle/>
          <a:p>
            <a:pPr eaLnBrk="1" hangingPunct="1"/>
            <a:r>
              <a:rPr lang="en-US" b="1" dirty="0">
                <a:latin typeface="Times New Roman" pitchFamily="-103" charset="0"/>
                <a:ea typeface="ＭＳ Ｐゴシック" pitchFamily="-103" charset="-128"/>
                <a:cs typeface="ＭＳ Ｐゴシック" pitchFamily="-103" charset="-128"/>
              </a:rPr>
              <a:t>Main Point: Do not exclude someone from treatment because not engaged in Counseling</a:t>
            </a:r>
          </a:p>
          <a:p>
            <a:pPr eaLnBrk="1" hangingPunct="1"/>
            <a:r>
              <a:rPr lang="en-US" dirty="0">
                <a:latin typeface="Times New Roman" pitchFamily="-103" charset="0"/>
                <a:ea typeface="ＭＳ Ｐゴシック" pitchFamily="-103" charset="-128"/>
                <a:cs typeface="ＭＳ Ｐゴシック" pitchFamily="-103" charset="-128"/>
              </a:rPr>
              <a:t>CM:</a:t>
            </a:r>
          </a:p>
          <a:p>
            <a:r>
              <a:rPr lang="en-US" sz="1200" dirty="0">
                <a:ea typeface="ＭＳ Ｐゴシック" pitchFamily="-103" charset="-128"/>
                <a:cs typeface="ＭＳ Ｐゴシック" pitchFamily="-103" charset="-128"/>
              </a:rPr>
              <a:t>Example: Earning vouchers exchangeable for retail products contingent on attendance or negative urine toxicology results</a:t>
            </a:r>
          </a:p>
          <a:p>
            <a:r>
              <a:rPr lang="en-US" sz="1200" dirty="0">
                <a:ea typeface="ＭＳ Ｐゴシック" pitchFamily="-103" charset="-128"/>
                <a:cs typeface="ＭＳ Ｐゴシック" pitchFamily="-103" charset="-128"/>
              </a:rPr>
              <a:t>Example:  Earning methadone take-home privileges for negative urine drug screens  </a:t>
            </a:r>
          </a:p>
          <a:p>
            <a:pPr eaLnBrk="1" hangingPunct="1"/>
            <a:endParaRPr lang="en-US" dirty="0">
              <a:latin typeface="Times New Roman" pitchFamily="-103" charset="0"/>
              <a:ea typeface="ＭＳ Ｐゴシック" pitchFamily="-103" charset="-128"/>
              <a:cs typeface="ＭＳ Ｐゴシック" pitchFamily="-103" charset="-128"/>
            </a:endParaRPr>
          </a:p>
        </p:txBody>
      </p:sp>
      <p:sp>
        <p:nvSpPr>
          <p:cNvPr id="73732" name="Slide Number Placeholder 3"/>
          <p:cNvSpPr txBox="1">
            <a:spLocks noGrp="1"/>
          </p:cNvSpPr>
          <p:nvPr/>
        </p:nvSpPr>
        <p:spPr bwMode="auto">
          <a:xfrm>
            <a:off x="3972560" y="8831580"/>
            <a:ext cx="3037840" cy="464820"/>
          </a:xfrm>
          <a:prstGeom prst="rect">
            <a:avLst/>
          </a:prstGeom>
          <a:noFill/>
          <a:ln w="9525">
            <a:noFill/>
            <a:miter lim="800000"/>
            <a:headEnd/>
            <a:tailEnd/>
          </a:ln>
        </p:spPr>
        <p:txBody>
          <a:bodyPr lIns="93177" tIns="46589" rIns="93177" bIns="46589" anchor="b">
            <a:prstTxWarp prst="textNoShape">
              <a:avLst/>
            </a:prstTxWarp>
          </a:bodyPr>
          <a:lstStyle/>
          <a:p>
            <a:pPr algn="r" eaLnBrk="0" hangingPunct="0"/>
            <a:fld id="{62B77143-D577-6544-8A18-70E8D7D95438}" type="slidenum">
              <a:rPr lang="en-US" sz="1200">
                <a:latin typeface="Arial" pitchFamily="-103" charset="0"/>
                <a:ea typeface="ＭＳ Ｐゴシック" pitchFamily="-103" charset="-128"/>
                <a:cs typeface="ＭＳ Ｐゴシック" pitchFamily="-103" charset="-128"/>
              </a:rPr>
              <a:pPr algn="r" eaLnBrk="0" hangingPunct="0"/>
              <a:t>63</a:t>
            </a:fld>
            <a:endParaRPr lang="en-US" sz="1200">
              <a:latin typeface="Arial" pitchFamily="-103" charset="0"/>
              <a:ea typeface="ＭＳ Ｐゴシック" pitchFamily="-103" charset="-128"/>
              <a:cs typeface="ＭＳ Ｐゴシック" pitchFamily="-103" charset="-128"/>
            </a:endParaRPr>
          </a:p>
        </p:txBody>
      </p:sp>
    </p:spTree>
    <p:extLst>
      <p:ext uri="{BB962C8B-B14F-4D97-AF65-F5344CB8AC3E}">
        <p14:creationId xmlns:p14="http://schemas.microsoft.com/office/powerpoint/2010/main" val="12155694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of depression treatment: medication and/or therapy</a:t>
            </a:r>
          </a:p>
        </p:txBody>
      </p:sp>
      <p:sp>
        <p:nvSpPr>
          <p:cNvPr id="4" name="Slide Number Placeholder 3"/>
          <p:cNvSpPr>
            <a:spLocks noGrp="1"/>
          </p:cNvSpPr>
          <p:nvPr>
            <p:ph type="sldNum" sz="quarter" idx="10"/>
          </p:nvPr>
        </p:nvSpPr>
        <p:spPr/>
        <p:txBody>
          <a:bodyPr/>
          <a:lstStyle/>
          <a:p>
            <a:fld id="{6979C44B-B252-4756-B5FE-BEF2CD2D338B}" type="slidenum">
              <a:rPr lang="en-US" smtClean="0"/>
              <a:t>64</a:t>
            </a:fld>
            <a:endParaRPr lang="en-US"/>
          </a:p>
        </p:txBody>
      </p:sp>
    </p:spTree>
    <p:extLst>
      <p:ext uri="{BB962C8B-B14F-4D97-AF65-F5344CB8AC3E}">
        <p14:creationId xmlns:p14="http://schemas.microsoft.com/office/powerpoint/2010/main" val="8489047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of depression treatment: medication and/or therapy</a:t>
            </a:r>
          </a:p>
        </p:txBody>
      </p:sp>
      <p:sp>
        <p:nvSpPr>
          <p:cNvPr id="4" name="Slide Number Placeholder 3"/>
          <p:cNvSpPr>
            <a:spLocks noGrp="1"/>
          </p:cNvSpPr>
          <p:nvPr>
            <p:ph type="sldNum" sz="quarter" idx="10"/>
          </p:nvPr>
        </p:nvSpPr>
        <p:spPr/>
        <p:txBody>
          <a:bodyPr/>
          <a:lstStyle/>
          <a:p>
            <a:fld id="{6979C44B-B252-4756-B5FE-BEF2CD2D338B}" type="slidenum">
              <a:rPr lang="en-US" smtClean="0"/>
              <a:t>65</a:t>
            </a:fld>
            <a:endParaRPr lang="en-US"/>
          </a:p>
        </p:txBody>
      </p:sp>
    </p:spTree>
    <p:extLst>
      <p:ext uri="{BB962C8B-B14F-4D97-AF65-F5344CB8AC3E}">
        <p14:creationId xmlns:p14="http://schemas.microsoft.com/office/powerpoint/2010/main" val="33670678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of depression treatment: medication and/or therapy</a:t>
            </a:r>
          </a:p>
        </p:txBody>
      </p:sp>
      <p:sp>
        <p:nvSpPr>
          <p:cNvPr id="4" name="Slide Number Placeholder 3"/>
          <p:cNvSpPr>
            <a:spLocks noGrp="1"/>
          </p:cNvSpPr>
          <p:nvPr>
            <p:ph type="sldNum" sz="quarter" idx="10"/>
          </p:nvPr>
        </p:nvSpPr>
        <p:spPr/>
        <p:txBody>
          <a:bodyPr/>
          <a:lstStyle/>
          <a:p>
            <a:fld id="{6979C44B-B252-4756-B5FE-BEF2CD2D338B}" type="slidenum">
              <a:rPr lang="en-US" smtClean="0"/>
              <a:t>66</a:t>
            </a:fld>
            <a:endParaRPr lang="en-US"/>
          </a:p>
        </p:txBody>
      </p:sp>
    </p:spTree>
    <p:extLst>
      <p:ext uri="{BB962C8B-B14F-4D97-AF65-F5344CB8AC3E}">
        <p14:creationId xmlns:p14="http://schemas.microsoft.com/office/powerpoint/2010/main" val="14604868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single most important factor for predicting outcome is the recovery environment</a:t>
            </a:r>
          </a:p>
          <a:p>
            <a:r>
              <a:rPr lang="en-US" dirty="0"/>
              <a:t>Prescription Monitoring Program – Aware</a:t>
            </a:r>
          </a:p>
          <a:p>
            <a:r>
              <a:rPr lang="en-US" dirty="0"/>
              <a:t>IPV – intimate partner violence</a:t>
            </a:r>
          </a:p>
        </p:txBody>
      </p:sp>
      <p:sp>
        <p:nvSpPr>
          <p:cNvPr id="4" name="Slide Number Placeholder 3"/>
          <p:cNvSpPr>
            <a:spLocks noGrp="1"/>
          </p:cNvSpPr>
          <p:nvPr>
            <p:ph type="sldNum" sz="quarter" idx="5"/>
          </p:nvPr>
        </p:nvSpPr>
        <p:spPr/>
        <p:txBody>
          <a:bodyPr/>
          <a:lstStyle/>
          <a:p>
            <a:fld id="{58075C3D-524C-463D-9D71-772A55D9AFAC}" type="slidenum">
              <a:rPr lang="en-US" smtClean="0"/>
              <a:pPr/>
              <a:t>67</a:t>
            </a:fld>
            <a:endParaRPr lang="en-US"/>
          </a:p>
        </p:txBody>
      </p:sp>
    </p:spTree>
    <p:extLst>
      <p:ext uri="{BB962C8B-B14F-4D97-AF65-F5344CB8AC3E}">
        <p14:creationId xmlns:p14="http://schemas.microsoft.com/office/powerpoint/2010/main" val="1336491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1182688" y="696913"/>
            <a:ext cx="4648200" cy="3486150"/>
          </a:xfrm>
          <a:solidFill>
            <a:srgbClr val="FFFFFF"/>
          </a:solidFill>
          <a:ln/>
        </p:spPr>
      </p:sp>
      <p:sp>
        <p:nvSpPr>
          <p:cNvPr id="136195" name="Rectangle 3"/>
          <p:cNvSpPr>
            <a:spLocks noGrp="1" noChangeArrowheads="1"/>
          </p:cNvSpPr>
          <p:nvPr>
            <p:ph type="body" idx="1"/>
          </p:nvPr>
        </p:nvSpPr>
        <p:spPr>
          <a:solidFill>
            <a:srgbClr val="FFFFFF"/>
          </a:solidFill>
          <a:ln>
            <a:solidFill>
              <a:srgbClr val="000000"/>
            </a:solidFill>
          </a:ln>
        </p:spPr>
        <p:txBody>
          <a:bodyPr/>
          <a:lstStyle/>
          <a:p>
            <a:pPr>
              <a:spcBef>
                <a:spcPts val="163"/>
              </a:spcBef>
            </a:pPr>
            <a:r>
              <a:rPr lang="en-US" altLang="en-US" sz="2200" dirty="0">
                <a:solidFill>
                  <a:schemeClr val="tx1"/>
                </a:solidFill>
                <a:ea typeface="ＭＳ Ｐゴシック" panose="020B0600070205080204" pitchFamily="34" charset="-128"/>
              </a:rPr>
              <a:t>Co-occurring psychiatric symptoms may represent:</a:t>
            </a:r>
          </a:p>
          <a:p>
            <a:pPr lvl="1">
              <a:spcBef>
                <a:spcPts val="163"/>
              </a:spcBef>
            </a:pPr>
            <a:r>
              <a:rPr lang="en-US" altLang="en-US" sz="2200" dirty="0">
                <a:solidFill>
                  <a:schemeClr val="tx1"/>
                </a:solidFill>
                <a:ea typeface="ＭＳ Ｐゴシック" panose="020B0600070205080204" pitchFamily="34" charset="-128"/>
              </a:rPr>
              <a:t>Psychiatric symptoms resulting from drug/alcohol use</a:t>
            </a:r>
          </a:p>
          <a:p>
            <a:pPr lvl="1">
              <a:spcBef>
                <a:spcPts val="163"/>
              </a:spcBef>
            </a:pPr>
            <a:r>
              <a:rPr lang="en-US" altLang="en-US" sz="2200" dirty="0">
                <a:solidFill>
                  <a:schemeClr val="tx1"/>
                </a:solidFill>
                <a:ea typeface="ＭＳ Ｐゴシック" panose="020B0600070205080204" pitchFamily="34" charset="-128"/>
              </a:rPr>
              <a:t>Independent/autonomous psychiatric disorders </a:t>
            </a:r>
          </a:p>
          <a:p>
            <a:pPr lvl="1">
              <a:spcBef>
                <a:spcPts val="163"/>
              </a:spcBef>
            </a:pPr>
            <a:r>
              <a:rPr lang="en-US" altLang="en-US" sz="2200" dirty="0">
                <a:solidFill>
                  <a:schemeClr val="tx1"/>
                </a:solidFill>
                <a:ea typeface="ＭＳ Ｐゴシック" panose="020B0600070205080204" pitchFamily="34" charset="-128"/>
              </a:rPr>
              <a:t>Substance-induced disorders (including toxicity, withdrawal, protracted abstinence syndromes)</a:t>
            </a:r>
          </a:p>
          <a:p>
            <a:pPr lvl="1">
              <a:spcBef>
                <a:spcPts val="163"/>
              </a:spcBef>
            </a:pPr>
            <a:r>
              <a:rPr lang="en-US" altLang="en-US" sz="2200" dirty="0">
                <a:solidFill>
                  <a:schemeClr val="tx1"/>
                </a:solidFill>
                <a:ea typeface="ＭＳ Ｐゴシック" panose="020B0600070205080204" pitchFamily="34" charset="-128"/>
              </a:rPr>
              <a:t>Psychiatric disorders triggered/unmasked by substance use</a:t>
            </a:r>
          </a:p>
          <a:p>
            <a:endParaRPr lang="en-US" dirty="0">
              <a:latin typeface="Times New Roman" pitchFamily="-103" charset="0"/>
              <a:ea typeface="ＭＳ Ｐゴシック" pitchFamily="-103" charset="-128"/>
              <a:cs typeface="ＭＳ Ｐゴシック" pitchFamily="-103" charset="-128"/>
            </a:endParaRPr>
          </a:p>
        </p:txBody>
      </p:sp>
    </p:spTree>
    <p:extLst>
      <p:ext uri="{BB962C8B-B14F-4D97-AF65-F5344CB8AC3E}">
        <p14:creationId xmlns:p14="http://schemas.microsoft.com/office/powerpoint/2010/main" val="10057475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b="0" i="0" dirty="0">
                <a:solidFill>
                  <a:srgbClr val="000000"/>
                </a:solidFill>
                <a:effectLst/>
                <a:latin typeface="Times New Roman" panose="02020603050405020304" pitchFamily="18" charset="0"/>
              </a:rPr>
              <a:t>The Ryan Haight Online Pharmacy Consumer Protection Act prohibits the prescription of controlled substances without an initial in-person visit with a provider. Enacted to prevent the trafficking of opioid medications by online pharmaceutical companies, this federal law has limited the use of telehealth for buprenorphine initiation with very narrow exceptions including a declared state of emergency, as we have seen with the COVID19 pandemic.</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effectLst/>
              <a:uLnTx/>
              <a:uFillTx/>
              <a:latin typeface="Calibri"/>
              <a:ea typeface="Times New Roman" panose="02020603050405020304" pitchFamily="18" charset="0"/>
              <a:cs typeface="Arial" charset="0"/>
            </a:endParaRP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effectLst/>
                <a:uLnTx/>
                <a:uFillTx/>
                <a:latin typeface="Calibri"/>
                <a:ea typeface="Times New Roman" panose="02020603050405020304" pitchFamily="18" charset="0"/>
                <a:cs typeface="Arial" charset="0"/>
              </a:rPr>
              <a:t>Increased access to services</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effectLst/>
                <a:uLnTx/>
                <a:uFillTx/>
                <a:latin typeface="Calibri"/>
                <a:ea typeface="Times New Roman" panose="02020603050405020304" pitchFamily="18" charset="0"/>
                <a:cs typeface="Arial" charset="0"/>
              </a:rPr>
              <a:t>Increased consumer convenience</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effectLst/>
                <a:uLnTx/>
                <a:uFillTx/>
                <a:latin typeface="Calibri"/>
                <a:ea typeface="Times New Roman" panose="02020603050405020304" pitchFamily="18" charset="0"/>
                <a:cs typeface="Arial" charset="0"/>
              </a:rPr>
              <a:t>Enhanced recruitment and retention of providers in underserved areas</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effectLst/>
                <a:uLnTx/>
                <a:uFillTx/>
                <a:latin typeface="Calibri"/>
                <a:ea typeface="Times New Roman" panose="02020603050405020304" pitchFamily="18" charset="0"/>
                <a:cs typeface="Arial" charset="0"/>
              </a:rPr>
              <a:t>Decreased professional isolation</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effectLst/>
                <a:uLnTx/>
                <a:uFillTx/>
                <a:latin typeface="Calibri"/>
                <a:ea typeface="Times New Roman" panose="02020603050405020304" pitchFamily="18" charset="0"/>
                <a:cs typeface="Arial" charset="0"/>
              </a:rPr>
              <a:t>Reduced geographic and SES health disparities</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effectLst/>
                <a:uLnTx/>
                <a:uFillTx/>
                <a:latin typeface="Calibri"/>
                <a:ea typeface="Times New Roman" panose="02020603050405020304" pitchFamily="18" charset="0"/>
                <a:cs typeface="Arial" charset="0"/>
              </a:rPr>
              <a:t>Reduced stigma associated with receiving </a:t>
            </a:r>
            <a:r>
              <a:rPr lang="en-US" sz="1200" b="1" dirty="0">
                <a:latin typeface="Calibri"/>
                <a:ea typeface="Times New Roman" panose="02020603050405020304" pitchFamily="18" charset="0"/>
                <a:cs typeface="Arial" charset="0"/>
              </a:rPr>
              <a:t>BH</a:t>
            </a:r>
            <a:r>
              <a:rPr kumimoji="0" lang="en-US" sz="1200" b="1" i="0" u="none" strike="noStrike" kern="1200" cap="none" spc="0" normalizeH="0" baseline="0" noProof="0" dirty="0">
                <a:ln>
                  <a:noFill/>
                </a:ln>
                <a:effectLst/>
                <a:uLnTx/>
                <a:uFillTx/>
                <a:latin typeface="Calibri"/>
                <a:ea typeface="Times New Roman" panose="02020603050405020304" pitchFamily="18" charset="0"/>
                <a:cs typeface="Arial" charset="0"/>
              </a:rPr>
              <a:t> services</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effectLst/>
                <a:uLnTx/>
                <a:uFillTx/>
                <a:latin typeface="Calibri"/>
                <a:ea typeface="Times New Roman" panose="02020603050405020304" pitchFamily="18" charset="0"/>
                <a:cs typeface="Arial" charset="0"/>
              </a:rPr>
              <a:t>Improved coordination of care across the BH system</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effectLst/>
                <a:uLnTx/>
                <a:uFillTx/>
                <a:latin typeface="Calibri"/>
                <a:ea typeface="Times New Roman" panose="02020603050405020304" pitchFamily="18" charset="0"/>
                <a:cs typeface="Arial" charset="0"/>
              </a:rPr>
              <a:t>Improved consumer compliance with treatment</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endParaRPr kumimoji="0" lang="en-US" sz="1200" b="1" i="0" u="none" strike="noStrike" kern="1200" cap="none" spc="0" normalizeH="0" baseline="0" noProof="0" dirty="0">
              <a:ln>
                <a:noFill/>
              </a:ln>
              <a:effectLst/>
              <a:uLnTx/>
              <a:uFillTx/>
              <a:latin typeface="Calibri"/>
              <a:ea typeface="Times New Roman" panose="02020603050405020304" pitchFamily="18" charset="0"/>
              <a:cs typeface="Arial" charset="0"/>
            </a:endParaRPr>
          </a:p>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69</a:t>
            </a:fld>
            <a:endParaRPr lang="en-US"/>
          </a:p>
        </p:txBody>
      </p:sp>
    </p:spTree>
    <p:extLst>
      <p:ext uri="{BB962C8B-B14F-4D97-AF65-F5344CB8AC3E}">
        <p14:creationId xmlns:p14="http://schemas.microsoft.com/office/powerpoint/2010/main" val="33431931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Georgia" panose="02040502050405020303" pitchFamily="18" charset="0"/>
              </a:rPr>
              <a:t>Stigmatizing language used in medical records to describe patients can influence subsequent physicians-in-training in terms of their attitudes towards the patient and their medication prescribing behavior. This is an important and overlooked pathway by which bias can be propagated from one clinician to another. Attention to the language used in medical records may help to promote patient-centered care and to reduce healthcare disparities for stigmatized populations.</a:t>
            </a:r>
            <a:endParaRPr lang="en-US" dirty="0"/>
          </a:p>
        </p:txBody>
      </p:sp>
      <p:sp>
        <p:nvSpPr>
          <p:cNvPr id="4" name="Slide Number Placeholder 3"/>
          <p:cNvSpPr>
            <a:spLocks noGrp="1"/>
          </p:cNvSpPr>
          <p:nvPr>
            <p:ph type="sldNum" sz="quarter" idx="5"/>
          </p:nvPr>
        </p:nvSpPr>
        <p:spPr/>
        <p:txBody>
          <a:bodyPr/>
          <a:lstStyle/>
          <a:p>
            <a:fld id="{84612961-EC71-40B3-9190-9597B796DC83}" type="slidenum">
              <a:rPr lang="en-US" smtClean="0"/>
              <a:t>70</a:t>
            </a:fld>
            <a:endParaRPr lang="en-US"/>
          </a:p>
        </p:txBody>
      </p:sp>
    </p:spTree>
    <p:extLst>
      <p:ext uri="{BB962C8B-B14F-4D97-AF65-F5344CB8AC3E}">
        <p14:creationId xmlns:p14="http://schemas.microsoft.com/office/powerpoint/2010/main" val="428566334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Georgia" panose="02040502050405020303" pitchFamily="18" charset="0"/>
              </a:rPr>
              <a:t>Stigmatizing language used in medical records to describe patients can influence subsequent physicians-in-training in terms of their attitudes towards the patient and their medication prescribing behavior. This is an important and overlooked pathway by which bias can be propagated from one clinician to another. Attention to the language used in medical records may help to promote patient-centered care and to reduce healthcare disparities for stigmatized populations.</a:t>
            </a:r>
            <a:endParaRPr lang="en-US" dirty="0"/>
          </a:p>
        </p:txBody>
      </p:sp>
      <p:sp>
        <p:nvSpPr>
          <p:cNvPr id="4" name="Slide Number Placeholder 3"/>
          <p:cNvSpPr>
            <a:spLocks noGrp="1"/>
          </p:cNvSpPr>
          <p:nvPr>
            <p:ph type="sldNum" sz="quarter" idx="5"/>
          </p:nvPr>
        </p:nvSpPr>
        <p:spPr/>
        <p:txBody>
          <a:bodyPr/>
          <a:lstStyle/>
          <a:p>
            <a:fld id="{84612961-EC71-40B3-9190-9597B796DC83}" type="slidenum">
              <a:rPr lang="en-US" smtClean="0"/>
              <a:t>71</a:t>
            </a:fld>
            <a:endParaRPr lang="en-US"/>
          </a:p>
        </p:txBody>
      </p:sp>
    </p:spTree>
    <p:extLst>
      <p:ext uri="{BB962C8B-B14F-4D97-AF65-F5344CB8AC3E}">
        <p14:creationId xmlns:p14="http://schemas.microsoft.com/office/powerpoint/2010/main" val="17948745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Georgia" panose="02040502050405020303" pitchFamily="18" charset="0"/>
              </a:rPr>
              <a:t>Stigmatizing language used in medical records to describe patients can influence subsequent physicians-in-training in terms of their attitudes towards the patient and their medication prescribing behavior. This is an important and overlooked pathway by which bias can be propagated from one clinician to another. Attention to the language used in medical records may help to promote patient-centered care and to reduce healthcare disparities for stigmatized populations.</a:t>
            </a:r>
            <a:endParaRPr lang="en-US" dirty="0"/>
          </a:p>
        </p:txBody>
      </p:sp>
      <p:sp>
        <p:nvSpPr>
          <p:cNvPr id="4" name="Slide Number Placeholder 3"/>
          <p:cNvSpPr>
            <a:spLocks noGrp="1"/>
          </p:cNvSpPr>
          <p:nvPr>
            <p:ph type="sldNum" sz="quarter" idx="5"/>
          </p:nvPr>
        </p:nvSpPr>
        <p:spPr/>
        <p:txBody>
          <a:bodyPr/>
          <a:lstStyle/>
          <a:p>
            <a:fld id="{84612961-EC71-40B3-9190-9597B796DC83}" type="slidenum">
              <a:rPr lang="en-US" smtClean="0"/>
              <a:t>72</a:t>
            </a:fld>
            <a:endParaRPr lang="en-US"/>
          </a:p>
        </p:txBody>
      </p:sp>
    </p:spTree>
    <p:extLst>
      <p:ext uri="{BB962C8B-B14F-4D97-AF65-F5344CB8AC3E}">
        <p14:creationId xmlns:p14="http://schemas.microsoft.com/office/powerpoint/2010/main" val="2064490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10</a:t>
            </a:fld>
            <a:endParaRPr lang="en-US"/>
          </a:p>
        </p:txBody>
      </p:sp>
    </p:spTree>
    <p:extLst>
      <p:ext uri="{BB962C8B-B14F-4D97-AF65-F5344CB8AC3E}">
        <p14:creationId xmlns:p14="http://schemas.microsoft.com/office/powerpoint/2010/main" val="36688856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Georgia" panose="02040502050405020303" pitchFamily="18" charset="0"/>
              </a:rPr>
              <a:t>Stigmatizing language used in medical records to describe patients can influence subsequent physicians-in-training in terms of their attitudes towards the patient and their medication prescribing behavior. This is an important and overlooked pathway by which bias can be propagated from one clinician to another. Attention to the language used in medical records may help to promote patient-centered care and to reduce healthcare disparities for stigmatized populations.</a:t>
            </a:r>
            <a:endParaRPr lang="en-US" dirty="0"/>
          </a:p>
        </p:txBody>
      </p:sp>
      <p:sp>
        <p:nvSpPr>
          <p:cNvPr id="4" name="Slide Number Placeholder 3"/>
          <p:cNvSpPr>
            <a:spLocks noGrp="1"/>
          </p:cNvSpPr>
          <p:nvPr>
            <p:ph type="sldNum" sz="quarter" idx="5"/>
          </p:nvPr>
        </p:nvSpPr>
        <p:spPr/>
        <p:txBody>
          <a:bodyPr/>
          <a:lstStyle/>
          <a:p>
            <a:fld id="{84612961-EC71-40B3-9190-9597B796DC83}" type="slidenum">
              <a:rPr lang="en-US" smtClean="0"/>
              <a:t>73</a:t>
            </a:fld>
            <a:endParaRPr lang="en-US"/>
          </a:p>
        </p:txBody>
      </p:sp>
    </p:spTree>
    <p:extLst>
      <p:ext uri="{BB962C8B-B14F-4D97-AF65-F5344CB8AC3E}">
        <p14:creationId xmlns:p14="http://schemas.microsoft.com/office/powerpoint/2010/main" val="18100927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Georgia" panose="02040502050405020303" pitchFamily="18" charset="0"/>
              </a:rPr>
              <a:t>Stigmatizing language used in medical records to describe patients can influence subsequent physicians-in-training in terms of their attitudes towards the patient and their medication prescribing behavior. This is an important and overlooked pathway by which bias can be propagated from one clinician to another. Attention to the language used in medical records may help to promote patient-centered care and to reduce healthcare disparities for stigmatized populations.</a:t>
            </a:r>
            <a:endParaRPr lang="en-US" dirty="0"/>
          </a:p>
        </p:txBody>
      </p:sp>
      <p:sp>
        <p:nvSpPr>
          <p:cNvPr id="4" name="Slide Number Placeholder 3"/>
          <p:cNvSpPr>
            <a:spLocks noGrp="1"/>
          </p:cNvSpPr>
          <p:nvPr>
            <p:ph type="sldNum" sz="quarter" idx="5"/>
          </p:nvPr>
        </p:nvSpPr>
        <p:spPr/>
        <p:txBody>
          <a:bodyPr/>
          <a:lstStyle/>
          <a:p>
            <a:fld id="{84612961-EC71-40B3-9190-9597B796DC83}" type="slidenum">
              <a:rPr lang="en-US" smtClean="0"/>
              <a:t>74</a:t>
            </a:fld>
            <a:endParaRPr lang="en-US"/>
          </a:p>
        </p:txBody>
      </p:sp>
    </p:spTree>
    <p:extLst>
      <p:ext uri="{BB962C8B-B14F-4D97-AF65-F5344CB8AC3E}">
        <p14:creationId xmlns:p14="http://schemas.microsoft.com/office/powerpoint/2010/main" val="14925201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75</a:t>
            </a:fld>
            <a:endParaRPr lang="en-US"/>
          </a:p>
        </p:txBody>
      </p:sp>
    </p:spTree>
    <p:extLst>
      <p:ext uri="{BB962C8B-B14F-4D97-AF65-F5344CB8AC3E}">
        <p14:creationId xmlns:p14="http://schemas.microsoft.com/office/powerpoint/2010/main" val="42729698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75C3D-524C-463D-9D71-772A55D9AFAC}" type="slidenum">
              <a:rPr lang="en-US" smtClean="0"/>
              <a:pPr/>
              <a:t>76</a:t>
            </a:fld>
            <a:endParaRPr lang="en-US"/>
          </a:p>
        </p:txBody>
      </p:sp>
    </p:spTree>
    <p:extLst>
      <p:ext uri="{BB962C8B-B14F-4D97-AF65-F5344CB8AC3E}">
        <p14:creationId xmlns:p14="http://schemas.microsoft.com/office/powerpoint/2010/main" val="17018181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chemeClr val="accent2"/>
              </a:buClr>
              <a:buFont typeface="Arial" panose="020B0604020202020204" pitchFamily="34" charset="0"/>
              <a:buChar char="•"/>
            </a:pPr>
            <a:r>
              <a:rPr lang="en-US" sz="1200" dirty="0"/>
              <a:t>Case Based Learning: Spokes from the community bring cases for discussion</a:t>
            </a:r>
          </a:p>
          <a:p>
            <a:pPr marL="285750" indent="-285750">
              <a:buClr>
                <a:schemeClr val="accent2"/>
              </a:buClr>
              <a:buFont typeface="Arial" panose="020B0604020202020204" pitchFamily="34" charset="0"/>
              <a:buChar char="•"/>
            </a:pPr>
            <a:r>
              <a:rPr lang="en-US" sz="1200" dirty="0"/>
              <a:t>Short didactic</a:t>
            </a:r>
          </a:p>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77</a:t>
            </a:fld>
            <a:endParaRPr lang="en-US"/>
          </a:p>
        </p:txBody>
      </p:sp>
    </p:spTree>
    <p:extLst>
      <p:ext uri="{BB962C8B-B14F-4D97-AF65-F5344CB8AC3E}">
        <p14:creationId xmlns:p14="http://schemas.microsoft.com/office/powerpoint/2010/main" val="16109759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https://americandrugtest.com/12-panel-urine-drug-test-cup-with-alcohol-free-shipping-25case/?gclid=CjwKCAjw583nBRBwEiwA7MKvoAtOBvnOEklfCoj2_euMJ4ss2w2BCT5nY0W-T5lMHodXD9fhBhL6sRoCrcEQAvD_BwE</a:t>
            </a:r>
          </a:p>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78</a:t>
            </a:fld>
            <a:endParaRPr lang="en-US"/>
          </a:p>
        </p:txBody>
      </p:sp>
    </p:spTree>
    <p:extLst>
      <p:ext uri="{BB962C8B-B14F-4D97-AF65-F5344CB8AC3E}">
        <p14:creationId xmlns:p14="http://schemas.microsoft.com/office/powerpoint/2010/main" val="410135249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75C3D-524C-463D-9D71-772A55D9AFAC}" type="slidenum">
              <a:rPr lang="en-US" smtClean="0"/>
              <a:pPr/>
              <a:t>79</a:t>
            </a:fld>
            <a:endParaRPr lang="en-US"/>
          </a:p>
        </p:txBody>
      </p:sp>
    </p:spTree>
    <p:extLst>
      <p:ext uri="{BB962C8B-B14F-4D97-AF65-F5344CB8AC3E}">
        <p14:creationId xmlns:p14="http://schemas.microsoft.com/office/powerpoint/2010/main" val="26770490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PCSS</a:t>
            </a:r>
            <a:r>
              <a:rPr lang="en-US" sz="1200" b="0" i="0" kern="1200" dirty="0">
                <a:solidFill>
                  <a:schemeClr val="tx1"/>
                </a:solidFill>
                <a:effectLst/>
                <a:latin typeface="+mn-lt"/>
                <a:ea typeface="+mn-ea"/>
                <a:cs typeface="+mn-cs"/>
              </a:rPr>
              <a:t> is a national training and clinical mentoring project developed in response to the opioid use disorder crisis. Our education and training resources were developed for primary care providers. The overarching goal of PCSS is to provide the most effective evidenced-based clinical practices in the prevention of OUD through proper opioid prescribing practices, identifying patients with OUD, and the treatment of opioid use disorder.</a:t>
            </a:r>
            <a:endParaRPr lang="en-US" dirty="0"/>
          </a:p>
          <a:p>
            <a:endParaRPr lang="en-US" dirty="0">
              <a:latin typeface="Times New Roman" pitchFamily="-103" charset="0"/>
              <a:ea typeface="ＭＳ Ｐゴシック" pitchFamily="-103" charset="-128"/>
              <a:cs typeface="ＭＳ Ｐゴシック" pitchFamily="-103" charset="-128"/>
            </a:endParaRPr>
          </a:p>
        </p:txBody>
      </p:sp>
    </p:spTree>
    <p:extLst>
      <p:ext uri="{BB962C8B-B14F-4D97-AF65-F5344CB8AC3E}">
        <p14:creationId xmlns:p14="http://schemas.microsoft.com/office/powerpoint/2010/main" val="2294090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ASAM definition</a:t>
            </a:r>
          </a:p>
          <a:p>
            <a:endParaRPr lang="en-US" dirty="0"/>
          </a:p>
          <a:p>
            <a:r>
              <a:rPr lang="en-US" dirty="0"/>
              <a:t>It</a:t>
            </a:r>
            <a:r>
              <a:rPr lang="en-US" baseline="0" dirty="0"/>
              <a:t> </a:t>
            </a:r>
            <a:r>
              <a:rPr lang="en-US" dirty="0"/>
              <a:t>means that a substance can produce the harmful effect associated with its toxic properties only if it reaches a susceptible biological system within the body in a high enough concentration </a:t>
            </a:r>
          </a:p>
        </p:txBody>
      </p:sp>
      <p:sp>
        <p:nvSpPr>
          <p:cNvPr id="4" name="Slide Number Placeholder 3"/>
          <p:cNvSpPr>
            <a:spLocks noGrp="1"/>
          </p:cNvSpPr>
          <p:nvPr>
            <p:ph type="sldNum" sz="quarter" idx="10"/>
          </p:nvPr>
        </p:nvSpPr>
        <p:spPr/>
        <p:txBody>
          <a:bodyPr/>
          <a:lstStyle/>
          <a:p>
            <a:fld id="{58075C3D-524C-463D-9D71-772A55D9AFAC}" type="slidenum">
              <a:rPr lang="en-US" smtClean="0"/>
              <a:pPr/>
              <a:t>11</a:t>
            </a:fld>
            <a:endParaRPr lang="en-US"/>
          </a:p>
        </p:txBody>
      </p:sp>
    </p:spTree>
    <p:extLst>
      <p:ext uri="{BB962C8B-B14F-4D97-AF65-F5344CB8AC3E}">
        <p14:creationId xmlns:p14="http://schemas.microsoft.com/office/powerpoint/2010/main" val="3122866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ASAM definition</a:t>
            </a:r>
          </a:p>
          <a:p>
            <a:endParaRPr lang="en-US" dirty="0"/>
          </a:p>
          <a:p>
            <a:r>
              <a:rPr lang="en-US" dirty="0"/>
              <a:t>It</a:t>
            </a:r>
            <a:r>
              <a:rPr lang="en-US" baseline="0" dirty="0"/>
              <a:t> </a:t>
            </a:r>
            <a:r>
              <a:rPr lang="en-US" dirty="0"/>
              <a:t>means that a substance can produce the harmful effect associated with its toxic properties only if it reaches a susceptible biological system within the body in a high enough concentration </a:t>
            </a:r>
          </a:p>
        </p:txBody>
      </p:sp>
      <p:sp>
        <p:nvSpPr>
          <p:cNvPr id="4" name="Slide Number Placeholder 3"/>
          <p:cNvSpPr>
            <a:spLocks noGrp="1"/>
          </p:cNvSpPr>
          <p:nvPr>
            <p:ph type="sldNum" sz="quarter" idx="10"/>
          </p:nvPr>
        </p:nvSpPr>
        <p:spPr/>
        <p:txBody>
          <a:bodyPr/>
          <a:lstStyle/>
          <a:p>
            <a:fld id="{58075C3D-524C-463D-9D71-772A55D9AFAC}" type="slidenum">
              <a:rPr lang="en-US" smtClean="0"/>
              <a:pPr/>
              <a:t>12</a:t>
            </a:fld>
            <a:endParaRPr lang="en-US"/>
          </a:p>
        </p:txBody>
      </p:sp>
    </p:spTree>
    <p:extLst>
      <p:ext uri="{BB962C8B-B14F-4D97-AF65-F5344CB8AC3E}">
        <p14:creationId xmlns:p14="http://schemas.microsoft.com/office/powerpoint/2010/main" val="650891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30" name="Date Placeholder 29"/>
          <p:cNvSpPr>
            <a:spLocks noGrp="1"/>
          </p:cNvSpPr>
          <p:nvPr>
            <p:ph type="dt" sz="half" idx="10"/>
          </p:nvPr>
        </p:nvSpPr>
        <p:spPr/>
        <p:txBody>
          <a:bodyPr/>
          <a:lstStyle/>
          <a:p>
            <a:fld id="{606EE1A8-1B64-4D08-A1AE-3E501A022AE4}" type="datetime1">
              <a:rPr lang="en-US" smtClean="0"/>
              <a:t>12/9/20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85CB6F5-83BF-4EE6-A8A0-7837C78D3C2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26E67-D721-4452-9A32-E77298CBA18C}" type="datetime1">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CB6F5-83BF-4EE6-A8A0-7837C78D3C29}"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63B15A87-6BAC-40B2-9D22-A2395F411C52}" type="datetime1">
              <a:rPr lang="en-US" smtClean="0"/>
              <a:t>12/9/20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31F3E5D-8F3E-4289-BF29-C0524CBABEAD}" type="slidenum">
              <a:rPr lang="en-US" smtClean="0"/>
              <a:pPr/>
              <a:t>‹#›</a:t>
            </a:fld>
            <a:endParaRPr lang="en-US"/>
          </a:p>
        </p:txBody>
      </p:sp>
    </p:spTree>
    <p:extLst>
      <p:ext uri="{BB962C8B-B14F-4D97-AF65-F5344CB8AC3E}">
        <p14:creationId xmlns:p14="http://schemas.microsoft.com/office/powerpoint/2010/main" val="29748091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A62224BE-A2F9-42EC-9243-56634DCAB73E}" type="datetime1">
              <a:rPr lang="en-US" smtClean="0"/>
              <a:t>12/9/20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85CB6F5-83BF-4EE6-A8A0-7837C78D3C29}" type="slidenum">
              <a:rPr lang="en-US" smtClean="0"/>
              <a:pPr/>
              <a:t>‹#›</a:t>
            </a:fld>
            <a:endParaRPr lang="en-US" dirty="0"/>
          </a:p>
        </p:txBody>
      </p:sp>
    </p:spTree>
    <p:extLst>
      <p:ext uri="{BB962C8B-B14F-4D97-AF65-F5344CB8AC3E}">
        <p14:creationId xmlns:p14="http://schemas.microsoft.com/office/powerpoint/2010/main" val="12104009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90"/>
            <a:ext cx="8229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39F50D74-DF15-47EE-B903-C4568DF41AD0}" type="datetime1">
              <a:rPr lang="en-US" smtClean="0"/>
              <a:t>12/9/20</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85CB6F5-83BF-4EE6-A8A0-7837C78D3C29}" type="slidenum">
              <a:rPr lang="en-US" smtClean="0"/>
              <a:pPr/>
              <a:t>‹#›</a:t>
            </a:fld>
            <a:endParaRPr lang="en-US" dirty="0"/>
          </a:p>
        </p:txBody>
      </p:sp>
    </p:spTree>
    <p:extLst>
      <p:ext uri="{BB962C8B-B14F-4D97-AF65-F5344CB8AC3E}">
        <p14:creationId xmlns:p14="http://schemas.microsoft.com/office/powerpoint/2010/main" val="163138025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0"/>
            <a:ext cx="4038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fld id="{0D39DCDD-E071-4A92-8299-A79496DBD38A}" type="datetime1">
              <a:rPr lang="en-US" smtClean="0"/>
              <a:t>12/9/20</a:t>
            </a:fld>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A85CB6F5-83BF-4EE6-A8A0-7837C78D3C29}" type="slidenum">
              <a:rPr lang="en-US" smtClean="0"/>
              <a:pPr/>
              <a:t>‹#›</a:t>
            </a:fld>
            <a:endParaRPr lang="en-US" dirty="0"/>
          </a:p>
        </p:txBody>
      </p:sp>
    </p:spTree>
    <p:extLst>
      <p:ext uri="{BB962C8B-B14F-4D97-AF65-F5344CB8AC3E}">
        <p14:creationId xmlns:p14="http://schemas.microsoft.com/office/powerpoint/2010/main" val="38166354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73093ACD-E5A3-4096-A104-CB2D41A279E0}"/>
              </a:ext>
            </a:extLst>
          </p:cNvPr>
          <p:cNvSpPr>
            <a:spLocks noGrp="1" noChangeArrowheads="1"/>
          </p:cNvSpPr>
          <p:nvPr>
            <p:ph type="dt" sz="half" idx="10"/>
          </p:nvPr>
        </p:nvSpPr>
        <p:spPr>
          <a:ln/>
        </p:spPr>
        <p:txBody>
          <a:bodyPr/>
          <a:lstStyle>
            <a:lvl1pPr>
              <a:defRPr/>
            </a:lvl1pPr>
          </a:lstStyle>
          <a:p>
            <a:fld id="{725ACF87-C78A-42BC-BBE5-FFC4778A7D98}" type="datetime1">
              <a:rPr lang="en-US" altLang="en-US" smtClean="0"/>
              <a:t>12/9/20</a:t>
            </a:fld>
            <a:endParaRPr lang="en-US" altLang="en-US"/>
          </a:p>
        </p:txBody>
      </p:sp>
      <p:sp>
        <p:nvSpPr>
          <p:cNvPr id="5" name="Rectangle 5">
            <a:extLst>
              <a:ext uri="{FF2B5EF4-FFF2-40B4-BE49-F238E27FC236}">
                <a16:creationId xmlns:a16="http://schemas.microsoft.com/office/drawing/2014/main" id="{0C464CF9-CCB8-4291-84F0-620729CD3F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667A5BA-6393-4043-9A54-DE0A3285D9EE}"/>
              </a:ext>
            </a:extLst>
          </p:cNvPr>
          <p:cNvSpPr>
            <a:spLocks noGrp="1" noChangeArrowheads="1"/>
          </p:cNvSpPr>
          <p:nvPr>
            <p:ph type="sldNum" sz="quarter" idx="12"/>
          </p:nvPr>
        </p:nvSpPr>
        <p:spPr>
          <a:ln/>
        </p:spPr>
        <p:txBody>
          <a:bodyPr/>
          <a:lstStyle>
            <a:lvl1pPr>
              <a:defRPr/>
            </a:lvl1pPr>
          </a:lstStyle>
          <a:p>
            <a:fld id="{0904B5EA-F5F0-48C8-A851-2FD9C4B645FD}" type="slidenum">
              <a:rPr lang="en-US" altLang="en-US"/>
              <a:pPr/>
              <a:t>‹#›</a:t>
            </a:fld>
            <a:endParaRPr lang="en-US" altLang="en-US"/>
          </a:p>
        </p:txBody>
      </p:sp>
    </p:spTree>
    <p:extLst>
      <p:ext uri="{BB962C8B-B14F-4D97-AF65-F5344CB8AC3E}">
        <p14:creationId xmlns:p14="http://schemas.microsoft.com/office/powerpoint/2010/main" val="19521441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ext Placeholder 2"/>
          <p:cNvSpPr>
            <a:spLocks noGrp="1"/>
          </p:cNvSpPr>
          <p:nvPr>
            <p:ph type="body" sz="half" idx="1"/>
          </p:nvPr>
        </p:nvSpPr>
        <p:spPr>
          <a:xfrm>
            <a:off x="533400" y="1828800"/>
            <a:ext cx="8153400" cy="1943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 y="3924300"/>
            <a:ext cx="8153400" cy="1943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fld id="{B385B6FC-0B69-4DA6-AD06-7A113E9D50E3}" type="datetime1">
              <a:rPr lang="en-US" smtClean="0"/>
              <a:t>12/9/20</a:t>
            </a:fld>
            <a:endParaRPr lang="en-US"/>
          </a:p>
        </p:txBody>
      </p:sp>
      <p:sp>
        <p:nvSpPr>
          <p:cNvPr id="6" name="Rectangle 9"/>
          <p:cNvSpPr>
            <a:spLocks noGrp="1" noChangeArrowheads="1"/>
          </p:cNvSpPr>
          <p:nvPr>
            <p:ph type="ftr" sz="quarter" idx="11"/>
          </p:nvPr>
        </p:nvSpPr>
        <p:spPr>
          <a:ln/>
        </p:spPr>
        <p:txBody>
          <a:bodyPr/>
          <a:lstStyle>
            <a:lvl1pPr>
              <a:defRPr/>
            </a:lvl1pPr>
          </a:lstStyle>
          <a:p>
            <a:endParaRPr lang="en-US"/>
          </a:p>
        </p:txBody>
      </p:sp>
      <p:sp>
        <p:nvSpPr>
          <p:cNvPr id="7" name="Rectangle 10"/>
          <p:cNvSpPr>
            <a:spLocks noGrp="1" noChangeArrowheads="1"/>
          </p:cNvSpPr>
          <p:nvPr>
            <p:ph type="sldNum" sz="quarter" idx="12"/>
          </p:nvPr>
        </p:nvSpPr>
        <p:spPr>
          <a:ln/>
        </p:spPr>
        <p:txBody>
          <a:bodyPr/>
          <a:lstStyle>
            <a:lvl1pPr>
              <a:defRPr/>
            </a:lvl1pPr>
          </a:lstStyle>
          <a:p>
            <a:fld id="{A85CB6F5-83BF-4EE6-A8A0-7837C78D3C29}" type="slidenum">
              <a:rPr lang="en-US" smtClean="0"/>
              <a:pPr/>
              <a:t>‹#›</a:t>
            </a:fld>
            <a:endParaRPr lang="en-US" dirty="0"/>
          </a:p>
        </p:txBody>
      </p:sp>
    </p:spTree>
    <p:extLst>
      <p:ext uri="{BB962C8B-B14F-4D97-AF65-F5344CB8AC3E}">
        <p14:creationId xmlns:p14="http://schemas.microsoft.com/office/powerpoint/2010/main" val="5255748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fld id="{7ADDF850-84D0-4020-83D0-405D2C979EB3}" type="datetime1">
              <a:rPr lang="en-US" smtClean="0"/>
              <a:t>12/9/20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9D1BA1C-1C4B-4895-824D-6F5868DD7458}" type="slidenum">
              <a:rPr lang="en-US" altLang="en-US" smtClean="0"/>
              <a:pPr/>
              <a:t>‹#›</a:t>
            </a:fld>
            <a:endParaRPr lang="en-US" altLang="en-US"/>
          </a:p>
        </p:txBody>
      </p:sp>
    </p:spTree>
    <p:extLst>
      <p:ext uri="{BB962C8B-B14F-4D97-AF65-F5344CB8AC3E}">
        <p14:creationId xmlns:p14="http://schemas.microsoft.com/office/powerpoint/2010/main" val="21647767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able Placeholder 2"/>
          <p:cNvSpPr>
            <a:spLocks noGrp="1"/>
          </p:cNvSpPr>
          <p:nvPr>
            <p:ph type="tbl" idx="1"/>
          </p:nvPr>
        </p:nvSpPr>
        <p:spPr>
          <a:xfrm>
            <a:off x="533400" y="1828800"/>
            <a:ext cx="8153400" cy="4038600"/>
          </a:xfrm>
        </p:spPr>
        <p:txBody>
          <a:bodyPr/>
          <a:lstStyle/>
          <a:p>
            <a:pPr lvl="0"/>
            <a:r>
              <a:rPr lang="en-US" noProof="0"/>
              <a:t>Click icon to add table</a:t>
            </a:r>
          </a:p>
        </p:txBody>
      </p:sp>
      <p:sp>
        <p:nvSpPr>
          <p:cNvPr id="4" name="Rectangle 8"/>
          <p:cNvSpPr>
            <a:spLocks noGrp="1" noChangeArrowheads="1"/>
          </p:cNvSpPr>
          <p:nvPr>
            <p:ph type="dt" sz="half" idx="10"/>
          </p:nvPr>
        </p:nvSpPr>
        <p:spPr>
          <a:ln/>
        </p:spPr>
        <p:txBody>
          <a:bodyPr/>
          <a:lstStyle>
            <a:lvl1pPr>
              <a:defRPr/>
            </a:lvl1pPr>
          </a:lstStyle>
          <a:p>
            <a:pPr>
              <a:defRPr/>
            </a:pPr>
            <a:fld id="{74F643A0-F4A7-44D4-9310-65293142B2B4}" type="datetime1">
              <a:rPr lang="en-US" smtClean="0"/>
              <a:t>12/9/20</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2E60F058-13A0-844A-BF34-73693808E75E}" type="slidenum">
              <a:rPr lang="en-US" smtClean="0"/>
              <a:pPr>
                <a:defRPr/>
              </a:pPr>
              <a:t>‹#›</a:t>
            </a:fld>
            <a:endParaRPr lang="en-US"/>
          </a:p>
        </p:txBody>
      </p:sp>
    </p:spTree>
    <p:extLst>
      <p:ext uri="{BB962C8B-B14F-4D97-AF65-F5344CB8AC3E}">
        <p14:creationId xmlns:p14="http://schemas.microsoft.com/office/powerpoint/2010/main" val="26375963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E509928-92DE-405F-88F4-C40F96BB8C25}" type="datetime1">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55092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32217D-99BF-4D7B-BC30-355F6EA1337F}" type="datetime1">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336483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D60542-A5C8-4BA3-9F82-E53529674B2E}" type="datetime1">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CB6F5-83BF-4EE6-A8A0-7837C78D3C29}"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FBDEE9-9387-452D-BECF-EF9AA1E989C5}" type="datetime1">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19313296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8BDE8C-8975-4DDC-B0A9-B3163D166461}" type="datetime1">
              <a:rPr lang="en-US" smtClean="0"/>
              <a:t>12/9/20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22496655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91F731-D18B-45EA-9D1B-EDC62B10DC2E}" type="datetime1">
              <a:rPr lang="en-US" smtClean="0"/>
              <a:t>12/9/20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143060531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6C0605-13BA-4402-BB06-372C6B1D2933}" type="datetime1">
              <a:rPr lang="en-US" smtClean="0"/>
              <a:t>12/9/20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26778732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A36BEB-8060-42BC-8336-8B31CB189086}" type="datetime1">
              <a:rPr lang="en-US" smtClean="0"/>
              <a:t>12/9/20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28877539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CAD5C9F-0218-4DFF-9255-FADBB7651286}" type="datetime1">
              <a:rPr lang="en-US" smtClean="0"/>
              <a:t>12/9/20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7640256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C367E9-4A34-4058-9138-7DAED36698FD}" type="datetime1">
              <a:rPr lang="en-US" smtClean="0"/>
              <a:t>12/9/20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329429517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85F8C4-66FA-42A5-B986-E82C4CB0CD81}" type="datetime1">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412240656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B64-9716-425A-B35B-634736182F01}" type="datetime1">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2236915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Chart Placeholder 2"/>
          <p:cNvSpPr>
            <a:spLocks noGrp="1"/>
          </p:cNvSpPr>
          <p:nvPr>
            <p:ph type="chart" idx="1"/>
          </p:nvPr>
        </p:nvSpPr>
        <p:spPr>
          <a:xfrm>
            <a:off x="533400" y="1828800"/>
            <a:ext cx="8153400" cy="4038600"/>
          </a:xfrm>
        </p:spPr>
        <p:txBody>
          <a:bodyPr/>
          <a:lstStyle/>
          <a:p>
            <a:pPr lvl="0"/>
            <a:r>
              <a:rPr lang="en-US" noProof="0"/>
              <a:t>Click icon to add chart</a:t>
            </a:r>
          </a:p>
        </p:txBody>
      </p:sp>
      <p:sp>
        <p:nvSpPr>
          <p:cNvPr id="4" name="Rectangle 8">
            <a:extLst>
              <a:ext uri="{FF2B5EF4-FFF2-40B4-BE49-F238E27FC236}">
                <a16:creationId xmlns:a16="http://schemas.microsoft.com/office/drawing/2014/main" id="{5471CEEC-4EF7-4814-AC54-B8B15E8E0340}"/>
              </a:ext>
            </a:extLst>
          </p:cNvPr>
          <p:cNvSpPr>
            <a:spLocks noGrp="1" noChangeArrowheads="1"/>
          </p:cNvSpPr>
          <p:nvPr>
            <p:ph type="dt" sz="half" idx="10"/>
          </p:nvPr>
        </p:nvSpPr>
        <p:spPr>
          <a:ln/>
        </p:spPr>
        <p:txBody>
          <a:bodyPr/>
          <a:lstStyle>
            <a:lvl1pPr>
              <a:defRPr/>
            </a:lvl1pPr>
          </a:lstStyle>
          <a:p>
            <a:fld id="{CA93FC1B-B821-4D4E-97D6-53283B6EB107}" type="datetime1">
              <a:rPr lang="en-US" altLang="en-US" smtClean="0"/>
              <a:t>12/9/20</a:t>
            </a:fld>
            <a:endParaRPr lang="en-US" altLang="en-US"/>
          </a:p>
        </p:txBody>
      </p:sp>
      <p:sp>
        <p:nvSpPr>
          <p:cNvPr id="5" name="Rectangle 9">
            <a:extLst>
              <a:ext uri="{FF2B5EF4-FFF2-40B4-BE49-F238E27FC236}">
                <a16:creationId xmlns:a16="http://schemas.microsoft.com/office/drawing/2014/main" id="{69BA0847-DE4C-41B0-99DB-4885E110A4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EC755665-84BC-44F0-8FFB-2A5B0E15E61D}"/>
              </a:ext>
            </a:extLst>
          </p:cNvPr>
          <p:cNvSpPr>
            <a:spLocks noGrp="1" noChangeArrowheads="1"/>
          </p:cNvSpPr>
          <p:nvPr>
            <p:ph type="sldNum" sz="quarter" idx="12"/>
          </p:nvPr>
        </p:nvSpPr>
        <p:spPr>
          <a:ln/>
        </p:spPr>
        <p:txBody>
          <a:bodyPr/>
          <a:lstStyle>
            <a:lvl1pPr>
              <a:defRPr/>
            </a:lvl1pPr>
          </a:lstStyle>
          <a:p>
            <a:fld id="{0904B5EA-F5F0-48C8-A851-2FD9C4B645FD}" type="slidenum">
              <a:rPr lang="en-US" altLang="en-US" smtClean="0"/>
              <a:pPr/>
              <a:t>‹#›</a:t>
            </a:fld>
            <a:endParaRPr lang="en-US" altLang="en-US"/>
          </a:p>
        </p:txBody>
      </p:sp>
    </p:spTree>
    <p:extLst>
      <p:ext uri="{BB962C8B-B14F-4D97-AF65-F5344CB8AC3E}">
        <p14:creationId xmlns:p14="http://schemas.microsoft.com/office/powerpoint/2010/main" val="390238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ndamentals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E2A140D1-D37E-4E84-92C3-1F5CD9AE836F}" type="datetime1">
              <a:rPr lang="en-US" smtClean="0"/>
              <a:t>12/9/20</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a:xfrm>
            <a:off x="8382000" y="6248400"/>
            <a:ext cx="533400" cy="365125"/>
          </a:xfrm>
        </p:spPr>
        <p:txBody>
          <a:bodyPr/>
          <a:lstStyle/>
          <a:p>
            <a:fld id="{A85CB6F5-83BF-4EE6-A8A0-7837C78D3C29}" type="slidenum">
              <a:rPr lang="en-US" smtClean="0"/>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ext Placeholder 2"/>
          <p:cNvSpPr>
            <a:spLocks noGrp="1"/>
          </p:cNvSpPr>
          <p:nvPr>
            <p:ph type="body" sz="half" idx="1"/>
          </p:nvPr>
        </p:nvSpPr>
        <p:spPr>
          <a:xfrm>
            <a:off x="533400" y="1828800"/>
            <a:ext cx="8153400" cy="1943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 y="3924300"/>
            <a:ext cx="8153400" cy="1943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309892BE-9179-43A1-A6D0-53B4ABCE9A63}"/>
              </a:ext>
            </a:extLst>
          </p:cNvPr>
          <p:cNvSpPr>
            <a:spLocks noGrp="1" noChangeArrowheads="1"/>
          </p:cNvSpPr>
          <p:nvPr>
            <p:ph type="dt" sz="half" idx="10"/>
          </p:nvPr>
        </p:nvSpPr>
        <p:spPr>
          <a:ln/>
        </p:spPr>
        <p:txBody>
          <a:bodyPr/>
          <a:lstStyle>
            <a:lvl1pPr>
              <a:defRPr/>
            </a:lvl1pPr>
          </a:lstStyle>
          <a:p>
            <a:fld id="{61638845-238C-40F0-98CE-CC784CE4809E}" type="datetime1">
              <a:rPr lang="en-US" smtClean="0"/>
              <a:t>12/9/20</a:t>
            </a:fld>
            <a:endParaRPr lang="en-US"/>
          </a:p>
        </p:txBody>
      </p:sp>
      <p:sp>
        <p:nvSpPr>
          <p:cNvPr id="6" name="Rectangle 9">
            <a:extLst>
              <a:ext uri="{FF2B5EF4-FFF2-40B4-BE49-F238E27FC236}">
                <a16:creationId xmlns:a16="http://schemas.microsoft.com/office/drawing/2014/main" id="{8E2200E8-4757-4519-A61F-132470C47BD7}"/>
              </a:ext>
            </a:extLst>
          </p:cNvPr>
          <p:cNvSpPr>
            <a:spLocks noGrp="1" noChangeArrowheads="1"/>
          </p:cNvSpPr>
          <p:nvPr>
            <p:ph type="ftr" sz="quarter" idx="11"/>
          </p:nvPr>
        </p:nvSpPr>
        <p:spPr>
          <a:ln/>
        </p:spPr>
        <p:txBody>
          <a:bodyPr/>
          <a:lstStyle>
            <a:lvl1pPr>
              <a:defRPr/>
            </a:lvl1pPr>
          </a:lstStyle>
          <a:p>
            <a:endParaRPr lang="en-US"/>
          </a:p>
        </p:txBody>
      </p:sp>
      <p:sp>
        <p:nvSpPr>
          <p:cNvPr id="7" name="Rectangle 10">
            <a:extLst>
              <a:ext uri="{FF2B5EF4-FFF2-40B4-BE49-F238E27FC236}">
                <a16:creationId xmlns:a16="http://schemas.microsoft.com/office/drawing/2014/main" id="{8BF99F99-C615-4427-B021-14B142EF997C}"/>
              </a:ext>
            </a:extLst>
          </p:cNvPr>
          <p:cNvSpPr>
            <a:spLocks noGrp="1" noChangeArrowheads="1"/>
          </p:cNvSpPr>
          <p:nvPr>
            <p:ph type="sldNum" sz="quarter" idx="12"/>
          </p:nvPr>
        </p:nvSpPr>
        <p:spPr>
          <a:ln/>
        </p:spPr>
        <p:txBody>
          <a:bodyPr/>
          <a:lstStyle>
            <a:lvl1pPr>
              <a:defRPr/>
            </a:lvl1pPr>
          </a:lstStyle>
          <a:p>
            <a:fld id="{A85CB6F5-83BF-4EE6-A8A0-7837C78D3C29}" type="slidenum">
              <a:rPr lang="en-US" smtClean="0"/>
              <a:pPr/>
              <a:t>‹#›</a:t>
            </a:fld>
            <a:endParaRPr lang="en-US" dirty="0"/>
          </a:p>
        </p:txBody>
      </p:sp>
    </p:spTree>
    <p:extLst>
      <p:ext uri="{BB962C8B-B14F-4D97-AF65-F5344CB8AC3E}">
        <p14:creationId xmlns:p14="http://schemas.microsoft.com/office/powerpoint/2010/main" val="401801849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473075"/>
            <a:ext cx="8153400" cy="53943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8">
            <a:extLst>
              <a:ext uri="{FF2B5EF4-FFF2-40B4-BE49-F238E27FC236}">
                <a16:creationId xmlns:a16="http://schemas.microsoft.com/office/drawing/2014/main" id="{4A6B4146-CCC8-48C6-9185-A866CE70F72E}"/>
              </a:ext>
            </a:extLst>
          </p:cNvPr>
          <p:cNvSpPr>
            <a:spLocks noGrp="1" noChangeArrowheads="1"/>
          </p:cNvSpPr>
          <p:nvPr>
            <p:ph type="dt" sz="half" idx="10"/>
          </p:nvPr>
        </p:nvSpPr>
        <p:spPr>
          <a:ln/>
        </p:spPr>
        <p:txBody>
          <a:bodyPr/>
          <a:lstStyle>
            <a:lvl1pPr>
              <a:defRPr/>
            </a:lvl1pPr>
          </a:lstStyle>
          <a:p>
            <a:pPr>
              <a:defRPr/>
            </a:pPr>
            <a:fld id="{EA92D57A-13BA-4A16-AC52-790C89969439}" type="datetime1">
              <a:rPr lang="en-US" smtClean="0"/>
              <a:t>12/9/20</a:t>
            </a:fld>
            <a:endParaRPr lang="en-US"/>
          </a:p>
        </p:txBody>
      </p:sp>
      <p:sp>
        <p:nvSpPr>
          <p:cNvPr id="4" name="Rectangle 9">
            <a:extLst>
              <a:ext uri="{FF2B5EF4-FFF2-40B4-BE49-F238E27FC236}">
                <a16:creationId xmlns:a16="http://schemas.microsoft.com/office/drawing/2014/main" id="{50721E5D-BF42-4AD1-8981-5B7123AFAD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AB3334D0-3826-45A5-9677-30B31B81B8EA}"/>
              </a:ext>
            </a:extLst>
          </p:cNvPr>
          <p:cNvSpPr>
            <a:spLocks noGrp="1" noChangeArrowheads="1"/>
          </p:cNvSpPr>
          <p:nvPr>
            <p:ph type="sldNum" sz="quarter" idx="12"/>
          </p:nvPr>
        </p:nvSpPr>
        <p:spPr>
          <a:ln/>
        </p:spPr>
        <p:txBody>
          <a:bodyPr/>
          <a:lstStyle>
            <a:lvl1pPr>
              <a:defRPr/>
            </a:lvl1pPr>
          </a:lstStyle>
          <a:p>
            <a:fld id="{89D1BA1C-1C4B-4895-824D-6F5868DD7458}" type="slidenum">
              <a:rPr lang="en-US" altLang="en-US" smtClean="0"/>
              <a:pPr/>
              <a:t>‹#›</a:t>
            </a:fld>
            <a:endParaRPr lang="en-US" altLang="en-US"/>
          </a:p>
        </p:txBody>
      </p:sp>
    </p:spTree>
    <p:extLst>
      <p:ext uri="{BB962C8B-B14F-4D97-AF65-F5344CB8AC3E}">
        <p14:creationId xmlns:p14="http://schemas.microsoft.com/office/powerpoint/2010/main" val="235294202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able Placeholder 2"/>
          <p:cNvSpPr>
            <a:spLocks noGrp="1"/>
          </p:cNvSpPr>
          <p:nvPr>
            <p:ph type="tbl" idx="1"/>
          </p:nvPr>
        </p:nvSpPr>
        <p:spPr>
          <a:xfrm>
            <a:off x="533400" y="1828800"/>
            <a:ext cx="8153400" cy="4038600"/>
          </a:xfrm>
        </p:spPr>
        <p:txBody>
          <a:bodyPr/>
          <a:lstStyle/>
          <a:p>
            <a:pPr lvl="0"/>
            <a:r>
              <a:rPr lang="en-US" noProof="0"/>
              <a:t>Click icon to add table</a:t>
            </a:r>
          </a:p>
        </p:txBody>
      </p:sp>
      <p:sp>
        <p:nvSpPr>
          <p:cNvPr id="4" name="Rectangle 8">
            <a:extLst>
              <a:ext uri="{FF2B5EF4-FFF2-40B4-BE49-F238E27FC236}">
                <a16:creationId xmlns:a16="http://schemas.microsoft.com/office/drawing/2014/main" id="{88C68C34-B4A4-4EFB-833D-79ADC6CAA764}"/>
              </a:ext>
            </a:extLst>
          </p:cNvPr>
          <p:cNvSpPr>
            <a:spLocks noGrp="1" noChangeArrowheads="1"/>
          </p:cNvSpPr>
          <p:nvPr>
            <p:ph type="dt" sz="half" idx="10"/>
          </p:nvPr>
        </p:nvSpPr>
        <p:spPr>
          <a:ln/>
        </p:spPr>
        <p:txBody>
          <a:bodyPr/>
          <a:lstStyle>
            <a:lvl1pPr>
              <a:defRPr/>
            </a:lvl1pPr>
          </a:lstStyle>
          <a:p>
            <a:pPr>
              <a:defRPr/>
            </a:pPr>
            <a:fld id="{69AB5449-CC32-4635-BC36-1AE42950BCDE}" type="datetime1">
              <a:rPr lang="en-US" smtClean="0"/>
              <a:t>12/9/20</a:t>
            </a:fld>
            <a:endParaRPr lang="en-US"/>
          </a:p>
        </p:txBody>
      </p:sp>
      <p:sp>
        <p:nvSpPr>
          <p:cNvPr id="5" name="Rectangle 9">
            <a:extLst>
              <a:ext uri="{FF2B5EF4-FFF2-40B4-BE49-F238E27FC236}">
                <a16:creationId xmlns:a16="http://schemas.microsoft.com/office/drawing/2014/main" id="{9213339A-6BBC-4EAD-B414-4D22C2F1DE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B28483C4-170B-4A88-9360-00CD298C8896}"/>
              </a:ext>
            </a:extLst>
          </p:cNvPr>
          <p:cNvSpPr>
            <a:spLocks noGrp="1" noChangeArrowheads="1"/>
          </p:cNvSpPr>
          <p:nvPr>
            <p:ph type="sldNum" sz="quarter" idx="12"/>
          </p:nvPr>
        </p:nvSpPr>
        <p:spPr>
          <a:ln/>
        </p:spPr>
        <p:txBody>
          <a:bodyPr/>
          <a:lstStyle>
            <a:lvl1pPr>
              <a:defRPr/>
            </a:lvl1pPr>
          </a:lstStyle>
          <a:p>
            <a:pPr>
              <a:defRPr/>
            </a:pPr>
            <a:fld id="{2E60F058-13A0-844A-BF34-73693808E75E}" type="slidenum">
              <a:rPr lang="en-US" smtClean="0"/>
              <a:pPr>
                <a:defRPr/>
              </a:pPr>
              <a:t>‹#›</a:t>
            </a:fld>
            <a:endParaRPr lang="en-US"/>
          </a:p>
        </p:txBody>
      </p:sp>
    </p:spTree>
    <p:extLst>
      <p:ext uri="{BB962C8B-B14F-4D97-AF65-F5344CB8AC3E}">
        <p14:creationId xmlns:p14="http://schemas.microsoft.com/office/powerpoint/2010/main" val="210960560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58314CF0-07CB-4A0F-BA55-B1D0E96863A0}"/>
              </a:ext>
            </a:extLst>
          </p:cNvPr>
          <p:cNvSpPr>
            <a:spLocks noGrp="1" noChangeArrowheads="1"/>
          </p:cNvSpPr>
          <p:nvPr>
            <p:ph type="dt" sz="half" idx="10"/>
          </p:nvPr>
        </p:nvSpPr>
        <p:spPr>
          <a:ln/>
        </p:spPr>
        <p:txBody>
          <a:bodyPr/>
          <a:lstStyle>
            <a:lvl1pPr>
              <a:defRPr/>
            </a:lvl1pPr>
          </a:lstStyle>
          <a:p>
            <a:fld id="{E05DDEDB-C503-489E-AF16-9D1D13DD26F1}" type="datetime1">
              <a:rPr lang="en-US" smtClean="0"/>
              <a:t>12/9/20</a:t>
            </a:fld>
            <a:endParaRPr lang="en-US"/>
          </a:p>
        </p:txBody>
      </p:sp>
      <p:sp>
        <p:nvSpPr>
          <p:cNvPr id="5" name="Rectangle 9">
            <a:extLst>
              <a:ext uri="{FF2B5EF4-FFF2-40B4-BE49-F238E27FC236}">
                <a16:creationId xmlns:a16="http://schemas.microsoft.com/office/drawing/2014/main" id="{92518D82-A137-4959-8031-882C9A0FC97C}"/>
              </a:ext>
            </a:extLst>
          </p:cNvPr>
          <p:cNvSpPr>
            <a:spLocks noGrp="1" noChangeArrowheads="1"/>
          </p:cNvSpPr>
          <p:nvPr>
            <p:ph type="ftr" sz="quarter" idx="11"/>
          </p:nvPr>
        </p:nvSpPr>
        <p:spPr>
          <a:ln/>
        </p:spPr>
        <p:txBody>
          <a:bodyPr/>
          <a:lstStyle>
            <a:lvl1pPr>
              <a:defRPr/>
            </a:lvl1pPr>
          </a:lstStyle>
          <a:p>
            <a:endParaRPr lang="en-US"/>
          </a:p>
        </p:txBody>
      </p:sp>
      <p:sp>
        <p:nvSpPr>
          <p:cNvPr id="6" name="Rectangle 10">
            <a:extLst>
              <a:ext uri="{FF2B5EF4-FFF2-40B4-BE49-F238E27FC236}">
                <a16:creationId xmlns:a16="http://schemas.microsoft.com/office/drawing/2014/main" id="{11FC5649-0023-4FC3-8C6A-4CF20BA9193D}"/>
              </a:ext>
            </a:extLst>
          </p:cNvPr>
          <p:cNvSpPr>
            <a:spLocks noGrp="1" noChangeArrowheads="1"/>
          </p:cNvSpPr>
          <p:nvPr>
            <p:ph type="sldNum" sz="quarter" idx="12"/>
          </p:nvPr>
        </p:nvSpPr>
        <p:spPr>
          <a:ln/>
        </p:spPr>
        <p:txBody>
          <a:bodyPr/>
          <a:lstStyle>
            <a:lvl1pPr>
              <a:defRPr/>
            </a:lvl1pPr>
          </a:lstStyle>
          <a:p>
            <a:fld id="{931F3E5D-8F3E-4289-BF29-C0524CBABEAD}" type="slidenum">
              <a:rPr lang="en-US" smtClean="0"/>
              <a:pPr/>
              <a:t>‹#›</a:t>
            </a:fld>
            <a:endParaRPr lang="en-US"/>
          </a:p>
        </p:txBody>
      </p:sp>
    </p:spTree>
    <p:extLst>
      <p:ext uri="{BB962C8B-B14F-4D97-AF65-F5344CB8AC3E}">
        <p14:creationId xmlns:p14="http://schemas.microsoft.com/office/powerpoint/2010/main" val="108751577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8">
            <a:extLst>
              <a:ext uri="{FF2B5EF4-FFF2-40B4-BE49-F238E27FC236}">
                <a16:creationId xmlns:a16="http://schemas.microsoft.com/office/drawing/2014/main" id="{088DC4D6-9C77-4AD0-8717-C5A8EA58D32C}"/>
              </a:ext>
            </a:extLst>
          </p:cNvPr>
          <p:cNvSpPr>
            <a:spLocks noGrp="1" noChangeArrowheads="1"/>
          </p:cNvSpPr>
          <p:nvPr>
            <p:ph type="dt" sz="half" idx="10"/>
          </p:nvPr>
        </p:nvSpPr>
        <p:spPr>
          <a:ln/>
        </p:spPr>
        <p:txBody>
          <a:bodyPr/>
          <a:lstStyle>
            <a:lvl1pPr>
              <a:defRPr/>
            </a:lvl1pPr>
          </a:lstStyle>
          <a:p>
            <a:fld id="{B29A715E-ED6B-4AB6-AE53-737358481F32}" type="datetime1">
              <a:rPr lang="en-US" smtClean="0"/>
              <a:t>12/9/20</a:t>
            </a:fld>
            <a:endParaRPr lang="en-US" dirty="0"/>
          </a:p>
        </p:txBody>
      </p:sp>
      <p:sp>
        <p:nvSpPr>
          <p:cNvPr id="5" name="Rectangle 9">
            <a:extLst>
              <a:ext uri="{FF2B5EF4-FFF2-40B4-BE49-F238E27FC236}">
                <a16:creationId xmlns:a16="http://schemas.microsoft.com/office/drawing/2014/main" id="{B935DD49-C404-4A5C-A52F-0B88AC7DE2CC}"/>
              </a:ext>
            </a:extLst>
          </p:cNvPr>
          <p:cNvSpPr>
            <a:spLocks noGrp="1" noChangeArrowheads="1"/>
          </p:cNvSpPr>
          <p:nvPr>
            <p:ph type="ftr" sz="quarter" idx="11"/>
          </p:nvPr>
        </p:nvSpPr>
        <p:spPr>
          <a:ln/>
        </p:spPr>
        <p:txBody>
          <a:bodyPr/>
          <a:lstStyle>
            <a:lvl1pPr>
              <a:defRPr/>
            </a:lvl1pPr>
          </a:lstStyle>
          <a:p>
            <a:endParaRPr lang="en-US" dirty="0"/>
          </a:p>
        </p:txBody>
      </p:sp>
      <p:sp>
        <p:nvSpPr>
          <p:cNvPr id="6" name="Rectangle 10">
            <a:extLst>
              <a:ext uri="{FF2B5EF4-FFF2-40B4-BE49-F238E27FC236}">
                <a16:creationId xmlns:a16="http://schemas.microsoft.com/office/drawing/2014/main" id="{771EFE72-9DBF-406F-97AD-A4041965A67A}"/>
              </a:ext>
            </a:extLst>
          </p:cNvPr>
          <p:cNvSpPr>
            <a:spLocks noGrp="1" noChangeArrowheads="1"/>
          </p:cNvSpPr>
          <p:nvPr>
            <p:ph type="sldNum" sz="quarter" idx="12"/>
          </p:nvPr>
        </p:nvSpPr>
        <p:spPr>
          <a:ln/>
        </p:spPr>
        <p:txBody>
          <a:bodyPr/>
          <a:lstStyle>
            <a:lvl1pPr>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8237801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856ADEE4-5325-4AC8-9D9D-6EC5D01BD00D}"/>
              </a:ext>
            </a:extLst>
          </p:cNvPr>
          <p:cNvSpPr>
            <a:spLocks noGrp="1" noChangeArrowheads="1"/>
          </p:cNvSpPr>
          <p:nvPr>
            <p:ph type="dt" sz="half" idx="10"/>
          </p:nvPr>
        </p:nvSpPr>
        <p:spPr>
          <a:ln/>
        </p:spPr>
        <p:txBody>
          <a:bodyPr/>
          <a:lstStyle>
            <a:lvl1pPr>
              <a:defRPr/>
            </a:lvl1pPr>
          </a:lstStyle>
          <a:p>
            <a:fld id="{6E47B517-B120-477F-BB67-5A92703005A2}" type="datetime1">
              <a:rPr lang="en-US" smtClean="0"/>
              <a:t>12/9/20</a:t>
            </a:fld>
            <a:endParaRPr lang="en-US" dirty="0"/>
          </a:p>
        </p:txBody>
      </p:sp>
      <p:sp>
        <p:nvSpPr>
          <p:cNvPr id="6" name="Rectangle 9">
            <a:extLst>
              <a:ext uri="{FF2B5EF4-FFF2-40B4-BE49-F238E27FC236}">
                <a16:creationId xmlns:a16="http://schemas.microsoft.com/office/drawing/2014/main" id="{C2384C1F-EF97-4C88-89A8-99E8C5518F41}"/>
              </a:ext>
            </a:extLst>
          </p:cNvPr>
          <p:cNvSpPr>
            <a:spLocks noGrp="1" noChangeArrowheads="1"/>
          </p:cNvSpPr>
          <p:nvPr>
            <p:ph type="ftr" sz="quarter" idx="11"/>
          </p:nvPr>
        </p:nvSpPr>
        <p:spPr>
          <a:ln/>
        </p:spPr>
        <p:txBody>
          <a:bodyPr/>
          <a:lstStyle>
            <a:lvl1pPr>
              <a:defRPr/>
            </a:lvl1pPr>
          </a:lstStyle>
          <a:p>
            <a:endParaRPr lang="en-US" dirty="0"/>
          </a:p>
        </p:txBody>
      </p:sp>
      <p:sp>
        <p:nvSpPr>
          <p:cNvPr id="7" name="Rectangle 10">
            <a:extLst>
              <a:ext uri="{FF2B5EF4-FFF2-40B4-BE49-F238E27FC236}">
                <a16:creationId xmlns:a16="http://schemas.microsoft.com/office/drawing/2014/main" id="{04C3B27C-C378-445B-A494-7599AF28A6A1}"/>
              </a:ext>
            </a:extLst>
          </p:cNvPr>
          <p:cNvSpPr>
            <a:spLocks noGrp="1" noChangeArrowheads="1"/>
          </p:cNvSpPr>
          <p:nvPr>
            <p:ph type="sldNum" sz="quarter" idx="12"/>
          </p:nvPr>
        </p:nvSpPr>
        <p:spPr>
          <a:ln/>
        </p:spPr>
        <p:txBody>
          <a:bodyPr/>
          <a:lstStyle>
            <a:lvl1pPr>
              <a:defRPr/>
            </a:lvl1pPr>
          </a:lstStyle>
          <a:p>
            <a:fld id="{69E57DC2-970A-4B3E-BB1C-7A09969E49DF}" type="slidenum">
              <a:rPr lang="en-US" smtClean="0"/>
              <a:t>‹#›</a:t>
            </a:fld>
            <a:endParaRPr lang="en-US" dirty="0"/>
          </a:p>
        </p:txBody>
      </p:sp>
    </p:spTree>
    <p:extLst>
      <p:ext uri="{BB962C8B-B14F-4D97-AF65-F5344CB8AC3E}">
        <p14:creationId xmlns:p14="http://schemas.microsoft.com/office/powerpoint/2010/main" val="210729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50D6018E-DD57-46F0-BE81-DF0D3FB82D56}"/>
              </a:ext>
            </a:extLst>
          </p:cNvPr>
          <p:cNvSpPr>
            <a:spLocks noGrp="1" noChangeArrowheads="1"/>
          </p:cNvSpPr>
          <p:nvPr>
            <p:ph type="dt" sz="half" idx="10"/>
          </p:nvPr>
        </p:nvSpPr>
        <p:spPr>
          <a:ln/>
        </p:spPr>
        <p:txBody>
          <a:bodyPr/>
          <a:lstStyle>
            <a:lvl1pPr>
              <a:defRPr/>
            </a:lvl1pPr>
          </a:lstStyle>
          <a:p>
            <a:fld id="{E88869AE-7314-4B59-BC00-223A209B415A}" type="datetime1">
              <a:rPr lang="en-US" smtClean="0"/>
              <a:t>12/9/20</a:t>
            </a:fld>
            <a:endParaRPr lang="en-US" dirty="0"/>
          </a:p>
        </p:txBody>
      </p:sp>
      <p:sp>
        <p:nvSpPr>
          <p:cNvPr id="8" name="Rectangle 9">
            <a:extLst>
              <a:ext uri="{FF2B5EF4-FFF2-40B4-BE49-F238E27FC236}">
                <a16:creationId xmlns:a16="http://schemas.microsoft.com/office/drawing/2014/main" id="{5C0B281D-7520-43C8-9DF0-2D84150C47C8}"/>
              </a:ext>
            </a:extLst>
          </p:cNvPr>
          <p:cNvSpPr>
            <a:spLocks noGrp="1" noChangeArrowheads="1"/>
          </p:cNvSpPr>
          <p:nvPr>
            <p:ph type="ftr" sz="quarter" idx="11"/>
          </p:nvPr>
        </p:nvSpPr>
        <p:spPr>
          <a:ln/>
        </p:spPr>
        <p:txBody>
          <a:bodyPr/>
          <a:lstStyle>
            <a:lvl1pPr>
              <a:defRPr/>
            </a:lvl1pPr>
          </a:lstStyle>
          <a:p>
            <a:endParaRPr lang="en-US" dirty="0"/>
          </a:p>
        </p:txBody>
      </p:sp>
      <p:sp>
        <p:nvSpPr>
          <p:cNvPr id="9" name="Rectangle 10">
            <a:extLst>
              <a:ext uri="{FF2B5EF4-FFF2-40B4-BE49-F238E27FC236}">
                <a16:creationId xmlns:a16="http://schemas.microsoft.com/office/drawing/2014/main" id="{E809DE8D-5D89-4FBE-9398-1CCAA4C68495}"/>
              </a:ext>
            </a:extLst>
          </p:cNvPr>
          <p:cNvSpPr>
            <a:spLocks noGrp="1" noChangeArrowheads="1"/>
          </p:cNvSpPr>
          <p:nvPr>
            <p:ph type="sldNum" sz="quarter" idx="12"/>
          </p:nvPr>
        </p:nvSpPr>
        <p:spPr>
          <a:ln/>
        </p:spPr>
        <p:txBody>
          <a:bodyPr/>
          <a:lstStyle>
            <a:lvl1pPr>
              <a:defRPr/>
            </a:lvl1pPr>
          </a:lstStyle>
          <a:p>
            <a:fld id="{69E57DC2-970A-4B3E-BB1C-7A09969E49DF}" type="slidenum">
              <a:rPr lang="en-US" smtClean="0"/>
              <a:t>‹#›</a:t>
            </a:fld>
            <a:endParaRPr lang="en-US" dirty="0"/>
          </a:p>
        </p:txBody>
      </p:sp>
    </p:spTree>
    <p:extLst>
      <p:ext uri="{BB962C8B-B14F-4D97-AF65-F5344CB8AC3E}">
        <p14:creationId xmlns:p14="http://schemas.microsoft.com/office/powerpoint/2010/main" val="43610765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66D5DD22-4D83-416D-AFA2-3A9B976C807B}"/>
              </a:ext>
            </a:extLst>
          </p:cNvPr>
          <p:cNvSpPr>
            <a:spLocks noGrp="1" noChangeArrowheads="1"/>
          </p:cNvSpPr>
          <p:nvPr>
            <p:ph type="dt" sz="half" idx="10"/>
          </p:nvPr>
        </p:nvSpPr>
        <p:spPr>
          <a:ln/>
        </p:spPr>
        <p:txBody>
          <a:bodyPr/>
          <a:lstStyle>
            <a:lvl1pPr>
              <a:defRPr/>
            </a:lvl1pPr>
          </a:lstStyle>
          <a:p>
            <a:fld id="{1D545044-C11C-4986-80A0-EEF117F22594}" type="datetime1">
              <a:rPr lang="en-US" smtClean="0"/>
              <a:t>12/9/20</a:t>
            </a:fld>
            <a:endParaRPr lang="en-US" dirty="0"/>
          </a:p>
        </p:txBody>
      </p:sp>
      <p:sp>
        <p:nvSpPr>
          <p:cNvPr id="4" name="Rectangle 9">
            <a:extLst>
              <a:ext uri="{FF2B5EF4-FFF2-40B4-BE49-F238E27FC236}">
                <a16:creationId xmlns:a16="http://schemas.microsoft.com/office/drawing/2014/main" id="{824C54B1-998E-4A9D-AAF7-F3D9E70EAAF6}"/>
              </a:ext>
            </a:extLst>
          </p:cNvPr>
          <p:cNvSpPr>
            <a:spLocks noGrp="1" noChangeArrowheads="1"/>
          </p:cNvSpPr>
          <p:nvPr>
            <p:ph type="ftr" sz="quarter" idx="11"/>
          </p:nvPr>
        </p:nvSpPr>
        <p:spPr>
          <a:ln/>
        </p:spPr>
        <p:txBody>
          <a:bodyPr/>
          <a:lstStyle>
            <a:lvl1pPr>
              <a:defRPr/>
            </a:lvl1pPr>
          </a:lstStyle>
          <a:p>
            <a:endParaRPr lang="en-US" dirty="0"/>
          </a:p>
        </p:txBody>
      </p:sp>
      <p:sp>
        <p:nvSpPr>
          <p:cNvPr id="5" name="Rectangle 10">
            <a:extLst>
              <a:ext uri="{FF2B5EF4-FFF2-40B4-BE49-F238E27FC236}">
                <a16:creationId xmlns:a16="http://schemas.microsoft.com/office/drawing/2014/main" id="{EB2A4CFD-382C-422B-BDB6-F34ACF7007ED}"/>
              </a:ext>
            </a:extLst>
          </p:cNvPr>
          <p:cNvSpPr>
            <a:spLocks noGrp="1" noChangeArrowheads="1"/>
          </p:cNvSpPr>
          <p:nvPr>
            <p:ph type="sldNum" sz="quarter" idx="12"/>
          </p:nvPr>
        </p:nvSpPr>
        <p:spPr>
          <a:ln/>
        </p:spPr>
        <p:txBody>
          <a:bodyPr/>
          <a:lstStyle>
            <a:lvl1pPr>
              <a:defRPr/>
            </a:lvl1pPr>
          </a:lstStyle>
          <a:p>
            <a:fld id="{69E57DC2-970A-4B3E-BB1C-7A09969E49DF}" type="slidenum">
              <a:rPr lang="en-US" smtClean="0"/>
              <a:t>‹#›</a:t>
            </a:fld>
            <a:endParaRPr lang="en-US" dirty="0"/>
          </a:p>
        </p:txBody>
      </p:sp>
    </p:spTree>
    <p:extLst>
      <p:ext uri="{BB962C8B-B14F-4D97-AF65-F5344CB8AC3E}">
        <p14:creationId xmlns:p14="http://schemas.microsoft.com/office/powerpoint/2010/main" val="310806270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3A360982-24F2-4814-A9F0-6605CF3BEB1D}"/>
              </a:ext>
            </a:extLst>
          </p:cNvPr>
          <p:cNvSpPr>
            <a:spLocks noGrp="1" noChangeArrowheads="1"/>
          </p:cNvSpPr>
          <p:nvPr>
            <p:ph type="dt" sz="half" idx="10"/>
          </p:nvPr>
        </p:nvSpPr>
        <p:spPr>
          <a:ln/>
        </p:spPr>
        <p:txBody>
          <a:bodyPr/>
          <a:lstStyle>
            <a:lvl1pPr>
              <a:defRPr/>
            </a:lvl1pPr>
          </a:lstStyle>
          <a:p>
            <a:fld id="{6836C0FD-B358-470E-A303-50B3C01739E8}" type="datetime1">
              <a:rPr lang="en-US" smtClean="0"/>
              <a:t>12/9/20</a:t>
            </a:fld>
            <a:endParaRPr lang="en-US" dirty="0"/>
          </a:p>
        </p:txBody>
      </p:sp>
      <p:sp>
        <p:nvSpPr>
          <p:cNvPr id="3" name="Rectangle 9">
            <a:extLst>
              <a:ext uri="{FF2B5EF4-FFF2-40B4-BE49-F238E27FC236}">
                <a16:creationId xmlns:a16="http://schemas.microsoft.com/office/drawing/2014/main" id="{87D4F87A-ABFF-4BC5-8122-A75C5E38073C}"/>
              </a:ext>
            </a:extLst>
          </p:cNvPr>
          <p:cNvSpPr>
            <a:spLocks noGrp="1" noChangeArrowheads="1"/>
          </p:cNvSpPr>
          <p:nvPr>
            <p:ph type="ftr" sz="quarter" idx="11"/>
          </p:nvPr>
        </p:nvSpPr>
        <p:spPr>
          <a:ln/>
        </p:spPr>
        <p:txBody>
          <a:bodyPr/>
          <a:lstStyle>
            <a:lvl1pPr>
              <a:defRPr/>
            </a:lvl1pPr>
          </a:lstStyle>
          <a:p>
            <a:endParaRPr lang="en-US" dirty="0"/>
          </a:p>
        </p:txBody>
      </p:sp>
      <p:sp>
        <p:nvSpPr>
          <p:cNvPr id="4" name="Rectangle 10">
            <a:extLst>
              <a:ext uri="{FF2B5EF4-FFF2-40B4-BE49-F238E27FC236}">
                <a16:creationId xmlns:a16="http://schemas.microsoft.com/office/drawing/2014/main" id="{330C4265-B88B-4E58-940F-724E1E327394}"/>
              </a:ext>
            </a:extLst>
          </p:cNvPr>
          <p:cNvSpPr>
            <a:spLocks noGrp="1" noChangeArrowheads="1"/>
          </p:cNvSpPr>
          <p:nvPr>
            <p:ph type="sldNum" sz="quarter" idx="12"/>
          </p:nvPr>
        </p:nvSpPr>
        <p:spPr>
          <a:ln/>
        </p:spPr>
        <p:txBody>
          <a:bodyPr/>
          <a:lstStyle>
            <a:lvl1pPr>
              <a:defRPr/>
            </a:lvl1pPr>
          </a:lstStyle>
          <a:p>
            <a:fld id="{69E57DC2-970A-4B3E-BB1C-7A09969E49DF}" type="slidenum">
              <a:rPr lang="en-US" smtClean="0"/>
              <a:t>‹#›</a:t>
            </a:fld>
            <a:endParaRPr lang="en-US" dirty="0"/>
          </a:p>
        </p:txBody>
      </p:sp>
    </p:spTree>
    <p:extLst>
      <p:ext uri="{BB962C8B-B14F-4D97-AF65-F5344CB8AC3E}">
        <p14:creationId xmlns:p14="http://schemas.microsoft.com/office/powerpoint/2010/main" val="129547063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8">
            <a:extLst>
              <a:ext uri="{FF2B5EF4-FFF2-40B4-BE49-F238E27FC236}">
                <a16:creationId xmlns:a16="http://schemas.microsoft.com/office/drawing/2014/main" id="{07FB71FB-1919-455E-B2AE-85C2A8D309B0}"/>
              </a:ext>
            </a:extLst>
          </p:cNvPr>
          <p:cNvSpPr>
            <a:spLocks noGrp="1" noChangeArrowheads="1"/>
          </p:cNvSpPr>
          <p:nvPr>
            <p:ph type="dt" sz="half" idx="10"/>
          </p:nvPr>
        </p:nvSpPr>
        <p:spPr>
          <a:ln/>
        </p:spPr>
        <p:txBody>
          <a:bodyPr/>
          <a:lstStyle>
            <a:lvl1pPr>
              <a:defRPr/>
            </a:lvl1pPr>
          </a:lstStyle>
          <a:p>
            <a:fld id="{369F8AA3-B59B-4FEF-8B6A-AA1E7F130841}" type="datetime1">
              <a:rPr lang="en-US" smtClean="0"/>
              <a:t>12/9/20</a:t>
            </a:fld>
            <a:endParaRPr lang="en-US" dirty="0"/>
          </a:p>
        </p:txBody>
      </p:sp>
      <p:sp>
        <p:nvSpPr>
          <p:cNvPr id="6" name="Rectangle 9">
            <a:extLst>
              <a:ext uri="{FF2B5EF4-FFF2-40B4-BE49-F238E27FC236}">
                <a16:creationId xmlns:a16="http://schemas.microsoft.com/office/drawing/2014/main" id="{CF256DD6-BF28-49D0-9878-080F6A3FF6E6}"/>
              </a:ext>
            </a:extLst>
          </p:cNvPr>
          <p:cNvSpPr>
            <a:spLocks noGrp="1" noChangeArrowheads="1"/>
          </p:cNvSpPr>
          <p:nvPr>
            <p:ph type="ftr" sz="quarter" idx="11"/>
          </p:nvPr>
        </p:nvSpPr>
        <p:spPr>
          <a:ln/>
        </p:spPr>
        <p:txBody>
          <a:bodyPr/>
          <a:lstStyle>
            <a:lvl1pPr>
              <a:defRPr/>
            </a:lvl1pPr>
          </a:lstStyle>
          <a:p>
            <a:endParaRPr lang="en-US" dirty="0"/>
          </a:p>
        </p:txBody>
      </p:sp>
      <p:sp>
        <p:nvSpPr>
          <p:cNvPr id="7" name="Rectangle 10">
            <a:extLst>
              <a:ext uri="{FF2B5EF4-FFF2-40B4-BE49-F238E27FC236}">
                <a16:creationId xmlns:a16="http://schemas.microsoft.com/office/drawing/2014/main" id="{D813EA7B-93EC-4345-804B-7953A0C0B4B2}"/>
              </a:ext>
            </a:extLst>
          </p:cNvPr>
          <p:cNvSpPr>
            <a:spLocks noGrp="1" noChangeArrowheads="1"/>
          </p:cNvSpPr>
          <p:nvPr>
            <p:ph type="sldNum" sz="quarter" idx="12"/>
          </p:nvPr>
        </p:nvSpPr>
        <p:spPr>
          <a:ln/>
        </p:spPr>
        <p:txBody>
          <a:bodyPr/>
          <a:lstStyle>
            <a:lvl1pPr>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724875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ext Placeholder 2"/>
          <p:cNvSpPr>
            <a:spLocks noGrp="1"/>
          </p:cNvSpPr>
          <p:nvPr>
            <p:ph type="body" sz="half" idx="1"/>
          </p:nvPr>
        </p:nvSpPr>
        <p:spPr>
          <a:xfrm>
            <a:off x="533400" y="1828800"/>
            <a:ext cx="81534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 y="3924300"/>
            <a:ext cx="81534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fld id="{B11DF4AC-162B-4831-B220-BBCB412DFADC}" type="datetime1">
              <a:rPr lang="en-US" smtClean="0"/>
              <a:t>12/9/20</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6171E143-E678-0142-A18F-FCDAAA6D45B9}"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8">
            <a:extLst>
              <a:ext uri="{FF2B5EF4-FFF2-40B4-BE49-F238E27FC236}">
                <a16:creationId xmlns:a16="http://schemas.microsoft.com/office/drawing/2014/main" id="{0E58D91A-A8D5-475A-A3AD-D8690EBF362D}"/>
              </a:ext>
            </a:extLst>
          </p:cNvPr>
          <p:cNvSpPr>
            <a:spLocks noGrp="1" noChangeArrowheads="1"/>
          </p:cNvSpPr>
          <p:nvPr>
            <p:ph type="dt" sz="half" idx="10"/>
          </p:nvPr>
        </p:nvSpPr>
        <p:spPr>
          <a:ln/>
        </p:spPr>
        <p:txBody>
          <a:bodyPr/>
          <a:lstStyle>
            <a:lvl1pPr>
              <a:defRPr/>
            </a:lvl1pPr>
          </a:lstStyle>
          <a:p>
            <a:fld id="{B3FF9532-FF47-4B8A-87FF-494E4D9BAE8B}" type="datetime1">
              <a:rPr lang="en-US" smtClean="0"/>
              <a:t>12/9/20</a:t>
            </a:fld>
            <a:endParaRPr lang="en-US" dirty="0"/>
          </a:p>
        </p:txBody>
      </p:sp>
      <p:sp>
        <p:nvSpPr>
          <p:cNvPr id="6" name="Rectangle 9">
            <a:extLst>
              <a:ext uri="{FF2B5EF4-FFF2-40B4-BE49-F238E27FC236}">
                <a16:creationId xmlns:a16="http://schemas.microsoft.com/office/drawing/2014/main" id="{9573A023-9EF1-4543-93A5-A6B8CF735BD7}"/>
              </a:ext>
            </a:extLst>
          </p:cNvPr>
          <p:cNvSpPr>
            <a:spLocks noGrp="1" noChangeArrowheads="1"/>
          </p:cNvSpPr>
          <p:nvPr>
            <p:ph type="ftr" sz="quarter" idx="11"/>
          </p:nvPr>
        </p:nvSpPr>
        <p:spPr>
          <a:ln/>
        </p:spPr>
        <p:txBody>
          <a:bodyPr/>
          <a:lstStyle>
            <a:lvl1pPr>
              <a:defRPr/>
            </a:lvl1pPr>
          </a:lstStyle>
          <a:p>
            <a:endParaRPr lang="en-US" dirty="0"/>
          </a:p>
        </p:txBody>
      </p:sp>
      <p:sp>
        <p:nvSpPr>
          <p:cNvPr id="7" name="Rectangle 10">
            <a:extLst>
              <a:ext uri="{FF2B5EF4-FFF2-40B4-BE49-F238E27FC236}">
                <a16:creationId xmlns:a16="http://schemas.microsoft.com/office/drawing/2014/main" id="{370988F2-0583-47DE-B01D-6FF99EF10F38}"/>
              </a:ext>
            </a:extLst>
          </p:cNvPr>
          <p:cNvSpPr>
            <a:spLocks noGrp="1" noChangeArrowheads="1"/>
          </p:cNvSpPr>
          <p:nvPr>
            <p:ph type="sldNum" sz="quarter" idx="12"/>
          </p:nvPr>
        </p:nvSpPr>
        <p:spPr>
          <a:ln/>
        </p:spPr>
        <p:txBody>
          <a:bodyPr/>
          <a:lstStyle>
            <a:lvl1pPr>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34786483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2084DB50-DEE7-4360-AED3-C2FEBADCCDD2}"/>
              </a:ext>
            </a:extLst>
          </p:cNvPr>
          <p:cNvSpPr>
            <a:spLocks noGrp="1" noChangeArrowheads="1"/>
          </p:cNvSpPr>
          <p:nvPr>
            <p:ph type="dt" sz="half" idx="10"/>
          </p:nvPr>
        </p:nvSpPr>
        <p:spPr>
          <a:ln/>
        </p:spPr>
        <p:txBody>
          <a:bodyPr/>
          <a:lstStyle>
            <a:lvl1pPr>
              <a:defRPr/>
            </a:lvl1pPr>
          </a:lstStyle>
          <a:p>
            <a:fld id="{A912749D-C5F4-4FF6-8E78-5689E4B59797}" type="datetime1">
              <a:rPr lang="en-US" smtClean="0"/>
              <a:t>12/9/20</a:t>
            </a:fld>
            <a:endParaRPr lang="en-US" dirty="0"/>
          </a:p>
        </p:txBody>
      </p:sp>
      <p:sp>
        <p:nvSpPr>
          <p:cNvPr id="5" name="Rectangle 9">
            <a:extLst>
              <a:ext uri="{FF2B5EF4-FFF2-40B4-BE49-F238E27FC236}">
                <a16:creationId xmlns:a16="http://schemas.microsoft.com/office/drawing/2014/main" id="{73D3CE22-CF2F-43CB-94F8-98169E7382BC}"/>
              </a:ext>
            </a:extLst>
          </p:cNvPr>
          <p:cNvSpPr>
            <a:spLocks noGrp="1" noChangeArrowheads="1"/>
          </p:cNvSpPr>
          <p:nvPr>
            <p:ph type="ftr" sz="quarter" idx="11"/>
          </p:nvPr>
        </p:nvSpPr>
        <p:spPr>
          <a:ln/>
        </p:spPr>
        <p:txBody>
          <a:bodyPr/>
          <a:lstStyle>
            <a:lvl1pPr>
              <a:defRPr/>
            </a:lvl1pPr>
          </a:lstStyle>
          <a:p>
            <a:endParaRPr lang="en-US" dirty="0"/>
          </a:p>
        </p:txBody>
      </p:sp>
      <p:sp>
        <p:nvSpPr>
          <p:cNvPr id="6" name="Rectangle 10">
            <a:extLst>
              <a:ext uri="{FF2B5EF4-FFF2-40B4-BE49-F238E27FC236}">
                <a16:creationId xmlns:a16="http://schemas.microsoft.com/office/drawing/2014/main" id="{64EA8AA3-A055-4C82-90B4-32137EBA7D08}"/>
              </a:ext>
            </a:extLst>
          </p:cNvPr>
          <p:cNvSpPr>
            <a:spLocks noGrp="1" noChangeArrowheads="1"/>
          </p:cNvSpPr>
          <p:nvPr>
            <p:ph type="sldNum" sz="quarter" idx="12"/>
          </p:nvPr>
        </p:nvSpPr>
        <p:spPr>
          <a:ln/>
        </p:spPr>
        <p:txBody>
          <a:bodyPr/>
          <a:lstStyle>
            <a:lvl1pPr>
              <a:defRPr/>
            </a:lvl1pPr>
          </a:lstStyle>
          <a:p>
            <a:fld id="{69E57DC2-970A-4B3E-BB1C-7A09969E49DF}" type="slidenum">
              <a:rPr lang="en-US" smtClean="0"/>
              <a:t>‹#›</a:t>
            </a:fld>
            <a:endParaRPr lang="en-US" dirty="0"/>
          </a:p>
        </p:txBody>
      </p:sp>
    </p:spTree>
    <p:extLst>
      <p:ext uri="{BB962C8B-B14F-4D97-AF65-F5344CB8AC3E}">
        <p14:creationId xmlns:p14="http://schemas.microsoft.com/office/powerpoint/2010/main" val="92147130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1DEC5BE4-2741-47AF-A090-440D02F84B52}"/>
              </a:ext>
            </a:extLst>
          </p:cNvPr>
          <p:cNvSpPr>
            <a:spLocks noGrp="1" noChangeArrowheads="1"/>
          </p:cNvSpPr>
          <p:nvPr>
            <p:ph type="dt" sz="half" idx="10"/>
          </p:nvPr>
        </p:nvSpPr>
        <p:spPr>
          <a:ln/>
        </p:spPr>
        <p:txBody>
          <a:bodyPr/>
          <a:lstStyle>
            <a:lvl1pPr>
              <a:defRPr/>
            </a:lvl1pPr>
          </a:lstStyle>
          <a:p>
            <a:fld id="{9080CF6D-F5CB-4274-AF8A-6FFDBE0E1556}" type="datetime1">
              <a:rPr lang="en-US" smtClean="0"/>
              <a:t>12/9/20</a:t>
            </a:fld>
            <a:endParaRPr lang="en-US" dirty="0"/>
          </a:p>
        </p:txBody>
      </p:sp>
      <p:sp>
        <p:nvSpPr>
          <p:cNvPr id="5" name="Rectangle 9">
            <a:extLst>
              <a:ext uri="{FF2B5EF4-FFF2-40B4-BE49-F238E27FC236}">
                <a16:creationId xmlns:a16="http://schemas.microsoft.com/office/drawing/2014/main" id="{DD1DFCD0-A1F1-43E7-AB73-AFEABE71A1CE}"/>
              </a:ext>
            </a:extLst>
          </p:cNvPr>
          <p:cNvSpPr>
            <a:spLocks noGrp="1" noChangeArrowheads="1"/>
          </p:cNvSpPr>
          <p:nvPr>
            <p:ph type="ftr" sz="quarter" idx="11"/>
          </p:nvPr>
        </p:nvSpPr>
        <p:spPr>
          <a:ln/>
        </p:spPr>
        <p:txBody>
          <a:bodyPr/>
          <a:lstStyle>
            <a:lvl1pPr>
              <a:defRPr/>
            </a:lvl1pPr>
          </a:lstStyle>
          <a:p>
            <a:endParaRPr lang="en-US" dirty="0"/>
          </a:p>
        </p:txBody>
      </p:sp>
      <p:sp>
        <p:nvSpPr>
          <p:cNvPr id="6" name="Rectangle 10">
            <a:extLst>
              <a:ext uri="{FF2B5EF4-FFF2-40B4-BE49-F238E27FC236}">
                <a16:creationId xmlns:a16="http://schemas.microsoft.com/office/drawing/2014/main" id="{16DA2F66-2DB0-4F6E-BB37-7A5BC812DB0A}"/>
              </a:ext>
            </a:extLst>
          </p:cNvPr>
          <p:cNvSpPr>
            <a:spLocks noGrp="1" noChangeArrowheads="1"/>
          </p:cNvSpPr>
          <p:nvPr>
            <p:ph type="sldNum" sz="quarter" idx="12"/>
          </p:nvPr>
        </p:nvSpPr>
        <p:spPr>
          <a:ln/>
        </p:spPr>
        <p:txBody>
          <a:bodyPr/>
          <a:lstStyle>
            <a:lvl1pPr>
              <a:defRPr/>
            </a:lvl1pPr>
          </a:lstStyle>
          <a:p>
            <a:fld id="{69E57DC2-970A-4B3E-BB1C-7A09969E49DF}" type="slidenum">
              <a:rPr lang="en-US" smtClean="0"/>
              <a:t>‹#›</a:t>
            </a:fld>
            <a:endParaRPr lang="en-US" dirty="0"/>
          </a:p>
        </p:txBody>
      </p:sp>
    </p:spTree>
    <p:extLst>
      <p:ext uri="{BB962C8B-B14F-4D97-AF65-F5344CB8AC3E}">
        <p14:creationId xmlns:p14="http://schemas.microsoft.com/office/powerpoint/2010/main" val="140113390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ext Placeholder 2"/>
          <p:cNvSpPr>
            <a:spLocks noGrp="1"/>
          </p:cNvSpPr>
          <p:nvPr>
            <p:ph type="body" sz="half" idx="1"/>
          </p:nvPr>
        </p:nvSpPr>
        <p:spPr>
          <a:xfrm>
            <a:off x="533400" y="1828800"/>
            <a:ext cx="8153400" cy="1943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 y="3924300"/>
            <a:ext cx="8153400" cy="1943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309892BE-9179-43A1-A6D0-53B4ABCE9A63}"/>
              </a:ext>
            </a:extLst>
          </p:cNvPr>
          <p:cNvSpPr>
            <a:spLocks noGrp="1" noChangeArrowheads="1"/>
          </p:cNvSpPr>
          <p:nvPr>
            <p:ph type="dt" sz="half" idx="10"/>
          </p:nvPr>
        </p:nvSpPr>
        <p:spPr>
          <a:ln/>
        </p:spPr>
        <p:txBody>
          <a:bodyPr/>
          <a:lstStyle>
            <a:lvl1pPr>
              <a:defRPr/>
            </a:lvl1pPr>
          </a:lstStyle>
          <a:p>
            <a:fld id="{6F54A360-05D0-4E4C-ACBF-BF3217170CF7}" type="datetime1">
              <a:rPr lang="en-US" smtClean="0"/>
              <a:t>12/9/20</a:t>
            </a:fld>
            <a:endParaRPr lang="en-US"/>
          </a:p>
        </p:txBody>
      </p:sp>
      <p:sp>
        <p:nvSpPr>
          <p:cNvPr id="6" name="Rectangle 9">
            <a:extLst>
              <a:ext uri="{FF2B5EF4-FFF2-40B4-BE49-F238E27FC236}">
                <a16:creationId xmlns:a16="http://schemas.microsoft.com/office/drawing/2014/main" id="{8E2200E8-4757-4519-A61F-132470C47BD7}"/>
              </a:ext>
            </a:extLst>
          </p:cNvPr>
          <p:cNvSpPr>
            <a:spLocks noGrp="1" noChangeArrowheads="1"/>
          </p:cNvSpPr>
          <p:nvPr>
            <p:ph type="ftr" sz="quarter" idx="11"/>
          </p:nvPr>
        </p:nvSpPr>
        <p:spPr>
          <a:ln/>
        </p:spPr>
        <p:txBody>
          <a:bodyPr/>
          <a:lstStyle>
            <a:lvl1pPr>
              <a:defRPr/>
            </a:lvl1pPr>
          </a:lstStyle>
          <a:p>
            <a:endParaRPr lang="en-US"/>
          </a:p>
        </p:txBody>
      </p:sp>
      <p:sp>
        <p:nvSpPr>
          <p:cNvPr id="7" name="Rectangle 10">
            <a:extLst>
              <a:ext uri="{FF2B5EF4-FFF2-40B4-BE49-F238E27FC236}">
                <a16:creationId xmlns:a16="http://schemas.microsoft.com/office/drawing/2014/main" id="{8BF99F99-C615-4427-B021-14B142EF997C}"/>
              </a:ext>
            </a:extLst>
          </p:cNvPr>
          <p:cNvSpPr>
            <a:spLocks noGrp="1" noChangeArrowheads="1"/>
          </p:cNvSpPr>
          <p:nvPr>
            <p:ph type="sldNum" sz="quarter" idx="12"/>
          </p:nvPr>
        </p:nvSpPr>
        <p:spPr>
          <a:ln/>
        </p:spPr>
        <p:txBody>
          <a:bodyPr/>
          <a:lstStyle>
            <a:lvl1pPr>
              <a:defRPr/>
            </a:lvl1pPr>
          </a:lstStyle>
          <a:p>
            <a:fld id="{A85CB6F5-83BF-4EE6-A8A0-7837C78D3C29}" type="slidenum">
              <a:rPr lang="en-US" smtClean="0"/>
              <a:pPr/>
              <a:t>‹#›</a:t>
            </a:fld>
            <a:endParaRPr lang="en-US" dirty="0"/>
          </a:p>
        </p:txBody>
      </p:sp>
    </p:spTree>
    <p:extLst>
      <p:ext uri="{BB962C8B-B14F-4D97-AF65-F5344CB8AC3E}">
        <p14:creationId xmlns:p14="http://schemas.microsoft.com/office/powerpoint/2010/main" val="91522689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able Placeholder 2"/>
          <p:cNvSpPr>
            <a:spLocks noGrp="1"/>
          </p:cNvSpPr>
          <p:nvPr>
            <p:ph type="tbl" idx="1"/>
          </p:nvPr>
        </p:nvSpPr>
        <p:spPr>
          <a:xfrm>
            <a:off x="533400" y="1828800"/>
            <a:ext cx="8153400" cy="4038600"/>
          </a:xfrm>
        </p:spPr>
        <p:txBody>
          <a:bodyPr/>
          <a:lstStyle/>
          <a:p>
            <a:pPr lvl="0"/>
            <a:r>
              <a:rPr lang="en-US" noProof="0"/>
              <a:t>Click icon to add table</a:t>
            </a:r>
          </a:p>
        </p:txBody>
      </p:sp>
      <p:sp>
        <p:nvSpPr>
          <p:cNvPr id="4" name="Rectangle 8">
            <a:extLst>
              <a:ext uri="{FF2B5EF4-FFF2-40B4-BE49-F238E27FC236}">
                <a16:creationId xmlns:a16="http://schemas.microsoft.com/office/drawing/2014/main" id="{88C68C34-B4A4-4EFB-833D-79ADC6CAA764}"/>
              </a:ext>
            </a:extLst>
          </p:cNvPr>
          <p:cNvSpPr>
            <a:spLocks noGrp="1" noChangeArrowheads="1"/>
          </p:cNvSpPr>
          <p:nvPr>
            <p:ph type="dt" sz="half" idx="10"/>
          </p:nvPr>
        </p:nvSpPr>
        <p:spPr>
          <a:ln/>
        </p:spPr>
        <p:txBody>
          <a:bodyPr/>
          <a:lstStyle>
            <a:lvl1pPr>
              <a:defRPr/>
            </a:lvl1pPr>
          </a:lstStyle>
          <a:p>
            <a:pPr>
              <a:defRPr/>
            </a:pPr>
            <a:fld id="{D6F41052-4318-4B6C-8E25-1ECE38ACD3AE}" type="datetime1">
              <a:rPr lang="en-US" smtClean="0"/>
              <a:t>12/9/20</a:t>
            </a:fld>
            <a:endParaRPr lang="en-US"/>
          </a:p>
        </p:txBody>
      </p:sp>
      <p:sp>
        <p:nvSpPr>
          <p:cNvPr id="5" name="Rectangle 9">
            <a:extLst>
              <a:ext uri="{FF2B5EF4-FFF2-40B4-BE49-F238E27FC236}">
                <a16:creationId xmlns:a16="http://schemas.microsoft.com/office/drawing/2014/main" id="{9213339A-6BBC-4EAD-B414-4D22C2F1DE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B28483C4-170B-4A88-9360-00CD298C8896}"/>
              </a:ext>
            </a:extLst>
          </p:cNvPr>
          <p:cNvSpPr>
            <a:spLocks noGrp="1" noChangeArrowheads="1"/>
          </p:cNvSpPr>
          <p:nvPr>
            <p:ph type="sldNum" sz="quarter" idx="12"/>
          </p:nvPr>
        </p:nvSpPr>
        <p:spPr>
          <a:ln/>
        </p:spPr>
        <p:txBody>
          <a:bodyPr/>
          <a:lstStyle>
            <a:lvl1pPr>
              <a:defRPr/>
            </a:lvl1pPr>
          </a:lstStyle>
          <a:p>
            <a:pPr>
              <a:defRPr/>
            </a:pPr>
            <a:fld id="{2E60F058-13A0-844A-BF34-73693808E75E}" type="slidenum">
              <a:rPr lang="en-US" smtClean="0"/>
              <a:pPr>
                <a:defRPr/>
              </a:pPr>
              <a:t>‹#›</a:t>
            </a:fld>
            <a:endParaRPr lang="en-US"/>
          </a:p>
        </p:txBody>
      </p:sp>
    </p:spTree>
    <p:extLst>
      <p:ext uri="{BB962C8B-B14F-4D97-AF65-F5344CB8AC3E}">
        <p14:creationId xmlns:p14="http://schemas.microsoft.com/office/powerpoint/2010/main" val="94630068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Chart Placeholder 2"/>
          <p:cNvSpPr>
            <a:spLocks noGrp="1"/>
          </p:cNvSpPr>
          <p:nvPr>
            <p:ph type="chart" idx="1"/>
          </p:nvPr>
        </p:nvSpPr>
        <p:spPr>
          <a:xfrm>
            <a:off x="533400" y="1828800"/>
            <a:ext cx="8153400" cy="4038600"/>
          </a:xfrm>
        </p:spPr>
        <p:txBody>
          <a:bodyPr/>
          <a:lstStyle/>
          <a:p>
            <a:pPr lvl="0"/>
            <a:r>
              <a:rPr lang="en-US" noProof="0"/>
              <a:t>Click icon to add chart</a:t>
            </a:r>
          </a:p>
        </p:txBody>
      </p:sp>
      <p:sp>
        <p:nvSpPr>
          <p:cNvPr id="4" name="Rectangle 8">
            <a:extLst>
              <a:ext uri="{FF2B5EF4-FFF2-40B4-BE49-F238E27FC236}">
                <a16:creationId xmlns:a16="http://schemas.microsoft.com/office/drawing/2014/main" id="{5471CEEC-4EF7-4814-AC54-B8B15E8E0340}"/>
              </a:ext>
            </a:extLst>
          </p:cNvPr>
          <p:cNvSpPr>
            <a:spLocks noGrp="1" noChangeArrowheads="1"/>
          </p:cNvSpPr>
          <p:nvPr>
            <p:ph type="dt" sz="half" idx="10"/>
          </p:nvPr>
        </p:nvSpPr>
        <p:spPr>
          <a:ln/>
        </p:spPr>
        <p:txBody>
          <a:bodyPr/>
          <a:lstStyle>
            <a:lvl1pPr>
              <a:defRPr/>
            </a:lvl1pPr>
          </a:lstStyle>
          <a:p>
            <a:fld id="{A2BC54C6-D63E-4E37-90A4-84DB52D11DF0}" type="datetime1">
              <a:rPr lang="en-US" altLang="en-US" smtClean="0"/>
              <a:t>12/9/20</a:t>
            </a:fld>
            <a:endParaRPr lang="en-US" altLang="en-US"/>
          </a:p>
        </p:txBody>
      </p:sp>
      <p:sp>
        <p:nvSpPr>
          <p:cNvPr id="5" name="Rectangle 9">
            <a:extLst>
              <a:ext uri="{FF2B5EF4-FFF2-40B4-BE49-F238E27FC236}">
                <a16:creationId xmlns:a16="http://schemas.microsoft.com/office/drawing/2014/main" id="{69BA0847-DE4C-41B0-99DB-4885E110A4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EC755665-84BC-44F0-8FFB-2A5B0E15E61D}"/>
              </a:ext>
            </a:extLst>
          </p:cNvPr>
          <p:cNvSpPr>
            <a:spLocks noGrp="1" noChangeArrowheads="1"/>
          </p:cNvSpPr>
          <p:nvPr>
            <p:ph type="sldNum" sz="quarter" idx="12"/>
          </p:nvPr>
        </p:nvSpPr>
        <p:spPr>
          <a:ln/>
        </p:spPr>
        <p:txBody>
          <a:bodyPr/>
          <a:lstStyle>
            <a:lvl1pPr>
              <a:defRPr/>
            </a:lvl1pPr>
          </a:lstStyle>
          <a:p>
            <a:fld id="{0904B5EA-F5F0-48C8-A851-2FD9C4B645FD}" type="slidenum">
              <a:rPr lang="en-US" altLang="en-US" smtClean="0"/>
              <a:pPr/>
              <a:t>‹#›</a:t>
            </a:fld>
            <a:endParaRPr lang="en-US" altLang="en-US"/>
          </a:p>
        </p:txBody>
      </p:sp>
    </p:spTree>
    <p:extLst>
      <p:ext uri="{BB962C8B-B14F-4D97-AF65-F5344CB8AC3E}">
        <p14:creationId xmlns:p14="http://schemas.microsoft.com/office/powerpoint/2010/main" val="104461543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473075"/>
            <a:ext cx="8153400" cy="53943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8">
            <a:extLst>
              <a:ext uri="{FF2B5EF4-FFF2-40B4-BE49-F238E27FC236}">
                <a16:creationId xmlns:a16="http://schemas.microsoft.com/office/drawing/2014/main" id="{4A6B4146-CCC8-48C6-9185-A866CE70F72E}"/>
              </a:ext>
            </a:extLst>
          </p:cNvPr>
          <p:cNvSpPr>
            <a:spLocks noGrp="1" noChangeArrowheads="1"/>
          </p:cNvSpPr>
          <p:nvPr>
            <p:ph type="dt" sz="half" idx="10"/>
          </p:nvPr>
        </p:nvSpPr>
        <p:spPr>
          <a:ln/>
        </p:spPr>
        <p:txBody>
          <a:bodyPr/>
          <a:lstStyle>
            <a:lvl1pPr>
              <a:defRPr/>
            </a:lvl1pPr>
          </a:lstStyle>
          <a:p>
            <a:pPr>
              <a:defRPr/>
            </a:pPr>
            <a:fld id="{3C90ECE5-F36F-40B4-9344-C780E7366BCC}" type="datetime1">
              <a:rPr lang="en-US" smtClean="0"/>
              <a:t>12/9/20</a:t>
            </a:fld>
            <a:endParaRPr lang="en-US"/>
          </a:p>
        </p:txBody>
      </p:sp>
      <p:sp>
        <p:nvSpPr>
          <p:cNvPr id="4" name="Rectangle 9">
            <a:extLst>
              <a:ext uri="{FF2B5EF4-FFF2-40B4-BE49-F238E27FC236}">
                <a16:creationId xmlns:a16="http://schemas.microsoft.com/office/drawing/2014/main" id="{50721E5D-BF42-4AD1-8981-5B7123AFAD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AB3334D0-3826-45A5-9677-30B31B81B8EA}"/>
              </a:ext>
            </a:extLst>
          </p:cNvPr>
          <p:cNvSpPr>
            <a:spLocks noGrp="1" noChangeArrowheads="1"/>
          </p:cNvSpPr>
          <p:nvPr>
            <p:ph type="sldNum" sz="quarter" idx="12"/>
          </p:nvPr>
        </p:nvSpPr>
        <p:spPr>
          <a:ln/>
        </p:spPr>
        <p:txBody>
          <a:bodyPr/>
          <a:lstStyle>
            <a:lvl1pPr>
              <a:defRPr/>
            </a:lvl1pPr>
          </a:lstStyle>
          <a:p>
            <a:fld id="{89D1BA1C-1C4B-4895-824D-6F5868DD7458}" type="slidenum">
              <a:rPr lang="en-US" altLang="en-US" smtClean="0"/>
              <a:pPr/>
              <a:t>‹#›</a:t>
            </a:fld>
            <a:endParaRPr lang="en-US" altLang="en-US"/>
          </a:p>
        </p:txBody>
      </p:sp>
    </p:spTree>
    <p:extLst>
      <p:ext uri="{BB962C8B-B14F-4D97-AF65-F5344CB8AC3E}">
        <p14:creationId xmlns:p14="http://schemas.microsoft.com/office/powerpoint/2010/main" val="29568364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50882"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5088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a:extLst>
              <a:ext uri="{FF2B5EF4-FFF2-40B4-BE49-F238E27FC236}">
                <a16:creationId xmlns:a16="http://schemas.microsoft.com/office/drawing/2014/main" id="{119A9FFC-A4A6-409B-842A-969699E17CC3}"/>
              </a:ext>
            </a:extLst>
          </p:cNvPr>
          <p:cNvSpPr>
            <a:spLocks noGrp="1" noChangeArrowheads="1"/>
          </p:cNvSpPr>
          <p:nvPr>
            <p:ph type="dt" sz="half" idx="10"/>
          </p:nvPr>
        </p:nvSpPr>
        <p:spPr>
          <a:ln/>
        </p:spPr>
        <p:txBody>
          <a:bodyPr/>
          <a:lstStyle>
            <a:lvl1pPr>
              <a:defRPr/>
            </a:lvl1pPr>
          </a:lstStyle>
          <a:p>
            <a:pPr>
              <a:defRPr/>
            </a:pPr>
            <a:fld id="{7336C940-4CF8-4A5D-B71C-765F908D2AC9}" type="datetime1">
              <a:rPr lang="en-US" altLang="en-US" smtClean="0"/>
              <a:t>12/9/20</a:t>
            </a:fld>
            <a:endParaRPr lang="en-US" altLang="en-US"/>
          </a:p>
        </p:txBody>
      </p:sp>
      <p:sp>
        <p:nvSpPr>
          <p:cNvPr id="5" name="Rectangle 5">
            <a:extLst>
              <a:ext uri="{FF2B5EF4-FFF2-40B4-BE49-F238E27FC236}">
                <a16:creationId xmlns:a16="http://schemas.microsoft.com/office/drawing/2014/main" id="{DB0F521E-E308-409F-AD1B-60BA8339B7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098056-FDEC-475B-84DA-B3AD94D2C9E0}"/>
              </a:ext>
            </a:extLst>
          </p:cNvPr>
          <p:cNvSpPr>
            <a:spLocks noGrp="1" noChangeArrowheads="1"/>
          </p:cNvSpPr>
          <p:nvPr>
            <p:ph type="sldNum" sz="quarter" idx="12"/>
          </p:nvPr>
        </p:nvSpPr>
        <p:spPr>
          <a:ln/>
        </p:spPr>
        <p:txBody>
          <a:bodyPr/>
          <a:lstStyle>
            <a:lvl1pPr>
              <a:defRPr/>
            </a:lvl1pPr>
          </a:lstStyle>
          <a:p>
            <a:pPr>
              <a:defRPr/>
            </a:pPr>
            <a:fld id="{D3453965-BB4B-453D-95B5-784B3B063EBC}" type="slidenum">
              <a:rPr lang="en-US" altLang="en-US"/>
              <a:pPr>
                <a:defRPr/>
              </a:pPr>
              <a:t>‹#›</a:t>
            </a:fld>
            <a:endParaRPr lang="en-US" altLang="en-US"/>
          </a:p>
        </p:txBody>
      </p:sp>
    </p:spTree>
    <p:extLst>
      <p:ext uri="{BB962C8B-B14F-4D97-AF65-F5344CB8AC3E}">
        <p14:creationId xmlns:p14="http://schemas.microsoft.com/office/powerpoint/2010/main" val="299206264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8733A14-B52C-4D32-A325-2B1C7646B662}"/>
              </a:ext>
            </a:extLst>
          </p:cNvPr>
          <p:cNvSpPr>
            <a:spLocks noGrp="1" noChangeArrowheads="1"/>
          </p:cNvSpPr>
          <p:nvPr>
            <p:ph type="dt" sz="half" idx="10"/>
          </p:nvPr>
        </p:nvSpPr>
        <p:spPr>
          <a:ln/>
        </p:spPr>
        <p:txBody>
          <a:bodyPr/>
          <a:lstStyle>
            <a:lvl1pPr>
              <a:defRPr/>
            </a:lvl1pPr>
          </a:lstStyle>
          <a:p>
            <a:pPr>
              <a:defRPr/>
            </a:pPr>
            <a:fld id="{36207590-2D3E-4329-B0FE-E74CC9DCD1C6}" type="datetime1">
              <a:rPr lang="en-US" altLang="en-US" smtClean="0"/>
              <a:t>12/9/20</a:t>
            </a:fld>
            <a:endParaRPr lang="en-US" altLang="en-US"/>
          </a:p>
        </p:txBody>
      </p:sp>
      <p:sp>
        <p:nvSpPr>
          <p:cNvPr id="5" name="Rectangle 5">
            <a:extLst>
              <a:ext uri="{FF2B5EF4-FFF2-40B4-BE49-F238E27FC236}">
                <a16:creationId xmlns:a16="http://schemas.microsoft.com/office/drawing/2014/main" id="{6800B61E-AE9A-4471-8E75-1B13B60594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C2B3A66-7208-4EC5-9590-D41527077474}"/>
              </a:ext>
            </a:extLst>
          </p:cNvPr>
          <p:cNvSpPr>
            <a:spLocks noGrp="1" noChangeArrowheads="1"/>
          </p:cNvSpPr>
          <p:nvPr>
            <p:ph type="sldNum" sz="quarter" idx="12"/>
          </p:nvPr>
        </p:nvSpPr>
        <p:spPr>
          <a:ln/>
        </p:spPr>
        <p:txBody>
          <a:bodyPr/>
          <a:lstStyle>
            <a:lvl1pPr>
              <a:defRPr/>
            </a:lvl1pPr>
          </a:lstStyle>
          <a:p>
            <a:pPr>
              <a:defRPr/>
            </a:pPr>
            <a:fld id="{4E8620E5-4223-4A21-ADEA-D1103A688683}" type="slidenum">
              <a:rPr lang="en-US" altLang="en-US"/>
              <a:pPr>
                <a:defRPr/>
              </a:pPr>
              <a:t>‹#›</a:t>
            </a:fld>
            <a:endParaRPr lang="en-US" altLang="en-US"/>
          </a:p>
        </p:txBody>
      </p:sp>
    </p:spTree>
    <p:extLst>
      <p:ext uri="{BB962C8B-B14F-4D97-AF65-F5344CB8AC3E}">
        <p14:creationId xmlns:p14="http://schemas.microsoft.com/office/powerpoint/2010/main" val="202923015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a:extLst>
              <a:ext uri="{FF2B5EF4-FFF2-40B4-BE49-F238E27FC236}">
                <a16:creationId xmlns:a16="http://schemas.microsoft.com/office/drawing/2014/main" id="{B81E73DD-0765-462D-AE38-AEF3C6A9BC8C}"/>
              </a:ext>
            </a:extLst>
          </p:cNvPr>
          <p:cNvSpPr>
            <a:spLocks noGrp="1" noChangeArrowheads="1"/>
          </p:cNvSpPr>
          <p:nvPr>
            <p:ph type="dt" sz="half" idx="10"/>
          </p:nvPr>
        </p:nvSpPr>
        <p:spPr>
          <a:ln/>
        </p:spPr>
        <p:txBody>
          <a:bodyPr/>
          <a:lstStyle>
            <a:lvl1pPr>
              <a:defRPr/>
            </a:lvl1pPr>
          </a:lstStyle>
          <a:p>
            <a:pPr>
              <a:defRPr/>
            </a:pPr>
            <a:fld id="{4E6409A2-4DDB-4BF8-80E7-85EF4FF3517B}" type="datetime1">
              <a:rPr lang="en-US" altLang="en-US" smtClean="0"/>
              <a:t>12/9/20</a:t>
            </a:fld>
            <a:endParaRPr lang="en-US" altLang="en-US"/>
          </a:p>
        </p:txBody>
      </p:sp>
      <p:sp>
        <p:nvSpPr>
          <p:cNvPr id="5" name="Rectangle 5">
            <a:extLst>
              <a:ext uri="{FF2B5EF4-FFF2-40B4-BE49-F238E27FC236}">
                <a16:creationId xmlns:a16="http://schemas.microsoft.com/office/drawing/2014/main" id="{028363FE-70D8-4CD5-B558-6CCDA8CAED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1F1FE06-FDFE-46EB-A447-B796CFCC2AA5}"/>
              </a:ext>
            </a:extLst>
          </p:cNvPr>
          <p:cNvSpPr>
            <a:spLocks noGrp="1" noChangeArrowheads="1"/>
          </p:cNvSpPr>
          <p:nvPr>
            <p:ph type="sldNum" sz="quarter" idx="12"/>
          </p:nvPr>
        </p:nvSpPr>
        <p:spPr>
          <a:ln/>
        </p:spPr>
        <p:txBody>
          <a:bodyPr/>
          <a:lstStyle>
            <a:lvl1pPr>
              <a:defRPr/>
            </a:lvl1pPr>
          </a:lstStyle>
          <a:p>
            <a:pPr>
              <a:defRPr/>
            </a:pPr>
            <a:fld id="{38424063-BC3B-4A7B-89DF-1702E91E6960}" type="slidenum">
              <a:rPr lang="en-US" altLang="en-US"/>
              <a:pPr>
                <a:defRPr/>
              </a:pPr>
              <a:t>‹#›</a:t>
            </a:fld>
            <a:endParaRPr lang="en-US" altLang="en-US"/>
          </a:p>
        </p:txBody>
      </p:sp>
    </p:spTree>
    <p:extLst>
      <p:ext uri="{BB962C8B-B14F-4D97-AF65-F5344CB8AC3E}">
        <p14:creationId xmlns:p14="http://schemas.microsoft.com/office/powerpoint/2010/main" val="2871777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able Placeholder 2"/>
          <p:cNvSpPr>
            <a:spLocks noGrp="1"/>
          </p:cNvSpPr>
          <p:nvPr>
            <p:ph type="tbl" idx="1"/>
          </p:nvPr>
        </p:nvSpPr>
        <p:spPr>
          <a:xfrm>
            <a:off x="533400" y="1828800"/>
            <a:ext cx="8153400" cy="4038600"/>
          </a:xfrm>
        </p:spPr>
        <p:txBody>
          <a:bodyPr/>
          <a:lstStyle/>
          <a:p>
            <a:pPr lvl="0"/>
            <a:endParaRPr lang="en-US" noProof="0"/>
          </a:p>
        </p:txBody>
      </p:sp>
      <p:sp>
        <p:nvSpPr>
          <p:cNvPr id="4" name="Rectangle 8"/>
          <p:cNvSpPr>
            <a:spLocks noGrp="1" noChangeArrowheads="1"/>
          </p:cNvSpPr>
          <p:nvPr>
            <p:ph type="dt" sz="half" idx="10"/>
          </p:nvPr>
        </p:nvSpPr>
        <p:spPr>
          <a:ln/>
        </p:spPr>
        <p:txBody>
          <a:bodyPr/>
          <a:lstStyle>
            <a:lvl1pPr>
              <a:defRPr/>
            </a:lvl1pPr>
          </a:lstStyle>
          <a:p>
            <a:pPr>
              <a:defRPr/>
            </a:pPr>
            <a:fld id="{4004470C-EDD2-4CE1-8ECF-A6714E390246}" type="datetime1">
              <a:rPr lang="en-US" smtClean="0"/>
              <a:t>12/9/20</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2E60F058-13A0-844A-BF34-73693808E75E}"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FBCFDC7-499C-4CAA-A374-542D569E62DB}"/>
              </a:ext>
            </a:extLst>
          </p:cNvPr>
          <p:cNvSpPr>
            <a:spLocks noGrp="1" noChangeArrowheads="1"/>
          </p:cNvSpPr>
          <p:nvPr>
            <p:ph type="dt" sz="half" idx="10"/>
          </p:nvPr>
        </p:nvSpPr>
        <p:spPr>
          <a:ln/>
        </p:spPr>
        <p:txBody>
          <a:bodyPr/>
          <a:lstStyle>
            <a:lvl1pPr>
              <a:defRPr/>
            </a:lvl1pPr>
          </a:lstStyle>
          <a:p>
            <a:pPr>
              <a:defRPr/>
            </a:pPr>
            <a:fld id="{740DEE78-4501-4794-B527-11EB7D5C072A}" type="datetime1">
              <a:rPr lang="en-US" altLang="en-US" smtClean="0"/>
              <a:t>12/9/20</a:t>
            </a:fld>
            <a:endParaRPr lang="en-US" altLang="en-US"/>
          </a:p>
        </p:txBody>
      </p:sp>
      <p:sp>
        <p:nvSpPr>
          <p:cNvPr id="6" name="Rectangle 5">
            <a:extLst>
              <a:ext uri="{FF2B5EF4-FFF2-40B4-BE49-F238E27FC236}">
                <a16:creationId xmlns:a16="http://schemas.microsoft.com/office/drawing/2014/main" id="{A9EEEEF8-6AAC-4591-A65B-945BE997D4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4A1568D-11C3-4C4B-A175-B99DCE7C357A}"/>
              </a:ext>
            </a:extLst>
          </p:cNvPr>
          <p:cNvSpPr>
            <a:spLocks noGrp="1" noChangeArrowheads="1"/>
          </p:cNvSpPr>
          <p:nvPr>
            <p:ph type="sldNum" sz="quarter" idx="12"/>
          </p:nvPr>
        </p:nvSpPr>
        <p:spPr>
          <a:ln/>
        </p:spPr>
        <p:txBody>
          <a:bodyPr/>
          <a:lstStyle>
            <a:lvl1pPr>
              <a:defRPr/>
            </a:lvl1pPr>
          </a:lstStyle>
          <a:p>
            <a:pPr>
              <a:defRPr/>
            </a:pPr>
            <a:fld id="{9099F5C2-78BD-4691-A61E-E65FA0E4C372}" type="slidenum">
              <a:rPr lang="en-US" altLang="en-US"/>
              <a:pPr>
                <a:defRPr/>
              </a:pPr>
              <a:t>‹#›</a:t>
            </a:fld>
            <a:endParaRPr lang="en-US" altLang="en-US"/>
          </a:p>
        </p:txBody>
      </p:sp>
    </p:spTree>
    <p:extLst>
      <p:ext uri="{BB962C8B-B14F-4D97-AF65-F5344CB8AC3E}">
        <p14:creationId xmlns:p14="http://schemas.microsoft.com/office/powerpoint/2010/main" val="428092630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92916CE-156A-4CC1-8E38-676B635D515A}"/>
              </a:ext>
            </a:extLst>
          </p:cNvPr>
          <p:cNvSpPr>
            <a:spLocks noGrp="1" noChangeArrowheads="1"/>
          </p:cNvSpPr>
          <p:nvPr>
            <p:ph type="dt" sz="half" idx="10"/>
          </p:nvPr>
        </p:nvSpPr>
        <p:spPr>
          <a:ln/>
        </p:spPr>
        <p:txBody>
          <a:bodyPr/>
          <a:lstStyle>
            <a:lvl1pPr>
              <a:defRPr/>
            </a:lvl1pPr>
          </a:lstStyle>
          <a:p>
            <a:pPr>
              <a:defRPr/>
            </a:pPr>
            <a:fld id="{5A35C659-1C74-4E52-B74A-3EBCE2FEDD84}" type="datetime1">
              <a:rPr lang="en-US" altLang="en-US" smtClean="0"/>
              <a:t>12/9/20</a:t>
            </a:fld>
            <a:endParaRPr lang="en-US" altLang="en-US"/>
          </a:p>
        </p:txBody>
      </p:sp>
      <p:sp>
        <p:nvSpPr>
          <p:cNvPr id="8" name="Rectangle 5">
            <a:extLst>
              <a:ext uri="{FF2B5EF4-FFF2-40B4-BE49-F238E27FC236}">
                <a16:creationId xmlns:a16="http://schemas.microsoft.com/office/drawing/2014/main" id="{70C442E0-C44F-4B88-8085-39088C6D3B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64E1FE6-8AA5-492A-BA5B-3EDDBEDD801E}"/>
              </a:ext>
            </a:extLst>
          </p:cNvPr>
          <p:cNvSpPr>
            <a:spLocks noGrp="1" noChangeArrowheads="1"/>
          </p:cNvSpPr>
          <p:nvPr>
            <p:ph type="sldNum" sz="quarter" idx="12"/>
          </p:nvPr>
        </p:nvSpPr>
        <p:spPr>
          <a:ln/>
        </p:spPr>
        <p:txBody>
          <a:bodyPr/>
          <a:lstStyle>
            <a:lvl1pPr>
              <a:defRPr/>
            </a:lvl1pPr>
          </a:lstStyle>
          <a:p>
            <a:pPr>
              <a:defRPr/>
            </a:pPr>
            <a:fld id="{CB96A472-0AC1-4EDF-94AB-89FAC07DBE3B}" type="slidenum">
              <a:rPr lang="en-US" altLang="en-US"/>
              <a:pPr>
                <a:defRPr/>
              </a:pPr>
              <a:t>‹#›</a:t>
            </a:fld>
            <a:endParaRPr lang="en-US" altLang="en-US"/>
          </a:p>
        </p:txBody>
      </p:sp>
    </p:spTree>
    <p:extLst>
      <p:ext uri="{BB962C8B-B14F-4D97-AF65-F5344CB8AC3E}">
        <p14:creationId xmlns:p14="http://schemas.microsoft.com/office/powerpoint/2010/main" val="272925545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365409C-B01E-4E64-88E3-1AEE504D121C}"/>
              </a:ext>
            </a:extLst>
          </p:cNvPr>
          <p:cNvSpPr>
            <a:spLocks noGrp="1" noChangeArrowheads="1"/>
          </p:cNvSpPr>
          <p:nvPr>
            <p:ph type="dt" sz="half" idx="10"/>
          </p:nvPr>
        </p:nvSpPr>
        <p:spPr>
          <a:ln/>
        </p:spPr>
        <p:txBody>
          <a:bodyPr/>
          <a:lstStyle>
            <a:lvl1pPr>
              <a:defRPr/>
            </a:lvl1pPr>
          </a:lstStyle>
          <a:p>
            <a:pPr>
              <a:defRPr/>
            </a:pPr>
            <a:fld id="{3ED7EBC5-E480-465A-8B9F-07B7DCDBEF49}" type="datetime1">
              <a:rPr lang="en-US" altLang="en-US" smtClean="0"/>
              <a:t>12/9/20</a:t>
            </a:fld>
            <a:endParaRPr lang="en-US" altLang="en-US"/>
          </a:p>
        </p:txBody>
      </p:sp>
      <p:sp>
        <p:nvSpPr>
          <p:cNvPr id="4" name="Rectangle 5">
            <a:extLst>
              <a:ext uri="{FF2B5EF4-FFF2-40B4-BE49-F238E27FC236}">
                <a16:creationId xmlns:a16="http://schemas.microsoft.com/office/drawing/2014/main" id="{67D5682D-D3AA-4959-90D0-2D500E9443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CD72D33-727A-444D-98F9-0AE9F7688B4C}"/>
              </a:ext>
            </a:extLst>
          </p:cNvPr>
          <p:cNvSpPr>
            <a:spLocks noGrp="1" noChangeArrowheads="1"/>
          </p:cNvSpPr>
          <p:nvPr>
            <p:ph type="sldNum" sz="quarter" idx="12"/>
          </p:nvPr>
        </p:nvSpPr>
        <p:spPr>
          <a:ln/>
        </p:spPr>
        <p:txBody>
          <a:bodyPr/>
          <a:lstStyle>
            <a:lvl1pPr>
              <a:defRPr/>
            </a:lvl1pPr>
          </a:lstStyle>
          <a:p>
            <a:pPr>
              <a:defRPr/>
            </a:pPr>
            <a:fld id="{190D1FA2-C296-40D8-AEA3-49E93ABE05D6}" type="slidenum">
              <a:rPr lang="en-US" altLang="en-US"/>
              <a:pPr>
                <a:defRPr/>
              </a:pPr>
              <a:t>‹#›</a:t>
            </a:fld>
            <a:endParaRPr lang="en-US" altLang="en-US"/>
          </a:p>
        </p:txBody>
      </p:sp>
    </p:spTree>
    <p:extLst>
      <p:ext uri="{BB962C8B-B14F-4D97-AF65-F5344CB8AC3E}">
        <p14:creationId xmlns:p14="http://schemas.microsoft.com/office/powerpoint/2010/main" val="261815808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A5F5565-5FD0-4E6D-A233-E5F511A71A6A}"/>
              </a:ext>
            </a:extLst>
          </p:cNvPr>
          <p:cNvSpPr>
            <a:spLocks noGrp="1" noChangeArrowheads="1"/>
          </p:cNvSpPr>
          <p:nvPr>
            <p:ph type="dt" sz="half" idx="10"/>
          </p:nvPr>
        </p:nvSpPr>
        <p:spPr>
          <a:ln/>
        </p:spPr>
        <p:txBody>
          <a:bodyPr/>
          <a:lstStyle>
            <a:lvl1pPr>
              <a:defRPr/>
            </a:lvl1pPr>
          </a:lstStyle>
          <a:p>
            <a:pPr>
              <a:defRPr/>
            </a:pPr>
            <a:fld id="{94B7A466-D242-40E6-B8A4-51DF85E90EC0}" type="datetime1">
              <a:rPr lang="en-US" altLang="en-US" smtClean="0"/>
              <a:t>12/9/20</a:t>
            </a:fld>
            <a:endParaRPr lang="en-US" altLang="en-US"/>
          </a:p>
        </p:txBody>
      </p:sp>
      <p:sp>
        <p:nvSpPr>
          <p:cNvPr id="3" name="Rectangle 5">
            <a:extLst>
              <a:ext uri="{FF2B5EF4-FFF2-40B4-BE49-F238E27FC236}">
                <a16:creationId xmlns:a16="http://schemas.microsoft.com/office/drawing/2014/main" id="{BF6DCED2-A19F-4D95-A701-62FEFF6188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5343105-4BBB-4226-9D1C-D5CBE79E64FF}"/>
              </a:ext>
            </a:extLst>
          </p:cNvPr>
          <p:cNvSpPr>
            <a:spLocks noGrp="1" noChangeArrowheads="1"/>
          </p:cNvSpPr>
          <p:nvPr>
            <p:ph type="sldNum" sz="quarter" idx="12"/>
          </p:nvPr>
        </p:nvSpPr>
        <p:spPr>
          <a:ln/>
        </p:spPr>
        <p:txBody>
          <a:bodyPr/>
          <a:lstStyle>
            <a:lvl1pPr>
              <a:defRPr/>
            </a:lvl1pPr>
          </a:lstStyle>
          <a:p>
            <a:pPr>
              <a:defRPr/>
            </a:pPr>
            <a:fld id="{43BB6DD4-3110-448A-A41A-CAAAA4CF8645}" type="slidenum">
              <a:rPr lang="en-US" altLang="en-US"/>
              <a:pPr>
                <a:defRPr/>
              </a:pPr>
              <a:t>‹#›</a:t>
            </a:fld>
            <a:endParaRPr lang="en-US" altLang="en-US"/>
          </a:p>
        </p:txBody>
      </p:sp>
    </p:spTree>
    <p:extLst>
      <p:ext uri="{BB962C8B-B14F-4D97-AF65-F5344CB8AC3E}">
        <p14:creationId xmlns:p14="http://schemas.microsoft.com/office/powerpoint/2010/main" val="417552425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E056B2C5-1453-4FDE-81A9-1669BBC1D544}"/>
              </a:ext>
            </a:extLst>
          </p:cNvPr>
          <p:cNvSpPr>
            <a:spLocks noGrp="1" noChangeArrowheads="1"/>
          </p:cNvSpPr>
          <p:nvPr>
            <p:ph type="dt" sz="half" idx="10"/>
          </p:nvPr>
        </p:nvSpPr>
        <p:spPr>
          <a:ln/>
        </p:spPr>
        <p:txBody>
          <a:bodyPr/>
          <a:lstStyle>
            <a:lvl1pPr>
              <a:defRPr/>
            </a:lvl1pPr>
          </a:lstStyle>
          <a:p>
            <a:pPr>
              <a:defRPr/>
            </a:pPr>
            <a:fld id="{D6F75CF2-2C46-4BAF-83DE-62E8CA9ADA15}" type="datetime1">
              <a:rPr lang="en-US" altLang="en-US" smtClean="0"/>
              <a:t>12/9/20</a:t>
            </a:fld>
            <a:endParaRPr lang="en-US" altLang="en-US"/>
          </a:p>
        </p:txBody>
      </p:sp>
      <p:sp>
        <p:nvSpPr>
          <p:cNvPr id="6" name="Rectangle 5">
            <a:extLst>
              <a:ext uri="{FF2B5EF4-FFF2-40B4-BE49-F238E27FC236}">
                <a16:creationId xmlns:a16="http://schemas.microsoft.com/office/drawing/2014/main" id="{3D3CCF25-D315-4345-99EC-600DF6B4BC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E8A7918-E50E-400D-A3E8-862423799E7C}"/>
              </a:ext>
            </a:extLst>
          </p:cNvPr>
          <p:cNvSpPr>
            <a:spLocks noGrp="1" noChangeArrowheads="1"/>
          </p:cNvSpPr>
          <p:nvPr>
            <p:ph type="sldNum" sz="quarter" idx="12"/>
          </p:nvPr>
        </p:nvSpPr>
        <p:spPr>
          <a:ln/>
        </p:spPr>
        <p:txBody>
          <a:bodyPr/>
          <a:lstStyle>
            <a:lvl1pPr>
              <a:defRPr/>
            </a:lvl1pPr>
          </a:lstStyle>
          <a:p>
            <a:pPr>
              <a:defRPr/>
            </a:pPr>
            <a:fld id="{E57F4E1F-FB71-4FB2-8EF4-F7688C3F6045}" type="slidenum">
              <a:rPr lang="en-US" altLang="en-US"/>
              <a:pPr>
                <a:defRPr/>
              </a:pPr>
              <a:t>‹#›</a:t>
            </a:fld>
            <a:endParaRPr lang="en-US" altLang="en-US"/>
          </a:p>
        </p:txBody>
      </p:sp>
    </p:spTree>
    <p:extLst>
      <p:ext uri="{BB962C8B-B14F-4D97-AF65-F5344CB8AC3E}">
        <p14:creationId xmlns:p14="http://schemas.microsoft.com/office/powerpoint/2010/main" val="319651332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6DF0F826-B73E-4F53-BBEA-3CDB1D2374D3}"/>
              </a:ext>
            </a:extLst>
          </p:cNvPr>
          <p:cNvSpPr>
            <a:spLocks noGrp="1" noChangeArrowheads="1"/>
          </p:cNvSpPr>
          <p:nvPr>
            <p:ph type="dt" sz="half" idx="10"/>
          </p:nvPr>
        </p:nvSpPr>
        <p:spPr>
          <a:ln/>
        </p:spPr>
        <p:txBody>
          <a:bodyPr/>
          <a:lstStyle>
            <a:lvl1pPr>
              <a:defRPr/>
            </a:lvl1pPr>
          </a:lstStyle>
          <a:p>
            <a:pPr>
              <a:defRPr/>
            </a:pPr>
            <a:fld id="{EE5F99F9-B808-48EB-8158-1778B2139997}" type="datetime1">
              <a:rPr lang="en-US" altLang="en-US" smtClean="0"/>
              <a:t>12/9/20</a:t>
            </a:fld>
            <a:endParaRPr lang="en-US" altLang="en-US"/>
          </a:p>
        </p:txBody>
      </p:sp>
      <p:sp>
        <p:nvSpPr>
          <p:cNvPr id="6" name="Rectangle 5">
            <a:extLst>
              <a:ext uri="{FF2B5EF4-FFF2-40B4-BE49-F238E27FC236}">
                <a16:creationId xmlns:a16="http://schemas.microsoft.com/office/drawing/2014/main" id="{27555BD0-A461-4F67-98D0-29EFEC3640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8C68F8D-001A-41E6-8951-AFB2FB6259E0}"/>
              </a:ext>
            </a:extLst>
          </p:cNvPr>
          <p:cNvSpPr>
            <a:spLocks noGrp="1" noChangeArrowheads="1"/>
          </p:cNvSpPr>
          <p:nvPr>
            <p:ph type="sldNum" sz="quarter" idx="12"/>
          </p:nvPr>
        </p:nvSpPr>
        <p:spPr>
          <a:ln/>
        </p:spPr>
        <p:txBody>
          <a:bodyPr/>
          <a:lstStyle>
            <a:lvl1pPr>
              <a:defRPr/>
            </a:lvl1pPr>
          </a:lstStyle>
          <a:p>
            <a:pPr>
              <a:defRPr/>
            </a:pPr>
            <a:fld id="{14738368-37BC-490A-8898-53A3711E99CF}" type="slidenum">
              <a:rPr lang="en-US" altLang="en-US"/>
              <a:pPr>
                <a:defRPr/>
              </a:pPr>
              <a:t>‹#›</a:t>
            </a:fld>
            <a:endParaRPr lang="en-US" altLang="en-US"/>
          </a:p>
        </p:txBody>
      </p:sp>
    </p:spTree>
    <p:extLst>
      <p:ext uri="{BB962C8B-B14F-4D97-AF65-F5344CB8AC3E}">
        <p14:creationId xmlns:p14="http://schemas.microsoft.com/office/powerpoint/2010/main" val="301933331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41194A2-F177-4FCE-8D34-DC4BED02040B}"/>
              </a:ext>
            </a:extLst>
          </p:cNvPr>
          <p:cNvSpPr>
            <a:spLocks noGrp="1" noChangeArrowheads="1"/>
          </p:cNvSpPr>
          <p:nvPr>
            <p:ph type="dt" sz="half" idx="10"/>
          </p:nvPr>
        </p:nvSpPr>
        <p:spPr>
          <a:ln/>
        </p:spPr>
        <p:txBody>
          <a:bodyPr/>
          <a:lstStyle>
            <a:lvl1pPr>
              <a:defRPr/>
            </a:lvl1pPr>
          </a:lstStyle>
          <a:p>
            <a:pPr>
              <a:defRPr/>
            </a:pPr>
            <a:fld id="{36D23C50-CF68-40C2-9F0C-051BE954D4D8}" type="datetime1">
              <a:rPr lang="en-US" altLang="en-US" smtClean="0"/>
              <a:t>12/9/20</a:t>
            </a:fld>
            <a:endParaRPr lang="en-US" altLang="en-US"/>
          </a:p>
        </p:txBody>
      </p:sp>
      <p:sp>
        <p:nvSpPr>
          <p:cNvPr id="5" name="Rectangle 5">
            <a:extLst>
              <a:ext uri="{FF2B5EF4-FFF2-40B4-BE49-F238E27FC236}">
                <a16:creationId xmlns:a16="http://schemas.microsoft.com/office/drawing/2014/main" id="{FF3B37D1-B70D-4724-B7A9-5278770366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EB6BCDC-4189-4660-955B-6270022FE027}"/>
              </a:ext>
            </a:extLst>
          </p:cNvPr>
          <p:cNvSpPr>
            <a:spLocks noGrp="1" noChangeArrowheads="1"/>
          </p:cNvSpPr>
          <p:nvPr>
            <p:ph type="sldNum" sz="quarter" idx="12"/>
          </p:nvPr>
        </p:nvSpPr>
        <p:spPr>
          <a:ln/>
        </p:spPr>
        <p:txBody>
          <a:bodyPr/>
          <a:lstStyle>
            <a:lvl1pPr>
              <a:defRPr/>
            </a:lvl1pPr>
          </a:lstStyle>
          <a:p>
            <a:pPr>
              <a:defRPr/>
            </a:pPr>
            <a:fld id="{9D5951C7-E592-47E0-BD44-1AFF1209956D}" type="slidenum">
              <a:rPr lang="en-US" altLang="en-US"/>
              <a:pPr>
                <a:defRPr/>
              </a:pPr>
              <a:t>‹#›</a:t>
            </a:fld>
            <a:endParaRPr lang="en-US" altLang="en-US"/>
          </a:p>
        </p:txBody>
      </p:sp>
    </p:spTree>
    <p:extLst>
      <p:ext uri="{BB962C8B-B14F-4D97-AF65-F5344CB8AC3E}">
        <p14:creationId xmlns:p14="http://schemas.microsoft.com/office/powerpoint/2010/main" val="139020293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59796EB-A6B4-4693-AD68-8386760FF66F}"/>
              </a:ext>
            </a:extLst>
          </p:cNvPr>
          <p:cNvSpPr>
            <a:spLocks noGrp="1" noChangeArrowheads="1"/>
          </p:cNvSpPr>
          <p:nvPr>
            <p:ph type="dt" sz="half" idx="10"/>
          </p:nvPr>
        </p:nvSpPr>
        <p:spPr>
          <a:ln/>
        </p:spPr>
        <p:txBody>
          <a:bodyPr/>
          <a:lstStyle>
            <a:lvl1pPr>
              <a:defRPr/>
            </a:lvl1pPr>
          </a:lstStyle>
          <a:p>
            <a:pPr>
              <a:defRPr/>
            </a:pPr>
            <a:fld id="{3DACE814-40B8-4950-9402-3A30C9D588D4}" type="datetime1">
              <a:rPr lang="en-US" altLang="en-US" smtClean="0"/>
              <a:t>12/9/20</a:t>
            </a:fld>
            <a:endParaRPr lang="en-US" altLang="en-US"/>
          </a:p>
        </p:txBody>
      </p:sp>
      <p:sp>
        <p:nvSpPr>
          <p:cNvPr id="5" name="Rectangle 5">
            <a:extLst>
              <a:ext uri="{FF2B5EF4-FFF2-40B4-BE49-F238E27FC236}">
                <a16:creationId xmlns:a16="http://schemas.microsoft.com/office/drawing/2014/main" id="{26420F54-35C5-4489-AD89-73E8819871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E77FCE6-D2E3-4632-8537-B6FCE4784FD1}"/>
              </a:ext>
            </a:extLst>
          </p:cNvPr>
          <p:cNvSpPr>
            <a:spLocks noGrp="1" noChangeArrowheads="1"/>
          </p:cNvSpPr>
          <p:nvPr>
            <p:ph type="sldNum" sz="quarter" idx="12"/>
          </p:nvPr>
        </p:nvSpPr>
        <p:spPr>
          <a:ln/>
        </p:spPr>
        <p:txBody>
          <a:bodyPr/>
          <a:lstStyle>
            <a:lvl1pPr>
              <a:defRPr/>
            </a:lvl1pPr>
          </a:lstStyle>
          <a:p>
            <a:pPr>
              <a:defRPr/>
            </a:pPr>
            <a:fld id="{80A5F036-A0A7-48F7-BEB8-BEBFCCD754D2}" type="slidenum">
              <a:rPr lang="en-US" altLang="en-US"/>
              <a:pPr>
                <a:defRPr/>
              </a:pPr>
              <a:t>‹#›</a:t>
            </a:fld>
            <a:endParaRPr lang="en-US" altLang="en-US"/>
          </a:p>
        </p:txBody>
      </p:sp>
    </p:spTree>
    <p:extLst>
      <p:ext uri="{BB962C8B-B14F-4D97-AF65-F5344CB8AC3E}">
        <p14:creationId xmlns:p14="http://schemas.microsoft.com/office/powerpoint/2010/main" val="142954144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r>
              <a:rPr lang="en-US" noProof="0"/>
              <a:t>Click icon to add chart</a:t>
            </a:r>
          </a:p>
        </p:txBody>
      </p:sp>
      <p:sp>
        <p:nvSpPr>
          <p:cNvPr id="4" name="Rectangle 4">
            <a:extLst>
              <a:ext uri="{FF2B5EF4-FFF2-40B4-BE49-F238E27FC236}">
                <a16:creationId xmlns:a16="http://schemas.microsoft.com/office/drawing/2014/main" id="{3A94BEE9-3606-4E4F-9125-7B829C4C4F53}"/>
              </a:ext>
            </a:extLst>
          </p:cNvPr>
          <p:cNvSpPr>
            <a:spLocks noGrp="1" noChangeArrowheads="1"/>
          </p:cNvSpPr>
          <p:nvPr>
            <p:ph type="dt" sz="half" idx="10"/>
          </p:nvPr>
        </p:nvSpPr>
        <p:spPr>
          <a:ln/>
        </p:spPr>
        <p:txBody>
          <a:bodyPr/>
          <a:lstStyle>
            <a:lvl1pPr>
              <a:defRPr/>
            </a:lvl1pPr>
          </a:lstStyle>
          <a:p>
            <a:pPr>
              <a:defRPr/>
            </a:pPr>
            <a:fld id="{32641349-1B35-4AA5-929D-826F33FF6FF1}" type="datetime1">
              <a:rPr lang="en-US" altLang="en-US" smtClean="0"/>
              <a:t>12/9/20</a:t>
            </a:fld>
            <a:endParaRPr lang="en-US" altLang="en-US"/>
          </a:p>
        </p:txBody>
      </p:sp>
      <p:sp>
        <p:nvSpPr>
          <p:cNvPr id="5" name="Rectangle 5">
            <a:extLst>
              <a:ext uri="{FF2B5EF4-FFF2-40B4-BE49-F238E27FC236}">
                <a16:creationId xmlns:a16="http://schemas.microsoft.com/office/drawing/2014/main" id="{F5146E6E-E738-42D6-9D8F-105D95EFA8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771FABA-CD55-4CAB-A7CC-A8C39C172B0F}"/>
              </a:ext>
            </a:extLst>
          </p:cNvPr>
          <p:cNvSpPr>
            <a:spLocks noGrp="1" noChangeArrowheads="1"/>
          </p:cNvSpPr>
          <p:nvPr>
            <p:ph type="sldNum" sz="quarter" idx="12"/>
          </p:nvPr>
        </p:nvSpPr>
        <p:spPr>
          <a:ln/>
        </p:spPr>
        <p:txBody>
          <a:bodyPr/>
          <a:lstStyle>
            <a:lvl1pPr>
              <a:defRPr/>
            </a:lvl1pPr>
          </a:lstStyle>
          <a:p>
            <a:pPr>
              <a:defRPr/>
            </a:pPr>
            <a:fld id="{A654DE33-37F2-4406-B4C8-2270DFD34B74}" type="slidenum">
              <a:rPr lang="en-US" altLang="en-US"/>
              <a:pPr>
                <a:defRPr/>
              </a:pPr>
              <a:t>‹#›</a:t>
            </a:fld>
            <a:endParaRPr lang="en-US" altLang="en-US"/>
          </a:p>
        </p:txBody>
      </p:sp>
    </p:spTree>
    <p:extLst>
      <p:ext uri="{BB962C8B-B14F-4D97-AF65-F5344CB8AC3E}">
        <p14:creationId xmlns:p14="http://schemas.microsoft.com/office/powerpoint/2010/main" val="75268643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742E50C8-6153-4493-8A94-BB576CF99F78}"/>
              </a:ext>
            </a:extLst>
          </p:cNvPr>
          <p:cNvSpPr>
            <a:spLocks noGrp="1" noChangeArrowheads="1"/>
          </p:cNvSpPr>
          <p:nvPr>
            <p:ph type="dt" sz="half" idx="10"/>
          </p:nvPr>
        </p:nvSpPr>
        <p:spPr>
          <a:ln/>
        </p:spPr>
        <p:txBody>
          <a:bodyPr/>
          <a:lstStyle>
            <a:lvl1pPr>
              <a:defRPr/>
            </a:lvl1pPr>
          </a:lstStyle>
          <a:p>
            <a:pPr>
              <a:defRPr/>
            </a:pPr>
            <a:fld id="{0DF7B374-42A4-4BDF-AAC1-3812205C8DED}" type="datetime1">
              <a:rPr lang="en-US" altLang="en-US" smtClean="0"/>
              <a:t>12/9/20</a:t>
            </a:fld>
            <a:endParaRPr lang="en-US" altLang="en-US"/>
          </a:p>
        </p:txBody>
      </p:sp>
      <p:sp>
        <p:nvSpPr>
          <p:cNvPr id="4" name="Rectangle 5">
            <a:extLst>
              <a:ext uri="{FF2B5EF4-FFF2-40B4-BE49-F238E27FC236}">
                <a16:creationId xmlns:a16="http://schemas.microsoft.com/office/drawing/2014/main" id="{196B3FEC-DA6E-4498-8299-588E415703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CDDB593-79CF-49C8-9B22-E109C90B0B1A}"/>
              </a:ext>
            </a:extLst>
          </p:cNvPr>
          <p:cNvSpPr>
            <a:spLocks noGrp="1" noChangeArrowheads="1"/>
          </p:cNvSpPr>
          <p:nvPr>
            <p:ph type="sldNum" sz="quarter" idx="12"/>
          </p:nvPr>
        </p:nvSpPr>
        <p:spPr>
          <a:ln/>
        </p:spPr>
        <p:txBody>
          <a:bodyPr/>
          <a:lstStyle>
            <a:lvl1pPr>
              <a:defRPr/>
            </a:lvl1pPr>
          </a:lstStyle>
          <a:p>
            <a:pPr>
              <a:defRPr/>
            </a:pPr>
            <a:fld id="{184596E4-178F-4EB7-8D65-004689D95042}" type="slidenum">
              <a:rPr lang="en-US" altLang="en-US"/>
              <a:pPr>
                <a:defRPr/>
              </a:pPr>
              <a:t>‹#›</a:t>
            </a:fld>
            <a:endParaRPr lang="en-US" altLang="en-US"/>
          </a:p>
        </p:txBody>
      </p:sp>
    </p:spTree>
    <p:extLst>
      <p:ext uri="{BB962C8B-B14F-4D97-AF65-F5344CB8AC3E}">
        <p14:creationId xmlns:p14="http://schemas.microsoft.com/office/powerpoint/2010/main" val="1043829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fld id="{4D1325BB-BB79-4985-B45E-D739B4952376}" type="datetime1">
              <a:rPr lang="en-US" smtClean="0"/>
              <a:t>12/9/20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9D1BA1C-1C4B-4895-824D-6F5868DD7458}" type="slidenum">
              <a:rPr lang="en-US" altLang="en-US"/>
              <a:pPr/>
              <a:t>‹#›</a:t>
            </a:fld>
            <a:endParaRPr lang="en-US" altLang="en-US"/>
          </a:p>
        </p:txBody>
      </p:sp>
    </p:spTree>
    <p:extLst>
      <p:ext uri="{BB962C8B-B14F-4D97-AF65-F5344CB8AC3E}">
        <p14:creationId xmlns:p14="http://schemas.microsoft.com/office/powerpoint/2010/main" val="228659126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vert="horz" lIns="91440" tIns="45720" rIns="91440" bIns="45720" rtlCol="0"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a:t>Click to edit Master subtitle style</a:t>
            </a:r>
            <a:endParaRPr lang="en-US" dirty="0"/>
          </a:p>
        </p:txBody>
      </p:sp>
      <p:sp>
        <p:nvSpPr>
          <p:cNvPr id="7" name="Date Placeholder 6"/>
          <p:cNvSpPr>
            <a:spLocks noGrp="1"/>
          </p:cNvSpPr>
          <p:nvPr>
            <p:ph type="dt" sz="half" idx="10"/>
          </p:nvPr>
        </p:nvSpPr>
        <p:spPr/>
        <p:txBody>
          <a:bodyPr/>
          <a:lstStyle/>
          <a:p>
            <a:fld id="{32CB073C-59D6-480F-A119-3B104E23CC4D}" type="datetime1">
              <a:rPr lang="en-US" smtClean="0"/>
              <a:t>12/9/20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241091326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64B577-CAE5-4701-85D3-8BD53B95F8F0}" type="datetime1">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245391164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AA12C6-8F3E-4F1E-8CE0-5787074F72A7}" type="datetime1">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149059914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1EF676-5A66-4859-BD6F-99847B52B86B}" type="datetime1">
              <a:rPr lang="en-US" smtClean="0"/>
              <a:t>12/9/20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382612106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4DB43A-67D5-467D-9E7D-A1F4B81FBC6F}" type="datetime1">
              <a:rPr lang="en-US" smtClean="0"/>
              <a:t>12/9/20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118755644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0064D4-6D84-4CD4-8E90-BDCC8A51BB1A}" type="datetime1">
              <a:rPr lang="en-US" smtClean="0"/>
              <a:t>12/9/20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28420166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1E2283-B0FF-49F7-B0EB-C0221E82CA6D}" type="datetime1">
              <a:rPr lang="en-US" smtClean="0"/>
              <a:t>12/9/20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377248240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9DE80B8-440B-4297-8D6B-4DEB7F6C86F1}" type="datetime1">
              <a:rPr lang="en-US" smtClean="0"/>
              <a:t>12/9/20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94857181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FF7E3A1-39CF-4F4E-82ED-A6BF617DB710}" type="datetime1">
              <a:rPr lang="en-US" smtClean="0"/>
              <a:t>12/9/20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267586279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77BBC7-1E12-49B7-B3B1-11BA0B9E0E4B}" type="datetime1">
              <a:rPr lang="en-US" smtClean="0"/>
              <a:t>12/9/20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5CB6F5-83BF-4EE6-A8A0-7837C78D3C29}" type="slidenum">
              <a:rPr lang="en-US" smtClean="0"/>
              <a:pPr/>
              <a:t>‹#›</a:t>
            </a:fld>
            <a:endParaRPr lang="en-US" dirty="0"/>
          </a:p>
        </p:txBody>
      </p:sp>
    </p:spTree>
    <p:extLst>
      <p:ext uri="{BB962C8B-B14F-4D97-AF65-F5344CB8AC3E}">
        <p14:creationId xmlns:p14="http://schemas.microsoft.com/office/powerpoint/2010/main" val="2211400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7E6858-38AE-4962-942D-ADE9AA6C21FF}" type="datetime1">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3E5D-8F3E-4289-BF29-C0524CBABEAD}" type="slidenum">
              <a:rPr lang="en-US" smtClean="0"/>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002DBC4-99DB-4307-B1AD-00923B3747C3}" type="datetime1">
              <a:rPr lang="en-US" smtClean="0"/>
              <a:t>12/9/20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5CB6F5-83BF-4EE6-A8A0-7837C78D3C29}" type="slidenum">
              <a:rPr lang="en-US" smtClean="0"/>
              <a:pPr/>
              <a:t>‹#›</a:t>
            </a:fld>
            <a:endParaRPr lang="en-US" dirty="0"/>
          </a:p>
        </p:txBody>
      </p:sp>
    </p:spTree>
    <p:extLst>
      <p:ext uri="{BB962C8B-B14F-4D97-AF65-F5344CB8AC3E}">
        <p14:creationId xmlns:p14="http://schemas.microsoft.com/office/powerpoint/2010/main" val="38088255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43D4E00-EDE7-4DFD-9EAE-C66DDFD86DF2}" type="datetime1">
              <a:rPr lang="en-US" smtClean="0"/>
              <a:t>12/9/20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5CB6F5-83BF-4EE6-A8A0-7837C78D3C29}" type="slidenum">
              <a:rPr lang="en-US" smtClean="0"/>
              <a:pPr/>
              <a:t>‹#›</a:t>
            </a:fld>
            <a:endParaRPr lang="en-US" dirty="0"/>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21064412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276224E-C160-4991-B57F-2763304BFF24}" type="datetime1">
              <a:rPr lang="en-US" smtClean="0"/>
              <a:t>12/9/20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5CB6F5-83BF-4EE6-A8A0-7837C78D3C29}" type="slidenum">
              <a:rPr lang="en-US" smtClean="0"/>
              <a:pPr/>
              <a:t>‹#›</a:t>
            </a:fld>
            <a:endParaRPr lang="en-US" dirty="0"/>
          </a:p>
        </p:txBody>
      </p:sp>
    </p:spTree>
    <p:extLst>
      <p:ext uri="{BB962C8B-B14F-4D97-AF65-F5344CB8AC3E}">
        <p14:creationId xmlns:p14="http://schemas.microsoft.com/office/powerpoint/2010/main" val="107464463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15E4ABC3-C396-4D91-930C-86B3A4A03847}" type="datetime1">
              <a:rPr lang="en-US" smtClean="0"/>
              <a:t>12/9/20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5CB6F5-83BF-4EE6-A8A0-7837C78D3C29}" type="slidenum">
              <a:rPr lang="en-US" smtClean="0"/>
              <a:pPr/>
              <a:t>‹#›</a:t>
            </a:fld>
            <a:endParaRPr lang="en-US" dirty="0"/>
          </a:p>
        </p:txBody>
      </p:sp>
    </p:spTree>
    <p:extLst>
      <p:ext uri="{BB962C8B-B14F-4D97-AF65-F5344CB8AC3E}">
        <p14:creationId xmlns:p14="http://schemas.microsoft.com/office/powerpoint/2010/main" val="427639132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18116D0F-4B12-4A3F-B53F-319E25E0B624}" type="datetime1">
              <a:rPr lang="en-US" smtClean="0"/>
              <a:t>12/9/20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5CB6F5-83BF-4EE6-A8A0-7837C78D3C29}" type="slidenum">
              <a:rPr lang="en-US" smtClean="0"/>
              <a:pPr/>
              <a:t>‹#›</a:t>
            </a:fld>
            <a:endParaRPr lang="en-US" dirty="0"/>
          </a:p>
        </p:txBody>
      </p:sp>
    </p:spTree>
    <p:extLst>
      <p:ext uri="{BB962C8B-B14F-4D97-AF65-F5344CB8AC3E}">
        <p14:creationId xmlns:p14="http://schemas.microsoft.com/office/powerpoint/2010/main" val="23360938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067D69-579A-411D-B3BC-BAD74B7085E6}" type="datetime1">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338830846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83B680-D276-4A19-B4C2-41B6FF27A975}" type="datetime1">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317968323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Chart Placeholder 2"/>
          <p:cNvSpPr>
            <a:spLocks noGrp="1"/>
          </p:cNvSpPr>
          <p:nvPr>
            <p:ph type="chart" idx="1"/>
          </p:nvPr>
        </p:nvSpPr>
        <p:spPr>
          <a:xfrm>
            <a:off x="533400" y="1828800"/>
            <a:ext cx="8153400" cy="4038600"/>
          </a:xfrm>
        </p:spPr>
        <p:txBody>
          <a:bodyPr/>
          <a:lstStyle/>
          <a:p>
            <a:pPr lvl="0"/>
            <a:r>
              <a:rPr lang="en-US" noProof="0"/>
              <a:t>Click icon to add chart</a:t>
            </a:r>
          </a:p>
        </p:txBody>
      </p:sp>
      <p:sp>
        <p:nvSpPr>
          <p:cNvPr id="4" name="Rectangle 8">
            <a:extLst>
              <a:ext uri="{FF2B5EF4-FFF2-40B4-BE49-F238E27FC236}">
                <a16:creationId xmlns:a16="http://schemas.microsoft.com/office/drawing/2014/main" id="{5471CEEC-4EF7-4814-AC54-B8B15E8E0340}"/>
              </a:ext>
            </a:extLst>
          </p:cNvPr>
          <p:cNvSpPr>
            <a:spLocks noGrp="1" noChangeArrowheads="1"/>
          </p:cNvSpPr>
          <p:nvPr>
            <p:ph type="dt" sz="half" idx="10"/>
          </p:nvPr>
        </p:nvSpPr>
        <p:spPr>
          <a:ln/>
        </p:spPr>
        <p:txBody>
          <a:bodyPr/>
          <a:lstStyle>
            <a:lvl1pPr>
              <a:defRPr/>
            </a:lvl1pPr>
          </a:lstStyle>
          <a:p>
            <a:fld id="{CFC3C7E9-71C9-4C2B-8B42-D871D0BFED11}" type="datetime1">
              <a:rPr lang="en-US" altLang="en-US" smtClean="0"/>
              <a:t>12/9/20</a:t>
            </a:fld>
            <a:endParaRPr lang="en-US" altLang="en-US"/>
          </a:p>
        </p:txBody>
      </p:sp>
      <p:sp>
        <p:nvSpPr>
          <p:cNvPr id="5" name="Rectangle 9">
            <a:extLst>
              <a:ext uri="{FF2B5EF4-FFF2-40B4-BE49-F238E27FC236}">
                <a16:creationId xmlns:a16="http://schemas.microsoft.com/office/drawing/2014/main" id="{69BA0847-DE4C-41B0-99DB-4885E110A4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EC755665-84BC-44F0-8FFB-2A5B0E15E61D}"/>
              </a:ext>
            </a:extLst>
          </p:cNvPr>
          <p:cNvSpPr>
            <a:spLocks noGrp="1" noChangeArrowheads="1"/>
          </p:cNvSpPr>
          <p:nvPr>
            <p:ph type="sldNum" sz="quarter" idx="12"/>
          </p:nvPr>
        </p:nvSpPr>
        <p:spPr>
          <a:ln/>
        </p:spPr>
        <p:txBody>
          <a:bodyPr/>
          <a:lstStyle>
            <a:lvl1pPr>
              <a:defRPr/>
            </a:lvl1pPr>
          </a:lstStyle>
          <a:p>
            <a:fld id="{0904B5EA-F5F0-48C8-A851-2FD9C4B645FD}" type="slidenum">
              <a:rPr lang="en-US" altLang="en-US" smtClean="0"/>
              <a:pPr/>
              <a:t>‹#›</a:t>
            </a:fld>
            <a:endParaRPr lang="en-US" altLang="en-US"/>
          </a:p>
        </p:txBody>
      </p:sp>
    </p:spTree>
    <p:extLst>
      <p:ext uri="{BB962C8B-B14F-4D97-AF65-F5344CB8AC3E}">
        <p14:creationId xmlns:p14="http://schemas.microsoft.com/office/powerpoint/2010/main" val="59352084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cSld name="Bullet Lis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8650" y="365125"/>
            <a:ext cx="7886700" cy="578151"/>
          </a:xfrm>
          <a:prstGeom prst="rect">
            <a:avLst/>
          </a:prstGeom>
        </p:spPr>
        <p:txBody>
          <a:bodyPr/>
          <a:lstStyle>
            <a:lvl1pPr>
              <a:defRPr sz="3600" b="1">
                <a:solidFill>
                  <a:srgbClr val="C81F47"/>
                </a:solidFill>
                <a:latin typeface="+mn-lt"/>
              </a:defRPr>
            </a:lvl1pPr>
          </a:lstStyle>
          <a:p>
            <a:r>
              <a:rPr lang="en-US" dirty="0"/>
              <a:t>Headline</a:t>
            </a:r>
          </a:p>
        </p:txBody>
      </p:sp>
      <p:sp>
        <p:nvSpPr>
          <p:cNvPr id="8" name="Content Placeholder 2"/>
          <p:cNvSpPr>
            <a:spLocks noGrp="1"/>
          </p:cNvSpPr>
          <p:nvPr>
            <p:ph idx="1" hasCustomPrompt="1"/>
          </p:nvPr>
        </p:nvSpPr>
        <p:spPr>
          <a:xfrm>
            <a:off x="628650" y="1161482"/>
            <a:ext cx="7886700" cy="1572093"/>
          </a:xfrm>
          <a:prstGeom prst="rect">
            <a:avLst/>
          </a:prstGeom>
        </p:spPr>
        <p:txBody>
          <a:bodyPr/>
          <a:lstStyle>
            <a:lvl1pPr marL="0" indent="0">
              <a:buNone/>
              <a:defRPr sz="2400"/>
            </a:lvl1pPr>
          </a:lstStyle>
          <a:p>
            <a:pPr lvl="0"/>
            <a:r>
              <a:rPr lang="en-US" dirty="0"/>
              <a:t>Body copy</a:t>
            </a:r>
          </a:p>
        </p:txBody>
      </p:sp>
      <p:sp>
        <p:nvSpPr>
          <p:cNvPr id="9" name="Content Placeholder 2"/>
          <p:cNvSpPr>
            <a:spLocks noGrp="1"/>
          </p:cNvSpPr>
          <p:nvPr>
            <p:ph idx="10" hasCustomPrompt="1"/>
          </p:nvPr>
        </p:nvSpPr>
        <p:spPr>
          <a:xfrm>
            <a:off x="628650" y="2951781"/>
            <a:ext cx="7886700" cy="1572093"/>
          </a:xfrm>
          <a:prstGeom prst="rect">
            <a:avLst/>
          </a:prstGeom>
        </p:spPr>
        <p:txBody>
          <a:bodyPr/>
          <a:lstStyle>
            <a:lvl1pPr marL="342900" indent="-342900">
              <a:buClr>
                <a:srgbClr val="C81F47"/>
              </a:buClr>
              <a:buFont typeface="Wingdings" charset="2"/>
              <a:buChar char="§"/>
              <a:defRPr sz="2400"/>
            </a:lvl1pPr>
          </a:lstStyle>
          <a:p>
            <a:pPr lvl="0"/>
            <a:r>
              <a:rPr lang="en-US" dirty="0"/>
              <a:t>Bullets</a:t>
            </a:r>
          </a:p>
        </p:txBody>
      </p:sp>
    </p:spTree>
    <p:extLst>
      <p:ext uri="{BB962C8B-B14F-4D97-AF65-F5344CB8AC3E}">
        <p14:creationId xmlns:p14="http://schemas.microsoft.com/office/powerpoint/2010/main" val="1409375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1DF647-A9B4-40D7-85DD-A92697CF5BCB}" type="datetime1">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3E5D-8F3E-4289-BF29-C0524CBABEA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B789E7-AF4E-46A5-B471-A6D6BC68F357}" type="datetime1">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3E5D-8F3E-4289-BF29-C0524CBABEA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3129E4-7209-42D2-99A7-F3C039980623}" type="datetime1">
              <a:rPr lang="en-US" smtClean="0"/>
              <a:t>12/9/20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F3E5D-8F3E-4289-BF29-C0524CBABE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56FEA0-9CAD-41F6-9E29-EBE1E8D9361F}" type="datetime1">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CB6F5-83BF-4EE6-A8A0-7837C78D3C2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6BBB92-B5AB-4B44-8D6B-1EEA8A89386C}" type="datetime1">
              <a:rPr lang="en-US" smtClean="0"/>
              <a:t>12/9/20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1F3E5D-8F3E-4289-BF29-C0524CBABEA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5A405E-D513-4516-9A41-22D3B14BDACB}" type="datetime1">
              <a:rPr lang="en-US" smtClean="0"/>
              <a:t>12/9/20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1F3E5D-8F3E-4289-BF29-C0524CBABEA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3D0ECB-10B7-45C6-9270-E01044E0FFE9}" type="datetime1">
              <a:rPr lang="en-US" smtClean="0"/>
              <a:t>12/9/20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1F3E5D-8F3E-4289-BF29-C0524CBABEAD}"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15630C-D264-4B88-9D02-B0FD01A11441}" type="datetime1">
              <a:rPr lang="en-US" smtClean="0"/>
              <a:t>12/9/20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F3E5D-8F3E-4289-BF29-C0524CBABEAD}"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CFE2FC-78C8-444B-8A64-36519C911D79}" type="datetime1">
              <a:rPr lang="en-US" smtClean="0"/>
              <a:t>12/9/20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F3E5D-8F3E-4289-BF29-C0524CBABEAD}"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C540A4-B00C-4C8C-8A46-591F6E1615C7}" type="datetime1">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3E5D-8F3E-4289-BF29-C0524CBABEAD}"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414A40-4D89-4009-B50A-023CBA01C2B5}" type="datetime1">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3E5D-8F3E-4289-BF29-C0524CBABEAD}"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ext Placeholder 2"/>
          <p:cNvSpPr>
            <a:spLocks noGrp="1"/>
          </p:cNvSpPr>
          <p:nvPr>
            <p:ph type="body" sz="half" idx="1"/>
          </p:nvPr>
        </p:nvSpPr>
        <p:spPr>
          <a:xfrm>
            <a:off x="533400" y="1828800"/>
            <a:ext cx="81534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 y="3924300"/>
            <a:ext cx="81534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fld id="{288AA79B-E0BF-4CB1-841E-8DCAADAE4DA8}" type="datetime1">
              <a:rPr lang="en-US" smtClean="0"/>
              <a:t>12/9/20</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6171E143-E678-0142-A18F-FCDAAA6D45B9}" type="slidenum">
              <a:rPr lang="en-US"/>
              <a:pPr>
                <a:defRPr/>
              </a:pPr>
              <a:t>‹#›</a:t>
            </a:fld>
            <a:endParaRPr lang="en-US"/>
          </a:p>
        </p:txBody>
      </p:sp>
    </p:spTree>
    <p:extLst>
      <p:ext uri="{BB962C8B-B14F-4D97-AF65-F5344CB8AC3E}">
        <p14:creationId xmlns:p14="http://schemas.microsoft.com/office/powerpoint/2010/main" val="2152207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fld id="{1751FF93-0495-49E8-948A-2944CBDE79DC}" type="datetime1">
              <a:rPr lang="en-US" smtClean="0"/>
              <a:t>12/9/20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9D1BA1C-1C4B-4895-824D-6F5868DD7458}" type="slidenum">
              <a:rPr lang="en-US" altLang="en-US"/>
              <a:pPr/>
              <a:t>‹#›</a:t>
            </a:fld>
            <a:endParaRPr lang="en-US" altLang="en-US"/>
          </a:p>
        </p:txBody>
      </p:sp>
    </p:spTree>
    <p:extLst>
      <p:ext uri="{BB962C8B-B14F-4D97-AF65-F5344CB8AC3E}">
        <p14:creationId xmlns:p14="http://schemas.microsoft.com/office/powerpoint/2010/main" val="178438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able Placeholder 2"/>
          <p:cNvSpPr>
            <a:spLocks noGrp="1"/>
          </p:cNvSpPr>
          <p:nvPr>
            <p:ph type="tbl" idx="1"/>
          </p:nvPr>
        </p:nvSpPr>
        <p:spPr>
          <a:xfrm>
            <a:off x="533400" y="1828800"/>
            <a:ext cx="8153400" cy="4038600"/>
          </a:xfrm>
        </p:spPr>
        <p:txBody>
          <a:bodyPr/>
          <a:lstStyle/>
          <a:p>
            <a:pPr lvl="0"/>
            <a:endParaRPr lang="en-US" noProof="0"/>
          </a:p>
        </p:txBody>
      </p:sp>
      <p:sp>
        <p:nvSpPr>
          <p:cNvPr id="4" name="Rectangle 8"/>
          <p:cNvSpPr>
            <a:spLocks noGrp="1" noChangeArrowheads="1"/>
          </p:cNvSpPr>
          <p:nvPr>
            <p:ph type="dt" sz="half" idx="10"/>
          </p:nvPr>
        </p:nvSpPr>
        <p:spPr>
          <a:ln/>
        </p:spPr>
        <p:txBody>
          <a:bodyPr/>
          <a:lstStyle>
            <a:lvl1pPr>
              <a:defRPr/>
            </a:lvl1pPr>
          </a:lstStyle>
          <a:p>
            <a:pPr>
              <a:defRPr/>
            </a:pPr>
            <a:fld id="{090C402B-707D-44D7-8942-D0965105F69C}" type="datetime1">
              <a:rPr lang="en-US" smtClean="0"/>
              <a:t>12/9/20</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2E60F058-13A0-844A-BF34-73693808E75E}" type="slidenum">
              <a:rPr lang="en-US"/>
              <a:pPr>
                <a:defRPr/>
              </a:pPr>
              <a:t>‹#›</a:t>
            </a:fld>
            <a:endParaRPr lang="en-US"/>
          </a:p>
        </p:txBody>
      </p:sp>
    </p:spTree>
    <p:extLst>
      <p:ext uri="{BB962C8B-B14F-4D97-AF65-F5344CB8AC3E}">
        <p14:creationId xmlns:p14="http://schemas.microsoft.com/office/powerpoint/2010/main" val="951950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p>
            <a:fld id="{F16D49B5-E2EF-4764-A993-0362F29F683E}" type="datetime1">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CB6F5-83BF-4EE6-A8A0-7837C78D3C29}"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73093ACD-E5A3-4096-A104-CB2D41A279E0}"/>
              </a:ext>
            </a:extLst>
          </p:cNvPr>
          <p:cNvSpPr>
            <a:spLocks noGrp="1" noChangeArrowheads="1"/>
          </p:cNvSpPr>
          <p:nvPr>
            <p:ph type="dt" sz="half" idx="10"/>
          </p:nvPr>
        </p:nvSpPr>
        <p:spPr>
          <a:ln/>
        </p:spPr>
        <p:txBody>
          <a:bodyPr/>
          <a:lstStyle>
            <a:lvl1pPr>
              <a:defRPr/>
            </a:lvl1pPr>
          </a:lstStyle>
          <a:p>
            <a:fld id="{DCD5BFD6-F5CE-4411-A8C0-983E467A0B4C}" type="datetime1">
              <a:rPr lang="en-US" altLang="en-US" smtClean="0"/>
              <a:t>12/9/20</a:t>
            </a:fld>
            <a:endParaRPr lang="en-US" altLang="en-US"/>
          </a:p>
        </p:txBody>
      </p:sp>
      <p:sp>
        <p:nvSpPr>
          <p:cNvPr id="5" name="Rectangle 5">
            <a:extLst>
              <a:ext uri="{FF2B5EF4-FFF2-40B4-BE49-F238E27FC236}">
                <a16:creationId xmlns:a16="http://schemas.microsoft.com/office/drawing/2014/main" id="{0C464CF9-CCB8-4291-84F0-620729CD3F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667A5BA-6393-4043-9A54-DE0A3285D9EE}"/>
              </a:ext>
            </a:extLst>
          </p:cNvPr>
          <p:cNvSpPr>
            <a:spLocks noGrp="1" noChangeArrowheads="1"/>
          </p:cNvSpPr>
          <p:nvPr>
            <p:ph type="sldNum" sz="quarter" idx="12"/>
          </p:nvPr>
        </p:nvSpPr>
        <p:spPr>
          <a:ln/>
        </p:spPr>
        <p:txBody>
          <a:bodyPr/>
          <a:lstStyle>
            <a:lvl1pPr>
              <a:defRPr/>
            </a:lvl1pPr>
          </a:lstStyle>
          <a:p>
            <a:fld id="{0904B5EA-F5F0-48C8-A851-2FD9C4B645FD}" type="slidenum">
              <a:rPr lang="en-US" altLang="en-US"/>
              <a:pPr/>
              <a:t>‹#›</a:t>
            </a:fld>
            <a:endParaRPr lang="en-US" altLang="en-US"/>
          </a:p>
        </p:txBody>
      </p:sp>
    </p:spTree>
    <p:extLst>
      <p:ext uri="{BB962C8B-B14F-4D97-AF65-F5344CB8AC3E}">
        <p14:creationId xmlns:p14="http://schemas.microsoft.com/office/powerpoint/2010/main" val="1897425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F7631782-294F-40B2-8657-64F41238B25A}" type="datetime1">
              <a:rPr lang="en-US" smtClean="0"/>
              <a:t>12/9/20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31F3E5D-8F3E-4289-BF29-C0524CBABEAD}" type="slidenum">
              <a:rPr lang="en-US" smtClean="0"/>
              <a:pPr/>
              <a:t>‹#›</a:t>
            </a:fld>
            <a:endParaRPr lang="en-US"/>
          </a:p>
        </p:txBody>
      </p:sp>
    </p:spTree>
    <p:extLst>
      <p:ext uri="{BB962C8B-B14F-4D97-AF65-F5344CB8AC3E}">
        <p14:creationId xmlns:p14="http://schemas.microsoft.com/office/powerpoint/2010/main" val="2752321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516CEAF8-DE58-4B2F-9D2A-5C106DA0ADFB}" type="datetime1">
              <a:rPr lang="en-US" smtClean="0"/>
              <a:t>12/9/20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31F3E5D-8F3E-4289-BF29-C0524CBABEAD}" type="slidenum">
              <a:rPr lang="en-US" smtClean="0"/>
              <a:pPr/>
              <a:t>‹#›</a:t>
            </a:fld>
            <a:endParaRPr lang="en-US"/>
          </a:p>
        </p:txBody>
      </p:sp>
    </p:spTree>
    <p:extLst>
      <p:ext uri="{BB962C8B-B14F-4D97-AF65-F5344CB8AC3E}">
        <p14:creationId xmlns:p14="http://schemas.microsoft.com/office/powerpoint/2010/main" val="21599949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fld id="{5690EE72-8CE4-4478-B1A9-2B1323189759}" type="datetime1">
              <a:rPr lang="en-US" smtClean="0"/>
              <a:t>12/9/20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31F3E5D-8F3E-4289-BF29-C0524CBABEAD}" type="slidenum">
              <a:rPr lang="en-US" smtClean="0"/>
              <a:pPr/>
              <a:t>‹#›</a:t>
            </a:fld>
            <a:endParaRPr lang="en-US"/>
          </a:p>
        </p:txBody>
      </p:sp>
    </p:spTree>
    <p:extLst>
      <p:ext uri="{BB962C8B-B14F-4D97-AF65-F5344CB8AC3E}">
        <p14:creationId xmlns:p14="http://schemas.microsoft.com/office/powerpoint/2010/main" val="23208939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9813E915-3448-4B99-A14E-103155FC66CF}" type="datetime1">
              <a:rPr lang="en-US" smtClean="0"/>
              <a:t>12/9/20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31F3E5D-8F3E-4289-BF29-C0524CBABEAD}" type="slidenum">
              <a:rPr lang="en-US" smtClean="0"/>
              <a:pPr/>
              <a:t>‹#›</a:t>
            </a:fld>
            <a:endParaRPr lang="en-US"/>
          </a:p>
        </p:txBody>
      </p:sp>
    </p:spTree>
    <p:extLst>
      <p:ext uri="{BB962C8B-B14F-4D97-AF65-F5344CB8AC3E}">
        <p14:creationId xmlns:p14="http://schemas.microsoft.com/office/powerpoint/2010/main" val="40757909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88E8C123-D229-4514-8EDF-D2B826C4703D}" type="datetime1">
              <a:rPr lang="en-US" smtClean="0"/>
              <a:t>12/9/20</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931F3E5D-8F3E-4289-BF29-C0524CBABEAD}" type="slidenum">
              <a:rPr lang="en-US" smtClean="0"/>
              <a:pPr/>
              <a:t>‹#›</a:t>
            </a:fld>
            <a:endParaRPr lang="en-US"/>
          </a:p>
        </p:txBody>
      </p:sp>
    </p:spTree>
    <p:extLst>
      <p:ext uri="{BB962C8B-B14F-4D97-AF65-F5344CB8AC3E}">
        <p14:creationId xmlns:p14="http://schemas.microsoft.com/office/powerpoint/2010/main" val="22934150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DE601F26-6AFE-4FBF-8972-FBB80AC6EAD9}" type="datetime1">
              <a:rPr lang="en-US" smtClean="0"/>
              <a:t>12/9/20</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931F3E5D-8F3E-4289-BF29-C0524CBABEAD}" type="slidenum">
              <a:rPr lang="en-US" smtClean="0"/>
              <a:pPr/>
              <a:t>‹#›</a:t>
            </a:fld>
            <a:endParaRPr lang="en-US"/>
          </a:p>
        </p:txBody>
      </p:sp>
    </p:spTree>
    <p:extLst>
      <p:ext uri="{BB962C8B-B14F-4D97-AF65-F5344CB8AC3E}">
        <p14:creationId xmlns:p14="http://schemas.microsoft.com/office/powerpoint/2010/main" val="11849443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CABAB22E-15FE-4F39-90E0-E3346D9AE898}" type="datetime1">
              <a:rPr lang="en-US" smtClean="0"/>
              <a:t>12/9/20</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931F3E5D-8F3E-4289-BF29-C0524CBABEAD}" type="slidenum">
              <a:rPr lang="en-US" smtClean="0"/>
              <a:pPr/>
              <a:t>‹#›</a:t>
            </a:fld>
            <a:endParaRPr lang="en-US"/>
          </a:p>
        </p:txBody>
      </p:sp>
    </p:spTree>
    <p:extLst>
      <p:ext uri="{BB962C8B-B14F-4D97-AF65-F5344CB8AC3E}">
        <p14:creationId xmlns:p14="http://schemas.microsoft.com/office/powerpoint/2010/main" val="32315159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C564D52D-3B8E-4119-9FFF-DFEE87D3F997}" type="datetime1">
              <a:rPr lang="en-US" smtClean="0"/>
              <a:t>12/9/20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31F3E5D-8F3E-4289-BF29-C0524CBABEAD}" type="slidenum">
              <a:rPr lang="en-US" smtClean="0"/>
              <a:pPr/>
              <a:t>‹#›</a:t>
            </a:fld>
            <a:endParaRPr lang="en-US"/>
          </a:p>
        </p:txBody>
      </p:sp>
    </p:spTree>
    <p:extLst>
      <p:ext uri="{BB962C8B-B14F-4D97-AF65-F5344CB8AC3E}">
        <p14:creationId xmlns:p14="http://schemas.microsoft.com/office/powerpoint/2010/main" val="28094229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16F8931D-46D6-409C-9743-BE15110AEF4B}" type="datetime1">
              <a:rPr lang="en-US" smtClean="0"/>
              <a:t>12/9/20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31F3E5D-8F3E-4289-BF29-C0524CBABEAD}" type="slidenum">
              <a:rPr lang="en-US" smtClean="0"/>
              <a:pPr/>
              <a:t>‹#›</a:t>
            </a:fld>
            <a:endParaRPr lang="en-US"/>
          </a:p>
        </p:txBody>
      </p:sp>
    </p:spTree>
    <p:extLst>
      <p:ext uri="{BB962C8B-B14F-4D97-AF65-F5344CB8AC3E}">
        <p14:creationId xmlns:p14="http://schemas.microsoft.com/office/powerpoint/2010/main" val="249041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en-US"/>
              <a:t>Click to edit Master title style</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18A714-4E93-4C2D-9068-9CF5FB67B4C7}" type="datetime1">
              <a:rPr lang="en-US" smtClean="0"/>
              <a:t>12/9/20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5CB6F5-83BF-4EE6-A8A0-7837C78D3C29}"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C2D3A844-7DEB-4E99-A054-7B9C2B218C7D}" type="datetime1">
              <a:rPr lang="en-US" smtClean="0"/>
              <a:t>12/9/20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31F3E5D-8F3E-4289-BF29-C0524CBABEAD}" type="slidenum">
              <a:rPr lang="en-US" smtClean="0"/>
              <a:pPr/>
              <a:t>‹#›</a:t>
            </a:fld>
            <a:endParaRPr lang="en-US"/>
          </a:p>
        </p:txBody>
      </p:sp>
    </p:spTree>
    <p:extLst>
      <p:ext uri="{BB962C8B-B14F-4D97-AF65-F5344CB8AC3E}">
        <p14:creationId xmlns:p14="http://schemas.microsoft.com/office/powerpoint/2010/main" val="3048082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64354CAD-345A-4DF1-B4D8-52368F530C82}" type="datetime1">
              <a:rPr lang="en-US" smtClean="0"/>
              <a:t>12/9/20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31F3E5D-8F3E-4289-BF29-C0524CBABEAD}" type="slidenum">
              <a:rPr lang="en-US" smtClean="0"/>
              <a:pPr/>
              <a:t>‹#›</a:t>
            </a:fld>
            <a:endParaRPr lang="en-US"/>
          </a:p>
        </p:txBody>
      </p:sp>
    </p:spTree>
    <p:extLst>
      <p:ext uri="{BB962C8B-B14F-4D97-AF65-F5344CB8AC3E}">
        <p14:creationId xmlns:p14="http://schemas.microsoft.com/office/powerpoint/2010/main" val="29740086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FD65DA52-AD16-40CC-814A-BB3F94C222AD}" type="datetime1">
              <a:rPr lang="en-US" smtClean="0"/>
              <a:t>12/9/20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85CB6F5-83BF-4EE6-A8A0-7837C78D3C29}" type="slidenum">
              <a:rPr lang="en-US" smtClean="0"/>
              <a:pPr/>
              <a:t>‹#›</a:t>
            </a:fld>
            <a:endParaRPr lang="en-US" dirty="0"/>
          </a:p>
        </p:txBody>
      </p:sp>
    </p:spTree>
    <p:extLst>
      <p:ext uri="{BB962C8B-B14F-4D97-AF65-F5344CB8AC3E}">
        <p14:creationId xmlns:p14="http://schemas.microsoft.com/office/powerpoint/2010/main" val="34214817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90"/>
            <a:ext cx="8229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AC518E45-EC4C-464A-B592-1D1EBCB31296}" type="datetime1">
              <a:rPr lang="en-US" smtClean="0"/>
              <a:t>12/9/20</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85CB6F5-83BF-4EE6-A8A0-7837C78D3C29}" type="slidenum">
              <a:rPr lang="en-US" smtClean="0"/>
              <a:pPr/>
              <a:t>‹#›</a:t>
            </a:fld>
            <a:endParaRPr lang="en-US" dirty="0"/>
          </a:p>
        </p:txBody>
      </p:sp>
    </p:spTree>
    <p:extLst>
      <p:ext uri="{BB962C8B-B14F-4D97-AF65-F5344CB8AC3E}">
        <p14:creationId xmlns:p14="http://schemas.microsoft.com/office/powerpoint/2010/main" val="3071980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0"/>
            <a:ext cx="4038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fld id="{0D05149F-4601-4460-9E38-961C83D913B7}" type="datetime1">
              <a:rPr lang="en-US" smtClean="0"/>
              <a:t>12/9/20</a:t>
            </a:fld>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A85CB6F5-83BF-4EE6-A8A0-7837C78D3C29}" type="slidenum">
              <a:rPr lang="en-US" smtClean="0"/>
              <a:pPr/>
              <a:t>‹#›</a:t>
            </a:fld>
            <a:endParaRPr lang="en-US" dirty="0"/>
          </a:p>
        </p:txBody>
      </p:sp>
    </p:spTree>
    <p:extLst>
      <p:ext uri="{BB962C8B-B14F-4D97-AF65-F5344CB8AC3E}">
        <p14:creationId xmlns:p14="http://schemas.microsoft.com/office/powerpoint/2010/main" val="16280853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73093ACD-E5A3-4096-A104-CB2D41A279E0}"/>
              </a:ext>
            </a:extLst>
          </p:cNvPr>
          <p:cNvSpPr>
            <a:spLocks noGrp="1" noChangeArrowheads="1"/>
          </p:cNvSpPr>
          <p:nvPr>
            <p:ph type="dt" sz="half" idx="10"/>
          </p:nvPr>
        </p:nvSpPr>
        <p:spPr>
          <a:ln/>
        </p:spPr>
        <p:txBody>
          <a:bodyPr/>
          <a:lstStyle>
            <a:lvl1pPr>
              <a:defRPr/>
            </a:lvl1pPr>
          </a:lstStyle>
          <a:p>
            <a:fld id="{EDC5F0F4-A564-44B1-90CE-B97FC7EA6B62}" type="datetime1">
              <a:rPr lang="en-US" altLang="en-US" smtClean="0"/>
              <a:t>12/9/20</a:t>
            </a:fld>
            <a:endParaRPr lang="en-US" altLang="en-US"/>
          </a:p>
        </p:txBody>
      </p:sp>
      <p:sp>
        <p:nvSpPr>
          <p:cNvPr id="5" name="Rectangle 5">
            <a:extLst>
              <a:ext uri="{FF2B5EF4-FFF2-40B4-BE49-F238E27FC236}">
                <a16:creationId xmlns:a16="http://schemas.microsoft.com/office/drawing/2014/main" id="{0C464CF9-CCB8-4291-84F0-620729CD3F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667A5BA-6393-4043-9A54-DE0A3285D9EE}"/>
              </a:ext>
            </a:extLst>
          </p:cNvPr>
          <p:cNvSpPr>
            <a:spLocks noGrp="1" noChangeArrowheads="1"/>
          </p:cNvSpPr>
          <p:nvPr>
            <p:ph type="sldNum" sz="quarter" idx="12"/>
          </p:nvPr>
        </p:nvSpPr>
        <p:spPr>
          <a:ln/>
        </p:spPr>
        <p:txBody>
          <a:bodyPr/>
          <a:lstStyle>
            <a:lvl1pPr>
              <a:defRPr/>
            </a:lvl1pPr>
          </a:lstStyle>
          <a:p>
            <a:fld id="{0904B5EA-F5F0-48C8-A851-2FD9C4B645FD}" type="slidenum">
              <a:rPr lang="en-US" altLang="en-US"/>
              <a:pPr/>
              <a:t>‹#›</a:t>
            </a:fld>
            <a:endParaRPr lang="en-US" altLang="en-US"/>
          </a:p>
        </p:txBody>
      </p:sp>
    </p:spTree>
    <p:extLst>
      <p:ext uri="{BB962C8B-B14F-4D97-AF65-F5344CB8AC3E}">
        <p14:creationId xmlns:p14="http://schemas.microsoft.com/office/powerpoint/2010/main" val="36284050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ext Placeholder 2"/>
          <p:cNvSpPr>
            <a:spLocks noGrp="1"/>
          </p:cNvSpPr>
          <p:nvPr>
            <p:ph type="body" sz="half" idx="1"/>
          </p:nvPr>
        </p:nvSpPr>
        <p:spPr>
          <a:xfrm>
            <a:off x="533400" y="1828800"/>
            <a:ext cx="81534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 y="3924300"/>
            <a:ext cx="81534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fld id="{EBFC9AED-F6C8-4768-BE37-AC1BF20BC99E}" type="datetime1">
              <a:rPr lang="en-US" smtClean="0"/>
              <a:t>12/9/20</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6171E143-E678-0142-A18F-FCDAAA6D45B9}" type="slidenum">
              <a:rPr lang="en-US"/>
              <a:pPr>
                <a:defRPr/>
              </a:pPr>
              <a:t>‹#›</a:t>
            </a:fld>
            <a:endParaRPr lang="en-US"/>
          </a:p>
        </p:txBody>
      </p:sp>
    </p:spTree>
    <p:extLst>
      <p:ext uri="{BB962C8B-B14F-4D97-AF65-F5344CB8AC3E}">
        <p14:creationId xmlns:p14="http://schemas.microsoft.com/office/powerpoint/2010/main" val="22822057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fld id="{C8DD0DC6-0969-4E08-8433-9079A5C9A22A}" type="datetime1">
              <a:rPr lang="en-US" smtClean="0"/>
              <a:t>12/9/20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9D1BA1C-1C4B-4895-824D-6F5868DD7458}" type="slidenum">
              <a:rPr lang="en-US" altLang="en-US"/>
              <a:pPr/>
              <a:t>‹#›</a:t>
            </a:fld>
            <a:endParaRPr lang="en-US" altLang="en-US"/>
          </a:p>
        </p:txBody>
      </p:sp>
    </p:spTree>
    <p:extLst>
      <p:ext uri="{BB962C8B-B14F-4D97-AF65-F5344CB8AC3E}">
        <p14:creationId xmlns:p14="http://schemas.microsoft.com/office/powerpoint/2010/main" val="27273908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able Placeholder 2"/>
          <p:cNvSpPr>
            <a:spLocks noGrp="1"/>
          </p:cNvSpPr>
          <p:nvPr>
            <p:ph type="tbl" idx="1"/>
          </p:nvPr>
        </p:nvSpPr>
        <p:spPr>
          <a:xfrm>
            <a:off x="533400" y="1828800"/>
            <a:ext cx="8153400" cy="4038600"/>
          </a:xfrm>
        </p:spPr>
        <p:txBody>
          <a:bodyPr/>
          <a:lstStyle/>
          <a:p>
            <a:pPr lvl="0"/>
            <a:endParaRPr lang="en-US" noProof="0"/>
          </a:p>
        </p:txBody>
      </p:sp>
      <p:sp>
        <p:nvSpPr>
          <p:cNvPr id="4" name="Rectangle 8"/>
          <p:cNvSpPr>
            <a:spLocks noGrp="1" noChangeArrowheads="1"/>
          </p:cNvSpPr>
          <p:nvPr>
            <p:ph type="dt" sz="half" idx="10"/>
          </p:nvPr>
        </p:nvSpPr>
        <p:spPr>
          <a:ln/>
        </p:spPr>
        <p:txBody>
          <a:bodyPr/>
          <a:lstStyle>
            <a:lvl1pPr>
              <a:defRPr/>
            </a:lvl1pPr>
          </a:lstStyle>
          <a:p>
            <a:pPr>
              <a:defRPr/>
            </a:pPr>
            <a:fld id="{E0C69B26-7BF2-4664-8A18-6BF2D0837347}" type="datetime1">
              <a:rPr lang="en-US" smtClean="0"/>
              <a:t>12/9/20</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2E60F058-13A0-844A-BF34-73693808E75E}" type="slidenum">
              <a:rPr lang="en-US"/>
              <a:pPr>
                <a:defRPr/>
              </a:pPr>
              <a:t>‹#›</a:t>
            </a:fld>
            <a:endParaRPr lang="en-US"/>
          </a:p>
        </p:txBody>
      </p:sp>
    </p:spTree>
    <p:extLst>
      <p:ext uri="{BB962C8B-B14F-4D97-AF65-F5344CB8AC3E}">
        <p14:creationId xmlns:p14="http://schemas.microsoft.com/office/powerpoint/2010/main" val="4872183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BFCCFA89-04B2-45DB-8C50-28AEDFC5F4D8}" type="datetime1">
              <a:rPr lang="en-US" smtClean="0">
                <a:solidFill>
                  <a:srgbClr val="FFFFFF"/>
                </a:solidFill>
              </a:rPr>
              <a:t>12/9/20</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853E41-1A89-490E-B5CE-FB60EE4765F6}"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78145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D0E00B-B903-43F7-A702-3DBE67309359}" type="datetime1">
              <a:rPr lang="en-US" smtClean="0"/>
              <a:t>12/9/20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5CB6F5-83BF-4EE6-A8A0-7837C78D3C29}"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DD398EA-DF6C-47D4-AA4D-ACC3931D637E}" type="datetime1">
              <a:rPr lang="en-US" smtClean="0">
                <a:solidFill>
                  <a:srgbClr val="FFFFFF"/>
                </a:solidFill>
              </a:rPr>
              <a:t>12/9/20</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2EA046-2787-4D39-9F3B-6A835D066ECE}"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937153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11D8D8C-3804-43ED-AA0C-0E64E1A69B35}" type="datetime1">
              <a:rPr lang="en-US" smtClean="0">
                <a:solidFill>
                  <a:srgbClr val="FFFFFF"/>
                </a:solidFill>
              </a:rPr>
              <a:t>12/9/20</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009345-B8DB-467F-BD33-26F05E0DC840}"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917378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73F1565-6152-48CB-A15D-8B1EF182EC63}" type="datetime1">
              <a:rPr lang="en-US" smtClean="0">
                <a:solidFill>
                  <a:srgbClr val="FFFFFF"/>
                </a:solidFill>
              </a:rPr>
              <a:t>12/9/20</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62A1F6-7F86-4357-8983-D68DDCAF5148}"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480163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DA776F8-6E99-43D9-A4DB-34BDCFB0D855}" type="datetime1">
              <a:rPr lang="en-US" smtClean="0">
                <a:solidFill>
                  <a:srgbClr val="FFFFFF"/>
                </a:solidFill>
              </a:rPr>
              <a:t>12/9/20</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AB20FD0-F04E-49B1-A01D-F671C4AC83FF}"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53931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54289F57-FBE3-4517-B443-D859A65416F2}" type="datetime1">
              <a:rPr lang="en-US" smtClean="0">
                <a:solidFill>
                  <a:srgbClr val="FFFFFF"/>
                </a:solidFill>
              </a:rPr>
              <a:t>12/9/20</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4EB5417-8551-409A-9606-0077A45754CE}"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168265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842094E-CDC6-406C-B256-7440D485D163}" type="datetime1">
              <a:rPr lang="en-US" smtClean="0">
                <a:solidFill>
                  <a:srgbClr val="FFFFFF"/>
                </a:solidFill>
              </a:rPr>
              <a:t>12/9/20</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CC1A593-BA69-4FAB-96CB-8B480D60A67A}"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300368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06C1A32-2818-485D-A2E5-53F345D5020C}" type="datetime1">
              <a:rPr lang="en-US" smtClean="0">
                <a:solidFill>
                  <a:srgbClr val="FFFFFF"/>
                </a:solidFill>
              </a:rPr>
              <a:t>12/9/20</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ED37B8-0451-4A08-802D-788E8185DE15}"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395765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6A97CD7-6B88-4797-AC40-A9B0AD39D6E3}" type="datetime1">
              <a:rPr lang="en-US" smtClean="0">
                <a:solidFill>
                  <a:srgbClr val="FFFFFF"/>
                </a:solidFill>
              </a:rPr>
              <a:t>12/9/20</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6EE890-51E4-46E4-B42A-9C69C7255DDF}"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003218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6C06167-BEFA-414C-8783-94414966A67B}" type="datetime1">
              <a:rPr lang="en-US" smtClean="0">
                <a:solidFill>
                  <a:srgbClr val="FFFFFF"/>
                </a:solidFill>
              </a:rPr>
              <a:t>12/9/20</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84D9BD-BF12-4631-9547-C5D2D9573938}"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48048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36E4E8E-3748-4F93-B2F5-DE640C20AD7F}" type="datetime1">
              <a:rPr lang="en-US" smtClean="0">
                <a:solidFill>
                  <a:srgbClr val="FFFFFF"/>
                </a:solidFill>
              </a:rPr>
              <a:t>12/9/20</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80CF73-DE72-484F-8A0E-1EBE5675BBA8}"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04696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ACFF9E-B933-4A02-811A-FB70ED2B25C9}" type="datetime1">
              <a:rPr lang="en-US" smtClean="0"/>
              <a:t>12/9/20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5CB6F5-83BF-4EE6-A8A0-7837C78D3C29}"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FD46E1C3-9389-4CF8-B907-3ACF1B31E5CA}" type="datetime1">
              <a:rPr lang="en-US" smtClean="0">
                <a:solidFill>
                  <a:srgbClr val="FFFFFF"/>
                </a:solidFill>
              </a:rPr>
              <a:t>12/9/20</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802417F-DB11-41F2-83F7-DFE8DBA2C9FB}"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011028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90"/>
            <a:ext cx="8229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fld id="{C37D30DD-810F-436C-B8EB-500E8CE07D62}" type="datetime1">
              <a:rPr lang="en-US" smtClean="0">
                <a:solidFill>
                  <a:srgbClr val="FFFFFF"/>
                </a:solidFill>
              </a:rPr>
              <a:t>12/9/20</a:t>
            </a:fld>
            <a:endParaRPr 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A1DDBBF1-D801-1347-A5D9-78F9E7C352E3}"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429885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0"/>
            <a:ext cx="4038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fld id="{5CA53349-4F3C-4D97-8868-1A2995BC2A0D}" type="datetime1">
              <a:rPr lang="en-US" smtClean="0">
                <a:solidFill>
                  <a:srgbClr val="FFFFFF"/>
                </a:solidFill>
              </a:rPr>
              <a:t>12/9/20</a:t>
            </a:fld>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B5A5EE6D-0C12-4D34-97FD-ED5C83EC0BA1}"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946460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30" name="Date Placeholder 29"/>
          <p:cNvSpPr>
            <a:spLocks noGrp="1"/>
          </p:cNvSpPr>
          <p:nvPr>
            <p:ph type="dt" sz="half" idx="10"/>
          </p:nvPr>
        </p:nvSpPr>
        <p:spPr/>
        <p:txBody>
          <a:bodyPr/>
          <a:lstStyle/>
          <a:p>
            <a:fld id="{B3623D54-7CD8-4982-8F2F-7AF30B3341DD}" type="datetime1">
              <a:rPr lang="en-US" smtClean="0"/>
              <a:t>12/9/20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11268301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B63DBC-F40E-473D-883B-CF0F1FB58D26}" type="datetime1">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8770279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Edit Master text styles</a:t>
            </a:r>
          </a:p>
        </p:txBody>
      </p:sp>
      <p:sp>
        <p:nvSpPr>
          <p:cNvPr id="4" name="Date Placeholder 3"/>
          <p:cNvSpPr>
            <a:spLocks noGrp="1"/>
          </p:cNvSpPr>
          <p:nvPr>
            <p:ph type="dt" sz="half" idx="10"/>
          </p:nvPr>
        </p:nvSpPr>
        <p:spPr/>
        <p:txBody>
          <a:bodyPr/>
          <a:lstStyle/>
          <a:p>
            <a:fld id="{63C614DA-1A37-4082-A8CB-FAE05EC817CB}" type="datetime1">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30857492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en-US"/>
              <a:t>Click to edit Master title style</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8E4EBB-53E4-48F0-9C8A-210DAFC441A1}" type="datetime1">
              <a:rPr lang="en-US" smtClean="0"/>
              <a:t>12/9/20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28851516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a:t>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a:t>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388D57-B319-4689-979B-581F44783FAF}" type="datetime1">
              <a:rPr lang="en-US" smtClean="0"/>
              <a:t>12/9/20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154401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AF150B-B649-4F78-81E8-FBF6C1A74A26}" type="datetime1">
              <a:rPr lang="en-US" smtClean="0"/>
              <a:t>12/9/20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16788487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Criteria&amp;Softwar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FAAD46-0DB5-4F8F-91D0-5E5EB021D3E0}" type="datetime1">
              <a:rPr lang="en-US" smtClean="0"/>
              <a:t>12/9/20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5CB6F5-83BF-4EE6-A8A0-7837C78D3C29}" type="slidenum">
              <a:rPr lang="en-US" smtClean="0"/>
              <a:pPr/>
              <a:t>‹#›</a:t>
            </a:fld>
            <a:endParaRPr lang="en-US" dirty="0"/>
          </a:p>
        </p:txBody>
      </p:sp>
    </p:spTree>
    <p:extLst>
      <p:ext uri="{BB962C8B-B14F-4D97-AF65-F5344CB8AC3E}">
        <p14:creationId xmlns:p14="http://schemas.microsoft.com/office/powerpoint/2010/main" val="1920659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Criteria&amp;Softwar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3D68CA-A7DB-4812-9443-79D12D5D7F09}" type="datetime1">
              <a:rPr lang="en-US" smtClean="0"/>
              <a:t>12/9/20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5CB6F5-83BF-4EE6-A8A0-7837C78D3C29}"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en-US"/>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a:t>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0653F1-A0B1-4281-B650-16E25F1AB389}" type="datetime1">
              <a:rPr lang="en-US" smtClean="0"/>
              <a:t>12/9/20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39644187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en-US"/>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en-US"/>
              <a:t>Click icon to add picture</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a:t>Edit Master text styles</a:t>
            </a:r>
          </a:p>
        </p:txBody>
      </p:sp>
      <p:sp>
        <p:nvSpPr>
          <p:cNvPr id="5" name="Date Placeholder 4"/>
          <p:cNvSpPr>
            <a:spLocks noGrp="1"/>
          </p:cNvSpPr>
          <p:nvPr>
            <p:ph type="dt" sz="half" idx="10"/>
          </p:nvPr>
        </p:nvSpPr>
        <p:spPr/>
        <p:txBody>
          <a:bodyPr/>
          <a:lstStyle/>
          <a:p>
            <a:fld id="{91EAD09D-D1CC-44F4-9A11-56766283A8E3}" type="datetime1">
              <a:rPr lang="en-US" smtClean="0"/>
              <a:t>12/9/20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3400" y="6356350"/>
            <a:ext cx="533400" cy="365125"/>
          </a:xfrm>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33357981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DD9B33-2109-487F-8E7E-52D6DAFEDC50}" type="datetime1">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38683212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B26643-AE0D-4C19-B073-50841F35FADF}" type="datetime1">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19951908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Fundamentals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3C50B2DF-C373-4107-8624-417528A13D42}" type="datetime1">
              <a:rPr lang="en-US" smtClean="0"/>
              <a:t>12/9/20</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a:xfrm>
            <a:off x="8382000" y="6248400"/>
            <a:ext cx="533400" cy="365125"/>
          </a:xfrm>
        </p:spPr>
        <p:txBody>
          <a:bodyPr/>
          <a:lstStyle/>
          <a:p>
            <a:fld id="{A85CB6F5-83BF-4EE6-A8A0-7837C78D3C29}" type="slidenum">
              <a:rPr lang="en-US" smtClean="0"/>
              <a:pPr/>
              <a:t>‹#›</a:t>
            </a:fld>
            <a:endParaRPr lang="en-US" dirty="0"/>
          </a:p>
        </p:txBody>
      </p:sp>
    </p:spTree>
    <p:extLst>
      <p:ext uri="{BB962C8B-B14F-4D97-AF65-F5344CB8AC3E}">
        <p14:creationId xmlns:p14="http://schemas.microsoft.com/office/powerpoint/2010/main" val="31196244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ext Placeholder 2"/>
          <p:cNvSpPr>
            <a:spLocks noGrp="1"/>
          </p:cNvSpPr>
          <p:nvPr>
            <p:ph type="body" sz="half" idx="1"/>
          </p:nvPr>
        </p:nvSpPr>
        <p:spPr>
          <a:xfrm>
            <a:off x="533400" y="1828800"/>
            <a:ext cx="8153400" cy="1943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 y="3924300"/>
            <a:ext cx="8153400" cy="1943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fld id="{7388B2F7-E673-4D2C-B1A1-5B8C53BC17C9}" type="datetime1">
              <a:rPr lang="en-US" smtClean="0"/>
              <a:t>12/9/20</a:t>
            </a:fld>
            <a:endParaRPr lang="en-US"/>
          </a:p>
        </p:txBody>
      </p:sp>
      <p:sp>
        <p:nvSpPr>
          <p:cNvPr id="6" name="Rectangle 9"/>
          <p:cNvSpPr>
            <a:spLocks noGrp="1" noChangeArrowheads="1"/>
          </p:cNvSpPr>
          <p:nvPr>
            <p:ph type="ftr" sz="quarter" idx="11"/>
          </p:nvPr>
        </p:nvSpPr>
        <p:spPr>
          <a:ln/>
        </p:spPr>
        <p:txBody>
          <a:bodyPr/>
          <a:lstStyle>
            <a:lvl1pPr>
              <a:defRPr/>
            </a:lvl1pPr>
          </a:lstStyle>
          <a:p>
            <a:endParaRPr lang="en-US"/>
          </a:p>
        </p:txBody>
      </p:sp>
      <p:sp>
        <p:nvSpPr>
          <p:cNvPr id="7" name="Rectangle 10"/>
          <p:cNvSpPr>
            <a:spLocks noGrp="1" noChangeArrowheads="1"/>
          </p:cNvSpPr>
          <p:nvPr>
            <p:ph type="sldNum" sz="quarter" idx="12"/>
          </p:nvPr>
        </p:nvSpPr>
        <p:spPr>
          <a:ln/>
        </p:spPr>
        <p:txBody>
          <a:bodyPr/>
          <a:lstStyle>
            <a:lvl1pPr>
              <a:defRPr/>
            </a:lvl1pPr>
          </a:lstStyle>
          <a:p>
            <a:fld id="{A85CB6F5-83BF-4EE6-A8A0-7837C78D3C29}" type="slidenum">
              <a:rPr lang="en-US" smtClean="0"/>
              <a:pPr/>
              <a:t>‹#›</a:t>
            </a:fld>
            <a:endParaRPr lang="en-US" dirty="0"/>
          </a:p>
        </p:txBody>
      </p:sp>
    </p:spTree>
    <p:extLst>
      <p:ext uri="{BB962C8B-B14F-4D97-AF65-F5344CB8AC3E}">
        <p14:creationId xmlns:p14="http://schemas.microsoft.com/office/powerpoint/2010/main" val="28866398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able Placeholder 2"/>
          <p:cNvSpPr>
            <a:spLocks noGrp="1"/>
          </p:cNvSpPr>
          <p:nvPr>
            <p:ph type="tbl" idx="1"/>
          </p:nvPr>
        </p:nvSpPr>
        <p:spPr>
          <a:xfrm>
            <a:off x="533400" y="1828800"/>
            <a:ext cx="8153400" cy="4038600"/>
          </a:xfrm>
        </p:spPr>
        <p:txBody>
          <a:bodyPr/>
          <a:lstStyle/>
          <a:p>
            <a:pPr lvl="0"/>
            <a:r>
              <a:rPr lang="en-US" noProof="0"/>
              <a:t>Click icon to add table</a:t>
            </a:r>
          </a:p>
        </p:txBody>
      </p:sp>
      <p:sp>
        <p:nvSpPr>
          <p:cNvPr id="4" name="Rectangle 8"/>
          <p:cNvSpPr>
            <a:spLocks noGrp="1" noChangeArrowheads="1"/>
          </p:cNvSpPr>
          <p:nvPr>
            <p:ph type="dt" sz="half" idx="10"/>
          </p:nvPr>
        </p:nvSpPr>
        <p:spPr>
          <a:ln/>
        </p:spPr>
        <p:txBody>
          <a:bodyPr/>
          <a:lstStyle>
            <a:lvl1pPr>
              <a:defRPr/>
            </a:lvl1pPr>
          </a:lstStyle>
          <a:p>
            <a:pPr>
              <a:defRPr/>
            </a:pPr>
            <a:fld id="{A644B694-B8C4-4188-88F0-B6F5503473D0}" type="datetime1">
              <a:rPr lang="en-US" smtClean="0"/>
              <a:t>12/9/20</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2E60F058-13A0-844A-BF34-73693808E75E}" type="slidenum">
              <a:rPr lang="en-US" smtClean="0"/>
              <a:pPr>
                <a:defRPr/>
              </a:pPr>
              <a:t>‹#›</a:t>
            </a:fld>
            <a:endParaRPr lang="en-US"/>
          </a:p>
        </p:txBody>
      </p:sp>
    </p:spTree>
    <p:extLst>
      <p:ext uri="{BB962C8B-B14F-4D97-AF65-F5344CB8AC3E}">
        <p14:creationId xmlns:p14="http://schemas.microsoft.com/office/powerpoint/2010/main" val="1243078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fld id="{D6A74BA4-509F-448C-960B-FDD9AA6AFCA2}" type="datetime1">
              <a:rPr lang="en-US" smtClean="0"/>
              <a:t>12/9/20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9D1BA1C-1C4B-4895-824D-6F5868DD7458}" type="slidenum">
              <a:rPr lang="en-US" altLang="en-US" smtClean="0"/>
              <a:pPr/>
              <a:t>‹#›</a:t>
            </a:fld>
            <a:endParaRPr lang="en-US" altLang="en-US"/>
          </a:p>
        </p:txBody>
      </p:sp>
    </p:spTree>
    <p:extLst>
      <p:ext uri="{BB962C8B-B14F-4D97-AF65-F5344CB8AC3E}">
        <p14:creationId xmlns:p14="http://schemas.microsoft.com/office/powerpoint/2010/main" val="14113270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73093ACD-E5A3-4096-A104-CB2D41A279E0}"/>
              </a:ext>
            </a:extLst>
          </p:cNvPr>
          <p:cNvSpPr>
            <a:spLocks noGrp="1" noChangeArrowheads="1"/>
          </p:cNvSpPr>
          <p:nvPr>
            <p:ph type="dt" sz="half" idx="10"/>
          </p:nvPr>
        </p:nvSpPr>
        <p:spPr>
          <a:ln/>
        </p:spPr>
        <p:txBody>
          <a:bodyPr/>
          <a:lstStyle>
            <a:lvl1pPr>
              <a:defRPr/>
            </a:lvl1pPr>
          </a:lstStyle>
          <a:p>
            <a:fld id="{CAA5145E-479D-45B5-9211-7F5E3D7BFA25}" type="datetime1">
              <a:rPr lang="en-US" altLang="en-US" smtClean="0"/>
              <a:t>12/9/20</a:t>
            </a:fld>
            <a:endParaRPr lang="en-US" altLang="en-US"/>
          </a:p>
        </p:txBody>
      </p:sp>
      <p:sp>
        <p:nvSpPr>
          <p:cNvPr id="5" name="Rectangle 5">
            <a:extLst>
              <a:ext uri="{FF2B5EF4-FFF2-40B4-BE49-F238E27FC236}">
                <a16:creationId xmlns:a16="http://schemas.microsoft.com/office/drawing/2014/main" id="{0C464CF9-CCB8-4291-84F0-620729CD3F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667A5BA-6393-4043-9A54-DE0A3285D9EE}"/>
              </a:ext>
            </a:extLst>
          </p:cNvPr>
          <p:cNvSpPr>
            <a:spLocks noGrp="1" noChangeArrowheads="1"/>
          </p:cNvSpPr>
          <p:nvPr>
            <p:ph type="sldNum" sz="quarter" idx="12"/>
          </p:nvPr>
        </p:nvSpPr>
        <p:spPr>
          <a:ln/>
        </p:spPr>
        <p:txBody>
          <a:bodyPr/>
          <a:lstStyle>
            <a:lvl1pPr>
              <a:defRPr/>
            </a:lvl1pPr>
          </a:lstStyle>
          <a:p>
            <a:fld id="{0904B5EA-F5F0-48C8-A851-2FD9C4B645FD}" type="slidenum">
              <a:rPr lang="en-US" altLang="en-US"/>
              <a:pPr/>
              <a:t>‹#›</a:t>
            </a:fld>
            <a:endParaRPr lang="en-US" altLang="en-US"/>
          </a:p>
        </p:txBody>
      </p:sp>
    </p:spTree>
    <p:extLst>
      <p:ext uri="{BB962C8B-B14F-4D97-AF65-F5344CB8AC3E}">
        <p14:creationId xmlns:p14="http://schemas.microsoft.com/office/powerpoint/2010/main" val="19400581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0241614-2974-4C36-9851-5E5E47819339}" type="datetime1">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251119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en-US"/>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64F3D1-2239-4DD8-9AE8-F7D1DA11A1DA}" type="datetime1">
              <a:rPr lang="en-US" smtClean="0"/>
              <a:t>12/9/20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5CB6F5-83BF-4EE6-A8A0-7837C78D3C29}"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80ACC5-BB4F-4C50-9E23-F42E77CDB149}" type="datetime1">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25372687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BA8039-8DCD-4DDB-8AFF-300566683B22}" type="datetime1">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40316450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13E5CC-E102-49A7-A12C-95C85357997E}" type="datetime1">
              <a:rPr lang="en-US" smtClean="0"/>
              <a:t>12/9/20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29995401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5F57B8-37AC-4445-B564-E216EC4C7CFC}" type="datetime1">
              <a:rPr lang="en-US" smtClean="0"/>
              <a:t>12/9/20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40991049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52C87A-AD69-4AD2-A072-913CFD4A371F}" type="datetime1">
              <a:rPr lang="en-US" smtClean="0"/>
              <a:t>12/9/20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11239057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0B043-C936-4640-9350-12DAA7037896}" type="datetime1">
              <a:rPr lang="en-US" smtClean="0"/>
              <a:t>12/9/20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11573508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CAC944E-E163-4160-8456-6C1D43C5AA48}" type="datetime1">
              <a:rPr lang="en-US" smtClean="0"/>
              <a:t>12/9/20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42112241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B4F325C-DF3A-499E-8682-F76EE69D0B3E}" type="datetime1">
              <a:rPr lang="en-US" smtClean="0"/>
              <a:t>12/9/20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15720671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E1317F-F854-45DE-9C75-9172F7932374}" type="datetime1">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1039605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15E32F-E7D9-49A2-AED8-7107D22D5215}" type="datetime1">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3E5D-8F3E-4289-BF29-C0524CBABEAD}" type="slidenum">
              <a:rPr lang="en-US" smtClean="0"/>
              <a:pPr/>
              <a:t>‹#›</a:t>
            </a:fld>
            <a:endParaRPr lang="en-US"/>
          </a:p>
        </p:txBody>
      </p:sp>
    </p:spTree>
    <p:extLst>
      <p:ext uri="{BB962C8B-B14F-4D97-AF65-F5344CB8AC3E}">
        <p14:creationId xmlns:p14="http://schemas.microsoft.com/office/powerpoint/2010/main" val="920191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en-US"/>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en-US"/>
              <a:t>Click icon to add picture</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p:txBody>
          <a:bodyPr/>
          <a:lstStyle/>
          <a:p>
            <a:fld id="{B57046BF-5DF5-4334-9775-957C805074CA}" type="datetime1">
              <a:rPr lang="en-US" smtClean="0"/>
              <a:t>12/9/20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3400" y="6356350"/>
            <a:ext cx="533400" cy="365125"/>
          </a:xfrm>
        </p:spPr>
        <p:txBody>
          <a:bodyPr/>
          <a:lstStyle/>
          <a:p>
            <a:fld id="{A85CB6F5-83BF-4EE6-A8A0-7837C78D3C29}"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3E428BC1-F434-4B7A-B658-0B43B050A651}" type="datetime1">
              <a:rPr lang="en-US" smtClean="0"/>
              <a:t>12/9/20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31F3E5D-8F3E-4289-BF29-C0524CBABEAD}" type="slidenum">
              <a:rPr lang="en-US" smtClean="0"/>
              <a:pPr/>
              <a:t>‹#›</a:t>
            </a:fld>
            <a:endParaRPr lang="en-US"/>
          </a:p>
        </p:txBody>
      </p:sp>
    </p:spTree>
    <p:extLst>
      <p:ext uri="{BB962C8B-B14F-4D97-AF65-F5344CB8AC3E}">
        <p14:creationId xmlns:p14="http://schemas.microsoft.com/office/powerpoint/2010/main" val="42741280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CF78FA4D-A2E9-4660-A359-B228AE94973B}" type="datetime1">
              <a:rPr lang="en-US" smtClean="0"/>
              <a:t>12/9/20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31F3E5D-8F3E-4289-BF29-C0524CBABEAD}" type="slidenum">
              <a:rPr lang="en-US" smtClean="0"/>
              <a:pPr/>
              <a:t>‹#›</a:t>
            </a:fld>
            <a:endParaRPr lang="en-US"/>
          </a:p>
        </p:txBody>
      </p:sp>
    </p:spTree>
    <p:extLst>
      <p:ext uri="{BB962C8B-B14F-4D97-AF65-F5344CB8AC3E}">
        <p14:creationId xmlns:p14="http://schemas.microsoft.com/office/powerpoint/2010/main" val="31893807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fld id="{5AD8A811-E378-49D1-950D-4F5E12F2C86E}" type="datetime1">
              <a:rPr lang="en-US" smtClean="0"/>
              <a:t>12/9/20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31F3E5D-8F3E-4289-BF29-C0524CBABEAD}" type="slidenum">
              <a:rPr lang="en-US" smtClean="0"/>
              <a:pPr/>
              <a:t>‹#›</a:t>
            </a:fld>
            <a:endParaRPr lang="en-US"/>
          </a:p>
        </p:txBody>
      </p:sp>
    </p:spTree>
    <p:extLst>
      <p:ext uri="{BB962C8B-B14F-4D97-AF65-F5344CB8AC3E}">
        <p14:creationId xmlns:p14="http://schemas.microsoft.com/office/powerpoint/2010/main" val="20105829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8BE45961-43C3-4033-9679-5BDC7C33CC75}" type="datetime1">
              <a:rPr lang="en-US" smtClean="0"/>
              <a:t>12/9/20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31F3E5D-8F3E-4289-BF29-C0524CBABEAD}" type="slidenum">
              <a:rPr lang="en-US" smtClean="0"/>
              <a:pPr/>
              <a:t>‹#›</a:t>
            </a:fld>
            <a:endParaRPr lang="en-US"/>
          </a:p>
        </p:txBody>
      </p:sp>
    </p:spTree>
    <p:extLst>
      <p:ext uri="{BB962C8B-B14F-4D97-AF65-F5344CB8AC3E}">
        <p14:creationId xmlns:p14="http://schemas.microsoft.com/office/powerpoint/2010/main" val="30607458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0635F61D-41A9-4AD6-A6F1-4E637EC7FDFD}" type="datetime1">
              <a:rPr lang="en-US" smtClean="0"/>
              <a:t>12/9/20</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931F3E5D-8F3E-4289-BF29-C0524CBABEAD}" type="slidenum">
              <a:rPr lang="en-US" smtClean="0"/>
              <a:pPr/>
              <a:t>‹#›</a:t>
            </a:fld>
            <a:endParaRPr lang="en-US"/>
          </a:p>
        </p:txBody>
      </p:sp>
    </p:spTree>
    <p:extLst>
      <p:ext uri="{BB962C8B-B14F-4D97-AF65-F5344CB8AC3E}">
        <p14:creationId xmlns:p14="http://schemas.microsoft.com/office/powerpoint/2010/main" val="33322572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A8B3DFE6-B208-4400-AACA-9204FBA78016}" type="datetime1">
              <a:rPr lang="en-US" smtClean="0"/>
              <a:t>12/9/20</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931F3E5D-8F3E-4289-BF29-C0524CBABEAD}" type="slidenum">
              <a:rPr lang="en-US" smtClean="0"/>
              <a:pPr/>
              <a:t>‹#›</a:t>
            </a:fld>
            <a:endParaRPr lang="en-US"/>
          </a:p>
        </p:txBody>
      </p:sp>
    </p:spTree>
    <p:extLst>
      <p:ext uri="{BB962C8B-B14F-4D97-AF65-F5344CB8AC3E}">
        <p14:creationId xmlns:p14="http://schemas.microsoft.com/office/powerpoint/2010/main" val="113572898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26DDC0C6-351F-4A5E-AEF0-694DFBB4205A}" type="datetime1">
              <a:rPr lang="en-US" smtClean="0"/>
              <a:t>12/9/20</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A85CB6F5-83BF-4EE6-A8A0-7837C78D3C29}" type="slidenum">
              <a:rPr lang="en-US" smtClean="0"/>
              <a:pPr/>
              <a:t>‹#›</a:t>
            </a:fld>
            <a:endParaRPr lang="en-US" dirty="0"/>
          </a:p>
        </p:txBody>
      </p:sp>
    </p:spTree>
    <p:extLst>
      <p:ext uri="{BB962C8B-B14F-4D97-AF65-F5344CB8AC3E}">
        <p14:creationId xmlns:p14="http://schemas.microsoft.com/office/powerpoint/2010/main" val="27968350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92EB69A0-AA3B-4A70-898C-E5CE984D7B0C}" type="datetime1">
              <a:rPr lang="en-US" smtClean="0"/>
              <a:t>12/9/20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31F3E5D-8F3E-4289-BF29-C0524CBABEAD}" type="slidenum">
              <a:rPr lang="en-US" smtClean="0"/>
              <a:pPr/>
              <a:t>‹#›</a:t>
            </a:fld>
            <a:endParaRPr lang="en-US"/>
          </a:p>
        </p:txBody>
      </p:sp>
    </p:spTree>
    <p:extLst>
      <p:ext uri="{BB962C8B-B14F-4D97-AF65-F5344CB8AC3E}">
        <p14:creationId xmlns:p14="http://schemas.microsoft.com/office/powerpoint/2010/main" val="6073318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1D110B20-CDF2-43F5-8ED0-F79396D1F82B}" type="datetime1">
              <a:rPr lang="en-US" smtClean="0"/>
              <a:t>12/9/20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31F3E5D-8F3E-4289-BF29-C0524CBABEAD}" type="slidenum">
              <a:rPr lang="en-US" smtClean="0"/>
              <a:pPr/>
              <a:t>‹#›</a:t>
            </a:fld>
            <a:endParaRPr lang="en-US"/>
          </a:p>
        </p:txBody>
      </p:sp>
    </p:spTree>
    <p:extLst>
      <p:ext uri="{BB962C8B-B14F-4D97-AF65-F5344CB8AC3E}">
        <p14:creationId xmlns:p14="http://schemas.microsoft.com/office/powerpoint/2010/main" val="14675677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6303A61A-ACCC-4E19-8A37-584E834D2DAF}" type="datetime1">
              <a:rPr lang="en-US" smtClean="0"/>
              <a:t>12/9/20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31F3E5D-8F3E-4289-BF29-C0524CBABEAD}" type="slidenum">
              <a:rPr lang="en-US" smtClean="0"/>
              <a:pPr/>
              <a:t>‹#›</a:t>
            </a:fld>
            <a:endParaRPr lang="en-US"/>
          </a:p>
        </p:txBody>
      </p:sp>
    </p:spTree>
    <p:extLst>
      <p:ext uri="{BB962C8B-B14F-4D97-AF65-F5344CB8AC3E}">
        <p14:creationId xmlns:p14="http://schemas.microsoft.com/office/powerpoint/2010/main" val="904415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slideLayout" Target="../slideLayouts/slideLayout162.xml"/><Relationship Id="rId18" Type="http://schemas.openxmlformats.org/officeDocument/2006/relationships/slideLayout" Target="../slideLayouts/slideLayout16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17" Type="http://schemas.openxmlformats.org/officeDocument/2006/relationships/slideLayout" Target="../slideLayouts/slideLayout166.xml"/><Relationship Id="rId2" Type="http://schemas.openxmlformats.org/officeDocument/2006/relationships/slideLayout" Target="../slideLayouts/slideLayout151.xml"/><Relationship Id="rId16" Type="http://schemas.openxmlformats.org/officeDocument/2006/relationships/slideLayout" Target="../slideLayouts/slideLayout165.xml"/><Relationship Id="rId20" Type="http://schemas.openxmlformats.org/officeDocument/2006/relationships/theme" Target="../theme/theme1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5" Type="http://schemas.openxmlformats.org/officeDocument/2006/relationships/slideLayout" Target="../slideLayouts/slideLayout164.xml"/><Relationship Id="rId10" Type="http://schemas.openxmlformats.org/officeDocument/2006/relationships/slideLayout" Target="../slideLayouts/slideLayout159.xml"/><Relationship Id="rId19" Type="http://schemas.openxmlformats.org/officeDocument/2006/relationships/slideLayout" Target="../slideLayouts/slideLayout168.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theme" Target="../theme/theme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theme" Target="../theme/theme4.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image" Target="../media/image1.jpe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theme" Target="../theme/theme5.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image" Target="../media/image2.png"/><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6.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19" Type="http://schemas.openxmlformats.org/officeDocument/2006/relationships/theme" Target="../theme/theme7.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6" Type="http://schemas.openxmlformats.org/officeDocument/2006/relationships/theme" Target="../theme/theme8.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theme" Target="../theme/theme9.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53000"/>
          </a:schemeClr>
        </a:solidFill>
        <a:effectLst/>
      </p:bgPr>
    </p:bg>
    <p:spTree>
      <p:nvGrpSpPr>
        <p:cNvPr id="1" name=""/>
        <p:cNvGrpSpPr/>
        <p:nvPr/>
      </p:nvGrpSpPr>
      <p:grpSpPr>
        <a:xfrm>
          <a:off x="0" y="0"/>
          <a:ext cx="0" cy="0"/>
          <a:chOff x="0" y="0"/>
          <a:chExt cx="0" cy="0"/>
        </a:xfrm>
      </p:grpSpPr>
      <p:sp>
        <p:nvSpPr>
          <p:cNvPr id="13" name="Rectangle 12"/>
          <p:cNvSpPr/>
          <p:nvPr/>
        </p:nvSpPr>
        <p:spPr>
          <a:xfrm>
            <a:off x="0" y="6248400"/>
            <a:ext cx="91440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Flowchart: Document 7"/>
          <p:cNvSpPr/>
          <p:nvPr/>
        </p:nvSpPr>
        <p:spPr>
          <a:xfrm rot="10800000">
            <a:off x="304800" y="1295400"/>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n-US"/>
              <a:t>Click to edit Master title style</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fld id="{13CBC9B2-AB5E-4E1D-ABD5-B9CE6D74516A}" type="datetime1">
              <a:rPr lang="en-US" smtClean="0"/>
              <a:t>12/9/20</a:t>
            </a:fld>
            <a:endParaRPr lang="en-US"/>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endParaRPr lang="en-US"/>
          </a:p>
        </p:txBody>
      </p:sp>
      <p:pic>
        <p:nvPicPr>
          <p:cNvPr id="14" name="Picture 13" descr="custom_presentation.jpg"/>
          <p:cNvPicPr>
            <a:picLocks noChangeAspect="1"/>
          </p:cNvPicPr>
          <p:nvPr userDrawn="1"/>
        </p:nvPicPr>
        <p:blipFill>
          <a:blip r:embed="rId17" cstate="print"/>
          <a:stretch>
            <a:fillRect/>
          </a:stretch>
        </p:blipFill>
        <p:spPr>
          <a:xfrm>
            <a:off x="1" y="0"/>
            <a:ext cx="9144000" cy="6248400"/>
          </a:xfrm>
          <a:prstGeom prst="rect">
            <a:avLst/>
          </a:prstGeom>
        </p:spPr>
      </p:pic>
      <p:sp>
        <p:nvSpPr>
          <p:cNvPr id="18" name="Slide Number Placeholder 17"/>
          <p:cNvSpPr>
            <a:spLocks noGrp="1"/>
          </p:cNvSpPr>
          <p:nvPr>
            <p:ph type="sldNum" sz="quarter" idx="4"/>
          </p:nvPr>
        </p:nvSpPr>
        <p:spPr>
          <a:xfrm>
            <a:off x="8305800" y="6411881"/>
            <a:ext cx="533400" cy="365125"/>
          </a:xfrm>
          <a:prstGeom prst="rect">
            <a:avLst/>
          </a:prstGeom>
        </p:spPr>
        <p:txBody>
          <a:bodyPr vert="horz" lIns="91440" rIns="0" anchor="b"/>
          <a:lstStyle>
            <a:lvl1pPr algn="r">
              <a:defRPr sz="1400">
                <a:solidFill>
                  <a:schemeClr val="tx2">
                    <a:shade val="50000"/>
                  </a:schemeClr>
                </a:solidFill>
              </a:defRPr>
            </a:lvl1pPr>
          </a:lstStyle>
          <a:p>
            <a:fld id="{A85CB6F5-83BF-4EE6-A8A0-7837C78D3C29}" type="slidenum">
              <a:rPr lang="en-US" smtClean="0"/>
              <a:pPr/>
              <a:t>‹#›</a:t>
            </a:fld>
            <a:endParaRPr lang="en-US" dirty="0"/>
          </a:p>
        </p:txBody>
      </p:sp>
      <p:pic>
        <p:nvPicPr>
          <p:cNvPr id="3" name="Picture 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562600" y="6329394"/>
            <a:ext cx="2567946" cy="447612"/>
          </a:xfrm>
          <a:prstGeom prst="rect">
            <a:avLst/>
          </a:prstGeom>
        </p:spPr>
      </p:pic>
    </p:spTree>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08" r:id="rId12"/>
    <p:sldLayoutId id="2147483746" r:id="rId13"/>
    <p:sldLayoutId id="2147483747" r:id="rId14"/>
    <p:sldLayoutId id="2147483748" r:id="rId15"/>
  </p:sldLayoutIdLst>
  <p:hf hdr="0" ftr="0" dt="0"/>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E2E531E-6B95-4E4D-9A77-342F79D0ECAF}"/>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79B2E0DB-2586-46AB-A748-EDD1F9BDC695}"/>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9860" name="Rectangle 4">
            <a:extLst>
              <a:ext uri="{FF2B5EF4-FFF2-40B4-BE49-F238E27FC236}">
                <a16:creationId xmlns:a16="http://schemas.microsoft.com/office/drawing/2014/main" id="{90A5CB92-7D9A-4C25-B8FE-0FA11C780805}"/>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smtClean="0">
                <a:latin typeface="Arial" panose="020B0604020202020204" pitchFamily="34" charset="0"/>
                <a:ea typeface="Osaka" pitchFamily="-107" charset="-128"/>
              </a:defRPr>
            </a:lvl1pPr>
          </a:lstStyle>
          <a:p>
            <a:pPr>
              <a:defRPr/>
            </a:pPr>
            <a:fld id="{16CD1D21-DFC2-48D9-AB22-C6CB4ED50B5E}" type="datetime1">
              <a:rPr lang="en-US" altLang="en-US" smtClean="0"/>
              <a:t>12/9/20</a:t>
            </a:fld>
            <a:endParaRPr lang="en-US" altLang="en-US"/>
          </a:p>
        </p:txBody>
      </p:sp>
      <p:sp>
        <p:nvSpPr>
          <p:cNvPr id="249861" name="Rectangle 5">
            <a:extLst>
              <a:ext uri="{FF2B5EF4-FFF2-40B4-BE49-F238E27FC236}">
                <a16:creationId xmlns:a16="http://schemas.microsoft.com/office/drawing/2014/main" id="{16D412CC-5DD5-4B44-95A0-883BBB805B8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ea typeface="+mn-ea"/>
                <a:cs typeface="+mn-cs"/>
              </a:defRPr>
            </a:lvl1pPr>
          </a:lstStyle>
          <a:p>
            <a:pPr>
              <a:defRPr/>
            </a:pPr>
            <a:endParaRPr lang="en-US"/>
          </a:p>
        </p:txBody>
      </p:sp>
      <p:sp>
        <p:nvSpPr>
          <p:cNvPr id="249862" name="Rectangle 6">
            <a:extLst>
              <a:ext uri="{FF2B5EF4-FFF2-40B4-BE49-F238E27FC236}">
                <a16:creationId xmlns:a16="http://schemas.microsoft.com/office/drawing/2014/main" id="{1848129A-E327-4456-943E-855A03E9593C}"/>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smtClean="0">
                <a:latin typeface="Arial" panose="020B0604020202020204" pitchFamily="34" charset="0"/>
                <a:ea typeface="Osaka" pitchFamily="-107" charset="-128"/>
              </a:defRPr>
            </a:lvl1pPr>
          </a:lstStyle>
          <a:p>
            <a:pPr>
              <a:defRPr/>
            </a:pPr>
            <a:fld id="{5E399BB4-B5F9-491D-90A8-66C1E943DEDD}" type="slidenum">
              <a:rPr lang="en-US" altLang="en-US"/>
              <a:pPr>
                <a:defRPr/>
              </a:pPr>
              <a:t>‹#›</a:t>
            </a:fld>
            <a:endParaRPr lang="en-US" altLang="en-US"/>
          </a:p>
        </p:txBody>
      </p:sp>
    </p:spTree>
    <p:extLst>
      <p:ext uri="{BB962C8B-B14F-4D97-AF65-F5344CB8AC3E}">
        <p14:creationId xmlns:p14="http://schemas.microsoft.com/office/powerpoint/2010/main" val="2369325969"/>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 id="2147484243" r:id="rId12"/>
    <p:sldLayoutId id="2147484244" r:id="rId13"/>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104" charset="0"/>
          <a:ea typeface="Osaka" pitchFamily="-104" charset="-128"/>
          <a:cs typeface="Osaka" pitchFamily="-104" charset="-128"/>
        </a:defRPr>
      </a:lvl2pPr>
      <a:lvl3pPr algn="ctr" rtl="0" eaLnBrk="1" fontAlgn="base" hangingPunct="1">
        <a:spcBef>
          <a:spcPct val="0"/>
        </a:spcBef>
        <a:spcAft>
          <a:spcPct val="0"/>
        </a:spcAft>
        <a:defRPr sz="4400">
          <a:solidFill>
            <a:schemeClr val="tx2"/>
          </a:solidFill>
          <a:latin typeface="Arial" pitchFamily="-104" charset="0"/>
          <a:ea typeface="Osaka" pitchFamily="-104" charset="-128"/>
          <a:cs typeface="Osaka" pitchFamily="-104" charset="-128"/>
        </a:defRPr>
      </a:lvl3pPr>
      <a:lvl4pPr algn="ctr" rtl="0" eaLnBrk="1" fontAlgn="base" hangingPunct="1">
        <a:spcBef>
          <a:spcPct val="0"/>
        </a:spcBef>
        <a:spcAft>
          <a:spcPct val="0"/>
        </a:spcAft>
        <a:defRPr sz="4400">
          <a:solidFill>
            <a:schemeClr val="tx2"/>
          </a:solidFill>
          <a:latin typeface="Arial" pitchFamily="-104" charset="0"/>
          <a:ea typeface="Osaka" pitchFamily="-104" charset="-128"/>
          <a:cs typeface="Osaka" pitchFamily="-104" charset="-128"/>
        </a:defRPr>
      </a:lvl4pPr>
      <a:lvl5pPr algn="ctr" rtl="0" eaLnBrk="1" fontAlgn="base" hangingPunct="1">
        <a:spcBef>
          <a:spcPct val="0"/>
        </a:spcBef>
        <a:spcAft>
          <a:spcPct val="0"/>
        </a:spcAft>
        <a:defRPr sz="4400">
          <a:solidFill>
            <a:schemeClr val="tx2"/>
          </a:solidFill>
          <a:latin typeface="Arial" pitchFamily="-104" charset="0"/>
          <a:ea typeface="Osaka" pitchFamily="-104" charset="-128"/>
          <a:cs typeface="Osaka" pitchFamily="-104" charset="-128"/>
        </a:defRPr>
      </a:lvl5pPr>
      <a:lvl6pPr marL="457200" algn="ctr" rtl="0" eaLnBrk="1" fontAlgn="base" hangingPunct="1">
        <a:spcBef>
          <a:spcPct val="0"/>
        </a:spcBef>
        <a:spcAft>
          <a:spcPct val="0"/>
        </a:spcAft>
        <a:defRPr sz="4400">
          <a:solidFill>
            <a:schemeClr val="tx2"/>
          </a:solidFill>
          <a:latin typeface="Arial" pitchFamily="-104" charset="0"/>
          <a:ea typeface="Osaka" pitchFamily="-104" charset="-128"/>
          <a:cs typeface="Osaka" pitchFamily="-104" charset="-128"/>
        </a:defRPr>
      </a:lvl6pPr>
      <a:lvl7pPr marL="914400" algn="ctr" rtl="0" eaLnBrk="1" fontAlgn="base" hangingPunct="1">
        <a:spcBef>
          <a:spcPct val="0"/>
        </a:spcBef>
        <a:spcAft>
          <a:spcPct val="0"/>
        </a:spcAft>
        <a:defRPr sz="4400">
          <a:solidFill>
            <a:schemeClr val="tx2"/>
          </a:solidFill>
          <a:latin typeface="Arial" pitchFamily="-104" charset="0"/>
          <a:ea typeface="Osaka" pitchFamily="-104" charset="-128"/>
          <a:cs typeface="Osaka" pitchFamily="-104" charset="-128"/>
        </a:defRPr>
      </a:lvl7pPr>
      <a:lvl8pPr marL="1371600" algn="ctr" rtl="0" eaLnBrk="1" fontAlgn="base" hangingPunct="1">
        <a:spcBef>
          <a:spcPct val="0"/>
        </a:spcBef>
        <a:spcAft>
          <a:spcPct val="0"/>
        </a:spcAft>
        <a:defRPr sz="4400">
          <a:solidFill>
            <a:schemeClr val="tx2"/>
          </a:solidFill>
          <a:latin typeface="Arial" pitchFamily="-104" charset="0"/>
          <a:ea typeface="Osaka" pitchFamily="-104" charset="-128"/>
          <a:cs typeface="Osaka" pitchFamily="-104" charset="-128"/>
        </a:defRPr>
      </a:lvl8pPr>
      <a:lvl9pPr marL="1828800" algn="ctr" rtl="0" eaLnBrk="1" fontAlgn="base" hangingPunct="1">
        <a:spcBef>
          <a:spcPct val="0"/>
        </a:spcBef>
        <a:spcAft>
          <a:spcPct val="0"/>
        </a:spcAft>
        <a:defRPr sz="4400">
          <a:solidFill>
            <a:schemeClr val="tx2"/>
          </a:solidFill>
          <a:latin typeface="Arial" pitchFamily="-104" charset="0"/>
          <a:ea typeface="Osaka" pitchFamily="-104" charset="-128"/>
          <a:cs typeface="Osaka" pitchFamily="-10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5FDA849-6C82-4D88-B088-1A58140D3C0E}" type="datetime1">
              <a:rPr lang="en-US" smtClean="0"/>
              <a:t>12/9/20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85CB6F5-83BF-4EE6-A8A0-7837C78D3C29}" type="slidenum">
              <a:rPr lang="en-US" smtClean="0"/>
              <a:pPr/>
              <a:t>‹#›</a:t>
            </a:fld>
            <a:endParaRPr lang="en-US" dirty="0"/>
          </a:p>
        </p:txBody>
      </p:sp>
    </p:spTree>
    <p:extLst>
      <p:ext uri="{BB962C8B-B14F-4D97-AF65-F5344CB8AC3E}">
        <p14:creationId xmlns:p14="http://schemas.microsoft.com/office/powerpoint/2010/main" val="1910102791"/>
      </p:ext>
    </p:extLst>
  </p:cSld>
  <p:clrMap bg1="dk1" tx1="lt1" bg2="dk2" tx2="lt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 id="2147484409" r:id="rId12"/>
    <p:sldLayoutId id="2147484410" r:id="rId13"/>
    <p:sldLayoutId id="2147484411" r:id="rId14"/>
    <p:sldLayoutId id="2147484412" r:id="rId15"/>
    <p:sldLayoutId id="2147484413" r:id="rId16"/>
    <p:sldLayoutId id="2147484414" r:id="rId17"/>
    <p:sldLayoutId id="2147484415" r:id="rId18"/>
    <p:sldLayoutId id="2147484435" r:id="rId19"/>
  </p:sldLayoutIdLst>
  <p:hf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53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C597E-4721-4240-9C02-13073FF8A237}" type="datetime1">
              <a:rPr lang="en-US" smtClean="0"/>
              <a:t>12/9/20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F3E5D-8F3E-4289-BF29-C0524CBABEA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9" r:id="rId12"/>
    <p:sldLayoutId id="2147483750" r:id="rId13"/>
    <p:sldLayoutId id="2147483751" r:id="rId14"/>
    <p:sldLayoutId id="2147483894"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b="0">
                <a:solidFill>
                  <a:schemeClr val="tx1"/>
                </a:solidFill>
                <a:latin typeface="Arial" pitchFamily="34" charset="0"/>
              </a:defRPr>
            </a:lvl1pPr>
          </a:lstStyle>
          <a:p>
            <a:fld id="{2C939B15-6504-40B5-8E37-E5D4398424EF}" type="datetime1">
              <a:rPr lang="en-US" smtClean="0"/>
              <a:t>12/9/20</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b="0">
                <a:solidFill>
                  <a:schemeClr val="tx1"/>
                </a:solidFill>
                <a:latin typeface="Arial" pitchFamily="34" charset="0"/>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b="0">
                <a:solidFill>
                  <a:schemeClr val="tx1"/>
                </a:solidFill>
                <a:latin typeface="Arial" pitchFamily="34" charset="0"/>
              </a:defRPr>
            </a:lvl1pPr>
          </a:lstStyle>
          <a:p>
            <a:fld id="{A85CB6F5-83BF-4EE6-A8A0-7837C78D3C29}" type="slidenum">
              <a:rPr lang="en-US" smtClean="0"/>
              <a:pPr/>
              <a:t>‹#›</a:t>
            </a:fld>
            <a:endParaRPr lang="en-US" dirty="0"/>
          </a:p>
        </p:txBody>
      </p:sp>
    </p:spTree>
    <p:extLst>
      <p:ext uri="{BB962C8B-B14F-4D97-AF65-F5344CB8AC3E}">
        <p14:creationId xmlns:p14="http://schemas.microsoft.com/office/powerpoint/2010/main" val="2756207977"/>
      </p:ext>
    </p:extLst>
  </p:cSld>
  <p:clrMap bg1="dk2" tx1="lt1" bg2="dk1" tx2="lt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 id="2147483944" r:id="rId17"/>
    <p:sldLayoutId id="2147483945" r:id="rId18"/>
  </p:sldLayoutIdLst>
  <p:hf hdr="0" ftr="0" dt="0"/>
  <p:txStyles>
    <p:titleStyle>
      <a:lvl1pPr algn="ctr" rtl="0" eaLnBrk="1" fontAlgn="base" hangingPunct="1">
        <a:spcBef>
          <a:spcPct val="0"/>
        </a:spcBef>
        <a:spcAft>
          <a:spcPct val="0"/>
        </a:spcAft>
        <a:defRPr sz="33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pitchFamily="34" charset="0"/>
        </a:defRPr>
      </a:lvl2pPr>
      <a:lvl3pPr algn="ctr" rtl="0" eaLnBrk="1" fontAlgn="base" hangingPunct="1">
        <a:spcBef>
          <a:spcPct val="0"/>
        </a:spcBef>
        <a:spcAft>
          <a:spcPct val="0"/>
        </a:spcAft>
        <a:defRPr sz="3300">
          <a:solidFill>
            <a:schemeClr val="tx2"/>
          </a:solidFill>
          <a:latin typeface="Arial" pitchFamily="34" charset="0"/>
        </a:defRPr>
      </a:lvl3pPr>
      <a:lvl4pPr algn="ctr" rtl="0" eaLnBrk="1" fontAlgn="base" hangingPunct="1">
        <a:spcBef>
          <a:spcPct val="0"/>
        </a:spcBef>
        <a:spcAft>
          <a:spcPct val="0"/>
        </a:spcAft>
        <a:defRPr sz="3300">
          <a:solidFill>
            <a:schemeClr val="tx2"/>
          </a:solidFill>
          <a:latin typeface="Arial" pitchFamily="34" charset="0"/>
        </a:defRPr>
      </a:lvl4pPr>
      <a:lvl5pPr algn="ctr" rtl="0" eaLnBrk="1" fontAlgn="base" hangingPunct="1">
        <a:spcBef>
          <a:spcPct val="0"/>
        </a:spcBef>
        <a:spcAft>
          <a:spcPct val="0"/>
        </a:spcAft>
        <a:defRPr sz="3300">
          <a:solidFill>
            <a:schemeClr val="tx2"/>
          </a:solidFill>
          <a:latin typeface="Arial" pitchFamily="34" charset="0"/>
        </a:defRPr>
      </a:lvl5pPr>
      <a:lvl6pPr marL="342900" algn="ctr" rtl="0" eaLnBrk="1" fontAlgn="base" hangingPunct="1">
        <a:spcBef>
          <a:spcPct val="0"/>
        </a:spcBef>
        <a:spcAft>
          <a:spcPct val="0"/>
        </a:spcAft>
        <a:defRPr sz="3300">
          <a:solidFill>
            <a:schemeClr val="tx2"/>
          </a:solidFill>
          <a:latin typeface="Arial" pitchFamily="34" charset="0"/>
        </a:defRPr>
      </a:lvl6pPr>
      <a:lvl7pPr marL="685800" algn="ctr" rtl="0" eaLnBrk="1" fontAlgn="base" hangingPunct="1">
        <a:spcBef>
          <a:spcPct val="0"/>
        </a:spcBef>
        <a:spcAft>
          <a:spcPct val="0"/>
        </a:spcAft>
        <a:defRPr sz="3300">
          <a:solidFill>
            <a:schemeClr val="tx2"/>
          </a:solidFill>
          <a:latin typeface="Arial" pitchFamily="34" charset="0"/>
        </a:defRPr>
      </a:lvl7pPr>
      <a:lvl8pPr marL="1028700" algn="ctr" rtl="0" eaLnBrk="1" fontAlgn="base" hangingPunct="1">
        <a:spcBef>
          <a:spcPct val="0"/>
        </a:spcBef>
        <a:spcAft>
          <a:spcPct val="0"/>
        </a:spcAft>
        <a:defRPr sz="3300">
          <a:solidFill>
            <a:schemeClr val="tx2"/>
          </a:solidFill>
          <a:latin typeface="Arial" pitchFamily="34" charset="0"/>
        </a:defRPr>
      </a:lvl8pPr>
      <a:lvl9pPr marL="1371600" algn="ctr" rtl="0" eaLnBrk="1" fontAlgn="base" hangingPunct="1">
        <a:spcBef>
          <a:spcPct val="0"/>
        </a:spcBef>
        <a:spcAft>
          <a:spcPct val="0"/>
        </a:spcAft>
        <a:defRPr sz="3300">
          <a:solidFill>
            <a:schemeClr val="tx2"/>
          </a:solidFill>
          <a:latin typeface="Arial" pitchFamily="34" charset="0"/>
        </a:defRPr>
      </a:lvl9pPr>
    </p:titleStyle>
    <p:bodyStyle>
      <a:lvl1pPr marL="257175" indent="-257175" algn="l" rtl="0" eaLnBrk="1" fontAlgn="base" hangingPunct="1">
        <a:spcBef>
          <a:spcPct val="20000"/>
        </a:spcBef>
        <a:spcAft>
          <a:spcPct val="0"/>
        </a:spcAft>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defRPr>
      </a:lvl2pPr>
      <a:lvl3pPr marL="857250" indent="-171450" algn="l" rtl="0" eaLnBrk="1" fontAlgn="base" hangingPunct="1">
        <a:spcBef>
          <a:spcPct val="20000"/>
        </a:spcBef>
        <a:spcAft>
          <a:spcPct val="0"/>
        </a:spcAft>
        <a:buChar char="•"/>
        <a:defRPr sz="1800">
          <a:solidFill>
            <a:schemeClr val="tx1"/>
          </a:solidFill>
          <a:latin typeface="+mn-lt"/>
        </a:defRPr>
      </a:lvl3pPr>
      <a:lvl4pPr marL="1200150" indent="-171450" algn="l" rtl="0" eaLnBrk="1" fontAlgn="base" hangingPunct="1">
        <a:spcBef>
          <a:spcPct val="20000"/>
        </a:spcBef>
        <a:spcAft>
          <a:spcPct val="0"/>
        </a:spcAft>
        <a:buChar char="–"/>
        <a:defRPr sz="1500">
          <a:solidFill>
            <a:schemeClr val="tx1"/>
          </a:solidFill>
          <a:latin typeface="+mn-lt"/>
        </a:defRPr>
      </a:lvl4pPr>
      <a:lvl5pPr marL="1543050" indent="-171450" algn="l" rtl="0" eaLnBrk="1" fontAlgn="base" hangingPunct="1">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b="0">
                <a:solidFill>
                  <a:schemeClr val="tx1"/>
                </a:solidFill>
                <a:latin typeface="Arial" pitchFamily="34" charset="0"/>
              </a:defRPr>
            </a:lvl1pPr>
          </a:lstStyle>
          <a:p>
            <a:fld id="{A6F2E620-0B20-4E5D-A625-80BDA1803F49}" type="datetime1">
              <a:rPr lang="en-US" smtClean="0">
                <a:solidFill>
                  <a:srgbClr val="FFFFFF"/>
                </a:solidFill>
              </a:rPr>
              <a:t>12/9/20</a:t>
            </a:fld>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b="0">
                <a:solidFill>
                  <a:schemeClr val="tx1"/>
                </a:solidFill>
                <a:latin typeface="Arial" pitchFamily="34" charset="0"/>
              </a:defRPr>
            </a:lvl1pPr>
          </a:lstStyle>
          <a:p>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b="0">
                <a:solidFill>
                  <a:schemeClr val="tx1"/>
                </a:solidFill>
                <a:latin typeface="Arial" pitchFamily="34" charset="0"/>
              </a:defRPr>
            </a:lvl1pPr>
          </a:lstStyle>
          <a:p>
            <a:fld id="{CEDEBD05-2417-4514-A270-15E84BA1BFD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60800492"/>
      </p:ext>
    </p:extLst>
  </p:cSld>
  <p:clrMap bg1="dk2" tx1="lt1" bg2="dk1" tx2="lt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 id="2147483960" r:id="rId14"/>
  </p:sldLayoutIdLst>
  <p:hf hdr="0" ftr="0" dt="0"/>
  <p:txStyles>
    <p:titleStyle>
      <a:lvl1pPr algn="ctr" rtl="0" eaLnBrk="1" fontAlgn="base" hangingPunct="1">
        <a:spcBef>
          <a:spcPct val="0"/>
        </a:spcBef>
        <a:spcAft>
          <a:spcPct val="0"/>
        </a:spcAft>
        <a:defRPr sz="33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pitchFamily="34" charset="0"/>
        </a:defRPr>
      </a:lvl2pPr>
      <a:lvl3pPr algn="ctr" rtl="0" eaLnBrk="1" fontAlgn="base" hangingPunct="1">
        <a:spcBef>
          <a:spcPct val="0"/>
        </a:spcBef>
        <a:spcAft>
          <a:spcPct val="0"/>
        </a:spcAft>
        <a:defRPr sz="3300">
          <a:solidFill>
            <a:schemeClr val="tx2"/>
          </a:solidFill>
          <a:latin typeface="Arial" pitchFamily="34" charset="0"/>
        </a:defRPr>
      </a:lvl3pPr>
      <a:lvl4pPr algn="ctr" rtl="0" eaLnBrk="1" fontAlgn="base" hangingPunct="1">
        <a:spcBef>
          <a:spcPct val="0"/>
        </a:spcBef>
        <a:spcAft>
          <a:spcPct val="0"/>
        </a:spcAft>
        <a:defRPr sz="3300">
          <a:solidFill>
            <a:schemeClr val="tx2"/>
          </a:solidFill>
          <a:latin typeface="Arial" pitchFamily="34" charset="0"/>
        </a:defRPr>
      </a:lvl4pPr>
      <a:lvl5pPr algn="ctr" rtl="0" eaLnBrk="1" fontAlgn="base" hangingPunct="1">
        <a:spcBef>
          <a:spcPct val="0"/>
        </a:spcBef>
        <a:spcAft>
          <a:spcPct val="0"/>
        </a:spcAft>
        <a:defRPr sz="3300">
          <a:solidFill>
            <a:schemeClr val="tx2"/>
          </a:solidFill>
          <a:latin typeface="Arial" pitchFamily="34" charset="0"/>
        </a:defRPr>
      </a:lvl5pPr>
      <a:lvl6pPr marL="342900" algn="ctr" rtl="0" eaLnBrk="1" fontAlgn="base" hangingPunct="1">
        <a:spcBef>
          <a:spcPct val="0"/>
        </a:spcBef>
        <a:spcAft>
          <a:spcPct val="0"/>
        </a:spcAft>
        <a:defRPr sz="3300">
          <a:solidFill>
            <a:schemeClr val="tx2"/>
          </a:solidFill>
          <a:latin typeface="Arial" pitchFamily="34" charset="0"/>
        </a:defRPr>
      </a:lvl6pPr>
      <a:lvl7pPr marL="685800" algn="ctr" rtl="0" eaLnBrk="1" fontAlgn="base" hangingPunct="1">
        <a:spcBef>
          <a:spcPct val="0"/>
        </a:spcBef>
        <a:spcAft>
          <a:spcPct val="0"/>
        </a:spcAft>
        <a:defRPr sz="3300">
          <a:solidFill>
            <a:schemeClr val="tx2"/>
          </a:solidFill>
          <a:latin typeface="Arial" pitchFamily="34" charset="0"/>
        </a:defRPr>
      </a:lvl7pPr>
      <a:lvl8pPr marL="1028700" algn="ctr" rtl="0" eaLnBrk="1" fontAlgn="base" hangingPunct="1">
        <a:spcBef>
          <a:spcPct val="0"/>
        </a:spcBef>
        <a:spcAft>
          <a:spcPct val="0"/>
        </a:spcAft>
        <a:defRPr sz="3300">
          <a:solidFill>
            <a:schemeClr val="tx2"/>
          </a:solidFill>
          <a:latin typeface="Arial" pitchFamily="34" charset="0"/>
        </a:defRPr>
      </a:lvl8pPr>
      <a:lvl9pPr marL="1371600" algn="ctr" rtl="0" eaLnBrk="1" fontAlgn="base" hangingPunct="1">
        <a:spcBef>
          <a:spcPct val="0"/>
        </a:spcBef>
        <a:spcAft>
          <a:spcPct val="0"/>
        </a:spcAft>
        <a:defRPr sz="3300">
          <a:solidFill>
            <a:schemeClr val="tx2"/>
          </a:solidFill>
          <a:latin typeface="Arial" pitchFamily="34" charset="0"/>
        </a:defRPr>
      </a:lvl9pPr>
    </p:titleStyle>
    <p:bodyStyle>
      <a:lvl1pPr marL="257175" indent="-257175" algn="l" rtl="0" eaLnBrk="1" fontAlgn="base" hangingPunct="1">
        <a:spcBef>
          <a:spcPct val="20000"/>
        </a:spcBef>
        <a:spcAft>
          <a:spcPct val="0"/>
        </a:spcAft>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defRPr>
      </a:lvl2pPr>
      <a:lvl3pPr marL="857250" indent="-171450" algn="l" rtl="0" eaLnBrk="1" fontAlgn="base" hangingPunct="1">
        <a:spcBef>
          <a:spcPct val="20000"/>
        </a:spcBef>
        <a:spcAft>
          <a:spcPct val="0"/>
        </a:spcAft>
        <a:buChar char="•"/>
        <a:defRPr sz="1800">
          <a:solidFill>
            <a:schemeClr val="tx1"/>
          </a:solidFill>
          <a:latin typeface="+mn-lt"/>
        </a:defRPr>
      </a:lvl3pPr>
      <a:lvl4pPr marL="1200150" indent="-171450" algn="l" rtl="0" eaLnBrk="1" fontAlgn="base" hangingPunct="1">
        <a:spcBef>
          <a:spcPct val="20000"/>
        </a:spcBef>
        <a:spcAft>
          <a:spcPct val="0"/>
        </a:spcAft>
        <a:buChar char="–"/>
        <a:defRPr sz="1500">
          <a:solidFill>
            <a:schemeClr val="tx1"/>
          </a:solidFill>
          <a:latin typeface="+mn-lt"/>
        </a:defRPr>
      </a:lvl4pPr>
      <a:lvl5pPr marL="1543050" indent="-171450" algn="l" rtl="0" eaLnBrk="1" fontAlgn="base" hangingPunct="1">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13" name="Rectangle 12"/>
          <p:cNvSpPr/>
          <p:nvPr/>
        </p:nvSpPr>
        <p:spPr>
          <a:xfrm>
            <a:off x="0" y="6248400"/>
            <a:ext cx="91440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Flowchart: Document 7"/>
          <p:cNvSpPr/>
          <p:nvPr/>
        </p:nvSpPr>
        <p:spPr>
          <a:xfrm rot="10800000">
            <a:off x="304800" y="1295400"/>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n-US"/>
              <a:t>Click to edit Master title style</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fld id="{944783F6-B3B6-4B0F-B3BD-0E8A35169802}" type="datetime1">
              <a:rPr lang="en-US" smtClean="0"/>
              <a:t>12/9/20</a:t>
            </a:fld>
            <a:endParaRPr lang="en-US"/>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endParaRPr lang="en-US"/>
          </a:p>
        </p:txBody>
      </p:sp>
      <p:pic>
        <p:nvPicPr>
          <p:cNvPr id="14" name="Picture 13" descr="custom_presentation.jpg"/>
          <p:cNvPicPr>
            <a:picLocks noChangeAspect="1"/>
          </p:cNvPicPr>
          <p:nvPr/>
        </p:nvPicPr>
        <p:blipFill>
          <a:blip r:embed="rId18" cstate="print"/>
          <a:stretch>
            <a:fillRect/>
          </a:stretch>
        </p:blipFill>
        <p:spPr>
          <a:xfrm>
            <a:off x="1" y="0"/>
            <a:ext cx="9144000" cy="6248400"/>
          </a:xfrm>
          <a:prstGeom prst="rect">
            <a:avLst/>
          </a:prstGeom>
        </p:spPr>
      </p:pic>
      <p:sp>
        <p:nvSpPr>
          <p:cNvPr id="18" name="Slide Number Placeholder 17"/>
          <p:cNvSpPr>
            <a:spLocks noGrp="1"/>
          </p:cNvSpPr>
          <p:nvPr>
            <p:ph type="sldNum" sz="quarter" idx="4"/>
          </p:nvPr>
        </p:nvSpPr>
        <p:spPr>
          <a:xfrm>
            <a:off x="8305800" y="6411881"/>
            <a:ext cx="533400" cy="365125"/>
          </a:xfrm>
          <a:prstGeom prst="rect">
            <a:avLst/>
          </a:prstGeom>
        </p:spPr>
        <p:txBody>
          <a:bodyPr vert="horz" lIns="91440" rIns="0" anchor="b"/>
          <a:lstStyle>
            <a:lvl1pPr algn="r">
              <a:defRPr sz="1400">
                <a:solidFill>
                  <a:schemeClr val="tx2">
                    <a:shade val="50000"/>
                  </a:schemeClr>
                </a:solidFill>
              </a:defRPr>
            </a:lvl1pPr>
          </a:lstStyle>
          <a:p>
            <a:fld id="{A85CB6F5-83BF-4EE6-A8A0-7837C78D3C29}" type="slidenum">
              <a:rPr lang="en-US" smtClean="0"/>
              <a:pPr/>
              <a:t>‹#›</a:t>
            </a:fld>
            <a:endParaRPr lang="en-US" dirty="0"/>
          </a:p>
        </p:txBody>
      </p:sp>
      <p:pic>
        <p:nvPicPr>
          <p:cNvPr id="3" name="Picture 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562600" y="6329394"/>
            <a:ext cx="2567946" cy="447612"/>
          </a:xfrm>
          <a:prstGeom prst="rect">
            <a:avLst/>
          </a:prstGeom>
        </p:spPr>
      </p:pic>
    </p:spTree>
    <p:extLst>
      <p:ext uri="{BB962C8B-B14F-4D97-AF65-F5344CB8AC3E}">
        <p14:creationId xmlns:p14="http://schemas.microsoft.com/office/powerpoint/2010/main" val="1688041078"/>
      </p:ext>
    </p:extLst>
  </p:cSld>
  <p:clrMap bg1="dk1" tx1="lt1" bg2="dk2" tx2="lt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 id="2147484006" r:id="rId15"/>
    <p:sldLayoutId id="2147484007" r:id="rId16"/>
  </p:sldLayoutIdLst>
  <p:hf hdr="0" ftr="0" dt="0"/>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606515-0768-4FD1-9A9F-54DB193FF083}" type="datetime1">
              <a:rPr lang="en-US" smtClean="0"/>
              <a:t>12/9/20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F3E5D-8F3E-4289-BF29-C0524CBABEAD}" type="slidenum">
              <a:rPr lang="en-US" smtClean="0"/>
              <a:pPr/>
              <a:t>‹#›</a:t>
            </a:fld>
            <a:endParaRPr lang="en-US"/>
          </a:p>
        </p:txBody>
      </p:sp>
    </p:spTree>
    <p:extLst>
      <p:ext uri="{BB962C8B-B14F-4D97-AF65-F5344CB8AC3E}">
        <p14:creationId xmlns:p14="http://schemas.microsoft.com/office/powerpoint/2010/main" val="3194293196"/>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b="0">
                <a:solidFill>
                  <a:schemeClr val="tx1"/>
                </a:solidFill>
                <a:latin typeface="Arial" pitchFamily="34" charset="0"/>
              </a:defRPr>
            </a:lvl1pPr>
          </a:lstStyle>
          <a:p>
            <a:fld id="{C133A89E-0F9E-4C12-982D-D996366B76A9}" type="datetime1">
              <a:rPr lang="en-US" smtClean="0"/>
              <a:t>12/9/20</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b="0">
                <a:solidFill>
                  <a:schemeClr val="tx1"/>
                </a:solidFill>
                <a:latin typeface="Arial" pitchFamily="34" charset="0"/>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b="0">
                <a:solidFill>
                  <a:schemeClr val="tx1"/>
                </a:solidFill>
                <a:latin typeface="Arial" pitchFamily="34" charset="0"/>
              </a:defRPr>
            </a:lvl1pPr>
          </a:lstStyle>
          <a:p>
            <a:fld id="{A85CB6F5-83BF-4EE6-A8A0-7837C78D3C29}" type="slidenum">
              <a:rPr lang="en-US" smtClean="0"/>
              <a:pPr/>
              <a:t>‹#›</a:t>
            </a:fld>
            <a:endParaRPr lang="en-US" dirty="0"/>
          </a:p>
        </p:txBody>
      </p:sp>
    </p:spTree>
    <p:extLst>
      <p:ext uri="{BB962C8B-B14F-4D97-AF65-F5344CB8AC3E}">
        <p14:creationId xmlns:p14="http://schemas.microsoft.com/office/powerpoint/2010/main" val="3097329956"/>
      </p:ext>
    </p:extLst>
  </p:cSld>
  <p:clrMap bg1="dk2" tx1="lt1" bg2="dk1"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 id="2147484046" r:id="rId14"/>
    <p:sldLayoutId id="2147484047" r:id="rId15"/>
    <p:sldLayoutId id="2147484048" r:id="rId16"/>
    <p:sldLayoutId id="2147484049" r:id="rId17"/>
    <p:sldLayoutId id="2147484050" r:id="rId18"/>
  </p:sldLayoutIdLst>
  <p:hf hdr="0" ftr="0" dt="0"/>
  <p:txStyles>
    <p:titleStyle>
      <a:lvl1pPr algn="ctr" rtl="0" eaLnBrk="1" fontAlgn="base" hangingPunct="1">
        <a:spcBef>
          <a:spcPct val="0"/>
        </a:spcBef>
        <a:spcAft>
          <a:spcPct val="0"/>
        </a:spcAft>
        <a:defRPr sz="33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pitchFamily="34" charset="0"/>
        </a:defRPr>
      </a:lvl2pPr>
      <a:lvl3pPr algn="ctr" rtl="0" eaLnBrk="1" fontAlgn="base" hangingPunct="1">
        <a:spcBef>
          <a:spcPct val="0"/>
        </a:spcBef>
        <a:spcAft>
          <a:spcPct val="0"/>
        </a:spcAft>
        <a:defRPr sz="3300">
          <a:solidFill>
            <a:schemeClr val="tx2"/>
          </a:solidFill>
          <a:latin typeface="Arial" pitchFamily="34" charset="0"/>
        </a:defRPr>
      </a:lvl3pPr>
      <a:lvl4pPr algn="ctr" rtl="0" eaLnBrk="1" fontAlgn="base" hangingPunct="1">
        <a:spcBef>
          <a:spcPct val="0"/>
        </a:spcBef>
        <a:spcAft>
          <a:spcPct val="0"/>
        </a:spcAft>
        <a:defRPr sz="3300">
          <a:solidFill>
            <a:schemeClr val="tx2"/>
          </a:solidFill>
          <a:latin typeface="Arial" pitchFamily="34" charset="0"/>
        </a:defRPr>
      </a:lvl4pPr>
      <a:lvl5pPr algn="ctr" rtl="0" eaLnBrk="1" fontAlgn="base" hangingPunct="1">
        <a:spcBef>
          <a:spcPct val="0"/>
        </a:spcBef>
        <a:spcAft>
          <a:spcPct val="0"/>
        </a:spcAft>
        <a:defRPr sz="3300">
          <a:solidFill>
            <a:schemeClr val="tx2"/>
          </a:solidFill>
          <a:latin typeface="Arial" pitchFamily="34" charset="0"/>
        </a:defRPr>
      </a:lvl5pPr>
      <a:lvl6pPr marL="342900" algn="ctr" rtl="0" eaLnBrk="1" fontAlgn="base" hangingPunct="1">
        <a:spcBef>
          <a:spcPct val="0"/>
        </a:spcBef>
        <a:spcAft>
          <a:spcPct val="0"/>
        </a:spcAft>
        <a:defRPr sz="3300">
          <a:solidFill>
            <a:schemeClr val="tx2"/>
          </a:solidFill>
          <a:latin typeface="Arial" pitchFamily="34" charset="0"/>
        </a:defRPr>
      </a:lvl6pPr>
      <a:lvl7pPr marL="685800" algn="ctr" rtl="0" eaLnBrk="1" fontAlgn="base" hangingPunct="1">
        <a:spcBef>
          <a:spcPct val="0"/>
        </a:spcBef>
        <a:spcAft>
          <a:spcPct val="0"/>
        </a:spcAft>
        <a:defRPr sz="3300">
          <a:solidFill>
            <a:schemeClr val="tx2"/>
          </a:solidFill>
          <a:latin typeface="Arial" pitchFamily="34" charset="0"/>
        </a:defRPr>
      </a:lvl7pPr>
      <a:lvl8pPr marL="1028700" algn="ctr" rtl="0" eaLnBrk="1" fontAlgn="base" hangingPunct="1">
        <a:spcBef>
          <a:spcPct val="0"/>
        </a:spcBef>
        <a:spcAft>
          <a:spcPct val="0"/>
        </a:spcAft>
        <a:defRPr sz="3300">
          <a:solidFill>
            <a:schemeClr val="tx2"/>
          </a:solidFill>
          <a:latin typeface="Arial" pitchFamily="34" charset="0"/>
        </a:defRPr>
      </a:lvl8pPr>
      <a:lvl9pPr marL="1371600" algn="ctr" rtl="0" eaLnBrk="1" fontAlgn="base" hangingPunct="1">
        <a:spcBef>
          <a:spcPct val="0"/>
        </a:spcBef>
        <a:spcAft>
          <a:spcPct val="0"/>
        </a:spcAft>
        <a:defRPr sz="3300">
          <a:solidFill>
            <a:schemeClr val="tx2"/>
          </a:solidFill>
          <a:latin typeface="Arial" pitchFamily="34" charset="0"/>
        </a:defRPr>
      </a:lvl9pPr>
    </p:titleStyle>
    <p:bodyStyle>
      <a:lvl1pPr marL="257175" indent="-257175" algn="l" rtl="0" eaLnBrk="1" fontAlgn="base" hangingPunct="1">
        <a:spcBef>
          <a:spcPct val="20000"/>
        </a:spcBef>
        <a:spcAft>
          <a:spcPct val="0"/>
        </a:spcAft>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defRPr>
      </a:lvl2pPr>
      <a:lvl3pPr marL="857250" indent="-171450" algn="l" rtl="0" eaLnBrk="1" fontAlgn="base" hangingPunct="1">
        <a:spcBef>
          <a:spcPct val="20000"/>
        </a:spcBef>
        <a:spcAft>
          <a:spcPct val="0"/>
        </a:spcAft>
        <a:buChar char="•"/>
        <a:defRPr sz="1800">
          <a:solidFill>
            <a:schemeClr val="tx1"/>
          </a:solidFill>
          <a:latin typeface="+mn-lt"/>
        </a:defRPr>
      </a:lvl3pPr>
      <a:lvl4pPr marL="1200150" indent="-171450" algn="l" rtl="0" eaLnBrk="1" fontAlgn="base" hangingPunct="1">
        <a:spcBef>
          <a:spcPct val="20000"/>
        </a:spcBef>
        <a:spcAft>
          <a:spcPct val="0"/>
        </a:spcAft>
        <a:buChar char="–"/>
        <a:defRPr sz="1500">
          <a:solidFill>
            <a:schemeClr val="tx1"/>
          </a:solidFill>
          <a:latin typeface="+mn-lt"/>
        </a:defRPr>
      </a:lvl4pPr>
      <a:lvl5pPr marL="1543050" indent="-171450" algn="l" rtl="0" eaLnBrk="1" fontAlgn="base" hangingPunct="1">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DD01A7-741A-474A-877D-CA00CDB4BD64}" type="datetime1">
              <a:rPr lang="en-US" smtClean="0"/>
              <a:t>12/9/20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F3E5D-8F3E-4289-BF29-C0524CBABEAD}" type="slidenum">
              <a:rPr lang="en-US" smtClean="0"/>
              <a:pPr/>
              <a:t>‹#›</a:t>
            </a:fld>
            <a:endParaRPr lang="en-US"/>
          </a:p>
        </p:txBody>
      </p:sp>
    </p:spTree>
    <p:extLst>
      <p:ext uri="{BB962C8B-B14F-4D97-AF65-F5344CB8AC3E}">
        <p14:creationId xmlns:p14="http://schemas.microsoft.com/office/powerpoint/2010/main" val="3631614221"/>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245" r:id="rId12"/>
    <p:sldLayoutId id="2147484246" r:id="rId13"/>
    <p:sldLayoutId id="2147484247" r:id="rId14"/>
    <p:sldLayoutId id="2147484248"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F9B90E1-1397-4AEB-849C-136465C04ECA}"/>
              </a:ext>
            </a:extLst>
          </p:cNvPr>
          <p:cNvGrpSpPr>
            <a:grpSpLocks/>
          </p:cNvGrpSpPr>
          <p:nvPr/>
        </p:nvGrpSpPr>
        <p:grpSpPr bwMode="auto">
          <a:xfrm>
            <a:off x="228600" y="228600"/>
            <a:ext cx="8686800" cy="5943600"/>
            <a:chOff x="144" y="144"/>
            <a:chExt cx="5472" cy="3744"/>
          </a:xfrm>
        </p:grpSpPr>
        <p:sp>
          <p:nvSpPr>
            <p:cNvPr id="1032" name="Rectangle 3">
              <a:extLst>
                <a:ext uri="{FF2B5EF4-FFF2-40B4-BE49-F238E27FC236}">
                  <a16:creationId xmlns:a16="http://schemas.microsoft.com/office/drawing/2014/main" id="{160F2B7B-7577-4FCB-8B0B-5E5103366152}"/>
                </a:ext>
              </a:extLst>
            </p:cNvPr>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en-US" altLang="en-US"/>
            </a:p>
          </p:txBody>
        </p:sp>
        <p:sp>
          <p:nvSpPr>
            <p:cNvPr id="1033" name="Rectangle 4">
              <a:extLst>
                <a:ext uri="{FF2B5EF4-FFF2-40B4-BE49-F238E27FC236}">
                  <a16:creationId xmlns:a16="http://schemas.microsoft.com/office/drawing/2014/main" id="{A7691FDB-1A59-4B51-9E1B-C56F3F173B33}"/>
                </a:ext>
              </a:extLst>
            </p:cNvPr>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en-US" altLang="en-US"/>
            </a:p>
          </p:txBody>
        </p:sp>
        <p:sp>
          <p:nvSpPr>
            <p:cNvPr id="1034" name="Line 5">
              <a:extLst>
                <a:ext uri="{FF2B5EF4-FFF2-40B4-BE49-F238E27FC236}">
                  <a16:creationId xmlns:a16="http://schemas.microsoft.com/office/drawing/2014/main" id="{8CE0A463-0467-4DC2-A596-984E5C63A4E1}"/>
                </a:ext>
              </a:extLst>
            </p:cNvPr>
            <p:cNvSpPr>
              <a:spLocks noChangeShapeType="1"/>
            </p:cNvSpPr>
            <p:nvPr/>
          </p:nvSpPr>
          <p:spPr bwMode="auto">
            <a:xfrm>
              <a:off x="336" y="1092"/>
              <a:ext cx="5136"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7" name="Rectangle 6">
            <a:extLst>
              <a:ext uri="{FF2B5EF4-FFF2-40B4-BE49-F238E27FC236}">
                <a16:creationId xmlns:a16="http://schemas.microsoft.com/office/drawing/2014/main" id="{36A1BEB7-6DBA-4672-AC98-FED682BAFAF4}"/>
              </a:ext>
            </a:extLst>
          </p:cNvPr>
          <p:cNvSpPr>
            <a:spLocks noGrp="1" noChangeArrowheads="1"/>
          </p:cNvSpPr>
          <p:nvPr>
            <p:ph type="title"/>
          </p:nvPr>
        </p:nvSpPr>
        <p:spPr bwMode="auto">
          <a:xfrm>
            <a:off x="533400" y="473075"/>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7">
            <a:extLst>
              <a:ext uri="{FF2B5EF4-FFF2-40B4-BE49-F238E27FC236}">
                <a16:creationId xmlns:a16="http://schemas.microsoft.com/office/drawing/2014/main" id="{E5BF3B25-98FC-43BE-8BE6-D516B11F6F60}"/>
              </a:ext>
            </a:extLst>
          </p:cNvPr>
          <p:cNvSpPr>
            <a:spLocks noGrp="1" noChangeArrowheads="1"/>
          </p:cNvSpPr>
          <p:nvPr>
            <p:ph type="body" idx="1"/>
          </p:nvPr>
        </p:nvSpPr>
        <p:spPr bwMode="auto">
          <a:xfrm>
            <a:off x="533400" y="1828800"/>
            <a:ext cx="8153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6680" name="Rectangle 8">
            <a:extLst>
              <a:ext uri="{FF2B5EF4-FFF2-40B4-BE49-F238E27FC236}">
                <a16:creationId xmlns:a16="http://schemas.microsoft.com/office/drawing/2014/main" id="{0EA3D312-F783-4689-9030-29ECBD72BBF4}"/>
              </a:ext>
            </a:extLst>
          </p:cNvPr>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smtClean="0">
                <a:latin typeface="Arial" panose="020B0604020202020204" pitchFamily="34" charset="0"/>
              </a:defRPr>
            </a:lvl1pPr>
          </a:lstStyle>
          <a:p>
            <a:fld id="{EA04ACB3-F49B-417C-8D98-BE759B6E4079}" type="datetime1">
              <a:rPr lang="en-US" smtClean="0"/>
              <a:t>12/9/20</a:t>
            </a:fld>
            <a:endParaRPr lang="en-US"/>
          </a:p>
        </p:txBody>
      </p:sp>
      <p:sp>
        <p:nvSpPr>
          <p:cNvPr id="156681" name="Rectangle 9">
            <a:extLst>
              <a:ext uri="{FF2B5EF4-FFF2-40B4-BE49-F238E27FC236}">
                <a16:creationId xmlns:a16="http://schemas.microsoft.com/office/drawing/2014/main" id="{2CC3F27A-1AE3-4280-9A8A-97A9784D42FA}"/>
              </a:ext>
            </a:extLst>
          </p:cNvPr>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latin typeface="+mn-lt"/>
                <a:ea typeface="+mn-ea"/>
              </a:defRPr>
            </a:lvl1pPr>
          </a:lstStyle>
          <a:p>
            <a:endParaRPr lang="en-US"/>
          </a:p>
        </p:txBody>
      </p:sp>
      <p:sp>
        <p:nvSpPr>
          <p:cNvPr id="156682" name="Rectangle 10">
            <a:extLst>
              <a:ext uri="{FF2B5EF4-FFF2-40B4-BE49-F238E27FC236}">
                <a16:creationId xmlns:a16="http://schemas.microsoft.com/office/drawing/2014/main" id="{5D5C1402-F62F-4853-80D4-59B6E800538F}"/>
              </a:ext>
            </a:extLst>
          </p:cNvPr>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smtClean="0">
                <a:latin typeface="Arial" panose="020B0604020202020204" pitchFamily="34" charset="0"/>
              </a:defRPr>
            </a:lvl1pPr>
          </a:lstStyle>
          <a:p>
            <a:fld id="{A85CB6F5-83BF-4EE6-A8A0-7837C78D3C29}" type="slidenum">
              <a:rPr lang="en-US" smtClean="0"/>
              <a:pPr/>
              <a:t>‹#›</a:t>
            </a:fld>
            <a:endParaRPr lang="en-US" dirty="0"/>
          </a:p>
        </p:txBody>
      </p:sp>
    </p:spTree>
    <p:extLst>
      <p:ext uri="{BB962C8B-B14F-4D97-AF65-F5344CB8AC3E}">
        <p14:creationId xmlns:p14="http://schemas.microsoft.com/office/powerpoint/2010/main" val="1490456671"/>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 id="2147484228" r:id="rId12"/>
    <p:sldLayoutId id="2147484229" r:id="rId13"/>
    <p:sldLayoutId id="2147484230" r:id="rId14"/>
  </p:sldLayoutIdLst>
  <p:hf hdr="0" ftr="0" dt="0"/>
  <p:txStyles>
    <p:titleStyle>
      <a:lvl1pPr algn="l" rtl="0" eaLnBrk="1" fontAlgn="base" hangingPunct="1">
        <a:lnSpc>
          <a:spcPct val="80000"/>
        </a:lnSpc>
        <a:spcBef>
          <a:spcPct val="0"/>
        </a:spcBef>
        <a:spcAft>
          <a:spcPct val="0"/>
        </a:spcAft>
        <a:defRPr sz="4400">
          <a:solidFill>
            <a:schemeClr val="tx2"/>
          </a:solidFill>
          <a:latin typeface="+mj-lt"/>
          <a:ea typeface="ＭＳ Ｐゴシック" pitchFamily="-107" charset="-128"/>
          <a:cs typeface="ＭＳ Ｐゴシック" pitchFamily="-107" charset="-128"/>
        </a:defRPr>
      </a:lvl1pPr>
      <a:lvl2pPr algn="l" rtl="0" eaLnBrk="1" fontAlgn="base" hangingPunct="1">
        <a:lnSpc>
          <a:spcPct val="80000"/>
        </a:lnSpc>
        <a:spcBef>
          <a:spcPct val="0"/>
        </a:spcBef>
        <a:spcAft>
          <a:spcPct val="0"/>
        </a:spcAft>
        <a:defRPr sz="4400">
          <a:solidFill>
            <a:schemeClr val="tx2"/>
          </a:solidFill>
          <a:latin typeface="Times New Roman" pitchFamily="18" charset="0"/>
          <a:ea typeface="ＭＳ Ｐゴシック" pitchFamily="-107" charset="-128"/>
          <a:cs typeface="ＭＳ Ｐゴシック" pitchFamily="-107" charset="-128"/>
        </a:defRPr>
      </a:lvl2pPr>
      <a:lvl3pPr algn="l" rtl="0" eaLnBrk="1" fontAlgn="base" hangingPunct="1">
        <a:lnSpc>
          <a:spcPct val="80000"/>
        </a:lnSpc>
        <a:spcBef>
          <a:spcPct val="0"/>
        </a:spcBef>
        <a:spcAft>
          <a:spcPct val="0"/>
        </a:spcAft>
        <a:defRPr sz="4400">
          <a:solidFill>
            <a:schemeClr val="tx2"/>
          </a:solidFill>
          <a:latin typeface="Times New Roman" pitchFamily="18" charset="0"/>
          <a:ea typeface="ＭＳ Ｐゴシック" pitchFamily="-107" charset="-128"/>
          <a:cs typeface="ＭＳ Ｐゴシック" pitchFamily="-107" charset="-128"/>
        </a:defRPr>
      </a:lvl3pPr>
      <a:lvl4pPr algn="l" rtl="0" eaLnBrk="1" fontAlgn="base" hangingPunct="1">
        <a:lnSpc>
          <a:spcPct val="80000"/>
        </a:lnSpc>
        <a:spcBef>
          <a:spcPct val="0"/>
        </a:spcBef>
        <a:spcAft>
          <a:spcPct val="0"/>
        </a:spcAft>
        <a:defRPr sz="4400">
          <a:solidFill>
            <a:schemeClr val="tx2"/>
          </a:solidFill>
          <a:latin typeface="Times New Roman" pitchFamily="18" charset="0"/>
          <a:ea typeface="ＭＳ Ｐゴシック" pitchFamily="-107" charset="-128"/>
          <a:cs typeface="ＭＳ Ｐゴシック" pitchFamily="-107" charset="-128"/>
        </a:defRPr>
      </a:lvl4pPr>
      <a:lvl5pPr algn="l" rtl="0" eaLnBrk="1" fontAlgn="base" hangingPunct="1">
        <a:lnSpc>
          <a:spcPct val="80000"/>
        </a:lnSpc>
        <a:spcBef>
          <a:spcPct val="0"/>
        </a:spcBef>
        <a:spcAft>
          <a:spcPct val="0"/>
        </a:spcAft>
        <a:defRPr sz="4400">
          <a:solidFill>
            <a:schemeClr val="tx2"/>
          </a:solidFill>
          <a:latin typeface="Times New Roman" pitchFamily="18" charset="0"/>
          <a:ea typeface="ＭＳ Ｐゴシック" pitchFamily="-107" charset="-128"/>
          <a:cs typeface="ＭＳ Ｐゴシック" pitchFamily="-107" charset="-128"/>
        </a:defRPr>
      </a:lvl5pPr>
      <a:lvl6pPr marL="457200" algn="l" rtl="0" eaLnBrk="1" fontAlgn="base" hangingPunct="1">
        <a:lnSpc>
          <a:spcPct val="80000"/>
        </a:lnSpc>
        <a:spcBef>
          <a:spcPct val="0"/>
        </a:spcBef>
        <a:spcAft>
          <a:spcPct val="0"/>
        </a:spcAft>
        <a:defRPr sz="4400">
          <a:solidFill>
            <a:schemeClr val="tx2"/>
          </a:solidFill>
          <a:latin typeface="Times New Roman" pitchFamily="18" charset="0"/>
        </a:defRPr>
      </a:lvl6pPr>
      <a:lvl7pPr marL="914400" algn="l" rtl="0" eaLnBrk="1" fontAlgn="base" hangingPunct="1">
        <a:lnSpc>
          <a:spcPct val="80000"/>
        </a:lnSpc>
        <a:spcBef>
          <a:spcPct val="0"/>
        </a:spcBef>
        <a:spcAft>
          <a:spcPct val="0"/>
        </a:spcAft>
        <a:defRPr sz="4400">
          <a:solidFill>
            <a:schemeClr val="tx2"/>
          </a:solidFill>
          <a:latin typeface="Times New Roman" pitchFamily="18" charset="0"/>
        </a:defRPr>
      </a:lvl7pPr>
      <a:lvl8pPr marL="1371600" algn="l" rtl="0" eaLnBrk="1" fontAlgn="base" hangingPunct="1">
        <a:lnSpc>
          <a:spcPct val="80000"/>
        </a:lnSpc>
        <a:spcBef>
          <a:spcPct val="0"/>
        </a:spcBef>
        <a:spcAft>
          <a:spcPct val="0"/>
        </a:spcAft>
        <a:defRPr sz="4400">
          <a:solidFill>
            <a:schemeClr val="tx2"/>
          </a:solidFill>
          <a:latin typeface="Times New Roman" pitchFamily="18" charset="0"/>
        </a:defRPr>
      </a:lvl8pPr>
      <a:lvl9pPr marL="1828800" algn="l" rtl="0" eaLnBrk="1" fontAlgn="base" hangingPunct="1">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2"/>
        </a:buClr>
        <a:buSzPct val="75000"/>
        <a:buFont typeface="Wingdings" panose="05000000000000000000" pitchFamily="2" charset="2"/>
        <a:buChar char="n"/>
        <a:defRPr sz="3100">
          <a:solidFill>
            <a:schemeClr val="tx1"/>
          </a:solidFill>
          <a:latin typeface="+mn-lt"/>
          <a:ea typeface="ＭＳ Ｐゴシック" pitchFamily="-107" charset="-128"/>
          <a:cs typeface="ＭＳ Ｐゴシック" pitchFamily="-107" charset="-128"/>
        </a:defRPr>
      </a:lvl1pPr>
      <a:lvl2pPr marL="742950" indent="-285750" algn="l" rtl="0" eaLnBrk="1" fontAlgn="base" hangingPunct="1">
        <a:spcBef>
          <a:spcPct val="20000"/>
        </a:spcBef>
        <a:spcAft>
          <a:spcPct val="0"/>
        </a:spcAft>
        <a:buClr>
          <a:schemeClr val="accent1"/>
        </a:buClr>
        <a:buSzPct val="65000"/>
        <a:buFont typeface="Wingdings" panose="05000000000000000000" pitchFamily="2" charset="2"/>
        <a:buChar char="n"/>
        <a:defRPr sz="2600">
          <a:solidFill>
            <a:schemeClr val="tx1"/>
          </a:solidFill>
          <a:latin typeface="+mn-lt"/>
          <a:ea typeface="ＭＳ Ｐゴシック" pitchFamily="-104" charset="-128"/>
        </a:defRPr>
      </a:lvl2pPr>
      <a:lvl3pPr marL="1143000" indent="-228600" algn="l" rtl="0" eaLnBrk="1" fontAlgn="base" hangingPunct="1">
        <a:spcBef>
          <a:spcPct val="20000"/>
        </a:spcBef>
        <a:spcAft>
          <a:spcPct val="0"/>
        </a:spcAft>
        <a:buClr>
          <a:schemeClr val="hlink"/>
        </a:buClr>
        <a:buSzPct val="55000"/>
        <a:buFont typeface="Wingdings" panose="05000000000000000000" pitchFamily="2" charset="2"/>
        <a:buChar char="n"/>
        <a:defRPr sz="2400">
          <a:solidFill>
            <a:schemeClr val="tx1"/>
          </a:solidFill>
          <a:latin typeface="+mn-lt"/>
          <a:ea typeface="ＭＳ Ｐゴシック" pitchFamily="-104" charset="-128"/>
        </a:defRPr>
      </a:lvl3pPr>
      <a:lvl4pPr marL="1600200" indent="-228600" algn="l" rtl="0" eaLnBrk="1" fontAlgn="base" hangingPunct="1">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04" charset="-128"/>
        </a:defRPr>
      </a:lvl4pPr>
      <a:lvl5pPr marL="2057400" indent="-228600" algn="l" rtl="0" eaLnBrk="1" fontAlgn="base" hangingPunct="1">
        <a:spcBef>
          <a:spcPct val="20000"/>
        </a:spcBef>
        <a:spcAft>
          <a:spcPct val="0"/>
        </a:spcAft>
        <a:buClr>
          <a:schemeClr val="tx1"/>
        </a:buClr>
        <a:buSzPct val="85000"/>
        <a:buFont typeface="Wingdings" panose="05000000000000000000" pitchFamily="2" charset="2"/>
        <a:buChar char="§"/>
        <a:defRPr sz="2000">
          <a:solidFill>
            <a:schemeClr val="tx1"/>
          </a:solidFill>
          <a:latin typeface="+mn-lt"/>
          <a:ea typeface="ＭＳ Ｐゴシック" pitchFamily="-104" charset="-128"/>
        </a:defRPr>
      </a:lvl5pPr>
      <a:lvl6pPr marL="2514600" indent="-228600" algn="l" rtl="0" eaLnBrk="1" fontAlgn="base" hangingPunct="1">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5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5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5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5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5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5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5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1.xml"/></Relationships>
</file>

<file path=ppt/slides/_rels/slide23.xml.rels><?xml version="1.0" encoding="UTF-8" standalone="yes"?>
<Relationships xmlns="http://schemas.openxmlformats.org/package/2006/relationships"><Relationship Id="rId3" Type="http://schemas.openxmlformats.org/officeDocument/2006/relationships/hyperlink" Target="https://www.drugabuse.gov/about-nida/noras-blog/2020/10/new-evidence-substance-use-disorders-covid-19-susceptibility?utm_source=daRSS&amp;utm_medium=email&amp;utm_campaign=da-researcherdigest" TargetMode="External"/><Relationship Id="rId2" Type="http://schemas.openxmlformats.org/officeDocument/2006/relationships/notesSlide" Target="../notesSlides/notesSlide20.xml"/><Relationship Id="rId1" Type="http://schemas.openxmlformats.org/officeDocument/2006/relationships/slideLayout" Target="../slideLayouts/slideLayout151.xml"/></Relationships>
</file>

<file path=ppt/slides/_rels/slide24.xml.rels><?xml version="1.0" encoding="UTF-8" standalone="yes"?>
<Relationships xmlns="http://schemas.openxmlformats.org/package/2006/relationships"><Relationship Id="rId3" Type="http://schemas.openxmlformats.org/officeDocument/2006/relationships/hyperlink" Target="https://www.drugabuse.gov/about-nida/noras-blog/2020/10/new-evidence-substance-use-disorders-covid-19-susceptibility?utm_source=daRSS&amp;utm_medium=email&amp;utm_campaign=da-researcherdigest" TargetMode="External"/><Relationship Id="rId2" Type="http://schemas.openxmlformats.org/officeDocument/2006/relationships/notesSlide" Target="../notesSlides/notesSlide21.xml"/><Relationship Id="rId1" Type="http://schemas.openxmlformats.org/officeDocument/2006/relationships/slideLayout" Target="../slideLayouts/slideLayout151.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6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6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1.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156.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1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156.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156.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51.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5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5.xml"/></Relationships>
</file>

<file path=ppt/slides/_rels/slide3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2.xml"/><Relationship Id="rId1" Type="http://schemas.openxmlformats.org/officeDocument/2006/relationships/slideLayout" Target="../slideLayouts/slideLayout15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1.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51.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51.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151.xml"/><Relationship Id="rId4" Type="http://schemas.openxmlformats.org/officeDocument/2006/relationships/hyperlink" Target="https://www.deadiversion.usdoj.gov/21cfr/cfr/1306/1306_07.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1.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151.xml"/><Relationship Id="rId4" Type="http://schemas.openxmlformats.org/officeDocument/2006/relationships/hyperlink" Target="https://www.deadiversion.usdoj.gov/21cfr/cfr/1306/1306_07.htm"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151.xml"/><Relationship Id="rId4" Type="http://schemas.openxmlformats.org/officeDocument/2006/relationships/hyperlink" Target="https://www.deadiversion.usdoj.gov/21cfr/cfr/1306/1306_07.ht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151.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151.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151.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15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6.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15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51.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151.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151.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9.xml"/><Relationship Id="rId1" Type="http://schemas.openxmlformats.org/officeDocument/2006/relationships/slideLayout" Target="../slideLayouts/slideLayout151.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151.xml"/><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151.xml"/><Relationship Id="rId5" Type="http://schemas.openxmlformats.org/officeDocument/2006/relationships/image" Target="../media/image27.png"/><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5.xml"/></Relationships>
</file>

<file path=ppt/slides/_rels/slide56.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53.xml"/><Relationship Id="rId1" Type="http://schemas.openxmlformats.org/officeDocument/2006/relationships/slideLayout" Target="../slideLayouts/slideLayout151.xml"/><Relationship Id="rId4" Type="http://schemas.openxmlformats.org/officeDocument/2006/relationships/image" Target="../media/image29.png"/></Relationships>
</file>

<file path=ppt/slides/_rels/slide57.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54.xml"/><Relationship Id="rId1" Type="http://schemas.openxmlformats.org/officeDocument/2006/relationships/slideLayout" Target="../slideLayouts/slideLayout151.xml"/><Relationship Id="rId4" Type="http://schemas.openxmlformats.org/officeDocument/2006/relationships/image" Target="../media/image29.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1.xml"/></Relationships>
</file>

<file path=ppt/slides/_rels/slide5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6.xml"/><Relationship Id="rId1" Type="http://schemas.openxmlformats.org/officeDocument/2006/relationships/slideLayout" Target="../slideLayouts/slideLayout151.xml"/><Relationship Id="rId5" Type="http://schemas.openxmlformats.org/officeDocument/2006/relationships/image" Target="../media/image32.png"/><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6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7.xml"/><Relationship Id="rId1" Type="http://schemas.openxmlformats.org/officeDocument/2006/relationships/slideLayout" Target="../slideLayouts/slideLayout151.xml"/><Relationship Id="rId4" Type="http://schemas.openxmlformats.org/officeDocument/2006/relationships/image" Target="../media/image33.png"/></Relationships>
</file>

<file path=ppt/slides/_rels/slide6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8.xml"/><Relationship Id="rId1" Type="http://schemas.openxmlformats.org/officeDocument/2006/relationships/slideLayout" Target="../slideLayouts/slideLayout151.xml"/><Relationship Id="rId5" Type="http://schemas.openxmlformats.org/officeDocument/2006/relationships/image" Target="../media/image34.png"/><Relationship Id="rId4" Type="http://schemas.openxmlformats.org/officeDocument/2006/relationships/image" Target="../media/image33.png"/></Relationships>
</file>

<file path=ppt/slides/_rels/slide6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9.xml"/><Relationship Id="rId1" Type="http://schemas.openxmlformats.org/officeDocument/2006/relationships/slideLayout" Target="../slideLayouts/slideLayout15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5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5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5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6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6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6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6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68.xml"/></Relationships>
</file>

<file path=ppt/slides/_rels/slide7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2.xml"/><Relationship Id="rId1" Type="http://schemas.openxmlformats.org/officeDocument/2006/relationships/slideLayout" Target="../slideLayouts/slideLayout15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51.xml"/></Relationships>
</file>

<file path=ppt/slides/_rels/slide77.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42.png"/><Relationship Id="rId18" Type="http://schemas.openxmlformats.org/officeDocument/2006/relationships/customXml" Target="../ink/ink8.xml"/><Relationship Id="rId3" Type="http://schemas.openxmlformats.org/officeDocument/2006/relationships/image" Target="../media/image36.png"/><Relationship Id="rId21" Type="http://schemas.openxmlformats.org/officeDocument/2006/relationships/image" Target="../media/image46.png"/><Relationship Id="rId7" Type="http://schemas.openxmlformats.org/officeDocument/2006/relationships/image" Target="../media/image39.png"/><Relationship Id="rId12" Type="http://schemas.openxmlformats.org/officeDocument/2006/relationships/customXml" Target="../ink/ink5.xml"/><Relationship Id="rId17" Type="http://schemas.openxmlformats.org/officeDocument/2006/relationships/image" Target="../media/image44.png"/><Relationship Id="rId2" Type="http://schemas.openxmlformats.org/officeDocument/2006/relationships/notesSlide" Target="../notesSlides/notesSlide74.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151.xml"/><Relationship Id="rId6" Type="http://schemas.openxmlformats.org/officeDocument/2006/relationships/customXml" Target="../ink/ink2.xml"/><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image" Target="../media/image43.png"/><Relationship Id="rId10" Type="http://schemas.openxmlformats.org/officeDocument/2006/relationships/customXml" Target="../ink/ink4.xml"/><Relationship Id="rId19" Type="http://schemas.openxmlformats.org/officeDocument/2006/relationships/image" Target="../media/image45.png"/><Relationship Id="rId4" Type="http://schemas.openxmlformats.org/officeDocument/2006/relationships/customXml" Target="../ink/ink1.xml"/><Relationship Id="rId9" Type="http://schemas.openxmlformats.org/officeDocument/2006/relationships/image" Target="../media/image40.png"/><Relationship Id="rId14" Type="http://schemas.openxmlformats.org/officeDocument/2006/relationships/customXml" Target="../ink/ink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5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5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drive.google.com/drive/folders/0BzCWVzSBFKcTNzhOWXlvYXkxenM" TargetMode="External"/><Relationship Id="rId1" Type="http://schemas.openxmlformats.org/officeDocument/2006/relationships/slideLayout" Target="../slideLayouts/slideLayout151.xml"/></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7.xml"/><Relationship Id="rId1" Type="http://schemas.openxmlformats.org/officeDocument/2006/relationships/slideLayout" Target="../slideLayouts/slideLayout151.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5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medication pills">
            <a:extLst>
              <a:ext uri="{FF2B5EF4-FFF2-40B4-BE49-F238E27FC236}">
                <a16:creationId xmlns:a16="http://schemas.microsoft.com/office/drawing/2014/main" id="{3DC7B9E2-F1AB-490F-A143-2598A32DC17E}"/>
              </a:ext>
            </a:extLst>
          </p:cNvPr>
          <p:cNvPicPr>
            <a:picLocks noChangeAspect="1" noChangeArrowheads="1"/>
          </p:cNvPicPr>
          <p:nvPr/>
        </p:nvPicPr>
        <p:blipFill>
          <a:blip r:embed="rId3">
            <a:alphaModFix amt="53000"/>
            <a:extLst>
              <a:ext uri="{28A0092B-C50C-407E-A947-70E740481C1C}">
                <a14:useLocalDpi xmlns:a14="http://schemas.microsoft.com/office/drawing/2010/main" val="0"/>
              </a:ext>
            </a:extLst>
          </a:blip>
          <a:srcRect/>
          <a:stretch>
            <a:fillRect/>
          </a:stretch>
        </p:blipFill>
        <p:spPr bwMode="auto">
          <a:xfrm>
            <a:off x="-1" y="2503"/>
            <a:ext cx="9135487" cy="6855497"/>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p:nvPr>
        </p:nvSpPr>
        <p:spPr>
          <a:xfrm>
            <a:off x="-1" y="2438401"/>
            <a:ext cx="9144001" cy="1219200"/>
          </a:xfrm>
        </p:spPr>
        <p:txBody>
          <a:bodyPr>
            <a:noAutofit/>
          </a:bodyPr>
          <a:lstStyle/>
          <a:p>
            <a:pPr algn="ctr" eaLnBrk="1" hangingPunct="1"/>
            <a:r>
              <a:rPr lang="en-US" sz="6000" b="1" dirty="0">
                <a:solidFill>
                  <a:schemeClr val="accent1"/>
                </a:solidFill>
                <a:highlight>
                  <a:srgbClr val="000000"/>
                </a:highlight>
                <a:ea typeface="Times" pitchFamily="-103" charset="0"/>
                <a:cs typeface="Times" pitchFamily="-103" charset="0"/>
              </a:rPr>
              <a:t>Web</a:t>
            </a:r>
            <a:r>
              <a:rPr lang="en-US" sz="6000" b="1" dirty="0">
                <a:solidFill>
                  <a:schemeClr val="tx1"/>
                </a:solidFill>
                <a:highlight>
                  <a:srgbClr val="000000"/>
                </a:highlight>
                <a:ea typeface="Times" pitchFamily="-103" charset="0"/>
                <a:cs typeface="Times" pitchFamily="-103" charset="0"/>
              </a:rPr>
              <a:t>cast </a:t>
            </a:r>
            <a:r>
              <a:rPr lang="en-US" sz="6000" b="1" dirty="0">
                <a:solidFill>
                  <a:schemeClr val="accent1"/>
                </a:solidFill>
                <a:highlight>
                  <a:srgbClr val="000000"/>
                </a:highlight>
                <a:ea typeface="Times" pitchFamily="-103" charset="0"/>
                <a:cs typeface="Times" pitchFamily="-103" charset="0"/>
              </a:rPr>
              <a:t>Wed</a:t>
            </a:r>
            <a:r>
              <a:rPr lang="en-US" sz="6000" b="1" dirty="0">
                <a:solidFill>
                  <a:schemeClr val="tx1"/>
                </a:solidFill>
                <a:highlight>
                  <a:srgbClr val="000000"/>
                </a:highlight>
                <a:ea typeface="Times" pitchFamily="-103" charset="0"/>
                <a:cs typeface="Times" pitchFamily="-103" charset="0"/>
              </a:rPr>
              <a:t>nesday: </a:t>
            </a:r>
            <a:br>
              <a:rPr lang="en-US" sz="6000" b="1" dirty="0">
                <a:solidFill>
                  <a:schemeClr val="tx1"/>
                </a:solidFill>
                <a:highlight>
                  <a:srgbClr val="000000"/>
                </a:highlight>
                <a:ea typeface="Times" pitchFamily="-103" charset="0"/>
                <a:cs typeface="Times" pitchFamily="-103" charset="0"/>
              </a:rPr>
            </a:br>
            <a:r>
              <a:rPr lang="en-US" sz="5500" b="1" dirty="0">
                <a:solidFill>
                  <a:schemeClr val="tx1"/>
                </a:solidFill>
                <a:highlight>
                  <a:srgbClr val="000000"/>
                </a:highlight>
                <a:ea typeface="Times" pitchFamily="-103" charset="0"/>
                <a:cs typeface="Times" pitchFamily="-103" charset="0"/>
              </a:rPr>
              <a:t>Outpatient </a:t>
            </a:r>
            <a:r>
              <a:rPr lang="en-US" sz="5500" b="1" dirty="0">
                <a:solidFill>
                  <a:srgbClr val="00B0F0"/>
                </a:solidFill>
                <a:highlight>
                  <a:srgbClr val="000000"/>
                </a:highlight>
                <a:ea typeface="Times" pitchFamily="-103" charset="0"/>
                <a:cs typeface="Times" pitchFamily="-103" charset="0"/>
              </a:rPr>
              <a:t>OUD</a:t>
            </a:r>
            <a:r>
              <a:rPr lang="en-US" sz="5500" b="1" dirty="0">
                <a:solidFill>
                  <a:schemeClr val="tx1"/>
                </a:solidFill>
                <a:highlight>
                  <a:srgbClr val="000000"/>
                </a:highlight>
                <a:ea typeface="Times" pitchFamily="-103" charset="0"/>
                <a:cs typeface="Times" pitchFamily="-103" charset="0"/>
              </a:rPr>
              <a:t> Treatment</a:t>
            </a:r>
          </a:p>
        </p:txBody>
      </p:sp>
      <p:sp>
        <p:nvSpPr>
          <p:cNvPr id="17411" name="Rectangle 3"/>
          <p:cNvSpPr>
            <a:spLocks noGrp="1" noChangeArrowheads="1"/>
          </p:cNvSpPr>
          <p:nvPr>
            <p:ph idx="1"/>
          </p:nvPr>
        </p:nvSpPr>
        <p:spPr>
          <a:xfrm>
            <a:off x="48161" y="4419599"/>
            <a:ext cx="9094570" cy="2393951"/>
          </a:xfrm>
        </p:spPr>
        <p:txBody>
          <a:bodyPr>
            <a:normAutofit fontScale="92500" lnSpcReduction="20000"/>
          </a:bodyPr>
          <a:lstStyle/>
          <a:p>
            <a:pPr algn="ctr" eaLnBrk="1" hangingPunct="1">
              <a:buFont typeface="Wingdings" pitchFamily="-103" charset="2"/>
              <a:buNone/>
            </a:pPr>
            <a:endParaRPr lang="en-US" sz="2400" b="1" dirty="0">
              <a:solidFill>
                <a:schemeClr val="tx1"/>
              </a:solidFill>
              <a:ea typeface="ＭＳ Ｐゴシック" pitchFamily="-103" charset="-128"/>
              <a:cs typeface="ＭＳ Ｐゴシック" pitchFamily="-103" charset="-128"/>
            </a:endParaRPr>
          </a:p>
          <a:p>
            <a:pPr algn="ctr" eaLnBrk="1" hangingPunct="1">
              <a:buFont typeface="Wingdings" pitchFamily="-103" charset="2"/>
              <a:buNone/>
            </a:pPr>
            <a:endParaRPr lang="en-US" sz="2400" b="1" dirty="0">
              <a:solidFill>
                <a:schemeClr val="tx1"/>
              </a:solidFill>
              <a:ea typeface="ＭＳ Ｐゴシック" pitchFamily="-103" charset="-128"/>
              <a:cs typeface="ＭＳ Ｐゴシック" pitchFamily="-103" charset="-128"/>
            </a:endParaRPr>
          </a:p>
          <a:p>
            <a:pPr algn="ctr" eaLnBrk="1" hangingPunct="1">
              <a:buFont typeface="Wingdings" pitchFamily="-103" charset="2"/>
              <a:buNone/>
            </a:pPr>
            <a:r>
              <a:rPr lang="en-US" b="1" dirty="0">
                <a:solidFill>
                  <a:schemeClr val="tx1"/>
                </a:solidFill>
                <a:ea typeface="ＭＳ Ｐゴシック" pitchFamily="-103" charset="-128"/>
                <a:cs typeface="ＭＳ Ｐゴシック" pitchFamily="-103" charset="-128"/>
              </a:rPr>
              <a:t>Michael Baca-Atlas</a:t>
            </a:r>
            <a:r>
              <a:rPr lang="en-US" sz="2400" b="1" dirty="0">
                <a:solidFill>
                  <a:schemeClr val="tx1"/>
                </a:solidFill>
                <a:ea typeface="ＭＳ Ｐゴシック" pitchFamily="-103" charset="-128"/>
                <a:cs typeface="ＭＳ Ｐゴシック" pitchFamily="-103" charset="-128"/>
              </a:rPr>
              <a:t>, MD, FASAM</a:t>
            </a:r>
          </a:p>
          <a:p>
            <a:pPr algn="ctr" eaLnBrk="1" hangingPunct="1">
              <a:buFont typeface="Wingdings" pitchFamily="-103" charset="2"/>
              <a:buNone/>
            </a:pPr>
            <a:r>
              <a:rPr lang="en-US" sz="2400" b="1" dirty="0">
                <a:solidFill>
                  <a:schemeClr val="tx1"/>
                </a:solidFill>
                <a:ea typeface="ＭＳ Ｐゴシック" pitchFamily="-103" charset="-128"/>
                <a:cs typeface="ＭＳ Ｐゴシック" pitchFamily="-103" charset="-128"/>
              </a:rPr>
              <a:t>Clinical Assistant Professor</a:t>
            </a:r>
          </a:p>
          <a:p>
            <a:pPr algn="ctr" eaLnBrk="1" hangingPunct="1">
              <a:buFont typeface="Wingdings" pitchFamily="-103" charset="2"/>
              <a:buNone/>
            </a:pPr>
            <a:r>
              <a:rPr lang="en-US" b="1" dirty="0">
                <a:solidFill>
                  <a:schemeClr val="tx1"/>
                </a:solidFill>
                <a:ea typeface="ＭＳ Ｐゴシック" pitchFamily="-103" charset="-128"/>
                <a:cs typeface="ＭＳ Ｐゴシック" pitchFamily="-103" charset="-128"/>
              </a:rPr>
              <a:t>UNC Department of Family Medicine</a:t>
            </a:r>
          </a:p>
          <a:p>
            <a:pPr algn="ctr" eaLnBrk="1" hangingPunct="1">
              <a:buFont typeface="Wingdings" pitchFamily="-103" charset="2"/>
              <a:buNone/>
            </a:pPr>
            <a:r>
              <a:rPr lang="en-US" sz="2400" b="1" dirty="0">
                <a:solidFill>
                  <a:schemeClr val="tx1"/>
                </a:solidFill>
                <a:ea typeface="ＭＳ Ｐゴシック" pitchFamily="-103" charset="-128"/>
                <a:cs typeface="ＭＳ Ｐゴシック" pitchFamily="-103" charset="-128"/>
              </a:rPr>
              <a:t>UNC WakeBrook Primary Care</a:t>
            </a:r>
          </a:p>
          <a:p>
            <a:pPr algn="ctr" eaLnBrk="1" hangingPunct="1">
              <a:buFont typeface="Wingdings" pitchFamily="-103" charset="2"/>
              <a:buNone/>
            </a:pPr>
            <a:r>
              <a:rPr lang="en-US" b="1" dirty="0">
                <a:solidFill>
                  <a:schemeClr val="tx1"/>
                </a:solidFill>
                <a:ea typeface="ＭＳ Ｐゴシック" pitchFamily="-103" charset="-128"/>
                <a:cs typeface="ＭＳ Ｐゴシック" pitchFamily="-103" charset="-128"/>
              </a:rPr>
              <a:t>12/2/2020</a:t>
            </a:r>
            <a:endParaRPr lang="en-US" sz="2400" b="1" dirty="0">
              <a:solidFill>
                <a:schemeClr val="tx1"/>
              </a:solidFill>
              <a:ea typeface="ＭＳ Ｐゴシック" pitchFamily="-103" charset="-128"/>
              <a:cs typeface="ＭＳ Ｐゴシック" pitchFamily="-103" charset="-128"/>
            </a:endParaRPr>
          </a:p>
          <a:p>
            <a:pPr marL="0" indent="0" algn="ctr" eaLnBrk="1" hangingPunct="1">
              <a:buNone/>
            </a:pPr>
            <a:endParaRPr lang="en-US" sz="1800" b="1" dirty="0">
              <a:solidFill>
                <a:schemeClr val="tx1"/>
              </a:solidFill>
              <a:latin typeface="Century Gothic" pitchFamily="-103" charset="0"/>
              <a:ea typeface="ＭＳ Ｐゴシック" pitchFamily="-103" charset="-128"/>
              <a:cs typeface="ＭＳ Ｐゴシック" pitchFamily="-103" charset="-128"/>
            </a:endParaRPr>
          </a:p>
          <a:p>
            <a:pPr marL="0" indent="0" algn="ctr" eaLnBrk="1" hangingPunct="1">
              <a:buNone/>
            </a:pPr>
            <a:endParaRPr lang="en-US" sz="1800" b="1" dirty="0">
              <a:solidFill>
                <a:schemeClr val="tx1"/>
              </a:solidFill>
              <a:latin typeface="Century Gothic" pitchFamily="-103" charset="0"/>
              <a:ea typeface="ＭＳ Ｐゴシック" pitchFamily="-103" charset="-128"/>
              <a:cs typeface="ＭＳ Ｐゴシック" pitchFamily="-103" charset="-128"/>
            </a:endParaRPr>
          </a:p>
          <a:p>
            <a:pPr marL="0" indent="0" algn="ctr" eaLnBrk="1" hangingPunct="1">
              <a:buNone/>
            </a:pPr>
            <a:endParaRPr lang="en-US" sz="1800" b="1" dirty="0">
              <a:solidFill>
                <a:schemeClr val="tx1"/>
              </a:solidFill>
              <a:latin typeface="Century Gothic" pitchFamily="-103" charset="0"/>
              <a:ea typeface="ＭＳ Ｐゴシック" pitchFamily="-103" charset="-128"/>
              <a:cs typeface="ＭＳ Ｐゴシック" pitchFamily="-103" charset="-128"/>
            </a:endParaRPr>
          </a:p>
          <a:p>
            <a:pPr marL="0" indent="0" algn="ctr" eaLnBrk="1" hangingPunct="1">
              <a:buNone/>
            </a:pPr>
            <a:endParaRPr lang="en-US" sz="1800" b="1" dirty="0">
              <a:solidFill>
                <a:schemeClr val="tx1"/>
              </a:solidFill>
              <a:latin typeface="Century Gothic" pitchFamily="-103" charset="0"/>
              <a:ea typeface="ＭＳ Ｐゴシック" pitchFamily="-103" charset="-128"/>
              <a:cs typeface="ＭＳ Ｐゴシック" pitchFamily="-103" charset="-128"/>
            </a:endParaRPr>
          </a:p>
          <a:p>
            <a:pPr marL="0" indent="0" algn="ctr" eaLnBrk="1" hangingPunct="1">
              <a:buNone/>
            </a:pPr>
            <a:endParaRPr lang="en-US" sz="1800" b="1" dirty="0">
              <a:solidFill>
                <a:schemeClr val="tx1"/>
              </a:solidFill>
              <a:latin typeface="Century Gothic" pitchFamily="-103" charset="0"/>
              <a:ea typeface="ＭＳ Ｐゴシック" pitchFamily="-103" charset="-128"/>
              <a:cs typeface="ＭＳ Ｐゴシック" pitchFamily="-103" charset="-128"/>
            </a:endParaRPr>
          </a:p>
          <a:p>
            <a:pPr marL="0" indent="0" algn="ctr" eaLnBrk="1" hangingPunct="1">
              <a:buNone/>
            </a:pPr>
            <a:endParaRPr lang="en-US" sz="1800" b="1" dirty="0">
              <a:solidFill>
                <a:schemeClr val="tx1"/>
              </a:solidFill>
              <a:latin typeface="Century Gothic" pitchFamily="-103" charset="0"/>
              <a:ea typeface="ＭＳ Ｐゴシック" pitchFamily="-103" charset="-128"/>
              <a:cs typeface="ＭＳ Ｐゴシック" pitchFamily="-103" charset="-128"/>
            </a:endParaRPr>
          </a:p>
          <a:p>
            <a:pPr algn="ctr" eaLnBrk="1" hangingPunct="1"/>
            <a:endParaRPr lang="en-US" sz="1800" b="1" dirty="0">
              <a:solidFill>
                <a:schemeClr val="tx1"/>
              </a:solidFill>
              <a:latin typeface="Century Gothic" pitchFamily="-103" charset="0"/>
              <a:ea typeface="ＭＳ Ｐゴシック" pitchFamily="-103" charset="-128"/>
              <a:cs typeface="ＭＳ Ｐゴシック" pitchFamily="-103" charset="-128"/>
            </a:endParaRPr>
          </a:p>
          <a:p>
            <a:pPr eaLnBrk="1" hangingPunct="1"/>
            <a:endParaRPr lang="en-US" b="1" dirty="0">
              <a:solidFill>
                <a:schemeClr val="tx1"/>
              </a:solidFill>
              <a:ea typeface="ＭＳ Ｐゴシック" pitchFamily="-103" charset="-128"/>
              <a:cs typeface="ＭＳ Ｐゴシック" pitchFamily="-103" charset="-128"/>
            </a:endParaRPr>
          </a:p>
        </p:txBody>
      </p:sp>
      <p:sp>
        <p:nvSpPr>
          <p:cNvPr id="2" name="Slide Number Placeholder 1">
            <a:extLst>
              <a:ext uri="{FF2B5EF4-FFF2-40B4-BE49-F238E27FC236}">
                <a16:creationId xmlns:a16="http://schemas.microsoft.com/office/drawing/2014/main" id="{672C1591-E4DE-4F3E-836B-E84842D2AC19}"/>
              </a:ext>
            </a:extLst>
          </p:cNvPr>
          <p:cNvSpPr>
            <a:spLocks noGrp="1"/>
          </p:cNvSpPr>
          <p:nvPr>
            <p:ph type="sldNum" sz="quarter" idx="12"/>
          </p:nvPr>
        </p:nvSpPr>
        <p:spPr/>
        <p:txBody>
          <a:bodyPr/>
          <a:lstStyle/>
          <a:p>
            <a:fld id="{931F3E5D-8F3E-4289-BF29-C0524CBABEAD}" type="slidenum">
              <a:rPr lang="en-US" smtClean="0"/>
              <a:pPr/>
              <a:t>1</a:t>
            </a:fld>
            <a:endParaRPr lang="en-US" dirty="0"/>
          </a:p>
        </p:txBody>
      </p:sp>
      <p:pic>
        <p:nvPicPr>
          <p:cNvPr id="14" name="Picture 2" descr="Image result for unc ch school of medicine">
            <a:extLst>
              <a:ext uri="{FF2B5EF4-FFF2-40B4-BE49-F238E27FC236}">
                <a16:creationId xmlns:a16="http://schemas.microsoft.com/office/drawing/2014/main" id="{F4D08E76-228E-46A4-A606-3F896D10D1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199" y="6201966"/>
            <a:ext cx="2566085" cy="6115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unc ch school of medicine">
            <a:extLst>
              <a:ext uri="{FF2B5EF4-FFF2-40B4-BE49-F238E27FC236}">
                <a16:creationId xmlns:a16="http://schemas.microsoft.com/office/drawing/2014/main" id="{7F90D37A-BD47-413F-9A7D-511CB6BC43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84" y="6170950"/>
            <a:ext cx="2566085" cy="6115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21E0B-37AD-4B47-85EC-8E9C2AC466E4}"/>
              </a:ext>
            </a:extLst>
          </p:cNvPr>
          <p:cNvSpPr>
            <a:spLocks noGrp="1"/>
          </p:cNvSpPr>
          <p:nvPr>
            <p:ph type="title"/>
          </p:nvPr>
        </p:nvSpPr>
        <p:spPr/>
        <p:txBody>
          <a:bodyPr/>
          <a:lstStyle/>
          <a:p>
            <a:r>
              <a:rPr lang="en-US" b="1" dirty="0">
                <a:solidFill>
                  <a:schemeClr val="tx1"/>
                </a:solidFill>
              </a:rPr>
              <a:t>Case 	</a:t>
            </a:r>
          </a:p>
        </p:txBody>
      </p:sp>
      <p:sp>
        <p:nvSpPr>
          <p:cNvPr id="3" name="Content Placeholder 2">
            <a:extLst>
              <a:ext uri="{FF2B5EF4-FFF2-40B4-BE49-F238E27FC236}">
                <a16:creationId xmlns:a16="http://schemas.microsoft.com/office/drawing/2014/main" id="{992BC3A2-D6C5-42D3-AF8C-706A0B8BBB16}"/>
              </a:ext>
            </a:extLst>
          </p:cNvPr>
          <p:cNvSpPr>
            <a:spLocks noGrp="1"/>
          </p:cNvSpPr>
          <p:nvPr>
            <p:ph idx="1"/>
          </p:nvPr>
        </p:nvSpPr>
        <p:spPr>
          <a:xfrm>
            <a:off x="616927" y="2091532"/>
            <a:ext cx="7675350" cy="4351338"/>
          </a:xfrm>
        </p:spPr>
        <p:txBody>
          <a:bodyPr>
            <a:normAutofit lnSpcReduction="10000"/>
          </a:bodyPr>
          <a:lstStyle/>
          <a:p>
            <a:r>
              <a:rPr lang="en-US" dirty="0">
                <a:solidFill>
                  <a:schemeClr val="tx1"/>
                </a:solidFill>
              </a:rPr>
              <a:t>34 </a:t>
            </a:r>
            <a:r>
              <a:rPr lang="en-US" dirty="0" err="1">
                <a:solidFill>
                  <a:schemeClr val="tx1"/>
                </a:solidFill>
              </a:rPr>
              <a:t>yo</a:t>
            </a:r>
            <a:r>
              <a:rPr lang="en-US" dirty="0">
                <a:solidFill>
                  <a:schemeClr val="tx1"/>
                </a:solidFill>
              </a:rPr>
              <a:t> G2P1102 F with history of opioid and tobacco use disorders who presents to your clinic to establish care. </a:t>
            </a:r>
          </a:p>
          <a:p>
            <a:pPr marL="0" indent="0">
              <a:buNone/>
            </a:pPr>
            <a:endParaRPr lang="en-US" dirty="0">
              <a:solidFill>
                <a:schemeClr val="tx1"/>
              </a:solidFill>
            </a:endParaRPr>
          </a:p>
          <a:p>
            <a:r>
              <a:rPr lang="en-US" dirty="0">
                <a:solidFill>
                  <a:schemeClr val="tx1"/>
                </a:solidFill>
              </a:rPr>
              <a:t>She reports using intranasal heroin daily and smokes 1 pack of cigarettes daily. </a:t>
            </a:r>
          </a:p>
          <a:p>
            <a:endParaRPr lang="en-US" dirty="0">
              <a:solidFill>
                <a:schemeClr val="tx1"/>
              </a:solidFill>
            </a:endParaRPr>
          </a:p>
          <a:p>
            <a:r>
              <a:rPr lang="en-US" dirty="0">
                <a:solidFill>
                  <a:schemeClr val="tx1"/>
                </a:solidFill>
              </a:rPr>
              <a:t>Reports hx overdoses and has not received formal treatment in the past. ROS+ for insomnia, nausea, intermittent diarrhea, increased anxiety, anhedonia, irritability. </a:t>
            </a:r>
          </a:p>
          <a:p>
            <a:endParaRPr lang="en-US" dirty="0">
              <a:solidFill>
                <a:schemeClr val="tx1"/>
              </a:solidFill>
            </a:endParaRPr>
          </a:p>
          <a:p>
            <a:r>
              <a:rPr lang="en-US" b="1" dirty="0">
                <a:solidFill>
                  <a:schemeClr val="accent1"/>
                </a:solidFill>
                <a:highlight>
                  <a:srgbClr val="000000"/>
                </a:highlight>
              </a:rPr>
              <a:t>What are your next steps?... </a:t>
            </a:r>
          </a:p>
        </p:txBody>
      </p:sp>
      <p:sp>
        <p:nvSpPr>
          <p:cNvPr id="4" name="Slide Number Placeholder 3">
            <a:extLst>
              <a:ext uri="{FF2B5EF4-FFF2-40B4-BE49-F238E27FC236}">
                <a16:creationId xmlns:a16="http://schemas.microsoft.com/office/drawing/2014/main" id="{CFBADCFB-FDA4-463D-9C2B-0D77711288BA}"/>
              </a:ext>
            </a:extLst>
          </p:cNvPr>
          <p:cNvSpPr>
            <a:spLocks noGrp="1"/>
          </p:cNvSpPr>
          <p:nvPr>
            <p:ph type="sldNum" sz="quarter" idx="12"/>
          </p:nvPr>
        </p:nvSpPr>
        <p:spPr/>
        <p:txBody>
          <a:bodyPr/>
          <a:lstStyle/>
          <a:p>
            <a:fld id="{931F3E5D-8F3E-4289-BF29-C0524CBABEAD}" type="slidenum">
              <a:rPr lang="en-US" smtClean="0"/>
              <a:pPr/>
              <a:t>10</a:t>
            </a:fld>
            <a:endParaRPr lang="en-US"/>
          </a:p>
        </p:txBody>
      </p:sp>
      <p:pic>
        <p:nvPicPr>
          <p:cNvPr id="6" name="Picture 2" descr="question mark in the head as a logo">
            <a:extLst>
              <a:ext uri="{FF2B5EF4-FFF2-40B4-BE49-F238E27FC236}">
                <a16:creationId xmlns:a16="http://schemas.microsoft.com/office/drawing/2014/main" id="{4244C321-D248-41F5-9E33-17D4A58856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175002"/>
            <a:ext cx="1612106" cy="1583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687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1325563"/>
          </a:xfrm>
        </p:spPr>
        <p:txBody>
          <a:bodyPr/>
          <a:lstStyle/>
          <a:p>
            <a:pPr algn="ctr"/>
            <a:r>
              <a:rPr lang="en-US" b="1" dirty="0">
                <a:solidFill>
                  <a:schemeClr val="tx1"/>
                </a:solidFill>
              </a:rPr>
              <a:t>Definition of Addiction</a:t>
            </a:r>
          </a:p>
        </p:txBody>
      </p:sp>
      <p:sp>
        <p:nvSpPr>
          <p:cNvPr id="3" name="Content Placeholder 2"/>
          <p:cNvSpPr>
            <a:spLocks noGrp="1"/>
          </p:cNvSpPr>
          <p:nvPr>
            <p:ph idx="1"/>
          </p:nvPr>
        </p:nvSpPr>
        <p:spPr>
          <a:xfrm>
            <a:off x="76200" y="1825625"/>
            <a:ext cx="9067800" cy="4351338"/>
          </a:xfrm>
        </p:spPr>
        <p:txBody>
          <a:bodyPr>
            <a:normAutofit/>
          </a:bodyPr>
          <a:lstStyle/>
          <a:p>
            <a:pPr marL="0" indent="0">
              <a:buNone/>
            </a:pPr>
            <a:r>
              <a:rPr lang="en-US" sz="3100" dirty="0">
                <a:solidFill>
                  <a:schemeClr val="tx1"/>
                </a:solidFill>
              </a:rPr>
              <a:t>Addiction is a primary, </a:t>
            </a:r>
            <a:r>
              <a:rPr lang="en-US" sz="3100" b="1" u="sng" dirty="0">
                <a:solidFill>
                  <a:schemeClr val="accent1"/>
                </a:solidFill>
                <a:highlight>
                  <a:srgbClr val="000000"/>
                </a:highlight>
              </a:rPr>
              <a:t>chronic</a:t>
            </a:r>
            <a:r>
              <a:rPr lang="en-US" sz="3100" dirty="0">
                <a:solidFill>
                  <a:schemeClr val="tx1"/>
                </a:solidFill>
              </a:rPr>
              <a:t> and </a:t>
            </a:r>
            <a:r>
              <a:rPr lang="en-US" sz="3100" b="1" u="sng" dirty="0">
                <a:solidFill>
                  <a:schemeClr val="accent1"/>
                </a:solidFill>
                <a:highlight>
                  <a:srgbClr val="000000"/>
                </a:highlight>
              </a:rPr>
              <a:t>relapsing</a:t>
            </a:r>
            <a:r>
              <a:rPr lang="en-US" sz="3100" dirty="0">
                <a:solidFill>
                  <a:schemeClr val="accent1"/>
                </a:solidFill>
                <a:highlight>
                  <a:srgbClr val="000000"/>
                </a:highlight>
              </a:rPr>
              <a:t> </a:t>
            </a:r>
            <a:r>
              <a:rPr lang="en-US" sz="3100" b="1" u="sng" dirty="0">
                <a:solidFill>
                  <a:schemeClr val="accent1"/>
                </a:solidFill>
                <a:highlight>
                  <a:srgbClr val="000000"/>
                </a:highlight>
              </a:rPr>
              <a:t>brain</a:t>
            </a:r>
            <a:r>
              <a:rPr lang="en-US" sz="3100" b="1" dirty="0">
                <a:solidFill>
                  <a:schemeClr val="accent1"/>
                </a:solidFill>
                <a:highlight>
                  <a:srgbClr val="000000"/>
                </a:highlight>
              </a:rPr>
              <a:t> </a:t>
            </a:r>
            <a:r>
              <a:rPr lang="en-US" sz="3100" b="1" u="sng" dirty="0">
                <a:solidFill>
                  <a:schemeClr val="accent1"/>
                </a:solidFill>
                <a:highlight>
                  <a:srgbClr val="000000"/>
                </a:highlight>
              </a:rPr>
              <a:t>disease</a:t>
            </a:r>
            <a:r>
              <a:rPr lang="en-US" sz="3100" b="1" dirty="0">
                <a:solidFill>
                  <a:srgbClr val="FF0000"/>
                </a:solidFill>
              </a:rPr>
              <a:t> </a:t>
            </a:r>
            <a:r>
              <a:rPr lang="en-US" sz="3100" dirty="0">
                <a:solidFill>
                  <a:schemeClr val="tx1"/>
                </a:solidFill>
              </a:rPr>
              <a:t>characterized by an individual pathologically pursuing reward and/or relief by substance use and other behaviors despite adverse consequences.</a:t>
            </a:r>
          </a:p>
          <a:p>
            <a:pPr marL="0" indent="0">
              <a:buNone/>
            </a:pPr>
            <a:endParaRPr lang="en-US" sz="3600" dirty="0">
              <a:solidFill>
                <a:schemeClr val="tx1"/>
              </a:solidFill>
            </a:endParaRPr>
          </a:p>
        </p:txBody>
      </p:sp>
      <p:sp>
        <p:nvSpPr>
          <p:cNvPr id="4" name="Slide Number Placeholder 3">
            <a:extLst>
              <a:ext uri="{FF2B5EF4-FFF2-40B4-BE49-F238E27FC236}">
                <a16:creationId xmlns:a16="http://schemas.microsoft.com/office/drawing/2014/main" id="{4B226EE8-2B6C-41BE-9F37-5FBA835AFF62}"/>
              </a:ext>
            </a:extLst>
          </p:cNvPr>
          <p:cNvSpPr>
            <a:spLocks noGrp="1"/>
          </p:cNvSpPr>
          <p:nvPr>
            <p:ph type="sldNum" sz="quarter" idx="12"/>
          </p:nvPr>
        </p:nvSpPr>
        <p:spPr/>
        <p:txBody>
          <a:bodyPr/>
          <a:lstStyle/>
          <a:p>
            <a:fld id="{931F3E5D-8F3E-4289-BF29-C0524CBABEAD}" type="slidenum">
              <a:rPr lang="en-US" smtClean="0"/>
              <a:pPr/>
              <a:t>11</a:t>
            </a:fld>
            <a:endParaRPr lang="en-US" dirty="0"/>
          </a:p>
        </p:txBody>
      </p:sp>
    </p:spTree>
    <p:extLst>
      <p:ext uri="{BB962C8B-B14F-4D97-AF65-F5344CB8AC3E}">
        <p14:creationId xmlns:p14="http://schemas.microsoft.com/office/powerpoint/2010/main" val="673922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1325563"/>
          </a:xfrm>
        </p:spPr>
        <p:txBody>
          <a:bodyPr/>
          <a:lstStyle/>
          <a:p>
            <a:pPr algn="ctr"/>
            <a:r>
              <a:rPr lang="en-US" b="1" dirty="0">
                <a:solidFill>
                  <a:schemeClr val="tx1"/>
                </a:solidFill>
              </a:rPr>
              <a:t>Definition of Addiction</a:t>
            </a:r>
          </a:p>
        </p:txBody>
      </p:sp>
      <p:sp>
        <p:nvSpPr>
          <p:cNvPr id="3" name="Content Placeholder 2"/>
          <p:cNvSpPr>
            <a:spLocks noGrp="1"/>
          </p:cNvSpPr>
          <p:nvPr>
            <p:ph idx="1"/>
          </p:nvPr>
        </p:nvSpPr>
        <p:spPr>
          <a:xfrm>
            <a:off x="76200" y="1825625"/>
            <a:ext cx="9067800" cy="4351338"/>
          </a:xfrm>
        </p:spPr>
        <p:txBody>
          <a:bodyPr>
            <a:normAutofit fontScale="92500" lnSpcReduction="10000"/>
          </a:bodyPr>
          <a:lstStyle/>
          <a:p>
            <a:pPr marL="0" indent="0">
              <a:buNone/>
            </a:pPr>
            <a:r>
              <a:rPr lang="en-US" sz="3300" dirty="0">
                <a:solidFill>
                  <a:schemeClr val="tx1"/>
                </a:solidFill>
              </a:rPr>
              <a:t>Addiction is a primary, </a:t>
            </a:r>
            <a:r>
              <a:rPr lang="en-US" sz="3300" b="1" u="sng" dirty="0">
                <a:solidFill>
                  <a:schemeClr val="accent1"/>
                </a:solidFill>
                <a:highlight>
                  <a:srgbClr val="000000"/>
                </a:highlight>
              </a:rPr>
              <a:t>chronic</a:t>
            </a:r>
            <a:r>
              <a:rPr lang="en-US" sz="3300" dirty="0">
                <a:solidFill>
                  <a:schemeClr val="tx1"/>
                </a:solidFill>
              </a:rPr>
              <a:t> and </a:t>
            </a:r>
            <a:r>
              <a:rPr lang="en-US" sz="3300" b="1" u="sng" dirty="0">
                <a:solidFill>
                  <a:schemeClr val="accent1"/>
                </a:solidFill>
                <a:highlight>
                  <a:srgbClr val="000000"/>
                </a:highlight>
              </a:rPr>
              <a:t>relapsing</a:t>
            </a:r>
            <a:r>
              <a:rPr lang="en-US" sz="3300" dirty="0">
                <a:solidFill>
                  <a:schemeClr val="accent1"/>
                </a:solidFill>
                <a:highlight>
                  <a:srgbClr val="000000"/>
                </a:highlight>
              </a:rPr>
              <a:t> </a:t>
            </a:r>
            <a:r>
              <a:rPr lang="en-US" sz="3300" b="1" u="sng" dirty="0">
                <a:solidFill>
                  <a:schemeClr val="accent1"/>
                </a:solidFill>
                <a:highlight>
                  <a:srgbClr val="000000"/>
                </a:highlight>
              </a:rPr>
              <a:t>brain</a:t>
            </a:r>
            <a:r>
              <a:rPr lang="en-US" sz="3300" b="1" dirty="0">
                <a:solidFill>
                  <a:schemeClr val="accent1"/>
                </a:solidFill>
                <a:highlight>
                  <a:srgbClr val="000000"/>
                </a:highlight>
              </a:rPr>
              <a:t> </a:t>
            </a:r>
            <a:r>
              <a:rPr lang="en-US" sz="3300" b="1" u="sng" dirty="0">
                <a:solidFill>
                  <a:schemeClr val="accent1"/>
                </a:solidFill>
                <a:highlight>
                  <a:srgbClr val="000000"/>
                </a:highlight>
              </a:rPr>
              <a:t>disease</a:t>
            </a:r>
            <a:r>
              <a:rPr lang="en-US" sz="3300" b="1" dirty="0">
                <a:solidFill>
                  <a:srgbClr val="FF0000"/>
                </a:solidFill>
              </a:rPr>
              <a:t> </a:t>
            </a:r>
            <a:r>
              <a:rPr lang="en-US" sz="3300" dirty="0">
                <a:solidFill>
                  <a:schemeClr val="tx1"/>
                </a:solidFill>
              </a:rPr>
              <a:t>characterized by an individual pathologically pursuing reward and/or relief by substance use and other behaviors despite adverse consequences.</a:t>
            </a:r>
          </a:p>
          <a:p>
            <a:pPr marL="0" indent="0">
              <a:buNone/>
            </a:pPr>
            <a:endParaRPr lang="en-US" sz="3600" dirty="0">
              <a:solidFill>
                <a:schemeClr val="tx1"/>
              </a:solidFill>
            </a:endParaRPr>
          </a:p>
          <a:p>
            <a:pPr marL="0" indent="0">
              <a:buNone/>
            </a:pPr>
            <a:r>
              <a:rPr lang="en-US" sz="3600" dirty="0">
                <a:solidFill>
                  <a:schemeClr val="tx1"/>
                </a:solidFill>
              </a:rPr>
              <a:t>“All things are poison, and nothing is without poison. Solely the </a:t>
            </a:r>
            <a:r>
              <a:rPr lang="en-US" sz="3600" b="1" u="sng" dirty="0">
                <a:solidFill>
                  <a:schemeClr val="accent1"/>
                </a:solidFill>
                <a:highlight>
                  <a:srgbClr val="000000"/>
                </a:highlight>
              </a:rPr>
              <a:t>dose</a:t>
            </a:r>
            <a:r>
              <a:rPr lang="en-US" sz="3600" dirty="0">
                <a:solidFill>
                  <a:schemeClr val="tx1"/>
                </a:solidFill>
              </a:rPr>
              <a:t> determines that a thing is not a poison.”</a:t>
            </a:r>
          </a:p>
          <a:p>
            <a:pPr marL="0" indent="0">
              <a:buNone/>
            </a:pPr>
            <a:r>
              <a:rPr lang="en-US" sz="3600" b="1" dirty="0">
                <a:solidFill>
                  <a:schemeClr val="accent1"/>
                </a:solidFill>
              </a:rPr>
              <a:t>		</a:t>
            </a:r>
            <a:r>
              <a:rPr lang="en-US" sz="3600" b="1" dirty="0">
                <a:solidFill>
                  <a:schemeClr val="tx1"/>
                </a:solidFill>
              </a:rPr>
              <a:t>–</a:t>
            </a:r>
            <a:r>
              <a:rPr lang="en-US" sz="3600" b="1" dirty="0">
                <a:solidFill>
                  <a:schemeClr val="accent1"/>
                </a:solidFill>
                <a:highlight>
                  <a:srgbClr val="000000"/>
                </a:highlight>
              </a:rPr>
              <a:t>Paracelsus 1500</a:t>
            </a:r>
            <a:r>
              <a:rPr lang="en-US" sz="2800" b="1" dirty="0">
                <a:solidFill>
                  <a:schemeClr val="accent1"/>
                </a:solidFill>
                <a:highlight>
                  <a:srgbClr val="000000"/>
                </a:highlight>
              </a:rPr>
              <a:t>s</a:t>
            </a:r>
          </a:p>
          <a:p>
            <a:pPr marL="0" indent="0">
              <a:buNone/>
            </a:pPr>
            <a:endParaRPr lang="en-US" sz="3600" dirty="0">
              <a:solidFill>
                <a:schemeClr val="tx1"/>
              </a:solidFill>
            </a:endParaRPr>
          </a:p>
        </p:txBody>
      </p:sp>
      <p:sp>
        <p:nvSpPr>
          <p:cNvPr id="4" name="Slide Number Placeholder 3">
            <a:extLst>
              <a:ext uri="{FF2B5EF4-FFF2-40B4-BE49-F238E27FC236}">
                <a16:creationId xmlns:a16="http://schemas.microsoft.com/office/drawing/2014/main" id="{4B226EE8-2B6C-41BE-9F37-5FBA835AFF62}"/>
              </a:ext>
            </a:extLst>
          </p:cNvPr>
          <p:cNvSpPr>
            <a:spLocks noGrp="1"/>
          </p:cNvSpPr>
          <p:nvPr>
            <p:ph type="sldNum" sz="quarter" idx="12"/>
          </p:nvPr>
        </p:nvSpPr>
        <p:spPr/>
        <p:txBody>
          <a:bodyPr/>
          <a:lstStyle/>
          <a:p>
            <a:fld id="{931F3E5D-8F3E-4289-BF29-C0524CBABEAD}" type="slidenum">
              <a:rPr lang="en-US" smtClean="0"/>
              <a:pPr/>
              <a:t>12</a:t>
            </a:fld>
            <a:endParaRPr lang="en-US"/>
          </a:p>
        </p:txBody>
      </p:sp>
    </p:spTree>
    <p:extLst>
      <p:ext uri="{BB962C8B-B14F-4D97-AF65-F5344CB8AC3E}">
        <p14:creationId xmlns:p14="http://schemas.microsoft.com/office/powerpoint/2010/main" val="2616808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5BE21D-BF1F-4182-AE1B-F9144DA52B35}"/>
              </a:ext>
            </a:extLst>
          </p:cNvPr>
          <p:cNvSpPr>
            <a:spLocks noGrp="1"/>
          </p:cNvSpPr>
          <p:nvPr>
            <p:ph type="title"/>
          </p:nvPr>
        </p:nvSpPr>
        <p:spPr>
          <a:xfrm>
            <a:off x="0" y="365126"/>
            <a:ext cx="9144000" cy="1325563"/>
          </a:xfrm>
        </p:spPr>
        <p:txBody>
          <a:bodyPr/>
          <a:lstStyle/>
          <a:p>
            <a:pPr algn="ctr"/>
            <a:r>
              <a:rPr lang="en-US" b="1" dirty="0">
                <a:solidFill>
                  <a:schemeClr val="tx1"/>
                </a:solidFill>
              </a:rPr>
              <a:t>What are Opioids?</a:t>
            </a:r>
          </a:p>
        </p:txBody>
      </p:sp>
      <p:sp>
        <p:nvSpPr>
          <p:cNvPr id="6" name="Content Placeholder 5">
            <a:extLst>
              <a:ext uri="{FF2B5EF4-FFF2-40B4-BE49-F238E27FC236}">
                <a16:creationId xmlns:a16="http://schemas.microsoft.com/office/drawing/2014/main" id="{8FF2E78F-BBF5-4650-AC40-5AEE9534A720}"/>
              </a:ext>
            </a:extLst>
          </p:cNvPr>
          <p:cNvSpPr>
            <a:spLocks noGrp="1"/>
          </p:cNvSpPr>
          <p:nvPr>
            <p:ph idx="1"/>
          </p:nvPr>
        </p:nvSpPr>
        <p:spPr>
          <a:xfrm>
            <a:off x="352425" y="1690689"/>
            <a:ext cx="8439150" cy="4360544"/>
          </a:xfrm>
        </p:spPr>
        <p:txBody>
          <a:bodyPr>
            <a:normAutofit/>
          </a:bodyPr>
          <a:lstStyle/>
          <a:p>
            <a:r>
              <a:rPr lang="en-US" sz="3000" b="1" dirty="0">
                <a:solidFill>
                  <a:schemeClr val="tx1"/>
                </a:solidFill>
              </a:rPr>
              <a:t>“</a:t>
            </a:r>
            <a:r>
              <a:rPr lang="en-US" sz="3000" b="1" u="sng" dirty="0">
                <a:solidFill>
                  <a:srgbClr val="00B0F0"/>
                </a:solidFill>
                <a:highlight>
                  <a:srgbClr val="000000"/>
                </a:highlight>
              </a:rPr>
              <a:t>Natural</a:t>
            </a:r>
            <a:r>
              <a:rPr lang="en-US" sz="3000" b="1" dirty="0">
                <a:solidFill>
                  <a:schemeClr val="tx1"/>
                </a:solidFill>
              </a:rPr>
              <a:t>,” </a:t>
            </a:r>
            <a:r>
              <a:rPr lang="en-US" sz="3000" dirty="0">
                <a:solidFill>
                  <a:schemeClr val="tx1"/>
                </a:solidFill>
              </a:rPr>
              <a:t>referred to as </a:t>
            </a:r>
            <a:r>
              <a:rPr lang="en-US" sz="3000" b="1" u="sng" dirty="0">
                <a:solidFill>
                  <a:srgbClr val="00B0F0"/>
                </a:solidFill>
                <a:highlight>
                  <a:srgbClr val="000000"/>
                </a:highlight>
              </a:rPr>
              <a:t>Opiates</a:t>
            </a:r>
          </a:p>
          <a:p>
            <a:pPr marL="617220" lvl="1" indent="-342900">
              <a:buFont typeface="Wingdings" panose="05000000000000000000" pitchFamily="2" charset="2"/>
              <a:buChar char="§"/>
            </a:pPr>
            <a:r>
              <a:rPr lang="en-US" sz="3000" dirty="0">
                <a:solidFill>
                  <a:schemeClr val="tx1"/>
                </a:solidFill>
              </a:rPr>
              <a:t>Morphine, codeine, opium</a:t>
            </a:r>
          </a:p>
          <a:p>
            <a:pPr marL="0" indent="0">
              <a:buNone/>
            </a:pPr>
            <a:endParaRPr lang="en-US" sz="3000" dirty="0">
              <a:solidFill>
                <a:schemeClr val="tx1"/>
              </a:solidFill>
            </a:endParaRPr>
          </a:p>
        </p:txBody>
      </p:sp>
    </p:spTree>
    <p:extLst>
      <p:ext uri="{BB962C8B-B14F-4D97-AF65-F5344CB8AC3E}">
        <p14:creationId xmlns:p14="http://schemas.microsoft.com/office/powerpoint/2010/main" val="2978702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5BE21D-BF1F-4182-AE1B-F9144DA52B35}"/>
              </a:ext>
            </a:extLst>
          </p:cNvPr>
          <p:cNvSpPr>
            <a:spLocks noGrp="1"/>
          </p:cNvSpPr>
          <p:nvPr>
            <p:ph type="title"/>
          </p:nvPr>
        </p:nvSpPr>
        <p:spPr>
          <a:xfrm>
            <a:off x="0" y="365126"/>
            <a:ext cx="9144000" cy="1325563"/>
          </a:xfrm>
        </p:spPr>
        <p:txBody>
          <a:bodyPr/>
          <a:lstStyle/>
          <a:p>
            <a:pPr algn="ctr"/>
            <a:r>
              <a:rPr lang="en-US" b="1" dirty="0">
                <a:solidFill>
                  <a:schemeClr val="tx1"/>
                </a:solidFill>
              </a:rPr>
              <a:t>What are Opioids?</a:t>
            </a:r>
          </a:p>
        </p:txBody>
      </p:sp>
      <p:sp>
        <p:nvSpPr>
          <p:cNvPr id="6" name="Content Placeholder 5">
            <a:extLst>
              <a:ext uri="{FF2B5EF4-FFF2-40B4-BE49-F238E27FC236}">
                <a16:creationId xmlns:a16="http://schemas.microsoft.com/office/drawing/2014/main" id="{8FF2E78F-BBF5-4650-AC40-5AEE9534A720}"/>
              </a:ext>
            </a:extLst>
          </p:cNvPr>
          <p:cNvSpPr>
            <a:spLocks noGrp="1"/>
          </p:cNvSpPr>
          <p:nvPr>
            <p:ph idx="1"/>
          </p:nvPr>
        </p:nvSpPr>
        <p:spPr>
          <a:xfrm>
            <a:off x="352425" y="1690689"/>
            <a:ext cx="8439150" cy="4360544"/>
          </a:xfrm>
        </p:spPr>
        <p:txBody>
          <a:bodyPr>
            <a:normAutofit/>
          </a:bodyPr>
          <a:lstStyle/>
          <a:p>
            <a:r>
              <a:rPr lang="en-US" sz="3000" b="1" dirty="0">
                <a:solidFill>
                  <a:schemeClr val="tx1"/>
                </a:solidFill>
              </a:rPr>
              <a:t>“</a:t>
            </a:r>
            <a:r>
              <a:rPr lang="en-US" sz="3000" b="1" u="sng" dirty="0">
                <a:solidFill>
                  <a:srgbClr val="00B0F0"/>
                </a:solidFill>
              </a:rPr>
              <a:t>Natural</a:t>
            </a:r>
            <a:r>
              <a:rPr lang="en-US" sz="3000" b="1" dirty="0">
                <a:solidFill>
                  <a:schemeClr val="tx1"/>
                </a:solidFill>
              </a:rPr>
              <a:t>,” </a:t>
            </a:r>
            <a:r>
              <a:rPr lang="en-US" sz="3000" dirty="0">
                <a:solidFill>
                  <a:schemeClr val="tx1"/>
                </a:solidFill>
              </a:rPr>
              <a:t>referred to as </a:t>
            </a:r>
            <a:r>
              <a:rPr lang="en-US" sz="3000" b="1" u="sng" dirty="0">
                <a:solidFill>
                  <a:srgbClr val="00B0F0"/>
                </a:solidFill>
              </a:rPr>
              <a:t>Opiates</a:t>
            </a:r>
          </a:p>
          <a:p>
            <a:pPr marL="617220" lvl="1" indent="-342900">
              <a:buFont typeface="Wingdings" panose="05000000000000000000" pitchFamily="2" charset="2"/>
              <a:buChar char="§"/>
            </a:pPr>
            <a:r>
              <a:rPr lang="en-US" sz="3000" dirty="0">
                <a:solidFill>
                  <a:schemeClr val="tx1"/>
                </a:solidFill>
              </a:rPr>
              <a:t>Morphine, codeine, opium</a:t>
            </a:r>
          </a:p>
          <a:p>
            <a:pPr marL="342900" indent="-342900">
              <a:buFont typeface="Arial" panose="020B0604020202020204" pitchFamily="34" charset="0"/>
              <a:buChar char="•"/>
            </a:pPr>
            <a:endParaRPr lang="en-US" sz="3000" dirty="0">
              <a:solidFill>
                <a:schemeClr val="tx1"/>
              </a:solidFill>
            </a:endParaRPr>
          </a:p>
          <a:p>
            <a:pPr>
              <a:buClr>
                <a:schemeClr val="tx1"/>
              </a:buClr>
            </a:pPr>
            <a:r>
              <a:rPr lang="en-US" sz="3000" b="1" u="sng" dirty="0">
                <a:solidFill>
                  <a:srgbClr val="00B0F0"/>
                </a:solidFill>
                <a:highlight>
                  <a:srgbClr val="000000"/>
                </a:highlight>
              </a:rPr>
              <a:t>Synthetic</a:t>
            </a:r>
            <a:r>
              <a:rPr lang="en-US" sz="3000" b="1" dirty="0">
                <a:solidFill>
                  <a:schemeClr val="tx1"/>
                </a:solidFill>
              </a:rPr>
              <a:t> </a:t>
            </a:r>
            <a:r>
              <a:rPr lang="en-US" sz="3000" dirty="0">
                <a:solidFill>
                  <a:schemeClr val="tx1"/>
                </a:solidFill>
              </a:rPr>
              <a:t>referred to as </a:t>
            </a:r>
            <a:r>
              <a:rPr lang="en-US" sz="3000" b="1" u="sng" dirty="0">
                <a:solidFill>
                  <a:srgbClr val="00B0F0"/>
                </a:solidFill>
                <a:highlight>
                  <a:srgbClr val="000000"/>
                </a:highlight>
              </a:rPr>
              <a:t>Opioids</a:t>
            </a:r>
          </a:p>
          <a:p>
            <a:pPr marL="617220" lvl="1" indent="-342900">
              <a:buFont typeface="Wingdings" panose="05000000000000000000" pitchFamily="2" charset="2"/>
              <a:buChar char="§"/>
            </a:pPr>
            <a:r>
              <a:rPr lang="en-US" sz="3000" dirty="0">
                <a:solidFill>
                  <a:schemeClr val="tx1"/>
                </a:solidFill>
              </a:rPr>
              <a:t>Semisynthetic:  heroin, oxycodone, buprenorphine</a:t>
            </a:r>
          </a:p>
          <a:p>
            <a:pPr marL="617220" lvl="1" indent="-342900">
              <a:buFont typeface="Wingdings" panose="05000000000000000000" pitchFamily="2" charset="2"/>
              <a:buChar char="§"/>
            </a:pPr>
            <a:r>
              <a:rPr lang="en-US" sz="3000" dirty="0">
                <a:solidFill>
                  <a:schemeClr val="tx1"/>
                </a:solidFill>
              </a:rPr>
              <a:t>Fully Synthetic:  fentanyl, tramadol, methadone</a:t>
            </a:r>
          </a:p>
        </p:txBody>
      </p:sp>
    </p:spTree>
    <p:extLst>
      <p:ext uri="{BB962C8B-B14F-4D97-AF65-F5344CB8AC3E}">
        <p14:creationId xmlns:p14="http://schemas.microsoft.com/office/powerpoint/2010/main" val="2335991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5BE21D-BF1F-4182-AE1B-F9144DA52B35}"/>
              </a:ext>
            </a:extLst>
          </p:cNvPr>
          <p:cNvSpPr>
            <a:spLocks noGrp="1"/>
          </p:cNvSpPr>
          <p:nvPr>
            <p:ph type="title"/>
          </p:nvPr>
        </p:nvSpPr>
        <p:spPr>
          <a:xfrm>
            <a:off x="0" y="365126"/>
            <a:ext cx="9144000" cy="1325563"/>
          </a:xfrm>
        </p:spPr>
        <p:txBody>
          <a:bodyPr/>
          <a:lstStyle/>
          <a:p>
            <a:pPr algn="ctr"/>
            <a:r>
              <a:rPr lang="en-US" b="1" dirty="0">
                <a:solidFill>
                  <a:schemeClr val="tx1"/>
                </a:solidFill>
              </a:rPr>
              <a:t>What are Opioids?</a:t>
            </a:r>
          </a:p>
        </p:txBody>
      </p:sp>
      <p:sp>
        <p:nvSpPr>
          <p:cNvPr id="6" name="Content Placeholder 5">
            <a:extLst>
              <a:ext uri="{FF2B5EF4-FFF2-40B4-BE49-F238E27FC236}">
                <a16:creationId xmlns:a16="http://schemas.microsoft.com/office/drawing/2014/main" id="{8FF2E78F-BBF5-4650-AC40-5AEE9534A720}"/>
              </a:ext>
            </a:extLst>
          </p:cNvPr>
          <p:cNvSpPr>
            <a:spLocks noGrp="1"/>
          </p:cNvSpPr>
          <p:nvPr>
            <p:ph idx="1"/>
          </p:nvPr>
        </p:nvSpPr>
        <p:spPr>
          <a:xfrm>
            <a:off x="548784" y="1689738"/>
            <a:ext cx="8442816" cy="4031150"/>
          </a:xfrm>
        </p:spPr>
        <p:txBody>
          <a:bodyPr>
            <a:normAutofit lnSpcReduction="10000"/>
          </a:bodyPr>
          <a:lstStyle/>
          <a:p>
            <a:r>
              <a:rPr lang="en-US" sz="3000" b="1" dirty="0">
                <a:solidFill>
                  <a:schemeClr val="tx1"/>
                </a:solidFill>
              </a:rPr>
              <a:t>“</a:t>
            </a:r>
            <a:r>
              <a:rPr lang="en-US" sz="3000" b="1" u="sng" dirty="0">
                <a:solidFill>
                  <a:srgbClr val="00B0F0"/>
                </a:solidFill>
              </a:rPr>
              <a:t>Natural</a:t>
            </a:r>
            <a:r>
              <a:rPr lang="en-US" sz="3000" b="1" dirty="0">
                <a:solidFill>
                  <a:schemeClr val="tx1"/>
                </a:solidFill>
              </a:rPr>
              <a:t>,” </a:t>
            </a:r>
            <a:r>
              <a:rPr lang="en-US" sz="3000" dirty="0">
                <a:solidFill>
                  <a:schemeClr val="tx1"/>
                </a:solidFill>
              </a:rPr>
              <a:t>referred to as </a:t>
            </a:r>
            <a:r>
              <a:rPr lang="en-US" sz="3000" b="1" u="sng" dirty="0">
                <a:solidFill>
                  <a:srgbClr val="00B0F0"/>
                </a:solidFill>
              </a:rPr>
              <a:t>Opiates</a:t>
            </a:r>
          </a:p>
          <a:p>
            <a:pPr marL="617220" lvl="1" indent="-342900">
              <a:buFont typeface="Wingdings" panose="05000000000000000000" pitchFamily="2" charset="2"/>
              <a:buChar char="§"/>
            </a:pPr>
            <a:r>
              <a:rPr lang="en-US" sz="3000" dirty="0">
                <a:solidFill>
                  <a:schemeClr val="tx1"/>
                </a:solidFill>
              </a:rPr>
              <a:t>Morphine, codeine, opium</a:t>
            </a:r>
          </a:p>
          <a:p>
            <a:pPr marL="342900" indent="-342900">
              <a:buFont typeface="Arial" panose="020B0604020202020204" pitchFamily="34" charset="0"/>
              <a:buChar char="•"/>
            </a:pPr>
            <a:endParaRPr lang="en-US" sz="3000" dirty="0">
              <a:solidFill>
                <a:schemeClr val="tx1"/>
              </a:solidFill>
            </a:endParaRPr>
          </a:p>
          <a:p>
            <a:pPr>
              <a:buClr>
                <a:schemeClr val="tx1"/>
              </a:buClr>
            </a:pPr>
            <a:r>
              <a:rPr lang="en-US" sz="3000" b="1" u="sng" dirty="0">
                <a:solidFill>
                  <a:srgbClr val="00B0F0"/>
                </a:solidFill>
              </a:rPr>
              <a:t>Synthetic</a:t>
            </a:r>
            <a:r>
              <a:rPr lang="en-US" sz="3000" b="1" dirty="0">
                <a:solidFill>
                  <a:schemeClr val="tx1"/>
                </a:solidFill>
              </a:rPr>
              <a:t> </a:t>
            </a:r>
            <a:r>
              <a:rPr lang="en-US" sz="3000" dirty="0">
                <a:solidFill>
                  <a:schemeClr val="tx1"/>
                </a:solidFill>
              </a:rPr>
              <a:t>referred to as </a:t>
            </a:r>
            <a:r>
              <a:rPr lang="en-US" sz="3000" b="1" u="sng" dirty="0">
                <a:solidFill>
                  <a:srgbClr val="00B0F0"/>
                </a:solidFill>
              </a:rPr>
              <a:t>Opioids</a:t>
            </a:r>
          </a:p>
          <a:p>
            <a:pPr marL="617220" lvl="1" indent="-342900">
              <a:buFont typeface="Wingdings" panose="05000000000000000000" pitchFamily="2" charset="2"/>
              <a:buChar char="§"/>
            </a:pPr>
            <a:r>
              <a:rPr lang="en-US" sz="3000" dirty="0">
                <a:solidFill>
                  <a:schemeClr val="tx1"/>
                </a:solidFill>
              </a:rPr>
              <a:t>Semisynthetic:  heroin, oxycodone, buprenorphine</a:t>
            </a:r>
          </a:p>
          <a:p>
            <a:pPr marL="617220" lvl="1" indent="-342900">
              <a:buFont typeface="Wingdings" panose="05000000000000000000" pitchFamily="2" charset="2"/>
              <a:buChar char="§"/>
            </a:pPr>
            <a:r>
              <a:rPr lang="en-US" sz="3000" dirty="0">
                <a:solidFill>
                  <a:schemeClr val="tx1"/>
                </a:solidFill>
              </a:rPr>
              <a:t>Fully Synthetic:  fentanyl, tramadol, methadone</a:t>
            </a:r>
          </a:p>
          <a:p>
            <a:pPr marL="617220" lvl="1" indent="-342900">
              <a:buFont typeface="Wingdings" panose="05000000000000000000" pitchFamily="2" charset="2"/>
              <a:buChar char="§"/>
            </a:pPr>
            <a:endParaRPr lang="en-US" sz="2600" dirty="0">
              <a:solidFill>
                <a:schemeClr val="tx1"/>
              </a:solidFill>
            </a:endParaRPr>
          </a:p>
          <a:p>
            <a:pPr marL="274320" indent="-342900">
              <a:buClr>
                <a:schemeClr val="tx1"/>
              </a:buClr>
              <a:buFont typeface="Wingdings" panose="05000000000000000000" pitchFamily="2" charset="2"/>
              <a:buChar char="§"/>
            </a:pPr>
            <a:r>
              <a:rPr lang="en-US" sz="3200" b="1" u="sng" dirty="0">
                <a:solidFill>
                  <a:schemeClr val="accent1"/>
                </a:solidFill>
                <a:highlight>
                  <a:srgbClr val="000000"/>
                </a:highlight>
              </a:rPr>
              <a:t>Opioids</a:t>
            </a:r>
            <a:r>
              <a:rPr lang="en-US" sz="3200" b="1" dirty="0">
                <a:solidFill>
                  <a:schemeClr val="tx1"/>
                </a:solidFill>
              </a:rPr>
              <a:t> = “Natural” + Synthetic</a:t>
            </a:r>
          </a:p>
          <a:p>
            <a:pPr marL="274320" indent="-342900">
              <a:buFont typeface="Wingdings" panose="05000000000000000000" pitchFamily="2" charset="2"/>
              <a:buChar char="§"/>
            </a:pPr>
            <a:endParaRPr lang="en-US" sz="3000" dirty="0">
              <a:solidFill>
                <a:schemeClr val="tx1"/>
              </a:solidFill>
            </a:endParaRPr>
          </a:p>
        </p:txBody>
      </p:sp>
      <p:pic>
        <p:nvPicPr>
          <p:cNvPr id="7" name="Picture 6">
            <a:extLst>
              <a:ext uri="{FF2B5EF4-FFF2-40B4-BE49-F238E27FC236}">
                <a16:creationId xmlns:a16="http://schemas.microsoft.com/office/drawing/2014/main" id="{E86528FB-FE33-49E0-BD7F-657E5654B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4776083"/>
            <a:ext cx="1796073" cy="2045341"/>
          </a:xfrm>
          <a:prstGeom prst="rect">
            <a:avLst/>
          </a:prstGeom>
        </p:spPr>
      </p:pic>
    </p:spTree>
    <p:extLst>
      <p:ext uri="{BB962C8B-B14F-4D97-AF65-F5344CB8AC3E}">
        <p14:creationId xmlns:p14="http://schemas.microsoft.com/office/powerpoint/2010/main" val="2330360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7"/>
            <a:ext cx="9144000" cy="896722"/>
          </a:xfrm>
        </p:spPr>
        <p:txBody>
          <a:bodyPr/>
          <a:lstStyle/>
          <a:p>
            <a:pPr algn="ctr"/>
            <a:r>
              <a:rPr lang="en-US" b="1" dirty="0">
                <a:solidFill>
                  <a:schemeClr val="tx1"/>
                </a:solidFill>
              </a:rPr>
              <a:t>Global Perspective</a:t>
            </a:r>
          </a:p>
        </p:txBody>
      </p:sp>
      <p:pic>
        <p:nvPicPr>
          <p:cNvPr id="4" name="Content Placeholder 3"/>
          <p:cNvPicPr>
            <a:picLocks noGrp="1" noChangeAspect="1"/>
          </p:cNvPicPr>
          <p:nvPr>
            <p:ph sz="quarter" idx="1"/>
          </p:nvPr>
        </p:nvPicPr>
        <p:blipFill>
          <a:blip r:embed="rId3"/>
          <a:stretch>
            <a:fillRect/>
          </a:stretch>
        </p:blipFill>
        <p:spPr>
          <a:xfrm>
            <a:off x="123397" y="1524000"/>
            <a:ext cx="8897205" cy="5153805"/>
          </a:xfrm>
          <a:prstGeom prst="rect">
            <a:avLst/>
          </a:prstGeom>
        </p:spPr>
      </p:pic>
      <p:sp>
        <p:nvSpPr>
          <p:cNvPr id="3" name="Oval 2"/>
          <p:cNvSpPr/>
          <p:nvPr/>
        </p:nvSpPr>
        <p:spPr>
          <a:xfrm rot="1651087">
            <a:off x="7785486" y="5284407"/>
            <a:ext cx="514892" cy="10729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9906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4C3F-6186-44DF-B5D2-EC38DAE1F479}"/>
              </a:ext>
            </a:extLst>
          </p:cNvPr>
          <p:cNvSpPr>
            <a:spLocks noGrp="1"/>
          </p:cNvSpPr>
          <p:nvPr>
            <p:ph type="title"/>
          </p:nvPr>
        </p:nvSpPr>
        <p:spPr>
          <a:xfrm>
            <a:off x="0" y="365127"/>
            <a:ext cx="9144000" cy="701674"/>
          </a:xfrm>
        </p:spPr>
        <p:txBody>
          <a:bodyPr/>
          <a:lstStyle/>
          <a:p>
            <a:pPr algn="ctr"/>
            <a:r>
              <a:rPr lang="en-US" b="1" dirty="0">
                <a:solidFill>
                  <a:schemeClr val="tx1"/>
                </a:solidFill>
              </a:rPr>
              <a:t>“Triple Wave”</a:t>
            </a:r>
          </a:p>
        </p:txBody>
      </p:sp>
      <p:pic>
        <p:nvPicPr>
          <p:cNvPr id="2050" name="Picture 2" descr="Understanding the Epidemic | Drug Overdose | CDC Injury Center">
            <a:extLst>
              <a:ext uri="{FF2B5EF4-FFF2-40B4-BE49-F238E27FC236}">
                <a16:creationId xmlns:a16="http://schemas.microsoft.com/office/drawing/2014/main" id="{D8F579E0-F920-464B-BA80-059EBDCB0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5719" y="1290828"/>
            <a:ext cx="6332561" cy="4749421"/>
          </a:xfrm>
          <a:prstGeom prst="rect">
            <a:avLst/>
          </a:prstGeom>
          <a:noFill/>
          <a:ln w="7302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157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4C3F-6186-44DF-B5D2-EC38DAE1F479}"/>
              </a:ext>
            </a:extLst>
          </p:cNvPr>
          <p:cNvSpPr>
            <a:spLocks noGrp="1"/>
          </p:cNvSpPr>
          <p:nvPr>
            <p:ph type="title"/>
          </p:nvPr>
        </p:nvSpPr>
        <p:spPr>
          <a:xfrm>
            <a:off x="0" y="365127"/>
            <a:ext cx="9144000" cy="701674"/>
          </a:xfrm>
        </p:spPr>
        <p:txBody>
          <a:bodyPr/>
          <a:lstStyle/>
          <a:p>
            <a:pPr algn="ctr"/>
            <a:r>
              <a:rPr lang="en-US" b="1" dirty="0">
                <a:solidFill>
                  <a:schemeClr val="tx1"/>
                </a:solidFill>
              </a:rPr>
              <a:t>“Triple Wave”</a:t>
            </a:r>
          </a:p>
        </p:txBody>
      </p:sp>
      <p:sp>
        <p:nvSpPr>
          <p:cNvPr id="6" name="Title 1">
            <a:extLst>
              <a:ext uri="{FF2B5EF4-FFF2-40B4-BE49-F238E27FC236}">
                <a16:creationId xmlns:a16="http://schemas.microsoft.com/office/drawing/2014/main" id="{6F163601-A385-41A1-9789-A1BFB37156E4}"/>
              </a:ext>
            </a:extLst>
          </p:cNvPr>
          <p:cNvSpPr txBox="1">
            <a:spLocks/>
          </p:cNvSpPr>
          <p:nvPr/>
        </p:nvSpPr>
        <p:spPr bwMode="auto">
          <a:xfrm>
            <a:off x="0" y="59134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a:highlight>
                  <a:srgbClr val="000000"/>
                </a:highlight>
              </a:rPr>
              <a:t>“</a:t>
            </a:r>
            <a:r>
              <a:rPr lang="en-US" sz="3200" b="1" dirty="0">
                <a:solidFill>
                  <a:schemeClr val="accent1"/>
                </a:solidFill>
                <a:highlight>
                  <a:srgbClr val="000000"/>
                </a:highlight>
              </a:rPr>
              <a:t>Fourth Wave</a:t>
            </a:r>
            <a:r>
              <a:rPr lang="en-US" sz="3200" b="1" dirty="0">
                <a:highlight>
                  <a:srgbClr val="000000"/>
                </a:highlight>
              </a:rPr>
              <a:t>”</a:t>
            </a:r>
            <a:r>
              <a:rPr lang="en-US" sz="3200" b="1" dirty="0"/>
              <a:t> -&gt; </a:t>
            </a:r>
            <a:r>
              <a:rPr lang="en-US" sz="3200" b="1" dirty="0">
                <a:solidFill>
                  <a:schemeClr val="accent1"/>
                </a:solidFill>
              </a:rPr>
              <a:t>Methamphetamines</a:t>
            </a:r>
          </a:p>
        </p:txBody>
      </p:sp>
      <p:pic>
        <p:nvPicPr>
          <p:cNvPr id="2050" name="Picture 2" descr="Understanding the Epidemic | Drug Overdose | CDC Injury Center">
            <a:extLst>
              <a:ext uri="{FF2B5EF4-FFF2-40B4-BE49-F238E27FC236}">
                <a16:creationId xmlns:a16="http://schemas.microsoft.com/office/drawing/2014/main" id="{D8F579E0-F920-464B-BA80-059EBDCB0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5719" y="1290828"/>
            <a:ext cx="6332561" cy="4749421"/>
          </a:xfrm>
          <a:prstGeom prst="rect">
            <a:avLst/>
          </a:prstGeom>
          <a:noFill/>
          <a:ln w="7302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320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914399"/>
            <a:ext cx="9144000" cy="576993"/>
          </a:xfrm>
          <a:noFill/>
        </p:spPr>
        <p:txBody>
          <a:bodyPr lIns="92075" tIns="46038" rIns="92075" bIns="46038">
            <a:noAutofit/>
          </a:bodyPr>
          <a:lstStyle/>
          <a:p>
            <a:pPr algn="ctr" eaLnBrk="1" hangingPunct="1"/>
            <a:r>
              <a:rPr lang="en-US" sz="4000" b="1" dirty="0">
                <a:solidFill>
                  <a:schemeClr val="tx1"/>
                </a:solidFill>
              </a:rPr>
              <a:t>   Deaths/year in US Related to Drug Use</a:t>
            </a:r>
            <a:br>
              <a:rPr lang="en-US" sz="4000" b="1" dirty="0">
                <a:solidFill>
                  <a:schemeClr val="tx1"/>
                </a:solidFill>
              </a:rPr>
            </a:br>
            <a:br>
              <a:rPr lang="en-US" sz="4000" b="1" dirty="0">
                <a:solidFill>
                  <a:schemeClr val="tx1"/>
                </a:solidFill>
              </a:rPr>
            </a:br>
            <a:endParaRPr lang="en-US" sz="4000" b="1" dirty="0">
              <a:solidFill>
                <a:schemeClr val="tx1"/>
              </a:solidFill>
            </a:endParaRPr>
          </a:p>
        </p:txBody>
      </p:sp>
      <p:sp>
        <p:nvSpPr>
          <p:cNvPr id="24579" name="Rectangle 3"/>
          <p:cNvSpPr>
            <a:spLocks noGrp="1" noChangeArrowheads="1"/>
          </p:cNvSpPr>
          <p:nvPr>
            <p:ph type="body" idx="1"/>
          </p:nvPr>
        </p:nvSpPr>
        <p:spPr>
          <a:xfrm>
            <a:off x="914400" y="1808915"/>
            <a:ext cx="7772400" cy="4705103"/>
          </a:xfrm>
          <a:noFill/>
        </p:spPr>
        <p:txBody>
          <a:bodyPr lIns="92075" tIns="46038" rIns="92075" bIns="46038">
            <a:normAutofit/>
          </a:bodyPr>
          <a:lstStyle/>
          <a:p>
            <a:pPr marL="0" indent="0" eaLnBrk="1" hangingPunct="1">
              <a:lnSpc>
                <a:spcPct val="90000"/>
              </a:lnSpc>
              <a:buNone/>
            </a:pPr>
            <a:r>
              <a:rPr lang="en-US" sz="2200" dirty="0">
                <a:solidFill>
                  <a:schemeClr val="tx1"/>
                </a:solidFill>
              </a:rPr>
              <a:t>		            	      	&gt;480,000</a:t>
            </a:r>
          </a:p>
          <a:p>
            <a:pPr eaLnBrk="1" hangingPunct="1">
              <a:lnSpc>
                <a:spcPct val="90000"/>
              </a:lnSpc>
              <a:buFontTx/>
              <a:buNone/>
            </a:pPr>
            <a:r>
              <a:rPr lang="en-US" sz="2200" dirty="0">
                <a:solidFill>
                  <a:schemeClr val="tx1"/>
                </a:solidFill>
              </a:rPr>
              <a:t>	</a:t>
            </a:r>
          </a:p>
          <a:p>
            <a:pPr marL="0" indent="0" eaLnBrk="1" hangingPunct="1">
              <a:lnSpc>
                <a:spcPct val="90000"/>
              </a:lnSpc>
              <a:buNone/>
            </a:pPr>
            <a:r>
              <a:rPr lang="en-US" sz="2200" dirty="0">
                <a:solidFill>
                  <a:schemeClr val="tx1"/>
                </a:solidFill>
              </a:rPr>
              <a:t>			                  95,000</a:t>
            </a:r>
          </a:p>
          <a:p>
            <a:pPr eaLnBrk="1" hangingPunct="1">
              <a:lnSpc>
                <a:spcPct val="90000"/>
              </a:lnSpc>
            </a:pPr>
            <a:endParaRPr lang="en-US" sz="2200" dirty="0">
              <a:solidFill>
                <a:schemeClr val="tx1"/>
              </a:solidFill>
            </a:endParaRPr>
          </a:p>
          <a:p>
            <a:pPr marL="0" indent="0" eaLnBrk="1" hangingPunct="1">
              <a:lnSpc>
                <a:spcPct val="90000"/>
              </a:lnSpc>
              <a:buNone/>
            </a:pPr>
            <a:r>
              <a:rPr lang="en-US" sz="2200" dirty="0">
                <a:solidFill>
                  <a:schemeClr val="tx1"/>
                </a:solidFill>
              </a:rPr>
              <a:t>			                  50,042</a:t>
            </a:r>
          </a:p>
          <a:p>
            <a:pPr eaLnBrk="1" hangingPunct="1">
              <a:lnSpc>
                <a:spcPct val="90000"/>
              </a:lnSpc>
            </a:pPr>
            <a:endParaRPr lang="en-US" sz="2200" dirty="0">
              <a:solidFill>
                <a:schemeClr val="tx1"/>
              </a:solidFill>
            </a:endParaRPr>
          </a:p>
          <a:p>
            <a:pPr marL="0" indent="0" eaLnBrk="1" hangingPunct="1">
              <a:lnSpc>
                <a:spcPct val="90000"/>
              </a:lnSpc>
              <a:buNone/>
            </a:pPr>
            <a:r>
              <a:rPr lang="en-US" sz="2200" dirty="0">
                <a:solidFill>
                  <a:schemeClr val="tx1"/>
                </a:solidFill>
              </a:rPr>
              <a:t>				      10,724</a:t>
            </a:r>
          </a:p>
          <a:p>
            <a:pPr marL="0" indent="0" eaLnBrk="1" hangingPunct="1">
              <a:lnSpc>
                <a:spcPct val="90000"/>
              </a:lnSpc>
              <a:buNone/>
            </a:pPr>
            <a:endParaRPr lang="en-US" sz="2200" dirty="0">
              <a:solidFill>
                <a:schemeClr val="tx1"/>
              </a:solidFill>
            </a:endParaRPr>
          </a:p>
          <a:p>
            <a:pPr marL="0" indent="0" eaLnBrk="1" hangingPunct="1">
              <a:lnSpc>
                <a:spcPct val="90000"/>
              </a:lnSpc>
              <a:buNone/>
            </a:pPr>
            <a:r>
              <a:rPr lang="en-US" sz="2200" dirty="0">
                <a:solidFill>
                  <a:schemeClr val="tx1"/>
                </a:solidFill>
              </a:rPr>
              <a:t>				      14,666</a:t>
            </a:r>
          </a:p>
          <a:p>
            <a:pPr eaLnBrk="1" hangingPunct="1">
              <a:lnSpc>
                <a:spcPct val="90000"/>
              </a:lnSpc>
              <a:buFontTx/>
              <a:buNone/>
            </a:pPr>
            <a:endParaRPr lang="en-US" sz="2200" dirty="0">
              <a:solidFill>
                <a:schemeClr val="tx1"/>
              </a:solidFill>
            </a:endParaRPr>
          </a:p>
        </p:txBody>
      </p:sp>
      <p:sp>
        <p:nvSpPr>
          <p:cNvPr id="2" name="Slide Number Placeholder 1">
            <a:extLst>
              <a:ext uri="{FF2B5EF4-FFF2-40B4-BE49-F238E27FC236}">
                <a16:creationId xmlns:a16="http://schemas.microsoft.com/office/drawing/2014/main" id="{66126EE3-64B8-40B4-BC16-F25E16AC9C2A}"/>
              </a:ext>
            </a:extLst>
          </p:cNvPr>
          <p:cNvSpPr>
            <a:spLocks noGrp="1"/>
          </p:cNvSpPr>
          <p:nvPr>
            <p:ph type="sldNum" sz="quarter" idx="12"/>
          </p:nvPr>
        </p:nvSpPr>
        <p:spPr/>
        <p:txBody>
          <a:bodyPr/>
          <a:lstStyle/>
          <a:p>
            <a:fld id="{931F3E5D-8F3E-4289-BF29-C0524CBABEAD}" type="slidenum">
              <a:rPr lang="en-US" smtClean="0"/>
              <a:pPr/>
              <a:t>19</a:t>
            </a:fld>
            <a:endParaRPr lang="en-US"/>
          </a:p>
        </p:txBody>
      </p:sp>
    </p:spTree>
    <p:extLst>
      <p:ext uri="{BB962C8B-B14F-4D97-AF65-F5344CB8AC3E}">
        <p14:creationId xmlns:p14="http://schemas.microsoft.com/office/powerpoint/2010/main" val="2289222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Disclosure/Conflict of Interest</a:t>
            </a:r>
          </a:p>
        </p:txBody>
      </p:sp>
      <p:sp>
        <p:nvSpPr>
          <p:cNvPr id="3" name="Content Placeholder 2"/>
          <p:cNvSpPr>
            <a:spLocks noGrp="1"/>
          </p:cNvSpPr>
          <p:nvPr>
            <p:ph idx="1"/>
          </p:nvPr>
        </p:nvSpPr>
        <p:spPr/>
        <p:txBody>
          <a:bodyPr>
            <a:normAutofit/>
          </a:bodyPr>
          <a:lstStyle/>
          <a:p>
            <a:pPr marL="0" indent="0">
              <a:buNone/>
            </a:pPr>
            <a:r>
              <a:rPr lang="en-US" sz="3400" dirty="0">
                <a:solidFill>
                  <a:schemeClr val="tx1"/>
                </a:solidFill>
                <a:latin typeface="Calibri" pitchFamily="34" charset="0"/>
                <a:cs typeface="Arial" charset="0"/>
              </a:rPr>
              <a:t>I have no actual or potential conflicts of interest in relation to this program and no disclosures.</a:t>
            </a:r>
          </a:p>
          <a:p>
            <a:pPr marL="0" indent="0">
              <a:buNone/>
            </a:pPr>
            <a:endParaRPr lang="en-US" sz="3400" dirty="0">
              <a:solidFill>
                <a:schemeClr val="tx1"/>
              </a:solidFill>
            </a:endParaRPr>
          </a:p>
        </p:txBody>
      </p:sp>
      <p:sp>
        <p:nvSpPr>
          <p:cNvPr id="4" name="Slide Number Placeholder 3">
            <a:extLst>
              <a:ext uri="{FF2B5EF4-FFF2-40B4-BE49-F238E27FC236}">
                <a16:creationId xmlns:a16="http://schemas.microsoft.com/office/drawing/2014/main" id="{F541AAB4-406C-40CE-93F6-4A734320AF98}"/>
              </a:ext>
            </a:extLst>
          </p:cNvPr>
          <p:cNvSpPr>
            <a:spLocks noGrp="1"/>
          </p:cNvSpPr>
          <p:nvPr>
            <p:ph type="sldNum" sz="quarter" idx="12"/>
          </p:nvPr>
        </p:nvSpPr>
        <p:spPr/>
        <p:txBody>
          <a:bodyPr/>
          <a:lstStyle/>
          <a:p>
            <a:fld id="{931F3E5D-8F3E-4289-BF29-C0524CBABEAD}" type="slidenum">
              <a:rPr lang="en-US" smtClean="0"/>
              <a:pPr/>
              <a:t>2</a:t>
            </a:fld>
            <a:endParaRPr lang="en-US"/>
          </a:p>
        </p:txBody>
      </p:sp>
    </p:spTree>
    <p:extLst>
      <p:ext uri="{BB962C8B-B14F-4D97-AF65-F5344CB8AC3E}">
        <p14:creationId xmlns:p14="http://schemas.microsoft.com/office/powerpoint/2010/main" val="2840213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963111"/>
            <a:ext cx="9144000" cy="528281"/>
          </a:xfrm>
          <a:noFill/>
        </p:spPr>
        <p:txBody>
          <a:bodyPr lIns="92075" tIns="46038" rIns="92075" bIns="46038">
            <a:noAutofit/>
          </a:bodyPr>
          <a:lstStyle/>
          <a:p>
            <a:pPr algn="ctr" eaLnBrk="1" hangingPunct="1"/>
            <a:r>
              <a:rPr lang="en-US" sz="4000" b="1" dirty="0">
                <a:solidFill>
                  <a:schemeClr val="tx1"/>
                </a:solidFill>
              </a:rPr>
              <a:t>   Deaths/year in US Related to Drug Use</a:t>
            </a:r>
            <a:br>
              <a:rPr lang="en-US" sz="4000" b="1" dirty="0">
                <a:solidFill>
                  <a:schemeClr val="tx1"/>
                </a:solidFill>
              </a:rPr>
            </a:br>
            <a:br>
              <a:rPr lang="en-US" sz="4000" b="1" dirty="0">
                <a:solidFill>
                  <a:schemeClr val="tx1"/>
                </a:solidFill>
              </a:rPr>
            </a:br>
            <a:endParaRPr lang="en-US" sz="4000" b="1" dirty="0">
              <a:solidFill>
                <a:schemeClr val="tx1"/>
              </a:solidFill>
            </a:endParaRPr>
          </a:p>
        </p:txBody>
      </p:sp>
      <p:sp>
        <p:nvSpPr>
          <p:cNvPr id="24579" name="Rectangle 3"/>
          <p:cNvSpPr>
            <a:spLocks noGrp="1" noChangeArrowheads="1"/>
          </p:cNvSpPr>
          <p:nvPr>
            <p:ph type="body" idx="1"/>
          </p:nvPr>
        </p:nvSpPr>
        <p:spPr>
          <a:xfrm>
            <a:off x="914400" y="1808915"/>
            <a:ext cx="7772400" cy="4705103"/>
          </a:xfrm>
          <a:noFill/>
        </p:spPr>
        <p:txBody>
          <a:bodyPr lIns="92075" tIns="46038" rIns="92075" bIns="46038">
            <a:normAutofit fontScale="92500" lnSpcReduction="10000"/>
          </a:bodyPr>
          <a:lstStyle/>
          <a:p>
            <a:pPr eaLnBrk="1" hangingPunct="1">
              <a:lnSpc>
                <a:spcPct val="90000"/>
              </a:lnSpc>
            </a:pPr>
            <a:r>
              <a:rPr lang="en-US" dirty="0">
                <a:solidFill>
                  <a:schemeClr val="tx1"/>
                </a:solidFill>
              </a:rPr>
              <a:t>Tobacco	            	  	    &gt;480,000</a:t>
            </a:r>
          </a:p>
          <a:p>
            <a:pPr eaLnBrk="1" hangingPunct="1">
              <a:lnSpc>
                <a:spcPct val="90000"/>
              </a:lnSpc>
              <a:buFontTx/>
              <a:buNone/>
            </a:pPr>
            <a:r>
              <a:rPr lang="en-US" dirty="0">
                <a:solidFill>
                  <a:schemeClr val="tx1"/>
                </a:solidFill>
              </a:rPr>
              <a:t>	</a:t>
            </a:r>
          </a:p>
          <a:p>
            <a:pPr eaLnBrk="1" hangingPunct="1">
              <a:lnSpc>
                <a:spcPct val="90000"/>
              </a:lnSpc>
            </a:pPr>
            <a:r>
              <a:rPr lang="en-US" dirty="0">
                <a:solidFill>
                  <a:schemeClr val="tx1"/>
                </a:solidFill>
              </a:rPr>
              <a:t>Alcohol		                  95,000</a:t>
            </a:r>
          </a:p>
          <a:p>
            <a:pPr eaLnBrk="1" hangingPunct="1">
              <a:lnSpc>
                <a:spcPct val="90000"/>
              </a:lnSpc>
            </a:pPr>
            <a:endParaRPr lang="en-US" dirty="0">
              <a:solidFill>
                <a:schemeClr val="tx1"/>
              </a:solidFill>
            </a:endParaRPr>
          </a:p>
          <a:p>
            <a:pPr eaLnBrk="1" hangingPunct="1">
              <a:lnSpc>
                <a:spcPct val="90000"/>
              </a:lnSpc>
            </a:pPr>
            <a:r>
              <a:rPr lang="en-US" b="1" dirty="0">
                <a:solidFill>
                  <a:schemeClr val="accent1"/>
                </a:solidFill>
                <a:highlight>
                  <a:srgbClr val="000000"/>
                </a:highlight>
              </a:rPr>
              <a:t>Opioid OD</a:t>
            </a:r>
            <a:r>
              <a:rPr lang="en-US" dirty="0">
                <a:solidFill>
                  <a:schemeClr val="tx1"/>
                </a:solidFill>
              </a:rPr>
              <a:t>	                  </a:t>
            </a:r>
            <a:r>
              <a:rPr lang="en-US" b="1" dirty="0">
                <a:solidFill>
                  <a:schemeClr val="accent1"/>
                </a:solidFill>
                <a:highlight>
                  <a:srgbClr val="000000"/>
                </a:highlight>
              </a:rPr>
              <a:t>50,042</a:t>
            </a:r>
          </a:p>
          <a:p>
            <a:pPr eaLnBrk="1" hangingPunct="1">
              <a:lnSpc>
                <a:spcPct val="90000"/>
              </a:lnSpc>
            </a:pPr>
            <a:endParaRPr lang="en-US" dirty="0">
              <a:solidFill>
                <a:schemeClr val="tx1"/>
              </a:solidFill>
            </a:endParaRPr>
          </a:p>
          <a:p>
            <a:pPr eaLnBrk="1" hangingPunct="1">
              <a:lnSpc>
                <a:spcPct val="90000"/>
              </a:lnSpc>
            </a:pPr>
            <a:r>
              <a:rPr lang="en-US" dirty="0">
                <a:solidFill>
                  <a:schemeClr val="tx1"/>
                </a:solidFill>
              </a:rPr>
              <a:t>Benzodiazepine OD	      10,724</a:t>
            </a:r>
          </a:p>
          <a:p>
            <a:pPr marL="0" indent="0" eaLnBrk="1" hangingPunct="1">
              <a:lnSpc>
                <a:spcPct val="90000"/>
              </a:lnSpc>
              <a:buNone/>
            </a:pPr>
            <a:endParaRPr lang="en-US" dirty="0">
              <a:solidFill>
                <a:schemeClr val="tx1"/>
              </a:solidFill>
            </a:endParaRPr>
          </a:p>
          <a:p>
            <a:pPr eaLnBrk="1" hangingPunct="1">
              <a:lnSpc>
                <a:spcPct val="90000"/>
              </a:lnSpc>
            </a:pPr>
            <a:r>
              <a:rPr lang="en-US" dirty="0">
                <a:solidFill>
                  <a:schemeClr val="tx1"/>
                </a:solidFill>
              </a:rPr>
              <a:t>Cocaine OD                            14,666</a:t>
            </a:r>
          </a:p>
          <a:p>
            <a:pPr eaLnBrk="1" hangingPunct="1">
              <a:lnSpc>
                <a:spcPct val="90000"/>
              </a:lnSpc>
              <a:buFontTx/>
              <a:buNone/>
            </a:pPr>
            <a:endParaRPr lang="en-US" dirty="0">
              <a:solidFill>
                <a:schemeClr val="tx1"/>
              </a:solidFill>
            </a:endParaRPr>
          </a:p>
          <a:p>
            <a:pPr eaLnBrk="1" hangingPunct="1">
              <a:lnSpc>
                <a:spcPct val="90000"/>
              </a:lnSpc>
              <a:buFontTx/>
              <a:buNone/>
            </a:pPr>
            <a:r>
              <a:rPr lang="en-US" sz="1800" dirty="0" err="1">
                <a:solidFill>
                  <a:schemeClr val="tx1"/>
                </a:solidFill>
              </a:rPr>
              <a:t>Opioids</a:t>
            </a:r>
            <a:r>
              <a:rPr lang="en-US" sz="1800" dirty="0">
                <a:solidFill>
                  <a:schemeClr val="tx1"/>
                </a:solidFill>
              </a:rPr>
              <a:t> represent OD deaths from all </a:t>
            </a:r>
            <a:r>
              <a:rPr lang="en-US" sz="1800" dirty="0" err="1">
                <a:solidFill>
                  <a:schemeClr val="tx1"/>
                </a:solidFill>
              </a:rPr>
              <a:t>opioids</a:t>
            </a:r>
            <a:r>
              <a:rPr lang="en-US" sz="1800" dirty="0">
                <a:solidFill>
                  <a:schemeClr val="tx1"/>
                </a:solidFill>
              </a:rPr>
              <a:t>: analgesics, heroin, illicit synthetics.</a:t>
            </a:r>
          </a:p>
          <a:p>
            <a:pPr eaLnBrk="1" hangingPunct="1">
              <a:lnSpc>
                <a:spcPct val="90000"/>
              </a:lnSpc>
              <a:buFontTx/>
              <a:buNone/>
            </a:pPr>
            <a:r>
              <a:rPr lang="en-US" sz="1800" dirty="0">
                <a:solidFill>
                  <a:schemeClr val="tx1"/>
                </a:solidFill>
              </a:rPr>
              <a:t>Reported by US CDC: Alcohol (2011-2015), tobacco (2014) cocaine/benzodiazepines 			            (2018), opioids (2019) </a:t>
            </a:r>
          </a:p>
        </p:txBody>
      </p:sp>
      <p:sp>
        <p:nvSpPr>
          <p:cNvPr id="2" name="Slide Number Placeholder 1">
            <a:extLst>
              <a:ext uri="{FF2B5EF4-FFF2-40B4-BE49-F238E27FC236}">
                <a16:creationId xmlns:a16="http://schemas.microsoft.com/office/drawing/2014/main" id="{66126EE3-64B8-40B4-BC16-F25E16AC9C2A}"/>
              </a:ext>
            </a:extLst>
          </p:cNvPr>
          <p:cNvSpPr>
            <a:spLocks noGrp="1"/>
          </p:cNvSpPr>
          <p:nvPr>
            <p:ph type="sldNum" sz="quarter" idx="12"/>
          </p:nvPr>
        </p:nvSpPr>
        <p:spPr/>
        <p:txBody>
          <a:bodyPr/>
          <a:lstStyle/>
          <a:p>
            <a:fld id="{931F3E5D-8F3E-4289-BF29-C0524CBABEAD}" type="slidenum">
              <a:rPr lang="en-US" smtClean="0"/>
              <a:pPr/>
              <a:t>20</a:t>
            </a:fld>
            <a:endParaRPr lang="en-US"/>
          </a:p>
        </p:txBody>
      </p:sp>
      <p:sp>
        <p:nvSpPr>
          <p:cNvPr id="3" name="TextBox 2">
            <a:extLst>
              <a:ext uri="{FF2B5EF4-FFF2-40B4-BE49-F238E27FC236}">
                <a16:creationId xmlns:a16="http://schemas.microsoft.com/office/drawing/2014/main" id="{7C8C5586-A0B8-45BD-92CC-8A5D2C6ACEDF}"/>
              </a:ext>
            </a:extLst>
          </p:cNvPr>
          <p:cNvSpPr txBox="1"/>
          <p:nvPr/>
        </p:nvSpPr>
        <p:spPr>
          <a:xfrm>
            <a:off x="2023010" y="1170570"/>
            <a:ext cx="2775531" cy="430887"/>
          </a:xfrm>
          <a:prstGeom prst="rect">
            <a:avLst/>
          </a:prstGeom>
          <a:noFill/>
        </p:spPr>
        <p:txBody>
          <a:bodyPr wrap="square" rtlCol="0">
            <a:spAutoFit/>
          </a:bodyPr>
          <a:lstStyle/>
          <a:p>
            <a:r>
              <a:rPr lang="en-US" sz="2200" b="1" dirty="0">
                <a:solidFill>
                  <a:srgbClr val="FFC000"/>
                </a:solidFill>
              </a:rPr>
              <a:t>PRE-COVID-19</a:t>
            </a:r>
            <a:endParaRPr lang="en-US" sz="2200" dirty="0">
              <a:solidFill>
                <a:srgbClr val="FFC000"/>
              </a:solidFill>
            </a:endParaRPr>
          </a:p>
        </p:txBody>
      </p:sp>
      <p:sp>
        <p:nvSpPr>
          <p:cNvPr id="4" name="TextBox 3">
            <a:extLst>
              <a:ext uri="{FF2B5EF4-FFF2-40B4-BE49-F238E27FC236}">
                <a16:creationId xmlns:a16="http://schemas.microsoft.com/office/drawing/2014/main" id="{C85C4B4E-ACCA-4C7C-B067-E389DEC73C06}"/>
              </a:ext>
            </a:extLst>
          </p:cNvPr>
          <p:cNvSpPr txBox="1"/>
          <p:nvPr/>
        </p:nvSpPr>
        <p:spPr>
          <a:xfrm>
            <a:off x="6098884" y="1252981"/>
            <a:ext cx="2775531" cy="430887"/>
          </a:xfrm>
          <a:prstGeom prst="rect">
            <a:avLst/>
          </a:prstGeom>
          <a:noFill/>
        </p:spPr>
        <p:txBody>
          <a:bodyPr wrap="square" rtlCol="0">
            <a:spAutoFit/>
          </a:bodyPr>
          <a:lstStyle/>
          <a:p>
            <a:r>
              <a:rPr lang="en-US" sz="2200" b="1" dirty="0">
                <a:solidFill>
                  <a:srgbClr val="FFC000"/>
                </a:solidFill>
              </a:rPr>
              <a:t>POST-COVID-19</a:t>
            </a:r>
            <a:endParaRPr lang="en-US" sz="2200" dirty="0">
              <a:solidFill>
                <a:srgbClr val="FFC000"/>
              </a:solidFill>
            </a:endParaRPr>
          </a:p>
        </p:txBody>
      </p:sp>
      <p:sp>
        <p:nvSpPr>
          <p:cNvPr id="5" name="TextBox 4">
            <a:extLst>
              <a:ext uri="{FF2B5EF4-FFF2-40B4-BE49-F238E27FC236}">
                <a16:creationId xmlns:a16="http://schemas.microsoft.com/office/drawing/2014/main" id="{607132ED-D069-46B2-A93E-AEF77E564E8D}"/>
              </a:ext>
            </a:extLst>
          </p:cNvPr>
          <p:cNvSpPr txBox="1"/>
          <p:nvPr/>
        </p:nvSpPr>
        <p:spPr>
          <a:xfrm>
            <a:off x="6705600" y="2743200"/>
            <a:ext cx="2775531" cy="984885"/>
          </a:xfrm>
          <a:prstGeom prst="rect">
            <a:avLst/>
          </a:prstGeom>
          <a:noFill/>
        </p:spPr>
        <p:txBody>
          <a:bodyPr wrap="square" rtlCol="0">
            <a:spAutoFit/>
          </a:bodyPr>
          <a:lstStyle/>
          <a:p>
            <a:r>
              <a:rPr lang="en-US" sz="5800" b="1" dirty="0">
                <a:solidFill>
                  <a:srgbClr val="FFC000"/>
                </a:solidFill>
              </a:rPr>
              <a:t>???</a:t>
            </a:r>
            <a:endParaRPr lang="en-US" sz="5800" dirty="0">
              <a:solidFill>
                <a:srgbClr val="FFC000"/>
              </a:solidFill>
            </a:endParaRPr>
          </a:p>
        </p:txBody>
      </p:sp>
    </p:spTree>
    <p:extLst>
      <p:ext uri="{BB962C8B-B14F-4D97-AF65-F5344CB8AC3E}">
        <p14:creationId xmlns:p14="http://schemas.microsoft.com/office/powerpoint/2010/main" val="1618650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F8525F3-8663-4E28-BD5A-8F484C4BD1DC}"/>
              </a:ext>
            </a:extLst>
          </p:cNvPr>
          <p:cNvSpPr>
            <a:spLocks noGrp="1"/>
          </p:cNvSpPr>
          <p:nvPr>
            <p:ph type="title"/>
          </p:nvPr>
        </p:nvSpPr>
        <p:spPr/>
        <p:txBody>
          <a:bodyPr>
            <a:normAutofit fontScale="90000"/>
          </a:bodyPr>
          <a:lstStyle/>
          <a:p>
            <a:r>
              <a:rPr lang="en-US" altLang="en-US" sz="2400" b="0">
                <a:solidFill>
                  <a:srgbClr val="002060"/>
                </a:solidFill>
                <a:latin typeface="Gotham Bold"/>
              </a:rPr>
              <a:t>Unintentional overdose deaths involving illicit opioids* decreased from 2017 to 2018 while deaths involving stimulants increased</a:t>
            </a:r>
            <a:br>
              <a:rPr lang="en-US" altLang="en-US" sz="2000" b="0">
                <a:solidFill>
                  <a:srgbClr val="002060"/>
                </a:solidFill>
                <a:latin typeface="Gotham Bold"/>
              </a:rPr>
            </a:br>
            <a:endParaRPr lang="en-US" sz="2800" b="0" dirty="0">
              <a:latin typeface="Gotham Bold"/>
            </a:endParaRPr>
          </a:p>
        </p:txBody>
      </p:sp>
      <p:pic>
        <p:nvPicPr>
          <p:cNvPr id="3" name="Picture 2">
            <a:extLst>
              <a:ext uri="{FF2B5EF4-FFF2-40B4-BE49-F238E27FC236}">
                <a16:creationId xmlns:a16="http://schemas.microsoft.com/office/drawing/2014/main" id="{103A4453-B3F9-4D44-BC91-F220856F057C}"/>
              </a:ext>
            </a:extLst>
          </p:cNvPr>
          <p:cNvPicPr/>
          <p:nvPr/>
        </p:nvPicPr>
        <p:blipFill>
          <a:blip r:embed="rId3"/>
          <a:stretch>
            <a:fillRect/>
          </a:stretch>
        </p:blipFill>
        <p:spPr>
          <a:xfrm>
            <a:off x="0" y="0"/>
            <a:ext cx="9144000" cy="6858000"/>
          </a:xfrm>
          <a:prstGeom prst="rect">
            <a:avLst/>
          </a:prstGeom>
        </p:spPr>
      </p:pic>
      <p:sp>
        <p:nvSpPr>
          <p:cNvPr id="4" name="Oval 3">
            <a:extLst>
              <a:ext uri="{FF2B5EF4-FFF2-40B4-BE49-F238E27FC236}">
                <a16:creationId xmlns:a16="http://schemas.microsoft.com/office/drawing/2014/main" id="{F155FEA4-0C93-4525-8527-4EA51738F5BE}"/>
              </a:ext>
            </a:extLst>
          </p:cNvPr>
          <p:cNvSpPr/>
          <p:nvPr/>
        </p:nvSpPr>
        <p:spPr>
          <a:xfrm>
            <a:off x="7772400" y="3238500"/>
            <a:ext cx="762000"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1F74CDF-9A5B-4BF2-99CF-5B545ECA5B96}"/>
              </a:ext>
            </a:extLst>
          </p:cNvPr>
          <p:cNvSpPr/>
          <p:nvPr/>
        </p:nvSpPr>
        <p:spPr>
          <a:xfrm>
            <a:off x="7772400" y="3843466"/>
            <a:ext cx="1143000" cy="2713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6A63976-FA9A-4174-8700-0C1419F0F23E}"/>
              </a:ext>
            </a:extLst>
          </p:cNvPr>
          <p:cNvSpPr/>
          <p:nvPr/>
        </p:nvSpPr>
        <p:spPr>
          <a:xfrm>
            <a:off x="7543800" y="4338766"/>
            <a:ext cx="1524000" cy="2713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3569A2C-880E-4B50-BC31-5176B10F105E}"/>
              </a:ext>
            </a:extLst>
          </p:cNvPr>
          <p:cNvSpPr txBox="1"/>
          <p:nvPr/>
        </p:nvSpPr>
        <p:spPr>
          <a:xfrm>
            <a:off x="1600200" y="2896176"/>
            <a:ext cx="3581400" cy="523220"/>
          </a:xfrm>
          <a:prstGeom prst="rect">
            <a:avLst/>
          </a:prstGeom>
          <a:noFill/>
        </p:spPr>
        <p:txBody>
          <a:bodyPr wrap="square" rtlCol="0">
            <a:spAutoFit/>
          </a:bodyPr>
          <a:lstStyle/>
          <a:p>
            <a:pPr algn="ctr"/>
            <a:r>
              <a:rPr lang="en-US" sz="2800" b="1" dirty="0">
                <a:solidFill>
                  <a:schemeClr val="accent1"/>
                </a:solidFill>
                <a:highlight>
                  <a:srgbClr val="000000"/>
                </a:highlight>
              </a:rPr>
              <a:t>North Carolina</a:t>
            </a:r>
          </a:p>
        </p:txBody>
      </p:sp>
    </p:spTree>
    <p:extLst>
      <p:ext uri="{BB962C8B-B14F-4D97-AF65-F5344CB8AC3E}">
        <p14:creationId xmlns:p14="http://schemas.microsoft.com/office/powerpoint/2010/main" val="4118245148"/>
      </p:ext>
    </p:extLst>
  </p:cSld>
  <p:clrMapOvr>
    <a:masterClrMapping/>
  </p:clrMapOvr>
  <mc:AlternateContent xmlns:mc="http://schemas.openxmlformats.org/markup-compatibility/2006" xmlns:p14="http://schemas.microsoft.com/office/powerpoint/2010/main">
    <mc:Choice Requires="p14">
      <p:transition spd="slow" p14:dur="2000" advTm="75860"/>
    </mc:Choice>
    <mc:Fallback xmlns="">
      <p:transition spd="slow" advTm="7586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66B35-5ED7-4633-B7B9-F445F31BB083}"/>
              </a:ext>
            </a:extLst>
          </p:cNvPr>
          <p:cNvSpPr>
            <a:spLocks noGrp="1"/>
          </p:cNvSpPr>
          <p:nvPr>
            <p:ph type="title"/>
          </p:nvPr>
        </p:nvSpPr>
        <p:spPr>
          <a:xfrm>
            <a:off x="0" y="304799"/>
            <a:ext cx="9144000" cy="762001"/>
          </a:xfrm>
        </p:spPr>
        <p:txBody>
          <a:bodyPr/>
          <a:lstStyle/>
          <a:p>
            <a:pPr algn="ctr"/>
            <a:r>
              <a:rPr lang="en-US" b="1" dirty="0">
                <a:solidFill>
                  <a:schemeClr val="tx1"/>
                </a:solidFill>
              </a:rPr>
              <a:t>COVID-19 &amp; OUD</a:t>
            </a:r>
            <a:endParaRPr lang="en-US" dirty="0"/>
          </a:p>
        </p:txBody>
      </p:sp>
      <p:sp>
        <p:nvSpPr>
          <p:cNvPr id="3" name="Content Placeholder 2">
            <a:extLst>
              <a:ext uri="{FF2B5EF4-FFF2-40B4-BE49-F238E27FC236}">
                <a16:creationId xmlns:a16="http://schemas.microsoft.com/office/drawing/2014/main" id="{0E9F7F50-B981-4FEA-9D45-48BBDAE8EA25}"/>
              </a:ext>
            </a:extLst>
          </p:cNvPr>
          <p:cNvSpPr>
            <a:spLocks noGrp="1"/>
          </p:cNvSpPr>
          <p:nvPr>
            <p:ph idx="1"/>
          </p:nvPr>
        </p:nvSpPr>
        <p:spPr>
          <a:xfrm>
            <a:off x="557662" y="1447800"/>
            <a:ext cx="8028675" cy="5561529"/>
          </a:xfrm>
        </p:spPr>
        <p:txBody>
          <a:bodyPr>
            <a:normAutofit/>
          </a:bodyPr>
          <a:lstStyle/>
          <a:p>
            <a:r>
              <a:rPr lang="en-US" sz="2200" dirty="0">
                <a:solidFill>
                  <a:schemeClr val="tx1"/>
                </a:solidFill>
              </a:rPr>
              <a:t>Compromised lung conditions (tobacco, vaping, opioids)</a:t>
            </a:r>
          </a:p>
          <a:p>
            <a:endParaRPr lang="en-US" sz="2200" dirty="0">
              <a:solidFill>
                <a:schemeClr val="tx1"/>
              </a:solidFill>
            </a:endParaRPr>
          </a:p>
          <a:p>
            <a:r>
              <a:rPr lang="en-US" sz="2200" dirty="0">
                <a:solidFill>
                  <a:schemeClr val="tx1"/>
                </a:solidFill>
              </a:rPr>
              <a:t>Exacerbation of existing racial inequity in US Healthcare System</a:t>
            </a:r>
          </a:p>
          <a:p>
            <a:pPr marL="0" indent="0">
              <a:buNone/>
            </a:pPr>
            <a:endParaRPr lang="en-US" sz="2200" dirty="0">
              <a:solidFill>
                <a:schemeClr val="tx1"/>
              </a:solidFill>
            </a:endParaRPr>
          </a:p>
          <a:p>
            <a:r>
              <a:rPr lang="en-US" sz="2200" dirty="0">
                <a:solidFill>
                  <a:schemeClr val="tx1"/>
                </a:solidFill>
              </a:rPr>
              <a:t>Harm Reduction Efforts w/ Physical Distancing</a:t>
            </a:r>
          </a:p>
          <a:p>
            <a:pPr lvl="1"/>
            <a:r>
              <a:rPr lang="en-US" sz="1800" dirty="0">
                <a:solidFill>
                  <a:schemeClr val="tx1"/>
                </a:solidFill>
              </a:rPr>
              <a:t>Likely decrease in observed overdoses</a:t>
            </a:r>
          </a:p>
          <a:p>
            <a:pPr lvl="1"/>
            <a:r>
              <a:rPr lang="en-US" sz="1800" dirty="0">
                <a:solidFill>
                  <a:schemeClr val="tx1"/>
                </a:solidFill>
              </a:rPr>
              <a:t>Distribution and subsequent reversal with naloxone may be less likely</a:t>
            </a:r>
          </a:p>
          <a:p>
            <a:endParaRPr lang="en-US" sz="2200" dirty="0">
              <a:solidFill>
                <a:schemeClr val="tx1"/>
              </a:solidFill>
            </a:endParaRPr>
          </a:p>
          <a:p>
            <a:r>
              <a:rPr lang="en-US" sz="2200" dirty="0">
                <a:solidFill>
                  <a:schemeClr val="tx1"/>
                </a:solidFill>
              </a:rPr>
              <a:t>Treatment</a:t>
            </a:r>
          </a:p>
          <a:p>
            <a:pPr lvl="1"/>
            <a:r>
              <a:rPr lang="en-US" sz="1800" dirty="0">
                <a:solidFill>
                  <a:schemeClr val="tx1"/>
                </a:solidFill>
              </a:rPr>
              <a:t>Limited social supports/isolation (mutual help groups, restricted travel)</a:t>
            </a:r>
          </a:p>
          <a:p>
            <a:pPr lvl="1"/>
            <a:r>
              <a:rPr lang="en-US" sz="1800" dirty="0">
                <a:solidFill>
                  <a:schemeClr val="tx1"/>
                </a:solidFill>
              </a:rPr>
              <a:t>Barriers to obtaining medications</a:t>
            </a:r>
          </a:p>
        </p:txBody>
      </p:sp>
      <p:sp>
        <p:nvSpPr>
          <p:cNvPr id="4" name="Slide Number Placeholder 3">
            <a:extLst>
              <a:ext uri="{FF2B5EF4-FFF2-40B4-BE49-F238E27FC236}">
                <a16:creationId xmlns:a16="http://schemas.microsoft.com/office/drawing/2014/main" id="{E42707E8-67B3-4F70-9CE2-94C3BDF2A355}"/>
              </a:ext>
            </a:extLst>
          </p:cNvPr>
          <p:cNvSpPr>
            <a:spLocks noGrp="1"/>
          </p:cNvSpPr>
          <p:nvPr>
            <p:ph type="sldNum" sz="quarter" idx="12"/>
          </p:nvPr>
        </p:nvSpPr>
        <p:spPr/>
        <p:txBody>
          <a:bodyPr/>
          <a:lstStyle/>
          <a:p>
            <a:fld id="{931F3E5D-8F3E-4289-BF29-C0524CBABEAD}" type="slidenum">
              <a:rPr lang="en-US" smtClean="0"/>
              <a:pPr/>
              <a:t>22</a:t>
            </a:fld>
            <a:endParaRPr lang="en-US"/>
          </a:p>
        </p:txBody>
      </p:sp>
    </p:spTree>
    <p:extLst>
      <p:ext uri="{BB962C8B-B14F-4D97-AF65-F5344CB8AC3E}">
        <p14:creationId xmlns:p14="http://schemas.microsoft.com/office/powerpoint/2010/main" val="1678912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ACC73-651E-4F8F-BB3E-8B229C333BF4}"/>
              </a:ext>
            </a:extLst>
          </p:cNvPr>
          <p:cNvSpPr>
            <a:spLocks noGrp="1"/>
          </p:cNvSpPr>
          <p:nvPr>
            <p:ph type="title"/>
          </p:nvPr>
        </p:nvSpPr>
        <p:spPr>
          <a:xfrm>
            <a:off x="0" y="91130"/>
            <a:ext cx="9144000" cy="1325563"/>
          </a:xfrm>
        </p:spPr>
        <p:txBody>
          <a:bodyPr>
            <a:normAutofit/>
          </a:bodyPr>
          <a:lstStyle/>
          <a:p>
            <a:pPr algn="ctr"/>
            <a:r>
              <a:rPr lang="en-US" b="1" dirty="0">
                <a:solidFill>
                  <a:schemeClr val="tx1"/>
                </a:solidFill>
              </a:rPr>
              <a:t>COVID-19 &amp; SUD &amp; Racial Disparities</a:t>
            </a:r>
            <a:br>
              <a:rPr lang="en-US" b="1" dirty="0">
                <a:solidFill>
                  <a:schemeClr val="tx1"/>
                </a:solidFill>
              </a:rPr>
            </a:br>
            <a:r>
              <a:rPr lang="en-US" sz="2400" b="1" dirty="0">
                <a:solidFill>
                  <a:schemeClr val="tx1"/>
                </a:solidFill>
              </a:rPr>
              <a:t>Volkow et al., Molecular Psychiatry, 2020</a:t>
            </a:r>
          </a:p>
        </p:txBody>
      </p:sp>
      <p:sp>
        <p:nvSpPr>
          <p:cNvPr id="6" name="Content Placeholder 2">
            <a:extLst>
              <a:ext uri="{FF2B5EF4-FFF2-40B4-BE49-F238E27FC236}">
                <a16:creationId xmlns:a16="http://schemas.microsoft.com/office/drawing/2014/main" id="{C86EFB52-0A81-4599-983B-775B1D217F4C}"/>
              </a:ext>
            </a:extLst>
          </p:cNvPr>
          <p:cNvSpPr>
            <a:spLocks noGrp="1"/>
          </p:cNvSpPr>
          <p:nvPr>
            <p:ph idx="1"/>
          </p:nvPr>
        </p:nvSpPr>
        <p:spPr>
          <a:xfrm>
            <a:off x="165847" y="1716452"/>
            <a:ext cx="8812306" cy="4351338"/>
          </a:xfrm>
        </p:spPr>
        <p:txBody>
          <a:bodyPr>
            <a:normAutofit/>
          </a:bodyPr>
          <a:lstStyle/>
          <a:p>
            <a:r>
              <a:rPr lang="en-US" dirty="0">
                <a:solidFill>
                  <a:schemeClr val="tx1"/>
                </a:solidFill>
              </a:rPr>
              <a:t>People w/ SUDs -&gt; higher risk of contracting + worse consequences from COVID-19 (African Americans </a:t>
            </a:r>
            <a:r>
              <a:rPr lang="en-US" b="1" dirty="0">
                <a:solidFill>
                  <a:schemeClr val="tx1"/>
                </a:solidFill>
                <a:highlight>
                  <a:srgbClr val="000000"/>
                </a:highlight>
              </a:rPr>
              <a:t>13.8%</a:t>
            </a:r>
            <a:r>
              <a:rPr lang="en-US" b="1" dirty="0">
                <a:solidFill>
                  <a:schemeClr val="tx1"/>
                </a:solidFill>
              </a:rPr>
              <a:t> </a:t>
            </a:r>
            <a:r>
              <a:rPr lang="en-US" dirty="0">
                <a:solidFill>
                  <a:schemeClr val="tx1"/>
                </a:solidFill>
              </a:rPr>
              <a:t>vs. </a:t>
            </a:r>
            <a:r>
              <a:rPr lang="en-US" b="1" dirty="0">
                <a:solidFill>
                  <a:schemeClr val="tx1"/>
                </a:solidFill>
                <a:highlight>
                  <a:srgbClr val="000000"/>
                </a:highlight>
              </a:rPr>
              <a:t>8.6%</a:t>
            </a:r>
            <a:r>
              <a:rPr lang="en-US" b="1" dirty="0">
                <a:solidFill>
                  <a:schemeClr val="tx1"/>
                </a:solidFill>
              </a:rPr>
              <a:t> </a:t>
            </a:r>
            <a:r>
              <a:rPr lang="en-US" dirty="0">
                <a:solidFill>
                  <a:schemeClr val="tx1"/>
                </a:solidFill>
              </a:rPr>
              <a:t>for whites)</a:t>
            </a:r>
          </a:p>
          <a:p>
            <a:endParaRPr lang="en-US" dirty="0">
              <a:solidFill>
                <a:schemeClr val="tx1"/>
              </a:solidFill>
            </a:endParaRPr>
          </a:p>
          <a:p>
            <a:r>
              <a:rPr lang="en-US" dirty="0">
                <a:solidFill>
                  <a:schemeClr val="tx1"/>
                </a:solidFill>
              </a:rPr>
              <a:t>Opioids = 10.2x    “more likely than those w/o SUD to have COVID”</a:t>
            </a:r>
          </a:p>
          <a:p>
            <a:r>
              <a:rPr lang="en-US" dirty="0">
                <a:solidFill>
                  <a:schemeClr val="tx1"/>
                </a:solidFill>
              </a:rPr>
              <a:t>Tobacco= 8.2x  </a:t>
            </a:r>
          </a:p>
          <a:p>
            <a:r>
              <a:rPr lang="en-US" dirty="0">
                <a:solidFill>
                  <a:schemeClr val="tx1"/>
                </a:solidFill>
              </a:rPr>
              <a:t>Alcohol= 7.8x</a:t>
            </a:r>
          </a:p>
          <a:p>
            <a:r>
              <a:rPr lang="en-US" dirty="0">
                <a:solidFill>
                  <a:schemeClr val="tx1"/>
                </a:solidFill>
              </a:rPr>
              <a:t>Cocaine= 6.5x</a:t>
            </a:r>
          </a:p>
          <a:p>
            <a:r>
              <a:rPr lang="en-US" dirty="0">
                <a:solidFill>
                  <a:schemeClr val="tx1"/>
                </a:solidFill>
              </a:rPr>
              <a:t>Cannabis=5.3x</a:t>
            </a:r>
          </a:p>
          <a:p>
            <a:pPr marL="0" indent="0">
              <a:buNone/>
            </a:pPr>
            <a:endParaRPr lang="en-US" dirty="0">
              <a:solidFill>
                <a:schemeClr val="tx1"/>
              </a:solidFill>
            </a:endParaRPr>
          </a:p>
        </p:txBody>
      </p:sp>
      <p:sp>
        <p:nvSpPr>
          <p:cNvPr id="7" name="TextBox 6">
            <a:extLst>
              <a:ext uri="{FF2B5EF4-FFF2-40B4-BE49-F238E27FC236}">
                <a16:creationId xmlns:a16="http://schemas.microsoft.com/office/drawing/2014/main" id="{37E3799D-0F45-4A6E-8DF2-3C44D1600FB7}"/>
              </a:ext>
            </a:extLst>
          </p:cNvPr>
          <p:cNvSpPr txBox="1"/>
          <p:nvPr/>
        </p:nvSpPr>
        <p:spPr>
          <a:xfrm>
            <a:off x="7696200" y="6367549"/>
            <a:ext cx="5535826" cy="369332"/>
          </a:xfrm>
          <a:prstGeom prst="rect">
            <a:avLst/>
          </a:prstGeom>
          <a:noFill/>
        </p:spPr>
        <p:txBody>
          <a:bodyPr wrap="square">
            <a:spAutoFit/>
          </a:bodyPr>
          <a:lstStyle/>
          <a:p>
            <a:r>
              <a:rPr lang="en-US" dirty="0">
                <a:solidFill>
                  <a:schemeClr val="accent1"/>
                </a:solidFill>
                <a:hlinkClick r:id="rId3">
                  <a:extLst>
                    <a:ext uri="{A12FA001-AC4F-418D-AE19-62706E023703}">
                      <ahyp:hlinkClr xmlns:ahyp="http://schemas.microsoft.com/office/drawing/2018/hyperlinkcolor" val="tx"/>
                    </a:ext>
                  </a:extLst>
                </a:hlinkClick>
              </a:rPr>
              <a:t>Volkow Blog</a:t>
            </a:r>
            <a:endParaRPr lang="en-US" dirty="0">
              <a:solidFill>
                <a:schemeClr val="accent1"/>
              </a:solidFill>
            </a:endParaRPr>
          </a:p>
        </p:txBody>
      </p:sp>
      <p:sp>
        <p:nvSpPr>
          <p:cNvPr id="8" name="Arrow: Right 7">
            <a:extLst>
              <a:ext uri="{FF2B5EF4-FFF2-40B4-BE49-F238E27FC236}">
                <a16:creationId xmlns:a16="http://schemas.microsoft.com/office/drawing/2014/main" id="{3BEF2241-D171-41DE-AC76-0B547ED134CA}"/>
              </a:ext>
            </a:extLst>
          </p:cNvPr>
          <p:cNvSpPr/>
          <p:nvPr/>
        </p:nvSpPr>
        <p:spPr>
          <a:xfrm rot="5400000">
            <a:off x="4784959" y="3697955"/>
            <a:ext cx="1631481" cy="114300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334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ACC73-651E-4F8F-BB3E-8B229C333BF4}"/>
              </a:ext>
            </a:extLst>
          </p:cNvPr>
          <p:cNvSpPr>
            <a:spLocks noGrp="1"/>
          </p:cNvSpPr>
          <p:nvPr>
            <p:ph type="title"/>
          </p:nvPr>
        </p:nvSpPr>
        <p:spPr>
          <a:xfrm>
            <a:off x="0" y="91130"/>
            <a:ext cx="9144000" cy="1325563"/>
          </a:xfrm>
        </p:spPr>
        <p:txBody>
          <a:bodyPr>
            <a:normAutofit/>
          </a:bodyPr>
          <a:lstStyle/>
          <a:p>
            <a:pPr algn="ctr"/>
            <a:r>
              <a:rPr lang="en-US" b="1" dirty="0">
                <a:solidFill>
                  <a:schemeClr val="tx1"/>
                </a:solidFill>
              </a:rPr>
              <a:t>COVID-19 &amp; </a:t>
            </a:r>
            <a:r>
              <a:rPr lang="en-US" b="1" dirty="0">
                <a:solidFill>
                  <a:schemeClr val="accent1"/>
                </a:solidFill>
                <a:highlight>
                  <a:srgbClr val="000000"/>
                </a:highlight>
              </a:rPr>
              <a:t>OUD</a:t>
            </a:r>
            <a:r>
              <a:rPr lang="en-US" b="1" dirty="0">
                <a:solidFill>
                  <a:schemeClr val="tx1"/>
                </a:solidFill>
              </a:rPr>
              <a:t> &amp; Racial Disparities</a:t>
            </a:r>
            <a:br>
              <a:rPr lang="en-US" b="1" dirty="0">
                <a:solidFill>
                  <a:schemeClr val="tx1"/>
                </a:solidFill>
              </a:rPr>
            </a:br>
            <a:r>
              <a:rPr lang="en-US" sz="2400" b="1" dirty="0">
                <a:solidFill>
                  <a:schemeClr val="tx1"/>
                </a:solidFill>
              </a:rPr>
              <a:t>Volkow et al., Molecular Psychiatry, 2020</a:t>
            </a:r>
          </a:p>
        </p:txBody>
      </p:sp>
      <p:sp>
        <p:nvSpPr>
          <p:cNvPr id="6" name="Content Placeholder 2">
            <a:extLst>
              <a:ext uri="{FF2B5EF4-FFF2-40B4-BE49-F238E27FC236}">
                <a16:creationId xmlns:a16="http://schemas.microsoft.com/office/drawing/2014/main" id="{C86EFB52-0A81-4599-983B-775B1D217F4C}"/>
              </a:ext>
            </a:extLst>
          </p:cNvPr>
          <p:cNvSpPr>
            <a:spLocks noGrp="1"/>
          </p:cNvSpPr>
          <p:nvPr>
            <p:ph idx="1"/>
          </p:nvPr>
        </p:nvSpPr>
        <p:spPr>
          <a:xfrm>
            <a:off x="165847" y="1716452"/>
            <a:ext cx="8812306" cy="4351338"/>
          </a:xfrm>
        </p:spPr>
        <p:txBody>
          <a:bodyPr>
            <a:normAutofit/>
          </a:bodyPr>
          <a:lstStyle/>
          <a:p>
            <a:r>
              <a:rPr lang="en-US" dirty="0">
                <a:solidFill>
                  <a:schemeClr val="tx1"/>
                </a:solidFill>
              </a:rPr>
              <a:t>People w/ SUDs -&gt; higher risk of contracting + worse consequences from COVID-19 (African Americans </a:t>
            </a:r>
            <a:r>
              <a:rPr lang="en-US" b="1" dirty="0">
                <a:solidFill>
                  <a:schemeClr val="tx1"/>
                </a:solidFill>
                <a:highlight>
                  <a:srgbClr val="000000"/>
                </a:highlight>
              </a:rPr>
              <a:t>13.8%</a:t>
            </a:r>
            <a:r>
              <a:rPr lang="en-US" b="1" dirty="0">
                <a:solidFill>
                  <a:schemeClr val="tx1"/>
                </a:solidFill>
              </a:rPr>
              <a:t> </a:t>
            </a:r>
            <a:r>
              <a:rPr lang="en-US" dirty="0">
                <a:solidFill>
                  <a:schemeClr val="tx1"/>
                </a:solidFill>
              </a:rPr>
              <a:t>vs. </a:t>
            </a:r>
            <a:r>
              <a:rPr lang="en-US" b="1" dirty="0">
                <a:solidFill>
                  <a:schemeClr val="tx1"/>
                </a:solidFill>
                <a:highlight>
                  <a:srgbClr val="000000"/>
                </a:highlight>
              </a:rPr>
              <a:t>8.6%</a:t>
            </a:r>
            <a:r>
              <a:rPr lang="en-US" b="1" dirty="0">
                <a:solidFill>
                  <a:schemeClr val="tx1"/>
                </a:solidFill>
              </a:rPr>
              <a:t> </a:t>
            </a:r>
            <a:r>
              <a:rPr lang="en-US" dirty="0">
                <a:solidFill>
                  <a:schemeClr val="tx1"/>
                </a:solidFill>
              </a:rPr>
              <a:t>for whites)</a:t>
            </a:r>
          </a:p>
          <a:p>
            <a:endParaRPr lang="en-US" dirty="0">
              <a:solidFill>
                <a:schemeClr val="tx1"/>
              </a:solidFill>
            </a:endParaRPr>
          </a:p>
          <a:p>
            <a:r>
              <a:rPr lang="en-US" b="1" dirty="0">
                <a:solidFill>
                  <a:schemeClr val="accent1"/>
                </a:solidFill>
                <a:highlight>
                  <a:srgbClr val="000000"/>
                </a:highlight>
              </a:rPr>
              <a:t>Opioids = 10.2x</a:t>
            </a:r>
            <a:r>
              <a:rPr lang="en-US" dirty="0">
                <a:solidFill>
                  <a:schemeClr val="tx1"/>
                </a:solidFill>
              </a:rPr>
              <a:t>    “more likely than those w/o SUD to have COVID”</a:t>
            </a:r>
          </a:p>
          <a:p>
            <a:r>
              <a:rPr lang="en-US" dirty="0">
                <a:solidFill>
                  <a:schemeClr val="tx1"/>
                </a:solidFill>
              </a:rPr>
              <a:t>Tobacco= 8.2x  </a:t>
            </a:r>
          </a:p>
          <a:p>
            <a:r>
              <a:rPr lang="en-US" dirty="0">
                <a:solidFill>
                  <a:schemeClr val="tx1"/>
                </a:solidFill>
              </a:rPr>
              <a:t>Alcohol= 7.8x</a:t>
            </a:r>
          </a:p>
          <a:p>
            <a:r>
              <a:rPr lang="en-US" dirty="0">
                <a:solidFill>
                  <a:schemeClr val="tx1"/>
                </a:solidFill>
              </a:rPr>
              <a:t>Cocaine= 6.5x</a:t>
            </a:r>
          </a:p>
          <a:p>
            <a:r>
              <a:rPr lang="en-US" dirty="0">
                <a:solidFill>
                  <a:schemeClr val="tx1"/>
                </a:solidFill>
              </a:rPr>
              <a:t>Cannabis=5.3x</a:t>
            </a:r>
          </a:p>
          <a:p>
            <a:pPr marL="0" indent="0">
              <a:buNone/>
            </a:pPr>
            <a:endParaRPr lang="en-US" dirty="0">
              <a:solidFill>
                <a:schemeClr val="tx1"/>
              </a:solidFill>
            </a:endParaRPr>
          </a:p>
        </p:txBody>
      </p:sp>
      <p:sp>
        <p:nvSpPr>
          <p:cNvPr id="7" name="TextBox 6">
            <a:extLst>
              <a:ext uri="{FF2B5EF4-FFF2-40B4-BE49-F238E27FC236}">
                <a16:creationId xmlns:a16="http://schemas.microsoft.com/office/drawing/2014/main" id="{37E3799D-0F45-4A6E-8DF2-3C44D1600FB7}"/>
              </a:ext>
            </a:extLst>
          </p:cNvPr>
          <p:cNvSpPr txBox="1"/>
          <p:nvPr/>
        </p:nvSpPr>
        <p:spPr>
          <a:xfrm>
            <a:off x="7696200" y="6367549"/>
            <a:ext cx="5535826" cy="369332"/>
          </a:xfrm>
          <a:prstGeom prst="rect">
            <a:avLst/>
          </a:prstGeom>
          <a:noFill/>
        </p:spPr>
        <p:txBody>
          <a:bodyPr wrap="square">
            <a:spAutoFit/>
          </a:bodyPr>
          <a:lstStyle/>
          <a:p>
            <a:r>
              <a:rPr lang="en-US" dirty="0">
                <a:hlinkClick r:id="rId3"/>
              </a:rPr>
              <a:t>Volkow Blog</a:t>
            </a:r>
            <a:endParaRPr lang="en-US" dirty="0"/>
          </a:p>
        </p:txBody>
      </p:sp>
      <p:sp>
        <p:nvSpPr>
          <p:cNvPr id="8" name="Arrow: Right 7">
            <a:extLst>
              <a:ext uri="{FF2B5EF4-FFF2-40B4-BE49-F238E27FC236}">
                <a16:creationId xmlns:a16="http://schemas.microsoft.com/office/drawing/2014/main" id="{3BEF2241-D171-41DE-AC76-0B547ED134CA}"/>
              </a:ext>
            </a:extLst>
          </p:cNvPr>
          <p:cNvSpPr/>
          <p:nvPr/>
        </p:nvSpPr>
        <p:spPr>
          <a:xfrm rot="5400000">
            <a:off x="4784959" y="3697955"/>
            <a:ext cx="1631481" cy="11430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B68F2F1-02B8-4204-A52C-07C507B25702}"/>
              </a:ext>
            </a:extLst>
          </p:cNvPr>
          <p:cNvPicPr>
            <a:picLocks noChangeAspect="1"/>
          </p:cNvPicPr>
          <p:nvPr/>
        </p:nvPicPr>
        <p:blipFill>
          <a:blip r:embed="rId4"/>
          <a:stretch>
            <a:fillRect/>
          </a:stretch>
        </p:blipFill>
        <p:spPr>
          <a:xfrm>
            <a:off x="2533134" y="2605178"/>
            <a:ext cx="6306066" cy="4191000"/>
          </a:xfrm>
          <a:prstGeom prst="rect">
            <a:avLst/>
          </a:prstGeom>
        </p:spPr>
      </p:pic>
      <p:sp>
        <p:nvSpPr>
          <p:cNvPr id="10" name="Oval 9">
            <a:extLst>
              <a:ext uri="{FF2B5EF4-FFF2-40B4-BE49-F238E27FC236}">
                <a16:creationId xmlns:a16="http://schemas.microsoft.com/office/drawing/2014/main" id="{34C6935D-15E0-4731-B28A-A5F877AB147D}"/>
              </a:ext>
            </a:extLst>
          </p:cNvPr>
          <p:cNvSpPr/>
          <p:nvPr/>
        </p:nvSpPr>
        <p:spPr>
          <a:xfrm>
            <a:off x="6705600" y="5297338"/>
            <a:ext cx="2272553" cy="57006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8753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addiction brain dise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279" y="867672"/>
            <a:ext cx="7697440" cy="51226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3279" y="6072146"/>
            <a:ext cx="7697440" cy="369332"/>
          </a:xfrm>
          <a:prstGeom prst="rect">
            <a:avLst/>
          </a:prstGeom>
          <a:noFill/>
        </p:spPr>
        <p:txBody>
          <a:bodyPr wrap="square" rtlCol="0">
            <a:spAutoFit/>
          </a:bodyPr>
          <a:lstStyle/>
          <a:p>
            <a:pPr algn="ctr"/>
            <a:r>
              <a:rPr lang="en-US" dirty="0"/>
              <a:t>Volkow and </a:t>
            </a:r>
            <a:r>
              <a:rPr lang="en-US" dirty="0" err="1"/>
              <a:t>Koob</a:t>
            </a:r>
            <a:r>
              <a:rPr lang="en-US" dirty="0"/>
              <a:t>, The Lancet, 2015</a:t>
            </a:r>
          </a:p>
        </p:txBody>
      </p:sp>
      <p:sp>
        <p:nvSpPr>
          <p:cNvPr id="5" name="Title 1">
            <a:extLst>
              <a:ext uri="{FF2B5EF4-FFF2-40B4-BE49-F238E27FC236}">
                <a16:creationId xmlns:a16="http://schemas.microsoft.com/office/drawing/2014/main" id="{A2B2F0AB-68ED-47C4-83FC-9A2BF363922D}"/>
              </a:ext>
            </a:extLst>
          </p:cNvPr>
          <p:cNvSpPr>
            <a:spLocks noGrp="1"/>
          </p:cNvSpPr>
          <p:nvPr>
            <p:ph type="title"/>
          </p:nvPr>
        </p:nvSpPr>
        <p:spPr>
          <a:xfrm>
            <a:off x="0" y="-152400"/>
            <a:ext cx="9144000" cy="1325563"/>
          </a:xfrm>
        </p:spPr>
        <p:txBody>
          <a:bodyPr>
            <a:normAutofit/>
          </a:bodyPr>
          <a:lstStyle/>
          <a:p>
            <a:pPr algn="ctr"/>
            <a:r>
              <a:rPr lang="en-US" b="1" dirty="0">
                <a:solidFill>
                  <a:schemeClr val="tx1"/>
                </a:solidFill>
              </a:rPr>
              <a:t>Neurobiology of Addiction</a:t>
            </a:r>
          </a:p>
        </p:txBody>
      </p:sp>
      <p:sp>
        <p:nvSpPr>
          <p:cNvPr id="2" name="Slide Number Placeholder 1">
            <a:extLst>
              <a:ext uri="{FF2B5EF4-FFF2-40B4-BE49-F238E27FC236}">
                <a16:creationId xmlns:a16="http://schemas.microsoft.com/office/drawing/2014/main" id="{1C136D51-3D04-4354-9F69-7C834879867A}"/>
              </a:ext>
            </a:extLst>
          </p:cNvPr>
          <p:cNvSpPr>
            <a:spLocks noGrp="1"/>
          </p:cNvSpPr>
          <p:nvPr>
            <p:ph type="sldNum" sz="quarter" idx="12"/>
          </p:nvPr>
        </p:nvSpPr>
        <p:spPr/>
        <p:txBody>
          <a:bodyPr/>
          <a:lstStyle/>
          <a:p>
            <a:fld id="{0904B5EA-F5F0-48C8-A851-2FD9C4B645FD}" type="slidenum">
              <a:rPr lang="en-US" altLang="en-US" smtClean="0"/>
              <a:pPr/>
              <a:t>25</a:t>
            </a:fld>
            <a:endParaRPr lang="en-US" altLang="en-US"/>
          </a:p>
        </p:txBody>
      </p:sp>
    </p:spTree>
    <p:extLst>
      <p:ext uri="{BB962C8B-B14F-4D97-AF65-F5344CB8AC3E}">
        <p14:creationId xmlns:p14="http://schemas.microsoft.com/office/powerpoint/2010/main" val="1428522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a:extLst>
              <a:ext uri="{FF2B5EF4-FFF2-40B4-BE49-F238E27FC236}">
                <a16:creationId xmlns:a16="http://schemas.microsoft.com/office/drawing/2014/main" id="{D426F566-6177-4AEA-A2A3-AB18DDC7D7FE}"/>
              </a:ext>
            </a:extLst>
          </p:cNvPr>
          <p:cNvSpPr>
            <a:spLocks noGrp="1" noChangeArrowheads="1"/>
          </p:cNvSpPr>
          <p:nvPr>
            <p:ph type="title"/>
          </p:nvPr>
        </p:nvSpPr>
        <p:spPr>
          <a:xfrm>
            <a:off x="685800" y="381000"/>
            <a:ext cx="7772400" cy="609600"/>
          </a:xfrm>
        </p:spPr>
        <p:txBody>
          <a:bodyPr>
            <a:normAutofit fontScale="90000"/>
          </a:bodyPr>
          <a:lstStyle/>
          <a:p>
            <a:endParaRPr lang="en-US" altLang="en-US">
              <a:ea typeface="ＭＳ Ｐゴシック" panose="020B0600070205080204" pitchFamily="34" charset="-128"/>
            </a:endParaRPr>
          </a:p>
        </p:txBody>
      </p:sp>
      <p:pic>
        <p:nvPicPr>
          <p:cNvPr id="268291" name="Picture 3" descr="023">
            <a:extLst>
              <a:ext uri="{FF2B5EF4-FFF2-40B4-BE49-F238E27FC236}">
                <a16:creationId xmlns:a16="http://schemas.microsoft.com/office/drawing/2014/main" id="{D8025F8F-5777-4A18-A0C0-35E241C046E5}"/>
              </a:ext>
            </a:extLst>
          </p:cNvPr>
          <p:cNvPicPr>
            <a:picLocks noGrp="1" noChangeAspect="1" noChangeArrowheads="1"/>
          </p:cNvPicPr>
          <p:nvPr>
            <p:ph type="chart" idx="1"/>
          </p:nvPr>
        </p:nvPicPr>
        <p:blipFill>
          <a:blip r:embed="rId3">
            <a:extLst>
              <a:ext uri="{28A0092B-C50C-407E-A947-70E740481C1C}">
                <a14:useLocalDpi xmlns:a14="http://schemas.microsoft.com/office/drawing/2010/main" val="0"/>
              </a:ext>
            </a:extLst>
          </a:blip>
          <a:srcRect/>
          <a:stretch>
            <a:fillRect/>
          </a:stretch>
        </p:blipFill>
        <p:spPr>
          <a:xfrm>
            <a:off x="457200" y="381000"/>
            <a:ext cx="8305800" cy="5562600"/>
          </a:xfrm>
        </p:spPr>
      </p:pic>
      <p:sp>
        <p:nvSpPr>
          <p:cNvPr id="2" name="TextBox 1"/>
          <p:cNvSpPr txBox="1"/>
          <p:nvPr/>
        </p:nvSpPr>
        <p:spPr>
          <a:xfrm>
            <a:off x="6019800" y="5943600"/>
            <a:ext cx="2895600" cy="369332"/>
          </a:xfrm>
          <a:prstGeom prst="rect">
            <a:avLst/>
          </a:prstGeom>
          <a:noFill/>
        </p:spPr>
        <p:txBody>
          <a:bodyPr wrap="square" rtlCol="0">
            <a:spAutoFit/>
          </a:bodyPr>
          <a:lstStyle/>
          <a:p>
            <a:r>
              <a:rPr lang="en-US" i="1" dirty="0"/>
              <a:t>JAMA, 284:1689-1695, 2000</a:t>
            </a:r>
            <a:endParaRPr lang="en-US" dirty="0"/>
          </a:p>
        </p:txBody>
      </p:sp>
      <p:sp>
        <p:nvSpPr>
          <p:cNvPr id="3" name="Slide Number Placeholder 2">
            <a:extLst>
              <a:ext uri="{FF2B5EF4-FFF2-40B4-BE49-F238E27FC236}">
                <a16:creationId xmlns:a16="http://schemas.microsoft.com/office/drawing/2014/main" id="{7B405B62-297A-4057-8888-54BC9F3D85DA}"/>
              </a:ext>
            </a:extLst>
          </p:cNvPr>
          <p:cNvSpPr>
            <a:spLocks noGrp="1"/>
          </p:cNvSpPr>
          <p:nvPr>
            <p:ph type="sldNum" sz="quarter" idx="12"/>
          </p:nvPr>
        </p:nvSpPr>
        <p:spPr/>
        <p:txBody>
          <a:bodyPr/>
          <a:lstStyle/>
          <a:p>
            <a:fld id="{0904B5EA-F5F0-48C8-A851-2FD9C4B645FD}" type="slidenum">
              <a:rPr lang="en-US" altLang="en-US" smtClean="0"/>
              <a:pPr/>
              <a:t>26</a:t>
            </a:fld>
            <a:endParaRPr lang="en-US" altLang="en-US"/>
          </a:p>
        </p:txBody>
      </p:sp>
    </p:spTree>
    <p:extLst>
      <p:ext uri="{BB962C8B-B14F-4D97-AF65-F5344CB8AC3E}">
        <p14:creationId xmlns:p14="http://schemas.microsoft.com/office/powerpoint/2010/main" val="2634215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1DF69-E458-4303-BA6A-49BA5336B931}"/>
              </a:ext>
            </a:extLst>
          </p:cNvPr>
          <p:cNvSpPr>
            <a:spLocks noGrp="1"/>
          </p:cNvSpPr>
          <p:nvPr>
            <p:ph type="title"/>
          </p:nvPr>
        </p:nvSpPr>
        <p:spPr>
          <a:xfrm>
            <a:off x="628650" y="609600"/>
            <a:ext cx="7886700" cy="1096963"/>
          </a:xfrm>
        </p:spPr>
        <p:txBody>
          <a:bodyPr/>
          <a:lstStyle/>
          <a:p>
            <a:r>
              <a:rPr lang="en-US" b="1" dirty="0">
                <a:solidFill>
                  <a:schemeClr val="tx1"/>
                </a:solidFill>
              </a:rPr>
              <a:t>Comparison of Chronic Diseases</a:t>
            </a:r>
          </a:p>
        </p:txBody>
      </p:sp>
      <p:graphicFrame>
        <p:nvGraphicFramePr>
          <p:cNvPr id="4" name="Table 9">
            <a:extLst>
              <a:ext uri="{FF2B5EF4-FFF2-40B4-BE49-F238E27FC236}">
                <a16:creationId xmlns:a16="http://schemas.microsoft.com/office/drawing/2014/main" id="{DAB1D51B-FE0F-444F-83D1-94E3FAFBF63F}"/>
              </a:ext>
            </a:extLst>
          </p:cNvPr>
          <p:cNvGraphicFramePr>
            <a:graphicFrameLocks noGrp="1"/>
          </p:cNvGraphicFramePr>
          <p:nvPr>
            <p:extLst>
              <p:ext uri="{D42A27DB-BD31-4B8C-83A1-F6EECF244321}">
                <p14:modId xmlns:p14="http://schemas.microsoft.com/office/powerpoint/2010/main" val="2434075690"/>
              </p:ext>
            </p:extLst>
          </p:nvPr>
        </p:nvGraphicFramePr>
        <p:xfrm>
          <a:off x="76200" y="1828800"/>
          <a:ext cx="8991600" cy="3708400"/>
        </p:xfrm>
        <a:graphic>
          <a:graphicData uri="http://schemas.openxmlformats.org/drawingml/2006/table">
            <a:tbl>
              <a:tblPr firstRow="1" bandRow="1">
                <a:tableStyleId>{5C22544A-7EE6-4342-B048-85BDC9FD1C3A}</a:tableStyleId>
              </a:tblPr>
              <a:tblGrid>
                <a:gridCol w="2997200">
                  <a:extLst>
                    <a:ext uri="{9D8B030D-6E8A-4147-A177-3AD203B41FA5}">
                      <a16:colId xmlns:a16="http://schemas.microsoft.com/office/drawing/2014/main" val="3579099940"/>
                    </a:ext>
                  </a:extLst>
                </a:gridCol>
                <a:gridCol w="2997200">
                  <a:extLst>
                    <a:ext uri="{9D8B030D-6E8A-4147-A177-3AD203B41FA5}">
                      <a16:colId xmlns:a16="http://schemas.microsoft.com/office/drawing/2014/main" val="3771695433"/>
                    </a:ext>
                  </a:extLst>
                </a:gridCol>
                <a:gridCol w="2997200">
                  <a:extLst>
                    <a:ext uri="{9D8B030D-6E8A-4147-A177-3AD203B41FA5}">
                      <a16:colId xmlns:a16="http://schemas.microsoft.com/office/drawing/2014/main" val="2604353429"/>
                    </a:ext>
                  </a:extLst>
                </a:gridCol>
              </a:tblGrid>
              <a:tr h="370840">
                <a:tc>
                  <a:txBody>
                    <a:bodyPr/>
                    <a:lstStyle/>
                    <a:p>
                      <a:pPr algn="ctr"/>
                      <a:endParaRPr lang="en-US"/>
                    </a:p>
                  </a:txBody>
                  <a:tcPr/>
                </a:tc>
                <a:tc>
                  <a:txBody>
                    <a:bodyPr/>
                    <a:lstStyle/>
                    <a:p>
                      <a:pPr algn="ctr"/>
                      <a:r>
                        <a:rPr lang="en-US" dirty="0"/>
                        <a:t>Diabetes Mellitus</a:t>
                      </a:r>
                    </a:p>
                  </a:txBody>
                  <a:tcPr/>
                </a:tc>
                <a:tc>
                  <a:txBody>
                    <a:bodyPr/>
                    <a:lstStyle/>
                    <a:p>
                      <a:pPr algn="ctr"/>
                      <a:r>
                        <a:rPr lang="en-US" dirty="0"/>
                        <a:t>Addiction</a:t>
                      </a:r>
                    </a:p>
                  </a:txBody>
                  <a:tcPr/>
                </a:tc>
                <a:extLst>
                  <a:ext uri="{0D108BD9-81ED-4DB2-BD59-A6C34878D82A}">
                    <a16:rowId xmlns:a16="http://schemas.microsoft.com/office/drawing/2014/main" val="1093362024"/>
                  </a:ext>
                </a:extLst>
              </a:tr>
              <a:tr h="370840">
                <a:tc>
                  <a:txBody>
                    <a:bodyPr/>
                    <a:lstStyle/>
                    <a:p>
                      <a:pPr algn="ctr"/>
                      <a:r>
                        <a:rPr lang="en-US" b="1" dirty="0"/>
                        <a:t>Relapse Rates</a:t>
                      </a:r>
                    </a:p>
                  </a:txBody>
                  <a:tcPr/>
                </a:tc>
                <a:tc>
                  <a:txBody>
                    <a:bodyPr/>
                    <a:lstStyle/>
                    <a:p>
                      <a:pPr algn="ctr"/>
                      <a:r>
                        <a:rPr lang="en-US" dirty="0"/>
                        <a:t>30-50%</a:t>
                      </a:r>
                    </a:p>
                  </a:txBody>
                  <a:tcPr/>
                </a:tc>
                <a:tc>
                  <a:txBody>
                    <a:bodyPr/>
                    <a:lstStyle/>
                    <a:p>
                      <a:pPr algn="ctr"/>
                      <a:r>
                        <a:rPr lang="en-US" dirty="0"/>
                        <a:t>40-60%</a:t>
                      </a:r>
                    </a:p>
                  </a:txBody>
                  <a:tcPr/>
                </a:tc>
                <a:extLst>
                  <a:ext uri="{0D108BD9-81ED-4DB2-BD59-A6C34878D82A}">
                    <a16:rowId xmlns:a16="http://schemas.microsoft.com/office/drawing/2014/main" val="4080856895"/>
                  </a:ext>
                </a:extLst>
              </a:tr>
              <a:tr h="370840">
                <a:tc>
                  <a:txBody>
                    <a:bodyPr/>
                    <a:lstStyle/>
                    <a:p>
                      <a:pPr algn="ctr"/>
                      <a:r>
                        <a:rPr lang="en-US" b="1" dirty="0"/>
                        <a:t>Medication Adherence</a:t>
                      </a:r>
                    </a:p>
                  </a:txBody>
                  <a:tcPr/>
                </a:tc>
                <a:tc>
                  <a:txBody>
                    <a:bodyPr/>
                    <a:lstStyle/>
                    <a:p>
                      <a:pPr algn="ctr"/>
                      <a:r>
                        <a:rPr lang="en-US" dirty="0"/>
                        <a:t>30-50%</a:t>
                      </a:r>
                    </a:p>
                  </a:txBody>
                  <a:tcPr/>
                </a:tc>
                <a:tc>
                  <a:txBody>
                    <a:bodyPr/>
                    <a:lstStyle/>
                    <a:p>
                      <a:pPr algn="ctr"/>
                      <a:r>
                        <a:rPr lang="en-US" dirty="0"/>
                        <a:t>40-60%</a:t>
                      </a:r>
                    </a:p>
                  </a:txBody>
                  <a:tcPr/>
                </a:tc>
                <a:extLst>
                  <a:ext uri="{0D108BD9-81ED-4DB2-BD59-A6C34878D82A}">
                    <a16:rowId xmlns:a16="http://schemas.microsoft.com/office/drawing/2014/main" val="789928981"/>
                  </a:ext>
                </a:extLst>
              </a:tr>
              <a:tr h="370840">
                <a:tc>
                  <a:txBody>
                    <a:bodyPr/>
                    <a:lstStyle/>
                    <a:p>
                      <a:pPr algn="ctr"/>
                      <a:r>
                        <a:rPr lang="en-US" b="1" dirty="0"/>
                        <a:t>Screening/Monitoring</a:t>
                      </a:r>
                    </a:p>
                  </a:txBody>
                  <a:tcPr/>
                </a:tc>
                <a:tc>
                  <a:txBody>
                    <a:bodyPr/>
                    <a:lstStyle/>
                    <a:p>
                      <a:pPr algn="ctr"/>
                      <a:r>
                        <a:rPr lang="en-US" dirty="0"/>
                        <a:t>A1C</a:t>
                      </a:r>
                    </a:p>
                  </a:txBody>
                  <a:tcPr/>
                </a:tc>
                <a:tc>
                  <a:txBody>
                    <a:bodyPr/>
                    <a:lstStyle/>
                    <a:p>
                      <a:pPr algn="ctr"/>
                      <a:r>
                        <a:rPr lang="en-US" dirty="0"/>
                        <a:t>Urine Drug Screens</a:t>
                      </a:r>
                    </a:p>
                  </a:txBody>
                  <a:tcPr/>
                </a:tc>
                <a:extLst>
                  <a:ext uri="{0D108BD9-81ED-4DB2-BD59-A6C34878D82A}">
                    <a16:rowId xmlns:a16="http://schemas.microsoft.com/office/drawing/2014/main" val="4062184805"/>
                  </a:ext>
                </a:extLst>
              </a:tr>
              <a:tr h="370840">
                <a:tc>
                  <a:txBody>
                    <a:bodyPr/>
                    <a:lstStyle/>
                    <a:p>
                      <a:pPr algn="ctr"/>
                      <a:endParaRPr lang="en-US" u="sng"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extLst>
                  <a:ext uri="{0D108BD9-81ED-4DB2-BD59-A6C34878D82A}">
                    <a16:rowId xmlns:a16="http://schemas.microsoft.com/office/drawing/2014/main" val="4116738352"/>
                  </a:ext>
                </a:extLst>
              </a:tr>
              <a:tr h="370840">
                <a:tc>
                  <a:txBody>
                    <a:bodyPr/>
                    <a:lstStyle/>
                    <a:p>
                      <a:pPr algn="ctr"/>
                      <a:r>
                        <a:rPr lang="en-US" b="1" dirty="0"/>
                        <a:t>Access to Treatment</a:t>
                      </a:r>
                    </a:p>
                  </a:txBody>
                  <a:tcPr/>
                </a:tc>
                <a:tc>
                  <a:txBody>
                    <a:bodyPr/>
                    <a:lstStyle/>
                    <a:p>
                      <a:pPr algn="ctr"/>
                      <a:r>
                        <a:rPr lang="en-US" b="1" dirty="0">
                          <a:solidFill>
                            <a:srgbClr val="FF0000"/>
                          </a:solidFill>
                        </a:rPr>
                        <a:t>++++</a:t>
                      </a:r>
                    </a:p>
                  </a:txBody>
                  <a:tcPr/>
                </a:tc>
                <a:tc>
                  <a:txBody>
                    <a:bodyPr/>
                    <a:lstStyle/>
                    <a:p>
                      <a:pPr algn="ctr"/>
                      <a:r>
                        <a:rPr lang="en-US" dirty="0"/>
                        <a:t>+</a:t>
                      </a:r>
                    </a:p>
                  </a:txBody>
                  <a:tcPr/>
                </a:tc>
                <a:extLst>
                  <a:ext uri="{0D108BD9-81ED-4DB2-BD59-A6C34878D82A}">
                    <a16:rowId xmlns:a16="http://schemas.microsoft.com/office/drawing/2014/main" val="162223015"/>
                  </a:ext>
                </a:extLst>
              </a:tr>
              <a:tr h="370840">
                <a:tc>
                  <a:txBody>
                    <a:bodyPr/>
                    <a:lstStyle/>
                    <a:p>
                      <a:pPr algn="ctr"/>
                      <a:r>
                        <a:rPr lang="en-US" b="1" dirty="0"/>
                        <a:t>Behavioral Interventions</a:t>
                      </a:r>
                    </a:p>
                  </a:txBody>
                  <a:tcPr/>
                </a:tc>
                <a:tc>
                  <a:txBody>
                    <a:bodyPr/>
                    <a:lstStyle/>
                    <a:p>
                      <a:pPr algn="ctr"/>
                      <a:r>
                        <a:rPr lang="en-US" dirty="0"/>
                        <a:t>Nutritionist/DM educator</a:t>
                      </a:r>
                    </a:p>
                  </a:txBody>
                  <a:tcPr/>
                </a:tc>
                <a:tc>
                  <a:txBody>
                    <a:bodyPr/>
                    <a:lstStyle/>
                    <a:p>
                      <a:pPr algn="ctr"/>
                      <a:r>
                        <a:rPr lang="en-US" dirty="0"/>
                        <a:t>Individual Counseling/Groups</a:t>
                      </a:r>
                    </a:p>
                  </a:txBody>
                  <a:tcPr/>
                </a:tc>
                <a:extLst>
                  <a:ext uri="{0D108BD9-81ED-4DB2-BD59-A6C34878D82A}">
                    <a16:rowId xmlns:a16="http://schemas.microsoft.com/office/drawing/2014/main" val="923134749"/>
                  </a:ext>
                </a:extLst>
              </a:tr>
              <a:tr h="370840">
                <a:tc>
                  <a:txBody>
                    <a:bodyPr/>
                    <a:lstStyle/>
                    <a:p>
                      <a:pPr algn="ctr"/>
                      <a:r>
                        <a:rPr lang="en-US" b="1" dirty="0"/>
                        <a:t>Pharmacotherapy</a:t>
                      </a:r>
                    </a:p>
                  </a:txBody>
                  <a:tcPr/>
                </a:tc>
                <a:tc>
                  <a:txBody>
                    <a:bodyPr/>
                    <a:lstStyle/>
                    <a:p>
                      <a:pPr algn="ctr"/>
                      <a:r>
                        <a:rPr lang="en-US" dirty="0"/>
                        <a:t>Multiple formulations</a:t>
                      </a:r>
                    </a:p>
                  </a:txBody>
                  <a:tcPr/>
                </a:tc>
                <a:tc>
                  <a:txBody>
                    <a:bodyPr/>
                    <a:lstStyle/>
                    <a:p>
                      <a:pPr algn="ctr"/>
                      <a:r>
                        <a:rPr lang="en-US" dirty="0"/>
                        <a:t>Multiple Formulations</a:t>
                      </a:r>
                    </a:p>
                  </a:txBody>
                  <a:tcPr/>
                </a:tc>
                <a:extLst>
                  <a:ext uri="{0D108BD9-81ED-4DB2-BD59-A6C34878D82A}">
                    <a16:rowId xmlns:a16="http://schemas.microsoft.com/office/drawing/2014/main" val="3698101382"/>
                  </a:ext>
                </a:extLst>
              </a:tr>
              <a:tr h="370840">
                <a:tc>
                  <a:txBody>
                    <a:bodyPr/>
                    <a:lstStyle/>
                    <a:p>
                      <a:pPr algn="ctr"/>
                      <a:r>
                        <a:rPr lang="en-US" b="1" dirty="0"/>
                        <a:t>Refractory to Treatment</a:t>
                      </a:r>
                    </a:p>
                  </a:txBody>
                  <a:tcPr/>
                </a:tc>
                <a:tc>
                  <a:txBody>
                    <a:bodyPr/>
                    <a:lstStyle/>
                    <a:p>
                      <a:pPr algn="ctr"/>
                      <a:r>
                        <a:rPr lang="en-US" dirty="0"/>
                        <a:t>Endocrinology</a:t>
                      </a:r>
                    </a:p>
                  </a:txBody>
                  <a:tcPr/>
                </a:tc>
                <a:tc>
                  <a:txBody>
                    <a:bodyPr/>
                    <a:lstStyle/>
                    <a:p>
                      <a:pPr algn="ctr"/>
                      <a:r>
                        <a:rPr lang="en-US" dirty="0"/>
                        <a:t>Addiction Medicine/Psychiatry</a:t>
                      </a:r>
                    </a:p>
                  </a:txBody>
                  <a:tcPr/>
                </a:tc>
                <a:extLst>
                  <a:ext uri="{0D108BD9-81ED-4DB2-BD59-A6C34878D82A}">
                    <a16:rowId xmlns:a16="http://schemas.microsoft.com/office/drawing/2014/main" val="1864642115"/>
                  </a:ext>
                </a:extLst>
              </a:tr>
              <a:tr h="370840">
                <a:tc>
                  <a:txBody>
                    <a:bodyPr/>
                    <a:lstStyle/>
                    <a:p>
                      <a:pPr algn="ctr"/>
                      <a:r>
                        <a:rPr lang="en-US" b="1" dirty="0"/>
                        <a:t>HealthCare Stigma</a:t>
                      </a:r>
                    </a:p>
                  </a:txBody>
                  <a:tcPr/>
                </a:tc>
                <a:tc>
                  <a:txBody>
                    <a:bodyPr/>
                    <a:lstStyle/>
                    <a:p>
                      <a:pPr algn="ctr"/>
                      <a:r>
                        <a:rPr lang="en-US" dirty="0"/>
                        <a:t>+</a:t>
                      </a:r>
                    </a:p>
                  </a:txBody>
                  <a:tcPr/>
                </a:tc>
                <a:tc>
                  <a:txBody>
                    <a:bodyPr/>
                    <a:lstStyle/>
                    <a:p>
                      <a:pPr algn="ctr"/>
                      <a:r>
                        <a:rPr lang="en-US" b="1" dirty="0">
                          <a:solidFill>
                            <a:srgbClr val="FF0000"/>
                          </a:solidFill>
                        </a:rPr>
                        <a:t>++++</a:t>
                      </a:r>
                    </a:p>
                  </a:txBody>
                  <a:tcPr/>
                </a:tc>
                <a:extLst>
                  <a:ext uri="{0D108BD9-81ED-4DB2-BD59-A6C34878D82A}">
                    <a16:rowId xmlns:a16="http://schemas.microsoft.com/office/drawing/2014/main" val="342528381"/>
                  </a:ext>
                </a:extLst>
              </a:tr>
            </a:tbl>
          </a:graphicData>
        </a:graphic>
      </p:graphicFrame>
      <p:sp>
        <p:nvSpPr>
          <p:cNvPr id="3" name="Slide Number Placeholder 2">
            <a:extLst>
              <a:ext uri="{FF2B5EF4-FFF2-40B4-BE49-F238E27FC236}">
                <a16:creationId xmlns:a16="http://schemas.microsoft.com/office/drawing/2014/main" id="{E632B316-F165-4EEC-96DB-F5BA7D6CFA31}"/>
              </a:ext>
            </a:extLst>
          </p:cNvPr>
          <p:cNvSpPr>
            <a:spLocks noGrp="1"/>
          </p:cNvSpPr>
          <p:nvPr>
            <p:ph type="sldNum" sz="quarter" idx="12"/>
          </p:nvPr>
        </p:nvSpPr>
        <p:spPr/>
        <p:txBody>
          <a:bodyPr/>
          <a:lstStyle/>
          <a:p>
            <a:fld id="{931F3E5D-8F3E-4289-BF29-C0524CBABEAD}" type="slidenum">
              <a:rPr lang="en-US" smtClean="0"/>
              <a:pPr/>
              <a:t>27</a:t>
            </a:fld>
            <a:endParaRPr lang="en-US"/>
          </a:p>
        </p:txBody>
      </p:sp>
    </p:spTree>
    <p:extLst>
      <p:ext uri="{BB962C8B-B14F-4D97-AF65-F5344CB8AC3E}">
        <p14:creationId xmlns:p14="http://schemas.microsoft.com/office/powerpoint/2010/main" val="871760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0" y="457200"/>
            <a:ext cx="9144000" cy="914400"/>
          </a:xfrm>
        </p:spPr>
        <p:txBody>
          <a:bodyPr>
            <a:normAutofit/>
          </a:bodyPr>
          <a:lstStyle/>
          <a:p>
            <a:pPr algn="ctr" eaLnBrk="1" hangingPunct="1"/>
            <a:r>
              <a:rPr lang="en-US" sz="4000" b="1" dirty="0">
                <a:solidFill>
                  <a:schemeClr val="tx1"/>
                </a:solidFill>
                <a:ea typeface="ＭＳ Ｐゴシック" pitchFamily="-103" charset="-128"/>
                <a:cs typeface="ＭＳ Ｐゴシック" pitchFamily="-103" charset="-128"/>
              </a:rPr>
              <a:t>DSM-5 Criteria for OUD</a:t>
            </a:r>
            <a:endParaRPr lang="en-US" sz="4000" b="1" i="1" dirty="0">
              <a:solidFill>
                <a:schemeClr val="tx1"/>
              </a:solidFill>
              <a:ea typeface="ＭＳ Ｐゴシック" pitchFamily="-103" charset="-128"/>
              <a:cs typeface="ＭＳ Ｐゴシック" pitchFamily="-103" charset="-128"/>
            </a:endParaRPr>
          </a:p>
        </p:txBody>
      </p:sp>
      <p:sp>
        <p:nvSpPr>
          <p:cNvPr id="66565" name="Text Box 5"/>
          <p:cNvSpPr txBox="1">
            <a:spLocks noChangeArrowheads="1"/>
          </p:cNvSpPr>
          <p:nvPr/>
        </p:nvSpPr>
        <p:spPr bwMode="auto">
          <a:xfrm>
            <a:off x="2667000" y="6311900"/>
            <a:ext cx="5638800" cy="165100"/>
          </a:xfrm>
          <a:prstGeom prst="rect">
            <a:avLst/>
          </a:prstGeom>
          <a:noFill/>
          <a:ln w="12700">
            <a:noFill/>
            <a:miter lim="800000"/>
            <a:headEnd type="none" w="sm" len="sm"/>
            <a:tailEnd type="none" w="sm" len="sm"/>
          </a:ln>
        </p:spPr>
        <p:txBody>
          <a:bodyPr lIns="0" tIns="0" rIns="0" bIns="0" anchor="b">
            <a:prstTxWarp prst="textNoShape">
              <a:avLst/>
            </a:prstTxWarp>
            <a:spAutoFit/>
          </a:bodyPr>
          <a:lstStyle/>
          <a:p>
            <a:pPr marL="0" marR="0" lvl="0" indent="0" algn="r" defTabSz="914400" rtl="0" eaLnBrk="1" fontAlgn="auto" latinLnBrk="0" hangingPunct="1">
              <a:lnSpc>
                <a:spcPct val="90000"/>
              </a:lnSpc>
              <a:spcBef>
                <a:spcPts val="0"/>
              </a:spcBef>
              <a:spcAft>
                <a:spcPts val="0"/>
              </a:spcAft>
              <a:buClrTx/>
              <a:buSzTx/>
              <a:buFontTx/>
              <a:buNone/>
              <a:tabLst>
                <a:tab pos="58738" algn="l"/>
                <a:tab pos="687388" algn="l"/>
              </a:tabLst>
              <a:defRPr/>
            </a:pPr>
            <a:r>
              <a:rPr kumimoji="0" lang="en-US" sz="1200" b="1" i="0" u="none" strike="noStrike" kern="1200" cap="none" spc="0" normalizeH="0" baseline="0" noProof="0" dirty="0">
                <a:ln>
                  <a:noFill/>
                </a:ln>
                <a:solidFill>
                  <a:srgbClr val="FFFFFF"/>
                </a:solidFill>
                <a:effectLst/>
                <a:uLnTx/>
                <a:uFillTx/>
                <a:latin typeface="Arial " charset="0"/>
                <a:ea typeface="ＭＳ Ｐゴシック" pitchFamily="-103" charset="-128"/>
                <a:cs typeface="ＭＳ Ｐゴシック" pitchFamily="-103" charset="-128"/>
              </a:rPr>
              <a:t>	</a:t>
            </a:r>
            <a:endParaRPr kumimoji="0" lang="en-US" sz="1200" b="1" i="0" u="none" strike="noStrike" kern="1200" cap="none" spc="0" normalizeH="0" baseline="0" noProof="0" dirty="0">
              <a:ln>
                <a:noFill/>
              </a:ln>
              <a:solidFill>
                <a:prstClr val="black"/>
              </a:solidFill>
              <a:effectLst/>
              <a:uLnTx/>
              <a:uFillTx/>
              <a:latin typeface="Arial " charset="0"/>
              <a:ea typeface="ＭＳ Ｐゴシック" pitchFamily="-103" charset="-128"/>
              <a:cs typeface="ＭＳ Ｐゴシック" pitchFamily="-103" charset="-128"/>
            </a:endParaRPr>
          </a:p>
        </p:txBody>
      </p:sp>
      <p:pic>
        <p:nvPicPr>
          <p:cNvPr id="10242" name="Picture 2">
            <a:extLst>
              <a:ext uri="{FF2B5EF4-FFF2-40B4-BE49-F238E27FC236}">
                <a16:creationId xmlns:a16="http://schemas.microsoft.com/office/drawing/2014/main" id="{9299A30E-988D-499F-B0ED-60B862422C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6571"/>
            <a:ext cx="9144000" cy="4825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978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0" y="457200"/>
            <a:ext cx="9144000" cy="914400"/>
          </a:xfrm>
        </p:spPr>
        <p:txBody>
          <a:bodyPr>
            <a:normAutofit/>
          </a:bodyPr>
          <a:lstStyle/>
          <a:p>
            <a:pPr algn="ctr" eaLnBrk="1" hangingPunct="1"/>
            <a:r>
              <a:rPr lang="en-US" sz="4000" b="1" dirty="0">
                <a:solidFill>
                  <a:schemeClr val="tx1"/>
                </a:solidFill>
                <a:ea typeface="ＭＳ Ｐゴシック" pitchFamily="-103" charset="-128"/>
                <a:cs typeface="ＭＳ Ｐゴシック" pitchFamily="-103" charset="-128"/>
              </a:rPr>
              <a:t>DSM-5 Criteria for OUD</a:t>
            </a:r>
            <a:endParaRPr lang="en-US" sz="4000" b="1" i="1" dirty="0">
              <a:solidFill>
                <a:schemeClr val="tx1"/>
              </a:solidFill>
              <a:ea typeface="ＭＳ Ｐゴシック" pitchFamily="-103" charset="-128"/>
              <a:cs typeface="ＭＳ Ｐゴシック" pitchFamily="-103" charset="-128"/>
            </a:endParaRPr>
          </a:p>
        </p:txBody>
      </p:sp>
      <p:sp>
        <p:nvSpPr>
          <p:cNvPr id="66565" name="Text Box 5"/>
          <p:cNvSpPr txBox="1">
            <a:spLocks noChangeArrowheads="1"/>
          </p:cNvSpPr>
          <p:nvPr/>
        </p:nvSpPr>
        <p:spPr bwMode="auto">
          <a:xfrm>
            <a:off x="2667000" y="6311900"/>
            <a:ext cx="5638800" cy="165100"/>
          </a:xfrm>
          <a:prstGeom prst="rect">
            <a:avLst/>
          </a:prstGeom>
          <a:noFill/>
          <a:ln w="12700">
            <a:noFill/>
            <a:miter lim="800000"/>
            <a:headEnd type="none" w="sm" len="sm"/>
            <a:tailEnd type="none" w="sm" len="sm"/>
          </a:ln>
        </p:spPr>
        <p:txBody>
          <a:bodyPr lIns="0" tIns="0" rIns="0" bIns="0" anchor="b">
            <a:prstTxWarp prst="textNoShape">
              <a:avLst/>
            </a:prstTxWarp>
            <a:spAutoFit/>
          </a:bodyPr>
          <a:lstStyle/>
          <a:p>
            <a:pPr marL="0" marR="0" lvl="0" indent="0" algn="r" defTabSz="914400" rtl="0" eaLnBrk="1" fontAlgn="auto" latinLnBrk="0" hangingPunct="1">
              <a:lnSpc>
                <a:spcPct val="90000"/>
              </a:lnSpc>
              <a:spcBef>
                <a:spcPts val="0"/>
              </a:spcBef>
              <a:spcAft>
                <a:spcPts val="0"/>
              </a:spcAft>
              <a:buClrTx/>
              <a:buSzTx/>
              <a:buFontTx/>
              <a:buNone/>
              <a:tabLst>
                <a:tab pos="58738" algn="l"/>
                <a:tab pos="687388" algn="l"/>
              </a:tabLst>
              <a:defRPr/>
            </a:pPr>
            <a:r>
              <a:rPr kumimoji="0" lang="en-US" sz="1200" b="1" i="0" u="none" strike="noStrike" kern="1200" cap="none" spc="0" normalizeH="0" baseline="0" noProof="0" dirty="0">
                <a:ln>
                  <a:noFill/>
                </a:ln>
                <a:solidFill>
                  <a:srgbClr val="FFFFFF"/>
                </a:solidFill>
                <a:effectLst/>
                <a:uLnTx/>
                <a:uFillTx/>
                <a:latin typeface="Arial " charset="0"/>
                <a:ea typeface="ＭＳ Ｐゴシック" pitchFamily="-103" charset="-128"/>
                <a:cs typeface="ＭＳ Ｐゴシック" pitchFamily="-103" charset="-128"/>
              </a:rPr>
              <a:t>	</a:t>
            </a:r>
            <a:endParaRPr kumimoji="0" lang="en-US" sz="1200" b="1" i="0" u="none" strike="noStrike" kern="1200" cap="none" spc="0" normalizeH="0" baseline="0" noProof="0" dirty="0">
              <a:ln>
                <a:noFill/>
              </a:ln>
              <a:solidFill>
                <a:prstClr val="black"/>
              </a:solidFill>
              <a:effectLst/>
              <a:uLnTx/>
              <a:uFillTx/>
              <a:latin typeface="Arial " charset="0"/>
              <a:ea typeface="ＭＳ Ｐゴシック" pitchFamily="-103" charset="-128"/>
              <a:cs typeface="ＭＳ Ｐゴシック" pitchFamily="-103" charset="-128"/>
            </a:endParaRPr>
          </a:p>
        </p:txBody>
      </p:sp>
      <p:pic>
        <p:nvPicPr>
          <p:cNvPr id="10242" name="Picture 2">
            <a:extLst>
              <a:ext uri="{FF2B5EF4-FFF2-40B4-BE49-F238E27FC236}">
                <a16:creationId xmlns:a16="http://schemas.microsoft.com/office/drawing/2014/main" id="{9299A30E-988D-499F-B0ED-60B862422C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6571"/>
            <a:ext cx="9144000" cy="48253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A7BA61D-DB58-4E68-887F-50670BDE874B}"/>
              </a:ext>
            </a:extLst>
          </p:cNvPr>
          <p:cNvSpPr txBox="1"/>
          <p:nvPr/>
        </p:nvSpPr>
        <p:spPr>
          <a:xfrm>
            <a:off x="6248401" y="2005776"/>
            <a:ext cx="2743199" cy="30777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Gill Sans MT"/>
                <a:ea typeface="+mn-ea"/>
                <a:cs typeface="+mn-cs"/>
              </a:rPr>
              <a:t>Loss of Control</a:t>
            </a:r>
          </a:p>
        </p:txBody>
      </p:sp>
      <p:sp>
        <p:nvSpPr>
          <p:cNvPr id="5" name="Oval 4">
            <a:extLst>
              <a:ext uri="{FF2B5EF4-FFF2-40B4-BE49-F238E27FC236}">
                <a16:creationId xmlns:a16="http://schemas.microsoft.com/office/drawing/2014/main" id="{1F95524D-E00F-4C1F-9439-7EEC3DFB62CD}"/>
              </a:ext>
            </a:extLst>
          </p:cNvPr>
          <p:cNvSpPr/>
          <p:nvPr/>
        </p:nvSpPr>
        <p:spPr>
          <a:xfrm>
            <a:off x="57913" y="2286000"/>
            <a:ext cx="246887" cy="14446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66683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90600"/>
          </a:xfrm>
        </p:spPr>
        <p:txBody>
          <a:bodyPr>
            <a:normAutofit/>
          </a:bodyPr>
          <a:lstStyle/>
          <a:p>
            <a:pPr algn="ctr"/>
            <a:r>
              <a:rPr lang="en-US" b="1" dirty="0">
                <a:solidFill>
                  <a:schemeClr val="tx1"/>
                </a:solidFill>
              </a:rPr>
              <a:t>Objectives</a:t>
            </a:r>
            <a:r>
              <a:rPr lang="en-US" sz="2800" dirty="0">
                <a:solidFill>
                  <a:schemeClr val="accent1">
                    <a:lumMod val="75000"/>
                  </a:schemeClr>
                </a:solidFill>
              </a:rPr>
              <a:t>:</a:t>
            </a:r>
          </a:p>
        </p:txBody>
      </p:sp>
      <p:sp>
        <p:nvSpPr>
          <p:cNvPr id="3" name="Content Placeholder 2"/>
          <p:cNvSpPr>
            <a:spLocks noGrp="1"/>
          </p:cNvSpPr>
          <p:nvPr>
            <p:ph idx="1"/>
          </p:nvPr>
        </p:nvSpPr>
        <p:spPr>
          <a:xfrm>
            <a:off x="457200" y="1676400"/>
            <a:ext cx="8229600" cy="4800599"/>
          </a:xfrm>
        </p:spPr>
        <p:txBody>
          <a:bodyPr>
            <a:normAutofit fontScale="92500" lnSpcReduction="20000"/>
          </a:bodyPr>
          <a:lstStyle/>
          <a:p>
            <a:r>
              <a:rPr lang="en-US" sz="2400" dirty="0">
                <a:solidFill>
                  <a:schemeClr val="tx1"/>
                </a:solidFill>
              </a:rPr>
              <a:t>Describe the epidemiology of opioid use and addiction at the national and state levels</a:t>
            </a:r>
            <a:r>
              <a:rPr lang="en-US" dirty="0">
                <a:solidFill>
                  <a:schemeClr val="tx1"/>
                </a:solidFill>
              </a:rPr>
              <a:t>, highlighting impact of</a:t>
            </a:r>
            <a:r>
              <a:rPr lang="en-US" sz="2400" dirty="0">
                <a:solidFill>
                  <a:schemeClr val="tx1"/>
                </a:solidFill>
              </a:rPr>
              <a:t> COVID-19</a:t>
            </a:r>
          </a:p>
          <a:p>
            <a:endParaRPr lang="en-US" sz="2400" dirty="0">
              <a:solidFill>
                <a:schemeClr val="tx1"/>
              </a:solidFill>
            </a:endParaRPr>
          </a:p>
          <a:p>
            <a:r>
              <a:rPr lang="en-US" sz="2400" dirty="0">
                <a:solidFill>
                  <a:schemeClr val="tx1"/>
                </a:solidFill>
              </a:rPr>
              <a:t>Review key principles of addiction medicine including definitions, the brain disease model</a:t>
            </a:r>
            <a:r>
              <a:rPr lang="en-US" dirty="0">
                <a:solidFill>
                  <a:schemeClr val="tx1"/>
                </a:solidFill>
              </a:rPr>
              <a:t> and substance use disorder (</a:t>
            </a:r>
            <a:r>
              <a:rPr lang="en-US" sz="2400" dirty="0">
                <a:solidFill>
                  <a:schemeClr val="tx1"/>
                </a:solidFill>
              </a:rPr>
              <a:t>SUD) diagnostic criteria</a:t>
            </a:r>
          </a:p>
          <a:p>
            <a:pPr marL="0" indent="0">
              <a:buNone/>
            </a:pPr>
            <a:endParaRPr lang="en-US" sz="2400" dirty="0">
              <a:solidFill>
                <a:schemeClr val="tx1"/>
              </a:solidFill>
            </a:endParaRPr>
          </a:p>
          <a:p>
            <a:r>
              <a:rPr lang="en-US" sz="2400" dirty="0">
                <a:solidFill>
                  <a:schemeClr val="tx1"/>
                </a:solidFill>
              </a:rPr>
              <a:t>Discuss three FDA approved treatment options for opioid use disorder (OUD), with a focus on various buprenorphine formulations.</a:t>
            </a:r>
          </a:p>
          <a:p>
            <a:endParaRPr lang="en-US" dirty="0">
              <a:solidFill>
                <a:schemeClr val="tx1"/>
              </a:solidFill>
            </a:endParaRPr>
          </a:p>
          <a:p>
            <a:r>
              <a:rPr lang="en-US" dirty="0">
                <a:solidFill>
                  <a:schemeClr val="tx1"/>
                </a:solidFill>
              </a:rPr>
              <a:t>Review important adjunct medications to providing care to individuals with OUD including </a:t>
            </a:r>
            <a:r>
              <a:rPr lang="en-US" dirty="0" err="1">
                <a:solidFill>
                  <a:schemeClr val="tx1"/>
                </a:solidFill>
              </a:rPr>
              <a:t>PrEP</a:t>
            </a:r>
            <a:r>
              <a:rPr lang="en-US" dirty="0">
                <a:solidFill>
                  <a:schemeClr val="tx1"/>
                </a:solidFill>
              </a:rPr>
              <a:t>, PEP and Naloxone</a:t>
            </a:r>
          </a:p>
          <a:p>
            <a:endParaRPr lang="en-US" dirty="0">
              <a:solidFill>
                <a:schemeClr val="tx1"/>
              </a:solidFill>
            </a:endParaRPr>
          </a:p>
          <a:p>
            <a:r>
              <a:rPr lang="en-US" dirty="0">
                <a:solidFill>
                  <a:schemeClr val="tx1"/>
                </a:solidFill>
              </a:rPr>
              <a:t>Describe the recent expansion of Tele-behavioral health treatment for OUD</a:t>
            </a:r>
          </a:p>
          <a:p>
            <a:pPr marL="0" indent="0">
              <a:buNone/>
            </a:pPr>
            <a:endParaRPr lang="en-US" sz="2400" dirty="0">
              <a:solidFill>
                <a:schemeClr val="tx1"/>
              </a:solidFill>
            </a:endParaRPr>
          </a:p>
        </p:txBody>
      </p:sp>
      <p:sp>
        <p:nvSpPr>
          <p:cNvPr id="4" name="Slide Number Placeholder 3">
            <a:extLst>
              <a:ext uri="{FF2B5EF4-FFF2-40B4-BE49-F238E27FC236}">
                <a16:creationId xmlns:a16="http://schemas.microsoft.com/office/drawing/2014/main" id="{414D912E-34D4-4EE4-9FEA-83B416743888}"/>
              </a:ext>
            </a:extLst>
          </p:cNvPr>
          <p:cNvSpPr>
            <a:spLocks noGrp="1"/>
          </p:cNvSpPr>
          <p:nvPr>
            <p:ph type="sldNum" sz="quarter" idx="12"/>
          </p:nvPr>
        </p:nvSpPr>
        <p:spPr/>
        <p:txBody>
          <a:bodyPr/>
          <a:lstStyle/>
          <a:p>
            <a:fld id="{931F3E5D-8F3E-4289-BF29-C0524CBABEAD}" type="slidenum">
              <a:rPr lang="en-US" smtClean="0"/>
              <a:pPr/>
              <a:t>3</a:t>
            </a:fld>
            <a:endParaRPr lang="en-US"/>
          </a:p>
        </p:txBody>
      </p:sp>
    </p:spTree>
    <p:extLst>
      <p:ext uri="{BB962C8B-B14F-4D97-AF65-F5344CB8AC3E}">
        <p14:creationId xmlns:p14="http://schemas.microsoft.com/office/powerpoint/2010/main" val="3986727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0" y="457200"/>
            <a:ext cx="9144000" cy="914400"/>
          </a:xfrm>
        </p:spPr>
        <p:txBody>
          <a:bodyPr>
            <a:normAutofit/>
          </a:bodyPr>
          <a:lstStyle/>
          <a:p>
            <a:pPr algn="ctr" eaLnBrk="1" hangingPunct="1"/>
            <a:r>
              <a:rPr lang="en-US" sz="4000" b="1" dirty="0">
                <a:solidFill>
                  <a:schemeClr val="tx1"/>
                </a:solidFill>
                <a:ea typeface="ＭＳ Ｐゴシック" pitchFamily="-103" charset="-128"/>
                <a:cs typeface="ＭＳ Ｐゴシック" pitchFamily="-103" charset="-128"/>
              </a:rPr>
              <a:t>DSM-5 Criteria for OUD</a:t>
            </a:r>
            <a:endParaRPr lang="en-US" sz="4000" b="1" i="1" dirty="0">
              <a:solidFill>
                <a:schemeClr val="tx1"/>
              </a:solidFill>
              <a:ea typeface="ＭＳ Ｐゴシック" pitchFamily="-103" charset="-128"/>
              <a:cs typeface="ＭＳ Ｐゴシック" pitchFamily="-103" charset="-128"/>
            </a:endParaRPr>
          </a:p>
        </p:txBody>
      </p:sp>
      <p:sp>
        <p:nvSpPr>
          <p:cNvPr id="66565" name="Text Box 5"/>
          <p:cNvSpPr txBox="1">
            <a:spLocks noChangeArrowheads="1"/>
          </p:cNvSpPr>
          <p:nvPr/>
        </p:nvSpPr>
        <p:spPr bwMode="auto">
          <a:xfrm>
            <a:off x="2667000" y="6311900"/>
            <a:ext cx="5638800" cy="165100"/>
          </a:xfrm>
          <a:prstGeom prst="rect">
            <a:avLst/>
          </a:prstGeom>
          <a:noFill/>
          <a:ln w="12700">
            <a:noFill/>
            <a:miter lim="800000"/>
            <a:headEnd type="none" w="sm" len="sm"/>
            <a:tailEnd type="none" w="sm" len="sm"/>
          </a:ln>
        </p:spPr>
        <p:txBody>
          <a:bodyPr lIns="0" tIns="0" rIns="0" bIns="0" anchor="b">
            <a:prstTxWarp prst="textNoShape">
              <a:avLst/>
            </a:prstTxWarp>
            <a:spAutoFit/>
          </a:bodyPr>
          <a:lstStyle/>
          <a:p>
            <a:pPr marL="0" marR="0" lvl="0" indent="0" algn="r" defTabSz="914400" rtl="0" eaLnBrk="1" fontAlgn="auto" latinLnBrk="0" hangingPunct="1">
              <a:lnSpc>
                <a:spcPct val="90000"/>
              </a:lnSpc>
              <a:spcBef>
                <a:spcPts val="0"/>
              </a:spcBef>
              <a:spcAft>
                <a:spcPts val="0"/>
              </a:spcAft>
              <a:buClrTx/>
              <a:buSzTx/>
              <a:buFontTx/>
              <a:buNone/>
              <a:tabLst>
                <a:tab pos="58738" algn="l"/>
                <a:tab pos="687388" algn="l"/>
              </a:tabLst>
              <a:defRPr/>
            </a:pPr>
            <a:r>
              <a:rPr kumimoji="0" lang="en-US" sz="1200" b="1" i="0" u="none" strike="noStrike" kern="1200" cap="none" spc="0" normalizeH="0" baseline="0" noProof="0" dirty="0">
                <a:ln>
                  <a:noFill/>
                </a:ln>
                <a:solidFill>
                  <a:srgbClr val="FFFFFF"/>
                </a:solidFill>
                <a:effectLst/>
                <a:uLnTx/>
                <a:uFillTx/>
                <a:latin typeface="Arial " charset="0"/>
                <a:ea typeface="ＭＳ Ｐゴシック" pitchFamily="-103" charset="-128"/>
                <a:cs typeface="ＭＳ Ｐゴシック" pitchFamily="-103" charset="-128"/>
              </a:rPr>
              <a:t>	</a:t>
            </a:r>
            <a:endParaRPr kumimoji="0" lang="en-US" sz="1200" b="1" i="0" u="none" strike="noStrike" kern="1200" cap="none" spc="0" normalizeH="0" baseline="0" noProof="0" dirty="0">
              <a:ln>
                <a:noFill/>
              </a:ln>
              <a:solidFill>
                <a:prstClr val="black"/>
              </a:solidFill>
              <a:effectLst/>
              <a:uLnTx/>
              <a:uFillTx/>
              <a:latin typeface="Arial " charset="0"/>
              <a:ea typeface="ＭＳ Ｐゴシック" pitchFamily="-103" charset="-128"/>
              <a:cs typeface="ＭＳ Ｐゴシック" pitchFamily="-103" charset="-128"/>
            </a:endParaRPr>
          </a:p>
        </p:txBody>
      </p:sp>
      <p:pic>
        <p:nvPicPr>
          <p:cNvPr id="10242" name="Picture 2">
            <a:extLst>
              <a:ext uri="{FF2B5EF4-FFF2-40B4-BE49-F238E27FC236}">
                <a16:creationId xmlns:a16="http://schemas.microsoft.com/office/drawing/2014/main" id="{9299A30E-988D-499F-B0ED-60B862422C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6571"/>
            <a:ext cx="9144000" cy="48253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A7BA61D-DB58-4E68-887F-50670BDE874B}"/>
              </a:ext>
            </a:extLst>
          </p:cNvPr>
          <p:cNvSpPr txBox="1"/>
          <p:nvPr/>
        </p:nvSpPr>
        <p:spPr>
          <a:xfrm>
            <a:off x="6096001" y="2005776"/>
            <a:ext cx="2895600" cy="52322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Gill Sans MT"/>
                <a:ea typeface="+mn-ea"/>
                <a:cs typeface="+mn-cs"/>
              </a:rPr>
              <a:t>Loss of Control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Gill Sans MT"/>
                <a:ea typeface="+mn-ea"/>
                <a:cs typeface="+mn-cs"/>
              </a:rPr>
              <a:t>Use Despite </a:t>
            </a:r>
            <a:r>
              <a:rPr lang="en-US" sz="1400" b="1" dirty="0">
                <a:solidFill>
                  <a:srgbClr val="0070C0"/>
                </a:solidFill>
                <a:latin typeface="Gill Sans MT"/>
              </a:rPr>
              <a:t>N</a:t>
            </a:r>
            <a:r>
              <a:rPr kumimoji="0" lang="en-US" sz="1400" b="1" i="0" u="none" strike="noStrike" kern="1200" cap="none" spc="0" normalizeH="0" baseline="0" noProof="0" dirty="0" err="1">
                <a:ln>
                  <a:noFill/>
                </a:ln>
                <a:solidFill>
                  <a:srgbClr val="0070C0"/>
                </a:solidFill>
                <a:effectLst/>
                <a:uLnTx/>
                <a:uFillTx/>
                <a:latin typeface="Gill Sans MT"/>
                <a:ea typeface="+mn-ea"/>
                <a:cs typeface="+mn-cs"/>
              </a:rPr>
              <a:t>eg</a:t>
            </a:r>
            <a:r>
              <a:rPr kumimoji="0" lang="en-US" sz="1400" b="1" i="0" u="none" strike="noStrike" kern="1200" cap="none" spc="0" normalizeH="0" baseline="0" noProof="0" dirty="0">
                <a:ln>
                  <a:noFill/>
                </a:ln>
                <a:solidFill>
                  <a:srgbClr val="0070C0"/>
                </a:solidFill>
                <a:effectLst/>
                <a:uLnTx/>
                <a:uFillTx/>
                <a:latin typeface="Gill Sans MT"/>
                <a:ea typeface="+mn-ea"/>
                <a:cs typeface="+mn-cs"/>
              </a:rPr>
              <a:t> Consequences</a:t>
            </a:r>
          </a:p>
        </p:txBody>
      </p:sp>
      <p:sp>
        <p:nvSpPr>
          <p:cNvPr id="5" name="Oval 4">
            <a:extLst>
              <a:ext uri="{FF2B5EF4-FFF2-40B4-BE49-F238E27FC236}">
                <a16:creationId xmlns:a16="http://schemas.microsoft.com/office/drawing/2014/main" id="{1F95524D-E00F-4C1F-9439-7EEC3DFB62CD}"/>
              </a:ext>
            </a:extLst>
          </p:cNvPr>
          <p:cNvSpPr/>
          <p:nvPr/>
        </p:nvSpPr>
        <p:spPr>
          <a:xfrm>
            <a:off x="57913" y="2286000"/>
            <a:ext cx="246887" cy="14446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a:extLst>
              <a:ext uri="{FF2B5EF4-FFF2-40B4-BE49-F238E27FC236}">
                <a16:creationId xmlns:a16="http://schemas.microsoft.com/office/drawing/2014/main" id="{93508A27-8D89-4B2F-BF40-96C9745D8654}"/>
              </a:ext>
            </a:extLst>
          </p:cNvPr>
          <p:cNvSpPr/>
          <p:nvPr/>
        </p:nvSpPr>
        <p:spPr>
          <a:xfrm>
            <a:off x="57913" y="3730630"/>
            <a:ext cx="246887" cy="1755769"/>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919193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0" y="457200"/>
            <a:ext cx="9144000" cy="914400"/>
          </a:xfrm>
        </p:spPr>
        <p:txBody>
          <a:bodyPr>
            <a:normAutofit/>
          </a:bodyPr>
          <a:lstStyle/>
          <a:p>
            <a:pPr algn="ctr" eaLnBrk="1" hangingPunct="1"/>
            <a:r>
              <a:rPr lang="en-US" sz="4000" b="1" dirty="0">
                <a:solidFill>
                  <a:schemeClr val="tx1"/>
                </a:solidFill>
                <a:ea typeface="ＭＳ Ｐゴシック" pitchFamily="-103" charset="-128"/>
                <a:cs typeface="ＭＳ Ｐゴシック" pitchFamily="-103" charset="-128"/>
              </a:rPr>
              <a:t>DSM-5 Criteria for OUD</a:t>
            </a:r>
            <a:endParaRPr lang="en-US" sz="4000" b="1" i="1" dirty="0">
              <a:solidFill>
                <a:schemeClr val="tx1"/>
              </a:solidFill>
              <a:ea typeface="ＭＳ Ｐゴシック" pitchFamily="-103" charset="-128"/>
              <a:cs typeface="ＭＳ Ｐゴシック" pitchFamily="-103" charset="-128"/>
            </a:endParaRPr>
          </a:p>
        </p:txBody>
      </p:sp>
      <p:sp>
        <p:nvSpPr>
          <p:cNvPr id="66565" name="Text Box 5"/>
          <p:cNvSpPr txBox="1">
            <a:spLocks noChangeArrowheads="1"/>
          </p:cNvSpPr>
          <p:nvPr/>
        </p:nvSpPr>
        <p:spPr bwMode="auto">
          <a:xfrm>
            <a:off x="2667000" y="6311900"/>
            <a:ext cx="5638800" cy="165100"/>
          </a:xfrm>
          <a:prstGeom prst="rect">
            <a:avLst/>
          </a:prstGeom>
          <a:noFill/>
          <a:ln w="12700">
            <a:noFill/>
            <a:miter lim="800000"/>
            <a:headEnd type="none" w="sm" len="sm"/>
            <a:tailEnd type="none" w="sm" len="sm"/>
          </a:ln>
        </p:spPr>
        <p:txBody>
          <a:bodyPr lIns="0" tIns="0" rIns="0" bIns="0" anchor="b">
            <a:prstTxWarp prst="textNoShape">
              <a:avLst/>
            </a:prstTxWarp>
            <a:spAutoFit/>
          </a:bodyPr>
          <a:lstStyle/>
          <a:p>
            <a:pPr marL="0" marR="0" lvl="0" indent="0" algn="r" defTabSz="914400" rtl="0" eaLnBrk="1" fontAlgn="auto" latinLnBrk="0" hangingPunct="1">
              <a:lnSpc>
                <a:spcPct val="90000"/>
              </a:lnSpc>
              <a:spcBef>
                <a:spcPts val="0"/>
              </a:spcBef>
              <a:spcAft>
                <a:spcPts val="0"/>
              </a:spcAft>
              <a:buClrTx/>
              <a:buSzTx/>
              <a:buFontTx/>
              <a:buNone/>
              <a:tabLst>
                <a:tab pos="58738" algn="l"/>
                <a:tab pos="687388" algn="l"/>
              </a:tabLst>
              <a:defRPr/>
            </a:pPr>
            <a:r>
              <a:rPr kumimoji="0" lang="en-US" sz="1200" b="1" i="0" u="none" strike="noStrike" kern="1200" cap="none" spc="0" normalizeH="0" baseline="0" noProof="0" dirty="0">
                <a:ln>
                  <a:noFill/>
                </a:ln>
                <a:solidFill>
                  <a:srgbClr val="FFFFFF"/>
                </a:solidFill>
                <a:effectLst/>
                <a:uLnTx/>
                <a:uFillTx/>
                <a:latin typeface="Arial " charset="0"/>
                <a:ea typeface="ＭＳ Ｐゴシック" pitchFamily="-103" charset="-128"/>
                <a:cs typeface="ＭＳ Ｐゴシック" pitchFamily="-103" charset="-128"/>
              </a:rPr>
              <a:t>	</a:t>
            </a:r>
            <a:endParaRPr kumimoji="0" lang="en-US" sz="1200" b="1" i="0" u="none" strike="noStrike" kern="1200" cap="none" spc="0" normalizeH="0" baseline="0" noProof="0" dirty="0">
              <a:ln>
                <a:noFill/>
              </a:ln>
              <a:solidFill>
                <a:prstClr val="black"/>
              </a:solidFill>
              <a:effectLst/>
              <a:uLnTx/>
              <a:uFillTx/>
              <a:latin typeface="Arial " charset="0"/>
              <a:ea typeface="ＭＳ Ｐゴシック" pitchFamily="-103" charset="-128"/>
              <a:cs typeface="ＭＳ Ｐゴシック" pitchFamily="-103" charset="-128"/>
            </a:endParaRPr>
          </a:p>
        </p:txBody>
      </p:sp>
      <p:pic>
        <p:nvPicPr>
          <p:cNvPr id="10242" name="Picture 2">
            <a:extLst>
              <a:ext uri="{FF2B5EF4-FFF2-40B4-BE49-F238E27FC236}">
                <a16:creationId xmlns:a16="http://schemas.microsoft.com/office/drawing/2014/main" id="{9299A30E-988D-499F-B0ED-60B862422C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6571"/>
            <a:ext cx="9144000" cy="48253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A7BA61D-DB58-4E68-887F-50670BDE874B}"/>
              </a:ext>
            </a:extLst>
          </p:cNvPr>
          <p:cNvSpPr txBox="1"/>
          <p:nvPr/>
        </p:nvSpPr>
        <p:spPr>
          <a:xfrm>
            <a:off x="6096001" y="2005776"/>
            <a:ext cx="2895600" cy="73866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Gill Sans MT"/>
                <a:ea typeface="+mn-ea"/>
                <a:cs typeface="+mn-cs"/>
              </a:rPr>
              <a:t>Loss of Control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Gill Sans MT"/>
                <a:ea typeface="+mn-ea"/>
                <a:cs typeface="+mn-cs"/>
              </a:rPr>
              <a:t>Use Despite </a:t>
            </a:r>
            <a:r>
              <a:rPr lang="en-US" sz="1400" b="1" dirty="0">
                <a:solidFill>
                  <a:srgbClr val="0070C0"/>
                </a:solidFill>
                <a:latin typeface="Gill Sans MT"/>
              </a:rPr>
              <a:t>N</a:t>
            </a:r>
            <a:r>
              <a:rPr kumimoji="0" lang="en-US" sz="1400" b="1" i="0" u="none" strike="noStrike" kern="1200" cap="none" spc="0" normalizeH="0" baseline="0" noProof="0" dirty="0" err="1">
                <a:ln>
                  <a:noFill/>
                </a:ln>
                <a:solidFill>
                  <a:srgbClr val="0070C0"/>
                </a:solidFill>
                <a:effectLst/>
                <a:uLnTx/>
                <a:uFillTx/>
                <a:latin typeface="Gill Sans MT"/>
                <a:ea typeface="+mn-ea"/>
                <a:cs typeface="+mn-cs"/>
              </a:rPr>
              <a:t>eg</a:t>
            </a:r>
            <a:r>
              <a:rPr kumimoji="0" lang="en-US" sz="1400" b="1" i="0" u="none" strike="noStrike" kern="1200" cap="none" spc="0" normalizeH="0" baseline="0" noProof="0" dirty="0">
                <a:ln>
                  <a:noFill/>
                </a:ln>
                <a:solidFill>
                  <a:srgbClr val="0070C0"/>
                </a:solidFill>
                <a:effectLst/>
                <a:uLnTx/>
                <a:uFillTx/>
                <a:latin typeface="Gill Sans MT"/>
                <a:ea typeface="+mn-ea"/>
                <a:cs typeface="+mn-cs"/>
              </a:rPr>
              <a:t> </a:t>
            </a:r>
            <a:r>
              <a:rPr lang="en-US" sz="1400" b="1" dirty="0">
                <a:solidFill>
                  <a:srgbClr val="0070C0"/>
                </a:solidFill>
                <a:latin typeface="Gill Sans MT"/>
              </a:rPr>
              <a:t>C</a:t>
            </a:r>
            <a:r>
              <a:rPr kumimoji="0" lang="en-US" sz="1400" b="1" i="0" u="none" strike="noStrike" kern="1200" cap="none" spc="0" normalizeH="0" baseline="0" noProof="0" dirty="0" err="1">
                <a:ln>
                  <a:noFill/>
                </a:ln>
                <a:solidFill>
                  <a:srgbClr val="0070C0"/>
                </a:solidFill>
                <a:effectLst/>
                <a:uLnTx/>
                <a:uFillTx/>
                <a:latin typeface="Gill Sans MT"/>
                <a:ea typeface="+mn-ea"/>
                <a:cs typeface="+mn-cs"/>
              </a:rPr>
              <a:t>onsequences</a:t>
            </a:r>
            <a:endParaRPr kumimoji="0" lang="en-US" sz="1400" b="1" i="0" u="none" strike="noStrike" kern="1200" cap="none" spc="0" normalizeH="0" baseline="0" noProof="0" dirty="0">
              <a:ln>
                <a:noFill/>
              </a:ln>
              <a:solidFill>
                <a:srgbClr val="0070C0"/>
              </a:solidFill>
              <a:effectLst/>
              <a:uLnTx/>
              <a:uFillTx/>
              <a:latin typeface="Gill Sans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B050"/>
                </a:solidFill>
                <a:effectLst/>
                <a:uLnTx/>
                <a:uFillTx/>
                <a:latin typeface="Gill Sans MT"/>
                <a:ea typeface="+mn-ea"/>
                <a:cs typeface="+mn-cs"/>
              </a:rPr>
              <a:t>Physiologic Changes</a:t>
            </a:r>
          </a:p>
        </p:txBody>
      </p:sp>
      <p:sp>
        <p:nvSpPr>
          <p:cNvPr id="5" name="Oval 4">
            <a:extLst>
              <a:ext uri="{FF2B5EF4-FFF2-40B4-BE49-F238E27FC236}">
                <a16:creationId xmlns:a16="http://schemas.microsoft.com/office/drawing/2014/main" id="{1F95524D-E00F-4C1F-9439-7EEC3DFB62CD}"/>
              </a:ext>
            </a:extLst>
          </p:cNvPr>
          <p:cNvSpPr/>
          <p:nvPr/>
        </p:nvSpPr>
        <p:spPr>
          <a:xfrm>
            <a:off x="57913" y="2286000"/>
            <a:ext cx="246887" cy="14446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a:extLst>
              <a:ext uri="{FF2B5EF4-FFF2-40B4-BE49-F238E27FC236}">
                <a16:creationId xmlns:a16="http://schemas.microsoft.com/office/drawing/2014/main" id="{93508A27-8D89-4B2F-BF40-96C9745D8654}"/>
              </a:ext>
            </a:extLst>
          </p:cNvPr>
          <p:cNvSpPr/>
          <p:nvPr/>
        </p:nvSpPr>
        <p:spPr>
          <a:xfrm>
            <a:off x="57913" y="3730630"/>
            <a:ext cx="246887" cy="1755769"/>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9" name="Oval 8">
            <a:extLst>
              <a:ext uri="{FF2B5EF4-FFF2-40B4-BE49-F238E27FC236}">
                <a16:creationId xmlns:a16="http://schemas.microsoft.com/office/drawing/2014/main" id="{4ECB5D97-AB7F-43E1-86A6-927090942731}"/>
              </a:ext>
            </a:extLst>
          </p:cNvPr>
          <p:cNvSpPr/>
          <p:nvPr/>
        </p:nvSpPr>
        <p:spPr>
          <a:xfrm>
            <a:off x="57913" y="5486400"/>
            <a:ext cx="246887" cy="8255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6" name="TextBox 15">
            <a:extLst>
              <a:ext uri="{FF2B5EF4-FFF2-40B4-BE49-F238E27FC236}">
                <a16:creationId xmlns:a16="http://schemas.microsoft.com/office/drawing/2014/main" id="{17E2B27E-69FB-4DED-9D6B-7A9274086A4A}"/>
              </a:ext>
            </a:extLst>
          </p:cNvPr>
          <p:cNvSpPr txBox="1"/>
          <p:nvPr/>
        </p:nvSpPr>
        <p:spPr>
          <a:xfrm>
            <a:off x="6096001" y="2991967"/>
            <a:ext cx="2895600" cy="73866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Gill Sans MT"/>
                <a:ea typeface="+mn-ea"/>
                <a:cs typeface="+mn-cs"/>
              </a:rPr>
              <a:t>Mild =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Gill Sans MT"/>
                <a:ea typeface="+mn-ea"/>
                <a:cs typeface="+mn-cs"/>
              </a:rPr>
              <a:t>Moderate = 4-5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Gill Sans MT"/>
                <a:ea typeface="+mn-ea"/>
                <a:cs typeface="+mn-cs"/>
              </a:rPr>
              <a:t>Severe ≥ 6</a:t>
            </a:r>
          </a:p>
        </p:txBody>
      </p:sp>
    </p:spTree>
    <p:extLst>
      <p:ext uri="{BB962C8B-B14F-4D97-AF65-F5344CB8AC3E}">
        <p14:creationId xmlns:p14="http://schemas.microsoft.com/office/powerpoint/2010/main" val="529556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067800" cy="914400"/>
          </a:xfrm>
        </p:spPr>
        <p:txBody>
          <a:bodyPr>
            <a:normAutofit/>
          </a:bodyPr>
          <a:lstStyle/>
          <a:p>
            <a:pPr algn="ctr"/>
            <a:r>
              <a:rPr lang="en-US" sz="3200" b="1" dirty="0">
                <a:solidFill>
                  <a:schemeClr val="tx1"/>
                </a:solidFill>
              </a:rPr>
              <a:t>How do Medications for OUD Treatment Work?</a:t>
            </a:r>
          </a:p>
        </p:txBody>
      </p:sp>
      <p:sp>
        <p:nvSpPr>
          <p:cNvPr id="3" name="Content Placeholder 2"/>
          <p:cNvSpPr>
            <a:spLocks noGrp="1"/>
          </p:cNvSpPr>
          <p:nvPr>
            <p:ph idx="1"/>
          </p:nvPr>
        </p:nvSpPr>
        <p:spPr>
          <a:xfrm>
            <a:off x="103759" y="1522400"/>
            <a:ext cx="7924800" cy="4418372"/>
          </a:xfrm>
        </p:spPr>
        <p:txBody>
          <a:bodyPr>
            <a:normAutofit/>
          </a:bodyPr>
          <a:lstStyle/>
          <a:p>
            <a:r>
              <a:rPr lang="en-US" dirty="0">
                <a:solidFill>
                  <a:schemeClr val="tx1"/>
                </a:solidFill>
              </a:rPr>
              <a:t>Provides </a:t>
            </a:r>
            <a:r>
              <a:rPr lang="en-US" b="1" dirty="0">
                <a:solidFill>
                  <a:schemeClr val="accent1"/>
                </a:solidFill>
                <a:highlight>
                  <a:srgbClr val="000000"/>
                </a:highlight>
              </a:rPr>
              <a:t>physiological</a:t>
            </a:r>
            <a:r>
              <a:rPr lang="en-US" dirty="0">
                <a:solidFill>
                  <a:schemeClr val="tx1"/>
                </a:solidFill>
              </a:rPr>
              <a:t> and </a:t>
            </a:r>
            <a:r>
              <a:rPr lang="en-US" b="1" dirty="0">
                <a:solidFill>
                  <a:schemeClr val="accent1"/>
                </a:solidFill>
                <a:highlight>
                  <a:srgbClr val="000000"/>
                </a:highlight>
              </a:rPr>
              <a:t>psychological</a:t>
            </a:r>
            <a:r>
              <a:rPr lang="en-US" dirty="0">
                <a:solidFill>
                  <a:schemeClr val="tx1"/>
                </a:solidFill>
              </a:rPr>
              <a:t> stabilization that can allow recovery to take place</a:t>
            </a:r>
          </a:p>
          <a:p>
            <a:endParaRPr lang="en-US" dirty="0">
              <a:solidFill>
                <a:schemeClr val="tx1"/>
              </a:solidFill>
            </a:endParaRPr>
          </a:p>
          <a:p>
            <a:pPr lvl="1"/>
            <a:r>
              <a:rPr lang="en-US" sz="2800" b="1" dirty="0">
                <a:solidFill>
                  <a:schemeClr val="tx1"/>
                </a:solidFill>
              </a:rPr>
              <a:t>Reduce/prevent withdrawal</a:t>
            </a:r>
          </a:p>
          <a:p>
            <a:pPr lvl="1"/>
            <a:endParaRPr lang="en-US" sz="2800" b="1" dirty="0">
              <a:solidFill>
                <a:schemeClr val="tx1"/>
              </a:solidFill>
            </a:endParaRPr>
          </a:p>
          <a:p>
            <a:pPr lvl="1"/>
            <a:r>
              <a:rPr lang="en-US" sz="2800" b="1" dirty="0">
                <a:solidFill>
                  <a:schemeClr val="tx1"/>
                </a:solidFill>
              </a:rPr>
              <a:t>Diminish/eliminate cravings</a:t>
            </a:r>
          </a:p>
          <a:p>
            <a:pPr marL="274320" lvl="1" indent="0">
              <a:buNone/>
            </a:pPr>
            <a:endParaRPr lang="en-US" sz="2800" b="1" dirty="0">
              <a:solidFill>
                <a:schemeClr val="tx1"/>
              </a:solidFill>
            </a:endParaRPr>
          </a:p>
        </p:txBody>
      </p:sp>
      <p:pic>
        <p:nvPicPr>
          <p:cNvPr id="6" name="Picture 2" descr="Image result for effects of opioids on body systems">
            <a:extLst>
              <a:ext uri="{FF2B5EF4-FFF2-40B4-BE49-F238E27FC236}">
                <a16:creationId xmlns:a16="http://schemas.microsoft.com/office/drawing/2014/main" id="{94C31A13-4E23-4E0C-ACA7-CAF15D7444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465408"/>
            <a:ext cx="3309063" cy="2532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954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067800" cy="914400"/>
          </a:xfrm>
        </p:spPr>
        <p:txBody>
          <a:bodyPr>
            <a:normAutofit/>
          </a:bodyPr>
          <a:lstStyle/>
          <a:p>
            <a:pPr algn="ctr"/>
            <a:r>
              <a:rPr lang="en-US" sz="3200" b="1" dirty="0">
                <a:solidFill>
                  <a:schemeClr val="tx1"/>
                </a:solidFill>
              </a:rPr>
              <a:t>How do Medications for OUD Treatment Work?</a:t>
            </a:r>
          </a:p>
        </p:txBody>
      </p:sp>
      <p:sp>
        <p:nvSpPr>
          <p:cNvPr id="3" name="Content Placeholder 2"/>
          <p:cNvSpPr>
            <a:spLocks noGrp="1"/>
          </p:cNvSpPr>
          <p:nvPr>
            <p:ph idx="1"/>
          </p:nvPr>
        </p:nvSpPr>
        <p:spPr>
          <a:xfrm>
            <a:off x="103759" y="1522400"/>
            <a:ext cx="7924800" cy="4418372"/>
          </a:xfrm>
        </p:spPr>
        <p:txBody>
          <a:bodyPr>
            <a:normAutofit/>
          </a:bodyPr>
          <a:lstStyle/>
          <a:p>
            <a:r>
              <a:rPr lang="en-US" dirty="0">
                <a:solidFill>
                  <a:schemeClr val="tx1"/>
                </a:solidFill>
              </a:rPr>
              <a:t>Provides </a:t>
            </a:r>
            <a:r>
              <a:rPr lang="en-US" b="1" dirty="0">
                <a:solidFill>
                  <a:schemeClr val="accent1"/>
                </a:solidFill>
                <a:highlight>
                  <a:srgbClr val="000000"/>
                </a:highlight>
              </a:rPr>
              <a:t>physiological</a:t>
            </a:r>
            <a:r>
              <a:rPr lang="en-US" dirty="0">
                <a:solidFill>
                  <a:schemeClr val="tx1"/>
                </a:solidFill>
              </a:rPr>
              <a:t> and </a:t>
            </a:r>
            <a:r>
              <a:rPr lang="en-US" b="1" dirty="0">
                <a:solidFill>
                  <a:schemeClr val="accent1"/>
                </a:solidFill>
                <a:highlight>
                  <a:srgbClr val="000000"/>
                </a:highlight>
              </a:rPr>
              <a:t>psychological</a:t>
            </a:r>
            <a:r>
              <a:rPr lang="en-US" dirty="0">
                <a:solidFill>
                  <a:schemeClr val="tx1"/>
                </a:solidFill>
              </a:rPr>
              <a:t> stabilization that can allow recovery to take place</a:t>
            </a:r>
          </a:p>
          <a:p>
            <a:endParaRPr lang="en-US" dirty="0">
              <a:solidFill>
                <a:schemeClr val="tx1"/>
              </a:solidFill>
            </a:endParaRPr>
          </a:p>
          <a:p>
            <a:pPr lvl="1"/>
            <a:r>
              <a:rPr lang="en-US" sz="2800" b="1" dirty="0">
                <a:solidFill>
                  <a:schemeClr val="tx1"/>
                </a:solidFill>
              </a:rPr>
              <a:t>Reduce/prevent withdrawal</a:t>
            </a:r>
          </a:p>
          <a:p>
            <a:pPr lvl="1"/>
            <a:endParaRPr lang="en-US" sz="2800" b="1" dirty="0">
              <a:solidFill>
                <a:schemeClr val="tx1"/>
              </a:solidFill>
            </a:endParaRPr>
          </a:p>
          <a:p>
            <a:pPr lvl="1"/>
            <a:r>
              <a:rPr lang="en-US" sz="2800" b="1" dirty="0">
                <a:solidFill>
                  <a:schemeClr val="tx1"/>
                </a:solidFill>
              </a:rPr>
              <a:t>Diminish/eliminate cravings</a:t>
            </a:r>
          </a:p>
          <a:p>
            <a:pPr marL="274320" lvl="1" indent="0">
              <a:buNone/>
            </a:pPr>
            <a:endParaRPr lang="en-US" sz="2800" b="1" dirty="0">
              <a:solidFill>
                <a:schemeClr val="tx1"/>
              </a:solidFill>
            </a:endParaRPr>
          </a:p>
          <a:p>
            <a:pPr lvl="1"/>
            <a:r>
              <a:rPr lang="en-US" sz="2800" b="1" dirty="0">
                <a:solidFill>
                  <a:schemeClr val="tx1"/>
                </a:solidFill>
              </a:rPr>
              <a:t>Block the euphoric effect</a:t>
            </a:r>
          </a:p>
          <a:p>
            <a:pPr marL="274320" lvl="1" indent="0">
              <a:buNone/>
            </a:pPr>
            <a:endParaRPr lang="en-US" sz="2800" b="1" dirty="0">
              <a:solidFill>
                <a:schemeClr val="tx1"/>
              </a:solidFill>
            </a:endParaRPr>
          </a:p>
          <a:p>
            <a:pPr lvl="1"/>
            <a:r>
              <a:rPr lang="en-US" sz="2800" b="1" dirty="0">
                <a:solidFill>
                  <a:schemeClr val="tx1"/>
                </a:solidFill>
              </a:rPr>
              <a:t>Restore physiological function</a:t>
            </a:r>
          </a:p>
        </p:txBody>
      </p:sp>
      <p:pic>
        <p:nvPicPr>
          <p:cNvPr id="6" name="Picture 2" descr="Image result for effects of opioids on body systems">
            <a:extLst>
              <a:ext uri="{FF2B5EF4-FFF2-40B4-BE49-F238E27FC236}">
                <a16:creationId xmlns:a16="http://schemas.microsoft.com/office/drawing/2014/main" id="{94C31A13-4E23-4E0C-ACA7-CAF15D7444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465408"/>
            <a:ext cx="3309063" cy="2532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170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1325563"/>
          </a:xfrm>
        </p:spPr>
        <p:txBody>
          <a:bodyPr/>
          <a:lstStyle/>
          <a:p>
            <a:pPr algn="ctr"/>
            <a:r>
              <a:rPr lang="en-US" b="1" dirty="0">
                <a:solidFill>
                  <a:schemeClr val="tx1"/>
                </a:solidFill>
              </a:rPr>
              <a:t>Opioid Use Disorder (OUD)</a:t>
            </a:r>
          </a:p>
        </p:txBody>
      </p:sp>
      <p:sp>
        <p:nvSpPr>
          <p:cNvPr id="3" name="Rectangle 2"/>
          <p:cNvSpPr/>
          <p:nvPr/>
        </p:nvSpPr>
        <p:spPr>
          <a:xfrm>
            <a:off x="0" y="2334161"/>
            <a:ext cx="9144000" cy="3354765"/>
          </a:xfrm>
          <a:prstGeom prst="rect">
            <a:avLst/>
          </a:prstGeom>
        </p:spPr>
        <p:txBody>
          <a:bodyPr wrap="square">
            <a:spAutoFit/>
          </a:bodyPr>
          <a:lstStyle/>
          <a:p>
            <a:pPr algn="ctr"/>
            <a:r>
              <a:rPr lang="en-US" sz="4000" b="1" dirty="0"/>
              <a:t>Most effective treatment is </a:t>
            </a:r>
          </a:p>
          <a:p>
            <a:pPr algn="ctr"/>
            <a:r>
              <a:rPr lang="en-US" sz="4300" b="1" dirty="0">
                <a:highlight>
                  <a:srgbClr val="000000"/>
                </a:highlight>
              </a:rPr>
              <a:t>Medication Assisted Treatment (MAT)</a:t>
            </a:r>
          </a:p>
          <a:p>
            <a:pPr algn="ctr"/>
            <a:endParaRPr lang="en-US" sz="4300" b="1" dirty="0">
              <a:highlight>
                <a:srgbClr val="000000"/>
              </a:highlight>
            </a:endParaRPr>
          </a:p>
          <a:p>
            <a:pPr algn="ctr"/>
            <a:endParaRPr lang="en-US" sz="4300" b="1" dirty="0">
              <a:highlight>
                <a:srgbClr val="000000"/>
              </a:highlight>
            </a:endParaRPr>
          </a:p>
          <a:p>
            <a:pPr algn="ctr"/>
            <a:endParaRPr lang="en-US" sz="4300" b="1" dirty="0">
              <a:highlight>
                <a:srgbClr val="000000"/>
              </a:highlight>
            </a:endParaRPr>
          </a:p>
        </p:txBody>
      </p:sp>
    </p:spTree>
    <p:extLst>
      <p:ext uri="{BB962C8B-B14F-4D97-AF65-F5344CB8AC3E}">
        <p14:creationId xmlns:p14="http://schemas.microsoft.com/office/powerpoint/2010/main" val="669609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1325563"/>
          </a:xfrm>
        </p:spPr>
        <p:txBody>
          <a:bodyPr/>
          <a:lstStyle/>
          <a:p>
            <a:pPr algn="ctr"/>
            <a:r>
              <a:rPr lang="en-US" b="1" dirty="0">
                <a:solidFill>
                  <a:schemeClr val="tx1"/>
                </a:solidFill>
              </a:rPr>
              <a:t>Opioid Use Disorder (OUD)</a:t>
            </a:r>
          </a:p>
        </p:txBody>
      </p:sp>
      <p:sp>
        <p:nvSpPr>
          <p:cNvPr id="3" name="Rectangle 2"/>
          <p:cNvSpPr/>
          <p:nvPr/>
        </p:nvSpPr>
        <p:spPr>
          <a:xfrm>
            <a:off x="0" y="2334161"/>
            <a:ext cx="9144000" cy="4016484"/>
          </a:xfrm>
          <a:prstGeom prst="rect">
            <a:avLst/>
          </a:prstGeom>
        </p:spPr>
        <p:txBody>
          <a:bodyPr wrap="square">
            <a:spAutoFit/>
          </a:bodyPr>
          <a:lstStyle/>
          <a:p>
            <a:pPr algn="ctr"/>
            <a:r>
              <a:rPr lang="en-US" sz="4000" b="1" dirty="0"/>
              <a:t>Most effective treatment is </a:t>
            </a:r>
          </a:p>
          <a:p>
            <a:pPr algn="ctr"/>
            <a:r>
              <a:rPr lang="en-US" sz="4300" b="1" dirty="0">
                <a:highlight>
                  <a:srgbClr val="000000"/>
                </a:highlight>
              </a:rPr>
              <a:t>Medication Assisted Treatment (MAT)</a:t>
            </a:r>
          </a:p>
          <a:p>
            <a:pPr algn="ctr"/>
            <a:endParaRPr lang="en-US" sz="4300" b="1" dirty="0">
              <a:highlight>
                <a:srgbClr val="000000"/>
              </a:highlight>
            </a:endParaRPr>
          </a:p>
          <a:p>
            <a:pPr algn="ctr"/>
            <a:endParaRPr lang="en-US" sz="4300" b="1" dirty="0">
              <a:highlight>
                <a:srgbClr val="000000"/>
              </a:highlight>
            </a:endParaRPr>
          </a:p>
          <a:p>
            <a:pPr algn="ctr"/>
            <a:r>
              <a:rPr lang="en-US" sz="4300" b="1" dirty="0">
                <a:highlight>
                  <a:srgbClr val="000000"/>
                </a:highlight>
              </a:rPr>
              <a:t>Medication for OUD (MOUD)</a:t>
            </a:r>
          </a:p>
          <a:p>
            <a:pPr algn="ctr"/>
            <a:endParaRPr lang="en-US" sz="4300" b="1" dirty="0">
              <a:highlight>
                <a:srgbClr val="000000"/>
              </a:highlight>
            </a:endParaRPr>
          </a:p>
        </p:txBody>
      </p:sp>
      <p:sp>
        <p:nvSpPr>
          <p:cNvPr id="5" name="Arrow: Down 4">
            <a:extLst>
              <a:ext uri="{FF2B5EF4-FFF2-40B4-BE49-F238E27FC236}">
                <a16:creationId xmlns:a16="http://schemas.microsoft.com/office/drawing/2014/main" id="{25B3CB3F-9BF2-42DC-ACEB-0F46EF478FB0}"/>
              </a:ext>
            </a:extLst>
          </p:cNvPr>
          <p:cNvSpPr/>
          <p:nvPr/>
        </p:nvSpPr>
        <p:spPr>
          <a:xfrm>
            <a:off x="4114800" y="3810000"/>
            <a:ext cx="914400" cy="989603"/>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7CC1EFC8-4F03-4BFB-A13A-36584FAA3201}"/>
              </a:ext>
            </a:extLst>
          </p:cNvPr>
          <p:cNvCxnSpPr/>
          <p:nvPr/>
        </p:nvCxnSpPr>
        <p:spPr>
          <a:xfrm>
            <a:off x="152400" y="3323492"/>
            <a:ext cx="8610600" cy="76200"/>
          </a:xfrm>
          <a:prstGeom prst="line">
            <a:avLst/>
          </a:prstGeom>
          <a:ln w="123825">
            <a:solidFill>
              <a:schemeClr val="accent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16203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91600" cy="990600"/>
          </a:xfrm>
        </p:spPr>
        <p:txBody>
          <a:bodyPr>
            <a:normAutofit/>
          </a:bodyPr>
          <a:lstStyle/>
          <a:p>
            <a:r>
              <a:rPr lang="en-US" sz="3600" b="1" dirty="0">
                <a:solidFill>
                  <a:schemeClr val="tx1"/>
                </a:solidFill>
              </a:rPr>
              <a:t>Is MOUD Effective for Opioid Addiction? </a:t>
            </a:r>
          </a:p>
        </p:txBody>
      </p:sp>
      <p:sp>
        <p:nvSpPr>
          <p:cNvPr id="3" name="Content Placeholder 2"/>
          <p:cNvSpPr>
            <a:spLocks noGrp="1"/>
          </p:cNvSpPr>
          <p:nvPr>
            <p:ph idx="1"/>
          </p:nvPr>
        </p:nvSpPr>
        <p:spPr>
          <a:xfrm>
            <a:off x="453342" y="1325207"/>
            <a:ext cx="8610600" cy="1909823"/>
          </a:xfrm>
        </p:spPr>
        <p:txBody>
          <a:bodyPr>
            <a:normAutofit/>
          </a:bodyPr>
          <a:lstStyle/>
          <a:p>
            <a:pPr marL="0" indent="0">
              <a:buNone/>
            </a:pPr>
            <a:r>
              <a:rPr lang="en-US" sz="2800" b="1" dirty="0">
                <a:solidFill>
                  <a:schemeClr val="accent1"/>
                </a:solidFill>
                <a:highlight>
                  <a:srgbClr val="000000"/>
                </a:highlight>
              </a:rPr>
              <a:t>Decreases</a:t>
            </a:r>
            <a:r>
              <a:rPr lang="en-US" sz="2800" dirty="0">
                <a:solidFill>
                  <a:schemeClr val="accent1"/>
                </a:solidFill>
                <a:highlight>
                  <a:srgbClr val="000000"/>
                </a:highlight>
              </a:rPr>
              <a:t>:</a:t>
            </a:r>
            <a:r>
              <a:rPr lang="en-US" sz="2800" dirty="0"/>
              <a:t> </a:t>
            </a:r>
          </a:p>
          <a:p>
            <a:pPr lvl="1"/>
            <a:r>
              <a:rPr lang="en-US" sz="2500" dirty="0">
                <a:solidFill>
                  <a:schemeClr val="tx1"/>
                </a:solidFill>
              </a:rPr>
              <a:t>Illicit use, death rate</a:t>
            </a:r>
            <a:r>
              <a:rPr lang="en-US" sz="1600" baseline="30000" dirty="0">
                <a:solidFill>
                  <a:schemeClr val="tx1"/>
                </a:solidFill>
              </a:rPr>
              <a:t>1</a:t>
            </a:r>
            <a:endParaRPr lang="en-US" sz="1500" dirty="0">
              <a:solidFill>
                <a:schemeClr val="tx1"/>
              </a:solidFill>
            </a:endParaRPr>
          </a:p>
          <a:p>
            <a:pPr lvl="1"/>
            <a:r>
              <a:rPr lang="en-US" sz="2500" dirty="0">
                <a:solidFill>
                  <a:schemeClr val="tx1"/>
                </a:solidFill>
              </a:rPr>
              <a:t>HIV, </a:t>
            </a:r>
            <a:r>
              <a:rPr lang="en-US" sz="2500" dirty="0" err="1">
                <a:solidFill>
                  <a:schemeClr val="tx1"/>
                </a:solidFill>
              </a:rPr>
              <a:t>Hep</a:t>
            </a:r>
            <a:r>
              <a:rPr lang="en-US" sz="2500" dirty="0">
                <a:solidFill>
                  <a:schemeClr val="tx1"/>
                </a:solidFill>
              </a:rPr>
              <a:t> C infections</a:t>
            </a:r>
            <a:r>
              <a:rPr lang="en-US" sz="1800" baseline="30000" dirty="0">
                <a:solidFill>
                  <a:schemeClr val="tx1"/>
                </a:solidFill>
              </a:rPr>
              <a:t>2-4</a:t>
            </a:r>
          </a:p>
          <a:p>
            <a:pPr lvl="1"/>
            <a:r>
              <a:rPr lang="en-US" sz="2500" dirty="0">
                <a:solidFill>
                  <a:schemeClr val="tx1"/>
                </a:solidFill>
              </a:rPr>
              <a:t>Crime</a:t>
            </a:r>
            <a:r>
              <a:rPr lang="en-US" sz="1800" baseline="30000" dirty="0">
                <a:solidFill>
                  <a:schemeClr val="tx1"/>
                </a:solidFill>
              </a:rPr>
              <a:t>5</a:t>
            </a:r>
            <a:endParaRPr lang="en-US" sz="2500" dirty="0">
              <a:solidFill>
                <a:schemeClr val="tx1"/>
              </a:solidFill>
            </a:endParaRPr>
          </a:p>
          <a:p>
            <a:pPr lvl="1"/>
            <a:endParaRPr lang="en-US" sz="1800" baseline="30000" dirty="0"/>
          </a:p>
          <a:p>
            <a:pPr marL="274320" lvl="1" indent="0">
              <a:buNone/>
            </a:pPr>
            <a:endParaRPr lang="en-US" sz="1800" dirty="0"/>
          </a:p>
          <a:p>
            <a:pPr marL="0" indent="0">
              <a:buNone/>
            </a:pPr>
            <a:endParaRPr lang="en-US" sz="1000" dirty="0"/>
          </a:p>
        </p:txBody>
      </p:sp>
      <p:sp>
        <p:nvSpPr>
          <p:cNvPr id="4" name="Rectangle 3"/>
          <p:cNvSpPr/>
          <p:nvPr/>
        </p:nvSpPr>
        <p:spPr>
          <a:xfrm>
            <a:off x="453342" y="4876800"/>
            <a:ext cx="8215489" cy="1384995"/>
          </a:xfrm>
          <a:prstGeom prst="rect">
            <a:avLst/>
          </a:prstGeom>
          <a:ln w="9525">
            <a:solidFill>
              <a:schemeClr val="accent1"/>
            </a:solidFill>
          </a:ln>
        </p:spPr>
        <p:txBody>
          <a:bodyPr wrap="square">
            <a:spAutoFit/>
          </a:bodyPr>
          <a:lstStyle/>
          <a:p>
            <a:r>
              <a:rPr lang="en-US" sz="1200" dirty="0"/>
              <a:t>1.Kreek J, </a:t>
            </a:r>
            <a:r>
              <a:rPr lang="en-US" sz="1200" dirty="0" err="1"/>
              <a:t>SubstAbuse</a:t>
            </a:r>
            <a:r>
              <a:rPr lang="en-US" sz="1200" dirty="0"/>
              <a:t> Treatment 2002</a:t>
            </a:r>
          </a:p>
          <a:p>
            <a:r>
              <a:rPr lang="en-US" sz="1200" dirty="0"/>
              <a:t>2.MacArthur, BMJ, 2012</a:t>
            </a:r>
          </a:p>
          <a:p>
            <a:r>
              <a:rPr lang="en-US" sz="1200" dirty="0"/>
              <a:t>3.Metzgar, Public Health Reports 1998</a:t>
            </a:r>
          </a:p>
          <a:p>
            <a:r>
              <a:rPr lang="de-DE" sz="1200" dirty="0"/>
              <a:t>4. K Page, JAMA IM, 2014</a:t>
            </a:r>
            <a:endParaRPr lang="en-US" sz="1200" dirty="0"/>
          </a:p>
          <a:p>
            <a:r>
              <a:rPr lang="en-US" sz="1200" dirty="0"/>
              <a:t>5.Gerstein DR et al, CALDATA General Report, CA </a:t>
            </a:r>
            <a:r>
              <a:rPr lang="en-US" sz="1200" dirty="0" err="1"/>
              <a:t>Dept</a:t>
            </a:r>
            <a:r>
              <a:rPr lang="en-US" sz="1200" dirty="0"/>
              <a:t> of Alcohol and Drug Programs, 1994</a:t>
            </a:r>
          </a:p>
          <a:p>
            <a:r>
              <a:rPr lang="en-US" sz="1200" dirty="0"/>
              <a:t>6. </a:t>
            </a:r>
            <a:r>
              <a:rPr lang="en-US" sz="1200" dirty="0" err="1"/>
              <a:t>Mattick</a:t>
            </a:r>
            <a:r>
              <a:rPr lang="en-US" sz="1200" dirty="0"/>
              <a:t> RP et al, Cochrane Database of Systematic Reviews, 2009</a:t>
            </a:r>
          </a:p>
          <a:p>
            <a:r>
              <a:rPr lang="en-US" sz="1200" dirty="0"/>
              <a:t>7. </a:t>
            </a:r>
            <a:r>
              <a:rPr lang="en-US" sz="1200" dirty="0" err="1"/>
              <a:t>Mattick</a:t>
            </a:r>
            <a:r>
              <a:rPr lang="en-US" sz="1200" dirty="0"/>
              <a:t> RP et al, Cochrane Database of Systematic Reviews, 2014 </a:t>
            </a:r>
          </a:p>
        </p:txBody>
      </p:sp>
      <p:sp>
        <p:nvSpPr>
          <p:cNvPr id="6" name="Content Placeholder 2"/>
          <p:cNvSpPr txBox="1">
            <a:spLocks/>
          </p:cNvSpPr>
          <p:nvPr/>
        </p:nvSpPr>
        <p:spPr>
          <a:xfrm>
            <a:off x="453342" y="3306406"/>
            <a:ext cx="8610600" cy="1388187"/>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Clr>
                <a:schemeClr val="tx1"/>
              </a:buClr>
              <a:buNone/>
            </a:pPr>
            <a:r>
              <a:rPr lang="en-US" sz="2800" b="1" dirty="0">
                <a:solidFill>
                  <a:schemeClr val="accent1"/>
                </a:solidFill>
                <a:highlight>
                  <a:srgbClr val="000000"/>
                </a:highlight>
              </a:rPr>
              <a:t>Increases</a:t>
            </a:r>
            <a:r>
              <a:rPr lang="en-US" sz="2800" dirty="0">
                <a:solidFill>
                  <a:schemeClr val="accent1"/>
                </a:solidFill>
                <a:highlight>
                  <a:srgbClr val="000000"/>
                </a:highlight>
              </a:rPr>
              <a:t>:</a:t>
            </a:r>
          </a:p>
          <a:p>
            <a:pPr lvl="1">
              <a:buClr>
                <a:schemeClr val="tx1"/>
              </a:buClr>
              <a:buSzPct val="81000"/>
              <a:buFont typeface="Arial" panose="020B0604020202020204" pitchFamily="34" charset="0"/>
              <a:buChar char="•"/>
            </a:pPr>
            <a:r>
              <a:rPr lang="en-US" sz="2500" dirty="0">
                <a:solidFill>
                  <a:schemeClr val="tx1"/>
                </a:solidFill>
              </a:rPr>
              <a:t>Social functioning and retention in treatment</a:t>
            </a:r>
            <a:r>
              <a:rPr lang="en-US" sz="1800" baseline="30000" dirty="0">
                <a:solidFill>
                  <a:schemeClr val="tx1"/>
                </a:solidFill>
              </a:rPr>
              <a:t>6-7</a:t>
            </a:r>
            <a:endParaRPr lang="en-US" sz="2500" dirty="0">
              <a:solidFill>
                <a:schemeClr val="tx1"/>
              </a:solidFill>
            </a:endParaRPr>
          </a:p>
          <a:p>
            <a:pPr lvl="1"/>
            <a:endParaRPr lang="en-US" sz="1800" baseline="30000" dirty="0"/>
          </a:p>
          <a:p>
            <a:pPr marL="274320" lvl="1" indent="0">
              <a:buFont typeface="Wingdings 3"/>
              <a:buNone/>
            </a:pPr>
            <a:endParaRPr lang="en-US" sz="1800" dirty="0"/>
          </a:p>
          <a:p>
            <a:pPr marL="0" indent="0">
              <a:buFont typeface="Wingdings 3"/>
              <a:buNone/>
            </a:pPr>
            <a:endParaRPr lang="en-US" sz="1000" dirty="0"/>
          </a:p>
        </p:txBody>
      </p:sp>
    </p:spTree>
    <p:extLst>
      <p:ext uri="{BB962C8B-B14F-4D97-AF65-F5344CB8AC3E}">
        <p14:creationId xmlns:p14="http://schemas.microsoft.com/office/powerpoint/2010/main" val="3362413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681"/>
            <a:ext cx="9144000" cy="1325563"/>
          </a:xfrm>
        </p:spPr>
        <p:txBody>
          <a:bodyPr/>
          <a:lstStyle/>
          <a:p>
            <a:pPr algn="ctr"/>
            <a:r>
              <a:rPr lang="en-US" b="1" dirty="0">
                <a:solidFill>
                  <a:schemeClr val="tx1"/>
                </a:solidFill>
              </a:rPr>
              <a:t>Special Populations</a:t>
            </a:r>
          </a:p>
        </p:txBody>
      </p:sp>
      <p:sp>
        <p:nvSpPr>
          <p:cNvPr id="3" name="Content Placeholder 2"/>
          <p:cNvSpPr>
            <a:spLocks noGrp="1"/>
          </p:cNvSpPr>
          <p:nvPr>
            <p:ph idx="1"/>
          </p:nvPr>
        </p:nvSpPr>
        <p:spPr>
          <a:xfrm>
            <a:off x="179295" y="1981200"/>
            <a:ext cx="7675350" cy="4351338"/>
          </a:xfrm>
        </p:spPr>
        <p:txBody>
          <a:bodyPr/>
          <a:lstStyle/>
          <a:p>
            <a:r>
              <a:rPr lang="en-US" b="1" dirty="0">
                <a:solidFill>
                  <a:schemeClr val="tx1"/>
                </a:solidFill>
              </a:rPr>
              <a:t>Neonates (NOWS)</a:t>
            </a:r>
          </a:p>
          <a:p>
            <a:r>
              <a:rPr lang="en-US" b="1" dirty="0">
                <a:solidFill>
                  <a:schemeClr val="tx1"/>
                </a:solidFill>
              </a:rPr>
              <a:t>Adolescents/Young Adults</a:t>
            </a:r>
          </a:p>
          <a:p>
            <a:r>
              <a:rPr lang="en-US" b="1" dirty="0">
                <a:solidFill>
                  <a:schemeClr val="tx1"/>
                </a:solidFill>
              </a:rPr>
              <a:t>Pregnancy</a:t>
            </a:r>
          </a:p>
          <a:p>
            <a:r>
              <a:rPr lang="en-US" b="1" dirty="0">
                <a:solidFill>
                  <a:schemeClr val="tx1"/>
                </a:solidFill>
              </a:rPr>
              <a:t>Veterans</a:t>
            </a:r>
          </a:p>
          <a:p>
            <a:r>
              <a:rPr lang="en-US" b="1" dirty="0">
                <a:solidFill>
                  <a:schemeClr val="tx1"/>
                </a:solidFill>
              </a:rPr>
              <a:t>Older Adults</a:t>
            </a:r>
          </a:p>
          <a:p>
            <a:r>
              <a:rPr lang="en-US" b="1" dirty="0">
                <a:solidFill>
                  <a:schemeClr val="tx1"/>
                </a:solidFill>
              </a:rPr>
              <a:t>Justice Involved</a:t>
            </a:r>
          </a:p>
          <a:p>
            <a:r>
              <a:rPr lang="en-US" b="1" dirty="0">
                <a:solidFill>
                  <a:schemeClr val="tx1"/>
                </a:solidFill>
              </a:rPr>
              <a:t>Healthcare Providers (NCPHPs)</a:t>
            </a:r>
          </a:p>
          <a:p>
            <a:endParaRPr lang="en-US" b="1" dirty="0">
              <a:solidFill>
                <a:schemeClr val="tx1"/>
              </a:solidFill>
            </a:endParaRPr>
          </a:p>
        </p:txBody>
      </p:sp>
      <p:pic>
        <p:nvPicPr>
          <p:cNvPr id="5" name="Content Placeholder 3">
            <a:extLst>
              <a:ext uri="{FF2B5EF4-FFF2-40B4-BE49-F238E27FC236}">
                <a16:creationId xmlns:a16="http://schemas.microsoft.com/office/drawing/2014/main" id="{DEBD1473-0E14-41C8-B586-159CF3D957B1}"/>
              </a:ext>
            </a:extLst>
          </p:cNvPr>
          <p:cNvPicPr>
            <a:picLocks noChangeAspect="1"/>
          </p:cNvPicPr>
          <p:nvPr/>
        </p:nvPicPr>
        <p:blipFill>
          <a:blip r:embed="rId3"/>
          <a:stretch>
            <a:fillRect/>
          </a:stretch>
        </p:blipFill>
        <p:spPr>
          <a:xfrm>
            <a:off x="4724400" y="1593057"/>
            <a:ext cx="4177553" cy="3936322"/>
          </a:xfrm>
          <a:prstGeom prst="rect">
            <a:avLst/>
          </a:prstGeom>
        </p:spPr>
      </p:pic>
      <p:sp>
        <p:nvSpPr>
          <p:cNvPr id="4" name="Slide Number Placeholder 3">
            <a:extLst>
              <a:ext uri="{FF2B5EF4-FFF2-40B4-BE49-F238E27FC236}">
                <a16:creationId xmlns:a16="http://schemas.microsoft.com/office/drawing/2014/main" id="{A5ABF307-DE40-437D-99A3-3C76036B53B9}"/>
              </a:ext>
            </a:extLst>
          </p:cNvPr>
          <p:cNvSpPr>
            <a:spLocks noGrp="1"/>
          </p:cNvSpPr>
          <p:nvPr>
            <p:ph type="sldNum" sz="quarter" idx="12"/>
          </p:nvPr>
        </p:nvSpPr>
        <p:spPr/>
        <p:txBody>
          <a:bodyPr/>
          <a:lstStyle/>
          <a:p>
            <a:fld id="{931F3E5D-8F3E-4289-BF29-C0524CBABEAD}" type="slidenum">
              <a:rPr lang="en-US" smtClean="0"/>
              <a:pPr/>
              <a:t>37</a:t>
            </a:fld>
            <a:endParaRPr lang="en-US"/>
          </a:p>
        </p:txBody>
      </p:sp>
    </p:spTree>
    <p:extLst>
      <p:ext uri="{BB962C8B-B14F-4D97-AF65-F5344CB8AC3E}">
        <p14:creationId xmlns:p14="http://schemas.microsoft.com/office/powerpoint/2010/main" val="3947163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067800" cy="914400"/>
          </a:xfrm>
        </p:spPr>
        <p:txBody>
          <a:bodyPr>
            <a:normAutofit fontScale="90000"/>
          </a:bodyPr>
          <a:lstStyle/>
          <a:p>
            <a:pPr algn="ctr"/>
            <a:r>
              <a:rPr lang="en-US" sz="3600" b="1" dirty="0">
                <a:solidFill>
                  <a:schemeClr val="tx1"/>
                </a:solidFill>
              </a:rPr>
              <a:t>FDA Approved MOUD for Opioid Use Disorder</a:t>
            </a:r>
          </a:p>
        </p:txBody>
      </p:sp>
      <p:sp>
        <p:nvSpPr>
          <p:cNvPr id="3" name="Content Placeholder 2"/>
          <p:cNvSpPr>
            <a:spLocks noGrp="1"/>
          </p:cNvSpPr>
          <p:nvPr>
            <p:ph idx="1"/>
          </p:nvPr>
        </p:nvSpPr>
        <p:spPr>
          <a:xfrm>
            <a:off x="533400" y="1499992"/>
            <a:ext cx="8458200" cy="4937760"/>
          </a:xfrm>
        </p:spPr>
        <p:txBody>
          <a:bodyPr>
            <a:normAutofit/>
          </a:bodyPr>
          <a:lstStyle/>
          <a:p>
            <a:endParaRPr lang="en-US" sz="3000" dirty="0">
              <a:solidFill>
                <a:schemeClr val="tx1"/>
              </a:solidFill>
            </a:endParaRPr>
          </a:p>
          <a:p>
            <a:r>
              <a:rPr lang="en-US" sz="3000" b="1" dirty="0">
                <a:solidFill>
                  <a:schemeClr val="tx1"/>
                </a:solidFill>
              </a:rPr>
              <a:t>Methadone</a:t>
            </a:r>
          </a:p>
          <a:p>
            <a:pPr marL="0" indent="0">
              <a:buNone/>
            </a:pPr>
            <a:endParaRPr lang="en-US" sz="3000" b="1" dirty="0">
              <a:solidFill>
                <a:schemeClr val="tx1"/>
              </a:solidFill>
            </a:endParaRPr>
          </a:p>
          <a:p>
            <a:r>
              <a:rPr lang="en-US" sz="3000" b="1" dirty="0">
                <a:solidFill>
                  <a:schemeClr val="tx1"/>
                </a:solidFill>
              </a:rPr>
              <a:t>Buprenorphine</a:t>
            </a:r>
          </a:p>
          <a:p>
            <a:pPr marL="0" indent="0">
              <a:buNone/>
            </a:pPr>
            <a:endParaRPr lang="en-US" sz="3000" b="1" dirty="0">
              <a:solidFill>
                <a:schemeClr val="tx1"/>
              </a:solidFill>
            </a:endParaRPr>
          </a:p>
          <a:p>
            <a:r>
              <a:rPr lang="en-US" sz="3000" b="1" dirty="0">
                <a:solidFill>
                  <a:schemeClr val="tx1"/>
                </a:solidFill>
              </a:rPr>
              <a:t>Naltrexone (*PO, IM)</a:t>
            </a:r>
          </a:p>
        </p:txBody>
      </p:sp>
      <p:sp>
        <p:nvSpPr>
          <p:cNvPr id="7" name="Rectangle 6"/>
          <p:cNvSpPr/>
          <p:nvPr/>
        </p:nvSpPr>
        <p:spPr>
          <a:xfrm>
            <a:off x="5867400" y="5514978"/>
            <a:ext cx="1752600" cy="246221"/>
          </a:xfrm>
          <a:prstGeom prst="rect">
            <a:avLst/>
          </a:prstGeom>
          <a:ln w="9525">
            <a:solidFill>
              <a:schemeClr val="accent1"/>
            </a:solidFill>
          </a:ln>
        </p:spPr>
        <p:txBody>
          <a:bodyPr wrap="square">
            <a:spAutoFit/>
          </a:bodyPr>
          <a:lstStyle/>
          <a:p>
            <a:r>
              <a:rPr lang="en-US" sz="1000" dirty="0"/>
              <a:t>SAMHSA, TIP Series 63, 2018</a:t>
            </a:r>
          </a:p>
        </p:txBody>
      </p:sp>
      <p:pic>
        <p:nvPicPr>
          <p:cNvPr id="6" name="Picture 5">
            <a:extLst>
              <a:ext uri="{FF2B5EF4-FFF2-40B4-BE49-F238E27FC236}">
                <a16:creationId xmlns:a16="http://schemas.microsoft.com/office/drawing/2014/main" id="{2F6D4394-A815-4034-A740-3244B7110E17}"/>
              </a:ext>
            </a:extLst>
          </p:cNvPr>
          <p:cNvPicPr>
            <a:picLocks noChangeAspect="1"/>
          </p:cNvPicPr>
          <p:nvPr/>
        </p:nvPicPr>
        <p:blipFill>
          <a:blip r:embed="rId3"/>
          <a:stretch>
            <a:fillRect/>
          </a:stretch>
        </p:blipFill>
        <p:spPr>
          <a:xfrm>
            <a:off x="4953000" y="1499992"/>
            <a:ext cx="3352800" cy="3858016"/>
          </a:xfrm>
          <a:prstGeom prst="rect">
            <a:avLst/>
          </a:prstGeom>
        </p:spPr>
      </p:pic>
    </p:spTree>
    <p:extLst>
      <p:ext uri="{BB962C8B-B14F-4D97-AF65-F5344CB8AC3E}">
        <p14:creationId xmlns:p14="http://schemas.microsoft.com/office/powerpoint/2010/main" val="617912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408" y="1296067"/>
            <a:ext cx="5365496" cy="5429476"/>
          </a:xfrm>
        </p:spPr>
        <p:txBody>
          <a:bodyPr/>
          <a:lstStyle/>
          <a:p>
            <a:r>
              <a:rPr lang="en-US" altLang="en-US" sz="2400" dirty="0">
                <a:solidFill>
                  <a:schemeClr val="tx1"/>
                </a:solidFill>
              </a:rPr>
              <a:t>Long-acting, half-life 15-60 </a:t>
            </a:r>
            <a:r>
              <a:rPr lang="en-US" altLang="en-US" sz="2400" dirty="0" err="1">
                <a:solidFill>
                  <a:schemeClr val="tx1"/>
                </a:solidFill>
              </a:rPr>
              <a:t>hrs</a:t>
            </a:r>
            <a:endParaRPr lang="en-US" altLang="en-US" sz="2400" dirty="0">
              <a:solidFill>
                <a:schemeClr val="tx1"/>
              </a:solidFill>
            </a:endParaRPr>
          </a:p>
          <a:p>
            <a:r>
              <a:rPr lang="en-US" altLang="en-US" sz="2400" dirty="0">
                <a:solidFill>
                  <a:schemeClr val="tx1"/>
                </a:solidFill>
              </a:rPr>
              <a:t>Full agonist</a:t>
            </a:r>
          </a:p>
        </p:txBody>
      </p:sp>
      <p:sp>
        <p:nvSpPr>
          <p:cNvPr id="5" name="Title 1"/>
          <p:cNvSpPr>
            <a:spLocks noGrp="1"/>
          </p:cNvSpPr>
          <p:nvPr>
            <p:ph type="title"/>
          </p:nvPr>
        </p:nvSpPr>
        <p:spPr>
          <a:xfrm>
            <a:off x="457200" y="152400"/>
            <a:ext cx="8229600" cy="990600"/>
          </a:xfrm>
        </p:spPr>
        <p:txBody>
          <a:bodyPr>
            <a:normAutofit/>
          </a:bodyPr>
          <a:lstStyle/>
          <a:p>
            <a:r>
              <a:rPr lang="en-US" b="1" dirty="0">
                <a:solidFill>
                  <a:schemeClr val="tx1"/>
                </a:solidFill>
              </a:rPr>
              <a:t>Methadone</a:t>
            </a:r>
          </a:p>
        </p:txBody>
      </p:sp>
      <p:pic>
        <p:nvPicPr>
          <p:cNvPr id="4" name="Picture 3">
            <a:extLst>
              <a:ext uri="{FF2B5EF4-FFF2-40B4-BE49-F238E27FC236}">
                <a16:creationId xmlns:a16="http://schemas.microsoft.com/office/drawing/2014/main" id="{2DF16DBB-116D-473A-A7A9-478C948062E4}"/>
              </a:ext>
            </a:extLst>
          </p:cNvPr>
          <p:cNvPicPr>
            <a:picLocks noChangeAspect="1"/>
          </p:cNvPicPr>
          <p:nvPr/>
        </p:nvPicPr>
        <p:blipFill>
          <a:blip r:embed="rId3"/>
          <a:stretch>
            <a:fillRect/>
          </a:stretch>
        </p:blipFill>
        <p:spPr>
          <a:xfrm>
            <a:off x="5413131" y="1143000"/>
            <a:ext cx="3238500" cy="3676650"/>
          </a:xfrm>
          <a:prstGeom prst="rect">
            <a:avLst/>
          </a:prstGeom>
        </p:spPr>
      </p:pic>
      <p:sp>
        <p:nvSpPr>
          <p:cNvPr id="24" name="TextBox 23">
            <a:extLst>
              <a:ext uri="{FF2B5EF4-FFF2-40B4-BE49-F238E27FC236}">
                <a16:creationId xmlns:a16="http://schemas.microsoft.com/office/drawing/2014/main" id="{5058BD97-473E-4CDB-90E7-F175356D1916}"/>
              </a:ext>
            </a:extLst>
          </p:cNvPr>
          <p:cNvSpPr txBox="1"/>
          <p:nvPr/>
        </p:nvSpPr>
        <p:spPr>
          <a:xfrm>
            <a:off x="6858000" y="6336268"/>
            <a:ext cx="2514600" cy="369332"/>
          </a:xfrm>
          <a:prstGeom prst="rect">
            <a:avLst/>
          </a:prstGeom>
          <a:noFill/>
        </p:spPr>
        <p:txBody>
          <a:bodyPr wrap="square">
            <a:spAutoFit/>
          </a:bodyPr>
          <a:lstStyle/>
          <a:p>
            <a:r>
              <a:rPr lang="en-US" dirty="0">
                <a:hlinkClick r:id="rId4">
                  <a:extLst>
                    <a:ext uri="{A12FA001-AC4F-418D-AE19-62706E023703}">
                      <ahyp:hlinkClr xmlns:ahyp="http://schemas.microsoft.com/office/drawing/2018/hyperlinkcolor" val="tx"/>
                    </a:ext>
                  </a:extLst>
                </a:hlinkClick>
              </a:rPr>
              <a:t>21 CFR 1306.07 (c)</a:t>
            </a:r>
            <a:endParaRPr lang="en-US" dirty="0"/>
          </a:p>
        </p:txBody>
      </p:sp>
    </p:spTree>
    <p:extLst>
      <p:ext uri="{BB962C8B-B14F-4D97-AF65-F5344CB8AC3E}">
        <p14:creationId xmlns:p14="http://schemas.microsoft.com/office/powerpoint/2010/main" val="2368376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52400"/>
            <a:ext cx="9144000" cy="990600"/>
          </a:xfrm>
        </p:spPr>
        <p:txBody>
          <a:bodyPr>
            <a:noAutofit/>
          </a:bodyPr>
          <a:lstStyle/>
          <a:p>
            <a:pPr algn="ctr"/>
            <a:r>
              <a:rPr lang="en-US" sz="3600" b="1" dirty="0">
                <a:solidFill>
                  <a:schemeClr val="tx1"/>
                </a:solidFill>
                <a:ea typeface="ＭＳ Ｐゴシック" pitchFamily="-103" charset="-128"/>
                <a:cs typeface="ＭＳ Ｐゴシック" pitchFamily="-103" charset="-128"/>
              </a:rPr>
              <a:t>Treatment of OUD: </a:t>
            </a:r>
            <a:r>
              <a:rPr lang="en-US" sz="3600" b="1" u="sng" dirty="0">
                <a:solidFill>
                  <a:schemeClr val="tx1"/>
                </a:solidFill>
                <a:ea typeface="ＭＳ Ｐゴシック" pitchFamily="-103" charset="-128"/>
                <a:cs typeface="ＭＳ Ｐゴシック" pitchFamily="-103" charset="-128"/>
              </a:rPr>
              <a:t>ASAM Placement Criteria</a:t>
            </a:r>
            <a:endParaRPr lang="en-GB" sz="3600" dirty="0">
              <a:solidFill>
                <a:schemeClr val="tx1"/>
              </a:solidFill>
            </a:endParaRPr>
          </a:p>
        </p:txBody>
      </p:sp>
      <p:sp>
        <p:nvSpPr>
          <p:cNvPr id="6" name="Rectangle 5"/>
          <p:cNvSpPr/>
          <p:nvPr/>
        </p:nvSpPr>
        <p:spPr>
          <a:xfrm>
            <a:off x="533400" y="6378222"/>
            <a:ext cx="4648200" cy="369332"/>
          </a:xfrm>
          <a:prstGeom prst="rect">
            <a:avLst/>
          </a:prstGeom>
        </p:spPr>
        <p:txBody>
          <a:bodyPr wrap="square">
            <a:spAutoFit/>
          </a:bodyPr>
          <a:lstStyle/>
          <a:p>
            <a:r>
              <a:rPr lang="en-US" i="1" dirty="0">
                <a:solidFill>
                  <a:schemeClr val="accent2">
                    <a:lumMod val="75000"/>
                  </a:schemeClr>
                </a:solidFill>
              </a:rPr>
              <a:t>Levels of Care</a:t>
            </a:r>
          </a:p>
        </p:txBody>
      </p:sp>
      <p:pic>
        <p:nvPicPr>
          <p:cNvPr id="9" name="Picture 8">
            <a:extLst>
              <a:ext uri="{FF2B5EF4-FFF2-40B4-BE49-F238E27FC236}">
                <a16:creationId xmlns:a16="http://schemas.microsoft.com/office/drawing/2014/main" id="{74E36050-5824-4C90-93D2-48FF09149C63}"/>
              </a:ext>
            </a:extLst>
          </p:cNvPr>
          <p:cNvPicPr>
            <a:picLocks noChangeAspect="1"/>
          </p:cNvPicPr>
          <p:nvPr/>
        </p:nvPicPr>
        <p:blipFill>
          <a:blip r:embed="rId3"/>
          <a:stretch>
            <a:fillRect/>
          </a:stretch>
        </p:blipFill>
        <p:spPr>
          <a:xfrm>
            <a:off x="53340" y="1064121"/>
            <a:ext cx="9037320" cy="5641479"/>
          </a:xfrm>
          <a:prstGeom prst="rect">
            <a:avLst/>
          </a:prstGeom>
        </p:spPr>
      </p:pic>
      <p:sp>
        <p:nvSpPr>
          <p:cNvPr id="3" name="TextBox 2">
            <a:extLst>
              <a:ext uri="{FF2B5EF4-FFF2-40B4-BE49-F238E27FC236}">
                <a16:creationId xmlns:a16="http://schemas.microsoft.com/office/drawing/2014/main" id="{9D5B58E4-866D-43C7-A361-A02EDDDBD980}"/>
              </a:ext>
            </a:extLst>
          </p:cNvPr>
          <p:cNvSpPr txBox="1"/>
          <p:nvPr/>
        </p:nvSpPr>
        <p:spPr>
          <a:xfrm>
            <a:off x="4191000" y="11904815"/>
            <a:ext cx="5410200" cy="369332"/>
          </a:xfrm>
          <a:prstGeom prst="rect">
            <a:avLst/>
          </a:prstGeom>
          <a:noFill/>
        </p:spPr>
        <p:txBody>
          <a:bodyPr wrap="square" rtlCol="0">
            <a:spAutoFit/>
          </a:bodyPr>
          <a:lstStyle/>
          <a:p>
            <a:endParaRPr lang="en-US" dirty="0"/>
          </a:p>
        </p:txBody>
      </p:sp>
      <p:sp>
        <p:nvSpPr>
          <p:cNvPr id="5" name="Rectangle 2">
            <a:extLst>
              <a:ext uri="{FF2B5EF4-FFF2-40B4-BE49-F238E27FC236}">
                <a16:creationId xmlns:a16="http://schemas.microsoft.com/office/drawing/2014/main" id="{51812B0D-59CB-4808-8C0F-4EC1D775588B}"/>
              </a:ext>
            </a:extLst>
          </p:cNvPr>
          <p:cNvSpPr>
            <a:spLocks noChangeArrowheads="1"/>
          </p:cNvSpPr>
          <p:nvPr/>
        </p:nvSpPr>
        <p:spPr bwMode="auto">
          <a:xfrm>
            <a:off x="838201" y="4495800"/>
            <a:ext cx="3657600" cy="461665"/>
          </a:xfrm>
          <a:prstGeom prst="rect">
            <a:avLst/>
          </a:prstGeom>
          <a:solidFill>
            <a:srgbClr val="FFFF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The ASAM Criteria: Treatment Criteria for Addictive, Substance-Related, and Co-Occurring Conditions (2013)</a:t>
            </a:r>
            <a:r>
              <a:rPr kumimoji="0" lang="en-US" altLang="en-US" sz="600"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endParaRPr kumimoji="0" lang="en-US" altLang="en-US" sz="1800"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5276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408" y="1296067"/>
            <a:ext cx="5365496" cy="5429476"/>
          </a:xfrm>
        </p:spPr>
        <p:txBody>
          <a:bodyPr/>
          <a:lstStyle/>
          <a:p>
            <a:r>
              <a:rPr lang="en-US" altLang="en-US" sz="2400" dirty="0">
                <a:solidFill>
                  <a:schemeClr val="tx1"/>
                </a:solidFill>
              </a:rPr>
              <a:t>Long-acting, half-life 15-60 </a:t>
            </a:r>
            <a:r>
              <a:rPr lang="en-US" altLang="en-US" sz="2400" dirty="0" err="1">
                <a:solidFill>
                  <a:schemeClr val="tx1"/>
                </a:solidFill>
              </a:rPr>
              <a:t>hrs</a:t>
            </a:r>
            <a:endParaRPr lang="en-US" altLang="en-US" sz="2400" dirty="0">
              <a:solidFill>
                <a:schemeClr val="tx1"/>
              </a:solidFill>
            </a:endParaRPr>
          </a:p>
          <a:p>
            <a:r>
              <a:rPr lang="en-US" altLang="en-US" sz="2400" dirty="0">
                <a:solidFill>
                  <a:schemeClr val="tx1"/>
                </a:solidFill>
              </a:rPr>
              <a:t>Full agonist</a:t>
            </a:r>
          </a:p>
          <a:p>
            <a:pPr marL="0" indent="0">
              <a:buNone/>
            </a:pPr>
            <a:endParaRPr lang="en-US" altLang="en-US" sz="2400" dirty="0">
              <a:solidFill>
                <a:schemeClr val="tx1"/>
              </a:solidFill>
            </a:endParaRPr>
          </a:p>
          <a:p>
            <a:r>
              <a:rPr lang="en-US" altLang="en-US" sz="2400" dirty="0">
                <a:solidFill>
                  <a:schemeClr val="tx1"/>
                </a:solidFill>
              </a:rPr>
              <a:t>Generally 80-120 mg/day</a:t>
            </a:r>
          </a:p>
          <a:p>
            <a:r>
              <a:rPr lang="en-US" altLang="en-US" sz="2400" dirty="0">
                <a:solidFill>
                  <a:schemeClr val="tx1"/>
                </a:solidFill>
              </a:rPr>
              <a:t>Dangerous in overdose with polysubstance</a:t>
            </a:r>
          </a:p>
          <a:p>
            <a:pPr lvl="1"/>
            <a:r>
              <a:rPr lang="en-US" altLang="en-US" sz="2100" dirty="0">
                <a:solidFill>
                  <a:schemeClr val="tx1"/>
                </a:solidFill>
              </a:rPr>
              <a:t>QT prolongation</a:t>
            </a:r>
          </a:p>
          <a:p>
            <a:pPr marL="342900" lvl="1" indent="0">
              <a:buNone/>
            </a:pPr>
            <a:endParaRPr lang="en-US" altLang="en-US" sz="2100" dirty="0">
              <a:solidFill>
                <a:schemeClr val="tx1"/>
              </a:solidFill>
            </a:endParaRPr>
          </a:p>
          <a:p>
            <a:endParaRPr lang="en-US" dirty="0">
              <a:solidFill>
                <a:schemeClr val="tx1"/>
              </a:solidFill>
            </a:endParaRPr>
          </a:p>
        </p:txBody>
      </p:sp>
      <p:sp>
        <p:nvSpPr>
          <p:cNvPr id="5" name="Title 1"/>
          <p:cNvSpPr>
            <a:spLocks noGrp="1"/>
          </p:cNvSpPr>
          <p:nvPr>
            <p:ph type="title"/>
          </p:nvPr>
        </p:nvSpPr>
        <p:spPr>
          <a:xfrm>
            <a:off x="457200" y="152400"/>
            <a:ext cx="8229600" cy="990600"/>
          </a:xfrm>
        </p:spPr>
        <p:txBody>
          <a:bodyPr>
            <a:normAutofit/>
          </a:bodyPr>
          <a:lstStyle/>
          <a:p>
            <a:r>
              <a:rPr lang="en-US" b="1" dirty="0">
                <a:solidFill>
                  <a:schemeClr val="tx1"/>
                </a:solidFill>
              </a:rPr>
              <a:t>Methadone</a:t>
            </a:r>
          </a:p>
        </p:txBody>
      </p:sp>
      <p:pic>
        <p:nvPicPr>
          <p:cNvPr id="4" name="Picture 3">
            <a:extLst>
              <a:ext uri="{FF2B5EF4-FFF2-40B4-BE49-F238E27FC236}">
                <a16:creationId xmlns:a16="http://schemas.microsoft.com/office/drawing/2014/main" id="{2DF16DBB-116D-473A-A7A9-478C948062E4}"/>
              </a:ext>
            </a:extLst>
          </p:cNvPr>
          <p:cNvPicPr>
            <a:picLocks noChangeAspect="1"/>
          </p:cNvPicPr>
          <p:nvPr/>
        </p:nvPicPr>
        <p:blipFill>
          <a:blip r:embed="rId3"/>
          <a:stretch>
            <a:fillRect/>
          </a:stretch>
        </p:blipFill>
        <p:spPr>
          <a:xfrm>
            <a:off x="5413131" y="1143000"/>
            <a:ext cx="3238500" cy="3676650"/>
          </a:xfrm>
          <a:prstGeom prst="rect">
            <a:avLst/>
          </a:prstGeom>
        </p:spPr>
      </p:pic>
      <p:sp>
        <p:nvSpPr>
          <p:cNvPr id="24" name="TextBox 23">
            <a:extLst>
              <a:ext uri="{FF2B5EF4-FFF2-40B4-BE49-F238E27FC236}">
                <a16:creationId xmlns:a16="http://schemas.microsoft.com/office/drawing/2014/main" id="{5058BD97-473E-4CDB-90E7-F175356D1916}"/>
              </a:ext>
            </a:extLst>
          </p:cNvPr>
          <p:cNvSpPr txBox="1"/>
          <p:nvPr/>
        </p:nvSpPr>
        <p:spPr>
          <a:xfrm>
            <a:off x="6858000" y="6336268"/>
            <a:ext cx="2514600" cy="369332"/>
          </a:xfrm>
          <a:prstGeom prst="rect">
            <a:avLst/>
          </a:prstGeom>
          <a:noFill/>
        </p:spPr>
        <p:txBody>
          <a:bodyPr wrap="square">
            <a:spAutoFit/>
          </a:bodyPr>
          <a:lstStyle/>
          <a:p>
            <a:r>
              <a:rPr lang="en-US" dirty="0">
                <a:hlinkClick r:id="rId4">
                  <a:extLst>
                    <a:ext uri="{A12FA001-AC4F-418D-AE19-62706E023703}">
                      <ahyp:hlinkClr xmlns:ahyp="http://schemas.microsoft.com/office/drawing/2018/hyperlinkcolor" val="tx"/>
                    </a:ext>
                  </a:extLst>
                </a:hlinkClick>
              </a:rPr>
              <a:t>21 CFR 1306.07 (c)</a:t>
            </a:r>
            <a:endParaRPr lang="en-US" dirty="0"/>
          </a:p>
        </p:txBody>
      </p:sp>
    </p:spTree>
    <p:extLst>
      <p:ext uri="{BB962C8B-B14F-4D97-AF65-F5344CB8AC3E}">
        <p14:creationId xmlns:p14="http://schemas.microsoft.com/office/powerpoint/2010/main" val="32962615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408" y="1296067"/>
            <a:ext cx="5365496" cy="5429476"/>
          </a:xfrm>
        </p:spPr>
        <p:txBody>
          <a:bodyPr/>
          <a:lstStyle/>
          <a:p>
            <a:r>
              <a:rPr lang="en-US" altLang="en-US" sz="2400" dirty="0">
                <a:solidFill>
                  <a:schemeClr val="tx1"/>
                </a:solidFill>
              </a:rPr>
              <a:t>Long-acting, half-life 15-60 </a:t>
            </a:r>
            <a:r>
              <a:rPr lang="en-US" altLang="en-US" sz="2400" dirty="0" err="1">
                <a:solidFill>
                  <a:schemeClr val="tx1"/>
                </a:solidFill>
              </a:rPr>
              <a:t>hrs</a:t>
            </a:r>
            <a:endParaRPr lang="en-US" altLang="en-US" sz="2400" dirty="0">
              <a:solidFill>
                <a:schemeClr val="tx1"/>
              </a:solidFill>
            </a:endParaRPr>
          </a:p>
          <a:p>
            <a:r>
              <a:rPr lang="en-US" altLang="en-US" sz="2400" dirty="0">
                <a:solidFill>
                  <a:schemeClr val="tx1"/>
                </a:solidFill>
              </a:rPr>
              <a:t>Full agonist</a:t>
            </a:r>
          </a:p>
          <a:p>
            <a:pPr marL="0" indent="0">
              <a:buNone/>
            </a:pPr>
            <a:endParaRPr lang="en-US" altLang="en-US" sz="2400" dirty="0">
              <a:solidFill>
                <a:schemeClr val="tx1"/>
              </a:solidFill>
            </a:endParaRPr>
          </a:p>
          <a:p>
            <a:r>
              <a:rPr lang="en-US" altLang="en-US" sz="2400" dirty="0">
                <a:solidFill>
                  <a:schemeClr val="tx1"/>
                </a:solidFill>
              </a:rPr>
              <a:t>Generally 80-120 mg/day</a:t>
            </a:r>
          </a:p>
          <a:p>
            <a:r>
              <a:rPr lang="en-US" altLang="en-US" sz="2400" dirty="0">
                <a:solidFill>
                  <a:schemeClr val="tx1"/>
                </a:solidFill>
              </a:rPr>
              <a:t>Dangerous in overdose with polysubstance</a:t>
            </a:r>
          </a:p>
          <a:p>
            <a:pPr lvl="1"/>
            <a:r>
              <a:rPr lang="en-US" altLang="en-US" sz="2100" dirty="0">
                <a:solidFill>
                  <a:schemeClr val="tx1"/>
                </a:solidFill>
              </a:rPr>
              <a:t>QT prolongation</a:t>
            </a:r>
          </a:p>
          <a:p>
            <a:pPr marL="342900" lvl="1" indent="0">
              <a:buNone/>
            </a:pPr>
            <a:endParaRPr lang="en-US" altLang="en-US" sz="2100" dirty="0">
              <a:solidFill>
                <a:schemeClr val="tx1"/>
              </a:solidFill>
            </a:endParaRPr>
          </a:p>
          <a:p>
            <a:r>
              <a:rPr lang="en-US" altLang="en-US" dirty="0">
                <a:solidFill>
                  <a:schemeClr val="tx1"/>
                </a:solidFill>
              </a:rPr>
              <a:t>Can </a:t>
            </a:r>
            <a:r>
              <a:rPr lang="en-US" altLang="en-US" u="sng" dirty="0">
                <a:solidFill>
                  <a:schemeClr val="tx1"/>
                </a:solidFill>
              </a:rPr>
              <a:t>continue</a:t>
            </a:r>
            <a:r>
              <a:rPr lang="en-US" altLang="en-US" dirty="0">
                <a:solidFill>
                  <a:schemeClr val="tx1"/>
                </a:solidFill>
              </a:rPr>
              <a:t> methadone for maintenance while inpatient</a:t>
            </a:r>
          </a:p>
          <a:p>
            <a:r>
              <a:rPr lang="en-US" altLang="en-US" dirty="0">
                <a:solidFill>
                  <a:schemeClr val="tx1"/>
                </a:solidFill>
              </a:rPr>
              <a:t>If admitted for reason other than OUD, can </a:t>
            </a:r>
            <a:r>
              <a:rPr lang="en-US" altLang="en-US" u="sng" dirty="0">
                <a:solidFill>
                  <a:schemeClr val="tx1"/>
                </a:solidFill>
              </a:rPr>
              <a:t>initiate</a:t>
            </a:r>
            <a:r>
              <a:rPr lang="en-US" altLang="en-US" dirty="0">
                <a:solidFill>
                  <a:schemeClr val="tx1"/>
                </a:solidFill>
              </a:rPr>
              <a:t> while inpatient</a:t>
            </a:r>
          </a:p>
          <a:p>
            <a:endParaRPr lang="en-US" dirty="0">
              <a:solidFill>
                <a:schemeClr val="tx1"/>
              </a:solidFill>
            </a:endParaRPr>
          </a:p>
        </p:txBody>
      </p:sp>
      <p:sp>
        <p:nvSpPr>
          <p:cNvPr id="5" name="Title 1"/>
          <p:cNvSpPr>
            <a:spLocks noGrp="1"/>
          </p:cNvSpPr>
          <p:nvPr>
            <p:ph type="title"/>
          </p:nvPr>
        </p:nvSpPr>
        <p:spPr>
          <a:xfrm>
            <a:off x="457200" y="152400"/>
            <a:ext cx="8229600" cy="990600"/>
          </a:xfrm>
        </p:spPr>
        <p:txBody>
          <a:bodyPr>
            <a:normAutofit/>
          </a:bodyPr>
          <a:lstStyle/>
          <a:p>
            <a:r>
              <a:rPr lang="en-US" b="1" dirty="0">
                <a:solidFill>
                  <a:schemeClr val="tx1"/>
                </a:solidFill>
              </a:rPr>
              <a:t>Methadone</a:t>
            </a:r>
          </a:p>
        </p:txBody>
      </p:sp>
      <p:pic>
        <p:nvPicPr>
          <p:cNvPr id="4" name="Picture 3">
            <a:extLst>
              <a:ext uri="{FF2B5EF4-FFF2-40B4-BE49-F238E27FC236}">
                <a16:creationId xmlns:a16="http://schemas.microsoft.com/office/drawing/2014/main" id="{2DF16DBB-116D-473A-A7A9-478C948062E4}"/>
              </a:ext>
            </a:extLst>
          </p:cNvPr>
          <p:cNvPicPr>
            <a:picLocks noChangeAspect="1"/>
          </p:cNvPicPr>
          <p:nvPr/>
        </p:nvPicPr>
        <p:blipFill>
          <a:blip r:embed="rId3"/>
          <a:stretch>
            <a:fillRect/>
          </a:stretch>
        </p:blipFill>
        <p:spPr>
          <a:xfrm>
            <a:off x="5413131" y="1143000"/>
            <a:ext cx="3238500" cy="3676650"/>
          </a:xfrm>
          <a:prstGeom prst="rect">
            <a:avLst/>
          </a:prstGeom>
        </p:spPr>
      </p:pic>
      <p:sp>
        <p:nvSpPr>
          <p:cNvPr id="24" name="TextBox 23">
            <a:extLst>
              <a:ext uri="{FF2B5EF4-FFF2-40B4-BE49-F238E27FC236}">
                <a16:creationId xmlns:a16="http://schemas.microsoft.com/office/drawing/2014/main" id="{5058BD97-473E-4CDB-90E7-F175356D1916}"/>
              </a:ext>
            </a:extLst>
          </p:cNvPr>
          <p:cNvSpPr txBox="1"/>
          <p:nvPr/>
        </p:nvSpPr>
        <p:spPr>
          <a:xfrm>
            <a:off x="6858000" y="6336268"/>
            <a:ext cx="2514600" cy="369332"/>
          </a:xfrm>
          <a:prstGeom prst="rect">
            <a:avLst/>
          </a:prstGeom>
          <a:noFill/>
        </p:spPr>
        <p:txBody>
          <a:bodyPr wrap="square">
            <a:spAutoFit/>
          </a:bodyPr>
          <a:lstStyle/>
          <a:p>
            <a:r>
              <a:rPr lang="en-US" dirty="0">
                <a:hlinkClick r:id="rId4">
                  <a:extLst>
                    <a:ext uri="{A12FA001-AC4F-418D-AE19-62706E023703}">
                      <ahyp:hlinkClr xmlns:ahyp="http://schemas.microsoft.com/office/drawing/2018/hyperlinkcolor" val="tx"/>
                    </a:ext>
                  </a:extLst>
                </a:hlinkClick>
              </a:rPr>
              <a:t>21 CFR 1306.07 (c)</a:t>
            </a:r>
            <a:endParaRPr lang="en-US" dirty="0"/>
          </a:p>
        </p:txBody>
      </p:sp>
    </p:spTree>
    <p:extLst>
      <p:ext uri="{BB962C8B-B14F-4D97-AF65-F5344CB8AC3E}">
        <p14:creationId xmlns:p14="http://schemas.microsoft.com/office/powerpoint/2010/main" val="1750173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72923" y="1143000"/>
            <a:ext cx="5867400" cy="4937760"/>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endParaRPr lang="en-US" sz="2400" dirty="0"/>
          </a:p>
          <a:p>
            <a:r>
              <a:rPr lang="en-US" sz="2400" dirty="0"/>
              <a:t>Methadone can </a:t>
            </a:r>
            <a:r>
              <a:rPr lang="en-US" sz="2400" u="sng" dirty="0">
                <a:solidFill>
                  <a:schemeClr val="accent1"/>
                </a:solidFill>
                <a:highlight>
                  <a:srgbClr val="000000"/>
                </a:highlight>
              </a:rPr>
              <a:t>only</a:t>
            </a:r>
            <a:r>
              <a:rPr lang="en-US" sz="2400" dirty="0"/>
              <a:t> be prescribed in a federally-regulated OTP when used for </a:t>
            </a:r>
            <a:r>
              <a:rPr lang="en-US" sz="2400" u="sng" dirty="0">
                <a:solidFill>
                  <a:schemeClr val="accent1"/>
                </a:solidFill>
                <a:highlight>
                  <a:srgbClr val="000000"/>
                </a:highlight>
              </a:rPr>
              <a:t>treatment of addiction</a:t>
            </a:r>
          </a:p>
          <a:p>
            <a:r>
              <a:rPr lang="en-US" sz="2400" dirty="0"/>
              <a:t>Most common approach used worldwide</a:t>
            </a:r>
            <a:endParaRPr lang="en-US" sz="2400" u="sng" dirty="0"/>
          </a:p>
        </p:txBody>
      </p:sp>
      <p:sp>
        <p:nvSpPr>
          <p:cNvPr id="8" name="Title 1"/>
          <p:cNvSpPr txBox="1">
            <a:spLocks/>
          </p:cNvSpPr>
          <p:nvPr/>
        </p:nvSpPr>
        <p:spPr>
          <a:xfrm>
            <a:off x="460829" y="152400"/>
            <a:ext cx="86868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b="1" dirty="0">
                <a:solidFill>
                  <a:schemeClr val="tx1"/>
                </a:solidFill>
              </a:rPr>
              <a:t>Opioid Treatment Programs (OTPs)</a:t>
            </a:r>
          </a:p>
        </p:txBody>
      </p:sp>
      <p:pic>
        <p:nvPicPr>
          <p:cNvPr id="3" name="Picture 2"/>
          <p:cNvPicPr>
            <a:picLocks noChangeAspect="1"/>
          </p:cNvPicPr>
          <p:nvPr/>
        </p:nvPicPr>
        <p:blipFill>
          <a:blip r:embed="rId3"/>
          <a:stretch>
            <a:fillRect/>
          </a:stretch>
        </p:blipFill>
        <p:spPr>
          <a:xfrm>
            <a:off x="5791200" y="2129857"/>
            <a:ext cx="3185131" cy="23991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7086600" y="6505385"/>
            <a:ext cx="2005677" cy="246221"/>
          </a:xfrm>
          <a:prstGeom prst="rect">
            <a:avLst/>
          </a:prstGeom>
          <a:ln w="12700">
            <a:solidFill>
              <a:schemeClr val="accent1"/>
            </a:solidFill>
          </a:ln>
        </p:spPr>
        <p:txBody>
          <a:bodyPr wrap="none">
            <a:spAutoFit/>
          </a:bodyPr>
          <a:lstStyle/>
          <a:p>
            <a:r>
              <a:rPr lang="en-US" sz="1000" dirty="0" err="1"/>
              <a:t>Salsitz</a:t>
            </a:r>
            <a:r>
              <a:rPr lang="en-US" sz="1000" dirty="0"/>
              <a:t>, Mt Sinai J of Medicine, 2000</a:t>
            </a:r>
          </a:p>
        </p:txBody>
      </p:sp>
    </p:spTree>
    <p:extLst>
      <p:ext uri="{BB962C8B-B14F-4D97-AF65-F5344CB8AC3E}">
        <p14:creationId xmlns:p14="http://schemas.microsoft.com/office/powerpoint/2010/main" val="19248966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72923" y="1143000"/>
            <a:ext cx="5867400" cy="4937760"/>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endParaRPr lang="en-US" sz="2400" dirty="0"/>
          </a:p>
          <a:p>
            <a:r>
              <a:rPr lang="en-US" sz="2400" dirty="0"/>
              <a:t>Methadone can </a:t>
            </a:r>
            <a:r>
              <a:rPr lang="en-US" sz="2400" u="sng" dirty="0">
                <a:solidFill>
                  <a:schemeClr val="accent1"/>
                </a:solidFill>
                <a:highlight>
                  <a:srgbClr val="000000"/>
                </a:highlight>
              </a:rPr>
              <a:t>only</a:t>
            </a:r>
            <a:r>
              <a:rPr lang="en-US" sz="2400" dirty="0"/>
              <a:t> be prescribed in a federally-regulated OTP when used for </a:t>
            </a:r>
            <a:r>
              <a:rPr lang="en-US" sz="2400" u="sng" dirty="0">
                <a:solidFill>
                  <a:schemeClr val="accent1"/>
                </a:solidFill>
                <a:highlight>
                  <a:srgbClr val="000000"/>
                </a:highlight>
              </a:rPr>
              <a:t>treatment of addiction</a:t>
            </a:r>
          </a:p>
          <a:p>
            <a:r>
              <a:rPr lang="en-US" sz="2400" dirty="0"/>
              <a:t>Most common approach used worldwide</a:t>
            </a:r>
            <a:endParaRPr lang="en-US" sz="2400" u="sng" dirty="0"/>
          </a:p>
          <a:p>
            <a:pPr marL="0" indent="0">
              <a:buFont typeface="Wingdings 3"/>
              <a:buNone/>
            </a:pPr>
            <a:endParaRPr lang="en-US" sz="2400" dirty="0"/>
          </a:p>
          <a:p>
            <a:r>
              <a:rPr lang="en-US" sz="2400" dirty="0"/>
              <a:t>Daily, directly observed therapy</a:t>
            </a:r>
          </a:p>
          <a:p>
            <a:pPr marL="274320" lvl="1" indent="0">
              <a:buNone/>
            </a:pPr>
            <a:r>
              <a:rPr lang="en-US" sz="2100" dirty="0">
                <a:solidFill>
                  <a:schemeClr val="tx1"/>
                </a:solidFill>
              </a:rPr>
              <a:t>          Can obtain take home doses</a:t>
            </a:r>
          </a:p>
          <a:p>
            <a:pPr marL="274320" lvl="1" indent="0">
              <a:buNone/>
            </a:pPr>
            <a:endParaRPr lang="en-US" sz="2100" dirty="0">
              <a:solidFill>
                <a:schemeClr val="tx1"/>
              </a:solidFill>
            </a:endParaRPr>
          </a:p>
          <a:p>
            <a:pPr>
              <a:spcBef>
                <a:spcPts val="0"/>
              </a:spcBef>
            </a:pPr>
            <a:r>
              <a:rPr lang="en-US" sz="2400" u="sng" dirty="0">
                <a:solidFill>
                  <a:schemeClr val="accent1"/>
                </a:solidFill>
                <a:highlight>
                  <a:srgbClr val="000000"/>
                </a:highlight>
              </a:rPr>
              <a:t>Not reported</a:t>
            </a:r>
            <a:r>
              <a:rPr lang="en-US" sz="2400" dirty="0">
                <a:solidFill>
                  <a:schemeClr val="accent1"/>
                </a:solidFill>
              </a:rPr>
              <a:t> </a:t>
            </a:r>
            <a:r>
              <a:rPr lang="en-US" sz="2400" dirty="0"/>
              <a:t>in PDMP</a:t>
            </a:r>
          </a:p>
          <a:p>
            <a:pPr>
              <a:spcBef>
                <a:spcPts val="0"/>
              </a:spcBef>
            </a:pPr>
            <a:r>
              <a:rPr lang="en-US" sz="2400" dirty="0"/>
              <a:t>Not referred to as “Methadone clinics”</a:t>
            </a:r>
          </a:p>
          <a:p>
            <a:endParaRPr lang="en-US" sz="2400" dirty="0"/>
          </a:p>
        </p:txBody>
      </p:sp>
      <p:sp>
        <p:nvSpPr>
          <p:cNvPr id="8" name="Title 1"/>
          <p:cNvSpPr txBox="1">
            <a:spLocks/>
          </p:cNvSpPr>
          <p:nvPr/>
        </p:nvSpPr>
        <p:spPr>
          <a:xfrm>
            <a:off x="460829" y="152400"/>
            <a:ext cx="86868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b="1" dirty="0">
                <a:solidFill>
                  <a:schemeClr val="tx1"/>
                </a:solidFill>
              </a:rPr>
              <a:t>Opioid Treatment Programs (OTPs)</a:t>
            </a:r>
          </a:p>
        </p:txBody>
      </p:sp>
      <p:pic>
        <p:nvPicPr>
          <p:cNvPr id="3" name="Picture 2"/>
          <p:cNvPicPr>
            <a:picLocks noChangeAspect="1"/>
          </p:cNvPicPr>
          <p:nvPr/>
        </p:nvPicPr>
        <p:blipFill>
          <a:blip r:embed="rId3"/>
          <a:stretch>
            <a:fillRect/>
          </a:stretch>
        </p:blipFill>
        <p:spPr>
          <a:xfrm>
            <a:off x="5791200" y="2129857"/>
            <a:ext cx="3185131" cy="23991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7111886" y="6582489"/>
            <a:ext cx="2005677" cy="246221"/>
          </a:xfrm>
          <a:prstGeom prst="rect">
            <a:avLst/>
          </a:prstGeom>
          <a:ln w="12700">
            <a:solidFill>
              <a:schemeClr val="accent1"/>
            </a:solidFill>
          </a:ln>
        </p:spPr>
        <p:txBody>
          <a:bodyPr wrap="none">
            <a:spAutoFit/>
          </a:bodyPr>
          <a:lstStyle/>
          <a:p>
            <a:r>
              <a:rPr lang="en-US" sz="1000" dirty="0" err="1"/>
              <a:t>Salsitz</a:t>
            </a:r>
            <a:r>
              <a:rPr lang="en-US" sz="1000" dirty="0"/>
              <a:t>, Mt Sinai J of Medicine, 2000</a:t>
            </a:r>
          </a:p>
        </p:txBody>
      </p:sp>
    </p:spTree>
    <p:extLst>
      <p:ext uri="{BB962C8B-B14F-4D97-AF65-F5344CB8AC3E}">
        <p14:creationId xmlns:p14="http://schemas.microsoft.com/office/powerpoint/2010/main" val="36229951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407" y="1523999"/>
            <a:ext cx="5460739" cy="5201543"/>
          </a:xfrm>
        </p:spPr>
        <p:txBody>
          <a:bodyPr/>
          <a:lstStyle/>
          <a:p>
            <a:r>
              <a:rPr lang="en-US" altLang="en-US" sz="2400" dirty="0">
                <a:solidFill>
                  <a:schemeClr val="tx1"/>
                </a:solidFill>
              </a:rPr>
              <a:t>Partial mu-opioid agonist</a:t>
            </a:r>
          </a:p>
          <a:p>
            <a:r>
              <a:rPr lang="en-US" altLang="en-US" dirty="0">
                <a:solidFill>
                  <a:schemeClr val="tx1"/>
                </a:solidFill>
              </a:rPr>
              <a:t>Kappa-opioid antagonist</a:t>
            </a:r>
            <a:endParaRPr lang="en-US" altLang="en-US" sz="2400" dirty="0">
              <a:solidFill>
                <a:schemeClr val="tx1"/>
              </a:solidFill>
            </a:endParaRPr>
          </a:p>
          <a:p>
            <a:r>
              <a:rPr lang="en-US" altLang="en-US" sz="2400" dirty="0">
                <a:solidFill>
                  <a:schemeClr val="tx1"/>
                </a:solidFill>
              </a:rPr>
              <a:t>Half-life ~24-36 </a:t>
            </a:r>
            <a:r>
              <a:rPr lang="en-US" altLang="en-US" sz="2400" dirty="0" err="1">
                <a:solidFill>
                  <a:schemeClr val="tx1"/>
                </a:solidFill>
              </a:rPr>
              <a:t>hrs</a:t>
            </a:r>
            <a:endParaRPr lang="en-US" altLang="en-US" sz="2400" dirty="0">
              <a:solidFill>
                <a:schemeClr val="tx1"/>
              </a:solidFill>
            </a:endParaRPr>
          </a:p>
          <a:p>
            <a:endParaRPr lang="en-US" altLang="en-US" dirty="0">
              <a:solidFill>
                <a:schemeClr val="tx1"/>
              </a:solidFill>
            </a:endParaRPr>
          </a:p>
          <a:p>
            <a:pPr marL="0" indent="0">
              <a:buNone/>
            </a:pPr>
            <a:endParaRPr lang="en-US" altLang="en-US" sz="2400" dirty="0">
              <a:solidFill>
                <a:schemeClr val="tx1"/>
              </a:solidFill>
            </a:endParaRPr>
          </a:p>
        </p:txBody>
      </p:sp>
      <p:sp>
        <p:nvSpPr>
          <p:cNvPr id="5" name="Title 1"/>
          <p:cNvSpPr>
            <a:spLocks noGrp="1"/>
          </p:cNvSpPr>
          <p:nvPr>
            <p:ph type="title"/>
          </p:nvPr>
        </p:nvSpPr>
        <p:spPr>
          <a:xfrm>
            <a:off x="457200" y="152400"/>
            <a:ext cx="8229600" cy="990600"/>
          </a:xfrm>
        </p:spPr>
        <p:txBody>
          <a:bodyPr>
            <a:normAutofit/>
          </a:bodyPr>
          <a:lstStyle/>
          <a:p>
            <a:r>
              <a:rPr lang="en-US" b="1" dirty="0">
                <a:solidFill>
                  <a:schemeClr val="tx1"/>
                </a:solidFill>
              </a:rPr>
              <a:t>Buprenorphine</a:t>
            </a:r>
          </a:p>
        </p:txBody>
      </p:sp>
      <p:sp>
        <p:nvSpPr>
          <p:cNvPr id="24" name="Shape 210"/>
          <p:cNvSpPr>
            <a:spLocks noChangeArrowheads="1"/>
          </p:cNvSpPr>
          <p:nvPr/>
        </p:nvSpPr>
        <p:spPr bwMode="auto">
          <a:xfrm>
            <a:off x="6335712" y="5345723"/>
            <a:ext cx="16936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none" lIns="44086" rIns="44086" anchor="b">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nb-NO" altLang="en-US" sz="1200" dirty="0">
                <a:latin typeface="Arial" panose="020B0604020202020204" pitchFamily="34" charset="0"/>
              </a:rPr>
              <a:t>SAMHSA, 2018</a:t>
            </a:r>
          </a:p>
          <a:p>
            <a:pPr eaLnBrk="1" hangingPunct="1"/>
            <a:r>
              <a:rPr lang="nb-NO" altLang="en-US" sz="1200" dirty="0" err="1">
                <a:latin typeface="Arial" panose="020B0604020202020204" pitchFamily="34" charset="0"/>
              </a:rPr>
              <a:t>Orman</a:t>
            </a:r>
            <a:r>
              <a:rPr lang="nb-NO" altLang="en-US" sz="1200" dirty="0">
                <a:latin typeface="Arial" panose="020B0604020202020204" pitchFamily="34" charset="0"/>
              </a:rPr>
              <a:t> &amp; </a:t>
            </a:r>
            <a:r>
              <a:rPr lang="nb-NO" altLang="en-US" sz="1200" dirty="0" err="1">
                <a:latin typeface="Arial" panose="020B0604020202020204" pitchFamily="34" charset="0"/>
              </a:rPr>
              <a:t>Keating</a:t>
            </a:r>
            <a:r>
              <a:rPr lang="nb-NO" altLang="en-US" sz="1200" dirty="0">
                <a:latin typeface="Arial" panose="020B0604020202020204" pitchFamily="34" charset="0"/>
              </a:rPr>
              <a:t>, 2009</a:t>
            </a:r>
          </a:p>
        </p:txBody>
      </p:sp>
      <p:pic>
        <p:nvPicPr>
          <p:cNvPr id="4" name="Picture 3">
            <a:extLst>
              <a:ext uri="{FF2B5EF4-FFF2-40B4-BE49-F238E27FC236}">
                <a16:creationId xmlns:a16="http://schemas.microsoft.com/office/drawing/2014/main" id="{E301A6B3-B367-4121-8382-5E13E61D77B3}"/>
              </a:ext>
            </a:extLst>
          </p:cNvPr>
          <p:cNvPicPr>
            <a:picLocks noChangeAspect="1"/>
          </p:cNvPicPr>
          <p:nvPr/>
        </p:nvPicPr>
        <p:blipFill>
          <a:blip r:embed="rId3"/>
          <a:stretch>
            <a:fillRect/>
          </a:stretch>
        </p:blipFill>
        <p:spPr>
          <a:xfrm>
            <a:off x="5314821" y="1690687"/>
            <a:ext cx="3295650" cy="3476625"/>
          </a:xfrm>
          <a:prstGeom prst="rect">
            <a:avLst/>
          </a:prstGeom>
        </p:spPr>
      </p:pic>
    </p:spTree>
    <p:extLst>
      <p:ext uri="{BB962C8B-B14F-4D97-AF65-F5344CB8AC3E}">
        <p14:creationId xmlns:p14="http://schemas.microsoft.com/office/powerpoint/2010/main" val="26631004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407" y="1523999"/>
            <a:ext cx="5460739" cy="5201543"/>
          </a:xfrm>
        </p:spPr>
        <p:txBody>
          <a:bodyPr/>
          <a:lstStyle/>
          <a:p>
            <a:r>
              <a:rPr lang="en-US" altLang="en-US" sz="2400" dirty="0">
                <a:solidFill>
                  <a:schemeClr val="tx1"/>
                </a:solidFill>
              </a:rPr>
              <a:t>Partial mu-opioid agonist</a:t>
            </a:r>
          </a:p>
          <a:p>
            <a:r>
              <a:rPr lang="en-US" altLang="en-US" dirty="0">
                <a:solidFill>
                  <a:schemeClr val="tx1"/>
                </a:solidFill>
              </a:rPr>
              <a:t>Kappa-opioid antagonist</a:t>
            </a:r>
            <a:endParaRPr lang="en-US" altLang="en-US" sz="2400" dirty="0">
              <a:solidFill>
                <a:schemeClr val="tx1"/>
              </a:solidFill>
            </a:endParaRPr>
          </a:p>
          <a:p>
            <a:r>
              <a:rPr lang="en-US" altLang="en-US" sz="2400" dirty="0">
                <a:solidFill>
                  <a:schemeClr val="tx1"/>
                </a:solidFill>
              </a:rPr>
              <a:t>Half-life ~24-36 </a:t>
            </a:r>
            <a:r>
              <a:rPr lang="en-US" altLang="en-US" sz="2400" dirty="0" err="1">
                <a:solidFill>
                  <a:schemeClr val="tx1"/>
                </a:solidFill>
              </a:rPr>
              <a:t>hrs</a:t>
            </a:r>
            <a:endParaRPr lang="en-US" altLang="en-US" sz="2400" dirty="0">
              <a:solidFill>
                <a:schemeClr val="tx1"/>
              </a:solidFill>
            </a:endParaRPr>
          </a:p>
          <a:p>
            <a:endParaRPr lang="en-US" altLang="en-US" dirty="0">
              <a:solidFill>
                <a:schemeClr val="tx1"/>
              </a:solidFill>
            </a:endParaRPr>
          </a:p>
          <a:p>
            <a:r>
              <a:rPr lang="en-US" altLang="en-US" dirty="0">
                <a:solidFill>
                  <a:schemeClr val="tx1"/>
                </a:solidFill>
              </a:rPr>
              <a:t>20-40x more potent than morphine  </a:t>
            </a:r>
            <a:endParaRPr lang="en-US" altLang="en-US" sz="2400" dirty="0">
              <a:solidFill>
                <a:schemeClr val="tx1"/>
              </a:solidFill>
            </a:endParaRPr>
          </a:p>
          <a:p>
            <a:pPr marL="0" indent="0">
              <a:buNone/>
            </a:pPr>
            <a:endParaRPr lang="en-US" altLang="en-US" sz="2400" dirty="0">
              <a:solidFill>
                <a:schemeClr val="tx1"/>
              </a:solidFill>
            </a:endParaRPr>
          </a:p>
          <a:p>
            <a:r>
              <a:rPr lang="en-US" altLang="en-US" sz="2400" dirty="0">
                <a:solidFill>
                  <a:schemeClr val="tx1"/>
                </a:solidFill>
              </a:rPr>
              <a:t>Highest affinity for opioid receptor</a:t>
            </a:r>
          </a:p>
          <a:p>
            <a:pPr lvl="1"/>
            <a:r>
              <a:rPr lang="en-US" altLang="en-US" sz="2100" dirty="0">
                <a:solidFill>
                  <a:schemeClr val="tx1"/>
                </a:solidFill>
              </a:rPr>
              <a:t>Blocks/displaces other opioids</a:t>
            </a:r>
          </a:p>
          <a:p>
            <a:pPr lvl="1"/>
            <a:r>
              <a:rPr lang="en-US" altLang="en-US" sz="2100" dirty="0">
                <a:solidFill>
                  <a:schemeClr val="tx1"/>
                </a:solidFill>
              </a:rPr>
              <a:t>Can precipitate withdrawal </a:t>
            </a:r>
          </a:p>
          <a:p>
            <a:pPr marL="0" indent="0">
              <a:buNone/>
            </a:pPr>
            <a:endParaRPr lang="en-US" altLang="en-US" sz="2400" dirty="0">
              <a:solidFill>
                <a:schemeClr val="tx1"/>
              </a:solidFill>
            </a:endParaRPr>
          </a:p>
        </p:txBody>
      </p:sp>
      <p:sp>
        <p:nvSpPr>
          <p:cNvPr id="5" name="Title 1"/>
          <p:cNvSpPr>
            <a:spLocks noGrp="1"/>
          </p:cNvSpPr>
          <p:nvPr>
            <p:ph type="title"/>
          </p:nvPr>
        </p:nvSpPr>
        <p:spPr>
          <a:xfrm>
            <a:off x="457200" y="152400"/>
            <a:ext cx="8229600" cy="990600"/>
          </a:xfrm>
        </p:spPr>
        <p:txBody>
          <a:bodyPr>
            <a:normAutofit/>
          </a:bodyPr>
          <a:lstStyle/>
          <a:p>
            <a:r>
              <a:rPr lang="en-US" b="1" dirty="0">
                <a:solidFill>
                  <a:schemeClr val="tx1"/>
                </a:solidFill>
              </a:rPr>
              <a:t>Buprenorphine</a:t>
            </a:r>
          </a:p>
        </p:txBody>
      </p:sp>
      <p:sp>
        <p:nvSpPr>
          <p:cNvPr id="24" name="Shape 210"/>
          <p:cNvSpPr>
            <a:spLocks noChangeArrowheads="1"/>
          </p:cNvSpPr>
          <p:nvPr/>
        </p:nvSpPr>
        <p:spPr bwMode="auto">
          <a:xfrm>
            <a:off x="6335712" y="5345723"/>
            <a:ext cx="16936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none" lIns="44086" rIns="44086" anchor="b">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nb-NO" altLang="en-US" sz="1200" dirty="0">
                <a:latin typeface="Arial" panose="020B0604020202020204" pitchFamily="34" charset="0"/>
              </a:rPr>
              <a:t>SAMHSA, 2018</a:t>
            </a:r>
          </a:p>
          <a:p>
            <a:pPr eaLnBrk="1" hangingPunct="1"/>
            <a:r>
              <a:rPr lang="nb-NO" altLang="en-US" sz="1200" dirty="0" err="1">
                <a:latin typeface="Arial" panose="020B0604020202020204" pitchFamily="34" charset="0"/>
              </a:rPr>
              <a:t>Orman</a:t>
            </a:r>
            <a:r>
              <a:rPr lang="nb-NO" altLang="en-US" sz="1200" dirty="0">
                <a:latin typeface="Arial" panose="020B0604020202020204" pitchFamily="34" charset="0"/>
              </a:rPr>
              <a:t> &amp; </a:t>
            </a:r>
            <a:r>
              <a:rPr lang="nb-NO" altLang="en-US" sz="1200" dirty="0" err="1">
                <a:latin typeface="Arial" panose="020B0604020202020204" pitchFamily="34" charset="0"/>
              </a:rPr>
              <a:t>Keating</a:t>
            </a:r>
            <a:r>
              <a:rPr lang="nb-NO" altLang="en-US" sz="1200" dirty="0">
                <a:latin typeface="Arial" panose="020B0604020202020204" pitchFamily="34" charset="0"/>
              </a:rPr>
              <a:t>, 2009</a:t>
            </a:r>
          </a:p>
        </p:txBody>
      </p:sp>
      <p:pic>
        <p:nvPicPr>
          <p:cNvPr id="4" name="Picture 3">
            <a:extLst>
              <a:ext uri="{FF2B5EF4-FFF2-40B4-BE49-F238E27FC236}">
                <a16:creationId xmlns:a16="http://schemas.microsoft.com/office/drawing/2014/main" id="{E301A6B3-B367-4121-8382-5E13E61D77B3}"/>
              </a:ext>
            </a:extLst>
          </p:cNvPr>
          <p:cNvPicPr>
            <a:picLocks noChangeAspect="1"/>
          </p:cNvPicPr>
          <p:nvPr/>
        </p:nvPicPr>
        <p:blipFill>
          <a:blip r:embed="rId3"/>
          <a:stretch>
            <a:fillRect/>
          </a:stretch>
        </p:blipFill>
        <p:spPr>
          <a:xfrm>
            <a:off x="5314821" y="1690687"/>
            <a:ext cx="3295650" cy="3476625"/>
          </a:xfrm>
          <a:prstGeom prst="rect">
            <a:avLst/>
          </a:prstGeom>
        </p:spPr>
      </p:pic>
    </p:spTree>
    <p:extLst>
      <p:ext uri="{BB962C8B-B14F-4D97-AF65-F5344CB8AC3E}">
        <p14:creationId xmlns:p14="http://schemas.microsoft.com/office/powerpoint/2010/main" val="12339213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CDFD40B7-2FEF-4089-BC9B-0D7E41B4FE6E}"/>
              </a:ext>
            </a:extLst>
          </p:cNvPr>
          <p:cNvSpPr>
            <a:spLocks noGrp="1" noChangeArrowheads="1"/>
          </p:cNvSpPr>
          <p:nvPr>
            <p:ph type="title" idx="4294967295"/>
          </p:nvPr>
        </p:nvSpPr>
        <p:spPr>
          <a:xfrm>
            <a:off x="0" y="132042"/>
            <a:ext cx="9144000" cy="1074738"/>
          </a:xfrm>
        </p:spPr>
        <p:txBody>
          <a:bodyPr anchor="ctr">
            <a:normAutofit/>
          </a:bodyPr>
          <a:lstStyle/>
          <a:p>
            <a:pPr algn="ctr" eaLnBrk="1" hangingPunct="1"/>
            <a:r>
              <a:rPr lang="en-US" altLang="en-US" sz="3600" b="1" dirty="0">
                <a:ea typeface="ＭＳ Ｐゴシック" panose="020B0600070205080204" pitchFamily="34" charset="-128"/>
              </a:rPr>
              <a:t>Buprenorphine Formulations</a:t>
            </a:r>
          </a:p>
        </p:txBody>
      </p:sp>
      <p:graphicFrame>
        <p:nvGraphicFramePr>
          <p:cNvPr id="27651" name="Group 3">
            <a:extLst>
              <a:ext uri="{FF2B5EF4-FFF2-40B4-BE49-F238E27FC236}">
                <a16:creationId xmlns:a16="http://schemas.microsoft.com/office/drawing/2014/main" id="{44D7B69B-E6E7-4399-8606-BA3575C76FD2}"/>
              </a:ext>
            </a:extLst>
          </p:cNvPr>
          <p:cNvGraphicFramePr>
            <a:graphicFrameLocks noGrp="1"/>
          </p:cNvGraphicFramePr>
          <p:nvPr/>
        </p:nvGraphicFramePr>
        <p:xfrm>
          <a:off x="685800" y="1608138"/>
          <a:ext cx="7529513" cy="4191001"/>
        </p:xfrm>
        <a:graphic>
          <a:graphicData uri="http://schemas.openxmlformats.org/drawingml/2006/table">
            <a:tbl>
              <a:tblPr/>
              <a:tblGrid>
                <a:gridCol w="2381250">
                  <a:extLst>
                    <a:ext uri="{9D8B030D-6E8A-4147-A177-3AD203B41FA5}">
                      <a16:colId xmlns:a16="http://schemas.microsoft.com/office/drawing/2014/main" val="170199993"/>
                    </a:ext>
                  </a:extLst>
                </a:gridCol>
                <a:gridCol w="2395538">
                  <a:extLst>
                    <a:ext uri="{9D8B030D-6E8A-4147-A177-3AD203B41FA5}">
                      <a16:colId xmlns:a16="http://schemas.microsoft.com/office/drawing/2014/main" val="3246453079"/>
                    </a:ext>
                  </a:extLst>
                </a:gridCol>
                <a:gridCol w="2752725">
                  <a:extLst>
                    <a:ext uri="{9D8B030D-6E8A-4147-A177-3AD203B41FA5}">
                      <a16:colId xmlns:a16="http://schemas.microsoft.com/office/drawing/2014/main" val="707530480"/>
                    </a:ext>
                  </a:extLst>
                </a:gridCol>
              </a:tblGrid>
              <a:tr h="1046163">
                <a:tc>
                  <a:txBody>
                    <a:bodyPr/>
                    <a:lstStyle>
                      <a:lvl1pPr eaLnBrk="0" hangingPunct="0">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a:t>
                      </a:r>
                      <a:r>
                        <a:rPr kumimoji="0" lang="en-US" altLang="en-US" sz="2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Methadone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Buprenorphine</a:t>
                      </a:r>
                      <a:endPar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Short acting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opioid</a:t>
                      </a:r>
                      <a:endPar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7777017"/>
                  </a:ext>
                </a:extLst>
              </a:tr>
              <a:tr h="865188">
                <a:tc>
                  <a:txBody>
                    <a:bodyPr/>
                    <a:lstStyle>
                      <a:lvl1pPr eaLnBrk="0" hangingPunct="0">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Route</a:t>
                      </a:r>
                      <a:endPar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Oral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Sublingual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Oral, injected (IV), Intranasal (IN)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23455803"/>
                  </a:ext>
                </a:extLst>
              </a:tr>
              <a:tr h="866775">
                <a:tc>
                  <a:txBody>
                    <a:bodyPr/>
                    <a:lstStyle>
                      <a:lvl1pPr eaLnBrk="0" hangingPunct="0">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Onset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60 min. or more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IV, IN: seconds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Oral: 15-20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2326166"/>
                  </a:ext>
                </a:extLst>
              </a:tr>
              <a:tr h="546100">
                <a:tc>
                  <a:txBody>
                    <a:bodyPr/>
                    <a:lstStyle>
                      <a:lvl1pPr eaLnBrk="0" hangingPunct="0">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Duration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8 to 24 hrs.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2 to 4 hours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85721982"/>
                  </a:ext>
                </a:extLst>
              </a:tr>
              <a:tr h="866775">
                <a:tc>
                  <a:txBody>
                    <a:bodyPr/>
                    <a:lstStyle>
                      <a:lvl1pPr eaLnBrk="0" hangingPunct="0">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Euphoria</a:t>
                      </a:r>
                      <a:endPar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Absent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75000"/>
                        <a:buFont typeface="Wingdings" panose="05000000000000000000" pitchFamily="2" charset="2"/>
                        <a:defRPr sz="27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Present: moderate to pronounced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6289754"/>
                  </a:ext>
                </a:extLst>
              </a:tr>
            </a:tbl>
          </a:graphicData>
        </a:graphic>
      </p:graphicFrame>
      <p:graphicFrame>
        <p:nvGraphicFramePr>
          <p:cNvPr id="2" name="Table 10">
            <a:extLst>
              <a:ext uri="{FF2B5EF4-FFF2-40B4-BE49-F238E27FC236}">
                <a16:creationId xmlns:a16="http://schemas.microsoft.com/office/drawing/2014/main" id="{8A433AA9-2F23-4982-8134-D6260CE5687C}"/>
              </a:ext>
            </a:extLst>
          </p:cNvPr>
          <p:cNvGraphicFramePr>
            <a:graphicFrameLocks noGrp="1"/>
          </p:cNvGraphicFramePr>
          <p:nvPr>
            <p:extLst>
              <p:ext uri="{D42A27DB-BD31-4B8C-83A1-F6EECF244321}">
                <p14:modId xmlns:p14="http://schemas.microsoft.com/office/powerpoint/2010/main" val="2588101869"/>
              </p:ext>
            </p:extLst>
          </p:nvPr>
        </p:nvGraphicFramePr>
        <p:xfrm>
          <a:off x="457200" y="1302689"/>
          <a:ext cx="8229600" cy="5022286"/>
        </p:xfrm>
        <a:graphic>
          <a:graphicData uri="http://schemas.openxmlformats.org/drawingml/2006/table">
            <a:tbl>
              <a:tblPr firstRow="1" bandRow="1">
                <a:tableStyleId>{073A0DAA-6AF3-43AB-8588-CEC1D06C72B9}</a:tableStyleId>
              </a:tblPr>
              <a:tblGrid>
                <a:gridCol w="2743200">
                  <a:extLst>
                    <a:ext uri="{9D8B030D-6E8A-4147-A177-3AD203B41FA5}">
                      <a16:colId xmlns:a16="http://schemas.microsoft.com/office/drawing/2014/main" val="1507217525"/>
                    </a:ext>
                  </a:extLst>
                </a:gridCol>
                <a:gridCol w="2743200">
                  <a:extLst>
                    <a:ext uri="{9D8B030D-6E8A-4147-A177-3AD203B41FA5}">
                      <a16:colId xmlns:a16="http://schemas.microsoft.com/office/drawing/2014/main" val="655358258"/>
                    </a:ext>
                  </a:extLst>
                </a:gridCol>
                <a:gridCol w="2743200">
                  <a:extLst>
                    <a:ext uri="{9D8B030D-6E8A-4147-A177-3AD203B41FA5}">
                      <a16:colId xmlns:a16="http://schemas.microsoft.com/office/drawing/2014/main" val="347892152"/>
                    </a:ext>
                  </a:extLst>
                </a:gridCol>
              </a:tblGrid>
              <a:tr h="381855">
                <a:tc>
                  <a:txBody>
                    <a:bodyPr/>
                    <a:lstStyle/>
                    <a:p>
                      <a:pPr algn="ctr"/>
                      <a:endParaRPr lang="en-US" dirty="0"/>
                    </a:p>
                  </a:txBody>
                  <a:tcPr/>
                </a:tc>
                <a:tc>
                  <a:txBody>
                    <a:bodyPr/>
                    <a:lstStyle/>
                    <a:p>
                      <a:pPr algn="ctr"/>
                      <a:r>
                        <a:rPr lang="en-US" dirty="0"/>
                        <a:t>Route</a:t>
                      </a:r>
                    </a:p>
                  </a:txBody>
                  <a:tcPr/>
                </a:tc>
                <a:tc>
                  <a:txBody>
                    <a:bodyPr/>
                    <a:lstStyle/>
                    <a:p>
                      <a:pPr algn="ctr"/>
                      <a:r>
                        <a:rPr lang="en-US" dirty="0"/>
                        <a:t>Product Name</a:t>
                      </a:r>
                    </a:p>
                  </a:txBody>
                  <a:tcPr/>
                </a:tc>
                <a:extLst>
                  <a:ext uri="{0D108BD9-81ED-4DB2-BD59-A6C34878D82A}">
                    <a16:rowId xmlns:a16="http://schemas.microsoft.com/office/drawing/2014/main" val="2083229209"/>
                  </a:ext>
                </a:extLst>
              </a:tr>
              <a:tr h="601868">
                <a:tc>
                  <a:txBody>
                    <a:bodyPr/>
                    <a:lstStyle/>
                    <a:p>
                      <a:pPr algn="ctr"/>
                      <a:r>
                        <a:rPr lang="en-US" dirty="0">
                          <a:highlight>
                            <a:srgbClr val="FF0000"/>
                          </a:highlight>
                        </a:rPr>
                        <a:t>Buprenorphine With Naloxone</a:t>
                      </a:r>
                    </a:p>
                    <a:p>
                      <a:pPr algn="ctr"/>
                      <a:r>
                        <a:rPr lang="en-US" dirty="0">
                          <a:highlight>
                            <a:srgbClr val="FF0000"/>
                          </a:highlight>
                        </a:rPr>
                        <a:t>(combo product)</a:t>
                      </a:r>
                    </a:p>
                  </a:txBody>
                  <a:tcPr/>
                </a:tc>
                <a:tc>
                  <a:txBody>
                    <a:bodyPr/>
                    <a:lstStyle/>
                    <a:p>
                      <a:pPr algn="ctr"/>
                      <a:r>
                        <a:rPr lang="en-US" dirty="0"/>
                        <a:t>SL</a:t>
                      </a:r>
                    </a:p>
                  </a:txBody>
                  <a:tcPr/>
                </a:tc>
                <a:tc>
                  <a:txBody>
                    <a:bodyPr/>
                    <a:lstStyle/>
                    <a:p>
                      <a:pPr algn="ctr"/>
                      <a:r>
                        <a:rPr lang="en-US" dirty="0"/>
                        <a:t>Suboxone</a:t>
                      </a:r>
                      <a:r>
                        <a:rPr lang="en-US" baseline="30000" dirty="0"/>
                        <a:t>®</a:t>
                      </a:r>
                      <a:r>
                        <a:rPr lang="en-US" dirty="0"/>
                        <a:t> (film/tablet)</a:t>
                      </a:r>
                    </a:p>
                  </a:txBody>
                  <a:tcPr/>
                </a:tc>
                <a:extLst>
                  <a:ext uri="{0D108BD9-81ED-4DB2-BD59-A6C34878D82A}">
                    <a16:rowId xmlns:a16="http://schemas.microsoft.com/office/drawing/2014/main" val="110566921"/>
                  </a:ext>
                </a:extLst>
              </a:tr>
              <a:tr h="381855">
                <a:tc>
                  <a:txBody>
                    <a:bodyPr/>
                    <a:lstStyle/>
                    <a:p>
                      <a:endParaRPr lang="en-US"/>
                    </a:p>
                  </a:txBody>
                  <a:tcPr/>
                </a:tc>
                <a:tc>
                  <a:txBody>
                    <a:bodyPr/>
                    <a:lstStyle/>
                    <a:p>
                      <a:pPr algn="ctr"/>
                      <a:r>
                        <a:rPr lang="en-US" dirty="0"/>
                        <a:t>SL</a:t>
                      </a:r>
                    </a:p>
                  </a:txBody>
                  <a:tcPr/>
                </a:tc>
                <a:tc>
                  <a:txBody>
                    <a:bodyPr/>
                    <a:lstStyle/>
                    <a:p>
                      <a:pPr algn="ctr"/>
                      <a:r>
                        <a:rPr lang="en-US" dirty="0" err="1"/>
                        <a:t>Zubsolv</a:t>
                      </a:r>
                      <a:r>
                        <a:rPr lang="en-US" baseline="30000" dirty="0"/>
                        <a:t>®</a:t>
                      </a:r>
                      <a:r>
                        <a:rPr lang="en-US" baseline="0" dirty="0"/>
                        <a:t> (tablet)</a:t>
                      </a:r>
                      <a:endParaRPr lang="en-US" baseline="30000" dirty="0"/>
                    </a:p>
                  </a:txBody>
                  <a:tcPr/>
                </a:tc>
                <a:extLst>
                  <a:ext uri="{0D108BD9-81ED-4DB2-BD59-A6C34878D82A}">
                    <a16:rowId xmlns:a16="http://schemas.microsoft.com/office/drawing/2014/main" val="457719002"/>
                  </a:ext>
                </a:extLst>
              </a:tr>
              <a:tr h="381855">
                <a:tc>
                  <a:txBody>
                    <a:bodyPr/>
                    <a:lstStyle/>
                    <a:p>
                      <a:endParaRPr lang="en-US" dirty="0"/>
                    </a:p>
                  </a:txBody>
                  <a:tcPr/>
                </a:tc>
                <a:tc>
                  <a:txBody>
                    <a:bodyPr/>
                    <a:lstStyle/>
                    <a:p>
                      <a:pPr algn="ctr"/>
                      <a:r>
                        <a:rPr lang="en-US" dirty="0"/>
                        <a:t>Buccal</a:t>
                      </a:r>
                    </a:p>
                  </a:txBody>
                  <a:tcPr/>
                </a:tc>
                <a:tc>
                  <a:txBody>
                    <a:bodyPr/>
                    <a:lstStyle/>
                    <a:p>
                      <a:pPr algn="ctr"/>
                      <a:r>
                        <a:rPr lang="en-US" dirty="0" err="1"/>
                        <a:t>Bunavail</a:t>
                      </a:r>
                      <a:r>
                        <a:rPr lang="en-US" baseline="30000" dirty="0"/>
                        <a:t>®</a:t>
                      </a:r>
                      <a:r>
                        <a:rPr lang="en-US" baseline="0" dirty="0"/>
                        <a:t> (film)</a:t>
                      </a:r>
                      <a:endParaRPr lang="en-US" baseline="30000" dirty="0"/>
                    </a:p>
                  </a:txBody>
                  <a:tcPr/>
                </a:tc>
                <a:extLst>
                  <a:ext uri="{0D108BD9-81ED-4DB2-BD59-A6C34878D82A}">
                    <a16:rowId xmlns:a16="http://schemas.microsoft.com/office/drawing/2014/main" val="794918766"/>
                  </a:ext>
                </a:extLst>
              </a:tr>
              <a:tr h="381855">
                <a:tc>
                  <a:txBody>
                    <a:bodyPr/>
                    <a:lstStyle/>
                    <a:p>
                      <a:pPr algn="ctr"/>
                      <a:endParaRPr lang="en-US" dirty="0"/>
                    </a:p>
                  </a:txBody>
                  <a:tcPr>
                    <a:solidFill>
                      <a:schemeClr val="bg1"/>
                    </a:solidFill>
                  </a:tcPr>
                </a:tc>
                <a:tc>
                  <a:txBody>
                    <a:bodyPr/>
                    <a:lstStyle/>
                    <a:p>
                      <a:pPr algn="ctr"/>
                      <a:endParaRPr lang="en-US" dirty="0"/>
                    </a:p>
                  </a:txBody>
                  <a:tcPr>
                    <a:solidFill>
                      <a:schemeClr val="bg1"/>
                    </a:solidFill>
                  </a:tcPr>
                </a:tc>
                <a:tc>
                  <a:txBody>
                    <a:bodyPr/>
                    <a:lstStyle/>
                    <a:p>
                      <a:pPr algn="ctr"/>
                      <a:endParaRPr lang="en-US" dirty="0"/>
                    </a:p>
                  </a:txBody>
                  <a:tcPr>
                    <a:solidFill>
                      <a:schemeClr val="bg1"/>
                    </a:solidFill>
                  </a:tcPr>
                </a:tc>
                <a:extLst>
                  <a:ext uri="{0D108BD9-81ED-4DB2-BD59-A6C34878D82A}">
                    <a16:rowId xmlns:a16="http://schemas.microsoft.com/office/drawing/2014/main" val="4181730588"/>
                  </a:ext>
                </a:extLst>
              </a:tr>
              <a:tr h="601868">
                <a:tc>
                  <a:txBody>
                    <a:bodyPr/>
                    <a:lstStyle/>
                    <a:p>
                      <a:pPr algn="ctr"/>
                      <a:r>
                        <a:rPr lang="en-US" dirty="0">
                          <a:highlight>
                            <a:srgbClr val="FF0000"/>
                          </a:highlight>
                        </a:rPr>
                        <a:t>Buprenorphine Without Naloxone</a:t>
                      </a:r>
                    </a:p>
                    <a:p>
                      <a:pPr algn="ctr"/>
                      <a:r>
                        <a:rPr lang="en-US" dirty="0">
                          <a:highlight>
                            <a:srgbClr val="FF0000"/>
                          </a:highlight>
                        </a:rPr>
                        <a:t>(mono product)</a:t>
                      </a:r>
                    </a:p>
                  </a:txBody>
                  <a:tcPr/>
                </a:tc>
                <a:tc>
                  <a:txBody>
                    <a:bodyPr/>
                    <a:lstStyle/>
                    <a:p>
                      <a:pPr algn="ctr"/>
                      <a:r>
                        <a:rPr lang="en-US" dirty="0"/>
                        <a:t>SL</a:t>
                      </a:r>
                    </a:p>
                  </a:txBody>
                  <a:tcPr/>
                </a:tc>
                <a:tc>
                  <a:txBody>
                    <a:bodyPr/>
                    <a:lstStyle/>
                    <a:p>
                      <a:pPr algn="ctr"/>
                      <a:r>
                        <a:rPr lang="en-US" dirty="0"/>
                        <a:t>Subutex</a:t>
                      </a:r>
                      <a:r>
                        <a:rPr lang="en-US" baseline="30000" dirty="0"/>
                        <a:t>®</a:t>
                      </a:r>
                      <a:r>
                        <a:rPr lang="en-US" dirty="0"/>
                        <a:t> (tablet) - generic</a:t>
                      </a:r>
                    </a:p>
                  </a:txBody>
                  <a:tcPr/>
                </a:tc>
                <a:extLst>
                  <a:ext uri="{0D108BD9-81ED-4DB2-BD59-A6C34878D82A}">
                    <a16:rowId xmlns:a16="http://schemas.microsoft.com/office/drawing/2014/main" val="3289211397"/>
                  </a:ext>
                </a:extLst>
              </a:tr>
              <a:tr h="381855">
                <a:tc>
                  <a:txBody>
                    <a:bodyPr/>
                    <a:lstStyle/>
                    <a:p>
                      <a:endParaRPr lang="en-US" dirty="0"/>
                    </a:p>
                  </a:txBody>
                  <a:tcPr/>
                </a:tc>
                <a:tc>
                  <a:txBody>
                    <a:bodyPr/>
                    <a:lstStyle/>
                    <a:p>
                      <a:pPr algn="ctr"/>
                      <a:r>
                        <a:rPr lang="en-US" dirty="0"/>
                        <a:t>Implant – q6 </a:t>
                      </a:r>
                      <a:r>
                        <a:rPr lang="en-US" dirty="0" err="1"/>
                        <a:t>mo</a:t>
                      </a:r>
                      <a:endParaRPr lang="en-US" dirty="0"/>
                    </a:p>
                  </a:txBody>
                  <a:tcPr/>
                </a:tc>
                <a:tc>
                  <a:txBody>
                    <a:bodyPr/>
                    <a:lstStyle/>
                    <a:p>
                      <a:pPr algn="ctr"/>
                      <a:r>
                        <a:rPr lang="en-US" dirty="0" err="1"/>
                        <a:t>Probuphine</a:t>
                      </a:r>
                      <a:r>
                        <a:rPr lang="en-US" baseline="30000" dirty="0"/>
                        <a:t>®</a:t>
                      </a:r>
                      <a:endParaRPr lang="en-US" dirty="0"/>
                    </a:p>
                  </a:txBody>
                  <a:tcPr/>
                </a:tc>
                <a:extLst>
                  <a:ext uri="{0D108BD9-81ED-4DB2-BD59-A6C34878D82A}">
                    <a16:rowId xmlns:a16="http://schemas.microsoft.com/office/drawing/2014/main" val="2691054473"/>
                  </a:ext>
                </a:extLst>
              </a:tr>
              <a:tr h="381855">
                <a:tc>
                  <a:txBody>
                    <a:bodyPr/>
                    <a:lstStyle/>
                    <a:p>
                      <a:endParaRPr lang="en-US" dirty="0"/>
                    </a:p>
                  </a:txBody>
                  <a:tcPr/>
                </a:tc>
                <a:tc>
                  <a:txBody>
                    <a:bodyPr/>
                    <a:lstStyle/>
                    <a:p>
                      <a:pPr algn="ctr"/>
                      <a:r>
                        <a:rPr lang="en-US" dirty="0"/>
                        <a:t>SC injection – q 30d</a:t>
                      </a:r>
                    </a:p>
                  </a:txBody>
                  <a:tcPr/>
                </a:tc>
                <a:tc>
                  <a:txBody>
                    <a:bodyPr/>
                    <a:lstStyle/>
                    <a:p>
                      <a:pPr algn="ctr"/>
                      <a:r>
                        <a:rPr lang="en-US" dirty="0" err="1"/>
                        <a:t>Sublocade</a:t>
                      </a:r>
                      <a:r>
                        <a:rPr lang="en-US" baseline="30000" dirty="0"/>
                        <a:t>®</a:t>
                      </a:r>
                      <a:endParaRPr lang="en-US" dirty="0"/>
                    </a:p>
                  </a:txBody>
                  <a:tcPr/>
                </a:tc>
                <a:extLst>
                  <a:ext uri="{0D108BD9-81ED-4DB2-BD59-A6C34878D82A}">
                    <a16:rowId xmlns:a16="http://schemas.microsoft.com/office/drawing/2014/main" val="166300070"/>
                  </a:ext>
                </a:extLst>
              </a:tr>
              <a:tr h="381855">
                <a:tc>
                  <a:txBody>
                    <a:bodyPr/>
                    <a:lstStyle/>
                    <a:p>
                      <a:endParaRPr lang="en-US" dirty="0"/>
                    </a:p>
                  </a:txBody>
                  <a:tcPr>
                    <a:solidFill>
                      <a:schemeClr val="bg1"/>
                    </a:solidFill>
                  </a:tcPr>
                </a:tc>
                <a:tc>
                  <a:txBody>
                    <a:bodyPr/>
                    <a:lstStyle/>
                    <a:p>
                      <a:pPr algn="ctr"/>
                      <a:endParaRPr lang="en-US" dirty="0"/>
                    </a:p>
                  </a:txBody>
                  <a:tcPr>
                    <a:solidFill>
                      <a:schemeClr val="bg1"/>
                    </a:solidFill>
                  </a:tcPr>
                </a:tc>
                <a:tc>
                  <a:txBody>
                    <a:bodyPr/>
                    <a:lstStyle/>
                    <a:p>
                      <a:pPr algn="ctr"/>
                      <a:endParaRPr lang="en-US" dirty="0"/>
                    </a:p>
                  </a:txBody>
                  <a:tcPr>
                    <a:solidFill>
                      <a:schemeClr val="bg1"/>
                    </a:solidFill>
                  </a:tcPr>
                </a:tc>
                <a:extLst>
                  <a:ext uri="{0D108BD9-81ED-4DB2-BD59-A6C34878D82A}">
                    <a16:rowId xmlns:a16="http://schemas.microsoft.com/office/drawing/2014/main" val="3339208011"/>
                  </a:ext>
                </a:extLst>
              </a:tr>
              <a:tr h="381855">
                <a:tc>
                  <a:txBody>
                    <a:bodyPr/>
                    <a:lstStyle/>
                    <a:p>
                      <a:pPr algn="ctr"/>
                      <a:r>
                        <a:rPr lang="en-US" sz="1700" b="1" dirty="0"/>
                        <a:t>FDA Approved - Pain</a:t>
                      </a:r>
                    </a:p>
                  </a:txBody>
                  <a:tcPr>
                    <a:solidFill>
                      <a:srgbClr val="00B0F0"/>
                    </a:solidFill>
                  </a:tcPr>
                </a:tc>
                <a:tc>
                  <a:txBody>
                    <a:bodyPr/>
                    <a:lstStyle/>
                    <a:p>
                      <a:pPr algn="ctr"/>
                      <a:r>
                        <a:rPr lang="en-US" dirty="0"/>
                        <a:t>IV</a:t>
                      </a:r>
                    </a:p>
                  </a:txBody>
                  <a:tcPr>
                    <a:solidFill>
                      <a:srgbClr val="00B0F0"/>
                    </a:solidFill>
                  </a:tcPr>
                </a:tc>
                <a:tc>
                  <a:txBody>
                    <a:bodyPr/>
                    <a:lstStyle/>
                    <a:p>
                      <a:pPr algn="ctr"/>
                      <a:r>
                        <a:rPr lang="en-US" dirty="0" err="1"/>
                        <a:t>Buprenex</a:t>
                      </a:r>
                      <a:r>
                        <a:rPr lang="en-US" baseline="30000" dirty="0"/>
                        <a:t>®</a:t>
                      </a:r>
                      <a:endParaRPr lang="en-US" dirty="0"/>
                    </a:p>
                  </a:txBody>
                  <a:tcPr>
                    <a:solidFill>
                      <a:srgbClr val="00B0F0"/>
                    </a:solidFill>
                  </a:tcPr>
                </a:tc>
                <a:extLst>
                  <a:ext uri="{0D108BD9-81ED-4DB2-BD59-A6C34878D82A}">
                    <a16:rowId xmlns:a16="http://schemas.microsoft.com/office/drawing/2014/main" val="17114857"/>
                  </a:ext>
                </a:extLst>
              </a:tr>
              <a:tr h="381855">
                <a:tc>
                  <a:txBody>
                    <a:bodyPr/>
                    <a:lstStyle/>
                    <a:p>
                      <a:endParaRPr lang="en-US" dirty="0"/>
                    </a:p>
                  </a:txBody>
                  <a:tcPr>
                    <a:solidFill>
                      <a:srgbClr val="00B0F0"/>
                    </a:solidFill>
                  </a:tcPr>
                </a:tc>
                <a:tc>
                  <a:txBody>
                    <a:bodyPr/>
                    <a:lstStyle/>
                    <a:p>
                      <a:pPr algn="ctr"/>
                      <a:r>
                        <a:rPr lang="en-US" dirty="0"/>
                        <a:t>Transdermal – q7 days</a:t>
                      </a:r>
                    </a:p>
                  </a:txBody>
                  <a:tcPr>
                    <a:solidFill>
                      <a:srgbClr val="00B0F0"/>
                    </a:solidFill>
                  </a:tcPr>
                </a:tc>
                <a:tc>
                  <a:txBody>
                    <a:bodyPr/>
                    <a:lstStyle/>
                    <a:p>
                      <a:pPr algn="ctr"/>
                      <a:r>
                        <a:rPr lang="en-US" dirty="0" err="1"/>
                        <a:t>BuTrans</a:t>
                      </a:r>
                      <a:r>
                        <a:rPr lang="en-US" baseline="30000" dirty="0"/>
                        <a:t>®</a:t>
                      </a:r>
                      <a:endParaRPr lang="en-US" dirty="0"/>
                    </a:p>
                  </a:txBody>
                  <a:tcPr>
                    <a:solidFill>
                      <a:srgbClr val="00B0F0"/>
                    </a:solidFill>
                  </a:tcPr>
                </a:tc>
                <a:extLst>
                  <a:ext uri="{0D108BD9-81ED-4DB2-BD59-A6C34878D82A}">
                    <a16:rowId xmlns:a16="http://schemas.microsoft.com/office/drawing/2014/main" val="3302676172"/>
                  </a:ext>
                </a:extLst>
              </a:tr>
              <a:tr h="381855">
                <a:tc>
                  <a:txBody>
                    <a:bodyPr/>
                    <a:lstStyle/>
                    <a:p>
                      <a:endParaRPr lang="en-US" dirty="0"/>
                    </a:p>
                  </a:txBody>
                  <a:tcPr>
                    <a:solidFill>
                      <a:srgbClr val="00B0F0"/>
                    </a:solidFill>
                  </a:tcPr>
                </a:tc>
                <a:tc>
                  <a:txBody>
                    <a:bodyPr/>
                    <a:lstStyle/>
                    <a:p>
                      <a:pPr algn="ctr"/>
                      <a:r>
                        <a:rPr lang="en-US" dirty="0"/>
                        <a:t>Buccal</a:t>
                      </a:r>
                    </a:p>
                  </a:txBody>
                  <a:tcPr>
                    <a:solidFill>
                      <a:srgbClr val="00B0F0"/>
                    </a:solidFill>
                  </a:tcPr>
                </a:tc>
                <a:tc>
                  <a:txBody>
                    <a:bodyPr/>
                    <a:lstStyle/>
                    <a:p>
                      <a:pPr algn="ctr"/>
                      <a:r>
                        <a:rPr lang="en-US" dirty="0" err="1"/>
                        <a:t>Belbuca</a:t>
                      </a:r>
                      <a:r>
                        <a:rPr lang="en-US" baseline="30000" dirty="0"/>
                        <a:t>®</a:t>
                      </a:r>
                      <a:r>
                        <a:rPr lang="en-US" dirty="0"/>
                        <a:t> (film)</a:t>
                      </a:r>
                    </a:p>
                  </a:txBody>
                  <a:tcPr>
                    <a:solidFill>
                      <a:srgbClr val="00B0F0"/>
                    </a:solidFill>
                  </a:tcPr>
                </a:tc>
                <a:extLst>
                  <a:ext uri="{0D108BD9-81ED-4DB2-BD59-A6C34878D82A}">
                    <a16:rowId xmlns:a16="http://schemas.microsoft.com/office/drawing/2014/main" val="3793212000"/>
                  </a:ext>
                </a:extLst>
              </a:tr>
            </a:tbl>
          </a:graphicData>
        </a:graphic>
      </p:graphicFrame>
      <p:sp>
        <p:nvSpPr>
          <p:cNvPr id="3" name="Slide Number Placeholder 2">
            <a:extLst>
              <a:ext uri="{FF2B5EF4-FFF2-40B4-BE49-F238E27FC236}">
                <a16:creationId xmlns:a16="http://schemas.microsoft.com/office/drawing/2014/main" id="{79248BD2-F68A-458A-B368-A1DCBBB0AA92}"/>
              </a:ext>
            </a:extLst>
          </p:cNvPr>
          <p:cNvSpPr>
            <a:spLocks noGrp="1"/>
          </p:cNvSpPr>
          <p:nvPr>
            <p:ph type="sldNum" sz="quarter" idx="12"/>
          </p:nvPr>
        </p:nvSpPr>
        <p:spPr/>
        <p:txBody>
          <a:bodyPr/>
          <a:lstStyle/>
          <a:p>
            <a:fld id="{931F3E5D-8F3E-4289-BF29-C0524CBABEAD}" type="slidenum">
              <a:rPr lang="en-US" smtClean="0"/>
              <a:pPr/>
              <a:t>46</a:t>
            </a:fld>
            <a:endParaRPr lang="en-US"/>
          </a:p>
        </p:txBody>
      </p:sp>
    </p:spTree>
    <p:extLst>
      <p:ext uri="{BB962C8B-B14F-4D97-AF65-F5344CB8AC3E}">
        <p14:creationId xmlns:p14="http://schemas.microsoft.com/office/powerpoint/2010/main" val="4198532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65127"/>
            <a:ext cx="9144000" cy="1141118"/>
          </a:xfrm>
        </p:spPr>
        <p:txBody>
          <a:bodyPr>
            <a:normAutofit/>
          </a:bodyPr>
          <a:lstStyle/>
          <a:p>
            <a:pPr algn="ctr"/>
            <a:r>
              <a:rPr lang="en-US" sz="3600" b="1" dirty="0">
                <a:solidFill>
                  <a:schemeClr val="tx1"/>
                </a:solidFill>
              </a:rPr>
              <a:t>Buprenorphine: Maintenance vs. Taper</a:t>
            </a:r>
            <a:br>
              <a:rPr lang="en-US" sz="3600" b="1" dirty="0">
                <a:solidFill>
                  <a:schemeClr val="tx1"/>
                </a:solidFill>
              </a:rPr>
            </a:br>
            <a:r>
              <a:rPr lang="en-US" sz="3600" b="1" dirty="0">
                <a:solidFill>
                  <a:schemeClr val="tx1"/>
                </a:solidFill>
              </a:rPr>
              <a:t>(Prescription Opioid Dependence)</a:t>
            </a:r>
            <a:endParaRPr lang="en-GB" sz="3600" dirty="0">
              <a:solidFill>
                <a:schemeClr val="tx1"/>
              </a:solidFill>
            </a:endParaRPr>
          </a:p>
        </p:txBody>
      </p:sp>
      <p:sp>
        <p:nvSpPr>
          <p:cNvPr id="12" name="Shape 210"/>
          <p:cNvSpPr>
            <a:spLocks noChangeArrowheads="1"/>
          </p:cNvSpPr>
          <p:nvPr/>
        </p:nvSpPr>
        <p:spPr bwMode="auto">
          <a:xfrm>
            <a:off x="6939047" y="6283910"/>
            <a:ext cx="1291285" cy="276999"/>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none" lIns="44086" rIns="44086" anchor="b">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nb-NO" altLang="en-US" sz="1200" dirty="0" err="1">
                <a:latin typeface="Arial" panose="020B0604020202020204" pitchFamily="34" charset="0"/>
              </a:rPr>
              <a:t>Fiellin</a:t>
            </a:r>
            <a:r>
              <a:rPr lang="nb-NO" altLang="en-US" sz="1200" dirty="0">
                <a:latin typeface="Arial" panose="020B0604020202020204" pitchFamily="34" charset="0"/>
              </a:rPr>
              <a:t> et al., 2014</a:t>
            </a:r>
          </a:p>
        </p:txBody>
      </p:sp>
      <p:grpSp>
        <p:nvGrpSpPr>
          <p:cNvPr id="3" name="Group 2">
            <a:extLst>
              <a:ext uri="{FF2B5EF4-FFF2-40B4-BE49-F238E27FC236}">
                <a16:creationId xmlns:a16="http://schemas.microsoft.com/office/drawing/2014/main" id="{A93EBAC1-6813-E448-8F6E-0DA084396811}"/>
              </a:ext>
            </a:extLst>
          </p:cNvPr>
          <p:cNvGrpSpPr/>
          <p:nvPr/>
        </p:nvGrpSpPr>
        <p:grpSpPr>
          <a:xfrm>
            <a:off x="913667" y="1676400"/>
            <a:ext cx="7316665" cy="4495800"/>
            <a:chOff x="1354667" y="1828800"/>
            <a:chExt cx="6461141" cy="3970114"/>
          </a:xfrm>
        </p:grpSpPr>
        <p:pic>
          <p:nvPicPr>
            <p:cNvPr id="18" name="Picture 2">
              <a:extLst>
                <a:ext uri="{FF2B5EF4-FFF2-40B4-BE49-F238E27FC236}">
                  <a16:creationId xmlns:a16="http://schemas.microsoft.com/office/drawing/2014/main" id="{A70CC6FA-D618-6E4F-B9B0-52661A5962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667" y="1828800"/>
              <a:ext cx="6461141" cy="3970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TextBox 18">
              <a:extLst>
                <a:ext uri="{FF2B5EF4-FFF2-40B4-BE49-F238E27FC236}">
                  <a16:creationId xmlns:a16="http://schemas.microsoft.com/office/drawing/2014/main" id="{D60D9D58-BA82-E340-9DC9-2F4069DA5FF0}"/>
                </a:ext>
              </a:extLst>
            </p:cNvPr>
            <p:cNvSpPr txBox="1"/>
            <p:nvPr/>
          </p:nvSpPr>
          <p:spPr>
            <a:xfrm>
              <a:off x="3213253" y="4427089"/>
              <a:ext cx="831316" cy="461663"/>
            </a:xfrm>
            <a:prstGeom prst="rect">
              <a:avLst/>
            </a:prstGeom>
            <a:noFill/>
            <a:ln w="12700" cap="flat">
              <a:noFill/>
              <a:miter lim="400000"/>
            </a:ln>
            <a:effectLst/>
            <a:sp3d/>
          </p:spPr>
          <p:txBody>
            <a:bodyPr rot="0" spcFirstLastPara="1" vertOverflow="overflow" horzOverflow="overflow" vert="horz" wrap="none" lIns="45719" tIns="45719" rIns="45719" bIns="45719" numCol="1" spcCol="38100" rtlCol="0" anchor="t">
              <a:sp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ea typeface="+mn-ea"/>
                  <a:cs typeface="+mn-cs"/>
                </a:rPr>
                <a:t>beginning</a:t>
              </a:r>
            </a:p>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ysClr val="windowText" lastClr="000000"/>
                  </a:solidFill>
                  <a:effectLst/>
                  <a:uLnTx/>
                  <a:uFillTx/>
                  <a:ea typeface="+mn-ea"/>
                  <a:cs typeface="+mn-cs"/>
                </a:rPr>
                <a:t>of taper</a:t>
              </a:r>
            </a:p>
          </p:txBody>
        </p:sp>
        <p:sp>
          <p:nvSpPr>
            <p:cNvPr id="20" name="TextBox 19">
              <a:extLst>
                <a:ext uri="{FF2B5EF4-FFF2-40B4-BE49-F238E27FC236}">
                  <a16:creationId xmlns:a16="http://schemas.microsoft.com/office/drawing/2014/main" id="{E1FE07CF-281E-C14A-A25F-1801F2270317}"/>
                </a:ext>
              </a:extLst>
            </p:cNvPr>
            <p:cNvSpPr txBox="1"/>
            <p:nvPr/>
          </p:nvSpPr>
          <p:spPr>
            <a:xfrm>
              <a:off x="4534437" y="4447309"/>
              <a:ext cx="555599" cy="461663"/>
            </a:xfrm>
            <a:prstGeom prst="rect">
              <a:avLst/>
            </a:prstGeom>
            <a:noFill/>
            <a:ln w="12700" cap="flat">
              <a:noFill/>
              <a:miter lim="400000"/>
            </a:ln>
            <a:effectLst/>
            <a:sp3d/>
          </p:spPr>
          <p:txBody>
            <a:bodyPr rot="0" spcFirstLastPara="1" vertOverflow="overflow" horzOverflow="overflow" vert="horz" wrap="none" lIns="45719" tIns="45719" rIns="45719" bIns="45719" numCol="1" spcCol="38100" rtlCol="0" anchor="t">
              <a:spAutoFit/>
            </a:bodyPr>
            <a:lstStyle/>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ea typeface="+mn-ea"/>
                  <a:cs typeface="+mn-cs"/>
                </a:rPr>
                <a:t>end of</a:t>
              </a:r>
            </a:p>
            <a:p>
              <a:pPr marL="0" marR="0" lvl="0" indent="0" algn="ctr" defTabSz="914400" eaLnBrk="1"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ysClr val="windowText" lastClr="000000"/>
                  </a:solidFill>
                  <a:effectLst/>
                  <a:uLnTx/>
                  <a:uFillTx/>
                  <a:ea typeface="+mn-ea"/>
                  <a:cs typeface="+mn-cs"/>
                </a:rPr>
                <a:t>taper</a:t>
              </a:r>
            </a:p>
          </p:txBody>
        </p:sp>
        <p:cxnSp>
          <p:nvCxnSpPr>
            <p:cNvPr id="21" name="Straight Arrow Connector 20">
              <a:extLst>
                <a:ext uri="{FF2B5EF4-FFF2-40B4-BE49-F238E27FC236}">
                  <a16:creationId xmlns:a16="http://schemas.microsoft.com/office/drawing/2014/main" id="{FE0F49A3-E4B2-1441-88E3-7FD7A4A99997}"/>
                </a:ext>
              </a:extLst>
            </p:cNvPr>
            <p:cNvCxnSpPr/>
            <p:nvPr/>
          </p:nvCxnSpPr>
          <p:spPr>
            <a:xfrm flipV="1">
              <a:off x="3616210" y="4895058"/>
              <a:ext cx="0" cy="302568"/>
            </a:xfrm>
            <a:prstGeom prst="straightConnector1">
              <a:avLst/>
            </a:prstGeom>
            <a:noFill/>
            <a:ln w="12700" cap="flat">
              <a:solidFill>
                <a:srgbClr val="F79646">
                  <a:lumMod val="50000"/>
                </a:srgbClr>
              </a:solidFill>
              <a:prstDash val="solid"/>
              <a:round/>
              <a:headEnd type="triangle" w="med" len="lg"/>
              <a:tailEnd type="none" w="med" len="lg"/>
            </a:ln>
            <a:effectLst/>
            <a:sp3d/>
          </p:spPr>
        </p:cxnSp>
        <p:cxnSp>
          <p:nvCxnSpPr>
            <p:cNvPr id="22" name="Straight Arrow Connector 21">
              <a:extLst>
                <a:ext uri="{FF2B5EF4-FFF2-40B4-BE49-F238E27FC236}">
                  <a16:creationId xmlns:a16="http://schemas.microsoft.com/office/drawing/2014/main" id="{0AD033D4-C772-D448-B5F2-5E3058F7D60F}"/>
                </a:ext>
              </a:extLst>
            </p:cNvPr>
            <p:cNvCxnSpPr/>
            <p:nvPr/>
          </p:nvCxnSpPr>
          <p:spPr>
            <a:xfrm flipV="1">
              <a:off x="4828168" y="4894957"/>
              <a:ext cx="0" cy="302568"/>
            </a:xfrm>
            <a:prstGeom prst="straightConnector1">
              <a:avLst/>
            </a:prstGeom>
            <a:noFill/>
            <a:ln w="12700" cap="flat">
              <a:solidFill>
                <a:srgbClr val="F79646">
                  <a:lumMod val="50000"/>
                </a:srgbClr>
              </a:solidFill>
              <a:prstDash val="solid"/>
              <a:round/>
              <a:headEnd type="triangle" w="med" len="lg"/>
              <a:tailEnd type="none" w="med" len="lg"/>
            </a:ln>
            <a:effectLst/>
            <a:sp3d/>
          </p:spPr>
        </p:cxnSp>
      </p:grpSp>
    </p:spTree>
    <p:extLst>
      <p:ext uri="{BB962C8B-B14F-4D97-AF65-F5344CB8AC3E}">
        <p14:creationId xmlns:p14="http://schemas.microsoft.com/office/powerpoint/2010/main" val="12902271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FB05C-9475-435E-94D2-8EEF2154754F}"/>
              </a:ext>
            </a:extLst>
          </p:cNvPr>
          <p:cNvSpPr>
            <a:spLocks noGrp="1"/>
          </p:cNvSpPr>
          <p:nvPr>
            <p:ph type="title"/>
          </p:nvPr>
        </p:nvSpPr>
        <p:spPr/>
        <p:txBody>
          <a:bodyPr>
            <a:normAutofit/>
          </a:bodyPr>
          <a:lstStyle/>
          <a:p>
            <a:r>
              <a:rPr lang="en-US" sz="3200" b="1" dirty="0">
                <a:solidFill>
                  <a:schemeClr val="tx1"/>
                </a:solidFill>
              </a:rPr>
              <a:t>Office-Based Outpatient Treatment (OBOT)</a:t>
            </a:r>
          </a:p>
        </p:txBody>
      </p:sp>
      <p:sp>
        <p:nvSpPr>
          <p:cNvPr id="3" name="Content Placeholder 2">
            <a:extLst>
              <a:ext uri="{FF2B5EF4-FFF2-40B4-BE49-F238E27FC236}">
                <a16:creationId xmlns:a16="http://schemas.microsoft.com/office/drawing/2014/main" id="{E8828883-4753-495F-8292-5B07CD1510D2}"/>
              </a:ext>
            </a:extLst>
          </p:cNvPr>
          <p:cNvSpPr>
            <a:spLocks noGrp="1"/>
          </p:cNvSpPr>
          <p:nvPr>
            <p:ph idx="1"/>
          </p:nvPr>
        </p:nvSpPr>
        <p:spPr>
          <a:xfrm>
            <a:off x="304800" y="1825625"/>
            <a:ext cx="8610600" cy="4351338"/>
          </a:xfrm>
        </p:spPr>
        <p:txBody>
          <a:bodyPr>
            <a:normAutofit/>
          </a:bodyPr>
          <a:lstStyle/>
          <a:p>
            <a:r>
              <a:rPr lang="en-US" dirty="0">
                <a:solidFill>
                  <a:schemeClr val="tx1"/>
                </a:solidFill>
              </a:rPr>
              <a:t>DATA 2000 -&gt; physicians prescribe Buprenorphine for OUD in an office setting</a:t>
            </a:r>
          </a:p>
          <a:p>
            <a:pPr lvl="1"/>
            <a:r>
              <a:rPr lang="en-US" dirty="0">
                <a:solidFill>
                  <a:schemeClr val="tx1"/>
                </a:solidFill>
              </a:rPr>
              <a:t>8 </a:t>
            </a:r>
            <a:r>
              <a:rPr lang="en-US" dirty="0" err="1">
                <a:solidFill>
                  <a:schemeClr val="tx1"/>
                </a:solidFill>
              </a:rPr>
              <a:t>hrs</a:t>
            </a:r>
            <a:r>
              <a:rPr lang="en-US" dirty="0">
                <a:solidFill>
                  <a:schemeClr val="tx1"/>
                </a:solidFill>
              </a:rPr>
              <a:t> of training, DEA assigns X license #</a:t>
            </a:r>
          </a:p>
          <a:p>
            <a:pPr lvl="1"/>
            <a:r>
              <a:rPr lang="en-US" dirty="0">
                <a:solidFill>
                  <a:schemeClr val="tx1"/>
                </a:solidFill>
              </a:rPr>
              <a:t>1</a:t>
            </a:r>
            <a:r>
              <a:rPr lang="en-US" baseline="30000" dirty="0">
                <a:solidFill>
                  <a:schemeClr val="tx1"/>
                </a:solidFill>
              </a:rPr>
              <a:t>st</a:t>
            </a:r>
            <a:r>
              <a:rPr lang="en-US" dirty="0">
                <a:solidFill>
                  <a:schemeClr val="tx1"/>
                </a:solidFill>
              </a:rPr>
              <a:t> year = 30 pts; request increase to 100 pts</a:t>
            </a:r>
          </a:p>
          <a:p>
            <a:pPr marL="342900" lvl="1"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093659CC-4846-4BAD-B030-4707667F91B1}"/>
              </a:ext>
            </a:extLst>
          </p:cNvPr>
          <p:cNvSpPr>
            <a:spLocks noGrp="1"/>
          </p:cNvSpPr>
          <p:nvPr>
            <p:ph type="sldNum" sz="quarter" idx="12"/>
          </p:nvPr>
        </p:nvSpPr>
        <p:spPr/>
        <p:txBody>
          <a:bodyPr/>
          <a:lstStyle/>
          <a:p>
            <a:fld id="{931F3E5D-8F3E-4289-BF29-C0524CBABEAD}" type="slidenum">
              <a:rPr lang="en-US" smtClean="0"/>
              <a:pPr/>
              <a:t>48</a:t>
            </a:fld>
            <a:endParaRPr lang="en-US"/>
          </a:p>
        </p:txBody>
      </p:sp>
    </p:spTree>
    <p:extLst>
      <p:ext uri="{BB962C8B-B14F-4D97-AF65-F5344CB8AC3E}">
        <p14:creationId xmlns:p14="http://schemas.microsoft.com/office/powerpoint/2010/main" val="10349946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FB05C-9475-435E-94D2-8EEF2154754F}"/>
              </a:ext>
            </a:extLst>
          </p:cNvPr>
          <p:cNvSpPr>
            <a:spLocks noGrp="1"/>
          </p:cNvSpPr>
          <p:nvPr>
            <p:ph type="title"/>
          </p:nvPr>
        </p:nvSpPr>
        <p:spPr/>
        <p:txBody>
          <a:bodyPr>
            <a:normAutofit/>
          </a:bodyPr>
          <a:lstStyle/>
          <a:p>
            <a:r>
              <a:rPr lang="en-US" sz="3200" b="1" dirty="0">
                <a:solidFill>
                  <a:schemeClr val="tx1"/>
                </a:solidFill>
              </a:rPr>
              <a:t>Office-Based Outpatient Treatment (OBOT)</a:t>
            </a:r>
          </a:p>
        </p:txBody>
      </p:sp>
      <p:sp>
        <p:nvSpPr>
          <p:cNvPr id="3" name="Content Placeholder 2">
            <a:extLst>
              <a:ext uri="{FF2B5EF4-FFF2-40B4-BE49-F238E27FC236}">
                <a16:creationId xmlns:a16="http://schemas.microsoft.com/office/drawing/2014/main" id="{E8828883-4753-495F-8292-5B07CD1510D2}"/>
              </a:ext>
            </a:extLst>
          </p:cNvPr>
          <p:cNvSpPr>
            <a:spLocks noGrp="1"/>
          </p:cNvSpPr>
          <p:nvPr>
            <p:ph idx="1"/>
          </p:nvPr>
        </p:nvSpPr>
        <p:spPr>
          <a:xfrm>
            <a:off x="304800" y="1825625"/>
            <a:ext cx="8610600" cy="4351338"/>
          </a:xfrm>
        </p:spPr>
        <p:txBody>
          <a:bodyPr>
            <a:normAutofit lnSpcReduction="10000"/>
          </a:bodyPr>
          <a:lstStyle/>
          <a:p>
            <a:r>
              <a:rPr lang="en-US" dirty="0">
                <a:solidFill>
                  <a:schemeClr val="tx1"/>
                </a:solidFill>
              </a:rPr>
              <a:t>DATA 2000 -&gt; physicians prescribe Buprenorphine for OUD in an office setting</a:t>
            </a:r>
          </a:p>
          <a:p>
            <a:pPr lvl="1"/>
            <a:r>
              <a:rPr lang="en-US" dirty="0">
                <a:solidFill>
                  <a:schemeClr val="tx1"/>
                </a:solidFill>
              </a:rPr>
              <a:t>8 </a:t>
            </a:r>
            <a:r>
              <a:rPr lang="en-US" dirty="0" err="1">
                <a:solidFill>
                  <a:schemeClr val="tx1"/>
                </a:solidFill>
              </a:rPr>
              <a:t>hrs</a:t>
            </a:r>
            <a:r>
              <a:rPr lang="en-US" dirty="0">
                <a:solidFill>
                  <a:schemeClr val="tx1"/>
                </a:solidFill>
              </a:rPr>
              <a:t> of training, DEA assigns X license #</a:t>
            </a:r>
          </a:p>
          <a:p>
            <a:pPr lvl="1"/>
            <a:r>
              <a:rPr lang="en-US" dirty="0">
                <a:solidFill>
                  <a:schemeClr val="tx1"/>
                </a:solidFill>
              </a:rPr>
              <a:t>1</a:t>
            </a:r>
            <a:r>
              <a:rPr lang="en-US" baseline="30000" dirty="0">
                <a:solidFill>
                  <a:schemeClr val="tx1"/>
                </a:solidFill>
              </a:rPr>
              <a:t>st</a:t>
            </a:r>
            <a:r>
              <a:rPr lang="en-US" dirty="0">
                <a:solidFill>
                  <a:schemeClr val="tx1"/>
                </a:solidFill>
              </a:rPr>
              <a:t> year = 30 pts; request increase to 100 pts</a:t>
            </a:r>
          </a:p>
          <a:p>
            <a:pPr lvl="1"/>
            <a:endParaRPr lang="en-US" dirty="0">
              <a:solidFill>
                <a:schemeClr val="tx1"/>
              </a:solidFill>
            </a:endParaRPr>
          </a:p>
          <a:p>
            <a:r>
              <a:rPr lang="en-US" dirty="0">
                <a:solidFill>
                  <a:schemeClr val="tx1"/>
                </a:solidFill>
              </a:rPr>
              <a:t>Comprehensive Addiction Recovery Act (CARA) 2016</a:t>
            </a:r>
          </a:p>
          <a:p>
            <a:pPr lvl="1"/>
            <a:r>
              <a:rPr lang="en-US" dirty="0">
                <a:solidFill>
                  <a:schemeClr val="tx1"/>
                </a:solidFill>
              </a:rPr>
              <a:t>Authorizes NPs + PAs to obtain DEA X license</a:t>
            </a:r>
          </a:p>
          <a:p>
            <a:pPr lvl="1"/>
            <a:r>
              <a:rPr lang="en-US" dirty="0">
                <a:solidFill>
                  <a:schemeClr val="tx1"/>
                </a:solidFill>
              </a:rPr>
              <a:t>24 </a:t>
            </a:r>
            <a:r>
              <a:rPr lang="en-US" dirty="0" err="1">
                <a:solidFill>
                  <a:schemeClr val="tx1"/>
                </a:solidFill>
              </a:rPr>
              <a:t>hrs</a:t>
            </a:r>
            <a:r>
              <a:rPr lang="en-US" dirty="0">
                <a:solidFill>
                  <a:schemeClr val="tx1"/>
                </a:solidFill>
              </a:rPr>
              <a:t> of training </a:t>
            </a:r>
          </a:p>
          <a:p>
            <a:pPr lvl="1"/>
            <a:endParaRPr lang="en-US" dirty="0">
              <a:solidFill>
                <a:schemeClr val="tx1"/>
              </a:solidFill>
            </a:endParaRPr>
          </a:p>
          <a:p>
            <a:r>
              <a:rPr lang="en-US" dirty="0">
                <a:solidFill>
                  <a:schemeClr val="tx1"/>
                </a:solidFill>
              </a:rPr>
              <a:t>SUPPORT Act 2018</a:t>
            </a:r>
          </a:p>
          <a:p>
            <a:pPr lvl="1"/>
            <a:r>
              <a:rPr lang="en-US" dirty="0">
                <a:solidFill>
                  <a:schemeClr val="tx1"/>
                </a:solidFill>
              </a:rPr>
              <a:t>11/2/2020 – permanently allowing NP + PAs to be considered qualifying practitioner </a:t>
            </a:r>
          </a:p>
          <a:p>
            <a:pPr lvl="1"/>
            <a:r>
              <a:rPr lang="en-US" dirty="0">
                <a:solidFill>
                  <a:schemeClr val="tx1"/>
                </a:solidFill>
              </a:rPr>
              <a:t>Clinical Nurse Specialist, Certified RN Anesthetist, Certified Nurse Midwife</a:t>
            </a:r>
          </a:p>
          <a:p>
            <a:pPr lvl="2"/>
            <a:r>
              <a:rPr lang="en-US" dirty="0">
                <a:solidFill>
                  <a:schemeClr val="tx1"/>
                </a:solidFill>
              </a:rPr>
              <a:t>Temporarily includes these individuals as “qualifying practitioners” </a:t>
            </a:r>
          </a:p>
        </p:txBody>
      </p:sp>
      <p:sp>
        <p:nvSpPr>
          <p:cNvPr id="4" name="Slide Number Placeholder 3">
            <a:extLst>
              <a:ext uri="{FF2B5EF4-FFF2-40B4-BE49-F238E27FC236}">
                <a16:creationId xmlns:a16="http://schemas.microsoft.com/office/drawing/2014/main" id="{093659CC-4846-4BAD-B030-4707667F91B1}"/>
              </a:ext>
            </a:extLst>
          </p:cNvPr>
          <p:cNvSpPr>
            <a:spLocks noGrp="1"/>
          </p:cNvSpPr>
          <p:nvPr>
            <p:ph type="sldNum" sz="quarter" idx="12"/>
          </p:nvPr>
        </p:nvSpPr>
        <p:spPr/>
        <p:txBody>
          <a:bodyPr/>
          <a:lstStyle/>
          <a:p>
            <a:fld id="{931F3E5D-8F3E-4289-BF29-C0524CBABEAD}" type="slidenum">
              <a:rPr lang="en-US" smtClean="0"/>
              <a:pPr/>
              <a:t>49</a:t>
            </a:fld>
            <a:endParaRPr lang="en-US"/>
          </a:p>
        </p:txBody>
      </p:sp>
    </p:spTree>
    <p:extLst>
      <p:ext uri="{BB962C8B-B14F-4D97-AF65-F5344CB8AC3E}">
        <p14:creationId xmlns:p14="http://schemas.microsoft.com/office/powerpoint/2010/main" val="2022633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52400"/>
            <a:ext cx="9144000" cy="990600"/>
          </a:xfrm>
        </p:spPr>
        <p:txBody>
          <a:bodyPr>
            <a:noAutofit/>
          </a:bodyPr>
          <a:lstStyle/>
          <a:p>
            <a:pPr algn="ctr"/>
            <a:r>
              <a:rPr lang="en-US" sz="3600" b="1" dirty="0">
                <a:solidFill>
                  <a:schemeClr val="tx1"/>
                </a:solidFill>
                <a:ea typeface="ＭＳ Ｐゴシック" pitchFamily="-103" charset="-128"/>
                <a:cs typeface="ＭＳ Ｐゴシック" pitchFamily="-103" charset="-128"/>
              </a:rPr>
              <a:t>Treatment of OUD: </a:t>
            </a:r>
            <a:r>
              <a:rPr lang="en-US" sz="3600" b="1" u="sng" dirty="0">
                <a:solidFill>
                  <a:schemeClr val="tx1"/>
                </a:solidFill>
                <a:ea typeface="ＭＳ Ｐゴシック" pitchFamily="-103" charset="-128"/>
                <a:cs typeface="ＭＳ Ｐゴシック" pitchFamily="-103" charset="-128"/>
              </a:rPr>
              <a:t>ASAM Placement Criteria</a:t>
            </a:r>
            <a:endParaRPr lang="en-GB" sz="3600" dirty="0">
              <a:solidFill>
                <a:schemeClr val="tx1"/>
              </a:solidFill>
            </a:endParaRPr>
          </a:p>
        </p:txBody>
      </p:sp>
      <p:sp>
        <p:nvSpPr>
          <p:cNvPr id="6" name="Rectangle 5"/>
          <p:cNvSpPr/>
          <p:nvPr/>
        </p:nvSpPr>
        <p:spPr>
          <a:xfrm>
            <a:off x="533400" y="6378222"/>
            <a:ext cx="4648200" cy="369332"/>
          </a:xfrm>
          <a:prstGeom prst="rect">
            <a:avLst/>
          </a:prstGeom>
        </p:spPr>
        <p:txBody>
          <a:bodyPr wrap="square">
            <a:spAutoFit/>
          </a:bodyPr>
          <a:lstStyle/>
          <a:p>
            <a:r>
              <a:rPr lang="en-US" i="1" dirty="0">
                <a:solidFill>
                  <a:schemeClr val="accent2">
                    <a:lumMod val="75000"/>
                  </a:schemeClr>
                </a:solidFill>
              </a:rPr>
              <a:t>Levels of Care</a:t>
            </a:r>
          </a:p>
        </p:txBody>
      </p:sp>
      <p:pic>
        <p:nvPicPr>
          <p:cNvPr id="9" name="Picture 8">
            <a:extLst>
              <a:ext uri="{FF2B5EF4-FFF2-40B4-BE49-F238E27FC236}">
                <a16:creationId xmlns:a16="http://schemas.microsoft.com/office/drawing/2014/main" id="{74E36050-5824-4C90-93D2-48FF09149C63}"/>
              </a:ext>
            </a:extLst>
          </p:cNvPr>
          <p:cNvPicPr>
            <a:picLocks noChangeAspect="1"/>
          </p:cNvPicPr>
          <p:nvPr/>
        </p:nvPicPr>
        <p:blipFill>
          <a:blip r:embed="rId3"/>
          <a:stretch>
            <a:fillRect/>
          </a:stretch>
        </p:blipFill>
        <p:spPr>
          <a:xfrm>
            <a:off x="53340" y="1064121"/>
            <a:ext cx="9037320" cy="5641479"/>
          </a:xfrm>
          <a:prstGeom prst="rect">
            <a:avLst/>
          </a:prstGeom>
        </p:spPr>
      </p:pic>
      <p:sp>
        <p:nvSpPr>
          <p:cNvPr id="3" name="TextBox 2">
            <a:extLst>
              <a:ext uri="{FF2B5EF4-FFF2-40B4-BE49-F238E27FC236}">
                <a16:creationId xmlns:a16="http://schemas.microsoft.com/office/drawing/2014/main" id="{9D5B58E4-866D-43C7-A361-A02EDDDBD980}"/>
              </a:ext>
            </a:extLst>
          </p:cNvPr>
          <p:cNvSpPr txBox="1"/>
          <p:nvPr/>
        </p:nvSpPr>
        <p:spPr>
          <a:xfrm>
            <a:off x="4191000" y="11904815"/>
            <a:ext cx="5410200" cy="369332"/>
          </a:xfrm>
          <a:prstGeom prst="rect">
            <a:avLst/>
          </a:prstGeom>
          <a:noFill/>
        </p:spPr>
        <p:txBody>
          <a:bodyPr wrap="square" rtlCol="0">
            <a:spAutoFit/>
          </a:bodyPr>
          <a:lstStyle/>
          <a:p>
            <a:endParaRPr lang="en-US" dirty="0"/>
          </a:p>
        </p:txBody>
      </p:sp>
      <p:sp>
        <p:nvSpPr>
          <p:cNvPr id="5" name="Rectangle 2">
            <a:extLst>
              <a:ext uri="{FF2B5EF4-FFF2-40B4-BE49-F238E27FC236}">
                <a16:creationId xmlns:a16="http://schemas.microsoft.com/office/drawing/2014/main" id="{51812B0D-59CB-4808-8C0F-4EC1D775588B}"/>
              </a:ext>
            </a:extLst>
          </p:cNvPr>
          <p:cNvSpPr>
            <a:spLocks noChangeArrowheads="1"/>
          </p:cNvSpPr>
          <p:nvPr/>
        </p:nvSpPr>
        <p:spPr bwMode="auto">
          <a:xfrm>
            <a:off x="5033012" y="6332055"/>
            <a:ext cx="4038599" cy="461665"/>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The ASAM Criteria: Treatment Criteria for Addictive, Substance-Related, and Co-Occurring Conditions (2013)</a:t>
            </a:r>
            <a:r>
              <a:rPr kumimoji="0" lang="en-US" altLang="en-US" sz="600"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endParaRPr kumimoji="0" lang="en-US" altLang="en-US" sz="1800"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4F73493D-47B2-44A3-9DB6-1B705B688F79}"/>
              </a:ext>
            </a:extLst>
          </p:cNvPr>
          <p:cNvSpPr/>
          <p:nvPr/>
        </p:nvSpPr>
        <p:spPr>
          <a:xfrm>
            <a:off x="1828800" y="2001090"/>
            <a:ext cx="1257300" cy="1145679"/>
          </a:xfrm>
          <a:prstGeom prst="ellipse">
            <a:avLst/>
          </a:prstGeom>
          <a:noFill/>
          <a:ln w="155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ultiplication Sign 3">
            <a:extLst>
              <a:ext uri="{FF2B5EF4-FFF2-40B4-BE49-F238E27FC236}">
                <a16:creationId xmlns:a16="http://schemas.microsoft.com/office/drawing/2014/main" id="{5D52792D-2455-4FFC-B880-73C0601B8F83}"/>
              </a:ext>
            </a:extLst>
          </p:cNvPr>
          <p:cNvSpPr/>
          <p:nvPr/>
        </p:nvSpPr>
        <p:spPr>
          <a:xfrm>
            <a:off x="3276600" y="1078138"/>
            <a:ext cx="6118860" cy="5616231"/>
          </a:xfrm>
          <a:prstGeom prst="mathMultiply">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9466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407" y="1523999"/>
            <a:ext cx="5460739" cy="4572001"/>
          </a:xfrm>
        </p:spPr>
        <p:txBody>
          <a:bodyPr>
            <a:normAutofit/>
          </a:bodyPr>
          <a:lstStyle/>
          <a:p>
            <a:r>
              <a:rPr lang="en-US" altLang="en-US" sz="2400" dirty="0">
                <a:solidFill>
                  <a:schemeClr val="tx1"/>
                </a:solidFill>
              </a:rPr>
              <a:t>Full Antagonist</a:t>
            </a:r>
          </a:p>
          <a:p>
            <a:endParaRPr lang="en-US" altLang="en-US" sz="2400" dirty="0">
              <a:solidFill>
                <a:schemeClr val="tx1"/>
              </a:solidFill>
            </a:endParaRPr>
          </a:p>
          <a:p>
            <a:r>
              <a:rPr lang="en-US" altLang="en-US" sz="2400" dirty="0">
                <a:solidFill>
                  <a:schemeClr val="tx1"/>
                </a:solidFill>
              </a:rPr>
              <a:t>Formulations</a:t>
            </a:r>
          </a:p>
          <a:p>
            <a:pPr lvl="1"/>
            <a:r>
              <a:rPr lang="en-US" sz="2000" dirty="0">
                <a:solidFill>
                  <a:schemeClr val="tx1"/>
                </a:solidFill>
                <a:ea typeface=""/>
                <a:cs typeface=""/>
              </a:rPr>
              <a:t>Tablets: </a:t>
            </a:r>
            <a:r>
              <a:rPr lang="en-US" sz="2000" dirty="0" err="1">
                <a:solidFill>
                  <a:schemeClr val="tx1"/>
                </a:solidFill>
                <a:ea typeface=""/>
                <a:cs typeface=""/>
              </a:rPr>
              <a:t>Revia</a:t>
            </a:r>
            <a:r>
              <a:rPr lang="en-US" sz="2000" dirty="0">
                <a:solidFill>
                  <a:schemeClr val="tx1"/>
                </a:solidFill>
                <a:ea typeface=""/>
                <a:cs typeface=""/>
              </a:rPr>
              <a:t>®: FDA approved in 1984</a:t>
            </a:r>
          </a:p>
          <a:p>
            <a:pPr lvl="1"/>
            <a:r>
              <a:rPr lang="en-US" sz="2000" dirty="0">
                <a:solidFill>
                  <a:schemeClr val="tx1"/>
                </a:solidFill>
                <a:ea typeface=""/>
                <a:cs typeface=""/>
              </a:rPr>
              <a:t>Extended-Release intramuscular injection: </a:t>
            </a:r>
          </a:p>
          <a:p>
            <a:pPr marL="274320" lvl="1" indent="0">
              <a:buNone/>
            </a:pPr>
            <a:r>
              <a:rPr lang="en-US" sz="2000" dirty="0">
                <a:solidFill>
                  <a:schemeClr val="tx1"/>
                </a:solidFill>
                <a:ea typeface=""/>
                <a:cs typeface=""/>
              </a:rPr>
              <a:t>     </a:t>
            </a:r>
            <a:r>
              <a:rPr lang="en-US" sz="2000" dirty="0" err="1">
                <a:solidFill>
                  <a:schemeClr val="tx1"/>
                </a:solidFill>
                <a:ea typeface=""/>
                <a:cs typeface=""/>
              </a:rPr>
              <a:t>Vivitrol</a:t>
            </a:r>
            <a:r>
              <a:rPr lang="en-US" sz="2000" dirty="0">
                <a:solidFill>
                  <a:schemeClr val="tx1"/>
                </a:solidFill>
                <a:ea typeface=""/>
                <a:cs typeface=""/>
              </a:rPr>
              <a:t>®: FDA approved in 2010</a:t>
            </a:r>
          </a:p>
          <a:p>
            <a:pPr marL="342900" lvl="1" indent="0">
              <a:buNone/>
            </a:pPr>
            <a:endParaRPr lang="en-US" sz="2000" i="1" dirty="0">
              <a:solidFill>
                <a:schemeClr val="tx1"/>
              </a:solidFill>
              <a:ea typeface=""/>
              <a:cs typeface=""/>
            </a:endParaRPr>
          </a:p>
        </p:txBody>
      </p:sp>
      <p:sp>
        <p:nvSpPr>
          <p:cNvPr id="5" name="Title 1"/>
          <p:cNvSpPr>
            <a:spLocks noGrp="1"/>
          </p:cNvSpPr>
          <p:nvPr>
            <p:ph type="title"/>
          </p:nvPr>
        </p:nvSpPr>
        <p:spPr>
          <a:xfrm>
            <a:off x="457200" y="481234"/>
            <a:ext cx="8229600" cy="661765"/>
          </a:xfrm>
        </p:spPr>
        <p:txBody>
          <a:bodyPr>
            <a:normAutofit fontScale="90000"/>
          </a:bodyPr>
          <a:lstStyle/>
          <a:p>
            <a:r>
              <a:rPr lang="en-US" b="1" dirty="0">
                <a:solidFill>
                  <a:schemeClr val="tx1"/>
                </a:solidFill>
              </a:rPr>
              <a:t>Naltrexone</a:t>
            </a:r>
          </a:p>
        </p:txBody>
      </p:sp>
      <p:sp>
        <p:nvSpPr>
          <p:cNvPr id="24" name="Shape 210"/>
          <p:cNvSpPr>
            <a:spLocks noChangeArrowheads="1"/>
          </p:cNvSpPr>
          <p:nvPr/>
        </p:nvSpPr>
        <p:spPr bwMode="auto">
          <a:xfrm>
            <a:off x="6962646" y="5915100"/>
            <a:ext cx="16936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none" lIns="44086" rIns="44086" anchor="b">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nb-NO" altLang="en-US" sz="1200" dirty="0">
                <a:latin typeface="Arial" panose="020B0604020202020204" pitchFamily="34" charset="0"/>
              </a:rPr>
              <a:t>SAMHSA, 2018</a:t>
            </a:r>
          </a:p>
          <a:p>
            <a:pPr eaLnBrk="1" hangingPunct="1"/>
            <a:r>
              <a:rPr lang="nb-NO" altLang="en-US" sz="1200" dirty="0" err="1">
                <a:latin typeface="Arial" panose="020B0604020202020204" pitchFamily="34" charset="0"/>
              </a:rPr>
              <a:t>Orman</a:t>
            </a:r>
            <a:r>
              <a:rPr lang="nb-NO" altLang="en-US" sz="1200" dirty="0">
                <a:latin typeface="Arial" panose="020B0604020202020204" pitchFamily="34" charset="0"/>
              </a:rPr>
              <a:t> &amp; </a:t>
            </a:r>
            <a:r>
              <a:rPr lang="nb-NO" altLang="en-US" sz="1200" dirty="0" err="1">
                <a:latin typeface="Arial" panose="020B0604020202020204" pitchFamily="34" charset="0"/>
              </a:rPr>
              <a:t>Keating</a:t>
            </a:r>
            <a:r>
              <a:rPr lang="nb-NO" altLang="en-US" sz="1200" dirty="0">
                <a:latin typeface="Arial" panose="020B0604020202020204" pitchFamily="34" charset="0"/>
              </a:rPr>
              <a:t>, 2009</a:t>
            </a:r>
          </a:p>
        </p:txBody>
      </p:sp>
      <p:pic>
        <p:nvPicPr>
          <p:cNvPr id="4" name="Picture 3">
            <a:extLst>
              <a:ext uri="{FF2B5EF4-FFF2-40B4-BE49-F238E27FC236}">
                <a16:creationId xmlns:a16="http://schemas.microsoft.com/office/drawing/2014/main" id="{B499E780-78D7-4DFC-97ED-B1501C767275}"/>
              </a:ext>
            </a:extLst>
          </p:cNvPr>
          <p:cNvPicPr>
            <a:picLocks noChangeAspect="1"/>
          </p:cNvPicPr>
          <p:nvPr/>
        </p:nvPicPr>
        <p:blipFill>
          <a:blip r:embed="rId3"/>
          <a:stretch>
            <a:fillRect/>
          </a:stretch>
        </p:blipFill>
        <p:spPr>
          <a:xfrm>
            <a:off x="6035876" y="1447800"/>
            <a:ext cx="2790825" cy="3238500"/>
          </a:xfrm>
          <a:prstGeom prst="rect">
            <a:avLst/>
          </a:prstGeom>
        </p:spPr>
      </p:pic>
    </p:spTree>
    <p:extLst>
      <p:ext uri="{BB962C8B-B14F-4D97-AF65-F5344CB8AC3E}">
        <p14:creationId xmlns:p14="http://schemas.microsoft.com/office/powerpoint/2010/main" val="32766428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407" y="1523999"/>
            <a:ext cx="5460739" cy="4572001"/>
          </a:xfrm>
        </p:spPr>
        <p:txBody>
          <a:bodyPr>
            <a:normAutofit/>
          </a:bodyPr>
          <a:lstStyle/>
          <a:p>
            <a:r>
              <a:rPr lang="en-US" altLang="en-US" sz="2400" dirty="0">
                <a:solidFill>
                  <a:schemeClr val="tx1"/>
                </a:solidFill>
              </a:rPr>
              <a:t>Full Antagonist</a:t>
            </a:r>
          </a:p>
          <a:p>
            <a:endParaRPr lang="en-US" altLang="en-US" sz="2400" dirty="0">
              <a:solidFill>
                <a:schemeClr val="tx1"/>
              </a:solidFill>
            </a:endParaRPr>
          </a:p>
          <a:p>
            <a:r>
              <a:rPr lang="en-US" altLang="en-US" sz="2400" dirty="0">
                <a:solidFill>
                  <a:schemeClr val="tx1"/>
                </a:solidFill>
              </a:rPr>
              <a:t>Formulations</a:t>
            </a:r>
          </a:p>
          <a:p>
            <a:pPr lvl="1"/>
            <a:r>
              <a:rPr lang="en-US" sz="2000" dirty="0">
                <a:solidFill>
                  <a:schemeClr val="tx1"/>
                </a:solidFill>
                <a:ea typeface=""/>
                <a:cs typeface=""/>
              </a:rPr>
              <a:t>Tablets: </a:t>
            </a:r>
            <a:r>
              <a:rPr lang="en-US" sz="2000" dirty="0" err="1">
                <a:solidFill>
                  <a:schemeClr val="tx1"/>
                </a:solidFill>
                <a:ea typeface=""/>
                <a:cs typeface=""/>
              </a:rPr>
              <a:t>Revia</a:t>
            </a:r>
            <a:r>
              <a:rPr lang="en-US" sz="2000" dirty="0">
                <a:solidFill>
                  <a:schemeClr val="tx1"/>
                </a:solidFill>
                <a:ea typeface=""/>
                <a:cs typeface=""/>
              </a:rPr>
              <a:t>®: FDA approved in 1984</a:t>
            </a:r>
          </a:p>
          <a:p>
            <a:pPr lvl="1"/>
            <a:r>
              <a:rPr lang="en-US" sz="2000" dirty="0">
                <a:solidFill>
                  <a:schemeClr val="tx1"/>
                </a:solidFill>
                <a:ea typeface=""/>
                <a:cs typeface=""/>
              </a:rPr>
              <a:t>Extended-Release intramuscular injection: </a:t>
            </a:r>
          </a:p>
          <a:p>
            <a:pPr marL="274320" lvl="1" indent="0">
              <a:buNone/>
            </a:pPr>
            <a:r>
              <a:rPr lang="en-US" sz="2000" dirty="0">
                <a:solidFill>
                  <a:schemeClr val="tx1"/>
                </a:solidFill>
                <a:ea typeface=""/>
                <a:cs typeface=""/>
              </a:rPr>
              <a:t>     </a:t>
            </a:r>
            <a:r>
              <a:rPr lang="en-US" sz="2000" dirty="0" err="1">
                <a:solidFill>
                  <a:schemeClr val="tx1"/>
                </a:solidFill>
                <a:ea typeface=""/>
                <a:cs typeface=""/>
              </a:rPr>
              <a:t>Vivitrol</a:t>
            </a:r>
            <a:r>
              <a:rPr lang="en-US" sz="2000" dirty="0">
                <a:solidFill>
                  <a:schemeClr val="tx1"/>
                </a:solidFill>
                <a:ea typeface=""/>
                <a:cs typeface=""/>
              </a:rPr>
              <a:t>®: FDA approved in 2010</a:t>
            </a:r>
          </a:p>
          <a:p>
            <a:pPr lvl="1"/>
            <a:endParaRPr lang="en-US" sz="2000" i="1" dirty="0">
              <a:solidFill>
                <a:schemeClr val="tx1"/>
              </a:solidFill>
              <a:ea typeface=""/>
              <a:cs typeface=""/>
            </a:endParaRPr>
          </a:p>
          <a:p>
            <a:r>
              <a:rPr lang="en-US" sz="2400" dirty="0">
                <a:solidFill>
                  <a:schemeClr val="tx1"/>
                </a:solidFill>
                <a:ea typeface=""/>
                <a:cs typeface=""/>
              </a:rPr>
              <a:t>Administration</a:t>
            </a:r>
          </a:p>
          <a:p>
            <a:pPr lvl="1"/>
            <a:r>
              <a:rPr lang="en-US" sz="2100" dirty="0">
                <a:solidFill>
                  <a:schemeClr val="tx1"/>
                </a:solidFill>
                <a:ea typeface=""/>
                <a:cs typeface=""/>
              </a:rPr>
              <a:t>Abstain from opioids: </a:t>
            </a:r>
          </a:p>
          <a:p>
            <a:pPr lvl="2"/>
            <a:r>
              <a:rPr lang="en-US" sz="1800" dirty="0">
                <a:solidFill>
                  <a:schemeClr val="tx1"/>
                </a:solidFill>
                <a:ea typeface=""/>
                <a:cs typeface=""/>
              </a:rPr>
              <a:t>&gt; 7 days (short-acting) vs. 10-14 (long-acting)</a:t>
            </a:r>
            <a:endParaRPr lang="en-US" sz="2100" dirty="0">
              <a:solidFill>
                <a:schemeClr val="tx1"/>
              </a:solidFill>
              <a:ea typeface=""/>
              <a:cs typeface=""/>
            </a:endParaRPr>
          </a:p>
          <a:p>
            <a:pPr lvl="1"/>
            <a:r>
              <a:rPr lang="en-US" sz="2200" dirty="0">
                <a:solidFill>
                  <a:schemeClr val="tx1"/>
                </a:solidFill>
                <a:ea typeface=""/>
                <a:cs typeface=""/>
              </a:rPr>
              <a:t>Difficulty initiating inpatient/outpatient </a:t>
            </a:r>
          </a:p>
        </p:txBody>
      </p:sp>
      <p:sp>
        <p:nvSpPr>
          <p:cNvPr id="5" name="Title 1"/>
          <p:cNvSpPr>
            <a:spLocks noGrp="1"/>
          </p:cNvSpPr>
          <p:nvPr>
            <p:ph type="title"/>
          </p:nvPr>
        </p:nvSpPr>
        <p:spPr>
          <a:xfrm>
            <a:off x="457200" y="481234"/>
            <a:ext cx="8229600" cy="661765"/>
          </a:xfrm>
        </p:spPr>
        <p:txBody>
          <a:bodyPr>
            <a:normAutofit fontScale="90000"/>
          </a:bodyPr>
          <a:lstStyle/>
          <a:p>
            <a:r>
              <a:rPr lang="en-US" b="1" dirty="0">
                <a:solidFill>
                  <a:schemeClr val="tx1"/>
                </a:solidFill>
              </a:rPr>
              <a:t>Naltrexone</a:t>
            </a:r>
          </a:p>
        </p:txBody>
      </p:sp>
      <p:sp>
        <p:nvSpPr>
          <p:cNvPr id="24" name="Shape 210"/>
          <p:cNvSpPr>
            <a:spLocks noChangeArrowheads="1"/>
          </p:cNvSpPr>
          <p:nvPr/>
        </p:nvSpPr>
        <p:spPr bwMode="auto">
          <a:xfrm>
            <a:off x="6962646" y="5915100"/>
            <a:ext cx="16936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none" lIns="44086" rIns="44086" anchor="b">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nb-NO" altLang="en-US" sz="1200" dirty="0">
                <a:latin typeface="Arial" panose="020B0604020202020204" pitchFamily="34" charset="0"/>
              </a:rPr>
              <a:t>SAMHSA, 2018</a:t>
            </a:r>
          </a:p>
          <a:p>
            <a:pPr eaLnBrk="1" hangingPunct="1"/>
            <a:r>
              <a:rPr lang="nb-NO" altLang="en-US" sz="1200" dirty="0" err="1">
                <a:latin typeface="Arial" panose="020B0604020202020204" pitchFamily="34" charset="0"/>
              </a:rPr>
              <a:t>Orman</a:t>
            </a:r>
            <a:r>
              <a:rPr lang="nb-NO" altLang="en-US" sz="1200" dirty="0">
                <a:latin typeface="Arial" panose="020B0604020202020204" pitchFamily="34" charset="0"/>
              </a:rPr>
              <a:t> &amp; </a:t>
            </a:r>
            <a:r>
              <a:rPr lang="nb-NO" altLang="en-US" sz="1200" dirty="0" err="1">
                <a:latin typeface="Arial" panose="020B0604020202020204" pitchFamily="34" charset="0"/>
              </a:rPr>
              <a:t>Keating</a:t>
            </a:r>
            <a:r>
              <a:rPr lang="nb-NO" altLang="en-US" sz="1200" dirty="0">
                <a:latin typeface="Arial" panose="020B0604020202020204" pitchFamily="34" charset="0"/>
              </a:rPr>
              <a:t>, 2009</a:t>
            </a:r>
          </a:p>
        </p:txBody>
      </p:sp>
      <p:pic>
        <p:nvPicPr>
          <p:cNvPr id="4" name="Picture 3">
            <a:extLst>
              <a:ext uri="{FF2B5EF4-FFF2-40B4-BE49-F238E27FC236}">
                <a16:creationId xmlns:a16="http://schemas.microsoft.com/office/drawing/2014/main" id="{B499E780-78D7-4DFC-97ED-B1501C767275}"/>
              </a:ext>
            </a:extLst>
          </p:cNvPr>
          <p:cNvPicPr>
            <a:picLocks noChangeAspect="1"/>
          </p:cNvPicPr>
          <p:nvPr/>
        </p:nvPicPr>
        <p:blipFill>
          <a:blip r:embed="rId3"/>
          <a:stretch>
            <a:fillRect/>
          </a:stretch>
        </p:blipFill>
        <p:spPr>
          <a:xfrm>
            <a:off x="6035876" y="1447800"/>
            <a:ext cx="2790825" cy="3238500"/>
          </a:xfrm>
          <a:prstGeom prst="rect">
            <a:avLst/>
          </a:prstGeom>
        </p:spPr>
      </p:pic>
    </p:spTree>
    <p:extLst>
      <p:ext uri="{BB962C8B-B14F-4D97-AF65-F5344CB8AC3E}">
        <p14:creationId xmlns:p14="http://schemas.microsoft.com/office/powerpoint/2010/main" val="18770406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B175D-3F08-4524-9B60-D10CCFBFF1C6}"/>
              </a:ext>
            </a:extLst>
          </p:cNvPr>
          <p:cNvSpPr>
            <a:spLocks noGrp="1"/>
          </p:cNvSpPr>
          <p:nvPr>
            <p:ph type="title"/>
          </p:nvPr>
        </p:nvSpPr>
        <p:spPr>
          <a:xfrm>
            <a:off x="1046765" y="577915"/>
            <a:ext cx="7993062" cy="1143000"/>
          </a:xfrm>
        </p:spPr>
        <p:txBody>
          <a:bodyPr/>
          <a:lstStyle/>
          <a:p>
            <a:r>
              <a:rPr lang="en-US" b="1" i="1" dirty="0" err="1"/>
              <a:t>Mitragyna</a:t>
            </a:r>
            <a:r>
              <a:rPr lang="en-US" b="1" i="1" dirty="0"/>
              <a:t> </a:t>
            </a:r>
            <a:r>
              <a:rPr lang="en-US" b="1" i="1" dirty="0" err="1"/>
              <a:t>speciosa</a:t>
            </a:r>
            <a:endParaRPr lang="en-US" b="1" i="1" dirty="0"/>
          </a:p>
        </p:txBody>
      </p:sp>
      <p:sp>
        <p:nvSpPr>
          <p:cNvPr id="3" name="Content Placeholder 2">
            <a:extLst>
              <a:ext uri="{FF2B5EF4-FFF2-40B4-BE49-F238E27FC236}">
                <a16:creationId xmlns:a16="http://schemas.microsoft.com/office/drawing/2014/main" id="{CD826B7F-178D-4EB6-B639-0894CE417F20}"/>
              </a:ext>
            </a:extLst>
          </p:cNvPr>
          <p:cNvSpPr>
            <a:spLocks noGrp="1"/>
          </p:cNvSpPr>
          <p:nvPr>
            <p:ph idx="1"/>
          </p:nvPr>
        </p:nvSpPr>
        <p:spPr>
          <a:xfrm>
            <a:off x="305611" y="2165285"/>
            <a:ext cx="7772400" cy="4114800"/>
          </a:xfrm>
        </p:spPr>
        <p:txBody>
          <a:bodyPr/>
          <a:lstStyle/>
          <a:p>
            <a:r>
              <a:rPr lang="en-US" sz="2800" dirty="0">
                <a:solidFill>
                  <a:schemeClr val="tx1"/>
                </a:solidFill>
              </a:rPr>
              <a:t>    Major alkaloid: </a:t>
            </a:r>
            <a:r>
              <a:rPr lang="en-US" sz="2800" dirty="0" err="1">
                <a:solidFill>
                  <a:schemeClr val="tx1"/>
                </a:solidFill>
              </a:rPr>
              <a:t>Mitragynine</a:t>
            </a:r>
            <a:r>
              <a:rPr lang="en-US" sz="2800" dirty="0">
                <a:solidFill>
                  <a:schemeClr val="tx1"/>
                </a:solidFill>
              </a:rPr>
              <a:t> </a:t>
            </a:r>
          </a:p>
          <a:p>
            <a:pPr lvl="2"/>
            <a:r>
              <a:rPr lang="en-US" sz="2000" dirty="0">
                <a:solidFill>
                  <a:schemeClr val="tx1"/>
                </a:solidFill>
              </a:rPr>
              <a:t>   Low dose -&gt; Stimulant-like effect (≤ 5 g)</a:t>
            </a:r>
          </a:p>
          <a:p>
            <a:pPr lvl="2"/>
            <a:r>
              <a:rPr lang="en-US" sz="2000" dirty="0">
                <a:solidFill>
                  <a:schemeClr val="tx1"/>
                </a:solidFill>
              </a:rPr>
              <a:t>   Higher doses -&gt; Opioid-like effect (~15 g)</a:t>
            </a:r>
          </a:p>
          <a:p>
            <a:pPr marL="57150" indent="0">
              <a:buNone/>
            </a:pPr>
            <a:endParaRPr lang="en-US" sz="2800" dirty="0">
              <a:solidFill>
                <a:schemeClr val="tx1"/>
              </a:solidFill>
            </a:endParaRPr>
          </a:p>
          <a:p>
            <a:pPr marL="514350" indent="-457200"/>
            <a:r>
              <a:rPr lang="en-US" sz="2800" dirty="0">
                <a:solidFill>
                  <a:schemeClr val="tx1"/>
                </a:solidFill>
              </a:rPr>
              <a:t>Withdrawal – onset 12-18 </a:t>
            </a:r>
            <a:r>
              <a:rPr lang="en-US" sz="2800" dirty="0" err="1">
                <a:solidFill>
                  <a:schemeClr val="tx1"/>
                </a:solidFill>
              </a:rPr>
              <a:t>hrs</a:t>
            </a:r>
            <a:r>
              <a:rPr lang="en-US" sz="2800" dirty="0">
                <a:solidFill>
                  <a:schemeClr val="tx1"/>
                </a:solidFill>
              </a:rPr>
              <a:t>, several days</a:t>
            </a:r>
          </a:p>
          <a:p>
            <a:pPr marL="1028700" lvl="2" indent="-285750"/>
            <a:r>
              <a:rPr lang="en-US" sz="1800" dirty="0">
                <a:solidFill>
                  <a:schemeClr val="tx1"/>
                </a:solidFill>
              </a:rPr>
              <a:t>No controlled trials, similar to other opioids</a:t>
            </a:r>
          </a:p>
          <a:p>
            <a:pPr marL="914400" lvl="1" indent="-457200"/>
            <a:endParaRPr lang="en-US" sz="2400" dirty="0">
              <a:solidFill>
                <a:schemeClr val="tx1"/>
              </a:solidFill>
            </a:endParaRPr>
          </a:p>
          <a:p>
            <a:pPr marL="514350" indent="-457200"/>
            <a:r>
              <a:rPr lang="en-US" sz="2800" dirty="0">
                <a:solidFill>
                  <a:schemeClr val="tx1"/>
                </a:solidFill>
              </a:rPr>
              <a:t>Treatment for Kratom Use Disorder?</a:t>
            </a:r>
            <a:endParaRPr lang="en-US" sz="2400" dirty="0">
              <a:solidFill>
                <a:schemeClr val="tx1"/>
              </a:solidFill>
            </a:endParaRPr>
          </a:p>
        </p:txBody>
      </p:sp>
      <p:pic>
        <p:nvPicPr>
          <p:cNvPr id="47106" name="Picture 2" descr="Image result for kratom">
            <a:extLst>
              <a:ext uri="{FF2B5EF4-FFF2-40B4-BE49-F238E27FC236}">
                <a16:creationId xmlns:a16="http://schemas.microsoft.com/office/drawing/2014/main" id="{E29D9C1E-2408-4C2D-A2C9-E9815446EF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152400"/>
            <a:ext cx="2499360" cy="249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5657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B175D-3F08-4524-9B60-D10CCFBFF1C6}"/>
              </a:ext>
            </a:extLst>
          </p:cNvPr>
          <p:cNvSpPr>
            <a:spLocks noGrp="1"/>
          </p:cNvSpPr>
          <p:nvPr>
            <p:ph type="title"/>
          </p:nvPr>
        </p:nvSpPr>
        <p:spPr>
          <a:xfrm>
            <a:off x="0" y="617538"/>
            <a:ext cx="9144000" cy="1143000"/>
          </a:xfrm>
        </p:spPr>
        <p:txBody>
          <a:bodyPr>
            <a:noAutofit/>
          </a:bodyPr>
          <a:lstStyle/>
          <a:p>
            <a:r>
              <a:rPr lang="en-US" b="1" dirty="0"/>
              <a:t>Loperamide for Opioid Withdrawal?</a:t>
            </a:r>
          </a:p>
        </p:txBody>
      </p:sp>
      <p:sp>
        <p:nvSpPr>
          <p:cNvPr id="3" name="Content Placeholder 2">
            <a:extLst>
              <a:ext uri="{FF2B5EF4-FFF2-40B4-BE49-F238E27FC236}">
                <a16:creationId xmlns:a16="http://schemas.microsoft.com/office/drawing/2014/main" id="{CD826B7F-178D-4EB6-B639-0894CE417F20}"/>
              </a:ext>
            </a:extLst>
          </p:cNvPr>
          <p:cNvSpPr>
            <a:spLocks noGrp="1"/>
          </p:cNvSpPr>
          <p:nvPr>
            <p:ph idx="1"/>
          </p:nvPr>
        </p:nvSpPr>
        <p:spPr>
          <a:xfrm>
            <a:off x="658810" y="1855062"/>
            <a:ext cx="7772400" cy="4114800"/>
          </a:xfrm>
        </p:spPr>
        <p:txBody>
          <a:bodyPr/>
          <a:lstStyle/>
          <a:p>
            <a:r>
              <a:rPr lang="en-US" sz="2800" dirty="0">
                <a:solidFill>
                  <a:schemeClr val="tx1"/>
                </a:solidFill>
              </a:rPr>
              <a:t>“Poor Man’s Methadone,” “Lope-Dope”</a:t>
            </a:r>
          </a:p>
          <a:p>
            <a:r>
              <a:rPr lang="en-US" sz="2800" dirty="0">
                <a:solidFill>
                  <a:schemeClr val="tx1"/>
                </a:solidFill>
              </a:rPr>
              <a:t>Euphoria, Withdrawal </a:t>
            </a:r>
            <a:r>
              <a:rPr lang="en-US" sz="2800" dirty="0" err="1">
                <a:solidFill>
                  <a:schemeClr val="tx1"/>
                </a:solidFill>
              </a:rPr>
              <a:t>Mgmt</a:t>
            </a:r>
            <a:endParaRPr lang="en-US" sz="2800" dirty="0">
              <a:solidFill>
                <a:schemeClr val="tx1"/>
              </a:solidFill>
            </a:endParaRPr>
          </a:p>
          <a:p>
            <a:r>
              <a:rPr lang="en-US" sz="2800" dirty="0">
                <a:solidFill>
                  <a:schemeClr val="tx1"/>
                </a:solidFill>
              </a:rPr>
              <a:t>Blocks Na+ &amp; HERG K+ Channels</a:t>
            </a:r>
          </a:p>
        </p:txBody>
      </p:sp>
      <p:pic>
        <p:nvPicPr>
          <p:cNvPr id="4" name="Picture 3">
            <a:extLst>
              <a:ext uri="{FF2B5EF4-FFF2-40B4-BE49-F238E27FC236}">
                <a16:creationId xmlns:a16="http://schemas.microsoft.com/office/drawing/2014/main" id="{F2982941-8609-46E6-B8AB-3188700EFA25}"/>
              </a:ext>
            </a:extLst>
          </p:cNvPr>
          <p:cNvPicPr>
            <a:picLocks noChangeAspect="1"/>
          </p:cNvPicPr>
          <p:nvPr/>
        </p:nvPicPr>
        <p:blipFill>
          <a:blip r:embed="rId3"/>
          <a:stretch>
            <a:fillRect/>
          </a:stretch>
        </p:blipFill>
        <p:spPr>
          <a:xfrm>
            <a:off x="457197" y="3686759"/>
            <a:ext cx="5257801" cy="2331720"/>
          </a:xfrm>
          <a:prstGeom prst="rect">
            <a:avLst/>
          </a:prstGeom>
        </p:spPr>
      </p:pic>
      <p:sp>
        <p:nvSpPr>
          <p:cNvPr id="8" name="TextBox 7">
            <a:extLst>
              <a:ext uri="{FF2B5EF4-FFF2-40B4-BE49-F238E27FC236}">
                <a16:creationId xmlns:a16="http://schemas.microsoft.com/office/drawing/2014/main" id="{05E6009F-3DEA-420E-B474-FEADFA92E6C7}"/>
              </a:ext>
            </a:extLst>
          </p:cNvPr>
          <p:cNvSpPr txBox="1"/>
          <p:nvPr/>
        </p:nvSpPr>
        <p:spPr>
          <a:xfrm>
            <a:off x="5989320" y="6540410"/>
            <a:ext cx="3459480" cy="276999"/>
          </a:xfrm>
          <a:prstGeom prst="rect">
            <a:avLst/>
          </a:prstGeom>
          <a:noFill/>
        </p:spPr>
        <p:txBody>
          <a:bodyPr wrap="square" rtlCol="0">
            <a:spAutoFit/>
          </a:bodyPr>
          <a:lstStyle/>
          <a:p>
            <a:r>
              <a:rPr lang="en-US" sz="1200" dirty="0"/>
              <a:t>Wu P and </a:t>
            </a:r>
            <a:r>
              <a:rPr lang="en-US" sz="1200" dirty="0" err="1"/>
              <a:t>Juurlink</a:t>
            </a:r>
            <a:r>
              <a:rPr lang="en-US" sz="1200" dirty="0"/>
              <a:t> D (Ann </a:t>
            </a:r>
            <a:r>
              <a:rPr lang="en-US" sz="1200" dirty="0" err="1"/>
              <a:t>Emerg</a:t>
            </a:r>
            <a:r>
              <a:rPr lang="en-US" sz="1200" dirty="0"/>
              <a:t> Med 2017)</a:t>
            </a:r>
          </a:p>
        </p:txBody>
      </p:sp>
      <p:pic>
        <p:nvPicPr>
          <p:cNvPr id="9" name="Picture 8">
            <a:extLst>
              <a:ext uri="{FF2B5EF4-FFF2-40B4-BE49-F238E27FC236}">
                <a16:creationId xmlns:a16="http://schemas.microsoft.com/office/drawing/2014/main" id="{681D5B84-3819-431E-8782-66FE237B17B6}"/>
              </a:ext>
            </a:extLst>
          </p:cNvPr>
          <p:cNvPicPr>
            <a:picLocks noChangeAspect="1"/>
          </p:cNvPicPr>
          <p:nvPr/>
        </p:nvPicPr>
        <p:blipFill>
          <a:blip r:embed="rId4"/>
          <a:stretch>
            <a:fillRect/>
          </a:stretch>
        </p:blipFill>
        <p:spPr>
          <a:xfrm>
            <a:off x="6106661" y="3045687"/>
            <a:ext cx="2400300" cy="2924175"/>
          </a:xfrm>
          <a:prstGeom prst="rect">
            <a:avLst/>
          </a:prstGeom>
        </p:spPr>
      </p:pic>
    </p:spTree>
    <p:extLst>
      <p:ext uri="{BB962C8B-B14F-4D97-AF65-F5344CB8AC3E}">
        <p14:creationId xmlns:p14="http://schemas.microsoft.com/office/powerpoint/2010/main" val="27249843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B175D-3F08-4524-9B60-D10CCFBFF1C6}"/>
              </a:ext>
            </a:extLst>
          </p:cNvPr>
          <p:cNvSpPr>
            <a:spLocks noGrp="1"/>
          </p:cNvSpPr>
          <p:nvPr>
            <p:ph type="title"/>
          </p:nvPr>
        </p:nvSpPr>
        <p:spPr>
          <a:xfrm>
            <a:off x="0" y="617538"/>
            <a:ext cx="9144000" cy="1143000"/>
          </a:xfrm>
        </p:spPr>
        <p:txBody>
          <a:bodyPr>
            <a:noAutofit/>
          </a:bodyPr>
          <a:lstStyle/>
          <a:p>
            <a:r>
              <a:rPr lang="en-US" b="1" dirty="0"/>
              <a:t>Loperamide for Opioid Withdrawal?</a:t>
            </a:r>
          </a:p>
        </p:txBody>
      </p:sp>
      <p:sp>
        <p:nvSpPr>
          <p:cNvPr id="3" name="Content Placeholder 2">
            <a:extLst>
              <a:ext uri="{FF2B5EF4-FFF2-40B4-BE49-F238E27FC236}">
                <a16:creationId xmlns:a16="http://schemas.microsoft.com/office/drawing/2014/main" id="{CD826B7F-178D-4EB6-B639-0894CE417F20}"/>
              </a:ext>
            </a:extLst>
          </p:cNvPr>
          <p:cNvSpPr>
            <a:spLocks noGrp="1"/>
          </p:cNvSpPr>
          <p:nvPr>
            <p:ph idx="1"/>
          </p:nvPr>
        </p:nvSpPr>
        <p:spPr>
          <a:xfrm>
            <a:off x="658810" y="1855062"/>
            <a:ext cx="7772400" cy="4114800"/>
          </a:xfrm>
        </p:spPr>
        <p:txBody>
          <a:bodyPr/>
          <a:lstStyle/>
          <a:p>
            <a:r>
              <a:rPr lang="en-US" sz="2800" dirty="0">
                <a:solidFill>
                  <a:schemeClr val="tx1"/>
                </a:solidFill>
              </a:rPr>
              <a:t>“Poor Man’s Methadone,” “Lope-Dope”</a:t>
            </a:r>
          </a:p>
          <a:p>
            <a:r>
              <a:rPr lang="en-US" sz="2800" dirty="0">
                <a:solidFill>
                  <a:schemeClr val="tx1"/>
                </a:solidFill>
              </a:rPr>
              <a:t>Euphoria, Withdrawal </a:t>
            </a:r>
            <a:r>
              <a:rPr lang="en-US" sz="2800" dirty="0" err="1">
                <a:solidFill>
                  <a:schemeClr val="tx1"/>
                </a:solidFill>
              </a:rPr>
              <a:t>Mgmt</a:t>
            </a:r>
            <a:endParaRPr lang="en-US" sz="2800" dirty="0">
              <a:solidFill>
                <a:schemeClr val="tx1"/>
              </a:solidFill>
            </a:endParaRPr>
          </a:p>
          <a:p>
            <a:r>
              <a:rPr lang="en-US" sz="2800" dirty="0">
                <a:solidFill>
                  <a:schemeClr val="tx1"/>
                </a:solidFill>
              </a:rPr>
              <a:t>Blocks Na+ &amp; HERG K+ Channels</a:t>
            </a:r>
          </a:p>
        </p:txBody>
      </p:sp>
      <p:pic>
        <p:nvPicPr>
          <p:cNvPr id="4" name="Picture 3">
            <a:extLst>
              <a:ext uri="{FF2B5EF4-FFF2-40B4-BE49-F238E27FC236}">
                <a16:creationId xmlns:a16="http://schemas.microsoft.com/office/drawing/2014/main" id="{F2982941-8609-46E6-B8AB-3188700EFA25}"/>
              </a:ext>
            </a:extLst>
          </p:cNvPr>
          <p:cNvPicPr>
            <a:picLocks noChangeAspect="1"/>
          </p:cNvPicPr>
          <p:nvPr/>
        </p:nvPicPr>
        <p:blipFill>
          <a:blip r:embed="rId3"/>
          <a:stretch>
            <a:fillRect/>
          </a:stretch>
        </p:blipFill>
        <p:spPr>
          <a:xfrm>
            <a:off x="457197" y="3686759"/>
            <a:ext cx="5257801" cy="2331720"/>
          </a:xfrm>
          <a:prstGeom prst="rect">
            <a:avLst/>
          </a:prstGeom>
        </p:spPr>
      </p:pic>
      <p:sp>
        <p:nvSpPr>
          <p:cNvPr id="8" name="TextBox 7">
            <a:extLst>
              <a:ext uri="{FF2B5EF4-FFF2-40B4-BE49-F238E27FC236}">
                <a16:creationId xmlns:a16="http://schemas.microsoft.com/office/drawing/2014/main" id="{05E6009F-3DEA-420E-B474-FEADFA92E6C7}"/>
              </a:ext>
            </a:extLst>
          </p:cNvPr>
          <p:cNvSpPr txBox="1"/>
          <p:nvPr/>
        </p:nvSpPr>
        <p:spPr>
          <a:xfrm>
            <a:off x="5989320" y="6540410"/>
            <a:ext cx="3459480" cy="276999"/>
          </a:xfrm>
          <a:prstGeom prst="rect">
            <a:avLst/>
          </a:prstGeom>
          <a:noFill/>
        </p:spPr>
        <p:txBody>
          <a:bodyPr wrap="square" rtlCol="0">
            <a:spAutoFit/>
          </a:bodyPr>
          <a:lstStyle/>
          <a:p>
            <a:r>
              <a:rPr lang="en-US" sz="1200" dirty="0"/>
              <a:t>Wu P and </a:t>
            </a:r>
            <a:r>
              <a:rPr lang="en-US" sz="1200" dirty="0" err="1"/>
              <a:t>Juurlink</a:t>
            </a:r>
            <a:r>
              <a:rPr lang="en-US" sz="1200" dirty="0"/>
              <a:t> D (Ann </a:t>
            </a:r>
            <a:r>
              <a:rPr lang="en-US" sz="1200" dirty="0" err="1"/>
              <a:t>Emerg</a:t>
            </a:r>
            <a:r>
              <a:rPr lang="en-US" sz="1200" dirty="0"/>
              <a:t> Med 2017)</a:t>
            </a:r>
          </a:p>
        </p:txBody>
      </p:sp>
      <p:pic>
        <p:nvPicPr>
          <p:cNvPr id="9" name="Picture 8">
            <a:extLst>
              <a:ext uri="{FF2B5EF4-FFF2-40B4-BE49-F238E27FC236}">
                <a16:creationId xmlns:a16="http://schemas.microsoft.com/office/drawing/2014/main" id="{681D5B84-3819-431E-8782-66FE237B17B6}"/>
              </a:ext>
            </a:extLst>
          </p:cNvPr>
          <p:cNvPicPr>
            <a:picLocks noChangeAspect="1"/>
          </p:cNvPicPr>
          <p:nvPr/>
        </p:nvPicPr>
        <p:blipFill>
          <a:blip r:embed="rId4"/>
          <a:stretch>
            <a:fillRect/>
          </a:stretch>
        </p:blipFill>
        <p:spPr>
          <a:xfrm>
            <a:off x="6106661" y="3045687"/>
            <a:ext cx="2400300" cy="2924175"/>
          </a:xfrm>
          <a:prstGeom prst="rect">
            <a:avLst/>
          </a:prstGeom>
        </p:spPr>
      </p:pic>
      <p:pic>
        <p:nvPicPr>
          <p:cNvPr id="7" name="Picture 6">
            <a:extLst>
              <a:ext uri="{FF2B5EF4-FFF2-40B4-BE49-F238E27FC236}">
                <a16:creationId xmlns:a16="http://schemas.microsoft.com/office/drawing/2014/main" id="{8A429464-90DA-4CE1-9805-E77D18E407D5}"/>
              </a:ext>
            </a:extLst>
          </p:cNvPr>
          <p:cNvPicPr>
            <a:picLocks noChangeAspect="1"/>
          </p:cNvPicPr>
          <p:nvPr/>
        </p:nvPicPr>
        <p:blipFill>
          <a:blip r:embed="rId5"/>
          <a:stretch>
            <a:fillRect/>
          </a:stretch>
        </p:blipFill>
        <p:spPr>
          <a:xfrm>
            <a:off x="15240" y="3862680"/>
            <a:ext cx="9113519" cy="1979878"/>
          </a:xfrm>
          <a:prstGeom prst="rect">
            <a:avLst/>
          </a:prstGeom>
        </p:spPr>
      </p:pic>
    </p:spTree>
    <p:extLst>
      <p:ext uri="{BB962C8B-B14F-4D97-AF65-F5344CB8AC3E}">
        <p14:creationId xmlns:p14="http://schemas.microsoft.com/office/powerpoint/2010/main" val="34596446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1325563"/>
          </a:xfrm>
        </p:spPr>
        <p:txBody>
          <a:bodyPr/>
          <a:lstStyle/>
          <a:p>
            <a:pPr algn="ctr"/>
            <a:r>
              <a:rPr lang="en-US" b="1" dirty="0">
                <a:solidFill>
                  <a:schemeClr val="tx1"/>
                </a:solidFill>
              </a:rPr>
              <a:t>Adjunct Treatment</a:t>
            </a:r>
          </a:p>
        </p:txBody>
      </p:sp>
      <p:sp>
        <p:nvSpPr>
          <p:cNvPr id="3" name="Rectangle 2"/>
          <p:cNvSpPr/>
          <p:nvPr/>
        </p:nvSpPr>
        <p:spPr>
          <a:xfrm>
            <a:off x="0" y="2334161"/>
            <a:ext cx="9144000" cy="1415772"/>
          </a:xfrm>
          <a:prstGeom prst="rect">
            <a:avLst/>
          </a:prstGeom>
        </p:spPr>
        <p:txBody>
          <a:bodyPr wrap="square">
            <a:spAutoFit/>
          </a:bodyPr>
          <a:lstStyle/>
          <a:p>
            <a:pPr algn="ctr"/>
            <a:r>
              <a:rPr lang="en-US" sz="4300" b="1" dirty="0">
                <a:solidFill>
                  <a:schemeClr val="accent1"/>
                </a:solidFill>
                <a:highlight>
                  <a:srgbClr val="000000"/>
                </a:highlight>
              </a:rPr>
              <a:t>Opioid Use Disorder</a:t>
            </a:r>
          </a:p>
          <a:p>
            <a:pPr algn="ctr"/>
            <a:endParaRPr lang="en-US" sz="4300" b="1" dirty="0">
              <a:highlight>
                <a:srgbClr val="000000"/>
              </a:highlight>
            </a:endParaRPr>
          </a:p>
        </p:txBody>
      </p:sp>
    </p:spTree>
    <p:extLst>
      <p:ext uri="{BB962C8B-B14F-4D97-AF65-F5344CB8AC3E}">
        <p14:creationId xmlns:p14="http://schemas.microsoft.com/office/powerpoint/2010/main" val="24526222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8076"/>
            <a:ext cx="6172200" cy="1325563"/>
          </a:xfrm>
        </p:spPr>
        <p:txBody>
          <a:bodyPr>
            <a:normAutofit/>
          </a:bodyPr>
          <a:lstStyle/>
          <a:p>
            <a:pPr algn="ctr"/>
            <a:r>
              <a:rPr lang="en-US" sz="4000" b="1" dirty="0"/>
              <a:t>HIV Prevention: </a:t>
            </a:r>
            <a:r>
              <a:rPr lang="en-US" sz="4000" b="1" dirty="0" err="1"/>
              <a:t>PrEP</a:t>
            </a:r>
            <a:r>
              <a:rPr lang="en-US" sz="4000" b="1" dirty="0"/>
              <a:t>/PEP</a:t>
            </a:r>
          </a:p>
        </p:txBody>
      </p:sp>
      <p:sp>
        <p:nvSpPr>
          <p:cNvPr id="3" name="Content Placeholder 2"/>
          <p:cNvSpPr>
            <a:spLocks noGrp="1"/>
          </p:cNvSpPr>
          <p:nvPr>
            <p:ph idx="1"/>
          </p:nvPr>
        </p:nvSpPr>
        <p:spPr>
          <a:xfrm>
            <a:off x="152400" y="1370527"/>
            <a:ext cx="6305550" cy="5168386"/>
          </a:xfrm>
        </p:spPr>
        <p:txBody>
          <a:bodyPr>
            <a:normAutofit/>
          </a:bodyPr>
          <a:lstStyle/>
          <a:p>
            <a:r>
              <a:rPr lang="en-US" dirty="0">
                <a:solidFill>
                  <a:schemeClr val="tx1"/>
                </a:solidFill>
              </a:rPr>
              <a:t>Prophylactic daily antiretroviral </a:t>
            </a:r>
          </a:p>
          <a:p>
            <a:pPr lvl="1"/>
            <a:r>
              <a:rPr lang="en-US" sz="1800" dirty="0">
                <a:solidFill>
                  <a:schemeClr val="tx1"/>
                </a:solidFill>
              </a:rPr>
              <a:t>Truvada</a:t>
            </a:r>
            <a:r>
              <a:rPr lang="en-US" sz="1800" b="0" i="0" dirty="0">
                <a:solidFill>
                  <a:schemeClr val="tx1"/>
                </a:solidFill>
                <a:effectLst/>
                <a:latin typeface="ProximaNova"/>
              </a:rPr>
              <a:t>®</a:t>
            </a:r>
            <a:r>
              <a:rPr lang="en-US" sz="1800" dirty="0">
                <a:solidFill>
                  <a:schemeClr val="tx1"/>
                </a:solidFill>
              </a:rPr>
              <a:t> (Tenofovir </a:t>
            </a:r>
            <a:r>
              <a:rPr lang="en-US" sz="1800" dirty="0" err="1">
                <a:solidFill>
                  <a:schemeClr val="tx1"/>
                </a:solidFill>
              </a:rPr>
              <a:t>disproxil</a:t>
            </a:r>
            <a:r>
              <a:rPr lang="en-US" sz="1800" dirty="0">
                <a:solidFill>
                  <a:schemeClr val="tx1"/>
                </a:solidFill>
              </a:rPr>
              <a:t> fumarate/Emtricitabine) </a:t>
            </a:r>
          </a:p>
          <a:p>
            <a:pPr lvl="1"/>
            <a:r>
              <a:rPr lang="en-US" sz="1800" dirty="0" err="1">
                <a:solidFill>
                  <a:schemeClr val="tx1"/>
                </a:solidFill>
              </a:rPr>
              <a:t>Descovy</a:t>
            </a:r>
            <a:r>
              <a:rPr lang="en-US" sz="1800" b="0" i="0" dirty="0">
                <a:solidFill>
                  <a:schemeClr val="tx1"/>
                </a:solidFill>
                <a:effectLst/>
                <a:latin typeface="ProximaNova"/>
              </a:rPr>
              <a:t>®</a:t>
            </a:r>
            <a:r>
              <a:rPr lang="en-US" sz="1800" dirty="0">
                <a:solidFill>
                  <a:schemeClr val="tx1"/>
                </a:solidFill>
              </a:rPr>
              <a:t> (Tenofovir alafenamide/Emtricitabine)</a:t>
            </a:r>
          </a:p>
          <a:p>
            <a:pPr lvl="2"/>
            <a:r>
              <a:rPr lang="en-US" dirty="0">
                <a:solidFill>
                  <a:schemeClr val="tx1"/>
                </a:solidFill>
              </a:rPr>
              <a:t>Excludes: risk involving receptive vaginal intercourse</a:t>
            </a:r>
          </a:p>
          <a:p>
            <a:pPr marL="685800" lvl="2" indent="0">
              <a:buNone/>
            </a:pPr>
            <a:endParaRPr lang="en-US" dirty="0">
              <a:solidFill>
                <a:schemeClr val="tx1"/>
              </a:solidFill>
            </a:endParaRPr>
          </a:p>
          <a:p>
            <a:r>
              <a:rPr lang="en-US" b="1" dirty="0">
                <a:solidFill>
                  <a:schemeClr val="tx1"/>
                </a:solidFill>
              </a:rPr>
              <a:t>CDC Recommendation </a:t>
            </a:r>
            <a:r>
              <a:rPr lang="en-US" dirty="0">
                <a:solidFill>
                  <a:schemeClr val="tx1"/>
                </a:solidFill>
              </a:rPr>
              <a:t>for PWID</a:t>
            </a:r>
          </a:p>
          <a:p>
            <a:pPr lvl="1"/>
            <a:r>
              <a:rPr lang="en-US" sz="1800" dirty="0">
                <a:solidFill>
                  <a:schemeClr val="tx1"/>
                </a:solidFill>
              </a:rPr>
              <a:t>Based on a single RCT in Bangkok</a:t>
            </a:r>
          </a:p>
        </p:txBody>
      </p:sp>
      <p:pic>
        <p:nvPicPr>
          <p:cNvPr id="5" name="Picture 4"/>
          <p:cNvPicPr>
            <a:picLocks noChangeAspect="1"/>
          </p:cNvPicPr>
          <p:nvPr/>
        </p:nvPicPr>
        <p:blipFill>
          <a:blip r:embed="rId3"/>
          <a:stretch>
            <a:fillRect/>
          </a:stretch>
        </p:blipFill>
        <p:spPr>
          <a:xfrm>
            <a:off x="6625352" y="353450"/>
            <a:ext cx="2057400" cy="3075550"/>
          </a:xfrm>
          <a:prstGeom prst="rect">
            <a:avLst/>
          </a:prstGeom>
        </p:spPr>
      </p:pic>
      <p:sp>
        <p:nvSpPr>
          <p:cNvPr id="6" name="Slide Number Placeholder 5">
            <a:extLst>
              <a:ext uri="{FF2B5EF4-FFF2-40B4-BE49-F238E27FC236}">
                <a16:creationId xmlns:a16="http://schemas.microsoft.com/office/drawing/2014/main" id="{0AEA2F38-0102-447E-8EDC-0250A8A56A11}"/>
              </a:ext>
            </a:extLst>
          </p:cNvPr>
          <p:cNvSpPr>
            <a:spLocks noGrp="1"/>
          </p:cNvSpPr>
          <p:nvPr>
            <p:ph type="sldNum" sz="quarter" idx="12"/>
          </p:nvPr>
        </p:nvSpPr>
        <p:spPr/>
        <p:txBody>
          <a:bodyPr/>
          <a:lstStyle/>
          <a:p>
            <a:fld id="{931F3E5D-8F3E-4289-BF29-C0524CBABEAD}" type="slidenum">
              <a:rPr lang="en-US" smtClean="0"/>
              <a:pPr/>
              <a:t>56</a:t>
            </a:fld>
            <a:endParaRPr lang="en-US" dirty="0"/>
          </a:p>
        </p:txBody>
      </p:sp>
      <p:pic>
        <p:nvPicPr>
          <p:cNvPr id="9" name="Picture 8">
            <a:extLst>
              <a:ext uri="{FF2B5EF4-FFF2-40B4-BE49-F238E27FC236}">
                <a16:creationId xmlns:a16="http://schemas.microsoft.com/office/drawing/2014/main" id="{8898A3A0-EA98-4C74-848B-9B3DFFBB86F7}"/>
              </a:ext>
            </a:extLst>
          </p:cNvPr>
          <p:cNvPicPr>
            <a:picLocks noChangeAspect="1"/>
          </p:cNvPicPr>
          <p:nvPr/>
        </p:nvPicPr>
        <p:blipFill>
          <a:blip r:embed="rId4"/>
          <a:stretch>
            <a:fillRect/>
          </a:stretch>
        </p:blipFill>
        <p:spPr>
          <a:xfrm>
            <a:off x="6369889" y="3540125"/>
            <a:ext cx="2568325" cy="2705100"/>
          </a:xfrm>
          <a:prstGeom prst="rect">
            <a:avLst/>
          </a:prstGeom>
        </p:spPr>
      </p:pic>
    </p:spTree>
    <p:extLst>
      <p:ext uri="{BB962C8B-B14F-4D97-AF65-F5344CB8AC3E}">
        <p14:creationId xmlns:p14="http://schemas.microsoft.com/office/powerpoint/2010/main" val="31742473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8076"/>
            <a:ext cx="6172200" cy="1325563"/>
          </a:xfrm>
        </p:spPr>
        <p:txBody>
          <a:bodyPr>
            <a:normAutofit/>
          </a:bodyPr>
          <a:lstStyle/>
          <a:p>
            <a:pPr algn="ctr"/>
            <a:r>
              <a:rPr lang="en-US" sz="4000" b="1" dirty="0"/>
              <a:t>HIV Prevention: </a:t>
            </a:r>
            <a:r>
              <a:rPr lang="en-US" sz="4000" b="1" dirty="0" err="1"/>
              <a:t>PrEP</a:t>
            </a:r>
            <a:r>
              <a:rPr lang="en-US" sz="4000" b="1" dirty="0"/>
              <a:t>/PEP</a:t>
            </a:r>
          </a:p>
        </p:txBody>
      </p:sp>
      <p:sp>
        <p:nvSpPr>
          <p:cNvPr id="3" name="Content Placeholder 2"/>
          <p:cNvSpPr>
            <a:spLocks noGrp="1"/>
          </p:cNvSpPr>
          <p:nvPr>
            <p:ph idx="1"/>
          </p:nvPr>
        </p:nvSpPr>
        <p:spPr>
          <a:xfrm>
            <a:off x="152400" y="1370527"/>
            <a:ext cx="6305550" cy="5168386"/>
          </a:xfrm>
        </p:spPr>
        <p:txBody>
          <a:bodyPr>
            <a:normAutofit/>
          </a:bodyPr>
          <a:lstStyle/>
          <a:p>
            <a:r>
              <a:rPr lang="en-US" dirty="0">
                <a:solidFill>
                  <a:schemeClr val="tx1"/>
                </a:solidFill>
              </a:rPr>
              <a:t>Prophylactic daily antiretroviral </a:t>
            </a:r>
          </a:p>
          <a:p>
            <a:pPr lvl="1"/>
            <a:r>
              <a:rPr lang="en-US" sz="1800" dirty="0">
                <a:solidFill>
                  <a:schemeClr val="tx1"/>
                </a:solidFill>
              </a:rPr>
              <a:t>Truvada</a:t>
            </a:r>
            <a:r>
              <a:rPr lang="en-US" sz="1800" b="0" i="0" dirty="0">
                <a:solidFill>
                  <a:schemeClr val="tx1"/>
                </a:solidFill>
                <a:effectLst/>
                <a:latin typeface="ProximaNova"/>
              </a:rPr>
              <a:t>®</a:t>
            </a:r>
            <a:r>
              <a:rPr lang="en-US" sz="1800" dirty="0">
                <a:solidFill>
                  <a:schemeClr val="tx1"/>
                </a:solidFill>
              </a:rPr>
              <a:t> (Tenofovir </a:t>
            </a:r>
            <a:r>
              <a:rPr lang="en-US" sz="1800" dirty="0" err="1">
                <a:solidFill>
                  <a:schemeClr val="tx1"/>
                </a:solidFill>
              </a:rPr>
              <a:t>disproxil</a:t>
            </a:r>
            <a:r>
              <a:rPr lang="en-US" sz="1800" dirty="0">
                <a:solidFill>
                  <a:schemeClr val="tx1"/>
                </a:solidFill>
              </a:rPr>
              <a:t> fumarate/Emtricitabine) </a:t>
            </a:r>
          </a:p>
          <a:p>
            <a:pPr lvl="1"/>
            <a:r>
              <a:rPr lang="en-US" sz="1800" dirty="0" err="1">
                <a:solidFill>
                  <a:schemeClr val="tx1"/>
                </a:solidFill>
              </a:rPr>
              <a:t>Descovy</a:t>
            </a:r>
            <a:r>
              <a:rPr lang="en-US" sz="1800" b="0" i="0" dirty="0">
                <a:solidFill>
                  <a:schemeClr val="tx1"/>
                </a:solidFill>
                <a:effectLst/>
                <a:latin typeface="ProximaNova"/>
              </a:rPr>
              <a:t>®</a:t>
            </a:r>
            <a:r>
              <a:rPr lang="en-US" sz="1800" dirty="0">
                <a:solidFill>
                  <a:schemeClr val="tx1"/>
                </a:solidFill>
              </a:rPr>
              <a:t> (Tenofovir alafenamide/Emtricitabine)</a:t>
            </a:r>
          </a:p>
          <a:p>
            <a:pPr lvl="2"/>
            <a:r>
              <a:rPr lang="en-US" dirty="0">
                <a:solidFill>
                  <a:schemeClr val="tx1"/>
                </a:solidFill>
              </a:rPr>
              <a:t>Excludes: risk involving receptive vaginal intercourse</a:t>
            </a:r>
          </a:p>
          <a:p>
            <a:pPr marL="685800" lvl="2" indent="0">
              <a:buNone/>
            </a:pPr>
            <a:endParaRPr lang="en-US" dirty="0">
              <a:solidFill>
                <a:schemeClr val="tx1"/>
              </a:solidFill>
            </a:endParaRPr>
          </a:p>
          <a:p>
            <a:r>
              <a:rPr lang="en-US" b="1" dirty="0">
                <a:solidFill>
                  <a:schemeClr val="tx1"/>
                </a:solidFill>
              </a:rPr>
              <a:t>CDC Recommendation </a:t>
            </a:r>
            <a:r>
              <a:rPr lang="en-US" dirty="0">
                <a:solidFill>
                  <a:schemeClr val="tx1"/>
                </a:solidFill>
              </a:rPr>
              <a:t>for PWID</a:t>
            </a:r>
          </a:p>
          <a:p>
            <a:pPr lvl="1"/>
            <a:r>
              <a:rPr lang="en-US" sz="1800" dirty="0">
                <a:solidFill>
                  <a:schemeClr val="tx1"/>
                </a:solidFill>
              </a:rPr>
              <a:t>Based on a single RCT in Bangkok</a:t>
            </a:r>
          </a:p>
          <a:p>
            <a:pPr marL="342900" lvl="1" indent="0">
              <a:buNone/>
            </a:pPr>
            <a:endParaRPr lang="en-US" dirty="0">
              <a:solidFill>
                <a:schemeClr val="tx1"/>
              </a:solidFill>
            </a:endParaRPr>
          </a:p>
          <a:p>
            <a:r>
              <a:rPr lang="en-US" dirty="0">
                <a:solidFill>
                  <a:schemeClr val="tx1"/>
                </a:solidFill>
              </a:rPr>
              <a:t>Challenging in real-world practice</a:t>
            </a:r>
          </a:p>
          <a:p>
            <a:pPr lvl="1"/>
            <a:r>
              <a:rPr lang="en-US" sz="1800" dirty="0">
                <a:solidFill>
                  <a:schemeClr val="tx1"/>
                </a:solidFill>
              </a:rPr>
              <a:t>Requires regular engagement in care</a:t>
            </a:r>
          </a:p>
          <a:p>
            <a:pPr marL="342900" lvl="1" indent="0">
              <a:buNone/>
            </a:pPr>
            <a:endParaRPr lang="en-US" dirty="0">
              <a:solidFill>
                <a:schemeClr val="tx1"/>
              </a:solidFill>
            </a:endParaRPr>
          </a:p>
          <a:p>
            <a:r>
              <a:rPr lang="en-US" b="1" dirty="0">
                <a:solidFill>
                  <a:schemeClr val="tx1"/>
                </a:solidFill>
              </a:rPr>
              <a:t>PEP</a:t>
            </a:r>
            <a:r>
              <a:rPr lang="en-US" dirty="0">
                <a:solidFill>
                  <a:schemeClr val="tx1"/>
                </a:solidFill>
              </a:rPr>
              <a:t> (post-exposure prophylaxis)</a:t>
            </a:r>
          </a:p>
        </p:txBody>
      </p:sp>
      <p:pic>
        <p:nvPicPr>
          <p:cNvPr id="5" name="Picture 4"/>
          <p:cNvPicPr>
            <a:picLocks noChangeAspect="1"/>
          </p:cNvPicPr>
          <p:nvPr/>
        </p:nvPicPr>
        <p:blipFill>
          <a:blip r:embed="rId3"/>
          <a:stretch>
            <a:fillRect/>
          </a:stretch>
        </p:blipFill>
        <p:spPr>
          <a:xfrm>
            <a:off x="6625352" y="353450"/>
            <a:ext cx="2057400" cy="3075550"/>
          </a:xfrm>
          <a:prstGeom prst="rect">
            <a:avLst/>
          </a:prstGeom>
        </p:spPr>
      </p:pic>
      <p:sp>
        <p:nvSpPr>
          <p:cNvPr id="6" name="Slide Number Placeholder 5">
            <a:extLst>
              <a:ext uri="{FF2B5EF4-FFF2-40B4-BE49-F238E27FC236}">
                <a16:creationId xmlns:a16="http://schemas.microsoft.com/office/drawing/2014/main" id="{0AEA2F38-0102-447E-8EDC-0250A8A56A11}"/>
              </a:ext>
            </a:extLst>
          </p:cNvPr>
          <p:cNvSpPr>
            <a:spLocks noGrp="1"/>
          </p:cNvSpPr>
          <p:nvPr>
            <p:ph type="sldNum" sz="quarter" idx="12"/>
          </p:nvPr>
        </p:nvSpPr>
        <p:spPr/>
        <p:txBody>
          <a:bodyPr/>
          <a:lstStyle/>
          <a:p>
            <a:fld id="{931F3E5D-8F3E-4289-BF29-C0524CBABEAD}" type="slidenum">
              <a:rPr lang="en-US" smtClean="0"/>
              <a:pPr/>
              <a:t>57</a:t>
            </a:fld>
            <a:endParaRPr lang="en-US" dirty="0"/>
          </a:p>
        </p:txBody>
      </p:sp>
      <p:pic>
        <p:nvPicPr>
          <p:cNvPr id="9" name="Picture 8">
            <a:extLst>
              <a:ext uri="{FF2B5EF4-FFF2-40B4-BE49-F238E27FC236}">
                <a16:creationId xmlns:a16="http://schemas.microsoft.com/office/drawing/2014/main" id="{8898A3A0-EA98-4C74-848B-9B3DFFBB86F7}"/>
              </a:ext>
            </a:extLst>
          </p:cNvPr>
          <p:cNvPicPr>
            <a:picLocks noChangeAspect="1"/>
          </p:cNvPicPr>
          <p:nvPr/>
        </p:nvPicPr>
        <p:blipFill>
          <a:blip r:embed="rId4"/>
          <a:stretch>
            <a:fillRect/>
          </a:stretch>
        </p:blipFill>
        <p:spPr>
          <a:xfrm>
            <a:off x="6369889" y="3540125"/>
            <a:ext cx="2568325" cy="2705100"/>
          </a:xfrm>
          <a:prstGeom prst="rect">
            <a:avLst/>
          </a:prstGeom>
        </p:spPr>
      </p:pic>
    </p:spTree>
    <p:extLst>
      <p:ext uri="{BB962C8B-B14F-4D97-AF65-F5344CB8AC3E}">
        <p14:creationId xmlns:p14="http://schemas.microsoft.com/office/powerpoint/2010/main" val="639638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7B26B-3BB4-4569-9638-313760754766}"/>
              </a:ext>
            </a:extLst>
          </p:cNvPr>
          <p:cNvSpPr>
            <a:spLocks noGrp="1"/>
          </p:cNvSpPr>
          <p:nvPr>
            <p:ph type="title"/>
          </p:nvPr>
        </p:nvSpPr>
        <p:spPr/>
        <p:txBody>
          <a:bodyPr/>
          <a:lstStyle/>
          <a:p>
            <a:r>
              <a:rPr lang="en-US" b="1" dirty="0"/>
              <a:t>Adjunct Treatments</a:t>
            </a:r>
          </a:p>
        </p:txBody>
      </p:sp>
      <p:sp>
        <p:nvSpPr>
          <p:cNvPr id="3" name="Content Placeholder 2">
            <a:extLst>
              <a:ext uri="{FF2B5EF4-FFF2-40B4-BE49-F238E27FC236}">
                <a16:creationId xmlns:a16="http://schemas.microsoft.com/office/drawing/2014/main" id="{1670A351-2D64-4981-AFCC-2C70C3037439}"/>
              </a:ext>
            </a:extLst>
          </p:cNvPr>
          <p:cNvSpPr>
            <a:spLocks noGrp="1"/>
          </p:cNvSpPr>
          <p:nvPr>
            <p:ph idx="1"/>
          </p:nvPr>
        </p:nvSpPr>
        <p:spPr>
          <a:xfrm>
            <a:off x="851862" y="1705157"/>
            <a:ext cx="4939338" cy="4351338"/>
          </a:xfrm>
        </p:spPr>
        <p:txBody>
          <a:bodyPr>
            <a:normAutofit/>
          </a:bodyPr>
          <a:lstStyle/>
          <a:p>
            <a:r>
              <a:rPr lang="en-US" dirty="0"/>
              <a:t>Pharmacotherapy</a:t>
            </a:r>
          </a:p>
          <a:p>
            <a:pPr lvl="1"/>
            <a:r>
              <a:rPr lang="en-US" dirty="0"/>
              <a:t>Hepatitis C</a:t>
            </a:r>
          </a:p>
          <a:p>
            <a:pPr lvl="1"/>
            <a:r>
              <a:rPr lang="en-US" dirty="0"/>
              <a:t>Co-occurring mental illness</a:t>
            </a:r>
          </a:p>
          <a:p>
            <a:pPr lvl="1"/>
            <a:r>
              <a:rPr lang="en-US" dirty="0"/>
              <a:t>Tobacco/Nicotine use</a:t>
            </a:r>
          </a:p>
          <a:p>
            <a:pPr lvl="1"/>
            <a:endParaRPr lang="en-US" dirty="0"/>
          </a:p>
          <a:p>
            <a:r>
              <a:rPr lang="en-US" dirty="0"/>
              <a:t>Vaccinations</a:t>
            </a:r>
          </a:p>
          <a:p>
            <a:pPr lvl="1"/>
            <a:r>
              <a:rPr lang="en-US" dirty="0"/>
              <a:t>Hep A</a:t>
            </a:r>
          </a:p>
          <a:p>
            <a:pPr lvl="1"/>
            <a:r>
              <a:rPr lang="en-US" dirty="0"/>
              <a:t>Hep B</a:t>
            </a:r>
          </a:p>
          <a:p>
            <a:pPr lvl="1"/>
            <a:r>
              <a:rPr lang="en-US" dirty="0"/>
              <a:t>PSV23</a:t>
            </a:r>
          </a:p>
          <a:p>
            <a:pPr lvl="1"/>
            <a:r>
              <a:rPr lang="en-US" dirty="0"/>
              <a:t>Tdap</a:t>
            </a:r>
          </a:p>
          <a:p>
            <a:pPr lvl="1"/>
            <a:r>
              <a:rPr lang="en-US" dirty="0"/>
              <a:t>Influenza</a:t>
            </a:r>
          </a:p>
          <a:p>
            <a:pPr lvl="1"/>
            <a:r>
              <a:rPr lang="en-US" dirty="0"/>
              <a:t>COVID-19?... </a:t>
            </a:r>
          </a:p>
        </p:txBody>
      </p:sp>
      <p:sp>
        <p:nvSpPr>
          <p:cNvPr id="4" name="Slide Number Placeholder 3">
            <a:extLst>
              <a:ext uri="{FF2B5EF4-FFF2-40B4-BE49-F238E27FC236}">
                <a16:creationId xmlns:a16="http://schemas.microsoft.com/office/drawing/2014/main" id="{FF5C3076-7AE2-44F5-BD81-29CD9A20CE54}"/>
              </a:ext>
            </a:extLst>
          </p:cNvPr>
          <p:cNvSpPr>
            <a:spLocks noGrp="1"/>
          </p:cNvSpPr>
          <p:nvPr>
            <p:ph type="sldNum" sz="quarter" idx="12"/>
          </p:nvPr>
        </p:nvSpPr>
        <p:spPr/>
        <p:txBody>
          <a:bodyPr/>
          <a:lstStyle/>
          <a:p>
            <a:fld id="{931F3E5D-8F3E-4289-BF29-C0524CBABEAD}" type="slidenum">
              <a:rPr lang="en-US" smtClean="0"/>
              <a:pPr/>
              <a:t>58</a:t>
            </a:fld>
            <a:endParaRPr lang="en-US"/>
          </a:p>
        </p:txBody>
      </p:sp>
    </p:spTree>
    <p:extLst>
      <p:ext uri="{BB962C8B-B14F-4D97-AF65-F5344CB8AC3E}">
        <p14:creationId xmlns:p14="http://schemas.microsoft.com/office/powerpoint/2010/main" val="4182135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379"/>
            <a:ext cx="7886700" cy="1325563"/>
          </a:xfrm>
        </p:spPr>
        <p:txBody>
          <a:bodyPr/>
          <a:lstStyle/>
          <a:p>
            <a:r>
              <a:rPr lang="en-US" sz="4000" b="1" dirty="0">
                <a:solidFill>
                  <a:schemeClr val="tx1"/>
                </a:solidFill>
              </a:rPr>
              <a:t>Naloxone</a:t>
            </a:r>
          </a:p>
        </p:txBody>
      </p:sp>
      <p:sp>
        <p:nvSpPr>
          <p:cNvPr id="3" name="Content Placeholder 2"/>
          <p:cNvSpPr>
            <a:spLocks noGrp="1"/>
          </p:cNvSpPr>
          <p:nvPr>
            <p:ph sz="quarter" idx="1"/>
          </p:nvPr>
        </p:nvSpPr>
        <p:spPr>
          <a:xfrm>
            <a:off x="44886" y="1063934"/>
            <a:ext cx="6705600" cy="4937760"/>
          </a:xfrm>
        </p:spPr>
        <p:txBody>
          <a:bodyPr/>
          <a:lstStyle/>
          <a:p>
            <a:pPr marL="693738" lvl="0" indent="0">
              <a:spcBef>
                <a:spcPts val="0"/>
              </a:spcBef>
            </a:pPr>
            <a:r>
              <a:rPr lang="en-US" dirty="0">
                <a:solidFill>
                  <a:schemeClr val="tx1"/>
                </a:solidFill>
              </a:rPr>
              <a:t> No effect other than blocking opioids</a:t>
            </a:r>
          </a:p>
          <a:p>
            <a:pPr marL="693738" lvl="0" indent="0">
              <a:spcBef>
                <a:spcPts val="0"/>
              </a:spcBef>
            </a:pPr>
            <a:r>
              <a:rPr lang="en-US" dirty="0">
                <a:solidFill>
                  <a:schemeClr val="tx1"/>
                </a:solidFill>
              </a:rPr>
              <a:t> No potential for abuse </a:t>
            </a:r>
          </a:p>
          <a:p>
            <a:pPr marL="693738" lvl="0" indent="0">
              <a:spcBef>
                <a:spcPts val="0"/>
              </a:spcBef>
            </a:pPr>
            <a:r>
              <a:rPr lang="en-US" dirty="0">
                <a:solidFill>
                  <a:schemeClr val="tx1"/>
                </a:solidFill>
              </a:rPr>
              <a:t> Naloxone </a:t>
            </a:r>
            <a:r>
              <a:rPr lang="en-US" sz="3600" dirty="0">
                <a:solidFill>
                  <a:schemeClr val="tx1"/>
                </a:solidFill>
              </a:rPr>
              <a:t>≠ </a:t>
            </a:r>
            <a:r>
              <a:rPr lang="en-US" dirty="0">
                <a:solidFill>
                  <a:schemeClr val="tx1"/>
                </a:solidFill>
              </a:rPr>
              <a:t>MAT!!</a:t>
            </a:r>
          </a:p>
          <a:p>
            <a:pPr marL="693738" lvl="0" indent="0">
              <a:spcBef>
                <a:spcPts val="0"/>
              </a:spcBef>
            </a:pPr>
            <a:r>
              <a:rPr lang="en-US" dirty="0">
                <a:solidFill>
                  <a:schemeClr val="tx1"/>
                </a:solidFill>
              </a:rPr>
              <a:t> Increased shelf life for Narcan</a:t>
            </a:r>
            <a:r>
              <a:rPr lang="en-US" i="0" dirty="0">
                <a:solidFill>
                  <a:schemeClr val="tx1"/>
                </a:solidFill>
                <a:effectLst/>
                <a:latin typeface="Lato"/>
              </a:rPr>
              <a:t>®! (Aug 2020)</a:t>
            </a:r>
            <a:endParaRPr lang="en-US" dirty="0">
              <a:solidFill>
                <a:schemeClr val="tx1"/>
              </a:solidFill>
            </a:endParaRPr>
          </a:p>
        </p:txBody>
      </p:sp>
      <p:sp>
        <p:nvSpPr>
          <p:cNvPr id="4" name="object 4"/>
          <p:cNvSpPr>
            <a:spLocks noChangeArrowheads="1"/>
          </p:cNvSpPr>
          <p:nvPr/>
        </p:nvSpPr>
        <p:spPr bwMode="auto">
          <a:xfrm>
            <a:off x="3843157" y="2955322"/>
            <a:ext cx="2044700" cy="2001837"/>
          </a:xfrm>
          <a:prstGeom prst="rect">
            <a:avLst/>
          </a:prstGeom>
          <a:blipFill dpi="0" rotWithShape="1">
            <a:blip r:embed="rId3"/>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defTabSz="914353" fontAlgn="base">
              <a:spcBef>
                <a:spcPct val="0"/>
              </a:spcBef>
              <a:spcAft>
                <a:spcPct val="0"/>
              </a:spcAft>
            </a:pPr>
            <a:endParaRPr lang="en-US" sz="2400">
              <a:solidFill>
                <a:srgbClr val="000000"/>
              </a:solidFill>
              <a:latin typeface="Calibri" charset="0"/>
              <a:ea typeface="ＭＳ Ｐゴシック" charset="0"/>
              <a:cs typeface="Arial" charset="0"/>
            </a:endParaRPr>
          </a:p>
        </p:txBody>
      </p:sp>
      <p:sp>
        <p:nvSpPr>
          <p:cNvPr id="7" name="object 7"/>
          <p:cNvSpPr txBox="1">
            <a:spLocks noChangeArrowheads="1"/>
          </p:cNvSpPr>
          <p:nvPr/>
        </p:nvSpPr>
        <p:spPr bwMode="auto">
          <a:xfrm>
            <a:off x="3843157" y="5271398"/>
            <a:ext cx="2044700" cy="898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127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353" eaLnBrk="1" fontAlgn="base" hangingPunct="1">
              <a:spcBef>
                <a:spcPct val="0"/>
              </a:spcBef>
              <a:spcAft>
                <a:spcPct val="0"/>
              </a:spcAft>
            </a:pPr>
            <a:r>
              <a:rPr lang="en-US" dirty="0">
                <a:latin typeface="Calibri" charset="0"/>
                <a:cs typeface="Arial" charset="0"/>
              </a:rPr>
              <a:t>Auto-injector </a:t>
            </a:r>
            <a:r>
              <a:rPr lang="en-US" dirty="0" err="1">
                <a:latin typeface="Calibri" charset="0"/>
                <a:cs typeface="Arial" charset="0"/>
              </a:rPr>
              <a:t>Evzio</a:t>
            </a:r>
            <a:r>
              <a:rPr lang="en-US" dirty="0">
                <a:latin typeface="Calibri" charset="0"/>
                <a:cs typeface="Arial" charset="0"/>
              </a:rPr>
              <a:t>® </a:t>
            </a:r>
            <a:r>
              <a:rPr lang="en-US" sz="1200" dirty="0">
                <a:latin typeface="Calibri" charset="0"/>
                <a:cs typeface="Arial" charset="0"/>
              </a:rPr>
              <a:t>(generic)</a:t>
            </a:r>
            <a:endParaRPr lang="en-US" dirty="0">
              <a:latin typeface="Calibri" charset="0"/>
              <a:cs typeface="Arial" charset="0"/>
            </a:endParaRPr>
          </a:p>
          <a:p>
            <a:pPr algn="ctr" defTabSz="914353" eaLnBrk="1" fontAlgn="base" hangingPunct="1">
              <a:spcBef>
                <a:spcPct val="0"/>
              </a:spcBef>
              <a:spcAft>
                <a:spcPct val="0"/>
              </a:spcAft>
            </a:pPr>
            <a:endParaRPr lang="en-US" dirty="0">
              <a:latin typeface="Calibri" charset="0"/>
              <a:cs typeface="Arial" charset="0"/>
            </a:endParaRPr>
          </a:p>
          <a:p>
            <a:pPr algn="ctr" defTabSz="914353" eaLnBrk="1" fontAlgn="base" hangingPunct="1">
              <a:spcBef>
                <a:spcPct val="0"/>
              </a:spcBef>
              <a:spcAft>
                <a:spcPct val="0"/>
              </a:spcAft>
            </a:pPr>
            <a:r>
              <a:rPr lang="en-US" sz="1400" dirty="0" err="1">
                <a:latin typeface="Calibri" charset="0"/>
                <a:cs typeface="Arial" charset="0"/>
              </a:rPr>
              <a:t>Kaleo</a:t>
            </a:r>
            <a:r>
              <a:rPr lang="en-US" sz="1400" dirty="0">
                <a:latin typeface="Calibri" charset="0"/>
                <a:cs typeface="Arial" charset="0"/>
              </a:rPr>
              <a:t> Inc. </a:t>
            </a:r>
          </a:p>
        </p:txBody>
      </p:sp>
      <p:pic>
        <p:nvPicPr>
          <p:cNvPr id="8" name="Picture 8" descr="AdaptImage2-1024x576"/>
          <p:cNvPicPr>
            <a:picLocks noChangeAspect="1" noChangeArrowheads="1"/>
          </p:cNvPicPr>
          <p:nvPr/>
        </p:nvPicPr>
        <p:blipFill>
          <a:blip r:embed="rId4" cstate="print">
            <a:extLst>
              <a:ext uri="{28A0092B-C50C-407E-A947-70E740481C1C}">
                <a14:useLocalDpi xmlns:a14="http://schemas.microsoft.com/office/drawing/2010/main" val="0"/>
              </a:ext>
            </a:extLst>
          </a:blip>
          <a:srcRect l="25781" r="10156"/>
          <a:stretch>
            <a:fillRect/>
          </a:stretch>
        </p:blipFill>
        <p:spPr bwMode="auto">
          <a:xfrm>
            <a:off x="942615" y="2955322"/>
            <a:ext cx="2078037" cy="2036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9"/>
          <p:cNvSpPr txBox="1">
            <a:spLocks noChangeArrowheads="1"/>
          </p:cNvSpPr>
          <p:nvPr/>
        </p:nvSpPr>
        <p:spPr bwMode="auto">
          <a:xfrm>
            <a:off x="1045008" y="5271398"/>
            <a:ext cx="1873250" cy="1415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5" tIns="45718" rIns="91435" bIns="45718">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317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lgn="ctr" defTabSz="914353" eaLnBrk="1" fontAlgn="base" hangingPunct="1">
              <a:spcBef>
                <a:spcPct val="0"/>
              </a:spcBef>
              <a:spcAft>
                <a:spcPct val="0"/>
              </a:spcAft>
            </a:pPr>
            <a:r>
              <a:rPr lang="en-US" dirty="0">
                <a:latin typeface="Calibri" charset="0"/>
                <a:cs typeface="Arial" charset="0"/>
              </a:rPr>
              <a:t>Narcan® Nasal Spray</a:t>
            </a:r>
          </a:p>
          <a:p>
            <a:pPr lvl="1" algn="ctr" defTabSz="914353" eaLnBrk="1" fontAlgn="base" hangingPunct="1">
              <a:spcBef>
                <a:spcPct val="0"/>
              </a:spcBef>
              <a:spcAft>
                <a:spcPct val="0"/>
              </a:spcAft>
            </a:pPr>
            <a:endParaRPr lang="en-US" dirty="0">
              <a:latin typeface="Calibri" charset="0"/>
              <a:cs typeface="Arial" charset="0"/>
            </a:endParaRPr>
          </a:p>
          <a:p>
            <a:pPr lvl="1" algn="ctr" defTabSz="914353" eaLnBrk="1" fontAlgn="base" hangingPunct="1">
              <a:spcBef>
                <a:spcPct val="0"/>
              </a:spcBef>
              <a:spcAft>
                <a:spcPct val="0"/>
              </a:spcAft>
            </a:pPr>
            <a:r>
              <a:rPr lang="en-US" sz="1400" dirty="0">
                <a:latin typeface="Calibri" charset="0"/>
                <a:cs typeface="Arial" charset="0"/>
              </a:rPr>
              <a:t>Adapt Pharma</a:t>
            </a:r>
          </a:p>
        </p:txBody>
      </p:sp>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0386" y="2955322"/>
            <a:ext cx="1981200" cy="199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object 7"/>
          <p:cNvSpPr txBox="1">
            <a:spLocks noChangeArrowheads="1"/>
          </p:cNvSpPr>
          <p:nvPr/>
        </p:nvSpPr>
        <p:spPr bwMode="auto">
          <a:xfrm>
            <a:off x="6451128" y="5271398"/>
            <a:ext cx="2043112"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127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353" eaLnBrk="1" fontAlgn="base" hangingPunct="1">
              <a:spcBef>
                <a:spcPct val="0"/>
              </a:spcBef>
              <a:spcAft>
                <a:spcPct val="0"/>
              </a:spcAft>
            </a:pPr>
            <a:r>
              <a:rPr lang="en-US" dirty="0">
                <a:latin typeface="Calibri" charset="0"/>
                <a:cs typeface="Arial" charset="0"/>
              </a:rPr>
              <a:t>Intramuscular Injection</a:t>
            </a:r>
          </a:p>
          <a:p>
            <a:pPr algn="ctr" defTabSz="914353" eaLnBrk="1" fontAlgn="base" hangingPunct="1">
              <a:spcBef>
                <a:spcPct val="0"/>
              </a:spcBef>
              <a:spcAft>
                <a:spcPct val="0"/>
              </a:spcAft>
            </a:pPr>
            <a:endParaRPr lang="en-US" dirty="0">
              <a:latin typeface="Calibri" charset="0"/>
              <a:cs typeface="Arial" charset="0"/>
            </a:endParaRPr>
          </a:p>
          <a:p>
            <a:pPr algn="ctr" defTabSz="914353" eaLnBrk="1" fontAlgn="base" hangingPunct="1">
              <a:spcBef>
                <a:spcPct val="0"/>
              </a:spcBef>
              <a:spcAft>
                <a:spcPct val="0"/>
              </a:spcAft>
            </a:pPr>
            <a:r>
              <a:rPr lang="en-US" sz="1400" dirty="0">
                <a:latin typeface="Calibri" charset="0"/>
                <a:cs typeface="Arial" charset="0"/>
              </a:rPr>
              <a:t>Various Companies</a:t>
            </a:r>
          </a:p>
        </p:txBody>
      </p:sp>
      <p:sp>
        <p:nvSpPr>
          <p:cNvPr id="5" name="Slide Number Placeholder 4">
            <a:extLst>
              <a:ext uri="{FF2B5EF4-FFF2-40B4-BE49-F238E27FC236}">
                <a16:creationId xmlns:a16="http://schemas.microsoft.com/office/drawing/2014/main" id="{CEA00AF8-1ACC-488F-8EDE-B3EE851904EE}"/>
              </a:ext>
            </a:extLst>
          </p:cNvPr>
          <p:cNvSpPr>
            <a:spLocks noGrp="1"/>
          </p:cNvSpPr>
          <p:nvPr>
            <p:ph type="sldNum" sz="quarter" idx="12"/>
          </p:nvPr>
        </p:nvSpPr>
        <p:spPr/>
        <p:txBody>
          <a:bodyPr/>
          <a:lstStyle/>
          <a:p>
            <a:fld id="{931F3E5D-8F3E-4289-BF29-C0524CBABEAD}" type="slidenum">
              <a:rPr lang="en-US" smtClean="0"/>
              <a:pPr/>
              <a:t>59</a:t>
            </a:fld>
            <a:endParaRPr lang="en-US"/>
          </a:p>
        </p:txBody>
      </p:sp>
    </p:spTree>
    <p:extLst>
      <p:ext uri="{BB962C8B-B14F-4D97-AF65-F5344CB8AC3E}">
        <p14:creationId xmlns:p14="http://schemas.microsoft.com/office/powerpoint/2010/main" val="2115418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F6140-413C-4AE3-A1B1-2D42A4BC88EA}"/>
              </a:ext>
            </a:extLst>
          </p:cNvPr>
          <p:cNvSpPr>
            <a:spLocks noGrp="1"/>
          </p:cNvSpPr>
          <p:nvPr>
            <p:ph type="title"/>
          </p:nvPr>
        </p:nvSpPr>
        <p:spPr>
          <a:xfrm>
            <a:off x="0" y="365127"/>
            <a:ext cx="9144000" cy="930274"/>
          </a:xfrm>
        </p:spPr>
        <p:txBody>
          <a:bodyPr/>
          <a:lstStyle/>
          <a:p>
            <a:pPr algn="ctr"/>
            <a:r>
              <a:rPr lang="en-US" b="1" dirty="0">
                <a:solidFill>
                  <a:schemeClr val="tx1"/>
                </a:solidFill>
              </a:rPr>
              <a:t>Inpatient OUD Treatment</a:t>
            </a:r>
          </a:p>
        </p:txBody>
      </p:sp>
      <p:sp>
        <p:nvSpPr>
          <p:cNvPr id="4" name="Slide Number Placeholder 3">
            <a:extLst>
              <a:ext uri="{FF2B5EF4-FFF2-40B4-BE49-F238E27FC236}">
                <a16:creationId xmlns:a16="http://schemas.microsoft.com/office/drawing/2014/main" id="{E0DBB3CF-427A-4730-8651-B10005DD6AC8}"/>
              </a:ext>
            </a:extLst>
          </p:cNvPr>
          <p:cNvSpPr>
            <a:spLocks noGrp="1"/>
          </p:cNvSpPr>
          <p:nvPr>
            <p:ph type="sldNum" sz="quarter" idx="12"/>
          </p:nvPr>
        </p:nvSpPr>
        <p:spPr/>
        <p:txBody>
          <a:bodyPr/>
          <a:lstStyle/>
          <a:p>
            <a:fld id="{931F3E5D-8F3E-4289-BF29-C0524CBABEAD}" type="slidenum">
              <a:rPr lang="en-US" smtClean="0"/>
              <a:pPr/>
              <a:t>6</a:t>
            </a:fld>
            <a:endParaRPr lang="en-US"/>
          </a:p>
        </p:txBody>
      </p:sp>
    </p:spTree>
    <p:extLst>
      <p:ext uri="{BB962C8B-B14F-4D97-AF65-F5344CB8AC3E}">
        <p14:creationId xmlns:p14="http://schemas.microsoft.com/office/powerpoint/2010/main" val="11115416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5E32C-4CFC-4309-AC78-2A165D73A35C}"/>
              </a:ext>
            </a:extLst>
          </p:cNvPr>
          <p:cNvSpPr>
            <a:spLocks noGrp="1"/>
          </p:cNvSpPr>
          <p:nvPr>
            <p:ph type="title"/>
          </p:nvPr>
        </p:nvSpPr>
        <p:spPr>
          <a:xfrm>
            <a:off x="309286" y="229456"/>
            <a:ext cx="7886700" cy="827851"/>
          </a:xfrm>
        </p:spPr>
        <p:txBody>
          <a:bodyPr/>
          <a:lstStyle/>
          <a:p>
            <a:r>
              <a:rPr lang="en-US" b="1" dirty="0"/>
              <a:t>Urine Drug Testing</a:t>
            </a:r>
          </a:p>
        </p:txBody>
      </p:sp>
      <p:sp>
        <p:nvSpPr>
          <p:cNvPr id="3" name="Content Placeholder 2">
            <a:extLst>
              <a:ext uri="{FF2B5EF4-FFF2-40B4-BE49-F238E27FC236}">
                <a16:creationId xmlns:a16="http://schemas.microsoft.com/office/drawing/2014/main" id="{C8341879-B71E-4DA9-8D2B-C4A21CC48DD4}"/>
              </a:ext>
            </a:extLst>
          </p:cNvPr>
          <p:cNvSpPr>
            <a:spLocks noGrp="1"/>
          </p:cNvSpPr>
          <p:nvPr>
            <p:ph idx="1"/>
          </p:nvPr>
        </p:nvSpPr>
        <p:spPr>
          <a:xfrm>
            <a:off x="338594" y="1175070"/>
            <a:ext cx="7675350" cy="4351338"/>
          </a:xfrm>
        </p:spPr>
        <p:txBody>
          <a:bodyPr/>
          <a:lstStyle/>
          <a:p>
            <a:r>
              <a:rPr lang="en-US" dirty="0">
                <a:solidFill>
                  <a:schemeClr val="tx1"/>
                </a:solidFill>
              </a:rPr>
              <a:t>Rationale for testing</a:t>
            </a:r>
          </a:p>
          <a:p>
            <a:pPr lvl="1"/>
            <a:r>
              <a:rPr lang="en-US" dirty="0">
                <a:solidFill>
                  <a:schemeClr val="tx1"/>
                </a:solidFill>
              </a:rPr>
              <a:t>Frequency, types of testing, cross check PDMP</a:t>
            </a:r>
          </a:p>
          <a:p>
            <a:r>
              <a:rPr lang="en-US" dirty="0">
                <a:solidFill>
                  <a:schemeClr val="tx1"/>
                </a:solidFill>
              </a:rPr>
              <a:t>Screening vs. confirmation</a:t>
            </a:r>
          </a:p>
          <a:p>
            <a:r>
              <a:rPr lang="en-US" dirty="0">
                <a:solidFill>
                  <a:schemeClr val="tx1"/>
                </a:solidFill>
              </a:rPr>
              <a:t>Positive result…</a:t>
            </a:r>
          </a:p>
          <a:p>
            <a:r>
              <a:rPr lang="en-US" dirty="0">
                <a:solidFill>
                  <a:schemeClr val="tx1"/>
                </a:solidFill>
              </a:rPr>
              <a:t>Negative result…</a:t>
            </a:r>
          </a:p>
          <a:p>
            <a:r>
              <a:rPr lang="en-US" dirty="0">
                <a:solidFill>
                  <a:schemeClr val="tx1"/>
                </a:solidFill>
              </a:rPr>
              <a:t>POC Testing?</a:t>
            </a:r>
          </a:p>
        </p:txBody>
      </p:sp>
      <p:pic>
        <p:nvPicPr>
          <p:cNvPr id="6" name="Picture 5">
            <a:extLst>
              <a:ext uri="{FF2B5EF4-FFF2-40B4-BE49-F238E27FC236}">
                <a16:creationId xmlns:a16="http://schemas.microsoft.com/office/drawing/2014/main" id="{BD30544C-F54F-4D7B-9875-20B07C7CF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6241" y="76474"/>
            <a:ext cx="1796073" cy="2045341"/>
          </a:xfrm>
          <a:prstGeom prst="rect">
            <a:avLst/>
          </a:prstGeom>
        </p:spPr>
      </p:pic>
      <p:pic>
        <p:nvPicPr>
          <p:cNvPr id="7" name="Picture 6">
            <a:extLst>
              <a:ext uri="{FF2B5EF4-FFF2-40B4-BE49-F238E27FC236}">
                <a16:creationId xmlns:a16="http://schemas.microsoft.com/office/drawing/2014/main" id="{11D652DE-E160-4E28-B347-83306A2CA757}"/>
              </a:ext>
            </a:extLst>
          </p:cNvPr>
          <p:cNvPicPr>
            <a:picLocks noChangeAspect="1"/>
          </p:cNvPicPr>
          <p:nvPr/>
        </p:nvPicPr>
        <p:blipFill>
          <a:blip r:embed="rId4"/>
          <a:stretch>
            <a:fillRect/>
          </a:stretch>
        </p:blipFill>
        <p:spPr>
          <a:xfrm>
            <a:off x="4560277" y="2274797"/>
            <a:ext cx="4430314" cy="2141463"/>
          </a:xfrm>
          <a:prstGeom prst="rect">
            <a:avLst/>
          </a:prstGeom>
        </p:spPr>
      </p:pic>
    </p:spTree>
    <p:extLst>
      <p:ext uri="{BB962C8B-B14F-4D97-AF65-F5344CB8AC3E}">
        <p14:creationId xmlns:p14="http://schemas.microsoft.com/office/powerpoint/2010/main" val="31004072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5E32C-4CFC-4309-AC78-2A165D73A35C}"/>
              </a:ext>
            </a:extLst>
          </p:cNvPr>
          <p:cNvSpPr>
            <a:spLocks noGrp="1"/>
          </p:cNvSpPr>
          <p:nvPr>
            <p:ph type="title"/>
          </p:nvPr>
        </p:nvSpPr>
        <p:spPr>
          <a:xfrm>
            <a:off x="309286" y="229456"/>
            <a:ext cx="7886700" cy="827851"/>
          </a:xfrm>
        </p:spPr>
        <p:txBody>
          <a:bodyPr/>
          <a:lstStyle/>
          <a:p>
            <a:r>
              <a:rPr lang="en-US" b="1" dirty="0"/>
              <a:t>Urine Drug Testing</a:t>
            </a:r>
          </a:p>
        </p:txBody>
      </p:sp>
      <p:sp>
        <p:nvSpPr>
          <p:cNvPr id="3" name="Content Placeholder 2">
            <a:extLst>
              <a:ext uri="{FF2B5EF4-FFF2-40B4-BE49-F238E27FC236}">
                <a16:creationId xmlns:a16="http://schemas.microsoft.com/office/drawing/2014/main" id="{C8341879-B71E-4DA9-8D2B-C4A21CC48DD4}"/>
              </a:ext>
            </a:extLst>
          </p:cNvPr>
          <p:cNvSpPr>
            <a:spLocks noGrp="1"/>
          </p:cNvSpPr>
          <p:nvPr>
            <p:ph idx="1"/>
          </p:nvPr>
        </p:nvSpPr>
        <p:spPr>
          <a:xfrm>
            <a:off x="338594" y="1175070"/>
            <a:ext cx="7675350" cy="4351338"/>
          </a:xfrm>
        </p:spPr>
        <p:txBody>
          <a:bodyPr/>
          <a:lstStyle/>
          <a:p>
            <a:r>
              <a:rPr lang="en-US" dirty="0">
                <a:solidFill>
                  <a:schemeClr val="tx1"/>
                </a:solidFill>
              </a:rPr>
              <a:t>Rationale for testing</a:t>
            </a:r>
          </a:p>
          <a:p>
            <a:pPr lvl="1"/>
            <a:r>
              <a:rPr lang="en-US" dirty="0">
                <a:solidFill>
                  <a:schemeClr val="tx1"/>
                </a:solidFill>
              </a:rPr>
              <a:t>Frequency, types of testing, cross check PDMP</a:t>
            </a:r>
          </a:p>
          <a:p>
            <a:r>
              <a:rPr lang="en-US" dirty="0">
                <a:solidFill>
                  <a:schemeClr val="tx1"/>
                </a:solidFill>
              </a:rPr>
              <a:t>Screening vs. confirmation</a:t>
            </a:r>
          </a:p>
          <a:p>
            <a:r>
              <a:rPr lang="en-US" dirty="0">
                <a:solidFill>
                  <a:schemeClr val="tx1"/>
                </a:solidFill>
              </a:rPr>
              <a:t>Positive result…</a:t>
            </a:r>
          </a:p>
          <a:p>
            <a:r>
              <a:rPr lang="en-US" dirty="0">
                <a:solidFill>
                  <a:schemeClr val="tx1"/>
                </a:solidFill>
              </a:rPr>
              <a:t>Negative result…</a:t>
            </a:r>
          </a:p>
          <a:p>
            <a:r>
              <a:rPr lang="en-US" dirty="0">
                <a:solidFill>
                  <a:schemeClr val="tx1"/>
                </a:solidFill>
              </a:rPr>
              <a:t>POC Testing?</a:t>
            </a:r>
          </a:p>
        </p:txBody>
      </p:sp>
      <p:pic>
        <p:nvPicPr>
          <p:cNvPr id="6" name="Picture 5">
            <a:extLst>
              <a:ext uri="{FF2B5EF4-FFF2-40B4-BE49-F238E27FC236}">
                <a16:creationId xmlns:a16="http://schemas.microsoft.com/office/drawing/2014/main" id="{BD30544C-F54F-4D7B-9875-20B07C7CF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6241" y="76474"/>
            <a:ext cx="1796073" cy="2045341"/>
          </a:xfrm>
          <a:prstGeom prst="rect">
            <a:avLst/>
          </a:prstGeom>
        </p:spPr>
      </p:pic>
      <p:pic>
        <p:nvPicPr>
          <p:cNvPr id="7" name="Picture 6">
            <a:extLst>
              <a:ext uri="{FF2B5EF4-FFF2-40B4-BE49-F238E27FC236}">
                <a16:creationId xmlns:a16="http://schemas.microsoft.com/office/drawing/2014/main" id="{11D652DE-E160-4E28-B347-83306A2CA757}"/>
              </a:ext>
            </a:extLst>
          </p:cNvPr>
          <p:cNvPicPr>
            <a:picLocks noChangeAspect="1"/>
          </p:cNvPicPr>
          <p:nvPr/>
        </p:nvPicPr>
        <p:blipFill>
          <a:blip r:embed="rId4"/>
          <a:stretch>
            <a:fillRect/>
          </a:stretch>
        </p:blipFill>
        <p:spPr>
          <a:xfrm>
            <a:off x="4560277" y="2274797"/>
            <a:ext cx="4430314" cy="2141463"/>
          </a:xfrm>
          <a:prstGeom prst="rect">
            <a:avLst/>
          </a:prstGeom>
        </p:spPr>
      </p:pic>
      <p:pic>
        <p:nvPicPr>
          <p:cNvPr id="9" name="Picture 8">
            <a:extLst>
              <a:ext uri="{FF2B5EF4-FFF2-40B4-BE49-F238E27FC236}">
                <a16:creationId xmlns:a16="http://schemas.microsoft.com/office/drawing/2014/main" id="{98B35124-DDE7-4BE6-B5B5-678F6FC766DC}"/>
              </a:ext>
            </a:extLst>
          </p:cNvPr>
          <p:cNvPicPr>
            <a:picLocks noChangeAspect="1"/>
          </p:cNvPicPr>
          <p:nvPr/>
        </p:nvPicPr>
        <p:blipFill>
          <a:blip r:embed="rId5"/>
          <a:stretch>
            <a:fillRect/>
          </a:stretch>
        </p:blipFill>
        <p:spPr>
          <a:xfrm>
            <a:off x="4560277" y="4464175"/>
            <a:ext cx="4430314" cy="590424"/>
          </a:xfrm>
          <a:prstGeom prst="rect">
            <a:avLst/>
          </a:prstGeom>
        </p:spPr>
      </p:pic>
      <p:sp>
        <p:nvSpPr>
          <p:cNvPr id="12" name="Arrow: Curved Right 11">
            <a:extLst>
              <a:ext uri="{FF2B5EF4-FFF2-40B4-BE49-F238E27FC236}">
                <a16:creationId xmlns:a16="http://schemas.microsoft.com/office/drawing/2014/main" id="{D18EE486-F568-4177-963A-7BF09721B2DE}"/>
              </a:ext>
            </a:extLst>
          </p:cNvPr>
          <p:cNvSpPr/>
          <p:nvPr/>
        </p:nvSpPr>
        <p:spPr>
          <a:xfrm>
            <a:off x="3346939" y="3546763"/>
            <a:ext cx="1066800" cy="1447800"/>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440531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5E32C-4CFC-4309-AC78-2A165D73A35C}"/>
              </a:ext>
            </a:extLst>
          </p:cNvPr>
          <p:cNvSpPr>
            <a:spLocks noGrp="1"/>
          </p:cNvSpPr>
          <p:nvPr>
            <p:ph type="title"/>
          </p:nvPr>
        </p:nvSpPr>
        <p:spPr>
          <a:xfrm>
            <a:off x="309286" y="229456"/>
            <a:ext cx="7886700" cy="827851"/>
          </a:xfrm>
        </p:spPr>
        <p:txBody>
          <a:bodyPr/>
          <a:lstStyle/>
          <a:p>
            <a:r>
              <a:rPr lang="en-US" b="1" dirty="0"/>
              <a:t>Urine Drug Testing</a:t>
            </a:r>
          </a:p>
        </p:txBody>
      </p:sp>
      <p:sp>
        <p:nvSpPr>
          <p:cNvPr id="3" name="Content Placeholder 2">
            <a:extLst>
              <a:ext uri="{FF2B5EF4-FFF2-40B4-BE49-F238E27FC236}">
                <a16:creationId xmlns:a16="http://schemas.microsoft.com/office/drawing/2014/main" id="{C8341879-B71E-4DA9-8D2B-C4A21CC48DD4}"/>
              </a:ext>
            </a:extLst>
          </p:cNvPr>
          <p:cNvSpPr>
            <a:spLocks noGrp="1"/>
          </p:cNvSpPr>
          <p:nvPr>
            <p:ph idx="1"/>
          </p:nvPr>
        </p:nvSpPr>
        <p:spPr>
          <a:xfrm>
            <a:off x="338594" y="1175070"/>
            <a:ext cx="7675350" cy="4351338"/>
          </a:xfrm>
        </p:spPr>
        <p:txBody>
          <a:bodyPr/>
          <a:lstStyle/>
          <a:p>
            <a:r>
              <a:rPr lang="en-US" dirty="0">
                <a:solidFill>
                  <a:schemeClr val="tx1"/>
                </a:solidFill>
              </a:rPr>
              <a:t>Rationale for testing</a:t>
            </a:r>
          </a:p>
          <a:p>
            <a:pPr lvl="1"/>
            <a:r>
              <a:rPr lang="en-US" dirty="0">
                <a:solidFill>
                  <a:schemeClr val="tx1"/>
                </a:solidFill>
              </a:rPr>
              <a:t>Frequency, types of testing, cross check PDMP</a:t>
            </a:r>
          </a:p>
          <a:p>
            <a:r>
              <a:rPr lang="en-US" dirty="0">
                <a:solidFill>
                  <a:schemeClr val="tx1"/>
                </a:solidFill>
              </a:rPr>
              <a:t>Screening vs. confirmation</a:t>
            </a:r>
          </a:p>
          <a:p>
            <a:r>
              <a:rPr lang="en-US" dirty="0">
                <a:solidFill>
                  <a:schemeClr val="tx1"/>
                </a:solidFill>
              </a:rPr>
              <a:t>Positive result…</a:t>
            </a:r>
          </a:p>
          <a:p>
            <a:r>
              <a:rPr lang="en-US" dirty="0">
                <a:solidFill>
                  <a:schemeClr val="tx1"/>
                </a:solidFill>
              </a:rPr>
              <a:t>Negative result…</a:t>
            </a:r>
          </a:p>
          <a:p>
            <a:r>
              <a:rPr lang="en-US" dirty="0">
                <a:solidFill>
                  <a:schemeClr val="tx1"/>
                </a:solidFill>
              </a:rPr>
              <a:t>POC Testing?</a:t>
            </a:r>
          </a:p>
        </p:txBody>
      </p:sp>
      <p:pic>
        <p:nvPicPr>
          <p:cNvPr id="6" name="Picture 5">
            <a:extLst>
              <a:ext uri="{FF2B5EF4-FFF2-40B4-BE49-F238E27FC236}">
                <a16:creationId xmlns:a16="http://schemas.microsoft.com/office/drawing/2014/main" id="{BD30544C-F54F-4D7B-9875-20B07C7CF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6241" y="76474"/>
            <a:ext cx="1796073" cy="2045341"/>
          </a:xfrm>
          <a:prstGeom prst="rect">
            <a:avLst/>
          </a:prstGeom>
        </p:spPr>
      </p:pic>
      <p:pic>
        <p:nvPicPr>
          <p:cNvPr id="7" name="Picture 6">
            <a:extLst>
              <a:ext uri="{FF2B5EF4-FFF2-40B4-BE49-F238E27FC236}">
                <a16:creationId xmlns:a16="http://schemas.microsoft.com/office/drawing/2014/main" id="{11D652DE-E160-4E28-B347-83306A2CA757}"/>
              </a:ext>
            </a:extLst>
          </p:cNvPr>
          <p:cNvPicPr>
            <a:picLocks noChangeAspect="1"/>
          </p:cNvPicPr>
          <p:nvPr/>
        </p:nvPicPr>
        <p:blipFill>
          <a:blip r:embed="rId4"/>
          <a:stretch>
            <a:fillRect/>
          </a:stretch>
        </p:blipFill>
        <p:spPr>
          <a:xfrm>
            <a:off x="4560277" y="2274797"/>
            <a:ext cx="4430314" cy="2141463"/>
          </a:xfrm>
          <a:prstGeom prst="rect">
            <a:avLst/>
          </a:prstGeom>
        </p:spPr>
      </p:pic>
      <p:pic>
        <p:nvPicPr>
          <p:cNvPr id="9" name="Picture 8">
            <a:extLst>
              <a:ext uri="{FF2B5EF4-FFF2-40B4-BE49-F238E27FC236}">
                <a16:creationId xmlns:a16="http://schemas.microsoft.com/office/drawing/2014/main" id="{98B35124-DDE7-4BE6-B5B5-678F6FC766DC}"/>
              </a:ext>
            </a:extLst>
          </p:cNvPr>
          <p:cNvPicPr>
            <a:picLocks noChangeAspect="1"/>
          </p:cNvPicPr>
          <p:nvPr/>
        </p:nvPicPr>
        <p:blipFill>
          <a:blip r:embed="rId5"/>
          <a:stretch>
            <a:fillRect/>
          </a:stretch>
        </p:blipFill>
        <p:spPr>
          <a:xfrm>
            <a:off x="4560277" y="4464175"/>
            <a:ext cx="4430314" cy="590424"/>
          </a:xfrm>
          <a:prstGeom prst="rect">
            <a:avLst/>
          </a:prstGeom>
        </p:spPr>
      </p:pic>
      <p:pic>
        <p:nvPicPr>
          <p:cNvPr id="11" name="Picture 10">
            <a:extLst>
              <a:ext uri="{FF2B5EF4-FFF2-40B4-BE49-F238E27FC236}">
                <a16:creationId xmlns:a16="http://schemas.microsoft.com/office/drawing/2014/main" id="{EAB05801-16BE-4AC0-8C08-F558F6B64E93}"/>
              </a:ext>
            </a:extLst>
          </p:cNvPr>
          <p:cNvPicPr>
            <a:picLocks noChangeAspect="1"/>
          </p:cNvPicPr>
          <p:nvPr/>
        </p:nvPicPr>
        <p:blipFill>
          <a:blip r:embed="rId6"/>
          <a:stretch>
            <a:fillRect/>
          </a:stretch>
        </p:blipFill>
        <p:spPr>
          <a:xfrm>
            <a:off x="4572000" y="5102514"/>
            <a:ext cx="4418591" cy="1718608"/>
          </a:xfrm>
          <a:prstGeom prst="rect">
            <a:avLst/>
          </a:prstGeom>
        </p:spPr>
      </p:pic>
      <p:sp>
        <p:nvSpPr>
          <p:cNvPr id="14" name="Arrow: Curved Right 13">
            <a:extLst>
              <a:ext uri="{FF2B5EF4-FFF2-40B4-BE49-F238E27FC236}">
                <a16:creationId xmlns:a16="http://schemas.microsoft.com/office/drawing/2014/main" id="{77C6E597-E269-4336-88CF-2C5AB2BED310}"/>
              </a:ext>
            </a:extLst>
          </p:cNvPr>
          <p:cNvSpPr/>
          <p:nvPr/>
        </p:nvSpPr>
        <p:spPr>
          <a:xfrm>
            <a:off x="3034875" y="3847696"/>
            <a:ext cx="1363509" cy="2553104"/>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urved Right 11">
            <a:extLst>
              <a:ext uri="{FF2B5EF4-FFF2-40B4-BE49-F238E27FC236}">
                <a16:creationId xmlns:a16="http://schemas.microsoft.com/office/drawing/2014/main" id="{D18EE486-F568-4177-963A-7BF09721B2DE}"/>
              </a:ext>
            </a:extLst>
          </p:cNvPr>
          <p:cNvSpPr/>
          <p:nvPr/>
        </p:nvSpPr>
        <p:spPr>
          <a:xfrm>
            <a:off x="3346939" y="3546763"/>
            <a:ext cx="1066800" cy="1447800"/>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772385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0" y="473075"/>
            <a:ext cx="9144000" cy="593725"/>
          </a:xfrm>
        </p:spPr>
        <p:txBody>
          <a:bodyPr>
            <a:normAutofit/>
          </a:bodyPr>
          <a:lstStyle/>
          <a:p>
            <a:pPr algn="ctr" eaLnBrk="1" hangingPunct="1"/>
            <a:r>
              <a:rPr lang="en-US" sz="3600" b="1" dirty="0">
                <a:solidFill>
                  <a:schemeClr val="tx1"/>
                </a:solidFill>
                <a:ea typeface="ＭＳ Ｐゴシック" pitchFamily="-103" charset="-128"/>
                <a:cs typeface="ＭＳ Ｐゴシック" pitchFamily="-103" charset="-128"/>
              </a:rPr>
              <a:t>Behavioral Treatment to Facilitate Recovery</a:t>
            </a:r>
          </a:p>
        </p:txBody>
      </p:sp>
      <p:sp>
        <p:nvSpPr>
          <p:cNvPr id="72707" name="Rectangle 3"/>
          <p:cNvSpPr>
            <a:spLocks noGrp="1" noChangeArrowheads="1"/>
          </p:cNvSpPr>
          <p:nvPr>
            <p:ph type="body" idx="4294967295"/>
          </p:nvPr>
        </p:nvSpPr>
        <p:spPr>
          <a:xfrm>
            <a:off x="228600" y="1371600"/>
            <a:ext cx="8686800" cy="5105400"/>
          </a:xfrm>
        </p:spPr>
        <p:txBody>
          <a:bodyPr>
            <a:noAutofit/>
          </a:bodyPr>
          <a:lstStyle/>
          <a:p>
            <a:pPr>
              <a:buNone/>
            </a:pPr>
            <a:r>
              <a:rPr lang="en-US" i="1" dirty="0">
                <a:solidFill>
                  <a:schemeClr val="tx1"/>
                </a:solidFill>
              </a:rPr>
              <a:t>Studies of MAT efficacy all in combination with behavioral treatment;</a:t>
            </a:r>
            <a:endParaRPr lang="en-US" dirty="0">
              <a:solidFill>
                <a:schemeClr val="tx1"/>
              </a:solidFill>
              <a:ea typeface="ＭＳ Ｐゴシック" pitchFamily="-103" charset="-128"/>
              <a:cs typeface="ＭＳ Ｐゴシック" pitchFamily="-103" charset="-128"/>
            </a:endParaRPr>
          </a:p>
          <a:p>
            <a:pPr>
              <a:buNone/>
            </a:pPr>
            <a:r>
              <a:rPr lang="en-US" dirty="0">
                <a:solidFill>
                  <a:schemeClr val="tx1"/>
                </a:solidFill>
                <a:ea typeface="ＭＳ Ｐゴシック" pitchFamily="-103" charset="-128"/>
                <a:cs typeface="ＭＳ Ｐゴシック" pitchFamily="-103" charset="-128"/>
              </a:rPr>
              <a:t>MAT outcomes best when integrated with behavioral interventions</a:t>
            </a:r>
          </a:p>
          <a:p>
            <a:pPr eaLnBrk="1" hangingPunct="1">
              <a:lnSpc>
                <a:spcPct val="90000"/>
              </a:lnSpc>
              <a:buFont typeface="Wingdings" pitchFamily="-103" charset="2"/>
              <a:buNone/>
            </a:pPr>
            <a:endParaRPr lang="en-US" dirty="0">
              <a:solidFill>
                <a:schemeClr val="tx1"/>
              </a:solidFill>
              <a:ea typeface="ＭＳ Ｐゴシック" pitchFamily="-103" charset="-128"/>
              <a:cs typeface="ＭＳ Ｐゴシック" pitchFamily="-103" charset="-128"/>
            </a:endParaRPr>
          </a:p>
          <a:p>
            <a:pPr eaLnBrk="1" hangingPunct="1">
              <a:lnSpc>
                <a:spcPct val="90000"/>
              </a:lnSpc>
              <a:buFont typeface="Wingdings" pitchFamily="-103" charset="2"/>
              <a:buNone/>
            </a:pPr>
            <a:r>
              <a:rPr lang="en-US" sz="2400" dirty="0">
                <a:solidFill>
                  <a:schemeClr val="tx1"/>
                </a:solidFill>
                <a:ea typeface="ＭＳ Ｐゴシック" pitchFamily="-103" charset="-128"/>
                <a:cs typeface="ＭＳ Ｐゴシック" pitchFamily="-103" charset="-128"/>
              </a:rPr>
              <a:t>Mutual support/self-help groups </a:t>
            </a:r>
          </a:p>
          <a:p>
            <a:pPr eaLnBrk="1" hangingPunct="1">
              <a:lnSpc>
                <a:spcPct val="90000"/>
              </a:lnSpc>
              <a:buFont typeface="Wingdings" pitchFamily="-103" charset="2"/>
              <a:buNone/>
            </a:pPr>
            <a:r>
              <a:rPr lang="en-US" sz="2400" dirty="0">
                <a:solidFill>
                  <a:schemeClr val="tx1"/>
                </a:solidFill>
                <a:ea typeface="ＭＳ Ｐゴシック" pitchFamily="-103" charset="-128"/>
                <a:cs typeface="ＭＳ Ｐゴシック" pitchFamily="-103" charset="-128"/>
              </a:rPr>
              <a:t>	AA, NA, Smart Recovery, Women for Sobriety</a:t>
            </a:r>
          </a:p>
          <a:p>
            <a:pPr eaLnBrk="1" hangingPunct="1">
              <a:lnSpc>
                <a:spcPct val="90000"/>
              </a:lnSpc>
              <a:buFont typeface="Wingdings" pitchFamily="-103" charset="2"/>
              <a:buNone/>
            </a:pPr>
            <a:endParaRPr lang="en-US" sz="2400" dirty="0">
              <a:solidFill>
                <a:schemeClr val="tx1"/>
              </a:solidFill>
              <a:ea typeface="ＭＳ Ｐゴシック" pitchFamily="-103" charset="-128"/>
              <a:cs typeface="ＭＳ Ｐゴシック" pitchFamily="-103" charset="-128"/>
            </a:endParaRPr>
          </a:p>
          <a:p>
            <a:pPr eaLnBrk="1" hangingPunct="1">
              <a:lnSpc>
                <a:spcPct val="90000"/>
              </a:lnSpc>
              <a:buFont typeface="Wingdings" pitchFamily="-103" charset="2"/>
              <a:buNone/>
            </a:pPr>
            <a:r>
              <a:rPr lang="en-US" sz="2400" dirty="0">
                <a:solidFill>
                  <a:schemeClr val="tx1"/>
                </a:solidFill>
                <a:ea typeface="ＭＳ Ｐゴシック" pitchFamily="-103" charset="-128"/>
                <a:cs typeface="ＭＳ Ｐゴシック" pitchFamily="-103" charset="-128"/>
              </a:rPr>
              <a:t>Psychosocial and non-pharmacologic treatments</a:t>
            </a:r>
          </a:p>
          <a:p>
            <a:pPr eaLnBrk="1" hangingPunct="1">
              <a:lnSpc>
                <a:spcPct val="90000"/>
              </a:lnSpc>
              <a:buFont typeface="Wingdings" pitchFamily="-103" charset="2"/>
              <a:buNone/>
            </a:pPr>
            <a:r>
              <a:rPr lang="en-US" sz="2400" dirty="0">
                <a:solidFill>
                  <a:schemeClr val="tx1"/>
                </a:solidFill>
                <a:ea typeface="ＭＳ Ｐゴシック" pitchFamily="-103" charset="-128"/>
                <a:cs typeface="ＭＳ Ｐゴシック" pitchFamily="-103" charset="-128"/>
              </a:rPr>
              <a:t>	Cognitive Behavioral Therapy</a:t>
            </a:r>
          </a:p>
          <a:p>
            <a:pPr eaLnBrk="1" hangingPunct="1">
              <a:lnSpc>
                <a:spcPct val="90000"/>
              </a:lnSpc>
              <a:buFont typeface="Wingdings" pitchFamily="-103" charset="2"/>
              <a:buNone/>
            </a:pPr>
            <a:r>
              <a:rPr lang="en-US" dirty="0">
                <a:solidFill>
                  <a:schemeClr val="tx1"/>
                </a:solidFill>
                <a:ea typeface="ＭＳ Ｐゴシック" pitchFamily="-103" charset="-128"/>
                <a:cs typeface="ＭＳ Ｐゴシック" pitchFamily="-103" charset="-128"/>
              </a:rPr>
              <a:t>   Dialectical Behavioral Therapy</a:t>
            </a:r>
            <a:endParaRPr lang="en-US" sz="2400" dirty="0">
              <a:solidFill>
                <a:schemeClr val="tx1"/>
              </a:solidFill>
              <a:ea typeface="ＭＳ Ｐゴシック" pitchFamily="-103" charset="-128"/>
              <a:cs typeface="ＭＳ Ｐゴシック" pitchFamily="-103" charset="-128"/>
            </a:endParaRPr>
          </a:p>
          <a:p>
            <a:pPr eaLnBrk="1" hangingPunct="1">
              <a:lnSpc>
                <a:spcPct val="90000"/>
              </a:lnSpc>
              <a:buFont typeface="Wingdings" pitchFamily="-103" charset="2"/>
              <a:buNone/>
            </a:pPr>
            <a:r>
              <a:rPr lang="en-US" sz="2400" dirty="0">
                <a:solidFill>
                  <a:schemeClr val="tx1"/>
                </a:solidFill>
                <a:ea typeface="ＭＳ Ｐゴシック" pitchFamily="-103" charset="-128"/>
                <a:cs typeface="ＭＳ Ｐゴシック" pitchFamily="-103" charset="-128"/>
              </a:rPr>
              <a:t>	Motivational Enhancement Therapy </a:t>
            </a:r>
          </a:p>
          <a:p>
            <a:pPr eaLnBrk="1" hangingPunct="1">
              <a:lnSpc>
                <a:spcPct val="90000"/>
              </a:lnSpc>
              <a:buFont typeface="Wingdings" pitchFamily="-103" charset="2"/>
              <a:buNone/>
            </a:pPr>
            <a:r>
              <a:rPr lang="en-US" sz="2400" dirty="0">
                <a:solidFill>
                  <a:schemeClr val="tx1"/>
                </a:solidFill>
                <a:ea typeface="ＭＳ Ｐゴシック" pitchFamily="-103" charset="-128"/>
                <a:cs typeface="ＭＳ Ｐゴシック" pitchFamily="-103" charset="-128"/>
              </a:rPr>
              <a:t>	Contingency or Incentive Based Therapy</a:t>
            </a:r>
          </a:p>
          <a:p>
            <a:pPr eaLnBrk="1" hangingPunct="1">
              <a:lnSpc>
                <a:spcPct val="90000"/>
              </a:lnSpc>
              <a:buFont typeface="Wingdings" pitchFamily="-103" charset="2"/>
              <a:buNone/>
            </a:pPr>
            <a:r>
              <a:rPr lang="en-US" sz="2400" dirty="0">
                <a:solidFill>
                  <a:schemeClr val="tx1"/>
                </a:solidFill>
                <a:ea typeface="ＭＳ Ｐゴシック" pitchFamily="-103" charset="-128"/>
                <a:cs typeface="ＭＳ Ｐゴシック" pitchFamily="-103" charset="-128"/>
              </a:rPr>
              <a:t>	Community Reinforcement and Couples Based Therapies</a:t>
            </a:r>
          </a:p>
          <a:p>
            <a:pPr eaLnBrk="1" hangingPunct="1">
              <a:lnSpc>
                <a:spcPct val="90000"/>
              </a:lnSpc>
              <a:buFont typeface="Wingdings" pitchFamily="-103" charset="2"/>
              <a:buNone/>
            </a:pPr>
            <a:endParaRPr lang="en-US" sz="2400" dirty="0">
              <a:solidFill>
                <a:schemeClr val="tx1"/>
              </a:solidFill>
              <a:ea typeface="ＭＳ Ｐゴシック" pitchFamily="-103" charset="-128"/>
              <a:cs typeface="ＭＳ Ｐゴシック" pitchFamily="-103" charset="-128"/>
            </a:endParaRPr>
          </a:p>
        </p:txBody>
      </p:sp>
      <p:sp>
        <p:nvSpPr>
          <p:cNvPr id="2" name="Slide Number Placeholder 1">
            <a:extLst>
              <a:ext uri="{FF2B5EF4-FFF2-40B4-BE49-F238E27FC236}">
                <a16:creationId xmlns:a16="http://schemas.microsoft.com/office/drawing/2014/main" id="{0C4C6C38-E0E5-462B-9FB7-38C07D95C163}"/>
              </a:ext>
            </a:extLst>
          </p:cNvPr>
          <p:cNvSpPr>
            <a:spLocks noGrp="1"/>
          </p:cNvSpPr>
          <p:nvPr>
            <p:ph type="sldNum" sz="quarter" idx="12"/>
          </p:nvPr>
        </p:nvSpPr>
        <p:spPr/>
        <p:txBody>
          <a:bodyPr/>
          <a:lstStyle/>
          <a:p>
            <a:fld id="{931F3E5D-8F3E-4289-BF29-C0524CBABEAD}" type="slidenum">
              <a:rPr lang="en-US" smtClean="0"/>
              <a:pPr/>
              <a:t>63</a:t>
            </a:fld>
            <a:endParaRPr lang="en-US"/>
          </a:p>
        </p:txBody>
      </p:sp>
    </p:spTree>
    <p:extLst>
      <p:ext uri="{BB962C8B-B14F-4D97-AF65-F5344CB8AC3E}">
        <p14:creationId xmlns:p14="http://schemas.microsoft.com/office/powerpoint/2010/main" val="26916419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Autofit/>
          </a:bodyPr>
          <a:lstStyle/>
          <a:p>
            <a:r>
              <a:rPr lang="en-US" sz="3800" b="1" dirty="0">
                <a:solidFill>
                  <a:schemeClr val="tx1"/>
                </a:solidFill>
              </a:rPr>
              <a:t>Behavioral Health’s Role in OUD Treatment</a:t>
            </a:r>
          </a:p>
        </p:txBody>
      </p:sp>
      <p:sp>
        <p:nvSpPr>
          <p:cNvPr id="3" name="Content Placeholder 2"/>
          <p:cNvSpPr>
            <a:spLocks noGrp="1"/>
          </p:cNvSpPr>
          <p:nvPr>
            <p:ph sz="quarter" idx="1"/>
          </p:nvPr>
        </p:nvSpPr>
        <p:spPr>
          <a:xfrm>
            <a:off x="152400" y="1253330"/>
            <a:ext cx="8686800" cy="4995069"/>
          </a:xfrm>
        </p:spPr>
        <p:txBody>
          <a:bodyPr>
            <a:normAutofit/>
          </a:bodyPr>
          <a:lstStyle/>
          <a:p>
            <a:endParaRPr lang="en-US" sz="3000" b="1" u="sng" dirty="0">
              <a:solidFill>
                <a:schemeClr val="tx1"/>
              </a:solidFill>
            </a:endParaRPr>
          </a:p>
          <a:p>
            <a:pPr>
              <a:buClr>
                <a:schemeClr val="tx1"/>
              </a:buClr>
            </a:pPr>
            <a:r>
              <a:rPr lang="en-US" sz="3000" b="1" u="sng" dirty="0">
                <a:solidFill>
                  <a:schemeClr val="accent1"/>
                </a:solidFill>
                <a:highlight>
                  <a:srgbClr val="000000"/>
                </a:highlight>
              </a:rPr>
              <a:t>Optional</a:t>
            </a:r>
            <a:r>
              <a:rPr lang="en-US" sz="3000" dirty="0">
                <a:solidFill>
                  <a:schemeClr val="tx1"/>
                </a:solidFill>
              </a:rPr>
              <a:t> psychosocial treatment should be offered in conjunction with pharmacotherapy.</a:t>
            </a:r>
          </a:p>
          <a:p>
            <a:endParaRPr lang="en-US" sz="3000" dirty="0">
              <a:solidFill>
                <a:schemeClr val="tx1"/>
              </a:solidFill>
            </a:endParaRPr>
          </a:p>
          <a:p>
            <a:pPr marL="0" indent="0">
              <a:buNone/>
            </a:pPr>
            <a:endParaRPr lang="en-US" sz="3000" dirty="0">
              <a:solidFill>
                <a:schemeClr val="tx1"/>
              </a:solidFill>
            </a:endParaRPr>
          </a:p>
        </p:txBody>
      </p:sp>
    </p:spTree>
    <p:extLst>
      <p:ext uri="{BB962C8B-B14F-4D97-AF65-F5344CB8AC3E}">
        <p14:creationId xmlns:p14="http://schemas.microsoft.com/office/powerpoint/2010/main" val="7437516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Autofit/>
          </a:bodyPr>
          <a:lstStyle/>
          <a:p>
            <a:r>
              <a:rPr lang="en-US" sz="3800" b="1" dirty="0">
                <a:solidFill>
                  <a:schemeClr val="tx1"/>
                </a:solidFill>
              </a:rPr>
              <a:t>Behavioral Health’s Role in OUD Treatment</a:t>
            </a:r>
          </a:p>
        </p:txBody>
      </p:sp>
      <p:sp>
        <p:nvSpPr>
          <p:cNvPr id="3" name="Content Placeholder 2"/>
          <p:cNvSpPr>
            <a:spLocks noGrp="1"/>
          </p:cNvSpPr>
          <p:nvPr>
            <p:ph sz="quarter" idx="1"/>
          </p:nvPr>
        </p:nvSpPr>
        <p:spPr>
          <a:xfrm>
            <a:off x="152400" y="1253330"/>
            <a:ext cx="8610600" cy="4995069"/>
          </a:xfrm>
        </p:spPr>
        <p:txBody>
          <a:bodyPr>
            <a:normAutofit/>
          </a:bodyPr>
          <a:lstStyle/>
          <a:p>
            <a:endParaRPr lang="en-US" sz="3000" b="1" u="sng" dirty="0">
              <a:solidFill>
                <a:schemeClr val="tx1"/>
              </a:solidFill>
            </a:endParaRPr>
          </a:p>
          <a:p>
            <a:pPr>
              <a:buClr>
                <a:schemeClr val="tx1"/>
              </a:buClr>
            </a:pPr>
            <a:r>
              <a:rPr lang="en-US" sz="3000" b="1" u="sng" dirty="0">
                <a:solidFill>
                  <a:schemeClr val="accent1"/>
                </a:solidFill>
                <a:highlight>
                  <a:srgbClr val="000000"/>
                </a:highlight>
              </a:rPr>
              <a:t>Optional</a:t>
            </a:r>
            <a:r>
              <a:rPr lang="en-US" sz="3000" dirty="0">
                <a:solidFill>
                  <a:schemeClr val="tx1"/>
                </a:solidFill>
              </a:rPr>
              <a:t> psychosocial treatment should be offered in conjunction with pharmacotherapy.</a:t>
            </a:r>
          </a:p>
          <a:p>
            <a:endParaRPr lang="en-US" sz="3000" dirty="0">
              <a:solidFill>
                <a:schemeClr val="tx1"/>
              </a:solidFill>
            </a:endParaRPr>
          </a:p>
          <a:p>
            <a:r>
              <a:rPr lang="en-US" sz="3000" dirty="0">
                <a:solidFill>
                  <a:schemeClr val="tx1"/>
                </a:solidFill>
              </a:rPr>
              <a:t>A decision to refuse psychosocial treatment/absence of available treatment should </a:t>
            </a:r>
            <a:r>
              <a:rPr lang="en-US" sz="3000" b="1" u="sng" dirty="0">
                <a:solidFill>
                  <a:schemeClr val="accent1"/>
                </a:solidFill>
                <a:highlight>
                  <a:srgbClr val="000000"/>
                </a:highlight>
              </a:rPr>
              <a:t>not</a:t>
            </a:r>
            <a:r>
              <a:rPr lang="en-US" sz="3000" dirty="0">
                <a:solidFill>
                  <a:schemeClr val="tx1"/>
                </a:solidFill>
              </a:rPr>
              <a:t> preclude or delay MAT.</a:t>
            </a:r>
          </a:p>
        </p:txBody>
      </p:sp>
    </p:spTree>
    <p:extLst>
      <p:ext uri="{BB962C8B-B14F-4D97-AF65-F5344CB8AC3E}">
        <p14:creationId xmlns:p14="http://schemas.microsoft.com/office/powerpoint/2010/main" val="17903031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Autofit/>
          </a:bodyPr>
          <a:lstStyle/>
          <a:p>
            <a:r>
              <a:rPr lang="en-US" sz="3800" b="1" dirty="0">
                <a:solidFill>
                  <a:schemeClr val="tx1"/>
                </a:solidFill>
              </a:rPr>
              <a:t>Behavioral Health’s Role in OUD Treatment</a:t>
            </a:r>
          </a:p>
        </p:txBody>
      </p:sp>
      <p:sp>
        <p:nvSpPr>
          <p:cNvPr id="3" name="Content Placeholder 2"/>
          <p:cNvSpPr>
            <a:spLocks noGrp="1"/>
          </p:cNvSpPr>
          <p:nvPr>
            <p:ph sz="quarter" idx="1"/>
          </p:nvPr>
        </p:nvSpPr>
        <p:spPr>
          <a:xfrm>
            <a:off x="152400" y="1253330"/>
            <a:ext cx="8762999" cy="4995069"/>
          </a:xfrm>
        </p:spPr>
        <p:txBody>
          <a:bodyPr>
            <a:normAutofit/>
          </a:bodyPr>
          <a:lstStyle/>
          <a:p>
            <a:endParaRPr lang="en-US" sz="3000" b="1" u="sng" dirty="0">
              <a:solidFill>
                <a:schemeClr val="tx1"/>
              </a:solidFill>
            </a:endParaRPr>
          </a:p>
          <a:p>
            <a:pPr>
              <a:buClr>
                <a:schemeClr val="tx1"/>
              </a:buClr>
            </a:pPr>
            <a:r>
              <a:rPr lang="en-US" sz="3000" b="1" u="sng" dirty="0">
                <a:solidFill>
                  <a:schemeClr val="accent1"/>
                </a:solidFill>
                <a:highlight>
                  <a:srgbClr val="000000"/>
                </a:highlight>
              </a:rPr>
              <a:t>Optional</a:t>
            </a:r>
            <a:r>
              <a:rPr lang="en-US" sz="3000" dirty="0">
                <a:solidFill>
                  <a:schemeClr val="tx1"/>
                </a:solidFill>
              </a:rPr>
              <a:t> psychosocial treatment should be offered in conjunction with pharmacotherapy.</a:t>
            </a:r>
          </a:p>
          <a:p>
            <a:endParaRPr lang="en-US" sz="3000" dirty="0">
              <a:solidFill>
                <a:schemeClr val="tx1"/>
              </a:solidFill>
            </a:endParaRPr>
          </a:p>
          <a:p>
            <a:r>
              <a:rPr lang="en-US" sz="3000" dirty="0">
                <a:solidFill>
                  <a:schemeClr val="tx1"/>
                </a:solidFill>
              </a:rPr>
              <a:t>A decision to refuse psychosocial treatment/absence of available treatment should </a:t>
            </a:r>
            <a:r>
              <a:rPr lang="en-US" sz="3000" b="1" u="sng" dirty="0">
                <a:solidFill>
                  <a:schemeClr val="accent1"/>
                </a:solidFill>
                <a:highlight>
                  <a:srgbClr val="000000"/>
                </a:highlight>
              </a:rPr>
              <a:t>not</a:t>
            </a:r>
            <a:r>
              <a:rPr lang="en-US" sz="3000" dirty="0">
                <a:solidFill>
                  <a:schemeClr val="tx1"/>
                </a:solidFill>
              </a:rPr>
              <a:t> preclude or delay MAT.</a:t>
            </a:r>
          </a:p>
          <a:p>
            <a:endParaRPr lang="en-US" sz="3000" dirty="0">
              <a:solidFill>
                <a:schemeClr val="tx1"/>
              </a:solidFill>
            </a:endParaRPr>
          </a:p>
          <a:p>
            <a:r>
              <a:rPr lang="en-US" sz="3000" dirty="0">
                <a:solidFill>
                  <a:schemeClr val="tx1"/>
                </a:solidFill>
              </a:rPr>
              <a:t>Refusing psychosocial services should </a:t>
            </a:r>
            <a:r>
              <a:rPr lang="en-US" sz="3000" b="1" u="sng" dirty="0">
                <a:solidFill>
                  <a:schemeClr val="accent1"/>
                </a:solidFill>
                <a:highlight>
                  <a:srgbClr val="000000"/>
                </a:highlight>
              </a:rPr>
              <a:t>not</a:t>
            </a:r>
            <a:r>
              <a:rPr lang="en-US" sz="3000" dirty="0">
                <a:solidFill>
                  <a:schemeClr val="tx1"/>
                </a:solidFill>
              </a:rPr>
              <a:t> generally be used as rationale for discontinuing current MAT.</a:t>
            </a:r>
          </a:p>
          <a:p>
            <a:endParaRPr lang="en-US" sz="3000" dirty="0">
              <a:solidFill>
                <a:schemeClr val="tx1"/>
              </a:solidFill>
            </a:endParaRPr>
          </a:p>
        </p:txBody>
      </p:sp>
    </p:spTree>
    <p:extLst>
      <p:ext uri="{BB962C8B-B14F-4D97-AF65-F5344CB8AC3E}">
        <p14:creationId xmlns:p14="http://schemas.microsoft.com/office/powerpoint/2010/main" val="9840272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3BE73-0F4D-46DC-B7AA-A5C7CE7EAB34}"/>
              </a:ext>
            </a:extLst>
          </p:cNvPr>
          <p:cNvSpPr>
            <a:spLocks noGrp="1"/>
          </p:cNvSpPr>
          <p:nvPr>
            <p:ph type="title"/>
          </p:nvPr>
        </p:nvSpPr>
        <p:spPr>
          <a:xfrm>
            <a:off x="0" y="365126"/>
            <a:ext cx="9144000" cy="1325563"/>
          </a:xfrm>
        </p:spPr>
        <p:txBody>
          <a:bodyPr/>
          <a:lstStyle/>
          <a:p>
            <a:pPr algn="ctr"/>
            <a:r>
              <a:rPr lang="en-US" b="1" dirty="0">
                <a:solidFill>
                  <a:schemeClr val="tx1"/>
                </a:solidFill>
              </a:rPr>
              <a:t>What can/should I do at an </a:t>
            </a:r>
            <a:br>
              <a:rPr lang="en-US" b="1" dirty="0">
                <a:solidFill>
                  <a:schemeClr val="tx1"/>
                </a:solidFill>
              </a:rPr>
            </a:br>
            <a:r>
              <a:rPr lang="en-US" b="1" dirty="0">
                <a:solidFill>
                  <a:schemeClr val="tx1"/>
                </a:solidFill>
              </a:rPr>
              <a:t>Outpatient Visit? </a:t>
            </a:r>
          </a:p>
        </p:txBody>
      </p:sp>
      <p:sp>
        <p:nvSpPr>
          <p:cNvPr id="3" name="Content Placeholder 2">
            <a:extLst>
              <a:ext uri="{FF2B5EF4-FFF2-40B4-BE49-F238E27FC236}">
                <a16:creationId xmlns:a16="http://schemas.microsoft.com/office/drawing/2014/main" id="{B46F2A09-2848-4D47-9596-AC39E32B52B7}"/>
              </a:ext>
            </a:extLst>
          </p:cNvPr>
          <p:cNvSpPr>
            <a:spLocks noGrp="1"/>
          </p:cNvSpPr>
          <p:nvPr>
            <p:ph idx="1"/>
          </p:nvPr>
        </p:nvSpPr>
        <p:spPr>
          <a:xfrm>
            <a:off x="734325" y="2005013"/>
            <a:ext cx="7675350" cy="4351338"/>
          </a:xfrm>
        </p:spPr>
        <p:txBody>
          <a:bodyPr/>
          <a:lstStyle/>
          <a:p>
            <a:pPr marL="0" indent="0">
              <a:buNone/>
            </a:pPr>
            <a:r>
              <a:rPr lang="en-US" dirty="0">
                <a:solidFill>
                  <a:schemeClr val="accent1"/>
                </a:solidFill>
                <a:highlight>
                  <a:srgbClr val="000000"/>
                </a:highlight>
              </a:rPr>
              <a:t>Enhancing likelihood of long-term recovery:</a:t>
            </a:r>
          </a:p>
          <a:p>
            <a:endParaRPr lang="en-US" dirty="0">
              <a:solidFill>
                <a:schemeClr val="tx1"/>
              </a:solidFill>
            </a:endParaRPr>
          </a:p>
          <a:p>
            <a:r>
              <a:rPr lang="en-US" dirty="0">
                <a:solidFill>
                  <a:schemeClr val="tx1"/>
                </a:solidFill>
              </a:rPr>
              <a:t>Check State Prescription Drug Monitoring Program</a:t>
            </a:r>
          </a:p>
          <a:p>
            <a:r>
              <a:rPr lang="en-US" dirty="0">
                <a:solidFill>
                  <a:schemeClr val="tx1"/>
                </a:solidFill>
              </a:rPr>
              <a:t>Introduce UDS if not done previously</a:t>
            </a:r>
          </a:p>
          <a:p>
            <a:r>
              <a:rPr lang="en-US" dirty="0">
                <a:solidFill>
                  <a:schemeClr val="tx1"/>
                </a:solidFill>
              </a:rPr>
              <a:t>Collaborative Care: Integrated BH care (IMPACT model)</a:t>
            </a:r>
          </a:p>
          <a:p>
            <a:r>
              <a:rPr lang="en-US" dirty="0">
                <a:solidFill>
                  <a:schemeClr val="tx1"/>
                </a:solidFill>
              </a:rPr>
              <a:t>Infectious disease evaluation (</a:t>
            </a:r>
            <a:r>
              <a:rPr lang="en-US" dirty="0" err="1">
                <a:solidFill>
                  <a:schemeClr val="tx1"/>
                </a:solidFill>
              </a:rPr>
              <a:t>PrEP</a:t>
            </a:r>
            <a:r>
              <a:rPr lang="en-US" dirty="0">
                <a:solidFill>
                  <a:schemeClr val="tx1"/>
                </a:solidFill>
              </a:rPr>
              <a:t>, PEP, Vaccines)</a:t>
            </a:r>
          </a:p>
          <a:p>
            <a:r>
              <a:rPr lang="en-US" dirty="0">
                <a:solidFill>
                  <a:schemeClr val="tx1"/>
                </a:solidFill>
              </a:rPr>
              <a:t>Assess for IPV/housing/sexual health</a:t>
            </a:r>
          </a:p>
          <a:p>
            <a:r>
              <a:rPr lang="en-US" dirty="0">
                <a:solidFill>
                  <a:schemeClr val="tx1"/>
                </a:solidFill>
              </a:rPr>
              <a:t>Harm reduction (needle exchange, naloxone)</a:t>
            </a:r>
          </a:p>
          <a:p>
            <a:r>
              <a:rPr lang="en-US" dirty="0">
                <a:solidFill>
                  <a:schemeClr val="tx1"/>
                </a:solidFill>
              </a:rPr>
              <a:t>Safe storage of medications</a:t>
            </a:r>
          </a:p>
          <a:p>
            <a:r>
              <a:rPr lang="en-US" dirty="0">
                <a:solidFill>
                  <a:schemeClr val="tx1"/>
                </a:solidFill>
              </a:rPr>
              <a:t>Assess tobacco/nicotine use</a:t>
            </a:r>
          </a:p>
        </p:txBody>
      </p:sp>
      <p:sp>
        <p:nvSpPr>
          <p:cNvPr id="4" name="Slide Number Placeholder 3">
            <a:extLst>
              <a:ext uri="{FF2B5EF4-FFF2-40B4-BE49-F238E27FC236}">
                <a16:creationId xmlns:a16="http://schemas.microsoft.com/office/drawing/2014/main" id="{DAE2F347-1F8C-435A-AD33-D2CB65F63A48}"/>
              </a:ext>
            </a:extLst>
          </p:cNvPr>
          <p:cNvSpPr>
            <a:spLocks noGrp="1"/>
          </p:cNvSpPr>
          <p:nvPr>
            <p:ph type="sldNum" sz="quarter" idx="12"/>
          </p:nvPr>
        </p:nvSpPr>
        <p:spPr/>
        <p:txBody>
          <a:bodyPr/>
          <a:lstStyle/>
          <a:p>
            <a:fld id="{931F3E5D-8F3E-4289-BF29-C0524CBABEAD}" type="slidenum">
              <a:rPr lang="en-US" smtClean="0"/>
              <a:pPr/>
              <a:t>67</a:t>
            </a:fld>
            <a:endParaRPr lang="en-US"/>
          </a:p>
        </p:txBody>
      </p:sp>
    </p:spTree>
    <p:extLst>
      <p:ext uri="{BB962C8B-B14F-4D97-AF65-F5344CB8AC3E}">
        <p14:creationId xmlns:p14="http://schemas.microsoft.com/office/powerpoint/2010/main" val="33573343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152400" y="228600"/>
            <a:ext cx="7920037" cy="914400"/>
          </a:xfrm>
        </p:spPr>
        <p:txBody>
          <a:bodyPr>
            <a:normAutofit/>
          </a:bodyPr>
          <a:lstStyle/>
          <a:p>
            <a:pPr eaLnBrk="1" hangingPunct="1"/>
            <a:r>
              <a:rPr kumimoji="1" lang="en-US" sz="2800" b="1" dirty="0">
                <a:solidFill>
                  <a:schemeClr val="tx1"/>
                </a:solidFill>
                <a:ea typeface="ＭＳ Ｐゴシック" pitchFamily="-103" charset="-128"/>
                <a:cs typeface="ＭＳ Ｐゴシック" pitchFamily="-103" charset="-128"/>
              </a:rPr>
              <a:t>“Case Management”</a:t>
            </a:r>
            <a:br>
              <a:rPr kumimoji="1" lang="en-US" sz="2800" b="1" dirty="0">
                <a:ea typeface="ＭＳ Ｐゴシック" pitchFamily="-103" charset="-128"/>
                <a:cs typeface="ＭＳ Ｐゴシック" pitchFamily="-103" charset="-128"/>
              </a:rPr>
            </a:br>
            <a:r>
              <a:rPr kumimoji="1" lang="en-US" sz="2800" b="1" dirty="0">
                <a:solidFill>
                  <a:schemeClr val="tx1"/>
                </a:solidFill>
                <a:ea typeface="ＭＳ Ｐゴシック" pitchFamily="-103" charset="-128"/>
                <a:cs typeface="ＭＳ Ｐゴシック" pitchFamily="-103" charset="-128"/>
              </a:rPr>
              <a:t>Adapting Treatment Based on Outcome</a:t>
            </a:r>
            <a:endParaRPr kumimoji="1" lang="en-US" sz="2800" b="1" u="sng" dirty="0">
              <a:solidFill>
                <a:schemeClr val="tx1"/>
              </a:solidFill>
              <a:ea typeface="ＭＳ Ｐゴシック" pitchFamily="-103" charset="-128"/>
              <a:cs typeface="ＭＳ Ｐゴシック" pitchFamily="-103" charset="-128"/>
            </a:endParaRPr>
          </a:p>
        </p:txBody>
      </p:sp>
      <p:sp>
        <p:nvSpPr>
          <p:cNvPr id="135171" name="Rectangle 3"/>
          <p:cNvSpPr>
            <a:spLocks noGrp="1" noChangeArrowheads="1"/>
          </p:cNvSpPr>
          <p:nvPr>
            <p:ph idx="1"/>
          </p:nvPr>
        </p:nvSpPr>
        <p:spPr>
          <a:xfrm>
            <a:off x="162339" y="1371600"/>
            <a:ext cx="8686800" cy="5029200"/>
          </a:xfrm>
        </p:spPr>
        <p:txBody>
          <a:bodyPr>
            <a:normAutofit/>
          </a:bodyPr>
          <a:lstStyle/>
          <a:p>
            <a:pPr marL="0" indent="0" eaLnBrk="1" hangingPunct="1">
              <a:buNone/>
            </a:pPr>
            <a:r>
              <a:rPr kumimoji="1" lang="en-US" sz="2600" u="sng" dirty="0">
                <a:solidFill>
                  <a:schemeClr val="tx1"/>
                </a:solidFill>
                <a:ea typeface="ＭＳ Ｐゴシック" pitchFamily="-103" charset="-128"/>
                <a:cs typeface="ＭＳ Ｐゴシック" pitchFamily="-103" charset="-128"/>
              </a:rPr>
              <a:t>Based on ongoing assessment, consider need to</a:t>
            </a:r>
            <a:r>
              <a:rPr kumimoji="1" lang="en-US" sz="2600" dirty="0">
                <a:solidFill>
                  <a:schemeClr val="tx1"/>
                </a:solidFill>
                <a:ea typeface="ＭＳ Ｐゴシック" pitchFamily="-103" charset="-128"/>
                <a:cs typeface="ＭＳ Ｐゴシック" pitchFamily="-103" charset="-128"/>
              </a:rPr>
              <a:t>:</a:t>
            </a:r>
            <a:endParaRPr kumimoji="1" lang="en-US" dirty="0">
              <a:solidFill>
                <a:schemeClr val="tx1"/>
              </a:solidFill>
              <a:ea typeface="ＭＳ Ｐゴシック" pitchFamily="-103" charset="-128"/>
              <a:cs typeface="ＭＳ Ｐゴシック" pitchFamily="-103" charset="-128"/>
            </a:endParaRPr>
          </a:p>
          <a:p>
            <a:pPr eaLnBrk="1" hangingPunct="1"/>
            <a:r>
              <a:rPr kumimoji="1" lang="en-US" dirty="0">
                <a:solidFill>
                  <a:schemeClr val="tx1"/>
                </a:solidFill>
                <a:ea typeface="ＭＳ Ｐゴシック" pitchFamily="-103" charset="-128"/>
                <a:cs typeface="ＭＳ Ｐゴシック" pitchFamily="-103" charset="-128"/>
              </a:rPr>
              <a:t>Increase level of care</a:t>
            </a:r>
          </a:p>
          <a:p>
            <a:pPr eaLnBrk="1" hangingPunct="1"/>
            <a:r>
              <a:rPr kumimoji="1" lang="en-US" dirty="0">
                <a:solidFill>
                  <a:schemeClr val="tx1"/>
                </a:solidFill>
                <a:ea typeface="ＭＳ Ｐゴシック" pitchFamily="-103" charset="-128"/>
                <a:cs typeface="ＭＳ Ｐゴシック" pitchFamily="-103" charset="-128"/>
              </a:rPr>
              <a:t>Improve recovery environment </a:t>
            </a:r>
          </a:p>
          <a:p>
            <a:pPr lvl="1" eaLnBrk="1" hangingPunct="1"/>
            <a:r>
              <a:rPr kumimoji="1" lang="en-US" sz="2400" dirty="0">
                <a:solidFill>
                  <a:schemeClr val="tx1"/>
                </a:solidFill>
              </a:rPr>
              <a:t>Joblessness / Homelessness</a:t>
            </a:r>
          </a:p>
          <a:p>
            <a:pPr lvl="1" eaLnBrk="1" hangingPunct="1"/>
            <a:r>
              <a:rPr kumimoji="1" lang="en-US" sz="2400" dirty="0">
                <a:solidFill>
                  <a:schemeClr val="tx1"/>
                </a:solidFill>
              </a:rPr>
              <a:t>Substance use in the living environment</a:t>
            </a:r>
          </a:p>
          <a:p>
            <a:pPr marL="342900" lvl="1" indent="0" eaLnBrk="1" hangingPunct="1">
              <a:buNone/>
            </a:pPr>
            <a:endParaRPr kumimoji="1" lang="en-US" sz="2400" dirty="0">
              <a:solidFill>
                <a:schemeClr val="tx1"/>
              </a:solidFill>
            </a:endParaRPr>
          </a:p>
          <a:p>
            <a:pPr eaLnBrk="1" hangingPunct="1"/>
            <a:r>
              <a:rPr kumimoji="1" lang="en-US" dirty="0">
                <a:solidFill>
                  <a:schemeClr val="tx1"/>
                </a:solidFill>
                <a:ea typeface="ＭＳ Ｐゴシック" pitchFamily="-103" charset="-128"/>
                <a:cs typeface="ＭＳ Ｐゴシック" pitchFamily="-103" charset="-128"/>
              </a:rPr>
              <a:t>Assess/access treatment for co-morbid psychiatric problems</a:t>
            </a:r>
          </a:p>
          <a:p>
            <a:r>
              <a:rPr kumimoji="1" lang="en-US" dirty="0">
                <a:solidFill>
                  <a:schemeClr val="tx1"/>
                </a:solidFill>
              </a:rPr>
              <a:t>Assess and integrate primary care</a:t>
            </a:r>
            <a:endParaRPr kumimoji="1" lang="en-US" dirty="0">
              <a:solidFill>
                <a:schemeClr val="tx1"/>
              </a:solidFill>
              <a:ea typeface="ＭＳ Ｐゴシック" pitchFamily="-103" charset="-128"/>
              <a:cs typeface="ＭＳ Ｐゴシック" pitchFamily="-103" charset="-128"/>
            </a:endParaRPr>
          </a:p>
          <a:p>
            <a:pPr eaLnBrk="1" hangingPunct="1"/>
            <a:r>
              <a:rPr kumimoji="1" lang="en-US" dirty="0">
                <a:solidFill>
                  <a:schemeClr val="tx1"/>
                </a:solidFill>
                <a:ea typeface="ＭＳ Ｐゴシック" pitchFamily="-103" charset="-128"/>
                <a:cs typeface="ＭＳ Ｐゴシック" pitchFamily="-103" charset="-128"/>
              </a:rPr>
              <a:t>Is there now a need for MOUD?	</a:t>
            </a:r>
          </a:p>
          <a:p>
            <a:r>
              <a:rPr kumimoji="1" lang="en-US" dirty="0">
                <a:solidFill>
                  <a:schemeClr val="tx1"/>
                </a:solidFill>
                <a:ea typeface="ＭＳ Ｐゴシック" pitchFamily="-103" charset="-128"/>
                <a:cs typeface="ＭＳ Ｐゴシック" pitchFamily="-103" charset="-128"/>
              </a:rPr>
              <a:t>If on MOUD, how is adherence? Can it be improved?</a:t>
            </a:r>
          </a:p>
          <a:p>
            <a:pPr eaLnBrk="1" hangingPunct="1">
              <a:buFont typeface="Wingdings" pitchFamily="-103" charset="2"/>
              <a:buNone/>
            </a:pPr>
            <a:endParaRPr kumimoji="1" lang="en-US" sz="2000" dirty="0">
              <a:latin typeface="Times New Roman" pitchFamily="-103" charset="0"/>
              <a:ea typeface="ＭＳ Ｐゴシック" pitchFamily="-103" charset="-128"/>
              <a:cs typeface="ＭＳ Ｐゴシック" pitchFamily="-103" charset="-128"/>
            </a:endParaRPr>
          </a:p>
        </p:txBody>
      </p:sp>
      <p:sp>
        <p:nvSpPr>
          <p:cNvPr id="2" name="Slide Number Placeholder 1">
            <a:extLst>
              <a:ext uri="{FF2B5EF4-FFF2-40B4-BE49-F238E27FC236}">
                <a16:creationId xmlns:a16="http://schemas.microsoft.com/office/drawing/2014/main" id="{EC5093DC-DD43-4160-A4A9-F2A62FB69276}"/>
              </a:ext>
            </a:extLst>
          </p:cNvPr>
          <p:cNvSpPr>
            <a:spLocks noGrp="1"/>
          </p:cNvSpPr>
          <p:nvPr>
            <p:ph type="sldNum" sz="quarter" idx="12"/>
          </p:nvPr>
        </p:nvSpPr>
        <p:spPr/>
        <p:txBody>
          <a:bodyPr/>
          <a:lstStyle/>
          <a:p>
            <a:fld id="{931F3E5D-8F3E-4289-BF29-C0524CBABEAD}"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B13A21-1D11-4570-A51F-FA5CC71EA223}"/>
              </a:ext>
            </a:extLst>
          </p:cNvPr>
          <p:cNvSpPr/>
          <p:nvPr/>
        </p:nvSpPr>
        <p:spPr>
          <a:xfrm>
            <a:off x="0" y="1252151"/>
            <a:ext cx="9138995" cy="569386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sng" strike="noStrike" kern="1200" cap="none" spc="0" normalizeH="0" baseline="0" noProof="0" dirty="0">
                <a:ln>
                  <a:noFill/>
                </a:ln>
                <a:effectLst/>
                <a:uLnTx/>
                <a:uFillTx/>
                <a:latin typeface="+mj-lt"/>
                <a:ea typeface="Times New Roman" panose="02020603050405020304" pitchFamily="18" charset="0"/>
                <a:cs typeface="Arial" charset="0"/>
              </a:rPr>
              <a:t>Expansion of Services During COVID-19:</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dirty="0">
                <a:latin typeface="+mj-lt"/>
                <a:ea typeface="Times New Roman" panose="02020603050405020304" pitchFamily="18" charset="0"/>
                <a:cs typeface="Arial" charset="0"/>
              </a:rPr>
              <a:t>	</a:t>
            </a:r>
            <a:endParaRPr kumimoji="0" lang="en-US" sz="2800" b="1" i="0" u="none" strike="noStrike" kern="1200" cap="none" spc="0" normalizeH="0" baseline="0" noProof="0" dirty="0">
              <a:ln>
                <a:noFill/>
              </a:ln>
              <a:effectLst/>
              <a:uLnTx/>
              <a:uFillTx/>
              <a:latin typeface="+mj-lt"/>
              <a:ea typeface="Times New Roman" panose="02020603050405020304" pitchFamily="18" charset="0"/>
              <a:cs typeface="Arial" charset="0"/>
            </a:endParaRPr>
          </a:p>
          <a:p>
            <a:pPr marL="914400" lvl="1" indent="-457200" fontAlgn="base">
              <a:spcBef>
                <a:spcPct val="0"/>
              </a:spcBef>
              <a:spcAft>
                <a:spcPct val="0"/>
              </a:spcAft>
              <a:buFont typeface="Arial" panose="020B0604020202020204" pitchFamily="34" charset="0"/>
              <a:buChar char="•"/>
              <a:defRPr/>
            </a:pPr>
            <a:r>
              <a:rPr lang="en-US" sz="2800" dirty="0">
                <a:latin typeface="+mj-lt"/>
                <a:ea typeface="Times New Roman" panose="02020603050405020304" pitchFamily="18" charset="0"/>
                <a:cs typeface="Arial" charset="0"/>
              </a:rPr>
              <a:t>Initially audio/video only for MOUD prescribing</a:t>
            </a:r>
          </a:p>
          <a:p>
            <a:pPr lvl="1" fontAlgn="base">
              <a:spcBef>
                <a:spcPct val="0"/>
              </a:spcBef>
              <a:spcAft>
                <a:spcPct val="0"/>
              </a:spcAft>
              <a:defRPr/>
            </a:pPr>
            <a:endParaRPr lang="en-US" sz="2800" dirty="0">
              <a:latin typeface="+mj-lt"/>
              <a:ea typeface="Times New Roman" panose="02020603050405020304" pitchFamily="18" charset="0"/>
              <a:cs typeface="Arial" charset="0"/>
            </a:endParaRPr>
          </a:p>
          <a:p>
            <a:pPr marL="914400" lvl="1" indent="-457200" fontAlgn="base">
              <a:spcBef>
                <a:spcPct val="0"/>
              </a:spcBef>
              <a:spcAft>
                <a:spcPct val="0"/>
              </a:spcAft>
              <a:buFont typeface="Arial" panose="020B0604020202020204" pitchFamily="34" charset="0"/>
              <a:buChar char="•"/>
              <a:defRPr/>
            </a:pPr>
            <a:r>
              <a:rPr kumimoji="0" lang="en-US" sz="2800" i="0" u="none" strike="noStrike" kern="1200" cap="none" spc="0" normalizeH="0" baseline="0" noProof="0" dirty="0">
                <a:ln>
                  <a:noFill/>
                </a:ln>
                <a:effectLst/>
                <a:uLnTx/>
                <a:uFillTx/>
                <a:latin typeface="+mj-lt"/>
                <a:ea typeface="Times New Roman" panose="02020603050405020304" pitchFamily="18" charset="0"/>
                <a:cs typeface="Arial" charset="0"/>
              </a:rPr>
              <a:t>DHHS, DEA, SAMSHA – 3/31/2020</a:t>
            </a:r>
          </a:p>
          <a:p>
            <a:pPr marL="2286000" lvl="4" indent="-457200" fontAlgn="base">
              <a:spcBef>
                <a:spcPct val="0"/>
              </a:spcBef>
              <a:spcAft>
                <a:spcPct val="0"/>
              </a:spcAft>
              <a:buFont typeface="Arial" panose="020B0604020202020204" pitchFamily="34" charset="0"/>
              <a:buChar char="•"/>
              <a:defRPr/>
            </a:pPr>
            <a:r>
              <a:rPr lang="en-US" sz="2800" dirty="0">
                <a:latin typeface="+mj-lt"/>
                <a:ea typeface="Times New Roman" panose="02020603050405020304" pitchFamily="18" charset="0"/>
                <a:cs typeface="Arial" charset="0"/>
              </a:rPr>
              <a:t>Buprenorphine induction via telephone</a:t>
            </a:r>
          </a:p>
          <a:p>
            <a:pPr lvl="4" fontAlgn="base">
              <a:spcBef>
                <a:spcPct val="0"/>
              </a:spcBef>
              <a:spcAft>
                <a:spcPct val="0"/>
              </a:spcAft>
              <a:defRPr/>
            </a:pPr>
            <a:endParaRPr lang="en-US" sz="2800" dirty="0">
              <a:latin typeface="+mj-lt"/>
              <a:ea typeface="Times New Roman" panose="02020603050405020304" pitchFamily="18" charset="0"/>
              <a:cs typeface="Arial" charset="0"/>
            </a:endParaRPr>
          </a:p>
          <a:p>
            <a:pPr marL="914400" lvl="1" indent="-457200" fontAlgn="base">
              <a:spcBef>
                <a:spcPct val="0"/>
              </a:spcBef>
              <a:spcAft>
                <a:spcPct val="0"/>
              </a:spcAft>
              <a:buFont typeface="Arial" panose="020B0604020202020204" pitchFamily="34" charset="0"/>
              <a:buChar char="•"/>
              <a:defRPr/>
            </a:pPr>
            <a:r>
              <a:rPr kumimoji="0" lang="en-US" sz="2800" i="0" u="none" strike="noStrike" kern="1200" cap="none" spc="0" normalizeH="0" baseline="0" noProof="0" dirty="0">
                <a:ln>
                  <a:noFill/>
                </a:ln>
                <a:effectLst/>
                <a:uLnTx/>
                <a:uFillTx/>
                <a:latin typeface="+mj-lt"/>
                <a:ea typeface="Times New Roman" panose="02020603050405020304" pitchFamily="18" charset="0"/>
                <a:cs typeface="Arial" charset="0"/>
              </a:rPr>
              <a:t>Low threshold treatment access/Reach Vulnerable populations</a:t>
            </a:r>
          </a:p>
          <a:p>
            <a:pPr marL="1828800" lvl="3" indent="-457200" fontAlgn="base">
              <a:spcBef>
                <a:spcPct val="0"/>
              </a:spcBef>
              <a:spcAft>
                <a:spcPct val="0"/>
              </a:spcAft>
              <a:buFont typeface="Arial" panose="020B0604020202020204" pitchFamily="34" charset="0"/>
              <a:buChar char="•"/>
              <a:defRPr/>
            </a:pPr>
            <a:r>
              <a:rPr lang="en-US" sz="2800" dirty="0">
                <a:latin typeface="+mj-lt"/>
                <a:ea typeface="Times New Roman" panose="02020603050405020304" pitchFamily="18" charset="0"/>
                <a:cs typeface="Arial" charset="0"/>
              </a:rPr>
              <a:t>Not well studied</a:t>
            </a:r>
          </a:p>
          <a:p>
            <a:pPr marL="1828800" lvl="3" indent="-457200" fontAlgn="base">
              <a:spcBef>
                <a:spcPct val="0"/>
              </a:spcBef>
              <a:spcAft>
                <a:spcPct val="0"/>
              </a:spcAft>
              <a:buFont typeface="Arial" panose="020B0604020202020204" pitchFamily="34" charset="0"/>
              <a:buChar char="•"/>
              <a:defRPr/>
            </a:pPr>
            <a:endParaRPr kumimoji="0" lang="en-US" sz="2800" i="0" u="none" strike="noStrike" kern="1200" cap="none" spc="0" normalizeH="0" baseline="0" noProof="0" dirty="0">
              <a:ln>
                <a:noFill/>
              </a:ln>
              <a:effectLst/>
              <a:uLnTx/>
              <a:uFillTx/>
              <a:latin typeface="+mj-lt"/>
              <a:ea typeface="Times New Roman" panose="02020603050405020304" pitchFamily="18" charset="0"/>
              <a:cs typeface="Arial" charset="0"/>
            </a:endParaRPr>
          </a:p>
          <a:p>
            <a:pPr marL="914400" lvl="1" indent="-457200" fontAlgn="base">
              <a:spcBef>
                <a:spcPct val="0"/>
              </a:spcBef>
              <a:spcAft>
                <a:spcPct val="0"/>
              </a:spcAft>
              <a:buFont typeface="Arial" panose="020B0604020202020204" pitchFamily="34" charset="0"/>
              <a:buChar char="•"/>
              <a:defRPr/>
            </a:pPr>
            <a:r>
              <a:rPr kumimoji="0" lang="en-US" sz="2800" i="0" u="none" strike="noStrike" kern="1200" cap="none" spc="0" normalizeH="0" baseline="0" noProof="0" dirty="0">
                <a:ln>
                  <a:noFill/>
                </a:ln>
                <a:effectLst/>
                <a:uLnTx/>
                <a:uFillTx/>
                <a:latin typeface="+mj-lt"/>
                <a:ea typeface="Times New Roman" panose="02020603050405020304" pitchFamily="18" charset="0"/>
                <a:cs typeface="Arial" charset="0"/>
              </a:rPr>
              <a:t>Relaxation </a:t>
            </a:r>
            <a:r>
              <a:rPr lang="en-US" sz="2800" dirty="0">
                <a:latin typeface="+mj-lt"/>
                <a:ea typeface="Times New Roman" panose="02020603050405020304" pitchFamily="18" charset="0"/>
                <a:cs typeface="Arial" charset="0"/>
              </a:rPr>
              <a:t>of Requirements for OTPs</a:t>
            </a:r>
          </a:p>
          <a:p>
            <a:pPr marL="914400" lvl="1" indent="-457200" fontAlgn="base">
              <a:spcBef>
                <a:spcPct val="0"/>
              </a:spcBef>
              <a:spcAft>
                <a:spcPct val="0"/>
              </a:spcAft>
              <a:buFont typeface="Arial" panose="020B0604020202020204" pitchFamily="34" charset="0"/>
              <a:buChar char="•"/>
              <a:defRPr/>
            </a:pPr>
            <a:r>
              <a:rPr kumimoji="0" lang="en-US" sz="2800" i="0" u="none" strike="noStrike" kern="1200" cap="none" spc="0" normalizeH="0" baseline="0" noProof="0" dirty="0">
                <a:ln>
                  <a:noFill/>
                </a:ln>
                <a:effectLst/>
                <a:uLnTx/>
                <a:uFillTx/>
                <a:latin typeface="+mj-lt"/>
                <a:ea typeface="Times New Roman" panose="02020603050405020304" pitchFamily="18" charset="0"/>
                <a:cs typeface="Arial" charset="0"/>
              </a:rPr>
              <a:t>Changes in reimbursement for Tele-BH services</a:t>
            </a:r>
          </a:p>
        </p:txBody>
      </p:sp>
      <p:sp>
        <p:nvSpPr>
          <p:cNvPr id="5" name="Title 1">
            <a:extLst>
              <a:ext uri="{FF2B5EF4-FFF2-40B4-BE49-F238E27FC236}">
                <a16:creationId xmlns:a16="http://schemas.microsoft.com/office/drawing/2014/main" id="{FD36D167-8C2C-4E59-992B-29C86095A98C}"/>
              </a:ext>
            </a:extLst>
          </p:cNvPr>
          <p:cNvSpPr>
            <a:spLocks noGrp="1"/>
          </p:cNvSpPr>
          <p:nvPr>
            <p:ph type="title"/>
          </p:nvPr>
        </p:nvSpPr>
        <p:spPr>
          <a:xfrm>
            <a:off x="-23540" y="-30163"/>
            <a:ext cx="9144000" cy="1325563"/>
          </a:xfrm>
        </p:spPr>
        <p:txBody>
          <a:bodyPr/>
          <a:lstStyle/>
          <a:p>
            <a:pPr algn="ctr"/>
            <a:r>
              <a:rPr lang="en-US" b="1" dirty="0">
                <a:solidFill>
                  <a:schemeClr val="tx1"/>
                </a:solidFill>
              </a:rPr>
              <a:t>Tele-BH for OUD</a:t>
            </a:r>
          </a:p>
        </p:txBody>
      </p:sp>
    </p:spTree>
    <p:extLst>
      <p:ext uri="{BB962C8B-B14F-4D97-AF65-F5344CB8AC3E}">
        <p14:creationId xmlns:p14="http://schemas.microsoft.com/office/powerpoint/2010/main" val="1907452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F6140-413C-4AE3-A1B1-2D42A4BC88EA}"/>
              </a:ext>
            </a:extLst>
          </p:cNvPr>
          <p:cNvSpPr>
            <a:spLocks noGrp="1"/>
          </p:cNvSpPr>
          <p:nvPr>
            <p:ph type="title"/>
          </p:nvPr>
        </p:nvSpPr>
        <p:spPr>
          <a:xfrm>
            <a:off x="0" y="365127"/>
            <a:ext cx="9144000" cy="930274"/>
          </a:xfrm>
        </p:spPr>
        <p:txBody>
          <a:bodyPr/>
          <a:lstStyle/>
          <a:p>
            <a:pPr algn="ctr"/>
            <a:r>
              <a:rPr lang="en-US" b="1" dirty="0">
                <a:solidFill>
                  <a:schemeClr val="tx1"/>
                </a:solidFill>
              </a:rPr>
              <a:t>Inpatient OUD Treatment</a:t>
            </a:r>
          </a:p>
        </p:txBody>
      </p:sp>
      <p:sp>
        <p:nvSpPr>
          <p:cNvPr id="4" name="Slide Number Placeholder 3">
            <a:extLst>
              <a:ext uri="{FF2B5EF4-FFF2-40B4-BE49-F238E27FC236}">
                <a16:creationId xmlns:a16="http://schemas.microsoft.com/office/drawing/2014/main" id="{E0DBB3CF-427A-4730-8651-B10005DD6AC8}"/>
              </a:ext>
            </a:extLst>
          </p:cNvPr>
          <p:cNvSpPr>
            <a:spLocks noGrp="1"/>
          </p:cNvSpPr>
          <p:nvPr>
            <p:ph type="sldNum" sz="quarter" idx="12"/>
          </p:nvPr>
        </p:nvSpPr>
        <p:spPr/>
        <p:txBody>
          <a:bodyPr/>
          <a:lstStyle/>
          <a:p>
            <a:fld id="{931F3E5D-8F3E-4289-BF29-C0524CBABEAD}" type="slidenum">
              <a:rPr lang="en-US" smtClean="0"/>
              <a:pPr/>
              <a:t>7</a:t>
            </a:fld>
            <a:endParaRPr lang="en-US"/>
          </a:p>
        </p:txBody>
      </p:sp>
      <p:sp>
        <p:nvSpPr>
          <p:cNvPr id="5" name="Arrow: Down 4">
            <a:extLst>
              <a:ext uri="{FF2B5EF4-FFF2-40B4-BE49-F238E27FC236}">
                <a16:creationId xmlns:a16="http://schemas.microsoft.com/office/drawing/2014/main" id="{F1953B72-89CA-419F-A335-AC7FB2C10732}"/>
              </a:ext>
            </a:extLst>
          </p:cNvPr>
          <p:cNvSpPr/>
          <p:nvPr/>
        </p:nvSpPr>
        <p:spPr>
          <a:xfrm>
            <a:off x="3962400" y="1359356"/>
            <a:ext cx="1219200" cy="777874"/>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FDE6337-DBCA-4EC5-A573-568CB084A6BE}"/>
              </a:ext>
            </a:extLst>
          </p:cNvPr>
          <p:cNvSpPr txBox="1">
            <a:spLocks/>
          </p:cNvSpPr>
          <p:nvPr/>
        </p:nvSpPr>
        <p:spPr>
          <a:xfrm>
            <a:off x="0" y="2201185"/>
            <a:ext cx="9144000" cy="930274"/>
          </a:xfrm>
          <a:prstGeom prst="rect">
            <a:avLst/>
          </a:prstGeom>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b="1" dirty="0">
                <a:solidFill>
                  <a:schemeClr val="tx1"/>
                </a:solidFill>
              </a:rPr>
              <a:t>Detox           Evidence-Based Treatment</a:t>
            </a:r>
          </a:p>
        </p:txBody>
      </p:sp>
      <p:sp>
        <p:nvSpPr>
          <p:cNvPr id="3" name="Not Equal 2">
            <a:extLst>
              <a:ext uri="{FF2B5EF4-FFF2-40B4-BE49-F238E27FC236}">
                <a16:creationId xmlns:a16="http://schemas.microsoft.com/office/drawing/2014/main" id="{EA3B3B50-3B84-43FE-A048-28988787A4FB}"/>
              </a:ext>
            </a:extLst>
          </p:cNvPr>
          <p:cNvSpPr/>
          <p:nvPr/>
        </p:nvSpPr>
        <p:spPr>
          <a:xfrm>
            <a:off x="1828800" y="2323422"/>
            <a:ext cx="990600" cy="685800"/>
          </a:xfrm>
          <a:prstGeom prst="mathNotEqual">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61155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Words Matter!</a:t>
            </a:r>
          </a:p>
        </p:txBody>
      </p:sp>
      <p:sp>
        <p:nvSpPr>
          <p:cNvPr id="3" name="Content Placeholder 2"/>
          <p:cNvSpPr>
            <a:spLocks noGrp="1"/>
          </p:cNvSpPr>
          <p:nvPr>
            <p:ph idx="1"/>
          </p:nvPr>
        </p:nvSpPr>
        <p:spPr>
          <a:xfrm>
            <a:off x="628650" y="960676"/>
            <a:ext cx="7886700" cy="810328"/>
          </a:xfrm>
        </p:spPr>
        <p:txBody>
          <a:bodyPr/>
          <a:lstStyle/>
          <a:p>
            <a:r>
              <a:rPr lang="en-US" dirty="0">
                <a:solidFill>
                  <a:schemeClr val="tx1"/>
                </a:solidFill>
              </a:rPr>
              <a:t>What we say and how we say it makes a difference to our patients with substance use disorder(s).</a:t>
            </a:r>
          </a:p>
        </p:txBody>
      </p:sp>
      <p:graphicFrame>
        <p:nvGraphicFramePr>
          <p:cNvPr id="5" name="Content Placeholder 4"/>
          <p:cNvGraphicFramePr>
            <a:graphicFrameLocks noGrp="1"/>
          </p:cNvGraphicFramePr>
          <p:nvPr>
            <p:ph idx="10"/>
            <p:extLst>
              <p:ext uri="{D42A27DB-BD31-4B8C-83A1-F6EECF244321}">
                <p14:modId xmlns:p14="http://schemas.microsoft.com/office/powerpoint/2010/main" val="972556660"/>
              </p:ext>
            </p:extLst>
          </p:nvPr>
        </p:nvGraphicFramePr>
        <p:xfrm>
          <a:off x="628650" y="2012315"/>
          <a:ext cx="7886700" cy="427482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425927277"/>
                    </a:ext>
                  </a:extLst>
                </a:gridCol>
                <a:gridCol w="3943350">
                  <a:extLst>
                    <a:ext uri="{9D8B030D-6E8A-4147-A177-3AD203B41FA5}">
                      <a16:colId xmlns:a16="http://schemas.microsoft.com/office/drawing/2014/main" val="2357191477"/>
                    </a:ext>
                  </a:extLst>
                </a:gridCol>
              </a:tblGrid>
              <a:tr h="370840">
                <a:tc>
                  <a:txBody>
                    <a:bodyPr/>
                    <a:lstStyle/>
                    <a:p>
                      <a:pPr algn="ctr"/>
                      <a:r>
                        <a:rPr lang="en-US" sz="2400" dirty="0">
                          <a:solidFill>
                            <a:schemeClr val="tx1"/>
                          </a:solidFill>
                        </a:rPr>
                        <a:t>Stigmatizing </a:t>
                      </a:r>
                    </a:p>
                    <a:p>
                      <a:pPr algn="ctr"/>
                      <a:r>
                        <a:rPr lang="en-US" sz="2400" dirty="0">
                          <a:solidFill>
                            <a:schemeClr val="tx1"/>
                          </a:solidFill>
                        </a:rPr>
                        <a:t>Language</a:t>
                      </a:r>
                    </a:p>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Non- Stigmatizing</a:t>
                      </a:r>
                      <a:r>
                        <a:rPr lang="en-US" sz="2400" baseline="0" dirty="0">
                          <a:solidFill>
                            <a:schemeClr val="tx1"/>
                          </a:solidFill>
                        </a:rPr>
                        <a:t> Language</a:t>
                      </a:r>
                      <a:endParaRPr lang="en-US" sz="2400" dirty="0">
                        <a:solidFill>
                          <a:schemeClr val="tx1"/>
                        </a:solidFill>
                      </a:endParaRPr>
                    </a:p>
                    <a:p>
                      <a:endParaRPr lang="en-US" dirty="0"/>
                    </a:p>
                  </a:txBody>
                  <a:tcPr/>
                </a:tc>
                <a:extLst>
                  <a:ext uri="{0D108BD9-81ED-4DB2-BD59-A6C34878D82A}">
                    <a16:rowId xmlns:a16="http://schemas.microsoft.com/office/drawing/2014/main" val="2823531130"/>
                  </a:ext>
                </a:extLst>
              </a:tr>
              <a:tr h="370840">
                <a:tc>
                  <a:txBody>
                    <a:bodyPr/>
                    <a:lstStyle/>
                    <a:p>
                      <a:r>
                        <a:rPr lang="en-US" sz="1800" dirty="0"/>
                        <a:t>Addict, drunk, junkie</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Person with a substance use</a:t>
                      </a:r>
                      <a:r>
                        <a:rPr lang="en-US" sz="1800" baseline="0" dirty="0"/>
                        <a:t> disorder</a:t>
                      </a:r>
                      <a:endParaRPr lang="en-US" sz="1800" dirty="0"/>
                    </a:p>
                    <a:p>
                      <a:endParaRPr lang="en-US" dirty="0"/>
                    </a:p>
                  </a:txBody>
                  <a:tcPr/>
                </a:tc>
                <a:extLst>
                  <a:ext uri="{0D108BD9-81ED-4DB2-BD59-A6C34878D82A}">
                    <a16:rowId xmlns:a16="http://schemas.microsoft.com/office/drawing/2014/main" val="1583121684"/>
                  </a:ext>
                </a:extLst>
              </a:tr>
              <a:tr h="370840">
                <a:tc>
                  <a:txBody>
                    <a:bodyPr/>
                    <a:lstStyle/>
                    <a:p>
                      <a:r>
                        <a:rPr lang="en-US" sz="1800" dirty="0"/>
                        <a:t>Drug habit</a:t>
                      </a:r>
                    </a:p>
                    <a:p>
                      <a:r>
                        <a:rPr lang="en-US" sz="1800" dirty="0"/>
                        <a:t>Abuse</a:t>
                      </a:r>
                    </a:p>
                    <a:p>
                      <a:r>
                        <a:rPr lang="en-US" sz="1800" dirty="0"/>
                        <a:t>Drug</a:t>
                      </a:r>
                      <a:r>
                        <a:rPr lang="en-US" sz="1800" baseline="0" dirty="0"/>
                        <a:t> problem</a:t>
                      </a:r>
                      <a:endParaRPr lang="en-US" sz="1800" dirty="0"/>
                    </a:p>
                  </a:txBody>
                  <a:tcPr/>
                </a:tc>
                <a:tc>
                  <a:txBody>
                    <a:bodyPr/>
                    <a:lstStyle/>
                    <a:p>
                      <a:r>
                        <a:rPr lang="en-US" sz="1800" dirty="0"/>
                        <a:t>Substance use disorder</a:t>
                      </a:r>
                    </a:p>
                    <a:p>
                      <a:r>
                        <a:rPr lang="en-US" sz="1800" dirty="0"/>
                        <a:t>Risky,</a:t>
                      </a:r>
                      <a:r>
                        <a:rPr lang="en-US" sz="1800" baseline="0" dirty="0"/>
                        <a:t> unhealthy or heavy use</a:t>
                      </a:r>
                      <a:endParaRPr lang="en-US" sz="1800" dirty="0"/>
                    </a:p>
                    <a:p>
                      <a:endParaRPr lang="en-US" dirty="0"/>
                    </a:p>
                  </a:txBody>
                  <a:tcPr/>
                </a:tc>
                <a:extLst>
                  <a:ext uri="{0D108BD9-81ED-4DB2-BD59-A6C34878D82A}">
                    <a16:rowId xmlns:a16="http://schemas.microsoft.com/office/drawing/2014/main" val="2833879706"/>
                  </a:ext>
                </a:extLst>
              </a:tr>
              <a:tr h="370840">
                <a:tc>
                  <a:txBody>
                    <a:bodyPr/>
                    <a:lstStyle/>
                    <a:p>
                      <a:r>
                        <a:rPr lang="en-US" sz="1800" dirty="0"/>
                        <a:t>Clean</a:t>
                      </a:r>
                    </a:p>
                  </a:txBody>
                  <a:tcPr/>
                </a:tc>
                <a:tc>
                  <a:txBody>
                    <a:bodyPr/>
                    <a:lstStyle/>
                    <a:p>
                      <a:r>
                        <a:rPr lang="en-US" sz="1800" dirty="0"/>
                        <a:t>Person</a:t>
                      </a:r>
                      <a:r>
                        <a:rPr lang="en-US" sz="1800" baseline="0" dirty="0"/>
                        <a:t> in recovery</a:t>
                      </a:r>
                    </a:p>
                    <a:p>
                      <a:r>
                        <a:rPr lang="en-US" sz="1800" baseline="0" dirty="0"/>
                        <a:t>Abstinent</a:t>
                      </a:r>
                    </a:p>
                    <a:p>
                      <a:r>
                        <a:rPr lang="en-US" sz="1800" baseline="0" dirty="0"/>
                        <a:t>Not drinking or taking drugs </a:t>
                      </a:r>
                      <a:endParaRPr lang="en-US" sz="1800" dirty="0"/>
                    </a:p>
                    <a:p>
                      <a:endParaRPr lang="en-US" dirty="0"/>
                    </a:p>
                  </a:txBody>
                  <a:tcPr/>
                </a:tc>
                <a:extLst>
                  <a:ext uri="{0D108BD9-81ED-4DB2-BD59-A6C34878D82A}">
                    <a16:rowId xmlns:a16="http://schemas.microsoft.com/office/drawing/2014/main" val="2338861431"/>
                  </a:ext>
                </a:extLst>
              </a:tr>
              <a:tr h="370840">
                <a:tc>
                  <a:txBody>
                    <a:bodyPr/>
                    <a:lstStyle/>
                    <a:p>
                      <a:r>
                        <a:rPr lang="en-US" sz="1800" dirty="0"/>
                        <a:t>Clean or dirty</a:t>
                      </a:r>
                      <a:r>
                        <a:rPr lang="en-US" sz="1800" baseline="0" dirty="0"/>
                        <a:t> drug screen</a:t>
                      </a:r>
                      <a:endParaRPr lang="en-US" sz="1800" dirty="0"/>
                    </a:p>
                  </a:txBody>
                  <a:tcPr/>
                </a:tc>
                <a:tc>
                  <a:txBody>
                    <a:bodyPr/>
                    <a:lstStyle/>
                    <a:p>
                      <a:r>
                        <a:rPr lang="en-US" sz="1800" dirty="0"/>
                        <a:t>Positive or</a:t>
                      </a:r>
                      <a:r>
                        <a:rPr lang="en-US" sz="1800" baseline="0" dirty="0"/>
                        <a:t> negative  </a:t>
                      </a:r>
                      <a:r>
                        <a:rPr lang="en-US" sz="1800" dirty="0"/>
                        <a:t>(toxicology</a:t>
                      </a:r>
                      <a:r>
                        <a:rPr lang="en-US" sz="1800" baseline="0" dirty="0"/>
                        <a:t> screen results)</a:t>
                      </a:r>
                      <a:endParaRPr lang="en-US" sz="1800" dirty="0"/>
                    </a:p>
                  </a:txBody>
                  <a:tcPr/>
                </a:tc>
                <a:extLst>
                  <a:ext uri="{0D108BD9-81ED-4DB2-BD59-A6C34878D82A}">
                    <a16:rowId xmlns:a16="http://schemas.microsoft.com/office/drawing/2014/main" val="3838593044"/>
                  </a:ext>
                </a:extLst>
              </a:tr>
            </a:tbl>
          </a:graphicData>
        </a:graphic>
      </p:graphicFrame>
      <p:sp>
        <p:nvSpPr>
          <p:cNvPr id="4" name="Rectangle 3">
            <a:extLst>
              <a:ext uri="{FF2B5EF4-FFF2-40B4-BE49-F238E27FC236}">
                <a16:creationId xmlns:a16="http://schemas.microsoft.com/office/drawing/2014/main" id="{7AAF65F9-4507-43D4-A1BE-767268146DF0}"/>
              </a:ext>
            </a:extLst>
          </p:cNvPr>
          <p:cNvSpPr/>
          <p:nvPr/>
        </p:nvSpPr>
        <p:spPr>
          <a:xfrm>
            <a:off x="4572000" y="3100680"/>
            <a:ext cx="3810000"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6CBDE8E-2121-4525-97E4-FB63B22F23EE}"/>
              </a:ext>
            </a:extLst>
          </p:cNvPr>
          <p:cNvSpPr/>
          <p:nvPr/>
        </p:nvSpPr>
        <p:spPr>
          <a:xfrm>
            <a:off x="4572000" y="3715061"/>
            <a:ext cx="3810000" cy="548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5AB812-D759-41D9-B61C-490E042E3CC5}"/>
              </a:ext>
            </a:extLst>
          </p:cNvPr>
          <p:cNvSpPr/>
          <p:nvPr/>
        </p:nvSpPr>
        <p:spPr>
          <a:xfrm>
            <a:off x="4572000" y="4630830"/>
            <a:ext cx="3810000" cy="885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B87F02-9708-4D44-B422-A5851C441752}"/>
              </a:ext>
            </a:extLst>
          </p:cNvPr>
          <p:cNvSpPr/>
          <p:nvPr/>
        </p:nvSpPr>
        <p:spPr>
          <a:xfrm>
            <a:off x="4572000" y="5675585"/>
            <a:ext cx="3810000" cy="548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89491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Words Matter!</a:t>
            </a:r>
          </a:p>
        </p:txBody>
      </p:sp>
      <p:sp>
        <p:nvSpPr>
          <p:cNvPr id="3" name="Content Placeholder 2"/>
          <p:cNvSpPr>
            <a:spLocks noGrp="1"/>
          </p:cNvSpPr>
          <p:nvPr>
            <p:ph idx="1"/>
          </p:nvPr>
        </p:nvSpPr>
        <p:spPr>
          <a:xfrm>
            <a:off x="628650" y="960676"/>
            <a:ext cx="7886700" cy="810328"/>
          </a:xfrm>
        </p:spPr>
        <p:txBody>
          <a:bodyPr/>
          <a:lstStyle/>
          <a:p>
            <a:r>
              <a:rPr lang="en-US" dirty="0">
                <a:solidFill>
                  <a:schemeClr val="tx1"/>
                </a:solidFill>
              </a:rPr>
              <a:t>What we say and how we say it makes a difference to our patients with substance use disorder(s).</a:t>
            </a:r>
          </a:p>
        </p:txBody>
      </p:sp>
      <p:graphicFrame>
        <p:nvGraphicFramePr>
          <p:cNvPr id="5" name="Content Placeholder 4"/>
          <p:cNvGraphicFramePr>
            <a:graphicFrameLocks noGrp="1"/>
          </p:cNvGraphicFramePr>
          <p:nvPr>
            <p:ph idx="10"/>
          </p:nvPr>
        </p:nvGraphicFramePr>
        <p:xfrm>
          <a:off x="628650" y="2012315"/>
          <a:ext cx="7886700" cy="427482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425927277"/>
                    </a:ext>
                  </a:extLst>
                </a:gridCol>
                <a:gridCol w="3943350">
                  <a:extLst>
                    <a:ext uri="{9D8B030D-6E8A-4147-A177-3AD203B41FA5}">
                      <a16:colId xmlns:a16="http://schemas.microsoft.com/office/drawing/2014/main" val="2357191477"/>
                    </a:ext>
                  </a:extLst>
                </a:gridCol>
              </a:tblGrid>
              <a:tr h="370840">
                <a:tc>
                  <a:txBody>
                    <a:bodyPr/>
                    <a:lstStyle/>
                    <a:p>
                      <a:pPr algn="ctr"/>
                      <a:r>
                        <a:rPr lang="en-US" sz="2400" dirty="0">
                          <a:solidFill>
                            <a:schemeClr val="tx1"/>
                          </a:solidFill>
                        </a:rPr>
                        <a:t>Stigmatizing </a:t>
                      </a:r>
                    </a:p>
                    <a:p>
                      <a:pPr algn="ctr"/>
                      <a:r>
                        <a:rPr lang="en-US" sz="2400" dirty="0">
                          <a:solidFill>
                            <a:schemeClr val="tx1"/>
                          </a:solidFill>
                        </a:rPr>
                        <a:t>Language</a:t>
                      </a:r>
                    </a:p>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Non- Stigmatizing</a:t>
                      </a:r>
                      <a:r>
                        <a:rPr lang="en-US" sz="2400" baseline="0" dirty="0">
                          <a:solidFill>
                            <a:schemeClr val="tx1"/>
                          </a:solidFill>
                        </a:rPr>
                        <a:t> Language</a:t>
                      </a:r>
                      <a:endParaRPr lang="en-US" sz="2400" dirty="0">
                        <a:solidFill>
                          <a:schemeClr val="tx1"/>
                        </a:solidFill>
                      </a:endParaRPr>
                    </a:p>
                    <a:p>
                      <a:endParaRPr lang="en-US" dirty="0"/>
                    </a:p>
                  </a:txBody>
                  <a:tcPr/>
                </a:tc>
                <a:extLst>
                  <a:ext uri="{0D108BD9-81ED-4DB2-BD59-A6C34878D82A}">
                    <a16:rowId xmlns:a16="http://schemas.microsoft.com/office/drawing/2014/main" val="2823531130"/>
                  </a:ext>
                </a:extLst>
              </a:tr>
              <a:tr h="370840">
                <a:tc>
                  <a:txBody>
                    <a:bodyPr/>
                    <a:lstStyle/>
                    <a:p>
                      <a:r>
                        <a:rPr lang="en-US" sz="1800" dirty="0"/>
                        <a:t>Addict, drunk, junkie</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Person with a substance use</a:t>
                      </a:r>
                      <a:r>
                        <a:rPr lang="en-US" sz="1800" baseline="0" dirty="0"/>
                        <a:t> disorder</a:t>
                      </a:r>
                      <a:endParaRPr lang="en-US" sz="1800" dirty="0"/>
                    </a:p>
                    <a:p>
                      <a:endParaRPr lang="en-US" dirty="0"/>
                    </a:p>
                  </a:txBody>
                  <a:tcPr/>
                </a:tc>
                <a:extLst>
                  <a:ext uri="{0D108BD9-81ED-4DB2-BD59-A6C34878D82A}">
                    <a16:rowId xmlns:a16="http://schemas.microsoft.com/office/drawing/2014/main" val="1583121684"/>
                  </a:ext>
                </a:extLst>
              </a:tr>
              <a:tr h="370840">
                <a:tc>
                  <a:txBody>
                    <a:bodyPr/>
                    <a:lstStyle/>
                    <a:p>
                      <a:r>
                        <a:rPr lang="en-US" sz="1800" dirty="0"/>
                        <a:t>Drug habit</a:t>
                      </a:r>
                    </a:p>
                    <a:p>
                      <a:r>
                        <a:rPr lang="en-US" sz="1800" dirty="0"/>
                        <a:t>Abuse</a:t>
                      </a:r>
                    </a:p>
                    <a:p>
                      <a:r>
                        <a:rPr lang="en-US" sz="1800" dirty="0"/>
                        <a:t>Drug</a:t>
                      </a:r>
                      <a:r>
                        <a:rPr lang="en-US" sz="1800" baseline="0" dirty="0"/>
                        <a:t> problem</a:t>
                      </a:r>
                      <a:endParaRPr lang="en-US" sz="1800" dirty="0"/>
                    </a:p>
                  </a:txBody>
                  <a:tcPr/>
                </a:tc>
                <a:tc>
                  <a:txBody>
                    <a:bodyPr/>
                    <a:lstStyle/>
                    <a:p>
                      <a:r>
                        <a:rPr lang="en-US" sz="1800" dirty="0"/>
                        <a:t>Substance use disorder</a:t>
                      </a:r>
                    </a:p>
                    <a:p>
                      <a:r>
                        <a:rPr lang="en-US" sz="1800" dirty="0"/>
                        <a:t>Risky,</a:t>
                      </a:r>
                      <a:r>
                        <a:rPr lang="en-US" sz="1800" baseline="0" dirty="0"/>
                        <a:t> unhealthy or heavy use</a:t>
                      </a:r>
                      <a:endParaRPr lang="en-US" sz="1800" dirty="0"/>
                    </a:p>
                    <a:p>
                      <a:endParaRPr lang="en-US" dirty="0"/>
                    </a:p>
                  </a:txBody>
                  <a:tcPr/>
                </a:tc>
                <a:extLst>
                  <a:ext uri="{0D108BD9-81ED-4DB2-BD59-A6C34878D82A}">
                    <a16:rowId xmlns:a16="http://schemas.microsoft.com/office/drawing/2014/main" val="2833879706"/>
                  </a:ext>
                </a:extLst>
              </a:tr>
              <a:tr h="370840">
                <a:tc>
                  <a:txBody>
                    <a:bodyPr/>
                    <a:lstStyle/>
                    <a:p>
                      <a:r>
                        <a:rPr lang="en-US" sz="1800" dirty="0"/>
                        <a:t>Clean</a:t>
                      </a:r>
                    </a:p>
                  </a:txBody>
                  <a:tcPr/>
                </a:tc>
                <a:tc>
                  <a:txBody>
                    <a:bodyPr/>
                    <a:lstStyle/>
                    <a:p>
                      <a:r>
                        <a:rPr lang="en-US" sz="1800" dirty="0"/>
                        <a:t>Person</a:t>
                      </a:r>
                      <a:r>
                        <a:rPr lang="en-US" sz="1800" baseline="0" dirty="0"/>
                        <a:t> in recovery</a:t>
                      </a:r>
                    </a:p>
                    <a:p>
                      <a:r>
                        <a:rPr lang="en-US" sz="1800" baseline="0" dirty="0"/>
                        <a:t>Abstinent</a:t>
                      </a:r>
                    </a:p>
                    <a:p>
                      <a:r>
                        <a:rPr lang="en-US" sz="1800" baseline="0" dirty="0"/>
                        <a:t>Not drinking or taking drugs </a:t>
                      </a:r>
                      <a:endParaRPr lang="en-US" sz="1800" dirty="0"/>
                    </a:p>
                    <a:p>
                      <a:endParaRPr lang="en-US" dirty="0"/>
                    </a:p>
                  </a:txBody>
                  <a:tcPr/>
                </a:tc>
                <a:extLst>
                  <a:ext uri="{0D108BD9-81ED-4DB2-BD59-A6C34878D82A}">
                    <a16:rowId xmlns:a16="http://schemas.microsoft.com/office/drawing/2014/main" val="2338861431"/>
                  </a:ext>
                </a:extLst>
              </a:tr>
              <a:tr h="370840">
                <a:tc>
                  <a:txBody>
                    <a:bodyPr/>
                    <a:lstStyle/>
                    <a:p>
                      <a:r>
                        <a:rPr lang="en-US" sz="1800" dirty="0"/>
                        <a:t>Clean or dirty</a:t>
                      </a:r>
                      <a:r>
                        <a:rPr lang="en-US" sz="1800" baseline="0" dirty="0"/>
                        <a:t> drug screen</a:t>
                      </a:r>
                      <a:endParaRPr lang="en-US" sz="1800" dirty="0"/>
                    </a:p>
                  </a:txBody>
                  <a:tcPr/>
                </a:tc>
                <a:tc>
                  <a:txBody>
                    <a:bodyPr/>
                    <a:lstStyle/>
                    <a:p>
                      <a:r>
                        <a:rPr lang="en-US" sz="1800" dirty="0"/>
                        <a:t>Positive or</a:t>
                      </a:r>
                      <a:r>
                        <a:rPr lang="en-US" sz="1800" baseline="0" dirty="0"/>
                        <a:t> negative  </a:t>
                      </a:r>
                      <a:r>
                        <a:rPr lang="en-US" sz="1800" dirty="0"/>
                        <a:t>(toxicology</a:t>
                      </a:r>
                      <a:r>
                        <a:rPr lang="en-US" sz="1800" baseline="0" dirty="0"/>
                        <a:t> screen results)</a:t>
                      </a:r>
                      <a:endParaRPr lang="en-US" sz="1800" dirty="0"/>
                    </a:p>
                  </a:txBody>
                  <a:tcPr/>
                </a:tc>
                <a:extLst>
                  <a:ext uri="{0D108BD9-81ED-4DB2-BD59-A6C34878D82A}">
                    <a16:rowId xmlns:a16="http://schemas.microsoft.com/office/drawing/2014/main" val="3838593044"/>
                  </a:ext>
                </a:extLst>
              </a:tr>
            </a:tbl>
          </a:graphicData>
        </a:graphic>
      </p:graphicFrame>
      <p:sp>
        <p:nvSpPr>
          <p:cNvPr id="7" name="Rectangle 6">
            <a:extLst>
              <a:ext uri="{FF2B5EF4-FFF2-40B4-BE49-F238E27FC236}">
                <a16:creationId xmlns:a16="http://schemas.microsoft.com/office/drawing/2014/main" id="{06CBDE8E-2121-4525-97E4-FB63B22F23EE}"/>
              </a:ext>
            </a:extLst>
          </p:cNvPr>
          <p:cNvSpPr/>
          <p:nvPr/>
        </p:nvSpPr>
        <p:spPr>
          <a:xfrm>
            <a:off x="4572000" y="3715061"/>
            <a:ext cx="3810000" cy="548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5AB812-D759-41D9-B61C-490E042E3CC5}"/>
              </a:ext>
            </a:extLst>
          </p:cNvPr>
          <p:cNvSpPr/>
          <p:nvPr/>
        </p:nvSpPr>
        <p:spPr>
          <a:xfrm>
            <a:off x="4572000" y="4630830"/>
            <a:ext cx="3810000" cy="885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B87F02-9708-4D44-B422-A5851C441752}"/>
              </a:ext>
            </a:extLst>
          </p:cNvPr>
          <p:cNvSpPr/>
          <p:nvPr/>
        </p:nvSpPr>
        <p:spPr>
          <a:xfrm>
            <a:off x="4572000" y="5675585"/>
            <a:ext cx="3810000" cy="548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29986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Words Matter!</a:t>
            </a:r>
          </a:p>
        </p:txBody>
      </p:sp>
      <p:sp>
        <p:nvSpPr>
          <p:cNvPr id="3" name="Content Placeholder 2"/>
          <p:cNvSpPr>
            <a:spLocks noGrp="1"/>
          </p:cNvSpPr>
          <p:nvPr>
            <p:ph idx="1"/>
          </p:nvPr>
        </p:nvSpPr>
        <p:spPr>
          <a:xfrm>
            <a:off x="628650" y="960676"/>
            <a:ext cx="7886700" cy="810328"/>
          </a:xfrm>
        </p:spPr>
        <p:txBody>
          <a:bodyPr/>
          <a:lstStyle/>
          <a:p>
            <a:r>
              <a:rPr lang="en-US" dirty="0">
                <a:solidFill>
                  <a:schemeClr val="tx1"/>
                </a:solidFill>
              </a:rPr>
              <a:t>What we say and how we say it makes a difference to our patients with substance use disorder(s).</a:t>
            </a:r>
          </a:p>
        </p:txBody>
      </p:sp>
      <p:graphicFrame>
        <p:nvGraphicFramePr>
          <p:cNvPr id="5" name="Content Placeholder 4"/>
          <p:cNvGraphicFramePr>
            <a:graphicFrameLocks noGrp="1"/>
          </p:cNvGraphicFramePr>
          <p:nvPr>
            <p:ph idx="10"/>
          </p:nvPr>
        </p:nvGraphicFramePr>
        <p:xfrm>
          <a:off x="628650" y="2012315"/>
          <a:ext cx="7886700" cy="427482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425927277"/>
                    </a:ext>
                  </a:extLst>
                </a:gridCol>
                <a:gridCol w="3943350">
                  <a:extLst>
                    <a:ext uri="{9D8B030D-6E8A-4147-A177-3AD203B41FA5}">
                      <a16:colId xmlns:a16="http://schemas.microsoft.com/office/drawing/2014/main" val="2357191477"/>
                    </a:ext>
                  </a:extLst>
                </a:gridCol>
              </a:tblGrid>
              <a:tr h="370840">
                <a:tc>
                  <a:txBody>
                    <a:bodyPr/>
                    <a:lstStyle/>
                    <a:p>
                      <a:pPr algn="ctr"/>
                      <a:r>
                        <a:rPr lang="en-US" sz="2400" dirty="0">
                          <a:solidFill>
                            <a:schemeClr val="tx1"/>
                          </a:solidFill>
                        </a:rPr>
                        <a:t>Stigmatizing </a:t>
                      </a:r>
                    </a:p>
                    <a:p>
                      <a:pPr algn="ctr"/>
                      <a:r>
                        <a:rPr lang="en-US" sz="2400" dirty="0">
                          <a:solidFill>
                            <a:schemeClr val="tx1"/>
                          </a:solidFill>
                        </a:rPr>
                        <a:t>Language</a:t>
                      </a:r>
                    </a:p>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Non- Stigmatizing</a:t>
                      </a:r>
                      <a:r>
                        <a:rPr lang="en-US" sz="2400" baseline="0" dirty="0">
                          <a:solidFill>
                            <a:schemeClr val="tx1"/>
                          </a:solidFill>
                        </a:rPr>
                        <a:t> Language</a:t>
                      </a:r>
                      <a:endParaRPr lang="en-US" sz="2400" dirty="0">
                        <a:solidFill>
                          <a:schemeClr val="tx1"/>
                        </a:solidFill>
                      </a:endParaRPr>
                    </a:p>
                    <a:p>
                      <a:endParaRPr lang="en-US" dirty="0"/>
                    </a:p>
                  </a:txBody>
                  <a:tcPr/>
                </a:tc>
                <a:extLst>
                  <a:ext uri="{0D108BD9-81ED-4DB2-BD59-A6C34878D82A}">
                    <a16:rowId xmlns:a16="http://schemas.microsoft.com/office/drawing/2014/main" val="2823531130"/>
                  </a:ext>
                </a:extLst>
              </a:tr>
              <a:tr h="370840">
                <a:tc>
                  <a:txBody>
                    <a:bodyPr/>
                    <a:lstStyle/>
                    <a:p>
                      <a:r>
                        <a:rPr lang="en-US" sz="1800" dirty="0"/>
                        <a:t>Addict, drunk, junkie</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Person with a substance use</a:t>
                      </a:r>
                      <a:r>
                        <a:rPr lang="en-US" sz="1800" baseline="0" dirty="0"/>
                        <a:t> disorder</a:t>
                      </a:r>
                      <a:endParaRPr lang="en-US" sz="1800" dirty="0"/>
                    </a:p>
                    <a:p>
                      <a:endParaRPr lang="en-US" dirty="0"/>
                    </a:p>
                  </a:txBody>
                  <a:tcPr/>
                </a:tc>
                <a:extLst>
                  <a:ext uri="{0D108BD9-81ED-4DB2-BD59-A6C34878D82A}">
                    <a16:rowId xmlns:a16="http://schemas.microsoft.com/office/drawing/2014/main" val="1583121684"/>
                  </a:ext>
                </a:extLst>
              </a:tr>
              <a:tr h="370840">
                <a:tc>
                  <a:txBody>
                    <a:bodyPr/>
                    <a:lstStyle/>
                    <a:p>
                      <a:r>
                        <a:rPr lang="en-US" sz="1800" dirty="0"/>
                        <a:t>Drug habit</a:t>
                      </a:r>
                    </a:p>
                    <a:p>
                      <a:r>
                        <a:rPr lang="en-US" sz="1800" dirty="0"/>
                        <a:t>Abuse</a:t>
                      </a:r>
                    </a:p>
                    <a:p>
                      <a:r>
                        <a:rPr lang="en-US" sz="1800" dirty="0"/>
                        <a:t>Drug</a:t>
                      </a:r>
                      <a:r>
                        <a:rPr lang="en-US" sz="1800" baseline="0" dirty="0"/>
                        <a:t> problem</a:t>
                      </a:r>
                      <a:endParaRPr lang="en-US" sz="1800" dirty="0"/>
                    </a:p>
                  </a:txBody>
                  <a:tcPr/>
                </a:tc>
                <a:tc>
                  <a:txBody>
                    <a:bodyPr/>
                    <a:lstStyle/>
                    <a:p>
                      <a:r>
                        <a:rPr lang="en-US" sz="1800" dirty="0"/>
                        <a:t>Substance use disorder</a:t>
                      </a:r>
                    </a:p>
                    <a:p>
                      <a:r>
                        <a:rPr lang="en-US" sz="1800" dirty="0"/>
                        <a:t>Risky,</a:t>
                      </a:r>
                      <a:r>
                        <a:rPr lang="en-US" sz="1800" baseline="0" dirty="0"/>
                        <a:t> unhealthy or heavy use</a:t>
                      </a:r>
                      <a:endParaRPr lang="en-US" sz="1800" dirty="0"/>
                    </a:p>
                    <a:p>
                      <a:endParaRPr lang="en-US" dirty="0"/>
                    </a:p>
                  </a:txBody>
                  <a:tcPr/>
                </a:tc>
                <a:extLst>
                  <a:ext uri="{0D108BD9-81ED-4DB2-BD59-A6C34878D82A}">
                    <a16:rowId xmlns:a16="http://schemas.microsoft.com/office/drawing/2014/main" val="2833879706"/>
                  </a:ext>
                </a:extLst>
              </a:tr>
              <a:tr h="370840">
                <a:tc>
                  <a:txBody>
                    <a:bodyPr/>
                    <a:lstStyle/>
                    <a:p>
                      <a:r>
                        <a:rPr lang="en-US" sz="1800" dirty="0"/>
                        <a:t>Clean</a:t>
                      </a:r>
                    </a:p>
                  </a:txBody>
                  <a:tcPr/>
                </a:tc>
                <a:tc>
                  <a:txBody>
                    <a:bodyPr/>
                    <a:lstStyle/>
                    <a:p>
                      <a:r>
                        <a:rPr lang="en-US" sz="1800" dirty="0"/>
                        <a:t>Person</a:t>
                      </a:r>
                      <a:r>
                        <a:rPr lang="en-US" sz="1800" baseline="0" dirty="0"/>
                        <a:t> in recovery</a:t>
                      </a:r>
                    </a:p>
                    <a:p>
                      <a:r>
                        <a:rPr lang="en-US" sz="1800" baseline="0" dirty="0"/>
                        <a:t>Abstinent</a:t>
                      </a:r>
                    </a:p>
                    <a:p>
                      <a:r>
                        <a:rPr lang="en-US" sz="1800" baseline="0" dirty="0"/>
                        <a:t>Not drinking or taking drugs </a:t>
                      </a:r>
                      <a:endParaRPr lang="en-US" sz="1800" dirty="0"/>
                    </a:p>
                    <a:p>
                      <a:endParaRPr lang="en-US" dirty="0"/>
                    </a:p>
                  </a:txBody>
                  <a:tcPr/>
                </a:tc>
                <a:extLst>
                  <a:ext uri="{0D108BD9-81ED-4DB2-BD59-A6C34878D82A}">
                    <a16:rowId xmlns:a16="http://schemas.microsoft.com/office/drawing/2014/main" val="2338861431"/>
                  </a:ext>
                </a:extLst>
              </a:tr>
              <a:tr h="370840">
                <a:tc>
                  <a:txBody>
                    <a:bodyPr/>
                    <a:lstStyle/>
                    <a:p>
                      <a:r>
                        <a:rPr lang="en-US" sz="1800" dirty="0"/>
                        <a:t>Clean or dirty</a:t>
                      </a:r>
                      <a:r>
                        <a:rPr lang="en-US" sz="1800" baseline="0" dirty="0"/>
                        <a:t> drug screen</a:t>
                      </a:r>
                      <a:endParaRPr lang="en-US" sz="1800" dirty="0"/>
                    </a:p>
                  </a:txBody>
                  <a:tcPr/>
                </a:tc>
                <a:tc>
                  <a:txBody>
                    <a:bodyPr/>
                    <a:lstStyle/>
                    <a:p>
                      <a:r>
                        <a:rPr lang="en-US" sz="1800" dirty="0"/>
                        <a:t>Positive or</a:t>
                      </a:r>
                      <a:r>
                        <a:rPr lang="en-US" sz="1800" baseline="0" dirty="0"/>
                        <a:t> negative  </a:t>
                      </a:r>
                      <a:r>
                        <a:rPr lang="en-US" sz="1800" dirty="0"/>
                        <a:t>(toxicology</a:t>
                      </a:r>
                      <a:r>
                        <a:rPr lang="en-US" sz="1800" baseline="0" dirty="0"/>
                        <a:t> screen results)</a:t>
                      </a:r>
                      <a:endParaRPr lang="en-US" sz="1800" dirty="0"/>
                    </a:p>
                  </a:txBody>
                  <a:tcPr/>
                </a:tc>
                <a:extLst>
                  <a:ext uri="{0D108BD9-81ED-4DB2-BD59-A6C34878D82A}">
                    <a16:rowId xmlns:a16="http://schemas.microsoft.com/office/drawing/2014/main" val="3838593044"/>
                  </a:ext>
                </a:extLst>
              </a:tr>
            </a:tbl>
          </a:graphicData>
        </a:graphic>
      </p:graphicFrame>
      <p:sp>
        <p:nvSpPr>
          <p:cNvPr id="9" name="Rectangle 8">
            <a:extLst>
              <a:ext uri="{FF2B5EF4-FFF2-40B4-BE49-F238E27FC236}">
                <a16:creationId xmlns:a16="http://schemas.microsoft.com/office/drawing/2014/main" id="{185AB812-D759-41D9-B61C-490E042E3CC5}"/>
              </a:ext>
            </a:extLst>
          </p:cNvPr>
          <p:cNvSpPr/>
          <p:nvPr/>
        </p:nvSpPr>
        <p:spPr>
          <a:xfrm>
            <a:off x="4572000" y="4630830"/>
            <a:ext cx="3810000" cy="885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B87F02-9708-4D44-B422-A5851C441752}"/>
              </a:ext>
            </a:extLst>
          </p:cNvPr>
          <p:cNvSpPr/>
          <p:nvPr/>
        </p:nvSpPr>
        <p:spPr>
          <a:xfrm>
            <a:off x="4572000" y="5675585"/>
            <a:ext cx="3810000" cy="548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9763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Words Matter!</a:t>
            </a:r>
          </a:p>
        </p:txBody>
      </p:sp>
      <p:sp>
        <p:nvSpPr>
          <p:cNvPr id="3" name="Content Placeholder 2"/>
          <p:cNvSpPr>
            <a:spLocks noGrp="1"/>
          </p:cNvSpPr>
          <p:nvPr>
            <p:ph idx="1"/>
          </p:nvPr>
        </p:nvSpPr>
        <p:spPr>
          <a:xfrm>
            <a:off x="628650" y="960676"/>
            <a:ext cx="7886700" cy="810328"/>
          </a:xfrm>
        </p:spPr>
        <p:txBody>
          <a:bodyPr/>
          <a:lstStyle/>
          <a:p>
            <a:r>
              <a:rPr lang="en-US" dirty="0">
                <a:solidFill>
                  <a:schemeClr val="tx1"/>
                </a:solidFill>
              </a:rPr>
              <a:t>What we say and how we say it makes a difference to our patients with substance use disorder(s).</a:t>
            </a:r>
          </a:p>
        </p:txBody>
      </p:sp>
      <p:graphicFrame>
        <p:nvGraphicFramePr>
          <p:cNvPr id="5" name="Content Placeholder 4"/>
          <p:cNvGraphicFramePr>
            <a:graphicFrameLocks noGrp="1"/>
          </p:cNvGraphicFramePr>
          <p:nvPr>
            <p:ph idx="10"/>
          </p:nvPr>
        </p:nvGraphicFramePr>
        <p:xfrm>
          <a:off x="628650" y="2012315"/>
          <a:ext cx="7886700" cy="427482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425927277"/>
                    </a:ext>
                  </a:extLst>
                </a:gridCol>
                <a:gridCol w="3943350">
                  <a:extLst>
                    <a:ext uri="{9D8B030D-6E8A-4147-A177-3AD203B41FA5}">
                      <a16:colId xmlns:a16="http://schemas.microsoft.com/office/drawing/2014/main" val="2357191477"/>
                    </a:ext>
                  </a:extLst>
                </a:gridCol>
              </a:tblGrid>
              <a:tr h="370840">
                <a:tc>
                  <a:txBody>
                    <a:bodyPr/>
                    <a:lstStyle/>
                    <a:p>
                      <a:pPr algn="ctr"/>
                      <a:r>
                        <a:rPr lang="en-US" sz="2400" dirty="0">
                          <a:solidFill>
                            <a:schemeClr val="tx1"/>
                          </a:solidFill>
                        </a:rPr>
                        <a:t>Stigmatizing </a:t>
                      </a:r>
                    </a:p>
                    <a:p>
                      <a:pPr algn="ctr"/>
                      <a:r>
                        <a:rPr lang="en-US" sz="2400" dirty="0">
                          <a:solidFill>
                            <a:schemeClr val="tx1"/>
                          </a:solidFill>
                        </a:rPr>
                        <a:t>Language</a:t>
                      </a:r>
                    </a:p>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Non- Stigmatizing</a:t>
                      </a:r>
                      <a:r>
                        <a:rPr lang="en-US" sz="2400" baseline="0" dirty="0">
                          <a:solidFill>
                            <a:schemeClr val="tx1"/>
                          </a:solidFill>
                        </a:rPr>
                        <a:t> Language</a:t>
                      </a:r>
                      <a:endParaRPr lang="en-US" sz="2400" dirty="0">
                        <a:solidFill>
                          <a:schemeClr val="tx1"/>
                        </a:solidFill>
                      </a:endParaRPr>
                    </a:p>
                    <a:p>
                      <a:endParaRPr lang="en-US" dirty="0"/>
                    </a:p>
                  </a:txBody>
                  <a:tcPr/>
                </a:tc>
                <a:extLst>
                  <a:ext uri="{0D108BD9-81ED-4DB2-BD59-A6C34878D82A}">
                    <a16:rowId xmlns:a16="http://schemas.microsoft.com/office/drawing/2014/main" val="2823531130"/>
                  </a:ext>
                </a:extLst>
              </a:tr>
              <a:tr h="370840">
                <a:tc>
                  <a:txBody>
                    <a:bodyPr/>
                    <a:lstStyle/>
                    <a:p>
                      <a:r>
                        <a:rPr lang="en-US" sz="1800" dirty="0"/>
                        <a:t>Addict, drunk, junkie</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Person with a substance use</a:t>
                      </a:r>
                      <a:r>
                        <a:rPr lang="en-US" sz="1800" baseline="0" dirty="0"/>
                        <a:t> disorder</a:t>
                      </a:r>
                      <a:endParaRPr lang="en-US" sz="1800" dirty="0"/>
                    </a:p>
                    <a:p>
                      <a:endParaRPr lang="en-US" dirty="0"/>
                    </a:p>
                  </a:txBody>
                  <a:tcPr/>
                </a:tc>
                <a:extLst>
                  <a:ext uri="{0D108BD9-81ED-4DB2-BD59-A6C34878D82A}">
                    <a16:rowId xmlns:a16="http://schemas.microsoft.com/office/drawing/2014/main" val="1583121684"/>
                  </a:ext>
                </a:extLst>
              </a:tr>
              <a:tr h="370840">
                <a:tc>
                  <a:txBody>
                    <a:bodyPr/>
                    <a:lstStyle/>
                    <a:p>
                      <a:r>
                        <a:rPr lang="en-US" sz="1800" dirty="0"/>
                        <a:t>Drug habit</a:t>
                      </a:r>
                    </a:p>
                    <a:p>
                      <a:r>
                        <a:rPr lang="en-US" sz="1800" dirty="0"/>
                        <a:t>Abuse</a:t>
                      </a:r>
                    </a:p>
                    <a:p>
                      <a:r>
                        <a:rPr lang="en-US" sz="1800" dirty="0"/>
                        <a:t>Drug</a:t>
                      </a:r>
                      <a:r>
                        <a:rPr lang="en-US" sz="1800" baseline="0" dirty="0"/>
                        <a:t> problem</a:t>
                      </a:r>
                      <a:endParaRPr lang="en-US" sz="1800" dirty="0"/>
                    </a:p>
                  </a:txBody>
                  <a:tcPr/>
                </a:tc>
                <a:tc>
                  <a:txBody>
                    <a:bodyPr/>
                    <a:lstStyle/>
                    <a:p>
                      <a:r>
                        <a:rPr lang="en-US" sz="1800" dirty="0"/>
                        <a:t>Substance use disorder</a:t>
                      </a:r>
                    </a:p>
                    <a:p>
                      <a:r>
                        <a:rPr lang="en-US" sz="1800" dirty="0"/>
                        <a:t>Risky,</a:t>
                      </a:r>
                      <a:r>
                        <a:rPr lang="en-US" sz="1800" baseline="0" dirty="0"/>
                        <a:t> unhealthy or heavy use</a:t>
                      </a:r>
                      <a:endParaRPr lang="en-US" sz="1800" dirty="0"/>
                    </a:p>
                    <a:p>
                      <a:endParaRPr lang="en-US" dirty="0"/>
                    </a:p>
                  </a:txBody>
                  <a:tcPr/>
                </a:tc>
                <a:extLst>
                  <a:ext uri="{0D108BD9-81ED-4DB2-BD59-A6C34878D82A}">
                    <a16:rowId xmlns:a16="http://schemas.microsoft.com/office/drawing/2014/main" val="2833879706"/>
                  </a:ext>
                </a:extLst>
              </a:tr>
              <a:tr h="370840">
                <a:tc>
                  <a:txBody>
                    <a:bodyPr/>
                    <a:lstStyle/>
                    <a:p>
                      <a:r>
                        <a:rPr lang="en-US" sz="1800" dirty="0"/>
                        <a:t>Clean</a:t>
                      </a:r>
                    </a:p>
                  </a:txBody>
                  <a:tcPr/>
                </a:tc>
                <a:tc>
                  <a:txBody>
                    <a:bodyPr/>
                    <a:lstStyle/>
                    <a:p>
                      <a:r>
                        <a:rPr lang="en-US" sz="1800" dirty="0"/>
                        <a:t>Person</a:t>
                      </a:r>
                      <a:r>
                        <a:rPr lang="en-US" sz="1800" baseline="0" dirty="0"/>
                        <a:t> in recovery</a:t>
                      </a:r>
                    </a:p>
                    <a:p>
                      <a:r>
                        <a:rPr lang="en-US" sz="1800" baseline="0" dirty="0"/>
                        <a:t>Abstinent</a:t>
                      </a:r>
                    </a:p>
                    <a:p>
                      <a:r>
                        <a:rPr lang="en-US" sz="1800" baseline="0" dirty="0"/>
                        <a:t>Not drinking or taking drugs </a:t>
                      </a:r>
                      <a:endParaRPr lang="en-US" sz="1800" dirty="0"/>
                    </a:p>
                    <a:p>
                      <a:endParaRPr lang="en-US" dirty="0"/>
                    </a:p>
                  </a:txBody>
                  <a:tcPr/>
                </a:tc>
                <a:extLst>
                  <a:ext uri="{0D108BD9-81ED-4DB2-BD59-A6C34878D82A}">
                    <a16:rowId xmlns:a16="http://schemas.microsoft.com/office/drawing/2014/main" val="2338861431"/>
                  </a:ext>
                </a:extLst>
              </a:tr>
              <a:tr h="370840">
                <a:tc>
                  <a:txBody>
                    <a:bodyPr/>
                    <a:lstStyle/>
                    <a:p>
                      <a:r>
                        <a:rPr lang="en-US" sz="1800" dirty="0"/>
                        <a:t>Clean or dirty</a:t>
                      </a:r>
                      <a:r>
                        <a:rPr lang="en-US" sz="1800" baseline="0" dirty="0"/>
                        <a:t> drug screen</a:t>
                      </a:r>
                      <a:endParaRPr lang="en-US" sz="1800" dirty="0"/>
                    </a:p>
                  </a:txBody>
                  <a:tcPr/>
                </a:tc>
                <a:tc>
                  <a:txBody>
                    <a:bodyPr/>
                    <a:lstStyle/>
                    <a:p>
                      <a:r>
                        <a:rPr lang="en-US" sz="1800" dirty="0"/>
                        <a:t>Positive or</a:t>
                      </a:r>
                      <a:r>
                        <a:rPr lang="en-US" sz="1800" baseline="0" dirty="0"/>
                        <a:t> negative  </a:t>
                      </a:r>
                      <a:r>
                        <a:rPr lang="en-US" sz="1800" dirty="0"/>
                        <a:t>(toxicology</a:t>
                      </a:r>
                      <a:r>
                        <a:rPr lang="en-US" sz="1800" baseline="0" dirty="0"/>
                        <a:t> screen results)</a:t>
                      </a:r>
                      <a:endParaRPr lang="en-US" sz="1800" dirty="0"/>
                    </a:p>
                  </a:txBody>
                  <a:tcPr/>
                </a:tc>
                <a:extLst>
                  <a:ext uri="{0D108BD9-81ED-4DB2-BD59-A6C34878D82A}">
                    <a16:rowId xmlns:a16="http://schemas.microsoft.com/office/drawing/2014/main" val="3838593044"/>
                  </a:ext>
                </a:extLst>
              </a:tr>
            </a:tbl>
          </a:graphicData>
        </a:graphic>
      </p:graphicFrame>
      <p:sp>
        <p:nvSpPr>
          <p:cNvPr id="11" name="Rectangle 10">
            <a:extLst>
              <a:ext uri="{FF2B5EF4-FFF2-40B4-BE49-F238E27FC236}">
                <a16:creationId xmlns:a16="http://schemas.microsoft.com/office/drawing/2014/main" id="{F6B87F02-9708-4D44-B422-A5851C441752}"/>
              </a:ext>
            </a:extLst>
          </p:cNvPr>
          <p:cNvSpPr/>
          <p:nvPr/>
        </p:nvSpPr>
        <p:spPr>
          <a:xfrm>
            <a:off x="4572000" y="5675585"/>
            <a:ext cx="3810000" cy="548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72846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Words Matter!</a:t>
            </a:r>
          </a:p>
        </p:txBody>
      </p:sp>
      <p:sp>
        <p:nvSpPr>
          <p:cNvPr id="3" name="Content Placeholder 2"/>
          <p:cNvSpPr>
            <a:spLocks noGrp="1"/>
          </p:cNvSpPr>
          <p:nvPr>
            <p:ph idx="1"/>
          </p:nvPr>
        </p:nvSpPr>
        <p:spPr>
          <a:xfrm>
            <a:off x="628650" y="960676"/>
            <a:ext cx="7886700" cy="810328"/>
          </a:xfrm>
        </p:spPr>
        <p:txBody>
          <a:bodyPr/>
          <a:lstStyle/>
          <a:p>
            <a:r>
              <a:rPr lang="en-US" dirty="0">
                <a:solidFill>
                  <a:schemeClr val="tx1"/>
                </a:solidFill>
              </a:rPr>
              <a:t>What we say and how we say it makes a difference to our patients with substance use disorder(s).</a:t>
            </a:r>
          </a:p>
        </p:txBody>
      </p:sp>
      <p:graphicFrame>
        <p:nvGraphicFramePr>
          <p:cNvPr id="5" name="Content Placeholder 4"/>
          <p:cNvGraphicFramePr>
            <a:graphicFrameLocks noGrp="1"/>
          </p:cNvGraphicFramePr>
          <p:nvPr>
            <p:ph idx="10"/>
          </p:nvPr>
        </p:nvGraphicFramePr>
        <p:xfrm>
          <a:off x="628650" y="2012315"/>
          <a:ext cx="7886700" cy="427482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425927277"/>
                    </a:ext>
                  </a:extLst>
                </a:gridCol>
                <a:gridCol w="3943350">
                  <a:extLst>
                    <a:ext uri="{9D8B030D-6E8A-4147-A177-3AD203B41FA5}">
                      <a16:colId xmlns:a16="http://schemas.microsoft.com/office/drawing/2014/main" val="2357191477"/>
                    </a:ext>
                  </a:extLst>
                </a:gridCol>
              </a:tblGrid>
              <a:tr h="370840">
                <a:tc>
                  <a:txBody>
                    <a:bodyPr/>
                    <a:lstStyle/>
                    <a:p>
                      <a:pPr algn="ctr"/>
                      <a:r>
                        <a:rPr lang="en-US" sz="2400" dirty="0">
                          <a:solidFill>
                            <a:schemeClr val="tx1"/>
                          </a:solidFill>
                        </a:rPr>
                        <a:t>Stigmatizing </a:t>
                      </a:r>
                    </a:p>
                    <a:p>
                      <a:pPr algn="ctr"/>
                      <a:r>
                        <a:rPr lang="en-US" sz="2400" dirty="0">
                          <a:solidFill>
                            <a:schemeClr val="tx1"/>
                          </a:solidFill>
                        </a:rPr>
                        <a:t>Language</a:t>
                      </a:r>
                    </a:p>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Non- Stigmatizing</a:t>
                      </a:r>
                      <a:r>
                        <a:rPr lang="en-US" sz="2400" baseline="0" dirty="0">
                          <a:solidFill>
                            <a:schemeClr val="tx1"/>
                          </a:solidFill>
                        </a:rPr>
                        <a:t> Language</a:t>
                      </a:r>
                      <a:endParaRPr lang="en-US" sz="2400" dirty="0">
                        <a:solidFill>
                          <a:schemeClr val="tx1"/>
                        </a:solidFill>
                      </a:endParaRPr>
                    </a:p>
                    <a:p>
                      <a:endParaRPr lang="en-US" dirty="0"/>
                    </a:p>
                  </a:txBody>
                  <a:tcPr/>
                </a:tc>
                <a:extLst>
                  <a:ext uri="{0D108BD9-81ED-4DB2-BD59-A6C34878D82A}">
                    <a16:rowId xmlns:a16="http://schemas.microsoft.com/office/drawing/2014/main" val="2823531130"/>
                  </a:ext>
                </a:extLst>
              </a:tr>
              <a:tr h="370840">
                <a:tc>
                  <a:txBody>
                    <a:bodyPr/>
                    <a:lstStyle/>
                    <a:p>
                      <a:r>
                        <a:rPr lang="en-US" sz="1800" dirty="0"/>
                        <a:t>Addict, drunk, junkie</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Person with a substance use</a:t>
                      </a:r>
                      <a:r>
                        <a:rPr lang="en-US" sz="1800" baseline="0" dirty="0"/>
                        <a:t> disorder</a:t>
                      </a:r>
                      <a:endParaRPr lang="en-US" sz="1800" dirty="0"/>
                    </a:p>
                    <a:p>
                      <a:endParaRPr lang="en-US" dirty="0"/>
                    </a:p>
                  </a:txBody>
                  <a:tcPr/>
                </a:tc>
                <a:extLst>
                  <a:ext uri="{0D108BD9-81ED-4DB2-BD59-A6C34878D82A}">
                    <a16:rowId xmlns:a16="http://schemas.microsoft.com/office/drawing/2014/main" val="1583121684"/>
                  </a:ext>
                </a:extLst>
              </a:tr>
              <a:tr h="370840">
                <a:tc>
                  <a:txBody>
                    <a:bodyPr/>
                    <a:lstStyle/>
                    <a:p>
                      <a:r>
                        <a:rPr lang="en-US" sz="1800" dirty="0"/>
                        <a:t>Drug habit</a:t>
                      </a:r>
                    </a:p>
                    <a:p>
                      <a:r>
                        <a:rPr lang="en-US" sz="1800" dirty="0"/>
                        <a:t>Abuse</a:t>
                      </a:r>
                    </a:p>
                    <a:p>
                      <a:r>
                        <a:rPr lang="en-US" sz="1800" dirty="0"/>
                        <a:t>Drug</a:t>
                      </a:r>
                      <a:r>
                        <a:rPr lang="en-US" sz="1800" baseline="0" dirty="0"/>
                        <a:t> problem</a:t>
                      </a:r>
                      <a:endParaRPr lang="en-US" sz="1800" dirty="0"/>
                    </a:p>
                  </a:txBody>
                  <a:tcPr/>
                </a:tc>
                <a:tc>
                  <a:txBody>
                    <a:bodyPr/>
                    <a:lstStyle/>
                    <a:p>
                      <a:r>
                        <a:rPr lang="en-US" sz="1800" dirty="0"/>
                        <a:t>Substance use disorder</a:t>
                      </a:r>
                    </a:p>
                    <a:p>
                      <a:r>
                        <a:rPr lang="en-US" sz="1800" dirty="0"/>
                        <a:t>Risky,</a:t>
                      </a:r>
                      <a:r>
                        <a:rPr lang="en-US" sz="1800" baseline="0" dirty="0"/>
                        <a:t> unhealthy or heavy use</a:t>
                      </a:r>
                      <a:endParaRPr lang="en-US" sz="1800" dirty="0"/>
                    </a:p>
                    <a:p>
                      <a:endParaRPr lang="en-US" dirty="0"/>
                    </a:p>
                  </a:txBody>
                  <a:tcPr/>
                </a:tc>
                <a:extLst>
                  <a:ext uri="{0D108BD9-81ED-4DB2-BD59-A6C34878D82A}">
                    <a16:rowId xmlns:a16="http://schemas.microsoft.com/office/drawing/2014/main" val="2833879706"/>
                  </a:ext>
                </a:extLst>
              </a:tr>
              <a:tr h="370840">
                <a:tc>
                  <a:txBody>
                    <a:bodyPr/>
                    <a:lstStyle/>
                    <a:p>
                      <a:r>
                        <a:rPr lang="en-US" sz="1800" dirty="0"/>
                        <a:t>Clean</a:t>
                      </a:r>
                    </a:p>
                  </a:txBody>
                  <a:tcPr/>
                </a:tc>
                <a:tc>
                  <a:txBody>
                    <a:bodyPr/>
                    <a:lstStyle/>
                    <a:p>
                      <a:r>
                        <a:rPr lang="en-US" sz="1800" dirty="0"/>
                        <a:t>Person</a:t>
                      </a:r>
                      <a:r>
                        <a:rPr lang="en-US" sz="1800" baseline="0" dirty="0"/>
                        <a:t> in recovery</a:t>
                      </a:r>
                    </a:p>
                    <a:p>
                      <a:r>
                        <a:rPr lang="en-US" sz="1800" baseline="0" dirty="0"/>
                        <a:t>Abstinent</a:t>
                      </a:r>
                    </a:p>
                    <a:p>
                      <a:r>
                        <a:rPr lang="en-US" sz="1800" baseline="0" dirty="0"/>
                        <a:t>Not drinking or taking drugs </a:t>
                      </a:r>
                      <a:endParaRPr lang="en-US" sz="1800" dirty="0"/>
                    </a:p>
                    <a:p>
                      <a:endParaRPr lang="en-US" dirty="0"/>
                    </a:p>
                  </a:txBody>
                  <a:tcPr/>
                </a:tc>
                <a:extLst>
                  <a:ext uri="{0D108BD9-81ED-4DB2-BD59-A6C34878D82A}">
                    <a16:rowId xmlns:a16="http://schemas.microsoft.com/office/drawing/2014/main" val="2338861431"/>
                  </a:ext>
                </a:extLst>
              </a:tr>
              <a:tr h="370840">
                <a:tc>
                  <a:txBody>
                    <a:bodyPr/>
                    <a:lstStyle/>
                    <a:p>
                      <a:r>
                        <a:rPr lang="en-US" sz="1800" dirty="0"/>
                        <a:t>Clean or dirty</a:t>
                      </a:r>
                      <a:r>
                        <a:rPr lang="en-US" sz="1800" baseline="0" dirty="0"/>
                        <a:t> drug screen</a:t>
                      </a:r>
                      <a:endParaRPr lang="en-US" sz="1800" dirty="0"/>
                    </a:p>
                  </a:txBody>
                  <a:tcPr/>
                </a:tc>
                <a:tc>
                  <a:txBody>
                    <a:bodyPr/>
                    <a:lstStyle/>
                    <a:p>
                      <a:r>
                        <a:rPr lang="en-US" sz="1800" dirty="0"/>
                        <a:t>Positive or</a:t>
                      </a:r>
                      <a:r>
                        <a:rPr lang="en-US" sz="1800" baseline="0" dirty="0"/>
                        <a:t> negative  </a:t>
                      </a:r>
                      <a:r>
                        <a:rPr lang="en-US" sz="1800" dirty="0"/>
                        <a:t>(toxicology</a:t>
                      </a:r>
                      <a:r>
                        <a:rPr lang="en-US" sz="1800" baseline="0" dirty="0"/>
                        <a:t> screen results)</a:t>
                      </a:r>
                      <a:endParaRPr lang="en-US" sz="1800" dirty="0"/>
                    </a:p>
                  </a:txBody>
                  <a:tcPr/>
                </a:tc>
                <a:extLst>
                  <a:ext uri="{0D108BD9-81ED-4DB2-BD59-A6C34878D82A}">
                    <a16:rowId xmlns:a16="http://schemas.microsoft.com/office/drawing/2014/main" val="3838593044"/>
                  </a:ext>
                </a:extLst>
              </a:tr>
            </a:tbl>
          </a:graphicData>
        </a:graphic>
      </p:graphicFrame>
    </p:spTree>
    <p:extLst>
      <p:ext uri="{BB962C8B-B14F-4D97-AF65-F5344CB8AC3E}">
        <p14:creationId xmlns:p14="http://schemas.microsoft.com/office/powerpoint/2010/main" val="7204304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21E0B-37AD-4B47-85EC-8E9C2AC466E4}"/>
              </a:ext>
            </a:extLst>
          </p:cNvPr>
          <p:cNvSpPr>
            <a:spLocks noGrp="1"/>
          </p:cNvSpPr>
          <p:nvPr>
            <p:ph type="title"/>
          </p:nvPr>
        </p:nvSpPr>
        <p:spPr/>
        <p:txBody>
          <a:bodyPr/>
          <a:lstStyle/>
          <a:p>
            <a:r>
              <a:rPr lang="en-US" b="1" dirty="0">
                <a:solidFill>
                  <a:schemeClr val="tx1"/>
                </a:solidFill>
              </a:rPr>
              <a:t>Case Follow Up	</a:t>
            </a:r>
          </a:p>
        </p:txBody>
      </p:sp>
      <p:sp>
        <p:nvSpPr>
          <p:cNvPr id="3" name="Content Placeholder 2">
            <a:extLst>
              <a:ext uri="{FF2B5EF4-FFF2-40B4-BE49-F238E27FC236}">
                <a16:creationId xmlns:a16="http://schemas.microsoft.com/office/drawing/2014/main" id="{992BC3A2-D6C5-42D3-AF8C-706A0B8BBB16}"/>
              </a:ext>
            </a:extLst>
          </p:cNvPr>
          <p:cNvSpPr>
            <a:spLocks noGrp="1"/>
          </p:cNvSpPr>
          <p:nvPr>
            <p:ph idx="1"/>
          </p:nvPr>
        </p:nvSpPr>
        <p:spPr>
          <a:xfrm>
            <a:off x="616927" y="2091532"/>
            <a:ext cx="7675350" cy="4351338"/>
          </a:xfrm>
        </p:spPr>
        <p:txBody>
          <a:bodyPr>
            <a:normAutofit/>
          </a:bodyPr>
          <a:lstStyle/>
          <a:p>
            <a:r>
              <a:rPr lang="en-US" dirty="0">
                <a:solidFill>
                  <a:schemeClr val="tx1"/>
                </a:solidFill>
              </a:rPr>
              <a:t>34 </a:t>
            </a:r>
            <a:r>
              <a:rPr lang="en-US" dirty="0" err="1">
                <a:solidFill>
                  <a:schemeClr val="tx1"/>
                </a:solidFill>
              </a:rPr>
              <a:t>yo</a:t>
            </a:r>
            <a:r>
              <a:rPr lang="en-US" dirty="0">
                <a:solidFill>
                  <a:schemeClr val="tx1"/>
                </a:solidFill>
              </a:rPr>
              <a:t> G2P1102 F with hx opioid and tobacco use disorders who presented to your clinic to establish care. </a:t>
            </a:r>
          </a:p>
          <a:p>
            <a:pPr marL="0" indent="0">
              <a:buNone/>
            </a:pPr>
            <a:endParaRPr lang="en-US" dirty="0">
              <a:solidFill>
                <a:schemeClr val="tx1"/>
              </a:solidFill>
            </a:endParaRPr>
          </a:p>
          <a:p>
            <a:r>
              <a:rPr lang="en-US" dirty="0">
                <a:solidFill>
                  <a:schemeClr val="tx1"/>
                </a:solidFill>
              </a:rPr>
              <a:t>Stabilized cravings/withdrawal on Buprenorphine/naloxone 8/2 mg SL tablet BID. </a:t>
            </a:r>
          </a:p>
          <a:p>
            <a:endParaRPr lang="en-US" dirty="0">
              <a:solidFill>
                <a:schemeClr val="tx1"/>
              </a:solidFill>
            </a:endParaRPr>
          </a:p>
          <a:p>
            <a:r>
              <a:rPr lang="en-US" dirty="0">
                <a:solidFill>
                  <a:schemeClr val="tx1"/>
                </a:solidFill>
              </a:rPr>
              <a:t>Engaged </a:t>
            </a:r>
            <a:r>
              <a:rPr lang="en-US" dirty="0" err="1">
                <a:solidFill>
                  <a:schemeClr val="tx1"/>
                </a:solidFill>
              </a:rPr>
              <a:t>pt</a:t>
            </a:r>
            <a:r>
              <a:rPr lang="en-US" dirty="0">
                <a:solidFill>
                  <a:schemeClr val="tx1"/>
                </a:solidFill>
              </a:rPr>
              <a:t> using motivational interviewing for tobacco use, stopped smoking after ~12 months. Pt requested IUD for contraception and eventually would like to start counseling for past hx trauma.</a:t>
            </a:r>
            <a:endParaRPr lang="en-US" b="1" dirty="0">
              <a:solidFill>
                <a:schemeClr val="tx1"/>
              </a:solidFill>
            </a:endParaRPr>
          </a:p>
        </p:txBody>
      </p:sp>
      <p:sp>
        <p:nvSpPr>
          <p:cNvPr id="4" name="Slide Number Placeholder 3">
            <a:extLst>
              <a:ext uri="{FF2B5EF4-FFF2-40B4-BE49-F238E27FC236}">
                <a16:creationId xmlns:a16="http://schemas.microsoft.com/office/drawing/2014/main" id="{CFBADCFB-FDA4-463D-9C2B-0D77711288BA}"/>
              </a:ext>
            </a:extLst>
          </p:cNvPr>
          <p:cNvSpPr>
            <a:spLocks noGrp="1"/>
          </p:cNvSpPr>
          <p:nvPr>
            <p:ph type="sldNum" sz="quarter" idx="12"/>
          </p:nvPr>
        </p:nvSpPr>
        <p:spPr/>
        <p:txBody>
          <a:bodyPr/>
          <a:lstStyle/>
          <a:p>
            <a:fld id="{931F3E5D-8F3E-4289-BF29-C0524CBABEAD}" type="slidenum">
              <a:rPr lang="en-US" smtClean="0"/>
              <a:pPr/>
              <a:t>75</a:t>
            </a:fld>
            <a:endParaRPr lang="en-US"/>
          </a:p>
        </p:txBody>
      </p:sp>
      <p:pic>
        <p:nvPicPr>
          <p:cNvPr id="6" name="Picture 2" descr="question mark in the head as a logo">
            <a:extLst>
              <a:ext uri="{FF2B5EF4-FFF2-40B4-BE49-F238E27FC236}">
                <a16:creationId xmlns:a16="http://schemas.microsoft.com/office/drawing/2014/main" id="{4244C321-D248-41F5-9E33-17D4A58856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175002"/>
            <a:ext cx="1612106" cy="1583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3451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normAutofit fontScale="90000"/>
          </a:bodyPr>
          <a:lstStyle/>
          <a:p>
            <a:pPr algn="ctr"/>
            <a:r>
              <a:rPr lang="en-US" sz="3600" b="1" dirty="0">
                <a:solidFill>
                  <a:schemeClr val="tx1"/>
                </a:solidFill>
              </a:rPr>
              <a:t>Summary Points</a:t>
            </a:r>
          </a:p>
        </p:txBody>
      </p:sp>
      <p:sp>
        <p:nvSpPr>
          <p:cNvPr id="3" name="Content Placeholder 2"/>
          <p:cNvSpPr>
            <a:spLocks noGrp="1"/>
          </p:cNvSpPr>
          <p:nvPr>
            <p:ph idx="1"/>
          </p:nvPr>
        </p:nvSpPr>
        <p:spPr>
          <a:xfrm>
            <a:off x="152400" y="1066800"/>
            <a:ext cx="8839200" cy="5638800"/>
          </a:xfrm>
        </p:spPr>
        <p:txBody>
          <a:bodyPr>
            <a:noAutofit/>
          </a:bodyPr>
          <a:lstStyle/>
          <a:p>
            <a:r>
              <a:rPr lang="en-US" dirty="0">
                <a:solidFill>
                  <a:schemeClr val="tx1"/>
                </a:solidFill>
              </a:rPr>
              <a:t>Addiction is a chronic disease and primarily involves the rewarding effects of dopamine.</a:t>
            </a:r>
          </a:p>
          <a:p>
            <a:pPr marL="0" indent="0">
              <a:buNone/>
            </a:pPr>
            <a:endParaRPr lang="en-US" dirty="0">
              <a:solidFill>
                <a:schemeClr val="tx1"/>
              </a:solidFill>
            </a:endParaRPr>
          </a:p>
          <a:p>
            <a:r>
              <a:rPr lang="en-US" dirty="0">
                <a:solidFill>
                  <a:schemeClr val="tx1"/>
                </a:solidFill>
              </a:rPr>
              <a:t>Pharmacotherapy is strongly evidence-based for opioid use disorder, consistently demonstrating better long-term outcomes than no MOUD (detox/medically supervised withdrawal).</a:t>
            </a:r>
          </a:p>
          <a:p>
            <a:endParaRPr lang="en-US" dirty="0">
              <a:solidFill>
                <a:schemeClr val="tx1"/>
              </a:solidFill>
            </a:endParaRPr>
          </a:p>
          <a:p>
            <a:r>
              <a:rPr lang="en-US" dirty="0">
                <a:solidFill>
                  <a:schemeClr val="tx1"/>
                </a:solidFill>
              </a:rPr>
              <a:t>Consider adjunct pharmacotherapies (</a:t>
            </a:r>
            <a:r>
              <a:rPr lang="en-US" dirty="0" err="1">
                <a:solidFill>
                  <a:schemeClr val="tx1"/>
                </a:solidFill>
              </a:rPr>
              <a:t>PrEP</a:t>
            </a:r>
            <a:r>
              <a:rPr lang="en-US" dirty="0">
                <a:solidFill>
                  <a:schemeClr val="tx1"/>
                </a:solidFill>
              </a:rPr>
              <a:t>, PEP, Naloxone) when working with individuals with opioid use disorder. </a:t>
            </a:r>
          </a:p>
          <a:p>
            <a:pPr marL="0" indent="0">
              <a:buNone/>
            </a:pPr>
            <a:endParaRPr lang="en-US" dirty="0">
              <a:solidFill>
                <a:schemeClr val="tx1"/>
              </a:solidFill>
            </a:endParaRPr>
          </a:p>
          <a:p>
            <a:r>
              <a:rPr lang="en-US" dirty="0">
                <a:solidFill>
                  <a:schemeClr val="tx1"/>
                </a:solidFill>
              </a:rPr>
              <a:t>Tele-behavioral health services allow for buprenorphine prescribing, increasing access to treatment. </a:t>
            </a:r>
          </a:p>
        </p:txBody>
      </p:sp>
      <p:sp>
        <p:nvSpPr>
          <p:cNvPr id="4" name="Slide Number Placeholder 3">
            <a:extLst>
              <a:ext uri="{FF2B5EF4-FFF2-40B4-BE49-F238E27FC236}">
                <a16:creationId xmlns:a16="http://schemas.microsoft.com/office/drawing/2014/main" id="{649AD37A-64A9-4E7E-8958-130F9134ADD2}"/>
              </a:ext>
            </a:extLst>
          </p:cNvPr>
          <p:cNvSpPr>
            <a:spLocks noGrp="1"/>
          </p:cNvSpPr>
          <p:nvPr>
            <p:ph type="sldNum" sz="quarter" idx="12"/>
          </p:nvPr>
        </p:nvSpPr>
        <p:spPr/>
        <p:txBody>
          <a:bodyPr/>
          <a:lstStyle/>
          <a:p>
            <a:fld id="{931F3E5D-8F3E-4289-BF29-C0524CBABEAD}" type="slidenum">
              <a:rPr lang="en-US" smtClean="0"/>
              <a:pPr/>
              <a:t>76</a:t>
            </a:fld>
            <a:endParaRPr lang="en-US"/>
          </a:p>
        </p:txBody>
      </p:sp>
    </p:spTree>
    <p:extLst>
      <p:ext uri="{BB962C8B-B14F-4D97-AF65-F5344CB8AC3E}">
        <p14:creationId xmlns:p14="http://schemas.microsoft.com/office/powerpoint/2010/main" val="152956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DB210-092C-4428-AF4A-788048EE2F1E}"/>
              </a:ext>
            </a:extLst>
          </p:cNvPr>
          <p:cNvSpPr>
            <a:spLocks noGrp="1"/>
          </p:cNvSpPr>
          <p:nvPr>
            <p:ph type="title"/>
          </p:nvPr>
        </p:nvSpPr>
        <p:spPr>
          <a:xfrm>
            <a:off x="0" y="224468"/>
            <a:ext cx="9144000" cy="853125"/>
          </a:xfrm>
        </p:spPr>
        <p:txBody>
          <a:bodyPr>
            <a:normAutofit fontScale="90000"/>
          </a:bodyPr>
          <a:lstStyle/>
          <a:p>
            <a:pPr algn="ctr"/>
            <a:r>
              <a:rPr lang="en-US" b="1" dirty="0"/>
              <a:t>SE AETC MOUD ECHO</a:t>
            </a:r>
            <a:br>
              <a:rPr lang="en-US" b="1" dirty="0"/>
            </a:br>
            <a:r>
              <a:rPr lang="en-US" b="1" dirty="0"/>
              <a:t>(</a:t>
            </a:r>
            <a:r>
              <a:rPr lang="en-US" b="1" dirty="0" err="1"/>
              <a:t>Telementoring</a:t>
            </a:r>
            <a:r>
              <a:rPr lang="en-US" b="1" dirty="0"/>
              <a:t>)</a:t>
            </a:r>
          </a:p>
        </p:txBody>
      </p:sp>
      <p:sp>
        <p:nvSpPr>
          <p:cNvPr id="3" name="Content Placeholder 2">
            <a:extLst>
              <a:ext uri="{FF2B5EF4-FFF2-40B4-BE49-F238E27FC236}">
                <a16:creationId xmlns:a16="http://schemas.microsoft.com/office/drawing/2014/main" id="{56AAC4D9-398C-4249-8DC1-7BD57C5AD65D}"/>
              </a:ext>
            </a:extLst>
          </p:cNvPr>
          <p:cNvSpPr>
            <a:spLocks noGrp="1"/>
          </p:cNvSpPr>
          <p:nvPr>
            <p:ph idx="1"/>
          </p:nvPr>
        </p:nvSpPr>
        <p:spPr>
          <a:xfrm>
            <a:off x="228600" y="1429069"/>
            <a:ext cx="8915400" cy="4351338"/>
          </a:xfrm>
        </p:spPr>
        <p:txBody>
          <a:bodyPr>
            <a:normAutofit/>
          </a:bodyPr>
          <a:lstStyle/>
          <a:p>
            <a:pPr marL="0" indent="0">
              <a:buNone/>
            </a:pPr>
            <a:r>
              <a:rPr lang="en-US" b="1" dirty="0"/>
              <a:t>KY -</a:t>
            </a:r>
            <a:r>
              <a:rPr lang="en-US" dirty="0"/>
              <a:t> </a:t>
            </a:r>
            <a:r>
              <a:rPr lang="en-US" b="1" dirty="0">
                <a:solidFill>
                  <a:schemeClr val="accent1"/>
                </a:solidFill>
              </a:rPr>
              <a:t>https://krhio.org/project-echo/</a:t>
            </a:r>
          </a:p>
          <a:p>
            <a:pPr marL="0" indent="0">
              <a:buNone/>
            </a:pPr>
            <a:r>
              <a:rPr lang="en-US" b="1" dirty="0"/>
              <a:t>TN</a:t>
            </a:r>
            <a:r>
              <a:rPr lang="en-US" dirty="0"/>
              <a:t> - </a:t>
            </a:r>
            <a:r>
              <a:rPr lang="en-US" b="1" dirty="0">
                <a:solidFill>
                  <a:schemeClr val="accent1"/>
                </a:solidFill>
              </a:rPr>
              <a:t>https://www.etsu.edu/com/cme/project_echo_main.php</a:t>
            </a:r>
          </a:p>
          <a:p>
            <a:pPr marL="0" indent="0">
              <a:buNone/>
            </a:pPr>
            <a:r>
              <a:rPr lang="en-US" b="1" dirty="0"/>
              <a:t>NC</a:t>
            </a:r>
            <a:r>
              <a:rPr lang="en-US" dirty="0"/>
              <a:t> - </a:t>
            </a:r>
            <a:r>
              <a:rPr lang="en-US" sz="2400" b="1" dirty="0">
                <a:solidFill>
                  <a:schemeClr val="accent1"/>
                </a:solidFill>
              </a:rPr>
              <a:t>www.echo.unc.edu | https://mahec.net/event/58626</a:t>
            </a:r>
          </a:p>
          <a:p>
            <a:pPr marL="0" indent="0">
              <a:buNone/>
            </a:pPr>
            <a:r>
              <a:rPr lang="en-US" b="1" dirty="0"/>
              <a:t>SC </a:t>
            </a:r>
            <a:r>
              <a:rPr lang="en-US" dirty="0"/>
              <a:t>- </a:t>
            </a:r>
            <a:r>
              <a:rPr lang="en-US" b="1" dirty="0">
                <a:solidFill>
                  <a:schemeClr val="accent1"/>
                </a:solidFill>
              </a:rPr>
              <a:t>https://scmataccess.org/</a:t>
            </a:r>
          </a:p>
          <a:p>
            <a:pPr marL="0" indent="0">
              <a:buNone/>
            </a:pPr>
            <a:r>
              <a:rPr lang="en-US" b="1" dirty="0">
                <a:solidFill>
                  <a:schemeClr val="tx1"/>
                </a:solidFill>
              </a:rPr>
              <a:t>AL - </a:t>
            </a:r>
            <a:r>
              <a:rPr lang="en-US" sz="2100" b="1" dirty="0">
                <a:solidFill>
                  <a:schemeClr val="accent1"/>
                </a:solidFill>
              </a:rPr>
              <a:t>https://www.uabmedicine.org/web/medicalprofessionals/project-echo</a:t>
            </a:r>
            <a:endParaRPr lang="en-US" sz="2100" b="1" dirty="0">
              <a:solidFill>
                <a:schemeClr val="tx1"/>
              </a:solidFill>
            </a:endParaRPr>
          </a:p>
          <a:p>
            <a:pPr marL="0" indent="0">
              <a:buNone/>
            </a:pPr>
            <a:r>
              <a:rPr lang="en-US" b="1" dirty="0">
                <a:solidFill>
                  <a:schemeClr val="tx1"/>
                </a:solidFill>
              </a:rPr>
              <a:t>GA, FL, MS-? </a:t>
            </a:r>
          </a:p>
        </p:txBody>
      </p:sp>
      <p:sp>
        <p:nvSpPr>
          <p:cNvPr id="4" name="Slide Number Placeholder 3">
            <a:extLst>
              <a:ext uri="{FF2B5EF4-FFF2-40B4-BE49-F238E27FC236}">
                <a16:creationId xmlns:a16="http://schemas.microsoft.com/office/drawing/2014/main" id="{C9DBD211-0762-4F5A-BB2D-CDB96DAC932A}"/>
              </a:ext>
            </a:extLst>
          </p:cNvPr>
          <p:cNvSpPr>
            <a:spLocks noGrp="1"/>
          </p:cNvSpPr>
          <p:nvPr>
            <p:ph type="sldNum" sz="quarter" idx="12"/>
          </p:nvPr>
        </p:nvSpPr>
        <p:spPr/>
        <p:txBody>
          <a:bodyPr/>
          <a:lstStyle/>
          <a:p>
            <a:fld id="{931F3E5D-8F3E-4289-BF29-C0524CBABEAD}" type="slidenum">
              <a:rPr lang="en-US" smtClean="0"/>
              <a:pPr/>
              <a:t>77</a:t>
            </a:fld>
            <a:endParaRPr lang="en-US"/>
          </a:p>
        </p:txBody>
      </p:sp>
      <p:pic>
        <p:nvPicPr>
          <p:cNvPr id="6" name="Picture 5">
            <a:extLst>
              <a:ext uri="{FF2B5EF4-FFF2-40B4-BE49-F238E27FC236}">
                <a16:creationId xmlns:a16="http://schemas.microsoft.com/office/drawing/2014/main" id="{236EEAA1-E701-4FF5-AFFD-82D69300A374}"/>
              </a:ext>
            </a:extLst>
          </p:cNvPr>
          <p:cNvPicPr>
            <a:picLocks noChangeAspect="1"/>
          </p:cNvPicPr>
          <p:nvPr/>
        </p:nvPicPr>
        <p:blipFill>
          <a:blip r:embed="rId3"/>
          <a:stretch>
            <a:fillRect/>
          </a:stretch>
        </p:blipFill>
        <p:spPr>
          <a:xfrm>
            <a:off x="2243136" y="3710148"/>
            <a:ext cx="4581525" cy="3000375"/>
          </a:xfrm>
          <a:prstGeom prst="rect">
            <a:avLst/>
          </a:prstGeom>
        </p:spPr>
      </p:pic>
      <p:sp>
        <p:nvSpPr>
          <p:cNvPr id="7" name="Rectangle 6">
            <a:extLst>
              <a:ext uri="{FF2B5EF4-FFF2-40B4-BE49-F238E27FC236}">
                <a16:creationId xmlns:a16="http://schemas.microsoft.com/office/drawing/2014/main" id="{20EDD7F6-7F3E-4FAC-994E-B847D0DFBF79}"/>
              </a:ext>
            </a:extLst>
          </p:cNvPr>
          <p:cNvSpPr/>
          <p:nvPr/>
        </p:nvSpPr>
        <p:spPr>
          <a:xfrm>
            <a:off x="4800600" y="3721101"/>
            <a:ext cx="2024062" cy="14604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F19517BA-FF26-4021-8D92-83AAA8BC7939}"/>
                  </a:ext>
                </a:extLst>
              </p14:cNvPr>
              <p14:cNvContentPartPr/>
              <p14:nvPr/>
            </p14:nvContentPartPr>
            <p14:xfrm>
              <a:off x="3900600" y="3915840"/>
              <a:ext cx="553320" cy="42840"/>
            </p14:xfrm>
          </p:contentPart>
        </mc:Choice>
        <mc:Fallback xmlns="">
          <p:pic>
            <p:nvPicPr>
              <p:cNvPr id="8" name="Ink 7">
                <a:extLst>
                  <a:ext uri="{FF2B5EF4-FFF2-40B4-BE49-F238E27FC236}">
                    <a16:creationId xmlns:a16="http://schemas.microsoft.com/office/drawing/2014/main" id="{F19517BA-FF26-4021-8D92-83AAA8BC7939}"/>
                  </a:ext>
                </a:extLst>
              </p:cNvPr>
              <p:cNvPicPr/>
              <p:nvPr/>
            </p:nvPicPr>
            <p:blipFill>
              <a:blip r:embed="rId5"/>
              <a:stretch>
                <a:fillRect/>
              </a:stretch>
            </p:blipFill>
            <p:spPr>
              <a:xfrm>
                <a:off x="3891960" y="3907200"/>
                <a:ext cx="5709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7925B3DA-6B6B-4513-9FB3-51263B360F5A}"/>
                  </a:ext>
                </a:extLst>
              </p14:cNvPr>
              <p14:cNvContentPartPr/>
              <p14:nvPr/>
            </p14:nvContentPartPr>
            <p14:xfrm>
              <a:off x="4632120" y="3977040"/>
              <a:ext cx="360" cy="360"/>
            </p14:xfrm>
          </p:contentPart>
        </mc:Choice>
        <mc:Fallback xmlns="">
          <p:pic>
            <p:nvPicPr>
              <p:cNvPr id="9" name="Ink 8">
                <a:extLst>
                  <a:ext uri="{FF2B5EF4-FFF2-40B4-BE49-F238E27FC236}">
                    <a16:creationId xmlns:a16="http://schemas.microsoft.com/office/drawing/2014/main" id="{7925B3DA-6B6B-4513-9FB3-51263B360F5A}"/>
                  </a:ext>
                </a:extLst>
              </p:cNvPr>
              <p:cNvPicPr/>
              <p:nvPr/>
            </p:nvPicPr>
            <p:blipFill>
              <a:blip r:embed="rId7"/>
              <a:stretch>
                <a:fillRect/>
              </a:stretch>
            </p:blipFill>
            <p:spPr>
              <a:xfrm>
                <a:off x="4569480" y="3914040"/>
                <a:ext cx="126000" cy="126000"/>
              </a:xfrm>
              <a:prstGeom prst="rect">
                <a:avLst/>
              </a:prstGeom>
            </p:spPr>
          </p:pic>
        </mc:Fallback>
      </mc:AlternateContent>
      <p:grpSp>
        <p:nvGrpSpPr>
          <p:cNvPr id="12" name="Group 11">
            <a:extLst>
              <a:ext uri="{FF2B5EF4-FFF2-40B4-BE49-F238E27FC236}">
                <a16:creationId xmlns:a16="http://schemas.microsoft.com/office/drawing/2014/main" id="{2BE41337-B7D5-4339-959E-231BB16DC85F}"/>
              </a:ext>
            </a:extLst>
          </p:cNvPr>
          <p:cNvGrpSpPr/>
          <p:nvPr/>
        </p:nvGrpSpPr>
        <p:grpSpPr>
          <a:xfrm>
            <a:off x="2256480" y="3776880"/>
            <a:ext cx="2376000" cy="2252880"/>
            <a:chOff x="2256480" y="3776880"/>
            <a:chExt cx="2376000" cy="2252880"/>
          </a:xfrm>
        </p:grpSpPr>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33715D1D-1E94-4573-96F9-4CD226486C5D}"/>
                    </a:ext>
                  </a:extLst>
                </p14:cNvPr>
                <p14:cNvContentPartPr/>
                <p14:nvPr/>
              </p14:nvContentPartPr>
              <p14:xfrm>
                <a:off x="2256480" y="3776880"/>
                <a:ext cx="2376000" cy="2247840"/>
              </p14:xfrm>
            </p:contentPart>
          </mc:Choice>
          <mc:Fallback xmlns="">
            <p:pic>
              <p:nvPicPr>
                <p:cNvPr id="10" name="Ink 9">
                  <a:extLst>
                    <a:ext uri="{FF2B5EF4-FFF2-40B4-BE49-F238E27FC236}">
                      <a16:creationId xmlns:a16="http://schemas.microsoft.com/office/drawing/2014/main" id="{33715D1D-1E94-4573-96F9-4CD226486C5D}"/>
                    </a:ext>
                  </a:extLst>
                </p:cNvPr>
                <p:cNvPicPr/>
                <p:nvPr/>
              </p:nvPicPr>
              <p:blipFill>
                <a:blip r:embed="rId9"/>
                <a:stretch>
                  <a:fillRect/>
                </a:stretch>
              </p:blipFill>
              <p:spPr>
                <a:xfrm>
                  <a:off x="2193480" y="3714240"/>
                  <a:ext cx="2501640" cy="2373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F6660417-B4B3-4FDE-8686-6538B6702484}"/>
                    </a:ext>
                  </a:extLst>
                </p14:cNvPr>
                <p14:cNvContentPartPr/>
                <p14:nvPr/>
              </p14:nvContentPartPr>
              <p14:xfrm>
                <a:off x="2354040" y="5820960"/>
                <a:ext cx="53640" cy="208800"/>
              </p14:xfrm>
            </p:contentPart>
          </mc:Choice>
          <mc:Fallback xmlns="">
            <p:pic>
              <p:nvPicPr>
                <p:cNvPr id="11" name="Ink 10">
                  <a:extLst>
                    <a:ext uri="{FF2B5EF4-FFF2-40B4-BE49-F238E27FC236}">
                      <a16:creationId xmlns:a16="http://schemas.microsoft.com/office/drawing/2014/main" id="{F6660417-B4B3-4FDE-8686-6538B6702484}"/>
                    </a:ext>
                  </a:extLst>
                </p:cNvPr>
                <p:cNvPicPr/>
                <p:nvPr/>
              </p:nvPicPr>
              <p:blipFill>
                <a:blip r:embed="rId11"/>
                <a:stretch>
                  <a:fillRect/>
                </a:stretch>
              </p:blipFill>
              <p:spPr>
                <a:xfrm>
                  <a:off x="2291400" y="5757960"/>
                  <a:ext cx="179280" cy="334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1B1FFDF4-1347-4D78-A788-D9D32BB72D6A}"/>
                  </a:ext>
                </a:extLst>
              </p14:cNvPr>
              <p14:cNvContentPartPr/>
              <p14:nvPr/>
            </p14:nvContentPartPr>
            <p14:xfrm>
              <a:off x="3486240" y="3762840"/>
              <a:ext cx="1253520" cy="123120"/>
            </p14:xfrm>
          </p:contentPart>
        </mc:Choice>
        <mc:Fallback xmlns="">
          <p:pic>
            <p:nvPicPr>
              <p:cNvPr id="13" name="Ink 12">
                <a:extLst>
                  <a:ext uri="{FF2B5EF4-FFF2-40B4-BE49-F238E27FC236}">
                    <a16:creationId xmlns:a16="http://schemas.microsoft.com/office/drawing/2014/main" id="{1B1FFDF4-1347-4D78-A788-D9D32BB72D6A}"/>
                  </a:ext>
                </a:extLst>
              </p:cNvPr>
              <p:cNvPicPr/>
              <p:nvPr/>
            </p:nvPicPr>
            <p:blipFill>
              <a:blip r:embed="rId13"/>
              <a:stretch>
                <a:fillRect/>
              </a:stretch>
            </p:blipFill>
            <p:spPr>
              <a:xfrm>
                <a:off x="3423600" y="3699840"/>
                <a:ext cx="13791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FBCF3BED-B620-42A1-A9A1-5936936EB75E}"/>
                  </a:ext>
                </a:extLst>
              </p14:cNvPr>
              <p14:cNvContentPartPr/>
              <p14:nvPr/>
            </p14:nvContentPartPr>
            <p14:xfrm>
              <a:off x="3510000" y="3717120"/>
              <a:ext cx="1101960" cy="262440"/>
            </p14:xfrm>
          </p:contentPart>
        </mc:Choice>
        <mc:Fallback xmlns="">
          <p:pic>
            <p:nvPicPr>
              <p:cNvPr id="14" name="Ink 13">
                <a:extLst>
                  <a:ext uri="{FF2B5EF4-FFF2-40B4-BE49-F238E27FC236}">
                    <a16:creationId xmlns:a16="http://schemas.microsoft.com/office/drawing/2014/main" id="{FBCF3BED-B620-42A1-A9A1-5936936EB75E}"/>
                  </a:ext>
                </a:extLst>
              </p:cNvPr>
              <p:cNvPicPr/>
              <p:nvPr/>
            </p:nvPicPr>
            <p:blipFill>
              <a:blip r:embed="rId15"/>
              <a:stretch>
                <a:fillRect/>
              </a:stretch>
            </p:blipFill>
            <p:spPr>
              <a:xfrm>
                <a:off x="3447360" y="3654120"/>
                <a:ext cx="122760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7D666704-E2DC-47CD-9658-1CE815FEE8CF}"/>
                  </a:ext>
                </a:extLst>
              </p14:cNvPr>
              <p14:cNvContentPartPr/>
              <p14:nvPr/>
            </p14:nvContentPartPr>
            <p14:xfrm>
              <a:off x="2222640" y="3799920"/>
              <a:ext cx="827280" cy="1102680"/>
            </p14:xfrm>
          </p:contentPart>
        </mc:Choice>
        <mc:Fallback xmlns="">
          <p:pic>
            <p:nvPicPr>
              <p:cNvPr id="15" name="Ink 14">
                <a:extLst>
                  <a:ext uri="{FF2B5EF4-FFF2-40B4-BE49-F238E27FC236}">
                    <a16:creationId xmlns:a16="http://schemas.microsoft.com/office/drawing/2014/main" id="{7D666704-E2DC-47CD-9658-1CE815FEE8CF}"/>
                  </a:ext>
                </a:extLst>
              </p:cNvPr>
              <p:cNvPicPr/>
              <p:nvPr/>
            </p:nvPicPr>
            <p:blipFill>
              <a:blip r:embed="rId17"/>
              <a:stretch>
                <a:fillRect/>
              </a:stretch>
            </p:blipFill>
            <p:spPr>
              <a:xfrm>
                <a:off x="2160000" y="3737280"/>
                <a:ext cx="952920" cy="1228320"/>
              </a:xfrm>
              <a:prstGeom prst="rect">
                <a:avLst/>
              </a:prstGeom>
            </p:spPr>
          </p:pic>
        </mc:Fallback>
      </mc:AlternateContent>
      <p:grpSp>
        <p:nvGrpSpPr>
          <p:cNvPr id="18" name="Group 17">
            <a:extLst>
              <a:ext uri="{FF2B5EF4-FFF2-40B4-BE49-F238E27FC236}">
                <a16:creationId xmlns:a16="http://schemas.microsoft.com/office/drawing/2014/main" id="{80BC3FE4-A269-45F3-8A79-7B4FD815876B}"/>
              </a:ext>
            </a:extLst>
          </p:cNvPr>
          <p:cNvGrpSpPr/>
          <p:nvPr/>
        </p:nvGrpSpPr>
        <p:grpSpPr>
          <a:xfrm>
            <a:off x="2348280" y="3762480"/>
            <a:ext cx="837000" cy="78120"/>
            <a:chOff x="2348280" y="3762480"/>
            <a:chExt cx="837000" cy="78120"/>
          </a:xfrm>
        </p:grpSpPr>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5C81D8C7-01D1-4A1C-A097-E9E9BD3DA4D7}"/>
                    </a:ext>
                  </a:extLst>
                </p14:cNvPr>
                <p14:cNvContentPartPr/>
                <p14:nvPr/>
              </p14:nvContentPartPr>
              <p14:xfrm>
                <a:off x="2348280" y="3762480"/>
                <a:ext cx="837000" cy="32040"/>
              </p14:xfrm>
            </p:contentPart>
          </mc:Choice>
          <mc:Fallback xmlns="">
            <p:pic>
              <p:nvPicPr>
                <p:cNvPr id="16" name="Ink 15">
                  <a:extLst>
                    <a:ext uri="{FF2B5EF4-FFF2-40B4-BE49-F238E27FC236}">
                      <a16:creationId xmlns:a16="http://schemas.microsoft.com/office/drawing/2014/main" id="{5C81D8C7-01D1-4A1C-A097-E9E9BD3DA4D7}"/>
                    </a:ext>
                  </a:extLst>
                </p:cNvPr>
                <p:cNvPicPr/>
                <p:nvPr/>
              </p:nvPicPr>
              <p:blipFill>
                <a:blip r:embed="rId19"/>
                <a:stretch>
                  <a:fillRect/>
                </a:stretch>
              </p:blipFill>
              <p:spPr>
                <a:xfrm>
                  <a:off x="2285280" y="3699840"/>
                  <a:ext cx="9626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1A4C6E7B-40F6-446A-BD8E-4E69CE111BDB}"/>
                    </a:ext>
                  </a:extLst>
                </p14:cNvPr>
                <p14:cNvContentPartPr/>
                <p14:nvPr/>
              </p14:nvContentPartPr>
              <p14:xfrm>
                <a:off x="2377080" y="3824400"/>
                <a:ext cx="714960" cy="16200"/>
              </p14:xfrm>
            </p:contentPart>
          </mc:Choice>
          <mc:Fallback xmlns="">
            <p:pic>
              <p:nvPicPr>
                <p:cNvPr id="17" name="Ink 16">
                  <a:extLst>
                    <a:ext uri="{FF2B5EF4-FFF2-40B4-BE49-F238E27FC236}">
                      <a16:creationId xmlns:a16="http://schemas.microsoft.com/office/drawing/2014/main" id="{1A4C6E7B-40F6-446A-BD8E-4E69CE111BDB}"/>
                    </a:ext>
                  </a:extLst>
                </p:cNvPr>
                <p:cNvPicPr/>
                <p:nvPr/>
              </p:nvPicPr>
              <p:blipFill>
                <a:blip r:embed="rId21"/>
                <a:stretch>
                  <a:fillRect/>
                </a:stretch>
              </p:blipFill>
              <p:spPr>
                <a:xfrm>
                  <a:off x="2314440" y="3761760"/>
                  <a:ext cx="840600" cy="141840"/>
                </a:xfrm>
                <a:prstGeom prst="rect">
                  <a:avLst/>
                </a:prstGeom>
              </p:spPr>
            </p:pic>
          </mc:Fallback>
        </mc:AlternateContent>
      </p:grpSp>
    </p:spTree>
    <p:extLst>
      <p:ext uri="{BB962C8B-B14F-4D97-AF65-F5344CB8AC3E}">
        <p14:creationId xmlns:p14="http://schemas.microsoft.com/office/powerpoint/2010/main" val="22765545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8A943-EC08-4C97-B593-3A6445530FCB}"/>
              </a:ext>
            </a:extLst>
          </p:cNvPr>
          <p:cNvSpPr>
            <a:spLocks noGrp="1"/>
          </p:cNvSpPr>
          <p:nvPr>
            <p:ph type="title"/>
          </p:nvPr>
        </p:nvSpPr>
        <p:spPr/>
        <p:txBody>
          <a:bodyPr/>
          <a:lstStyle/>
          <a:p>
            <a:r>
              <a:rPr lang="en-US" dirty="0">
                <a:solidFill>
                  <a:schemeClr val="tx1"/>
                </a:solidFill>
              </a:rPr>
              <a:t>References</a:t>
            </a:r>
          </a:p>
        </p:txBody>
      </p:sp>
      <p:sp>
        <p:nvSpPr>
          <p:cNvPr id="3" name="Content Placeholder 2">
            <a:extLst>
              <a:ext uri="{FF2B5EF4-FFF2-40B4-BE49-F238E27FC236}">
                <a16:creationId xmlns:a16="http://schemas.microsoft.com/office/drawing/2014/main" id="{5382D81A-87E2-4855-BCBE-8048B5E70475}"/>
              </a:ext>
            </a:extLst>
          </p:cNvPr>
          <p:cNvSpPr>
            <a:spLocks noGrp="1"/>
          </p:cNvSpPr>
          <p:nvPr>
            <p:ph idx="1"/>
          </p:nvPr>
        </p:nvSpPr>
        <p:spPr>
          <a:xfrm>
            <a:off x="228600" y="1447800"/>
            <a:ext cx="8686800" cy="5181600"/>
          </a:xfrm>
        </p:spPr>
        <p:txBody>
          <a:bodyPr>
            <a:noAutofit/>
          </a:bodyPr>
          <a:lstStyle/>
          <a:p>
            <a:r>
              <a:rPr lang="en-US" sz="1100" dirty="0">
                <a:solidFill>
                  <a:schemeClr val="tx1"/>
                </a:solidFill>
                <a:latin typeface="+mj-lt"/>
              </a:rPr>
              <a:t>https://www.ncbi.nlm.nih.gov/pmc/articles/PMC4942381/</a:t>
            </a:r>
          </a:p>
          <a:p>
            <a:r>
              <a:rPr lang="en-US" sz="1100" dirty="0">
                <a:solidFill>
                  <a:schemeClr val="tx1"/>
                </a:solidFill>
                <a:latin typeface="+mj-lt"/>
              </a:rPr>
              <a:t>https://www.asam.org/Quality-Science/definition-of-addiction</a:t>
            </a:r>
          </a:p>
          <a:p>
            <a:r>
              <a:rPr lang="en-US" sz="1100" dirty="0">
                <a:solidFill>
                  <a:schemeClr val="tx1"/>
                </a:solidFill>
                <a:latin typeface="+mj-lt"/>
              </a:rPr>
              <a:t>Center for Behavioral Health Statistics and Quality. (2018). 2019 National Survey on Drug Use and Health (NSDUH): Graphics from the Key Findings Report. Substance Abuse and Mental Health Services Administration, Rockville, MD.</a:t>
            </a:r>
          </a:p>
          <a:p>
            <a:r>
              <a:rPr lang="en-US" sz="1100" dirty="0">
                <a:solidFill>
                  <a:schemeClr val="tx1"/>
                </a:solidFill>
                <a:latin typeface="+mj-lt"/>
              </a:rPr>
              <a:t>https://www.cdc.gov/drugoverdose/epidemic/index.html</a:t>
            </a:r>
          </a:p>
          <a:p>
            <a:r>
              <a:rPr lang="en-US" sz="1100" dirty="0">
                <a:solidFill>
                  <a:schemeClr val="tx1"/>
                </a:solidFill>
                <a:latin typeface="+mj-lt"/>
              </a:rPr>
              <a:t>https://www.cdc.gov/nchs/products/databriefs/db356.htm#:~:text=Data%20from%20the%20National%20Vital,than%20in%202017%20(21.7).</a:t>
            </a:r>
          </a:p>
          <a:p>
            <a:r>
              <a:rPr lang="en-US" sz="1100" dirty="0">
                <a:solidFill>
                  <a:schemeClr val="tx1"/>
                </a:solidFill>
                <a:latin typeface="+mj-lt"/>
              </a:rPr>
              <a:t>https://www.cdc.gov/tobacco/data_statistics/fact_sheets/health_effects/tobacco_related_mortality/index.htm</a:t>
            </a:r>
          </a:p>
          <a:p>
            <a:r>
              <a:rPr lang="en-US" sz="1100" dirty="0">
                <a:solidFill>
                  <a:schemeClr val="tx1"/>
                </a:solidFill>
                <a:latin typeface="+mj-lt"/>
              </a:rPr>
              <a:t>https://www.cdc.gov/chronicdisease/resources/publications/factsheets/alcohol.htm</a:t>
            </a:r>
          </a:p>
          <a:p>
            <a:r>
              <a:rPr lang="en-US" sz="1100" dirty="0">
                <a:solidFill>
                  <a:schemeClr val="tx1"/>
                </a:solidFill>
                <a:latin typeface="+mj-lt"/>
              </a:rPr>
              <a:t>https://www.injuryfreenc.ncdhhs.gov/DataSurveillance/Poisoning.htm</a:t>
            </a:r>
          </a:p>
          <a:p>
            <a:r>
              <a:rPr lang="en-US" sz="1100" b="0" i="0" dirty="0">
                <a:solidFill>
                  <a:schemeClr val="tx1"/>
                </a:solidFill>
                <a:effectLst/>
                <a:latin typeface="+mj-lt"/>
              </a:rPr>
              <a:t>Wang, Q.Q., </a:t>
            </a:r>
            <a:r>
              <a:rPr lang="en-US" sz="1100" b="0" i="0" dirty="0" err="1">
                <a:solidFill>
                  <a:schemeClr val="tx1"/>
                </a:solidFill>
                <a:effectLst/>
                <a:latin typeface="+mj-lt"/>
              </a:rPr>
              <a:t>Kaelber</a:t>
            </a:r>
            <a:r>
              <a:rPr lang="en-US" sz="1100" b="0" i="0" dirty="0">
                <a:solidFill>
                  <a:schemeClr val="tx1"/>
                </a:solidFill>
                <a:effectLst/>
                <a:latin typeface="+mj-lt"/>
              </a:rPr>
              <a:t>, D.C., Xu, R. </a:t>
            </a:r>
            <a:r>
              <a:rPr lang="en-US" sz="1100" b="0" i="1" dirty="0">
                <a:solidFill>
                  <a:schemeClr val="tx1"/>
                </a:solidFill>
                <a:effectLst/>
                <a:latin typeface="+mj-lt"/>
              </a:rPr>
              <a:t>et al.</a:t>
            </a:r>
            <a:r>
              <a:rPr lang="en-US" sz="1100" b="0" i="0" dirty="0">
                <a:solidFill>
                  <a:schemeClr val="tx1"/>
                </a:solidFill>
                <a:effectLst/>
                <a:latin typeface="+mj-lt"/>
              </a:rPr>
              <a:t> Correction: COVID-19 risk and outcomes in patients with substance use disorders: analyses from electronic health records in the United States. </a:t>
            </a:r>
            <a:r>
              <a:rPr lang="en-US" sz="1100" b="0" i="1" dirty="0">
                <a:solidFill>
                  <a:schemeClr val="tx1"/>
                </a:solidFill>
                <a:effectLst/>
                <a:latin typeface="+mj-lt"/>
              </a:rPr>
              <a:t>Mol Psychiatry</a:t>
            </a:r>
            <a:r>
              <a:rPr lang="en-US" sz="1100" b="0" i="0" dirty="0">
                <a:solidFill>
                  <a:schemeClr val="tx1"/>
                </a:solidFill>
                <a:effectLst/>
                <a:latin typeface="+mj-lt"/>
              </a:rPr>
              <a:t> (2020).</a:t>
            </a:r>
          </a:p>
          <a:p>
            <a:r>
              <a:rPr lang="en-US" sz="1100" b="0" i="0" dirty="0">
                <a:solidFill>
                  <a:schemeClr val="tx1"/>
                </a:solidFill>
                <a:effectLst/>
                <a:latin typeface="+mj-lt"/>
              </a:rPr>
              <a:t>Volkow ND, </a:t>
            </a:r>
            <a:r>
              <a:rPr lang="en-US" sz="1100" b="0" i="0" dirty="0" err="1">
                <a:solidFill>
                  <a:schemeClr val="tx1"/>
                </a:solidFill>
                <a:effectLst/>
                <a:latin typeface="+mj-lt"/>
              </a:rPr>
              <a:t>Koob</a:t>
            </a:r>
            <a:r>
              <a:rPr lang="en-US" sz="1100" b="0" i="0" dirty="0">
                <a:solidFill>
                  <a:schemeClr val="tx1"/>
                </a:solidFill>
                <a:effectLst/>
                <a:latin typeface="+mj-lt"/>
              </a:rPr>
              <a:t> G. Brain disease model of addiction: why is it so controversial?. </a:t>
            </a:r>
            <a:r>
              <a:rPr lang="en-US" sz="1100" b="0" i="1" dirty="0">
                <a:solidFill>
                  <a:schemeClr val="tx1"/>
                </a:solidFill>
                <a:effectLst/>
                <a:latin typeface="+mj-lt"/>
              </a:rPr>
              <a:t>Lancet Psychiatry</a:t>
            </a:r>
            <a:r>
              <a:rPr lang="en-US" sz="1100" b="0" i="0" dirty="0">
                <a:solidFill>
                  <a:schemeClr val="tx1"/>
                </a:solidFill>
                <a:effectLst/>
                <a:latin typeface="+mj-lt"/>
              </a:rPr>
              <a:t>. 2015;2(8):677-679.</a:t>
            </a:r>
          </a:p>
          <a:p>
            <a:r>
              <a:rPr lang="en-US" sz="1100" b="0" i="0" dirty="0">
                <a:solidFill>
                  <a:schemeClr val="tx1"/>
                </a:solidFill>
                <a:effectLst/>
                <a:latin typeface="+mj-lt"/>
              </a:rPr>
              <a:t>McLellan AT, Lewis DC, O'Brien CP, Kleber HD. Drug dependence, a chronic medical illness: implications for treatment, insurance, and outcomes evaluation. JAMA. 2000 Oct 4;284(13):1689-95.</a:t>
            </a:r>
          </a:p>
          <a:p>
            <a:r>
              <a:rPr lang="en-US" sz="1100" b="0" i="0" dirty="0">
                <a:solidFill>
                  <a:schemeClr val="tx1"/>
                </a:solidFill>
                <a:effectLst/>
                <a:latin typeface="+mj-lt"/>
              </a:rPr>
              <a:t>American Psychiatric Association. </a:t>
            </a:r>
            <a:r>
              <a:rPr lang="en-US" sz="1100" b="0" i="1" dirty="0">
                <a:solidFill>
                  <a:schemeClr val="tx1"/>
                </a:solidFill>
                <a:effectLst/>
                <a:latin typeface="+mj-lt"/>
              </a:rPr>
              <a:t>Diagnostic and Statistical Manual of Mental Disorders.</a:t>
            </a:r>
            <a:r>
              <a:rPr lang="en-US" sz="1100" b="0" i="0" dirty="0">
                <a:solidFill>
                  <a:schemeClr val="tx1"/>
                </a:solidFill>
                <a:effectLst/>
                <a:latin typeface="+mj-lt"/>
              </a:rPr>
              <a:t> 5th ed. Washington D.C.: 2013.</a:t>
            </a:r>
            <a:endParaRPr lang="en-US" sz="1100" dirty="0">
              <a:solidFill>
                <a:schemeClr val="tx1"/>
              </a:solidFill>
              <a:latin typeface="+mj-lt"/>
            </a:endParaRPr>
          </a:p>
          <a:p>
            <a:r>
              <a:rPr lang="en-US" sz="1100" dirty="0">
                <a:solidFill>
                  <a:schemeClr val="tx1"/>
                </a:solidFill>
                <a:latin typeface="+mj-lt"/>
              </a:rPr>
              <a:t>https://dpt2.samhsa.gov/treatment/directory.aspx</a:t>
            </a:r>
          </a:p>
          <a:p>
            <a:r>
              <a:rPr lang="en-US" sz="1100" dirty="0">
                <a:solidFill>
                  <a:schemeClr val="tx1"/>
                </a:solidFill>
                <a:latin typeface="+mj-lt"/>
              </a:rPr>
              <a:t>https://www.cdc.gov/mmwr/preview/mmwrhtml/mm6126a5.htm</a:t>
            </a:r>
          </a:p>
          <a:p>
            <a:r>
              <a:rPr lang="en-US" sz="1100" b="0" i="0" dirty="0">
                <a:solidFill>
                  <a:schemeClr val="tx1"/>
                </a:solidFill>
                <a:effectLst/>
                <a:latin typeface="+mj-lt"/>
              </a:rPr>
              <a:t>Donovan DM, Anton RF, Miller WR, </a:t>
            </a:r>
            <a:r>
              <a:rPr lang="en-US" sz="1100" b="0" i="0" dirty="0" err="1">
                <a:solidFill>
                  <a:schemeClr val="tx1"/>
                </a:solidFill>
                <a:effectLst/>
                <a:latin typeface="+mj-lt"/>
              </a:rPr>
              <a:t>Longabaugh</a:t>
            </a:r>
            <a:r>
              <a:rPr lang="en-US" sz="1100" b="0" i="0" dirty="0">
                <a:solidFill>
                  <a:schemeClr val="tx1"/>
                </a:solidFill>
                <a:effectLst/>
                <a:latin typeface="+mj-lt"/>
              </a:rPr>
              <a:t> R, Hosking JD, Youngblood M; COMBINE Study Research Group. Combined pharmacotherapies and behavioral interventions for alcohol dependence (The COMBINE Study): examination of posttreatment drinking outcomes. J Stud Alcohol Drugs. 2008 Jan;69(1):5-13.</a:t>
            </a:r>
          </a:p>
          <a:p>
            <a:r>
              <a:rPr lang="en-US" sz="1100" dirty="0">
                <a:solidFill>
                  <a:schemeClr val="tx1"/>
                </a:solidFill>
                <a:latin typeface="+mj-lt"/>
              </a:rPr>
              <a:t>https://www.ncbi.nlm.nih.gov/pmc/articles/PMC7391072/</a:t>
            </a:r>
          </a:p>
          <a:p>
            <a:r>
              <a:rPr lang="en-US" sz="1100" dirty="0">
                <a:solidFill>
                  <a:schemeClr val="tx1"/>
                </a:solidFill>
                <a:effectLst/>
                <a:latin typeface="+mj-lt"/>
              </a:rPr>
              <a:t>Miller, Shannon C., et al. </a:t>
            </a:r>
            <a:r>
              <a:rPr lang="en-US" sz="1100" i="1" dirty="0">
                <a:solidFill>
                  <a:schemeClr val="tx1"/>
                </a:solidFill>
                <a:effectLst/>
                <a:latin typeface="+mj-lt"/>
              </a:rPr>
              <a:t>The ASAM Principles of Addiction Medicine</a:t>
            </a:r>
            <a:r>
              <a:rPr lang="en-US" sz="1100" dirty="0">
                <a:solidFill>
                  <a:schemeClr val="tx1"/>
                </a:solidFill>
                <a:effectLst/>
                <a:latin typeface="+mj-lt"/>
              </a:rPr>
              <a:t>. Wolters Kluwer, 2019. </a:t>
            </a:r>
          </a:p>
          <a:p>
            <a:endParaRPr lang="en-US" sz="1100" dirty="0">
              <a:solidFill>
                <a:schemeClr val="tx1"/>
              </a:solidFill>
              <a:latin typeface="+mj-lt"/>
            </a:endParaRPr>
          </a:p>
          <a:p>
            <a:endParaRPr lang="en-US" sz="1100" dirty="0">
              <a:solidFill>
                <a:schemeClr val="tx1"/>
              </a:solidFill>
              <a:latin typeface="+mj-lt"/>
            </a:endParaRPr>
          </a:p>
        </p:txBody>
      </p:sp>
      <p:sp>
        <p:nvSpPr>
          <p:cNvPr id="4" name="Slide Number Placeholder 3">
            <a:extLst>
              <a:ext uri="{FF2B5EF4-FFF2-40B4-BE49-F238E27FC236}">
                <a16:creationId xmlns:a16="http://schemas.microsoft.com/office/drawing/2014/main" id="{102201A9-60CA-4584-8E13-6B6D16204F1D}"/>
              </a:ext>
            </a:extLst>
          </p:cNvPr>
          <p:cNvSpPr>
            <a:spLocks noGrp="1"/>
          </p:cNvSpPr>
          <p:nvPr>
            <p:ph type="sldNum" sz="quarter" idx="12"/>
          </p:nvPr>
        </p:nvSpPr>
        <p:spPr/>
        <p:txBody>
          <a:bodyPr/>
          <a:lstStyle/>
          <a:p>
            <a:fld id="{931F3E5D-8F3E-4289-BF29-C0524CBABEAD}" type="slidenum">
              <a:rPr lang="en-US" smtClean="0"/>
              <a:pPr/>
              <a:t>78</a:t>
            </a:fld>
            <a:endParaRPr lang="en-US"/>
          </a:p>
        </p:txBody>
      </p:sp>
    </p:spTree>
    <p:extLst>
      <p:ext uri="{BB962C8B-B14F-4D97-AF65-F5344CB8AC3E}">
        <p14:creationId xmlns:p14="http://schemas.microsoft.com/office/powerpoint/2010/main" val="42736473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8A943-EC08-4C97-B593-3A6445530FCB}"/>
              </a:ext>
            </a:extLst>
          </p:cNvPr>
          <p:cNvSpPr>
            <a:spLocks noGrp="1"/>
          </p:cNvSpPr>
          <p:nvPr>
            <p:ph type="title"/>
          </p:nvPr>
        </p:nvSpPr>
        <p:spPr/>
        <p:txBody>
          <a:bodyPr/>
          <a:lstStyle/>
          <a:p>
            <a:r>
              <a:rPr lang="en-US" dirty="0">
                <a:solidFill>
                  <a:schemeClr val="tx1"/>
                </a:solidFill>
              </a:rPr>
              <a:t>References</a:t>
            </a:r>
          </a:p>
        </p:txBody>
      </p:sp>
      <p:sp>
        <p:nvSpPr>
          <p:cNvPr id="3" name="Content Placeholder 2">
            <a:extLst>
              <a:ext uri="{FF2B5EF4-FFF2-40B4-BE49-F238E27FC236}">
                <a16:creationId xmlns:a16="http://schemas.microsoft.com/office/drawing/2014/main" id="{5382D81A-87E2-4855-BCBE-8048B5E70475}"/>
              </a:ext>
            </a:extLst>
          </p:cNvPr>
          <p:cNvSpPr>
            <a:spLocks noGrp="1"/>
          </p:cNvSpPr>
          <p:nvPr>
            <p:ph idx="1"/>
          </p:nvPr>
        </p:nvSpPr>
        <p:spPr>
          <a:xfrm>
            <a:off x="228600" y="1447800"/>
            <a:ext cx="8686800" cy="5181600"/>
          </a:xfrm>
        </p:spPr>
        <p:txBody>
          <a:bodyPr>
            <a:normAutofit/>
          </a:bodyPr>
          <a:lstStyle/>
          <a:p>
            <a:r>
              <a:rPr lang="en-US" sz="1100" dirty="0">
                <a:solidFill>
                  <a:schemeClr val="tx1"/>
                </a:solidFill>
                <a:latin typeface="+mj-lt"/>
              </a:rPr>
              <a:t>https://americandrugtest.com/12-panel-urine-drug-test-cup-with-alcohol-free-shipping 25case/?gclid=CjwKCAjw583nBRBwEiwA7</a:t>
            </a:r>
          </a:p>
          <a:p>
            <a:pPr marL="0" indent="0">
              <a:buNone/>
            </a:pPr>
            <a:r>
              <a:rPr lang="en-US" sz="1100" dirty="0">
                <a:solidFill>
                  <a:schemeClr val="tx1"/>
                </a:solidFill>
                <a:latin typeface="+mj-lt"/>
              </a:rPr>
              <a:t>      MKvoAtOBvnOEklfCoj2_euMJ4ss2w2BCT5nY0W-T5lMHodXD9fhBhL6sRoCrcEQAvD_BwE</a:t>
            </a:r>
          </a:p>
          <a:p>
            <a:r>
              <a:rPr lang="en-US" sz="1100" b="0" i="0" dirty="0">
                <a:solidFill>
                  <a:schemeClr val="tx1"/>
                </a:solidFill>
                <a:effectLst/>
                <a:latin typeface="+mj-lt"/>
              </a:rPr>
              <a:t> Office of Applied Studies. Results From the 2013 National Survey on Drug Use and Health: Summary of National Findings. Section 7.3. Alcohol Use Treatment and Treatment Need. HHS Publication No. (SMA) 14-4863. Rockville, MD: Substance Abuse and Mental Health Services Administration; September 2014.</a:t>
            </a:r>
          </a:p>
          <a:p>
            <a:r>
              <a:rPr lang="en-US" sz="1100" dirty="0">
                <a:solidFill>
                  <a:schemeClr val="tx1"/>
                </a:solidFill>
                <a:latin typeface="+mj-lt"/>
              </a:rPr>
              <a:t>https://www.cochranelibrary.com/cdsr/doi/10.1002/14651858.CD001867.pub3/epdf/abstract</a:t>
            </a:r>
          </a:p>
          <a:p>
            <a:r>
              <a:rPr lang="en-US" sz="1100" b="0" i="0" dirty="0">
                <a:solidFill>
                  <a:schemeClr val="tx1"/>
                </a:solidFill>
                <a:effectLst/>
                <a:latin typeface="+mj-lt"/>
              </a:rPr>
              <a:t>Anton RF et al. Efficacy of gabapentin for the treatment of alcohol use disorder in patients with alcohol withdrawal symptoms: A randomized clinical trial. </a:t>
            </a:r>
            <a:r>
              <a:rPr lang="en-US" sz="1100" b="0" i="1" dirty="0">
                <a:solidFill>
                  <a:schemeClr val="tx1"/>
                </a:solidFill>
                <a:effectLst/>
                <a:latin typeface="+mj-lt"/>
              </a:rPr>
              <a:t>JAMA Intern Med</a:t>
            </a:r>
            <a:r>
              <a:rPr lang="en-US" sz="1100" b="0" i="0" dirty="0">
                <a:solidFill>
                  <a:schemeClr val="tx1"/>
                </a:solidFill>
                <a:effectLst/>
                <a:latin typeface="+mj-lt"/>
              </a:rPr>
              <a:t> 2020 Mar 9.</a:t>
            </a:r>
          </a:p>
          <a:p>
            <a:r>
              <a:rPr lang="en-US" sz="1100" b="0" i="0" dirty="0" err="1">
                <a:solidFill>
                  <a:schemeClr val="tx1"/>
                </a:solidFill>
                <a:effectLst/>
                <a:latin typeface="+mj-lt"/>
              </a:rPr>
              <a:t>Fouz‐Rosón</a:t>
            </a:r>
            <a:r>
              <a:rPr lang="en-US" sz="1100" b="0" i="0" dirty="0">
                <a:solidFill>
                  <a:schemeClr val="tx1"/>
                </a:solidFill>
                <a:effectLst/>
                <a:latin typeface="+mj-lt"/>
              </a:rPr>
              <a:t>, N., Montemayor‐Rubio, T., </a:t>
            </a:r>
            <a:r>
              <a:rPr lang="en-US" sz="1100" b="0" i="0" dirty="0" err="1">
                <a:solidFill>
                  <a:schemeClr val="tx1"/>
                </a:solidFill>
                <a:effectLst/>
                <a:latin typeface="+mj-lt"/>
              </a:rPr>
              <a:t>Almadana</a:t>
            </a:r>
            <a:r>
              <a:rPr lang="en-US" sz="1100" b="0" i="0" dirty="0">
                <a:solidFill>
                  <a:schemeClr val="tx1"/>
                </a:solidFill>
                <a:effectLst/>
                <a:latin typeface="+mj-lt"/>
              </a:rPr>
              <a:t>‐Pacheco, V., Montserrat‐García, S., Gómez‐</a:t>
            </a:r>
            <a:r>
              <a:rPr lang="en-US" sz="1100" b="0" i="0" dirty="0" err="1">
                <a:solidFill>
                  <a:schemeClr val="tx1"/>
                </a:solidFill>
                <a:effectLst/>
                <a:latin typeface="+mj-lt"/>
              </a:rPr>
              <a:t>Bastero</a:t>
            </a:r>
            <a:r>
              <a:rPr lang="en-US" sz="1100" b="0" i="0" dirty="0">
                <a:solidFill>
                  <a:schemeClr val="tx1"/>
                </a:solidFill>
                <a:effectLst/>
                <a:latin typeface="+mj-lt"/>
              </a:rPr>
              <a:t>, A. P., Romero‐Muñoz, C., and Polo‐</a:t>
            </a:r>
            <a:r>
              <a:rPr lang="en-US" sz="1100" b="0" i="0" dirty="0" err="1">
                <a:solidFill>
                  <a:schemeClr val="tx1"/>
                </a:solidFill>
                <a:effectLst/>
                <a:latin typeface="+mj-lt"/>
              </a:rPr>
              <a:t>Padillo</a:t>
            </a:r>
            <a:r>
              <a:rPr lang="en-US" sz="1100" b="0" i="0" dirty="0">
                <a:solidFill>
                  <a:schemeClr val="tx1"/>
                </a:solidFill>
                <a:effectLst/>
                <a:latin typeface="+mj-lt"/>
              </a:rPr>
              <a:t>, J. (2017) Effect of 0.5 mg versus 1 mg varenicline for smoking cessation: a randomized controlled trial. </a:t>
            </a:r>
            <a:r>
              <a:rPr lang="en-US" sz="1100" b="0" i="1" dirty="0">
                <a:solidFill>
                  <a:schemeClr val="tx1"/>
                </a:solidFill>
                <a:effectLst/>
                <a:latin typeface="+mj-lt"/>
              </a:rPr>
              <a:t>Addiction</a:t>
            </a:r>
            <a:r>
              <a:rPr lang="en-US" sz="1100" b="0" i="0" dirty="0">
                <a:solidFill>
                  <a:schemeClr val="tx1"/>
                </a:solidFill>
                <a:effectLst/>
                <a:latin typeface="+mj-lt"/>
              </a:rPr>
              <a:t>, 112: 1610– 1619.</a:t>
            </a:r>
          </a:p>
          <a:p>
            <a:r>
              <a:rPr lang="en-US" sz="1100" dirty="0">
                <a:solidFill>
                  <a:schemeClr val="tx1"/>
                </a:solidFill>
                <a:latin typeface="+mj-lt"/>
              </a:rPr>
              <a:t>https://pubmed.ncbi.nlm.nih.gov/24688036/</a:t>
            </a:r>
          </a:p>
          <a:p>
            <a:r>
              <a:rPr lang="en-US" sz="1100" dirty="0">
                <a:solidFill>
                  <a:schemeClr val="tx1"/>
                </a:solidFill>
                <a:latin typeface="+mj-lt"/>
              </a:rPr>
              <a:t>https://pubmed.ncbi.nlm.nih.gov/26198192/</a:t>
            </a:r>
          </a:p>
          <a:p>
            <a:r>
              <a:rPr lang="en-US" sz="1100" dirty="0">
                <a:solidFill>
                  <a:schemeClr val="tx1"/>
                </a:solidFill>
                <a:latin typeface="+mj-lt"/>
              </a:rPr>
              <a:t>https://www.ncbi.nlm.nih.gov/pmc/articles/PMC3959999/</a:t>
            </a:r>
          </a:p>
          <a:p>
            <a:r>
              <a:rPr lang="en-US" sz="1100" dirty="0">
                <a:solidFill>
                  <a:schemeClr val="tx1"/>
                </a:solidFill>
                <a:latin typeface="+mj-lt"/>
              </a:rPr>
              <a:t>https://ebm.bmj.com/content/17/3/96</a:t>
            </a:r>
          </a:p>
        </p:txBody>
      </p:sp>
      <p:sp>
        <p:nvSpPr>
          <p:cNvPr id="4" name="Slide Number Placeholder 3">
            <a:extLst>
              <a:ext uri="{FF2B5EF4-FFF2-40B4-BE49-F238E27FC236}">
                <a16:creationId xmlns:a16="http://schemas.microsoft.com/office/drawing/2014/main" id="{102201A9-60CA-4584-8E13-6B6D16204F1D}"/>
              </a:ext>
            </a:extLst>
          </p:cNvPr>
          <p:cNvSpPr>
            <a:spLocks noGrp="1"/>
          </p:cNvSpPr>
          <p:nvPr>
            <p:ph type="sldNum" sz="quarter" idx="12"/>
          </p:nvPr>
        </p:nvSpPr>
        <p:spPr/>
        <p:txBody>
          <a:bodyPr/>
          <a:lstStyle/>
          <a:p>
            <a:fld id="{931F3E5D-8F3E-4289-BF29-C0524CBABEAD}" type="slidenum">
              <a:rPr lang="en-US" smtClean="0"/>
              <a:pPr/>
              <a:t>79</a:t>
            </a:fld>
            <a:endParaRPr lang="en-US"/>
          </a:p>
        </p:txBody>
      </p:sp>
    </p:spTree>
    <p:extLst>
      <p:ext uri="{BB962C8B-B14F-4D97-AF65-F5344CB8AC3E}">
        <p14:creationId xmlns:p14="http://schemas.microsoft.com/office/powerpoint/2010/main" val="2002163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F6140-413C-4AE3-A1B1-2D42A4BC88EA}"/>
              </a:ext>
            </a:extLst>
          </p:cNvPr>
          <p:cNvSpPr>
            <a:spLocks noGrp="1"/>
          </p:cNvSpPr>
          <p:nvPr>
            <p:ph type="title"/>
          </p:nvPr>
        </p:nvSpPr>
        <p:spPr>
          <a:xfrm>
            <a:off x="0" y="204271"/>
            <a:ext cx="9144000" cy="777874"/>
          </a:xfrm>
        </p:spPr>
        <p:txBody>
          <a:bodyPr/>
          <a:lstStyle/>
          <a:p>
            <a:pPr algn="ctr"/>
            <a:r>
              <a:rPr lang="en-US" b="1" dirty="0">
                <a:solidFill>
                  <a:schemeClr val="tx1"/>
                </a:solidFill>
              </a:rPr>
              <a:t>Inpatient OUD Treatment</a:t>
            </a:r>
          </a:p>
        </p:txBody>
      </p:sp>
      <p:sp>
        <p:nvSpPr>
          <p:cNvPr id="4" name="Slide Number Placeholder 3">
            <a:extLst>
              <a:ext uri="{FF2B5EF4-FFF2-40B4-BE49-F238E27FC236}">
                <a16:creationId xmlns:a16="http://schemas.microsoft.com/office/drawing/2014/main" id="{E0DBB3CF-427A-4730-8651-B10005DD6AC8}"/>
              </a:ext>
            </a:extLst>
          </p:cNvPr>
          <p:cNvSpPr>
            <a:spLocks noGrp="1"/>
          </p:cNvSpPr>
          <p:nvPr>
            <p:ph type="sldNum" sz="quarter" idx="12"/>
          </p:nvPr>
        </p:nvSpPr>
        <p:spPr/>
        <p:txBody>
          <a:bodyPr/>
          <a:lstStyle/>
          <a:p>
            <a:fld id="{931F3E5D-8F3E-4289-BF29-C0524CBABEAD}" type="slidenum">
              <a:rPr lang="en-US" smtClean="0"/>
              <a:pPr/>
              <a:t>8</a:t>
            </a:fld>
            <a:endParaRPr lang="en-US"/>
          </a:p>
        </p:txBody>
      </p:sp>
      <p:sp>
        <p:nvSpPr>
          <p:cNvPr id="6" name="TextBox 5">
            <a:extLst>
              <a:ext uri="{FF2B5EF4-FFF2-40B4-BE49-F238E27FC236}">
                <a16:creationId xmlns:a16="http://schemas.microsoft.com/office/drawing/2014/main" id="{845EC5C3-AAE7-4BEA-BA4B-603FCFD14B16}"/>
              </a:ext>
            </a:extLst>
          </p:cNvPr>
          <p:cNvSpPr txBox="1"/>
          <p:nvPr/>
        </p:nvSpPr>
        <p:spPr>
          <a:xfrm>
            <a:off x="0" y="1916233"/>
            <a:ext cx="9144000" cy="615553"/>
          </a:xfrm>
          <a:prstGeom prst="rect">
            <a:avLst/>
          </a:prstGeom>
          <a:noFill/>
        </p:spPr>
        <p:txBody>
          <a:bodyPr wrap="square">
            <a:spAutoFit/>
          </a:bodyPr>
          <a:lstStyle/>
          <a:p>
            <a:pPr algn="ctr"/>
            <a:r>
              <a:rPr lang="en-US" sz="3400" b="1" dirty="0">
                <a:solidFill>
                  <a:schemeClr val="accent1"/>
                </a:solidFill>
                <a:highlight>
                  <a:srgbClr val="000000"/>
                </a:highlight>
                <a:hlinkClick r:id="rId2">
                  <a:extLst>
                    <a:ext uri="{A12FA001-AC4F-418D-AE19-62706E023703}">
                      <ahyp:hlinkClr xmlns:ahyp="http://schemas.microsoft.com/office/drawing/2018/hyperlinkcolor" val="tx"/>
                    </a:ext>
                  </a:extLst>
                </a:hlinkClick>
              </a:rPr>
              <a:t>Project SHOUT</a:t>
            </a:r>
            <a:r>
              <a:rPr lang="en-US" sz="3400" b="1" dirty="0">
                <a:hlinkClick r:id="rId2">
                  <a:extLst>
                    <a:ext uri="{A12FA001-AC4F-418D-AE19-62706E023703}">
                      <ahyp:hlinkClr xmlns:ahyp="http://schemas.microsoft.com/office/drawing/2018/hyperlinkcolor" val="tx"/>
                    </a:ext>
                  </a:extLst>
                </a:hlinkClick>
              </a:rPr>
              <a:t> - Inpatient MOUD</a:t>
            </a:r>
            <a:endParaRPr lang="en-US" sz="3400" b="1" dirty="0"/>
          </a:p>
        </p:txBody>
      </p:sp>
      <p:sp>
        <p:nvSpPr>
          <p:cNvPr id="5" name="Arrow: Down 4">
            <a:extLst>
              <a:ext uri="{FF2B5EF4-FFF2-40B4-BE49-F238E27FC236}">
                <a16:creationId xmlns:a16="http://schemas.microsoft.com/office/drawing/2014/main" id="{36D676E3-E756-4064-9800-29B9A5276759}"/>
              </a:ext>
            </a:extLst>
          </p:cNvPr>
          <p:cNvSpPr/>
          <p:nvPr/>
        </p:nvSpPr>
        <p:spPr>
          <a:xfrm>
            <a:off x="3962400" y="1067872"/>
            <a:ext cx="1219200" cy="777874"/>
          </a:xfrm>
          <a:prstGeom prst="downArrow">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5DCEE8F-2C56-49B4-8FD1-0DE30D61C9E9}"/>
              </a:ext>
            </a:extLst>
          </p:cNvPr>
          <p:cNvPicPr>
            <a:picLocks noChangeAspect="1"/>
          </p:cNvPicPr>
          <p:nvPr/>
        </p:nvPicPr>
        <p:blipFill>
          <a:blip r:embed="rId3"/>
          <a:stretch>
            <a:fillRect/>
          </a:stretch>
        </p:blipFill>
        <p:spPr>
          <a:xfrm>
            <a:off x="942975" y="2531786"/>
            <a:ext cx="7258050" cy="3811426"/>
          </a:xfrm>
          <a:prstGeom prst="rect">
            <a:avLst/>
          </a:prstGeom>
        </p:spPr>
      </p:pic>
      <p:sp>
        <p:nvSpPr>
          <p:cNvPr id="9" name="TextBox 8">
            <a:extLst>
              <a:ext uri="{FF2B5EF4-FFF2-40B4-BE49-F238E27FC236}">
                <a16:creationId xmlns:a16="http://schemas.microsoft.com/office/drawing/2014/main" id="{52EE24B0-C414-4500-B4E4-36B097526F2D}"/>
              </a:ext>
            </a:extLst>
          </p:cNvPr>
          <p:cNvSpPr txBox="1"/>
          <p:nvPr/>
        </p:nvSpPr>
        <p:spPr>
          <a:xfrm>
            <a:off x="0" y="6398310"/>
            <a:ext cx="9144000" cy="369332"/>
          </a:xfrm>
          <a:prstGeom prst="rect">
            <a:avLst/>
          </a:prstGeom>
          <a:noFill/>
        </p:spPr>
        <p:txBody>
          <a:bodyPr wrap="square">
            <a:spAutoFit/>
          </a:bodyPr>
          <a:lstStyle/>
          <a:p>
            <a:pPr algn="ctr"/>
            <a:r>
              <a:rPr lang="en-US" sz="1800" b="1" dirty="0"/>
              <a:t>https://drive.google.com/drive/folders/0BzCWVzSBFKcTNzhOWXlvYXkxenM</a:t>
            </a:r>
          </a:p>
        </p:txBody>
      </p:sp>
    </p:spTree>
    <p:extLst>
      <p:ext uri="{BB962C8B-B14F-4D97-AF65-F5344CB8AC3E}">
        <p14:creationId xmlns:p14="http://schemas.microsoft.com/office/powerpoint/2010/main" val="29622375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edication pills">
            <a:extLst>
              <a:ext uri="{FF2B5EF4-FFF2-40B4-BE49-F238E27FC236}">
                <a16:creationId xmlns:a16="http://schemas.microsoft.com/office/drawing/2014/main" id="{4AF60604-6FE1-47C9-B787-4521A6AAE9C1}"/>
              </a:ext>
            </a:extLst>
          </p:cNvPr>
          <p:cNvPicPr>
            <a:picLocks noChangeAspect="1" noChangeArrowheads="1"/>
          </p:cNvPicPr>
          <p:nvPr/>
        </p:nvPicPr>
        <p:blipFill>
          <a:blip r:embed="rId3">
            <a:alphaModFix amt="53000"/>
            <a:extLst>
              <a:ext uri="{28A0092B-C50C-407E-A947-70E740481C1C}">
                <a14:useLocalDpi xmlns:a14="http://schemas.microsoft.com/office/drawing/2010/main" val="0"/>
              </a:ext>
            </a:extLst>
          </a:blip>
          <a:srcRect/>
          <a:stretch>
            <a:fillRect/>
          </a:stretch>
        </p:blipFill>
        <p:spPr bwMode="auto">
          <a:xfrm>
            <a:off x="-1" y="2503"/>
            <a:ext cx="9135487" cy="6855497"/>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p:nvPr>
        </p:nvSpPr>
        <p:spPr>
          <a:xfrm>
            <a:off x="0" y="741037"/>
            <a:ext cx="9144000" cy="1219200"/>
          </a:xfrm>
        </p:spPr>
        <p:txBody>
          <a:bodyPr>
            <a:noAutofit/>
          </a:bodyPr>
          <a:lstStyle/>
          <a:p>
            <a:pPr algn="ctr" eaLnBrk="1" hangingPunct="1"/>
            <a:r>
              <a:rPr lang="en-US" b="1" dirty="0">
                <a:solidFill>
                  <a:schemeClr val="tx1"/>
                </a:solidFill>
                <a:highlight>
                  <a:srgbClr val="000000"/>
                </a:highlight>
                <a:ea typeface="Times" pitchFamily="-103" charset="0"/>
                <a:cs typeface="Times" pitchFamily="-103" charset="0"/>
              </a:rPr>
              <a:t>Thank you!</a:t>
            </a:r>
            <a:br>
              <a:rPr lang="en-US" b="1" dirty="0">
                <a:solidFill>
                  <a:schemeClr val="tx1"/>
                </a:solidFill>
                <a:highlight>
                  <a:srgbClr val="000000"/>
                </a:highlight>
                <a:ea typeface="Times" pitchFamily="-103" charset="0"/>
                <a:cs typeface="Times" pitchFamily="-103" charset="0"/>
              </a:rPr>
            </a:br>
            <a:r>
              <a:rPr lang="en-US" b="1" dirty="0">
                <a:solidFill>
                  <a:schemeClr val="accent1"/>
                </a:solidFill>
                <a:highlight>
                  <a:srgbClr val="000000"/>
                </a:highlight>
                <a:ea typeface="Times" pitchFamily="-103" charset="0"/>
                <a:cs typeface="Times" pitchFamily="-103" charset="0"/>
              </a:rPr>
              <a:t>Questions?</a:t>
            </a:r>
            <a:r>
              <a:rPr lang="en-US" b="1" dirty="0">
                <a:solidFill>
                  <a:schemeClr val="tx1"/>
                </a:solidFill>
                <a:highlight>
                  <a:srgbClr val="000000"/>
                </a:highlight>
                <a:ea typeface="Times" pitchFamily="-103" charset="0"/>
                <a:cs typeface="Times" pitchFamily="-103" charset="0"/>
              </a:rPr>
              <a:t> </a:t>
            </a:r>
          </a:p>
        </p:txBody>
      </p:sp>
      <p:sp>
        <p:nvSpPr>
          <p:cNvPr id="17411" name="Rectangle 3"/>
          <p:cNvSpPr>
            <a:spLocks noGrp="1" noChangeArrowheads="1"/>
          </p:cNvSpPr>
          <p:nvPr>
            <p:ph idx="1"/>
          </p:nvPr>
        </p:nvSpPr>
        <p:spPr>
          <a:xfrm>
            <a:off x="0" y="1602023"/>
            <a:ext cx="9144000" cy="4953000"/>
          </a:xfrm>
        </p:spPr>
        <p:txBody>
          <a:bodyPr>
            <a:normAutofit/>
          </a:bodyPr>
          <a:lstStyle/>
          <a:p>
            <a:pPr algn="ctr" eaLnBrk="1" hangingPunct="1">
              <a:buFont typeface="Wingdings" pitchFamily="-103" charset="2"/>
              <a:buNone/>
            </a:pPr>
            <a:endParaRPr lang="en-US" sz="2400" dirty="0">
              <a:solidFill>
                <a:schemeClr val="tx1"/>
              </a:solidFill>
              <a:ea typeface="ＭＳ Ｐゴシック" pitchFamily="-103" charset="-128"/>
              <a:cs typeface="ＭＳ Ｐゴシック" pitchFamily="-103" charset="-128"/>
            </a:endParaRPr>
          </a:p>
          <a:p>
            <a:pPr algn="ctr" eaLnBrk="1" hangingPunct="1">
              <a:buFont typeface="Wingdings" pitchFamily="-103" charset="2"/>
              <a:buNone/>
            </a:pPr>
            <a:endParaRPr lang="en-US" sz="2400" dirty="0">
              <a:solidFill>
                <a:schemeClr val="tx1"/>
              </a:solidFill>
              <a:ea typeface="ＭＳ Ｐゴシック" pitchFamily="-103" charset="-128"/>
              <a:cs typeface="ＭＳ Ｐゴシック" pitchFamily="-103" charset="-128"/>
            </a:endParaRPr>
          </a:p>
          <a:p>
            <a:pPr algn="ctr" eaLnBrk="1" hangingPunct="1">
              <a:buFont typeface="Wingdings" pitchFamily="-103" charset="2"/>
              <a:buNone/>
            </a:pPr>
            <a:r>
              <a:rPr lang="en-US" b="1" dirty="0">
                <a:solidFill>
                  <a:schemeClr val="tx1"/>
                </a:solidFill>
                <a:highlight>
                  <a:srgbClr val="000000"/>
                </a:highlight>
                <a:ea typeface="ＭＳ Ｐゴシック" pitchFamily="-103" charset="-128"/>
                <a:cs typeface="ＭＳ Ｐゴシック" pitchFamily="-103" charset="-128"/>
              </a:rPr>
              <a:t>Michael Baca-Atlas</a:t>
            </a:r>
            <a:r>
              <a:rPr lang="en-US" sz="2400" b="1" dirty="0">
                <a:solidFill>
                  <a:schemeClr val="tx1"/>
                </a:solidFill>
                <a:highlight>
                  <a:srgbClr val="000000"/>
                </a:highlight>
                <a:ea typeface="ＭＳ Ｐゴシック" pitchFamily="-103" charset="-128"/>
                <a:cs typeface="ＭＳ Ｐゴシック" pitchFamily="-103" charset="-128"/>
              </a:rPr>
              <a:t>, MD, FASAM</a:t>
            </a:r>
          </a:p>
          <a:p>
            <a:pPr marL="0" indent="0" algn="ctr" eaLnBrk="1" hangingPunct="1">
              <a:buNone/>
            </a:pPr>
            <a:r>
              <a:rPr lang="en-US" sz="3000" b="1" dirty="0">
                <a:solidFill>
                  <a:schemeClr val="accent1"/>
                </a:solidFill>
                <a:highlight>
                  <a:srgbClr val="000000"/>
                </a:highlight>
                <a:latin typeface="Century Gothic" pitchFamily="-103" charset="0"/>
                <a:ea typeface="ＭＳ Ｐゴシック" pitchFamily="-103" charset="-128"/>
                <a:cs typeface="ＭＳ Ｐゴシック" pitchFamily="-103" charset="-128"/>
              </a:rPr>
              <a:t>michael_baca-atlas@med.unc.edu</a:t>
            </a:r>
          </a:p>
          <a:p>
            <a:pPr marL="0" indent="0" algn="ctr" eaLnBrk="1" hangingPunct="1">
              <a:buNone/>
            </a:pPr>
            <a:endParaRPr lang="en-US" sz="1800" dirty="0">
              <a:solidFill>
                <a:schemeClr val="tx1"/>
              </a:solidFill>
              <a:latin typeface="Century Gothic" pitchFamily="-103" charset="0"/>
              <a:ea typeface="ＭＳ Ｐゴシック" pitchFamily="-103" charset="-128"/>
              <a:cs typeface="ＭＳ Ｐゴシック" pitchFamily="-103" charset="-128"/>
            </a:endParaRPr>
          </a:p>
          <a:p>
            <a:pPr marL="0" indent="0" algn="ctr" eaLnBrk="1" hangingPunct="1">
              <a:buNone/>
            </a:pPr>
            <a:endParaRPr lang="en-US" sz="1800" dirty="0">
              <a:solidFill>
                <a:schemeClr val="tx1"/>
              </a:solidFill>
              <a:latin typeface="Century Gothic" pitchFamily="-103" charset="0"/>
              <a:ea typeface="ＭＳ Ｐゴシック" pitchFamily="-103" charset="-128"/>
              <a:cs typeface="ＭＳ Ｐゴシック" pitchFamily="-103" charset="-128"/>
            </a:endParaRPr>
          </a:p>
          <a:p>
            <a:pPr marL="0" indent="0" algn="ctr" eaLnBrk="1" hangingPunct="1">
              <a:buNone/>
            </a:pPr>
            <a:endParaRPr lang="en-US" sz="1800" dirty="0">
              <a:solidFill>
                <a:schemeClr val="tx1"/>
              </a:solidFill>
              <a:latin typeface="Century Gothic" pitchFamily="-103" charset="0"/>
              <a:ea typeface="ＭＳ Ｐゴシック" pitchFamily="-103" charset="-128"/>
              <a:cs typeface="ＭＳ Ｐゴシック" pitchFamily="-103" charset="-128"/>
            </a:endParaRPr>
          </a:p>
          <a:p>
            <a:pPr marL="0" indent="0" algn="ctr" eaLnBrk="1" hangingPunct="1">
              <a:buNone/>
            </a:pPr>
            <a:endParaRPr lang="en-US" sz="1800" dirty="0">
              <a:solidFill>
                <a:schemeClr val="tx1"/>
              </a:solidFill>
              <a:latin typeface="Century Gothic" pitchFamily="-103" charset="0"/>
              <a:ea typeface="ＭＳ Ｐゴシック" pitchFamily="-103" charset="-128"/>
              <a:cs typeface="ＭＳ Ｐゴシック" pitchFamily="-103" charset="-128"/>
            </a:endParaRPr>
          </a:p>
          <a:p>
            <a:pPr marL="0" indent="0" algn="ctr" eaLnBrk="1" hangingPunct="1">
              <a:buNone/>
            </a:pPr>
            <a:endParaRPr lang="en-US" sz="1800" dirty="0">
              <a:solidFill>
                <a:schemeClr val="tx1"/>
              </a:solidFill>
              <a:latin typeface="Century Gothic" pitchFamily="-103" charset="0"/>
              <a:ea typeface="ＭＳ Ｐゴシック" pitchFamily="-103" charset="-128"/>
              <a:cs typeface="ＭＳ Ｐゴシック" pitchFamily="-103" charset="-128"/>
            </a:endParaRPr>
          </a:p>
          <a:p>
            <a:pPr algn="ctr" eaLnBrk="1" hangingPunct="1"/>
            <a:endParaRPr lang="en-US" sz="1800" dirty="0">
              <a:solidFill>
                <a:schemeClr val="tx1"/>
              </a:solidFill>
              <a:latin typeface="Century Gothic" pitchFamily="-103" charset="0"/>
              <a:ea typeface="ＭＳ Ｐゴシック" pitchFamily="-103" charset="-128"/>
              <a:cs typeface="ＭＳ Ｐゴシック" pitchFamily="-103" charset="-128"/>
            </a:endParaRPr>
          </a:p>
          <a:p>
            <a:pPr eaLnBrk="1" hangingPunct="1"/>
            <a:endParaRPr lang="en-US" dirty="0">
              <a:solidFill>
                <a:schemeClr val="tx1"/>
              </a:solidFill>
              <a:ea typeface="ＭＳ Ｐゴシック" pitchFamily="-103" charset="-128"/>
              <a:cs typeface="ＭＳ Ｐゴシック" pitchFamily="-103" charset="-128"/>
            </a:endParaRPr>
          </a:p>
        </p:txBody>
      </p:sp>
      <p:sp>
        <p:nvSpPr>
          <p:cNvPr id="2" name="Slide Number Placeholder 1">
            <a:extLst>
              <a:ext uri="{FF2B5EF4-FFF2-40B4-BE49-F238E27FC236}">
                <a16:creationId xmlns:a16="http://schemas.microsoft.com/office/drawing/2014/main" id="{672C1591-E4DE-4F3E-836B-E84842D2AC19}"/>
              </a:ext>
            </a:extLst>
          </p:cNvPr>
          <p:cNvSpPr>
            <a:spLocks noGrp="1"/>
          </p:cNvSpPr>
          <p:nvPr>
            <p:ph type="sldNum" sz="quarter" idx="12"/>
          </p:nvPr>
        </p:nvSpPr>
        <p:spPr/>
        <p:txBody>
          <a:bodyPr/>
          <a:lstStyle/>
          <a:p>
            <a:fld id="{931F3E5D-8F3E-4289-BF29-C0524CBABEAD}" type="slidenum">
              <a:rPr lang="en-US" smtClean="0"/>
              <a:pPr/>
              <a:t>80</a:t>
            </a:fld>
            <a:endParaRPr lang="en-US" dirty="0"/>
          </a:p>
        </p:txBody>
      </p:sp>
      <p:pic>
        <p:nvPicPr>
          <p:cNvPr id="9" name="Picture 8">
            <a:extLst>
              <a:ext uri="{FF2B5EF4-FFF2-40B4-BE49-F238E27FC236}">
                <a16:creationId xmlns:a16="http://schemas.microsoft.com/office/drawing/2014/main" id="{6DF431BE-5EDF-4B34-9336-CC48E1B79C53}"/>
              </a:ext>
            </a:extLst>
          </p:cNvPr>
          <p:cNvPicPr>
            <a:picLocks noChangeAspect="1"/>
          </p:cNvPicPr>
          <p:nvPr/>
        </p:nvPicPr>
        <p:blipFill>
          <a:blip r:embed="rId4"/>
          <a:stretch>
            <a:fillRect/>
          </a:stretch>
        </p:blipFill>
        <p:spPr>
          <a:xfrm>
            <a:off x="1829304" y="3637552"/>
            <a:ext cx="5476875" cy="1209675"/>
          </a:xfrm>
          <a:prstGeom prst="rect">
            <a:avLst/>
          </a:prstGeom>
        </p:spPr>
      </p:pic>
      <p:sp>
        <p:nvSpPr>
          <p:cNvPr id="10" name="TextBox 9">
            <a:extLst>
              <a:ext uri="{FF2B5EF4-FFF2-40B4-BE49-F238E27FC236}">
                <a16:creationId xmlns:a16="http://schemas.microsoft.com/office/drawing/2014/main" id="{853D15EA-CFD9-458B-A58E-88E99655B393}"/>
              </a:ext>
            </a:extLst>
          </p:cNvPr>
          <p:cNvSpPr txBox="1"/>
          <p:nvPr/>
        </p:nvSpPr>
        <p:spPr>
          <a:xfrm>
            <a:off x="757741" y="5001624"/>
            <a:ext cx="7620000" cy="1477328"/>
          </a:xfrm>
          <a:prstGeom prst="rect">
            <a:avLst/>
          </a:prstGeom>
          <a:noFill/>
          <a:ln>
            <a:solidFill>
              <a:schemeClr val="tx1"/>
            </a:solidFill>
          </a:ln>
        </p:spPr>
        <p:txBody>
          <a:bodyPr wrap="square" rtlCol="0">
            <a:spAutoFit/>
          </a:bodyPr>
          <a:lstStyle/>
          <a:p>
            <a:r>
              <a:rPr lang="en-US" dirty="0"/>
              <a:t>https://www.cdc.gov/drugoverdose/resources/hhs.html</a:t>
            </a:r>
          </a:p>
          <a:p>
            <a:r>
              <a:rPr lang="en-US" dirty="0"/>
              <a:t>https://www.samhsa.gov/medication-assisted-treatment</a:t>
            </a:r>
          </a:p>
          <a:p>
            <a:r>
              <a:rPr lang="en-US" dirty="0"/>
              <a:t>https://www.asam.org/resources/publications</a:t>
            </a:r>
          </a:p>
          <a:p>
            <a:r>
              <a:rPr lang="en-US" dirty="0"/>
              <a:t>https://www.hhs.gov/about/agencies/iea/partnerships/opioidtoolkit/index.html</a:t>
            </a:r>
          </a:p>
          <a:p>
            <a:r>
              <a:rPr lang="en-US" dirty="0"/>
              <a:t>https://www.asam.org/membership/state-chapters</a:t>
            </a:r>
          </a:p>
        </p:txBody>
      </p:sp>
    </p:spTree>
    <p:extLst>
      <p:ext uri="{BB962C8B-B14F-4D97-AF65-F5344CB8AC3E}">
        <p14:creationId xmlns:p14="http://schemas.microsoft.com/office/powerpoint/2010/main" val="1236735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21E0B-37AD-4B47-85EC-8E9C2AC466E4}"/>
              </a:ext>
            </a:extLst>
          </p:cNvPr>
          <p:cNvSpPr>
            <a:spLocks noGrp="1"/>
          </p:cNvSpPr>
          <p:nvPr>
            <p:ph type="title"/>
          </p:nvPr>
        </p:nvSpPr>
        <p:spPr/>
        <p:txBody>
          <a:bodyPr/>
          <a:lstStyle/>
          <a:p>
            <a:r>
              <a:rPr lang="en-US" b="1" dirty="0">
                <a:solidFill>
                  <a:schemeClr val="tx1"/>
                </a:solidFill>
              </a:rPr>
              <a:t>Case 	</a:t>
            </a:r>
          </a:p>
        </p:txBody>
      </p:sp>
      <p:sp>
        <p:nvSpPr>
          <p:cNvPr id="3" name="Content Placeholder 2">
            <a:extLst>
              <a:ext uri="{FF2B5EF4-FFF2-40B4-BE49-F238E27FC236}">
                <a16:creationId xmlns:a16="http://schemas.microsoft.com/office/drawing/2014/main" id="{992BC3A2-D6C5-42D3-AF8C-706A0B8BBB16}"/>
              </a:ext>
            </a:extLst>
          </p:cNvPr>
          <p:cNvSpPr>
            <a:spLocks noGrp="1"/>
          </p:cNvSpPr>
          <p:nvPr>
            <p:ph idx="1"/>
          </p:nvPr>
        </p:nvSpPr>
        <p:spPr>
          <a:xfrm>
            <a:off x="616927" y="2091532"/>
            <a:ext cx="7675350" cy="4351338"/>
          </a:xfrm>
        </p:spPr>
        <p:txBody>
          <a:bodyPr>
            <a:normAutofit/>
          </a:bodyPr>
          <a:lstStyle/>
          <a:p>
            <a:r>
              <a:rPr lang="en-US" dirty="0">
                <a:solidFill>
                  <a:schemeClr val="tx1"/>
                </a:solidFill>
              </a:rPr>
              <a:t>34 </a:t>
            </a:r>
            <a:r>
              <a:rPr lang="en-US" dirty="0" err="1">
                <a:solidFill>
                  <a:schemeClr val="tx1"/>
                </a:solidFill>
              </a:rPr>
              <a:t>yo</a:t>
            </a:r>
            <a:r>
              <a:rPr lang="en-US" dirty="0">
                <a:solidFill>
                  <a:schemeClr val="tx1"/>
                </a:solidFill>
              </a:rPr>
              <a:t> G2P1102 F with history of opioid and tobacco use disorders who presents to your clinic to establish care. </a:t>
            </a:r>
          </a:p>
          <a:p>
            <a:pPr marL="0" indent="0">
              <a:buNone/>
            </a:pPr>
            <a:endParaRPr lang="en-US" dirty="0">
              <a:solidFill>
                <a:schemeClr val="tx1"/>
              </a:solidFill>
            </a:endParaRPr>
          </a:p>
          <a:p>
            <a:r>
              <a:rPr lang="en-US" dirty="0">
                <a:solidFill>
                  <a:schemeClr val="tx1"/>
                </a:solidFill>
              </a:rPr>
              <a:t>She reports using intranasal heroin daily and smokes 1 pack of cigarettes daily. </a:t>
            </a:r>
          </a:p>
          <a:p>
            <a:endParaRPr lang="en-US" dirty="0">
              <a:solidFill>
                <a:schemeClr val="tx1"/>
              </a:solidFill>
            </a:endParaRPr>
          </a:p>
        </p:txBody>
      </p:sp>
      <p:sp>
        <p:nvSpPr>
          <p:cNvPr id="4" name="Slide Number Placeholder 3">
            <a:extLst>
              <a:ext uri="{FF2B5EF4-FFF2-40B4-BE49-F238E27FC236}">
                <a16:creationId xmlns:a16="http://schemas.microsoft.com/office/drawing/2014/main" id="{CFBADCFB-FDA4-463D-9C2B-0D77711288BA}"/>
              </a:ext>
            </a:extLst>
          </p:cNvPr>
          <p:cNvSpPr>
            <a:spLocks noGrp="1"/>
          </p:cNvSpPr>
          <p:nvPr>
            <p:ph type="sldNum" sz="quarter" idx="12"/>
          </p:nvPr>
        </p:nvSpPr>
        <p:spPr/>
        <p:txBody>
          <a:bodyPr/>
          <a:lstStyle/>
          <a:p>
            <a:fld id="{931F3E5D-8F3E-4289-BF29-C0524CBABEAD}" type="slidenum">
              <a:rPr lang="en-US" smtClean="0"/>
              <a:pPr/>
              <a:t>9</a:t>
            </a:fld>
            <a:endParaRPr lang="en-US"/>
          </a:p>
        </p:txBody>
      </p:sp>
      <p:pic>
        <p:nvPicPr>
          <p:cNvPr id="6" name="Picture 2" descr="question mark in the head as a logo">
            <a:extLst>
              <a:ext uri="{FF2B5EF4-FFF2-40B4-BE49-F238E27FC236}">
                <a16:creationId xmlns:a16="http://schemas.microsoft.com/office/drawing/2014/main" id="{4244C321-D248-41F5-9E33-17D4A58856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175002"/>
            <a:ext cx="1612106" cy="1583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177224"/>
      </p:ext>
    </p:extLst>
  </p:cSld>
  <p:clrMapOvr>
    <a:masterClrMapping/>
  </p:clrMapOvr>
</p:sld>
</file>

<file path=ppt/theme/theme1.xml><?xml version="1.0" encoding="utf-8"?>
<a:theme xmlns:a="http://schemas.openxmlformats.org/drawingml/2006/main" name="ReviewCourse">
  <a:themeElements>
    <a:clrScheme name="ASAM">
      <a:dk1>
        <a:srgbClr val="06204C"/>
      </a:dk1>
      <a:lt1>
        <a:sysClr val="window" lastClr="FFFFFF"/>
      </a:lt1>
      <a:dk2>
        <a:srgbClr val="06204C"/>
      </a:dk2>
      <a:lt2>
        <a:srgbClr val="5493B2"/>
      </a:lt2>
      <a:accent1>
        <a:srgbClr val="6EA0B0"/>
      </a:accent1>
      <a:accent2>
        <a:srgbClr val="F6DE55"/>
      </a:accent2>
      <a:accent3>
        <a:srgbClr val="8D89A4"/>
      </a:accent3>
      <a:accent4>
        <a:srgbClr val="748560"/>
      </a:accent4>
      <a:accent5>
        <a:srgbClr val="9E9273"/>
      </a:accent5>
      <a:accent6>
        <a:srgbClr val="7E848D"/>
      </a:accent6>
      <a:hlink>
        <a:srgbClr val="00C8C3"/>
      </a:hlink>
      <a:folHlink>
        <a:srgbClr val="009692"/>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10.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Depth">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47428100-C732-4B2E-A30A-5273F581A0F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7_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FFFF00"/>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FFFF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8_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FFFF00"/>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FFFF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ReviewCourse">
  <a:themeElements>
    <a:clrScheme name="ASAM">
      <a:dk1>
        <a:srgbClr val="06204C"/>
      </a:dk1>
      <a:lt1>
        <a:sysClr val="window" lastClr="FFFFFF"/>
      </a:lt1>
      <a:dk2>
        <a:srgbClr val="06204C"/>
      </a:dk2>
      <a:lt2>
        <a:srgbClr val="5493B2"/>
      </a:lt2>
      <a:accent1>
        <a:srgbClr val="6EA0B0"/>
      </a:accent1>
      <a:accent2>
        <a:srgbClr val="F6DE55"/>
      </a:accent2>
      <a:accent3>
        <a:srgbClr val="8D89A4"/>
      </a:accent3>
      <a:accent4>
        <a:srgbClr val="748560"/>
      </a:accent4>
      <a:accent5>
        <a:srgbClr val="9E9273"/>
      </a:accent5>
      <a:accent6>
        <a:srgbClr val="7E848D"/>
      </a:accent6>
      <a:hlink>
        <a:srgbClr val="00C8C3"/>
      </a:hlink>
      <a:folHlink>
        <a:srgbClr val="009692"/>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9_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FFFF00"/>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FFFF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Refined">
  <a:themeElements>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asam</Template>
  <TotalTime>49417</TotalTime>
  <Words>7861</Words>
  <Application>Microsoft Macintosh PowerPoint</Application>
  <PresentationFormat>On-screen Show (4:3)</PresentationFormat>
  <Paragraphs>1047</Paragraphs>
  <Slides>80</Slides>
  <Notes>77</Notes>
  <HiddenSlides>0</HiddenSlides>
  <MMClips>0</MMClips>
  <ScaleCrop>false</ScaleCrop>
  <HeadingPairs>
    <vt:vector size="6" baseType="variant">
      <vt:variant>
        <vt:lpstr>Fonts Used</vt:lpstr>
      </vt:variant>
      <vt:variant>
        <vt:i4>17</vt:i4>
      </vt:variant>
      <vt:variant>
        <vt:lpstr>Theme</vt:lpstr>
      </vt:variant>
      <vt:variant>
        <vt:i4>11</vt:i4>
      </vt:variant>
      <vt:variant>
        <vt:lpstr>Slide Titles</vt:lpstr>
      </vt:variant>
      <vt:variant>
        <vt:i4>80</vt:i4>
      </vt:variant>
    </vt:vector>
  </HeadingPairs>
  <TitlesOfParts>
    <vt:vector size="108" baseType="lpstr">
      <vt:lpstr>Arial</vt:lpstr>
      <vt:lpstr>Arial </vt:lpstr>
      <vt:lpstr>Calibri</vt:lpstr>
      <vt:lpstr>Century Gothic</vt:lpstr>
      <vt:lpstr>Corbel</vt:lpstr>
      <vt:lpstr>Georgia</vt:lpstr>
      <vt:lpstr>Gill Sans MT</vt:lpstr>
      <vt:lpstr>Gotham Bold</vt:lpstr>
      <vt:lpstr>Helvetica Neue</vt:lpstr>
      <vt:lpstr>Lato</vt:lpstr>
      <vt:lpstr>Open Sans</vt:lpstr>
      <vt:lpstr>ProximaNova</vt:lpstr>
      <vt:lpstr>Source Sans Pro</vt:lpstr>
      <vt:lpstr>Times New Roman</vt:lpstr>
      <vt:lpstr>Wingdings</vt:lpstr>
      <vt:lpstr>Wingdings 2</vt:lpstr>
      <vt:lpstr>Wingdings 3</vt:lpstr>
      <vt:lpstr>ReviewCourse</vt:lpstr>
      <vt:lpstr>Custom Design</vt:lpstr>
      <vt:lpstr>17_Default Design</vt:lpstr>
      <vt:lpstr>18_Default Design</vt:lpstr>
      <vt:lpstr>1_ReviewCourse</vt:lpstr>
      <vt:lpstr>1_Custom Design</vt:lpstr>
      <vt:lpstr>19_Default Design</vt:lpstr>
      <vt:lpstr>3_Custom Design</vt:lpstr>
      <vt:lpstr>Refined</vt:lpstr>
      <vt:lpstr>Blank Presentation</vt:lpstr>
      <vt:lpstr>Depth</vt:lpstr>
      <vt:lpstr>Webcast Wednesday:  Outpatient OUD Treatment</vt:lpstr>
      <vt:lpstr>Disclosure/Conflict of Interest</vt:lpstr>
      <vt:lpstr>Objectives:</vt:lpstr>
      <vt:lpstr>Treatment of OUD: ASAM Placement Criteria</vt:lpstr>
      <vt:lpstr>Treatment of OUD: ASAM Placement Criteria</vt:lpstr>
      <vt:lpstr>Inpatient OUD Treatment</vt:lpstr>
      <vt:lpstr>Inpatient OUD Treatment</vt:lpstr>
      <vt:lpstr>Inpatient OUD Treatment</vt:lpstr>
      <vt:lpstr>Case  </vt:lpstr>
      <vt:lpstr>Case  </vt:lpstr>
      <vt:lpstr>Definition of Addiction</vt:lpstr>
      <vt:lpstr>Definition of Addiction</vt:lpstr>
      <vt:lpstr>What are Opioids?</vt:lpstr>
      <vt:lpstr>What are Opioids?</vt:lpstr>
      <vt:lpstr>What are Opioids?</vt:lpstr>
      <vt:lpstr>Global Perspective</vt:lpstr>
      <vt:lpstr>“Triple Wave”</vt:lpstr>
      <vt:lpstr>“Triple Wave”</vt:lpstr>
      <vt:lpstr>   Deaths/year in US Related to Drug Use  </vt:lpstr>
      <vt:lpstr>   Deaths/year in US Related to Drug Use  </vt:lpstr>
      <vt:lpstr>Unintentional overdose deaths involving illicit opioids* decreased from 2017 to 2018 while deaths involving stimulants increased </vt:lpstr>
      <vt:lpstr>COVID-19 &amp; OUD</vt:lpstr>
      <vt:lpstr>COVID-19 &amp; SUD &amp; Racial Disparities Volkow et al., Molecular Psychiatry, 2020</vt:lpstr>
      <vt:lpstr>COVID-19 &amp; OUD &amp; Racial Disparities Volkow et al., Molecular Psychiatry, 2020</vt:lpstr>
      <vt:lpstr>Neurobiology of Addiction</vt:lpstr>
      <vt:lpstr>PowerPoint Presentation</vt:lpstr>
      <vt:lpstr>Comparison of Chronic Diseases</vt:lpstr>
      <vt:lpstr>DSM-5 Criteria for OUD</vt:lpstr>
      <vt:lpstr>DSM-5 Criteria for OUD</vt:lpstr>
      <vt:lpstr>DSM-5 Criteria for OUD</vt:lpstr>
      <vt:lpstr>DSM-5 Criteria for OUD</vt:lpstr>
      <vt:lpstr>How do Medications for OUD Treatment Work?</vt:lpstr>
      <vt:lpstr>How do Medications for OUD Treatment Work?</vt:lpstr>
      <vt:lpstr>Opioid Use Disorder (OUD)</vt:lpstr>
      <vt:lpstr>Opioid Use Disorder (OUD)</vt:lpstr>
      <vt:lpstr>Is MOUD Effective for Opioid Addiction? </vt:lpstr>
      <vt:lpstr>Special Populations</vt:lpstr>
      <vt:lpstr>FDA Approved MOUD for Opioid Use Disorder</vt:lpstr>
      <vt:lpstr>Methadone</vt:lpstr>
      <vt:lpstr>Methadone</vt:lpstr>
      <vt:lpstr>Methadone</vt:lpstr>
      <vt:lpstr>PowerPoint Presentation</vt:lpstr>
      <vt:lpstr>PowerPoint Presentation</vt:lpstr>
      <vt:lpstr>Buprenorphine</vt:lpstr>
      <vt:lpstr>Buprenorphine</vt:lpstr>
      <vt:lpstr>Buprenorphine Formulations</vt:lpstr>
      <vt:lpstr>Buprenorphine: Maintenance vs. Taper (Prescription Opioid Dependence)</vt:lpstr>
      <vt:lpstr>Office-Based Outpatient Treatment (OBOT)</vt:lpstr>
      <vt:lpstr>Office-Based Outpatient Treatment (OBOT)</vt:lpstr>
      <vt:lpstr>Naltrexone</vt:lpstr>
      <vt:lpstr>Naltrexone</vt:lpstr>
      <vt:lpstr>Mitragyna speciosa</vt:lpstr>
      <vt:lpstr>Loperamide for Opioid Withdrawal?</vt:lpstr>
      <vt:lpstr>Loperamide for Opioid Withdrawal?</vt:lpstr>
      <vt:lpstr>Adjunct Treatment</vt:lpstr>
      <vt:lpstr>HIV Prevention: PrEP/PEP</vt:lpstr>
      <vt:lpstr>HIV Prevention: PrEP/PEP</vt:lpstr>
      <vt:lpstr>Adjunct Treatments</vt:lpstr>
      <vt:lpstr>Naloxone</vt:lpstr>
      <vt:lpstr>Urine Drug Testing</vt:lpstr>
      <vt:lpstr>Urine Drug Testing</vt:lpstr>
      <vt:lpstr>Urine Drug Testing</vt:lpstr>
      <vt:lpstr>Behavioral Treatment to Facilitate Recovery</vt:lpstr>
      <vt:lpstr>Behavioral Health’s Role in OUD Treatment</vt:lpstr>
      <vt:lpstr>Behavioral Health’s Role in OUD Treatment</vt:lpstr>
      <vt:lpstr>Behavioral Health’s Role in OUD Treatment</vt:lpstr>
      <vt:lpstr>What can/should I do at an  Outpatient Visit? </vt:lpstr>
      <vt:lpstr>“Case Management” Adapting Treatment Based on Outcome</vt:lpstr>
      <vt:lpstr>Tele-BH for OUD</vt:lpstr>
      <vt:lpstr>Words Matter!</vt:lpstr>
      <vt:lpstr>Words Matter!</vt:lpstr>
      <vt:lpstr>Words Matter!</vt:lpstr>
      <vt:lpstr>Words Matter!</vt:lpstr>
      <vt:lpstr>Words Matter!</vt:lpstr>
      <vt:lpstr>Case Follow Up </vt:lpstr>
      <vt:lpstr>Summary Points</vt:lpstr>
      <vt:lpstr>SE AETC MOUD ECHO (Telementoring)</vt:lpstr>
      <vt:lpstr>References</vt:lpstr>
      <vt:lpstr>References</vt:lpstr>
      <vt:lpstr>Thank you!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cglover</dc:creator>
  <cp:lastModifiedBy>Judith Collins</cp:lastModifiedBy>
  <cp:revision>768</cp:revision>
  <cp:lastPrinted>2017-08-02T03:08:19Z</cp:lastPrinted>
  <dcterms:created xsi:type="dcterms:W3CDTF">2014-07-04T04:19:15Z</dcterms:created>
  <dcterms:modified xsi:type="dcterms:W3CDTF">2020-12-09T21:54:01Z</dcterms:modified>
</cp:coreProperties>
</file>