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4"/>
  </p:notesMasterIdLst>
  <p:handoutMasterIdLst>
    <p:handoutMasterId r:id="rId55"/>
  </p:handoutMasterIdLst>
  <p:sldIdLst>
    <p:sldId id="342" r:id="rId2"/>
    <p:sldId id="343" r:id="rId3"/>
    <p:sldId id="344" r:id="rId4"/>
    <p:sldId id="293" r:id="rId5"/>
    <p:sldId id="294" r:id="rId6"/>
    <p:sldId id="298" r:id="rId7"/>
    <p:sldId id="299" r:id="rId8"/>
    <p:sldId id="359" r:id="rId9"/>
    <p:sldId id="301" r:id="rId10"/>
    <p:sldId id="303" r:id="rId11"/>
    <p:sldId id="304" r:id="rId12"/>
    <p:sldId id="306" r:id="rId13"/>
    <p:sldId id="346" r:id="rId14"/>
    <p:sldId id="345" r:id="rId15"/>
    <p:sldId id="292" r:id="rId16"/>
    <p:sldId id="307" r:id="rId17"/>
    <p:sldId id="308" r:id="rId18"/>
    <p:sldId id="309" r:id="rId19"/>
    <p:sldId id="310" r:id="rId20"/>
    <p:sldId id="311" r:id="rId21"/>
    <p:sldId id="313" r:id="rId22"/>
    <p:sldId id="339" r:id="rId23"/>
    <p:sldId id="340" r:id="rId24"/>
    <p:sldId id="312" r:id="rId25"/>
    <p:sldId id="351" r:id="rId26"/>
    <p:sldId id="353" r:id="rId27"/>
    <p:sldId id="354" r:id="rId28"/>
    <p:sldId id="337" r:id="rId29"/>
    <p:sldId id="314" r:id="rId30"/>
    <p:sldId id="338" r:id="rId31"/>
    <p:sldId id="347" r:id="rId32"/>
    <p:sldId id="352" r:id="rId33"/>
    <p:sldId id="350" r:id="rId34"/>
    <p:sldId id="315" r:id="rId35"/>
    <p:sldId id="348" r:id="rId36"/>
    <p:sldId id="316" r:id="rId37"/>
    <p:sldId id="317" r:id="rId38"/>
    <p:sldId id="356" r:id="rId39"/>
    <p:sldId id="357" r:id="rId40"/>
    <p:sldId id="320" r:id="rId41"/>
    <p:sldId id="321" r:id="rId42"/>
    <p:sldId id="322" r:id="rId43"/>
    <p:sldId id="349" r:id="rId44"/>
    <p:sldId id="323" r:id="rId45"/>
    <p:sldId id="324" r:id="rId46"/>
    <p:sldId id="325" r:id="rId47"/>
    <p:sldId id="326" r:id="rId48"/>
    <p:sldId id="328" r:id="rId49"/>
    <p:sldId id="358" r:id="rId50"/>
    <p:sldId id="331" r:id="rId51"/>
    <p:sldId id="291" r:id="rId52"/>
    <p:sldId id="333" r:id="rId53"/>
  </p:sldIdLst>
  <p:sldSz cx="9144000" cy="6858000" type="screen4x3"/>
  <p:notesSz cx="6858000" cy="9144000"/>
  <p:defaultTextStyle>
    <a:defPPr>
      <a:defRPr lang="en-US"/>
    </a:defPPr>
    <a:lvl1pPr marL="0" algn="l" defTabSz="456449" rtl="0" eaLnBrk="1" latinLnBrk="0" hangingPunct="1">
      <a:defRPr sz="1800" kern="1200">
        <a:solidFill>
          <a:schemeClr val="tx1"/>
        </a:solidFill>
        <a:latin typeface="+mn-lt"/>
        <a:ea typeface="+mn-ea"/>
        <a:cs typeface="+mn-cs"/>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DE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43" autoAdjust="0"/>
    <p:restoredTop sz="94694" autoAdjust="0"/>
  </p:normalViewPr>
  <p:slideViewPr>
    <p:cSldViewPr snapToGrid="0" snapToObjects="1">
      <p:cViewPr varScale="1">
        <p:scale>
          <a:sx n="121" d="100"/>
          <a:sy n="121" d="100"/>
        </p:scale>
        <p:origin x="2896" y="176"/>
      </p:cViewPr>
      <p:guideLst>
        <p:guide orient="horz" pos="2160"/>
        <p:guide pos="2880"/>
      </p:guideLst>
    </p:cSldViewPr>
  </p:slideViewPr>
  <p:outlineViewPr>
    <p:cViewPr>
      <p:scale>
        <a:sx n="33" d="100"/>
        <a:sy n="33" d="100"/>
      </p:scale>
      <p:origin x="0" y="0"/>
    </p:cViewPr>
    <p:sldLst>
      <p:sld r:id="rId1" collapse="1"/>
    </p:sldLst>
  </p:outlineViewPr>
  <p:notesTextViewPr>
    <p:cViewPr>
      <p:scale>
        <a:sx n="3" d="2"/>
        <a:sy n="3" d="2"/>
      </p:scale>
      <p:origin x="0" y="0"/>
    </p:cViewPr>
  </p:notesTextViewPr>
  <p:notesViewPr>
    <p:cSldViewPr snapToGrid="0" snapToObjects="1">
      <p:cViewPr varScale="1">
        <p:scale>
          <a:sx n="95" d="100"/>
          <a:sy n="95" d="100"/>
        </p:scale>
        <p:origin x="-39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355C59-C1FD-6442-AEB5-D92696AF80D8}" type="datetimeFigureOut">
              <a:rPr lang="en-US" smtClean="0"/>
              <a:t>2/22/21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7E4F94-7953-2847-870B-5C6DE618401D}" type="slidenum">
              <a:rPr lang="en-US" smtClean="0"/>
              <a:t>‹#›</a:t>
            </a:fld>
            <a:endParaRPr lang="en-US"/>
          </a:p>
        </p:txBody>
      </p:sp>
    </p:spTree>
    <p:extLst>
      <p:ext uri="{BB962C8B-B14F-4D97-AF65-F5344CB8AC3E}">
        <p14:creationId xmlns:p14="http://schemas.microsoft.com/office/powerpoint/2010/main" val="3793806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9A58B-C66D-0E4D-9CF4-D0A97D2815BD}" type="datetimeFigureOut">
              <a:rPr lang="en-US" smtClean="0"/>
              <a:t>2/22/21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F3D7C-E79C-464D-870B-78CB3C2428AA}" type="slidenum">
              <a:rPr lang="en-US" smtClean="0"/>
              <a:t>‹#›</a:t>
            </a:fld>
            <a:endParaRPr lang="en-US"/>
          </a:p>
        </p:txBody>
      </p:sp>
    </p:spTree>
    <p:extLst>
      <p:ext uri="{BB962C8B-B14F-4D97-AF65-F5344CB8AC3E}">
        <p14:creationId xmlns:p14="http://schemas.microsoft.com/office/powerpoint/2010/main" val="990912024"/>
      </p:ext>
    </p:extLst>
  </p:cSld>
  <p:clrMap bg1="lt1" tx1="dk1" bg2="lt2" tx2="dk2" accent1="accent1" accent2="accent2" accent3="accent3" accent4="accent4" accent5="accent5" accent6="accent6" hlink="hlink" folHlink="folHlink"/>
  <p:notesStyle>
    <a:lvl1pPr marL="0" algn="l" defTabSz="456449" rtl="0" eaLnBrk="1" latinLnBrk="0" hangingPunct="1">
      <a:defRPr sz="1200" kern="1200">
        <a:solidFill>
          <a:schemeClr val="tx1"/>
        </a:solidFill>
        <a:latin typeface="+mn-lt"/>
        <a:ea typeface="+mn-ea"/>
        <a:cs typeface="+mn-cs"/>
      </a:defRPr>
    </a:lvl1pPr>
    <a:lvl2pPr marL="456449" algn="l" defTabSz="456449" rtl="0" eaLnBrk="1" latinLnBrk="0" hangingPunct="1">
      <a:defRPr sz="1200" kern="1200">
        <a:solidFill>
          <a:schemeClr val="tx1"/>
        </a:solidFill>
        <a:latin typeface="+mn-lt"/>
        <a:ea typeface="+mn-ea"/>
        <a:cs typeface="+mn-cs"/>
      </a:defRPr>
    </a:lvl2pPr>
    <a:lvl3pPr marL="912899" algn="l" defTabSz="456449" rtl="0" eaLnBrk="1" latinLnBrk="0" hangingPunct="1">
      <a:defRPr sz="1200" kern="1200">
        <a:solidFill>
          <a:schemeClr val="tx1"/>
        </a:solidFill>
        <a:latin typeface="+mn-lt"/>
        <a:ea typeface="+mn-ea"/>
        <a:cs typeface="+mn-cs"/>
      </a:defRPr>
    </a:lvl3pPr>
    <a:lvl4pPr marL="1369349" algn="l" defTabSz="456449" rtl="0" eaLnBrk="1" latinLnBrk="0" hangingPunct="1">
      <a:defRPr sz="1200" kern="1200">
        <a:solidFill>
          <a:schemeClr val="tx1"/>
        </a:solidFill>
        <a:latin typeface="+mn-lt"/>
        <a:ea typeface="+mn-ea"/>
        <a:cs typeface="+mn-cs"/>
      </a:defRPr>
    </a:lvl4pPr>
    <a:lvl5pPr marL="1825798" algn="l" defTabSz="456449" rtl="0" eaLnBrk="1" latinLnBrk="0" hangingPunct="1">
      <a:defRPr sz="1200" kern="1200">
        <a:solidFill>
          <a:schemeClr val="tx1"/>
        </a:solidFill>
        <a:latin typeface="+mn-lt"/>
        <a:ea typeface="+mn-ea"/>
        <a:cs typeface="+mn-cs"/>
      </a:defRPr>
    </a:lvl5pPr>
    <a:lvl6pPr marL="2282248" algn="l" defTabSz="456449" rtl="0" eaLnBrk="1" latinLnBrk="0" hangingPunct="1">
      <a:defRPr sz="1200" kern="1200">
        <a:solidFill>
          <a:schemeClr val="tx1"/>
        </a:solidFill>
        <a:latin typeface="+mn-lt"/>
        <a:ea typeface="+mn-ea"/>
        <a:cs typeface="+mn-cs"/>
      </a:defRPr>
    </a:lvl6pPr>
    <a:lvl7pPr marL="2738697" algn="l" defTabSz="456449" rtl="0" eaLnBrk="1" latinLnBrk="0" hangingPunct="1">
      <a:defRPr sz="1200" kern="1200">
        <a:solidFill>
          <a:schemeClr val="tx1"/>
        </a:solidFill>
        <a:latin typeface="+mn-lt"/>
        <a:ea typeface="+mn-ea"/>
        <a:cs typeface="+mn-cs"/>
      </a:defRPr>
    </a:lvl7pPr>
    <a:lvl8pPr marL="3195147" algn="l" defTabSz="456449" rtl="0" eaLnBrk="1" latinLnBrk="0" hangingPunct="1">
      <a:defRPr sz="1200" kern="1200">
        <a:solidFill>
          <a:schemeClr val="tx1"/>
        </a:solidFill>
        <a:latin typeface="+mn-lt"/>
        <a:ea typeface="+mn-ea"/>
        <a:cs typeface="+mn-cs"/>
      </a:defRPr>
    </a:lvl8pPr>
    <a:lvl9pPr marL="3651597" algn="l" defTabSz="4564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31</a:t>
            </a:fld>
            <a:endParaRPr lang="en-US"/>
          </a:p>
        </p:txBody>
      </p:sp>
    </p:spTree>
    <p:extLst>
      <p:ext uri="{BB962C8B-B14F-4D97-AF65-F5344CB8AC3E}">
        <p14:creationId xmlns:p14="http://schemas.microsoft.com/office/powerpoint/2010/main" val="3253503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32</a:t>
            </a:fld>
            <a:endParaRPr lang="en-US"/>
          </a:p>
        </p:txBody>
      </p:sp>
    </p:spTree>
    <p:extLst>
      <p:ext uri="{BB962C8B-B14F-4D97-AF65-F5344CB8AC3E}">
        <p14:creationId xmlns:p14="http://schemas.microsoft.com/office/powerpoint/2010/main" val="6107142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025526"/>
            <a:ext cx="77723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1" y="4681685"/>
            <a:ext cx="7772398" cy="1066800"/>
          </a:xfrm>
        </p:spPr>
        <p:txBody>
          <a:bodyPr anchor="t">
            <a:normAutofit/>
          </a:bodyPr>
          <a:lstStyle>
            <a:lvl1pPr marL="0" indent="0" algn="l">
              <a:buNone/>
              <a:defRPr sz="2800">
                <a:solidFill>
                  <a:srgbClr val="222222"/>
                </a:solidFill>
              </a:defRPr>
            </a:lvl1pPr>
            <a:lvl2pPr marL="456449" indent="0" algn="ctr">
              <a:buNone/>
              <a:defRPr>
                <a:solidFill>
                  <a:schemeClr val="tx1">
                    <a:tint val="75000"/>
                  </a:schemeClr>
                </a:solidFill>
              </a:defRPr>
            </a:lvl2pPr>
            <a:lvl3pPr marL="912899" indent="0" algn="ctr">
              <a:buNone/>
              <a:defRPr>
                <a:solidFill>
                  <a:schemeClr val="tx1">
                    <a:tint val="75000"/>
                  </a:schemeClr>
                </a:solidFill>
              </a:defRPr>
            </a:lvl3pPr>
            <a:lvl4pPr marL="1369349" indent="0" algn="ctr">
              <a:buNone/>
              <a:defRPr>
                <a:solidFill>
                  <a:schemeClr val="tx1">
                    <a:tint val="75000"/>
                  </a:schemeClr>
                </a:solidFill>
              </a:defRPr>
            </a:lvl4pPr>
            <a:lvl5pPr marL="1825798" indent="0" algn="ctr">
              <a:buNone/>
              <a:defRPr>
                <a:solidFill>
                  <a:schemeClr val="tx1">
                    <a:tint val="75000"/>
                  </a:schemeClr>
                </a:solidFill>
              </a:defRPr>
            </a:lvl5pPr>
            <a:lvl6pPr marL="2282248" indent="0" algn="ctr">
              <a:buNone/>
              <a:defRPr>
                <a:solidFill>
                  <a:schemeClr val="tx1">
                    <a:tint val="75000"/>
                  </a:schemeClr>
                </a:solidFill>
              </a:defRPr>
            </a:lvl6pPr>
            <a:lvl7pPr marL="2738697" indent="0" algn="ctr">
              <a:buNone/>
              <a:defRPr>
                <a:solidFill>
                  <a:schemeClr val="tx1">
                    <a:tint val="75000"/>
                  </a:schemeClr>
                </a:solidFill>
              </a:defRPr>
            </a:lvl7pPr>
            <a:lvl8pPr marL="3195147" indent="0" algn="ctr">
              <a:buNone/>
              <a:defRPr>
                <a:solidFill>
                  <a:schemeClr val="tx1">
                    <a:tint val="75000"/>
                  </a:schemeClr>
                </a:solidFill>
              </a:defRPr>
            </a:lvl8pPr>
            <a:lvl9pPr marL="365159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055" y="316504"/>
            <a:ext cx="3096774" cy="963170"/>
          </a:xfrm>
          <a:prstGeom prst="rect">
            <a:avLst/>
          </a:prstGeom>
        </p:spPr>
      </p:pic>
      <p:sp>
        <p:nvSpPr>
          <p:cNvPr id="11" name="Date Placeholder 3"/>
          <p:cNvSpPr>
            <a:spLocks noGrp="1"/>
          </p:cNvSpPr>
          <p:nvPr>
            <p:ph type="dt" sz="half" idx="10"/>
          </p:nvPr>
        </p:nvSpPr>
        <p:spPr>
          <a:xfrm>
            <a:off x="7719760" y="6352708"/>
            <a:ext cx="738443" cy="365760"/>
          </a:xfrm>
          <a:prstGeom prst="rect">
            <a:avLst/>
          </a:prstGeom>
        </p:spPr>
        <p:txBody>
          <a:bodyPr anchor="ctr"/>
          <a:lstStyle>
            <a:lvl1pPr>
              <a:defRPr sz="1200" b="0" i="0">
                <a:solidFill>
                  <a:srgbClr val="88A7DF"/>
                </a:solidFill>
                <a:latin typeface="+mn-lt"/>
                <a:cs typeface="ITC Avant Garde Std Bk Cn"/>
              </a:defRPr>
            </a:lvl1pPr>
          </a:lstStyle>
          <a:p>
            <a:fld id="{B3434901-20FC-42F3-96D1-134DE51A8C72}" type="datetime1">
              <a:rPr lang="en-US" smtClean="0"/>
              <a:t>2/22/21</a:t>
            </a:fld>
            <a:endParaRPr lang="en-US" dirty="0"/>
          </a:p>
        </p:txBody>
      </p:sp>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C3FC170D-0C5B-4932-9FEB-234E8ADF4011}" type="datetime1">
              <a:rPr lang="en-US" smtClean="0"/>
              <a:t>2/22/21</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1" name="Picture 10"/>
          <p:cNvPicPr>
            <a:picLocks/>
          </p:cNvPicPr>
          <p:nvPr/>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3187172"/>
            <a:ext cx="7659687" cy="1168401"/>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7" y="1553633"/>
            <a:ext cx="6135687" cy="1633538"/>
          </a:xfrm>
        </p:spPr>
        <p:txBody>
          <a:bodyPr anchor="b"/>
          <a:lstStyle>
            <a:lvl1pPr marL="0" indent="0">
              <a:buNone/>
              <a:defRPr sz="2000">
                <a:solidFill>
                  <a:srgbClr val="222222"/>
                </a:solidFill>
              </a:defRPr>
            </a:lvl1pPr>
            <a:lvl2pPr marL="456449" indent="0">
              <a:buNone/>
              <a:defRPr sz="1800">
                <a:solidFill>
                  <a:schemeClr val="tx1">
                    <a:tint val="75000"/>
                  </a:schemeClr>
                </a:solidFill>
              </a:defRPr>
            </a:lvl2pPr>
            <a:lvl3pPr marL="912899" indent="0">
              <a:buNone/>
              <a:defRPr sz="1600">
                <a:solidFill>
                  <a:schemeClr val="tx1">
                    <a:tint val="75000"/>
                  </a:schemeClr>
                </a:solidFill>
              </a:defRPr>
            </a:lvl3pPr>
            <a:lvl4pPr marL="1369349" indent="0">
              <a:buNone/>
              <a:defRPr sz="1400">
                <a:solidFill>
                  <a:schemeClr val="tx1">
                    <a:tint val="75000"/>
                  </a:schemeClr>
                </a:solidFill>
              </a:defRPr>
            </a:lvl4pPr>
            <a:lvl5pPr marL="1825798" indent="0">
              <a:buNone/>
              <a:defRPr sz="1400">
                <a:solidFill>
                  <a:schemeClr val="tx1">
                    <a:tint val="75000"/>
                  </a:schemeClr>
                </a:solidFill>
              </a:defRPr>
            </a:lvl5pPr>
            <a:lvl6pPr marL="2282248" indent="0">
              <a:buNone/>
              <a:defRPr sz="1400">
                <a:solidFill>
                  <a:schemeClr val="tx1">
                    <a:tint val="75000"/>
                  </a:schemeClr>
                </a:solidFill>
              </a:defRPr>
            </a:lvl6pPr>
            <a:lvl7pPr marL="2738697" indent="0">
              <a:buNone/>
              <a:defRPr sz="1400">
                <a:solidFill>
                  <a:schemeClr val="tx1">
                    <a:tint val="75000"/>
                  </a:schemeClr>
                </a:solidFill>
              </a:defRPr>
            </a:lvl7pPr>
            <a:lvl8pPr marL="3195147" indent="0">
              <a:buNone/>
              <a:defRPr sz="1400">
                <a:solidFill>
                  <a:schemeClr val="tx1">
                    <a:tint val="75000"/>
                  </a:schemeClr>
                </a:solidFill>
              </a:defRPr>
            </a:lvl8pPr>
            <a:lvl9pPr marL="3651597"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C12358D4-2236-41BE-BB60-4AE13DED5B2D}" type="datetime1">
              <a:rPr lang="en-US" smtClean="0"/>
              <a:t>2/22/21</a:t>
            </a:fld>
            <a:endParaRPr lang="en-US"/>
          </a:p>
        </p:txBody>
      </p:sp>
      <p:sp>
        <p:nvSpPr>
          <p:cNvPr id="9"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2" y="1536192"/>
            <a:ext cx="4038599"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7AA29867-1201-42CB-9E0E-80B2F6735D05}" type="datetime1">
              <a:rPr lang="en-US" smtClean="0"/>
              <a:t>2/22/21</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4605"/>
            <a:ext cx="3890108"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08721"/>
            <a:ext cx="3890108"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10" y="1644605"/>
            <a:ext cx="4038599"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10" y="2408721"/>
            <a:ext cx="40385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sp>
        <p:nvSpPr>
          <p:cNvPr id="11"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1D45151C-5CA7-4288-8AA3-640BC3D7AA76}" type="datetime1">
              <a:rPr lang="en-US" smtClean="0"/>
              <a:t>2/22/21</a:t>
            </a:fld>
            <a:endParaRPr lang="en-US"/>
          </a:p>
        </p:txBody>
      </p:sp>
      <p:sp>
        <p:nvSpPr>
          <p:cNvPr id="12" name="Footer Placeholder 4"/>
          <p:cNvSpPr>
            <a:spLocks noGrp="1"/>
          </p:cNvSpPr>
          <p:nvPr>
            <p:ph type="ftr" sz="quarter" idx="14"/>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sp>
        <p:nvSpPr>
          <p:cNvPr id="7"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D0C87027-05C5-4F5A-9637-FA4D839512DE}" type="datetime1">
              <a:rPr lang="en-US" smtClean="0"/>
              <a:t>2/22/21</a:t>
            </a:fld>
            <a:endParaRPr lang="en-US"/>
          </a:p>
        </p:txBody>
      </p:sp>
      <p:sp>
        <p:nvSpPr>
          <p:cNvPr id="8"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sp>
        <p:nvSpPr>
          <p:cNvPr id="6"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72B8CF2F-4BFF-4239-8CCD-47901F8FB629}" type="datetime1">
              <a:rPr lang="en-US" smtClean="0"/>
              <a:t>2/22/21</a:t>
            </a:fld>
            <a:endParaRPr lang="en-US"/>
          </a:p>
        </p:txBody>
      </p:sp>
      <p:sp>
        <p:nvSpPr>
          <p:cNvPr id="7"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3" y="5495544"/>
            <a:ext cx="8516815"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304803" y="381001"/>
            <a:ext cx="8516815"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CAA84373-B186-476F-AD68-8BBC040FA238}" type="datetime1">
              <a:rPr lang="en-US" smtClean="0"/>
              <a:t>2/22/21</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31"/>
            <a:ext cx="8588248"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9144000" cy="4913922"/>
          </a:xfrm>
        </p:spPr>
        <p:txBody>
          <a:bodyPr/>
          <a:lstStyle>
            <a:lvl1pPr marL="0" indent="0">
              <a:buNone/>
              <a:defRPr sz="3200"/>
            </a:lvl1pPr>
            <a:lvl2pPr marL="456449" indent="0">
              <a:buNone/>
              <a:defRPr sz="2800"/>
            </a:lvl2pPr>
            <a:lvl3pPr marL="912899" indent="0">
              <a:buNone/>
              <a:defRPr sz="2400"/>
            </a:lvl3pPr>
            <a:lvl4pPr marL="1369349" indent="0">
              <a:buNone/>
              <a:defRPr sz="2000"/>
            </a:lvl4pPr>
            <a:lvl5pPr marL="1825798" indent="0">
              <a:buNone/>
              <a:defRPr sz="2000"/>
            </a:lvl5pPr>
            <a:lvl6pPr marL="2282248" indent="0">
              <a:buNone/>
              <a:defRPr sz="2000"/>
            </a:lvl6pPr>
            <a:lvl7pPr marL="2738697" indent="0">
              <a:buNone/>
              <a:defRPr sz="2000"/>
            </a:lvl7pPr>
            <a:lvl8pPr marL="3195147" indent="0">
              <a:buNone/>
              <a:defRPr sz="2000"/>
            </a:lvl8pPr>
            <a:lvl9pPr marL="3651597"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5607552"/>
            <a:ext cx="8588248" cy="538394"/>
          </a:xfrm>
        </p:spPr>
        <p:txBody>
          <a:bodyPr>
            <a:normAutofit/>
          </a:bodyPr>
          <a:lstStyle>
            <a:lvl1pPr marL="0" indent="0" algn="ctr">
              <a:buNone/>
              <a:defRPr sz="1600"/>
            </a:lvl1pPr>
            <a:lvl2pPr marL="456449" indent="0">
              <a:buNone/>
              <a:defRPr sz="1200"/>
            </a:lvl2pPr>
            <a:lvl3pPr marL="912899" indent="0">
              <a:buNone/>
              <a:defRPr sz="1000"/>
            </a:lvl3pPr>
            <a:lvl4pPr marL="1369349" indent="0">
              <a:buNone/>
              <a:defRPr sz="900"/>
            </a:lvl4pPr>
            <a:lvl5pPr marL="1825798" indent="0">
              <a:buNone/>
              <a:defRPr sz="900"/>
            </a:lvl5pPr>
            <a:lvl6pPr marL="2282248" indent="0">
              <a:buNone/>
              <a:defRPr sz="900"/>
            </a:lvl6pPr>
            <a:lvl7pPr marL="2738697" indent="0">
              <a:buNone/>
              <a:defRPr sz="900"/>
            </a:lvl7pPr>
            <a:lvl8pPr marL="3195147" indent="0">
              <a:buNone/>
              <a:defRPr sz="900"/>
            </a:lvl8pPr>
            <a:lvl9pPr marL="3651597"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sp>
        <p:nvSpPr>
          <p:cNvPr id="10" name="Date Placeholder 3"/>
          <p:cNvSpPr>
            <a:spLocks noGrp="1"/>
          </p:cNvSpPr>
          <p:nvPr>
            <p:ph type="dt" sz="half" idx="12"/>
          </p:nvPr>
        </p:nvSpPr>
        <p:spPr>
          <a:xfrm>
            <a:off x="7719760" y="6352708"/>
            <a:ext cx="738443" cy="365760"/>
          </a:xfrm>
          <a:prstGeom prst="rect">
            <a:avLst/>
          </a:prstGeom>
        </p:spPr>
        <p:txBody>
          <a:bodyPr anchor="ctr"/>
          <a:lstStyle>
            <a:lvl1pPr>
              <a:defRPr sz="1200">
                <a:solidFill>
                  <a:srgbClr val="88A7DF"/>
                </a:solidFill>
              </a:defRPr>
            </a:lvl1pPr>
          </a:lstStyle>
          <a:p>
            <a:fld id="{CD50239A-1088-4D46-8E6B-DE7E419B004E}" type="datetime1">
              <a:rPr lang="en-US" smtClean="0"/>
              <a:t>2/22/21</a:t>
            </a:fld>
            <a:endParaRPr lang="en-US"/>
          </a:p>
        </p:txBody>
      </p:sp>
      <p:sp>
        <p:nvSpPr>
          <p:cNvPr id="11"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1">
            <a:extLst>
              <a:ext uri="{28A0092B-C50C-407E-A947-70E740481C1C}">
                <a14:useLocalDpi xmlns:a14="http://schemas.microsoft.com/office/drawing/2010/main" val="0"/>
              </a:ext>
            </a:extLst>
          </a:blip>
          <a:srcRect l="22457" t="32317" r="11115"/>
          <a:stretch/>
        </p:blipFill>
        <p:spPr>
          <a:xfrm>
            <a:off x="4" y="4"/>
            <a:ext cx="9143999" cy="6197487"/>
          </a:xfrm>
          <a:prstGeom prst="rect">
            <a:avLst/>
          </a:prstGeom>
        </p:spPr>
      </p:pic>
      <p:sp>
        <p:nvSpPr>
          <p:cNvPr id="7" name="Rectangle 6"/>
          <p:cNvSpPr/>
          <p:nvPr/>
        </p:nvSpPr>
        <p:spPr>
          <a:xfrm>
            <a:off x="4"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a:p>
        </p:txBody>
      </p:sp>
      <p:sp>
        <p:nvSpPr>
          <p:cNvPr id="2" name="Title Placeholder 1"/>
          <p:cNvSpPr>
            <a:spLocks noGrp="1"/>
          </p:cNvSpPr>
          <p:nvPr>
            <p:ph type="title"/>
          </p:nvPr>
        </p:nvSpPr>
        <p:spPr>
          <a:xfrm>
            <a:off x="457202" y="274639"/>
            <a:ext cx="8315569"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2" y="1600203"/>
            <a:ext cx="8315569"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6305882"/>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1D2EA5EF-C699-AF4C-BA42-C0A1CAAB713C}" type="slidenum">
              <a:rPr lang="en-US" smtClean="0"/>
              <a:t>‹#›</a:t>
            </a:fld>
            <a:endParaRPr lang="en-US"/>
          </a:p>
        </p:txBody>
      </p:sp>
      <p:sp>
        <p:nvSpPr>
          <p:cNvPr id="15" name="Date Placeholder 3"/>
          <p:cNvSpPr>
            <a:spLocks noGrp="1"/>
          </p:cNvSpPr>
          <p:nvPr>
            <p:ph type="dt" sz="half" idx="2"/>
          </p:nvPr>
        </p:nvSpPr>
        <p:spPr>
          <a:xfrm>
            <a:off x="7719760" y="6352708"/>
            <a:ext cx="738443" cy="365760"/>
          </a:xfrm>
          <a:prstGeom prst="rect">
            <a:avLst/>
          </a:prstGeom>
        </p:spPr>
        <p:txBody>
          <a:bodyPr lIns="91290" tIns="45645" rIns="91290" bIns="45645" anchor="ctr"/>
          <a:lstStyle>
            <a:lvl1pPr>
              <a:defRPr sz="1200">
                <a:solidFill>
                  <a:srgbClr val="88A7DF"/>
                </a:solidFill>
              </a:defRPr>
            </a:lvl1pPr>
          </a:lstStyle>
          <a:p>
            <a:fld id="{248AECEC-7A09-4F27-A925-157AA5A9FFEE}" type="datetime1">
              <a:rPr lang="en-US" smtClean="0"/>
              <a:t>2/22/21</a:t>
            </a:fld>
            <a:endParaRPr lang="en-US"/>
          </a:p>
        </p:txBody>
      </p:sp>
      <p:sp>
        <p:nvSpPr>
          <p:cNvPr id="16" name="Footer Placeholder 4"/>
          <p:cNvSpPr>
            <a:spLocks noGrp="1"/>
          </p:cNvSpPr>
          <p:nvPr>
            <p:ph type="ftr" sz="quarter" idx="3"/>
          </p:nvPr>
        </p:nvSpPr>
        <p:spPr>
          <a:xfrm>
            <a:off x="3352459" y="6352708"/>
            <a:ext cx="4367298" cy="365760"/>
          </a:xfrm>
          <a:prstGeom prst="rect">
            <a:avLst/>
          </a:prstGeom>
        </p:spPr>
        <p:txBody>
          <a:bodyPr lIns="91290" tIns="45645" rIns="91290" bIns="45645" anchor="ctr"/>
          <a:lstStyle>
            <a:lvl1pPr>
              <a:defRPr sz="1200">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899" rtl="0" eaLnBrk="1" latinLnBrk="0" hangingPunct="1">
        <a:defRPr sz="1800" kern="1200">
          <a:solidFill>
            <a:schemeClr val="tx1"/>
          </a:solidFill>
          <a:latin typeface="+mn-lt"/>
          <a:ea typeface="+mn-ea"/>
          <a:cs typeface="+mn-cs"/>
        </a:defRPr>
      </a:lvl1pPr>
      <a:lvl2pPr marL="456449" algn="l" defTabSz="912899" rtl="0" eaLnBrk="1" latinLnBrk="0" hangingPunct="1">
        <a:defRPr sz="1800" kern="1200">
          <a:solidFill>
            <a:schemeClr val="tx1"/>
          </a:solidFill>
          <a:latin typeface="+mn-lt"/>
          <a:ea typeface="+mn-ea"/>
          <a:cs typeface="+mn-cs"/>
        </a:defRPr>
      </a:lvl2pPr>
      <a:lvl3pPr marL="912899" algn="l" defTabSz="912899" rtl="0" eaLnBrk="1" latinLnBrk="0" hangingPunct="1">
        <a:defRPr sz="1800" kern="1200">
          <a:solidFill>
            <a:schemeClr val="tx1"/>
          </a:solidFill>
          <a:latin typeface="+mn-lt"/>
          <a:ea typeface="+mn-ea"/>
          <a:cs typeface="+mn-cs"/>
        </a:defRPr>
      </a:lvl3pPr>
      <a:lvl4pPr marL="1369349" algn="l" defTabSz="912899" rtl="0" eaLnBrk="1" latinLnBrk="0" hangingPunct="1">
        <a:defRPr sz="1800" kern="1200">
          <a:solidFill>
            <a:schemeClr val="tx1"/>
          </a:solidFill>
          <a:latin typeface="+mn-lt"/>
          <a:ea typeface="+mn-ea"/>
          <a:cs typeface="+mn-cs"/>
        </a:defRPr>
      </a:lvl4pPr>
      <a:lvl5pPr marL="1825798" algn="l" defTabSz="912899" rtl="0" eaLnBrk="1" latinLnBrk="0" hangingPunct="1">
        <a:defRPr sz="1800" kern="1200">
          <a:solidFill>
            <a:schemeClr val="tx1"/>
          </a:solidFill>
          <a:latin typeface="+mn-lt"/>
          <a:ea typeface="+mn-ea"/>
          <a:cs typeface="+mn-cs"/>
        </a:defRPr>
      </a:lvl5pPr>
      <a:lvl6pPr marL="2282248" algn="l" defTabSz="912899" rtl="0" eaLnBrk="1" latinLnBrk="0" hangingPunct="1">
        <a:defRPr sz="1800" kern="1200">
          <a:solidFill>
            <a:schemeClr val="tx1"/>
          </a:solidFill>
          <a:latin typeface="+mn-lt"/>
          <a:ea typeface="+mn-ea"/>
          <a:cs typeface="+mn-cs"/>
        </a:defRPr>
      </a:lvl6pPr>
      <a:lvl7pPr marL="2738697" algn="l" defTabSz="912899" rtl="0" eaLnBrk="1" latinLnBrk="0" hangingPunct="1">
        <a:defRPr sz="1800" kern="1200">
          <a:solidFill>
            <a:schemeClr val="tx1"/>
          </a:solidFill>
          <a:latin typeface="+mn-lt"/>
          <a:ea typeface="+mn-ea"/>
          <a:cs typeface="+mn-cs"/>
        </a:defRPr>
      </a:lvl7pPr>
      <a:lvl8pPr marL="3195147" algn="l" defTabSz="912899" rtl="0" eaLnBrk="1" latinLnBrk="0" hangingPunct="1">
        <a:defRPr sz="1800" kern="1200">
          <a:solidFill>
            <a:schemeClr val="tx1"/>
          </a:solidFill>
          <a:latin typeface="+mn-lt"/>
          <a:ea typeface="+mn-ea"/>
          <a:cs typeface="+mn-cs"/>
        </a:defRPr>
      </a:lvl8pPr>
      <a:lvl9pPr marL="3651597" algn="l" defTabSz="9128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clinicaloptions.co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3" y="1736436"/>
            <a:ext cx="7772399" cy="2763499"/>
          </a:xfrm>
        </p:spPr>
        <p:txBody>
          <a:bodyPr/>
          <a:lstStyle/>
          <a:p>
            <a:r>
              <a:rPr lang="en-US" dirty="0"/>
              <a:t>Injectable HIV Treatment</a:t>
            </a:r>
          </a:p>
        </p:txBody>
      </p:sp>
      <p:sp>
        <p:nvSpPr>
          <p:cNvPr id="3" name="Subtitle 2"/>
          <p:cNvSpPr>
            <a:spLocks noGrp="1"/>
          </p:cNvSpPr>
          <p:nvPr>
            <p:ph type="subTitle" idx="1"/>
          </p:nvPr>
        </p:nvSpPr>
        <p:spPr>
          <a:xfrm>
            <a:off x="685801" y="3350171"/>
            <a:ext cx="7772398" cy="2216727"/>
          </a:xfrm>
        </p:spPr>
        <p:txBody>
          <a:bodyPr>
            <a:noAutofit/>
          </a:bodyPr>
          <a:lstStyle/>
          <a:p>
            <a:pPr lvl="0"/>
            <a:endParaRPr lang="en-US" sz="2400" b="1" dirty="0">
              <a:solidFill>
                <a:schemeClr val="tx2"/>
              </a:solidFill>
              <a:latin typeface="Calibri" panose="020F0502020204030204" pitchFamily="34" charset="0"/>
            </a:endParaRPr>
          </a:p>
          <a:p>
            <a:pPr lvl="0"/>
            <a:r>
              <a:rPr lang="en-US" sz="2400" b="1" dirty="0">
                <a:solidFill>
                  <a:schemeClr val="tx2"/>
                </a:solidFill>
                <a:latin typeface="Calibri" panose="020F0502020204030204" pitchFamily="34" charset="0"/>
              </a:rPr>
              <a:t>Alexandra Danforth, PharmD, BCACP, AAHIVP</a:t>
            </a:r>
          </a:p>
          <a:p>
            <a:pPr lvl="0"/>
            <a:r>
              <a:rPr lang="en-US" sz="2400" dirty="0">
                <a:solidFill>
                  <a:schemeClr val="tx2"/>
                </a:solidFill>
                <a:latin typeface="Calibri" panose="020F0502020204030204" pitchFamily="34" charset="0"/>
              </a:rPr>
              <a:t>Manager, Clinical Pharmacy</a:t>
            </a:r>
          </a:p>
          <a:p>
            <a:pPr lvl="0"/>
            <a:r>
              <a:rPr lang="en-US" sz="2400" dirty="0">
                <a:solidFill>
                  <a:schemeClr val="tx2"/>
                </a:solidFill>
                <a:latin typeface="Calibri" panose="020F0502020204030204" pitchFamily="34" charset="0"/>
              </a:rPr>
              <a:t>Trillium Health</a:t>
            </a:r>
          </a:p>
          <a:p>
            <a:pPr lvl="0"/>
            <a:r>
              <a:rPr lang="en-US" sz="2400" dirty="0">
                <a:solidFill>
                  <a:schemeClr val="tx2"/>
                </a:solidFill>
                <a:latin typeface="Calibri" panose="020F0502020204030204" pitchFamily="34" charset="0"/>
              </a:rPr>
              <a:t>Rochester, NY</a:t>
            </a:r>
            <a:endParaRPr lang="en-US" sz="2400" dirty="0">
              <a:solidFill>
                <a:schemeClr val="tx2"/>
              </a:solidFill>
            </a:endParaRPr>
          </a:p>
        </p:txBody>
      </p:sp>
      <p:sp>
        <p:nvSpPr>
          <p:cNvPr id="4" name="Slide Number Placeholder 3"/>
          <p:cNvSpPr>
            <a:spLocks noGrp="1"/>
          </p:cNvSpPr>
          <p:nvPr>
            <p:ph type="sldNum" sz="quarter" idx="12"/>
          </p:nvPr>
        </p:nvSpPr>
        <p:spPr/>
        <p:txBody>
          <a:bodyPr/>
          <a:lstStyle/>
          <a:p>
            <a:fld id="{1D2EA5EF-C699-AF4C-BA42-C0A1CAAB713C}" type="slidenum">
              <a:rPr lang="en-US" smtClean="0"/>
              <a:t>1</a:t>
            </a:fld>
            <a:endParaRPr lang="en-US"/>
          </a:p>
        </p:txBody>
      </p:sp>
    </p:spTree>
    <p:extLst>
      <p:ext uri="{BB962C8B-B14F-4D97-AF65-F5344CB8AC3E}">
        <p14:creationId xmlns:p14="http://schemas.microsoft.com/office/powerpoint/2010/main" val="310559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Ibalizumab-uiyk</a:t>
            </a:r>
            <a:r>
              <a:rPr lang="en-US" dirty="0"/>
              <a:t> (IBA, </a:t>
            </a:r>
            <a:r>
              <a:rPr lang="en-US" dirty="0" err="1"/>
              <a:t>Trogarzo</a:t>
            </a:r>
            <a:r>
              <a:rPr lang="en-US" dirty="0"/>
              <a:t>®)</a:t>
            </a:r>
          </a:p>
        </p:txBody>
      </p:sp>
      <p:sp>
        <p:nvSpPr>
          <p:cNvPr id="3" name="Content Placeholder 2"/>
          <p:cNvSpPr>
            <a:spLocks noGrp="1"/>
          </p:cNvSpPr>
          <p:nvPr>
            <p:ph idx="1"/>
          </p:nvPr>
        </p:nvSpPr>
        <p:spPr/>
        <p:txBody>
          <a:bodyPr>
            <a:normAutofit/>
          </a:bodyPr>
          <a:lstStyle/>
          <a:p>
            <a:r>
              <a:rPr lang="en-US" sz="2800" dirty="0"/>
              <a:t>Post attachment inhibitor</a:t>
            </a:r>
          </a:p>
          <a:p>
            <a:pPr lvl="1"/>
            <a:r>
              <a:rPr lang="en-US" sz="2400" dirty="0"/>
              <a:t>Binds to CD4 and prevents HIV entry into the cell</a:t>
            </a:r>
          </a:p>
          <a:p>
            <a:r>
              <a:rPr lang="en-US" sz="2800" dirty="0"/>
              <a:t>IV infusion every 2 weeks</a:t>
            </a:r>
          </a:p>
          <a:p>
            <a:pPr lvl="1"/>
            <a:r>
              <a:rPr lang="en-US" sz="2400" dirty="0"/>
              <a:t>Loading dose of 2000mg; Maintenance dose of 800mg</a:t>
            </a:r>
          </a:p>
          <a:p>
            <a:pPr lvl="1"/>
            <a:r>
              <a:rPr lang="en-US" sz="2400" dirty="0"/>
              <a:t>Observe patient for 1 </a:t>
            </a:r>
            <a:r>
              <a:rPr lang="en-US" sz="2400" dirty="0" err="1"/>
              <a:t>hr</a:t>
            </a:r>
            <a:r>
              <a:rPr lang="en-US" sz="2400" dirty="0"/>
              <a:t> post loading dose, if no reaction can be 15 min for maintenance doses</a:t>
            </a:r>
          </a:p>
          <a:p>
            <a:pPr lvl="1"/>
            <a:r>
              <a:rPr lang="en-US" sz="2400" dirty="0"/>
              <a:t>Need to re-load if more than 3 days late for maintenance</a:t>
            </a:r>
          </a:p>
          <a:p>
            <a:r>
              <a:rPr lang="en-US" sz="2800" dirty="0"/>
              <a:t>ADRs:  diarrhea, dizziness, rash, nausea</a:t>
            </a:r>
          </a:p>
        </p:txBody>
      </p:sp>
      <p:sp>
        <p:nvSpPr>
          <p:cNvPr id="4" name="Slide Number Placeholder 3"/>
          <p:cNvSpPr>
            <a:spLocks noGrp="1"/>
          </p:cNvSpPr>
          <p:nvPr>
            <p:ph type="sldNum" sz="quarter" idx="12"/>
          </p:nvPr>
        </p:nvSpPr>
        <p:spPr/>
        <p:txBody>
          <a:bodyPr/>
          <a:lstStyle/>
          <a:p>
            <a:fld id="{1D2EA5EF-C699-AF4C-BA42-C0A1CAAB713C}" type="slidenum">
              <a:rPr lang="en-US" smtClean="0"/>
              <a:t>10</a:t>
            </a:fld>
            <a:endParaRPr lang="en-US"/>
          </a:p>
        </p:txBody>
      </p:sp>
    </p:spTree>
    <p:extLst>
      <p:ext uri="{BB962C8B-B14F-4D97-AF65-F5344CB8AC3E}">
        <p14:creationId xmlns:p14="http://schemas.microsoft.com/office/powerpoint/2010/main" val="3209559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IBA: Phase 3 Trial</a:t>
            </a:r>
          </a:p>
        </p:txBody>
      </p:sp>
      <p:sp>
        <p:nvSpPr>
          <p:cNvPr id="3" name="Content Placeholder 2"/>
          <p:cNvSpPr>
            <a:spLocks noGrp="1"/>
          </p:cNvSpPr>
          <p:nvPr>
            <p:ph idx="1"/>
          </p:nvPr>
        </p:nvSpPr>
        <p:spPr>
          <a:xfrm>
            <a:off x="348916" y="1600204"/>
            <a:ext cx="8423855" cy="1913018"/>
          </a:xfrm>
        </p:spPr>
        <p:txBody>
          <a:bodyPr/>
          <a:lstStyle/>
          <a:p>
            <a:r>
              <a:rPr lang="en-US" dirty="0"/>
              <a:t>Single arm, open-label Phase III study</a:t>
            </a:r>
          </a:p>
          <a:p>
            <a:r>
              <a:rPr lang="en-US" dirty="0"/>
              <a:t>40 adults with multi-drug resistant HIV, VL&gt;1000 </a:t>
            </a:r>
            <a:r>
              <a:rPr lang="en-US" dirty="0" err="1"/>
              <a:t>cp</a:t>
            </a:r>
            <a:r>
              <a:rPr lang="en-US" dirty="0"/>
              <a:t>/mL</a:t>
            </a:r>
          </a:p>
          <a:p>
            <a:r>
              <a:rPr lang="en-US" dirty="0"/>
              <a:t>IBA with optimized background regimen with at least 1 fully active agent</a:t>
            </a:r>
          </a:p>
          <a:p>
            <a:endParaRPr lang="en-US" dirty="0"/>
          </a:p>
        </p:txBody>
      </p:sp>
      <p:sp>
        <p:nvSpPr>
          <p:cNvPr id="4" name="Slide Number Placeholder 3"/>
          <p:cNvSpPr>
            <a:spLocks noGrp="1"/>
          </p:cNvSpPr>
          <p:nvPr>
            <p:ph type="sldNum" sz="quarter" idx="12"/>
          </p:nvPr>
        </p:nvSpPr>
        <p:spPr/>
        <p:txBody>
          <a:bodyPr/>
          <a:lstStyle/>
          <a:p>
            <a:fld id="{1D2EA5EF-C699-AF4C-BA42-C0A1CAAB713C}" type="slidenum">
              <a:rPr lang="en-US" smtClean="0"/>
              <a:t>11</a:t>
            </a:fld>
            <a:endParaRPr lang="en-US"/>
          </a:p>
        </p:txBody>
      </p:sp>
      <p:pic>
        <p:nvPicPr>
          <p:cNvPr id="5" name="Picture 4"/>
          <p:cNvPicPr>
            <a:picLocks noChangeAspect="1"/>
          </p:cNvPicPr>
          <p:nvPr/>
        </p:nvPicPr>
        <p:blipFill>
          <a:blip r:embed="rId2"/>
          <a:stretch>
            <a:fillRect/>
          </a:stretch>
        </p:blipFill>
        <p:spPr>
          <a:xfrm>
            <a:off x="4004404" y="3089198"/>
            <a:ext cx="4271817" cy="2878304"/>
          </a:xfrm>
          <a:prstGeom prst="rect">
            <a:avLst/>
          </a:prstGeom>
        </p:spPr>
      </p:pic>
      <p:sp>
        <p:nvSpPr>
          <p:cNvPr id="6" name="TextBox 5"/>
          <p:cNvSpPr txBox="1"/>
          <p:nvPr/>
        </p:nvSpPr>
        <p:spPr>
          <a:xfrm>
            <a:off x="457202" y="3374188"/>
            <a:ext cx="3428998" cy="2677656"/>
          </a:xfrm>
          <a:prstGeom prst="rect">
            <a:avLst/>
          </a:prstGeom>
          <a:noFill/>
        </p:spPr>
        <p:txBody>
          <a:bodyPr wrap="square" rtlCol="0">
            <a:spAutoFit/>
          </a:bodyPr>
          <a:lstStyle/>
          <a:p>
            <a:pPr marL="342900" indent="-342900">
              <a:buClr>
                <a:schemeClr val="accent6"/>
              </a:buClr>
              <a:buFont typeface="Wingdings" panose="05000000000000000000" pitchFamily="2" charset="2"/>
              <a:buChar char="§"/>
            </a:pPr>
            <a:r>
              <a:rPr lang="en-US" sz="2400" dirty="0"/>
              <a:t>At 24 </a:t>
            </a:r>
            <a:r>
              <a:rPr lang="en-US" sz="2400" dirty="0" err="1"/>
              <a:t>wks</a:t>
            </a:r>
            <a:r>
              <a:rPr lang="en-US" sz="2400" dirty="0"/>
              <a:t>, 43% of patients has VL&lt;50 copies/mL</a:t>
            </a:r>
          </a:p>
          <a:p>
            <a:pPr marL="342900" indent="-342900">
              <a:buClr>
                <a:schemeClr val="accent6"/>
              </a:buClr>
              <a:buFont typeface="Wingdings" panose="05000000000000000000" pitchFamily="2" charset="2"/>
              <a:buChar char="§"/>
            </a:pPr>
            <a:r>
              <a:rPr lang="en-US" sz="2400" dirty="0"/>
              <a:t>In 48 </a:t>
            </a:r>
            <a:r>
              <a:rPr lang="en-US" sz="2400" dirty="0" err="1"/>
              <a:t>wk</a:t>
            </a:r>
            <a:r>
              <a:rPr lang="en-US" sz="2400" dirty="0"/>
              <a:t> completer analysis, 67% (16/24) were VL&lt;50 copies/mL</a:t>
            </a:r>
          </a:p>
        </p:txBody>
      </p:sp>
      <p:sp>
        <p:nvSpPr>
          <p:cNvPr id="7" name="TextBox 6"/>
          <p:cNvSpPr txBox="1"/>
          <p:nvPr/>
        </p:nvSpPr>
        <p:spPr>
          <a:xfrm>
            <a:off x="2291195" y="6223689"/>
            <a:ext cx="6156614" cy="400110"/>
          </a:xfrm>
          <a:prstGeom prst="rect">
            <a:avLst/>
          </a:prstGeom>
          <a:noFill/>
        </p:spPr>
        <p:txBody>
          <a:bodyPr wrap="square" rtlCol="0">
            <a:spAutoFit/>
          </a:bodyPr>
          <a:lstStyle/>
          <a:p>
            <a:pPr algn="r"/>
            <a:r>
              <a:rPr lang="en-US" sz="1000" dirty="0">
                <a:solidFill>
                  <a:schemeClr val="bg1"/>
                </a:solidFill>
              </a:rPr>
              <a:t>Emu et al. </a:t>
            </a:r>
            <a:r>
              <a:rPr lang="en-US" sz="1000" i="1" dirty="0">
                <a:solidFill>
                  <a:schemeClr val="bg1"/>
                </a:solidFill>
              </a:rPr>
              <a:t> N </a:t>
            </a:r>
            <a:r>
              <a:rPr lang="en-US" sz="1000" i="1" dirty="0" err="1">
                <a:solidFill>
                  <a:schemeClr val="bg1"/>
                </a:solidFill>
              </a:rPr>
              <a:t>Engl</a:t>
            </a:r>
            <a:r>
              <a:rPr lang="en-US" sz="1000" i="1" dirty="0">
                <a:solidFill>
                  <a:schemeClr val="bg1"/>
                </a:solidFill>
              </a:rPr>
              <a:t> J Med</a:t>
            </a:r>
            <a:r>
              <a:rPr lang="en-US" sz="1000" dirty="0">
                <a:solidFill>
                  <a:schemeClr val="bg1"/>
                </a:solidFill>
              </a:rPr>
              <a:t>; 2018; 379:645-654.</a:t>
            </a:r>
          </a:p>
          <a:p>
            <a:pPr algn="r"/>
            <a:r>
              <a:rPr lang="en-US" sz="1000" dirty="0">
                <a:solidFill>
                  <a:schemeClr val="bg1"/>
                </a:solidFill>
              </a:rPr>
              <a:t>Emu et al. Glasgow 2018, #O345</a:t>
            </a:r>
          </a:p>
        </p:txBody>
      </p:sp>
    </p:spTree>
    <p:extLst>
      <p:ext uri="{BB962C8B-B14F-4D97-AF65-F5344CB8AC3E}">
        <p14:creationId xmlns:p14="http://schemas.microsoft.com/office/powerpoint/2010/main" val="3062116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a:t>
            </a:r>
            <a:r>
              <a:rPr lang="en-US" dirty="0" err="1"/>
              <a:t>nanosuspensions</a:t>
            </a:r>
            <a:r>
              <a:rPr lang="en-US" dirty="0"/>
              <a:t>?</a:t>
            </a:r>
          </a:p>
        </p:txBody>
      </p:sp>
      <p:sp>
        <p:nvSpPr>
          <p:cNvPr id="3" name="Content Placeholder 2"/>
          <p:cNvSpPr>
            <a:spLocks noGrp="1"/>
          </p:cNvSpPr>
          <p:nvPr>
            <p:ph idx="1"/>
          </p:nvPr>
        </p:nvSpPr>
        <p:spPr/>
        <p:txBody>
          <a:bodyPr/>
          <a:lstStyle/>
          <a:p>
            <a:r>
              <a:rPr lang="en-US" dirty="0"/>
              <a:t>Drug nanocrystals suspended in liquid</a:t>
            </a:r>
          </a:p>
          <a:p>
            <a:endParaRPr lang="en-US" dirty="0"/>
          </a:p>
          <a:p>
            <a:r>
              <a:rPr lang="en-US" dirty="0"/>
              <a:t>Varied size of nanoparticles leads to prolonged dissolution</a:t>
            </a:r>
          </a:p>
          <a:p>
            <a:endParaRPr lang="en-US" dirty="0"/>
          </a:p>
          <a:p>
            <a:r>
              <a:rPr lang="en-US" dirty="0"/>
              <a:t>Currently approved drug examples:</a:t>
            </a:r>
          </a:p>
          <a:p>
            <a:pPr lvl="1"/>
            <a:r>
              <a:rPr lang="en-US" dirty="0" err="1"/>
              <a:t>Invega</a:t>
            </a:r>
            <a:r>
              <a:rPr lang="en-US" dirty="0"/>
              <a:t> </a:t>
            </a:r>
            <a:r>
              <a:rPr lang="en-US" dirty="0" err="1"/>
              <a:t>Sustenna</a:t>
            </a:r>
            <a:r>
              <a:rPr lang="en-US" dirty="0"/>
              <a:t>® and </a:t>
            </a:r>
            <a:r>
              <a:rPr lang="en-US" dirty="0" err="1"/>
              <a:t>Trinza</a:t>
            </a:r>
            <a:r>
              <a:rPr lang="en-US" dirty="0"/>
              <a:t>® (</a:t>
            </a:r>
            <a:r>
              <a:rPr lang="en-US" dirty="0" err="1"/>
              <a:t>paliperidone</a:t>
            </a:r>
            <a:r>
              <a:rPr lang="en-US" dirty="0"/>
              <a:t>)</a:t>
            </a:r>
          </a:p>
          <a:p>
            <a:pPr lvl="1"/>
            <a:r>
              <a:rPr lang="en-US" dirty="0" err="1"/>
              <a:t>Abilify</a:t>
            </a:r>
            <a:r>
              <a:rPr lang="en-US" dirty="0"/>
              <a:t> </a:t>
            </a:r>
            <a:r>
              <a:rPr lang="en-US" dirty="0" err="1"/>
              <a:t>Maintena</a:t>
            </a:r>
            <a:r>
              <a:rPr lang="en-US" dirty="0"/>
              <a:t>® (aripiprazole)</a:t>
            </a:r>
          </a:p>
        </p:txBody>
      </p:sp>
      <p:sp>
        <p:nvSpPr>
          <p:cNvPr id="4" name="Slide Number Placeholder 3"/>
          <p:cNvSpPr>
            <a:spLocks noGrp="1"/>
          </p:cNvSpPr>
          <p:nvPr>
            <p:ph type="sldNum" sz="quarter" idx="12"/>
          </p:nvPr>
        </p:nvSpPr>
        <p:spPr/>
        <p:txBody>
          <a:bodyPr/>
          <a:lstStyle/>
          <a:p>
            <a:fld id="{1D2EA5EF-C699-AF4C-BA42-C0A1CAAB713C}" type="slidenum">
              <a:rPr lang="en-US" smtClean="0"/>
              <a:t>12</a:t>
            </a:fld>
            <a:endParaRPr lang="en-US"/>
          </a:p>
        </p:txBody>
      </p:sp>
    </p:spTree>
    <p:extLst>
      <p:ext uri="{BB962C8B-B14F-4D97-AF65-F5344CB8AC3E}">
        <p14:creationId xmlns:p14="http://schemas.microsoft.com/office/powerpoint/2010/main" val="3891561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a:t>
            </a:r>
          </a:p>
        </p:txBody>
      </p:sp>
      <p:sp>
        <p:nvSpPr>
          <p:cNvPr id="3" name="Content Placeholder 2"/>
          <p:cNvSpPr>
            <a:spLocks noGrp="1"/>
          </p:cNvSpPr>
          <p:nvPr>
            <p:ph idx="1"/>
          </p:nvPr>
        </p:nvSpPr>
        <p:spPr/>
        <p:txBody>
          <a:bodyPr>
            <a:normAutofit/>
          </a:bodyPr>
          <a:lstStyle/>
          <a:p>
            <a:pPr marL="114112" lvl="0" indent="0">
              <a:buNone/>
            </a:pPr>
            <a:r>
              <a:rPr lang="en-US" dirty="0"/>
              <a:t>Which of the following does NOT affect the pharmacokinetics of a long acting injectable </a:t>
            </a:r>
            <a:r>
              <a:rPr lang="en-US" dirty="0" err="1"/>
              <a:t>nanoformulation</a:t>
            </a:r>
            <a:r>
              <a:rPr lang="en-US" dirty="0"/>
              <a:t>?</a:t>
            </a:r>
          </a:p>
          <a:p>
            <a:pPr marL="114112" lvl="0" indent="0">
              <a:buNone/>
            </a:pPr>
            <a:endParaRPr lang="en-US" dirty="0"/>
          </a:p>
          <a:p>
            <a:pPr marL="571312" lvl="0" indent="-457200">
              <a:buAutoNum type="alphaLcPeriod"/>
            </a:pPr>
            <a:r>
              <a:rPr lang="en-US" sz="2400" dirty="0"/>
              <a:t>Nanoparticle size and shape</a:t>
            </a:r>
          </a:p>
          <a:p>
            <a:pPr marL="571312" lvl="0" indent="-457200">
              <a:buAutoNum type="alphaLcPeriod"/>
            </a:pPr>
            <a:r>
              <a:rPr lang="en-US" sz="2400" dirty="0"/>
              <a:t>Injection site (muscle vs fat)</a:t>
            </a:r>
          </a:p>
          <a:p>
            <a:pPr marL="571312" lvl="0" indent="-457200">
              <a:buAutoNum type="alphaLcPeriod"/>
            </a:pPr>
            <a:r>
              <a:rPr lang="en-US" sz="2400" dirty="0"/>
              <a:t>Injection route (IM vs SC)</a:t>
            </a:r>
          </a:p>
          <a:p>
            <a:pPr marL="571312" lvl="0" indent="-457200">
              <a:buAutoNum type="alphaLcPeriod"/>
            </a:pPr>
            <a:r>
              <a:rPr lang="en-US" sz="2400" dirty="0"/>
              <a:t>Lipophilicity of the drug</a:t>
            </a:r>
          </a:p>
        </p:txBody>
      </p:sp>
      <p:sp>
        <p:nvSpPr>
          <p:cNvPr id="4" name="Slide Number Placeholder 3"/>
          <p:cNvSpPr>
            <a:spLocks noGrp="1"/>
          </p:cNvSpPr>
          <p:nvPr>
            <p:ph type="sldNum" sz="quarter" idx="12"/>
          </p:nvPr>
        </p:nvSpPr>
        <p:spPr/>
        <p:txBody>
          <a:bodyPr/>
          <a:lstStyle/>
          <a:p>
            <a:fld id="{1D2EA5EF-C699-AF4C-BA42-C0A1CAAB713C}" type="slidenum">
              <a:rPr lang="en-US" smtClean="0"/>
              <a:t>13</a:t>
            </a:fld>
            <a:endParaRPr lang="en-US"/>
          </a:p>
        </p:txBody>
      </p:sp>
    </p:spTree>
    <p:extLst>
      <p:ext uri="{BB962C8B-B14F-4D97-AF65-F5344CB8AC3E}">
        <p14:creationId xmlns:p14="http://schemas.microsoft.com/office/powerpoint/2010/main" val="2953914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a:t>CABOTEGRAVIR</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1D2EA5EF-C699-AF4C-BA42-C0A1CAAB713C}" type="slidenum">
              <a:rPr lang="en-US" smtClean="0"/>
              <a:t>14</a:t>
            </a:fld>
            <a:endParaRPr lang="en-US"/>
          </a:p>
        </p:txBody>
      </p:sp>
    </p:spTree>
    <p:extLst>
      <p:ext uri="{BB962C8B-B14F-4D97-AF65-F5344CB8AC3E}">
        <p14:creationId xmlns:p14="http://schemas.microsoft.com/office/powerpoint/2010/main" val="3734657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#2</a:t>
            </a:r>
          </a:p>
        </p:txBody>
      </p:sp>
      <p:sp>
        <p:nvSpPr>
          <p:cNvPr id="3" name="Content Placeholder 2"/>
          <p:cNvSpPr>
            <a:spLocks noGrp="1"/>
          </p:cNvSpPr>
          <p:nvPr>
            <p:ph idx="1"/>
          </p:nvPr>
        </p:nvSpPr>
        <p:spPr/>
        <p:txBody>
          <a:bodyPr>
            <a:normAutofit/>
          </a:bodyPr>
          <a:lstStyle/>
          <a:p>
            <a:pPr marL="114112" lvl="0" indent="0">
              <a:buNone/>
            </a:pPr>
            <a:r>
              <a:rPr lang="en-US" dirty="0"/>
              <a:t>Which statement about </a:t>
            </a:r>
            <a:r>
              <a:rPr lang="en-US" dirty="0" err="1"/>
              <a:t>Cabotegravir</a:t>
            </a:r>
            <a:r>
              <a:rPr lang="en-US" dirty="0"/>
              <a:t> (CAB) is TRUE?</a:t>
            </a:r>
          </a:p>
          <a:p>
            <a:pPr marL="114112" lvl="0" indent="0">
              <a:buNone/>
            </a:pPr>
            <a:endParaRPr lang="en-US" dirty="0"/>
          </a:p>
          <a:p>
            <a:pPr marL="571312" lvl="0" indent="-457200">
              <a:buAutoNum type="alphaLcPeriod"/>
            </a:pPr>
            <a:r>
              <a:rPr lang="en-US" sz="2400" dirty="0"/>
              <a:t>CAB is a new nucleoside reverse </a:t>
            </a:r>
            <a:r>
              <a:rPr lang="en-US" sz="2400" dirty="0" err="1"/>
              <a:t>trascriptase</a:t>
            </a:r>
            <a:r>
              <a:rPr lang="en-US" sz="2400" dirty="0"/>
              <a:t> inhibitor (NRTI). </a:t>
            </a:r>
          </a:p>
          <a:p>
            <a:pPr marL="571312" lvl="0" indent="-457200">
              <a:buAutoNum type="alphaLcPeriod"/>
            </a:pPr>
            <a:r>
              <a:rPr lang="en-US" sz="2400" dirty="0"/>
              <a:t>Patients preferred taking oral CAB to injectable CAB.</a:t>
            </a:r>
          </a:p>
          <a:p>
            <a:pPr marL="571312" lvl="0" indent="-457200">
              <a:buAutoNum type="alphaLcPeriod"/>
            </a:pPr>
            <a:r>
              <a:rPr lang="en-US" sz="2400" dirty="0"/>
              <a:t>CAB has been used for both HIV treatment and prevention in clinical trials. </a:t>
            </a:r>
          </a:p>
          <a:p>
            <a:pPr marL="571312" lvl="0" indent="-457200">
              <a:buAutoNum type="alphaLcPeriod"/>
            </a:pPr>
            <a:r>
              <a:rPr lang="en-US" sz="2400" dirty="0"/>
              <a:t>CAB is not effective for </a:t>
            </a:r>
            <a:r>
              <a:rPr lang="en-US" sz="2400" dirty="0" err="1"/>
              <a:t>PrEP</a:t>
            </a:r>
            <a:r>
              <a:rPr lang="en-US" sz="2400" dirty="0"/>
              <a:t> in cis-women.</a:t>
            </a:r>
          </a:p>
        </p:txBody>
      </p:sp>
      <p:sp>
        <p:nvSpPr>
          <p:cNvPr id="4" name="Slide Number Placeholder 3"/>
          <p:cNvSpPr>
            <a:spLocks noGrp="1"/>
          </p:cNvSpPr>
          <p:nvPr>
            <p:ph type="sldNum" sz="quarter" idx="12"/>
          </p:nvPr>
        </p:nvSpPr>
        <p:spPr/>
        <p:txBody>
          <a:bodyPr/>
          <a:lstStyle/>
          <a:p>
            <a:fld id="{1D2EA5EF-C699-AF4C-BA42-C0A1CAAB713C}" type="slidenum">
              <a:rPr lang="en-US" smtClean="0"/>
              <a:t>15</a:t>
            </a:fld>
            <a:endParaRPr lang="en-US"/>
          </a:p>
        </p:txBody>
      </p:sp>
    </p:spTree>
    <p:extLst>
      <p:ext uri="{BB962C8B-B14F-4D97-AF65-F5344CB8AC3E}">
        <p14:creationId xmlns:p14="http://schemas.microsoft.com/office/powerpoint/2010/main" val="1229942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Cabotegravir</a:t>
            </a:r>
            <a:r>
              <a:rPr lang="en-US" dirty="0"/>
              <a:t> (CAB)</a:t>
            </a:r>
          </a:p>
        </p:txBody>
      </p:sp>
      <p:sp>
        <p:nvSpPr>
          <p:cNvPr id="3" name="Content Placeholder 2"/>
          <p:cNvSpPr>
            <a:spLocks noGrp="1"/>
          </p:cNvSpPr>
          <p:nvPr>
            <p:ph idx="1"/>
          </p:nvPr>
        </p:nvSpPr>
        <p:spPr/>
        <p:txBody>
          <a:bodyPr/>
          <a:lstStyle/>
          <a:p>
            <a:r>
              <a:rPr lang="en-US" dirty="0"/>
              <a:t>INSTI, similar to </a:t>
            </a:r>
            <a:r>
              <a:rPr lang="en-US" dirty="0" err="1"/>
              <a:t>dolutegravir</a:t>
            </a:r>
            <a:endParaRPr lang="en-US" dirty="0"/>
          </a:p>
          <a:p>
            <a:endParaRPr lang="en-US" dirty="0"/>
          </a:p>
          <a:p>
            <a:r>
              <a:rPr lang="en-US" dirty="0"/>
              <a:t>Active against some INSTI resistant strains</a:t>
            </a:r>
          </a:p>
          <a:p>
            <a:endParaRPr lang="en-US" dirty="0"/>
          </a:p>
          <a:p>
            <a:r>
              <a:rPr lang="en-US" dirty="0"/>
              <a:t>Half-life is 21-50 days</a:t>
            </a:r>
          </a:p>
          <a:p>
            <a:endParaRPr lang="en-US" dirty="0"/>
          </a:p>
          <a:p>
            <a:r>
              <a:rPr lang="en-US" dirty="0" err="1"/>
              <a:t>Nanosuspension</a:t>
            </a:r>
            <a:r>
              <a:rPr lang="en-US" dirty="0"/>
              <a:t>, given IM or SC</a:t>
            </a:r>
          </a:p>
          <a:p>
            <a:endParaRPr lang="en-US" dirty="0"/>
          </a:p>
          <a:p>
            <a:r>
              <a:rPr lang="en-US" dirty="0"/>
              <a:t>ADRs: mild injection site reactions, nodules with SC</a:t>
            </a:r>
          </a:p>
        </p:txBody>
      </p:sp>
      <p:sp>
        <p:nvSpPr>
          <p:cNvPr id="4" name="Slide Number Placeholder 3"/>
          <p:cNvSpPr>
            <a:spLocks noGrp="1"/>
          </p:cNvSpPr>
          <p:nvPr>
            <p:ph type="sldNum" sz="quarter" idx="12"/>
          </p:nvPr>
        </p:nvSpPr>
        <p:spPr/>
        <p:txBody>
          <a:bodyPr/>
          <a:lstStyle/>
          <a:p>
            <a:fld id="{1D2EA5EF-C699-AF4C-BA42-C0A1CAAB713C}" type="slidenum">
              <a:rPr lang="en-US" smtClean="0"/>
              <a:t>16</a:t>
            </a:fld>
            <a:endParaRPr lang="en-US"/>
          </a:p>
        </p:txBody>
      </p:sp>
    </p:spTree>
    <p:extLst>
      <p:ext uri="{BB962C8B-B14F-4D97-AF65-F5344CB8AC3E}">
        <p14:creationId xmlns:p14="http://schemas.microsoft.com/office/powerpoint/2010/main" val="2667023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CAB/RPV: FLAIR Study</a:t>
            </a:r>
          </a:p>
        </p:txBody>
      </p:sp>
      <p:sp>
        <p:nvSpPr>
          <p:cNvPr id="3" name="Content Placeholder 2"/>
          <p:cNvSpPr>
            <a:spLocks noGrp="1"/>
          </p:cNvSpPr>
          <p:nvPr>
            <p:ph idx="1"/>
          </p:nvPr>
        </p:nvSpPr>
        <p:spPr/>
        <p:txBody>
          <a:bodyPr/>
          <a:lstStyle/>
          <a:p>
            <a:r>
              <a:rPr lang="en-US" dirty="0"/>
              <a:t>Multicenter randomized, open-label, Phase 3 trial</a:t>
            </a:r>
          </a:p>
          <a:p>
            <a:r>
              <a:rPr lang="en-US" dirty="0"/>
              <a:t>Treatment naïve adults</a:t>
            </a:r>
          </a:p>
        </p:txBody>
      </p:sp>
      <p:sp>
        <p:nvSpPr>
          <p:cNvPr id="4" name="Slide Number Placeholder 3"/>
          <p:cNvSpPr>
            <a:spLocks noGrp="1"/>
          </p:cNvSpPr>
          <p:nvPr>
            <p:ph type="sldNum" sz="quarter" idx="12"/>
          </p:nvPr>
        </p:nvSpPr>
        <p:spPr/>
        <p:txBody>
          <a:bodyPr/>
          <a:lstStyle/>
          <a:p>
            <a:fld id="{1D2EA5EF-C699-AF4C-BA42-C0A1CAAB713C}" type="slidenum">
              <a:rPr lang="en-US" smtClean="0"/>
              <a:t>17</a:t>
            </a:fld>
            <a:endParaRPr lang="en-US"/>
          </a:p>
        </p:txBody>
      </p:sp>
      <p:pic>
        <p:nvPicPr>
          <p:cNvPr id="5" name="Picture 4"/>
          <p:cNvPicPr>
            <a:picLocks noChangeAspect="1"/>
          </p:cNvPicPr>
          <p:nvPr/>
        </p:nvPicPr>
        <p:blipFill rotWithShape="1">
          <a:blip r:embed="rId2"/>
          <a:srcRect t="2718"/>
          <a:stretch/>
        </p:blipFill>
        <p:spPr>
          <a:xfrm>
            <a:off x="633369" y="2821577"/>
            <a:ext cx="7877262" cy="2306477"/>
          </a:xfrm>
          <a:prstGeom prst="rect">
            <a:avLst/>
          </a:prstGeom>
        </p:spPr>
      </p:pic>
      <p:sp>
        <p:nvSpPr>
          <p:cNvPr id="6" name="TextBox 5"/>
          <p:cNvSpPr txBox="1"/>
          <p:nvPr/>
        </p:nvSpPr>
        <p:spPr>
          <a:xfrm>
            <a:off x="2291195" y="6223689"/>
            <a:ext cx="6156614" cy="553998"/>
          </a:xfrm>
          <a:prstGeom prst="rect">
            <a:avLst/>
          </a:prstGeom>
          <a:noFill/>
        </p:spPr>
        <p:txBody>
          <a:bodyPr wrap="square" rtlCol="0">
            <a:spAutoFit/>
          </a:bodyPr>
          <a:lstStyle/>
          <a:p>
            <a:pPr algn="r"/>
            <a:r>
              <a:rPr lang="en-US" sz="1000" dirty="0" err="1">
                <a:solidFill>
                  <a:schemeClr val="bg1"/>
                </a:solidFill>
              </a:rPr>
              <a:t>Orkin</a:t>
            </a:r>
            <a:r>
              <a:rPr lang="en-US" sz="1000" dirty="0">
                <a:solidFill>
                  <a:schemeClr val="bg1"/>
                </a:solidFill>
              </a:rPr>
              <a:t> et al. CROI 2019, #140LB</a:t>
            </a:r>
          </a:p>
          <a:p>
            <a:pPr algn="r"/>
            <a:r>
              <a:rPr lang="en-US" altLang="en-US" sz="1000" dirty="0">
                <a:solidFill>
                  <a:schemeClr val="bg1"/>
                </a:solidFill>
              </a:rPr>
              <a:t>Slide credit: </a:t>
            </a:r>
            <a:r>
              <a:rPr lang="en-US" altLang="en-US" sz="1000" dirty="0">
                <a:solidFill>
                  <a:schemeClr val="bg1"/>
                </a:solidFill>
                <a:hlinkClick r:id="rId3"/>
              </a:rPr>
              <a:t>clinicaloptions.com</a:t>
            </a:r>
            <a:endParaRPr lang="en-US" altLang="en-US" sz="1000" dirty="0">
              <a:solidFill>
                <a:schemeClr val="bg1"/>
              </a:solidFill>
            </a:endParaRPr>
          </a:p>
          <a:p>
            <a:pPr algn="r"/>
            <a:endParaRPr lang="en-US" sz="1000" dirty="0">
              <a:solidFill>
                <a:schemeClr val="bg1"/>
              </a:solidFill>
            </a:endParaRPr>
          </a:p>
        </p:txBody>
      </p:sp>
    </p:spTree>
    <p:extLst>
      <p:ext uri="{BB962C8B-B14F-4D97-AF65-F5344CB8AC3E}">
        <p14:creationId xmlns:p14="http://schemas.microsoft.com/office/powerpoint/2010/main" val="1459970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CAB/RPV: FLAIR Study</a:t>
            </a:r>
          </a:p>
        </p:txBody>
      </p:sp>
      <p:pic>
        <p:nvPicPr>
          <p:cNvPr id="6" name="Content Placeholder 5"/>
          <p:cNvPicPr>
            <a:picLocks noGrp="1" noChangeAspect="1"/>
          </p:cNvPicPr>
          <p:nvPr>
            <p:ph idx="1"/>
          </p:nvPr>
        </p:nvPicPr>
        <p:blipFill>
          <a:blip r:embed="rId2"/>
          <a:stretch>
            <a:fillRect/>
          </a:stretch>
        </p:blipFill>
        <p:spPr>
          <a:xfrm>
            <a:off x="457200" y="1912681"/>
            <a:ext cx="8315325" cy="3742251"/>
          </a:xfrm>
          <a:prstGeom prst="rect">
            <a:avLst/>
          </a:prstGeom>
        </p:spPr>
      </p:pic>
      <p:sp>
        <p:nvSpPr>
          <p:cNvPr id="4" name="Slide Number Placeholder 3"/>
          <p:cNvSpPr>
            <a:spLocks noGrp="1"/>
          </p:cNvSpPr>
          <p:nvPr>
            <p:ph type="sldNum" sz="quarter" idx="12"/>
          </p:nvPr>
        </p:nvSpPr>
        <p:spPr/>
        <p:txBody>
          <a:bodyPr/>
          <a:lstStyle/>
          <a:p>
            <a:fld id="{1D2EA5EF-C699-AF4C-BA42-C0A1CAAB713C}" type="slidenum">
              <a:rPr lang="en-US" smtClean="0"/>
              <a:t>18</a:t>
            </a:fld>
            <a:endParaRPr lang="en-US"/>
          </a:p>
        </p:txBody>
      </p:sp>
      <p:sp>
        <p:nvSpPr>
          <p:cNvPr id="7" name="TextBox 6"/>
          <p:cNvSpPr txBox="1"/>
          <p:nvPr/>
        </p:nvSpPr>
        <p:spPr>
          <a:xfrm>
            <a:off x="2291195" y="6223689"/>
            <a:ext cx="6156614" cy="553998"/>
          </a:xfrm>
          <a:prstGeom prst="rect">
            <a:avLst/>
          </a:prstGeom>
          <a:noFill/>
        </p:spPr>
        <p:txBody>
          <a:bodyPr wrap="square" rtlCol="0">
            <a:spAutoFit/>
          </a:bodyPr>
          <a:lstStyle/>
          <a:p>
            <a:pPr algn="r"/>
            <a:r>
              <a:rPr lang="en-US" sz="1000" dirty="0" err="1">
                <a:solidFill>
                  <a:schemeClr val="bg1"/>
                </a:solidFill>
              </a:rPr>
              <a:t>Orkin</a:t>
            </a:r>
            <a:r>
              <a:rPr lang="en-US" sz="1000" dirty="0">
                <a:solidFill>
                  <a:schemeClr val="bg1"/>
                </a:solidFill>
              </a:rPr>
              <a:t> et al. CROI 2019, #140LB</a:t>
            </a:r>
          </a:p>
          <a:p>
            <a:pPr algn="r"/>
            <a:r>
              <a:rPr lang="en-US" altLang="en-US" sz="1000" dirty="0">
                <a:solidFill>
                  <a:schemeClr val="bg1"/>
                </a:solidFill>
              </a:rPr>
              <a:t>Slide credit: </a:t>
            </a:r>
            <a:r>
              <a:rPr lang="en-US" altLang="en-US" sz="1000" dirty="0">
                <a:solidFill>
                  <a:schemeClr val="bg1"/>
                </a:solidFill>
                <a:hlinkClick r:id="rId3"/>
              </a:rPr>
              <a:t>clinicaloptions.com</a:t>
            </a:r>
            <a:endParaRPr lang="en-US" altLang="en-US" sz="1000" dirty="0">
              <a:solidFill>
                <a:schemeClr val="bg1"/>
              </a:solidFill>
            </a:endParaRPr>
          </a:p>
          <a:p>
            <a:pPr algn="r"/>
            <a:endParaRPr lang="en-US" sz="1000" dirty="0">
              <a:solidFill>
                <a:schemeClr val="bg1"/>
              </a:solidFill>
            </a:endParaRPr>
          </a:p>
        </p:txBody>
      </p:sp>
    </p:spTree>
    <p:extLst>
      <p:ext uri="{BB962C8B-B14F-4D97-AF65-F5344CB8AC3E}">
        <p14:creationId xmlns:p14="http://schemas.microsoft.com/office/powerpoint/2010/main" val="2961577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CAB/RPV: ATLAS Study</a:t>
            </a:r>
          </a:p>
        </p:txBody>
      </p:sp>
      <p:sp>
        <p:nvSpPr>
          <p:cNvPr id="3" name="Content Placeholder 2"/>
          <p:cNvSpPr>
            <a:spLocks noGrp="1"/>
          </p:cNvSpPr>
          <p:nvPr>
            <p:ph idx="1"/>
          </p:nvPr>
        </p:nvSpPr>
        <p:spPr/>
        <p:txBody>
          <a:bodyPr/>
          <a:lstStyle/>
          <a:p>
            <a:r>
              <a:rPr lang="en-US" dirty="0"/>
              <a:t>Multicenter, randomized, open-label Phase 3 switch study</a:t>
            </a:r>
          </a:p>
        </p:txBody>
      </p:sp>
      <p:sp>
        <p:nvSpPr>
          <p:cNvPr id="4" name="Slide Number Placeholder 3"/>
          <p:cNvSpPr>
            <a:spLocks noGrp="1"/>
          </p:cNvSpPr>
          <p:nvPr>
            <p:ph type="sldNum" sz="quarter" idx="12"/>
          </p:nvPr>
        </p:nvSpPr>
        <p:spPr/>
        <p:txBody>
          <a:bodyPr/>
          <a:lstStyle/>
          <a:p>
            <a:fld id="{1D2EA5EF-C699-AF4C-BA42-C0A1CAAB713C}" type="slidenum">
              <a:rPr lang="en-US" smtClean="0"/>
              <a:t>19</a:t>
            </a:fld>
            <a:endParaRPr lang="en-US"/>
          </a:p>
        </p:txBody>
      </p:sp>
      <p:pic>
        <p:nvPicPr>
          <p:cNvPr id="6" name="Picture 5"/>
          <p:cNvPicPr>
            <a:picLocks noChangeAspect="1"/>
          </p:cNvPicPr>
          <p:nvPr/>
        </p:nvPicPr>
        <p:blipFill rotWithShape="1">
          <a:blip r:embed="rId2"/>
          <a:srcRect t="7098"/>
          <a:stretch/>
        </p:blipFill>
        <p:spPr>
          <a:xfrm>
            <a:off x="270545" y="2439775"/>
            <a:ext cx="8602910" cy="2311532"/>
          </a:xfrm>
          <a:prstGeom prst="rect">
            <a:avLst/>
          </a:prstGeom>
        </p:spPr>
      </p:pic>
      <p:sp>
        <p:nvSpPr>
          <p:cNvPr id="7" name="TextBox 6"/>
          <p:cNvSpPr txBox="1"/>
          <p:nvPr/>
        </p:nvSpPr>
        <p:spPr>
          <a:xfrm>
            <a:off x="2291195" y="6223689"/>
            <a:ext cx="6156614" cy="707886"/>
          </a:xfrm>
          <a:prstGeom prst="rect">
            <a:avLst/>
          </a:prstGeom>
          <a:noFill/>
        </p:spPr>
        <p:txBody>
          <a:bodyPr wrap="square" rtlCol="0">
            <a:spAutoFit/>
          </a:bodyPr>
          <a:lstStyle/>
          <a:p>
            <a:pPr algn="r"/>
            <a:r>
              <a:rPr lang="en-US" sz="1000" dirty="0" err="1">
                <a:solidFill>
                  <a:schemeClr val="bg1"/>
                </a:solidFill>
              </a:rPr>
              <a:t>Swindells</a:t>
            </a:r>
            <a:r>
              <a:rPr lang="en-US" sz="1000" dirty="0">
                <a:solidFill>
                  <a:schemeClr val="bg1"/>
                </a:solidFill>
              </a:rPr>
              <a:t> et al. CROI 2019, #139</a:t>
            </a:r>
          </a:p>
          <a:p>
            <a:pPr algn="r"/>
            <a:r>
              <a:rPr lang="en-US" altLang="en-US" sz="1000" dirty="0">
                <a:solidFill>
                  <a:schemeClr val="bg1"/>
                </a:solidFill>
              </a:rPr>
              <a:t>Slide credit: </a:t>
            </a:r>
            <a:r>
              <a:rPr lang="en-US" altLang="en-US" sz="1000" dirty="0">
                <a:solidFill>
                  <a:schemeClr val="bg1"/>
                </a:solidFill>
                <a:hlinkClick r:id="rId3"/>
              </a:rPr>
              <a:t>clinicaloptions.com</a:t>
            </a:r>
            <a:endParaRPr lang="en-US" altLang="en-US" sz="1000" dirty="0">
              <a:solidFill>
                <a:schemeClr val="bg1"/>
              </a:solidFill>
            </a:endParaRPr>
          </a:p>
          <a:p>
            <a:pPr algn="r"/>
            <a:endParaRPr lang="en-US" sz="1000" dirty="0">
              <a:solidFill>
                <a:schemeClr val="bg1"/>
              </a:solidFill>
            </a:endParaRPr>
          </a:p>
          <a:p>
            <a:pPr algn="r"/>
            <a:endParaRPr lang="en-US" sz="1000" dirty="0">
              <a:solidFill>
                <a:schemeClr val="bg1"/>
              </a:solidFill>
            </a:endParaRPr>
          </a:p>
        </p:txBody>
      </p:sp>
    </p:spTree>
    <p:extLst>
      <p:ext uri="{BB962C8B-B14F-4D97-AF65-F5344CB8AC3E}">
        <p14:creationId xmlns:p14="http://schemas.microsoft.com/office/powerpoint/2010/main" val="865308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normAutofit/>
          </a:bodyPr>
          <a:lstStyle/>
          <a:p>
            <a:pPr marL="0" indent="0">
              <a:lnSpc>
                <a:spcPct val="120000"/>
              </a:lnSpc>
              <a:spcBef>
                <a:spcPts val="0"/>
              </a:spcBef>
              <a:buNone/>
            </a:pPr>
            <a:r>
              <a:rPr lang="en-US" kern="0" dirty="0"/>
              <a:t>“This [project/publication/program/website] [is/was] supported by the Health Resources and Services Administration (HRSA) of the U.S. Department of Health and Human Services (HHS) as part of an award totaling $3,879,101 with zero percentage financed with nongovernmental sources. The contents are those of the author(s) and do not necessarily represent the official views of, nor an endorsement, by HRSA, HHS or the U.S. Government.”</a:t>
            </a:r>
          </a:p>
          <a:p>
            <a:pPr marL="0" indent="0">
              <a:lnSpc>
                <a:spcPct val="120000"/>
              </a:lnSpc>
              <a:spcBef>
                <a:spcPts val="0"/>
              </a:spcBef>
              <a:buNone/>
            </a:pPr>
            <a:endParaRPr lang="en-US" kern="0" dirty="0"/>
          </a:p>
          <a:p>
            <a:pPr marL="0" indent="0">
              <a:lnSpc>
                <a:spcPct val="120000"/>
              </a:lnSpc>
              <a:spcBef>
                <a:spcPts val="0"/>
              </a:spcBef>
              <a:buNone/>
            </a:pPr>
            <a:endParaRPr lang="en-US" kern="0" dirty="0"/>
          </a:p>
        </p:txBody>
      </p:sp>
      <p:sp>
        <p:nvSpPr>
          <p:cNvPr id="4" name="Slide Number Placeholder 3"/>
          <p:cNvSpPr>
            <a:spLocks noGrp="1"/>
          </p:cNvSpPr>
          <p:nvPr>
            <p:ph type="sldNum" sz="quarter" idx="12"/>
          </p:nvPr>
        </p:nvSpPr>
        <p:spPr/>
        <p:txBody>
          <a:bodyPr/>
          <a:lstStyle/>
          <a:p>
            <a:fld id="{1D2EA5EF-C699-AF4C-BA42-C0A1CAAB713C}" type="slidenum">
              <a:rPr lang="en-US" smtClean="0"/>
              <a:t>2</a:t>
            </a:fld>
            <a:endParaRPr lang="en-US"/>
          </a:p>
        </p:txBody>
      </p:sp>
    </p:spTree>
    <p:extLst>
      <p:ext uri="{BB962C8B-B14F-4D97-AF65-F5344CB8AC3E}">
        <p14:creationId xmlns:p14="http://schemas.microsoft.com/office/powerpoint/2010/main" val="1311967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CAB/RPV: ATLAS Study</a:t>
            </a:r>
          </a:p>
        </p:txBody>
      </p:sp>
      <p:pic>
        <p:nvPicPr>
          <p:cNvPr id="5" name="Content Placeholder 4"/>
          <p:cNvPicPr>
            <a:picLocks noGrp="1" noChangeAspect="1"/>
          </p:cNvPicPr>
          <p:nvPr>
            <p:ph idx="1"/>
          </p:nvPr>
        </p:nvPicPr>
        <p:blipFill>
          <a:blip r:embed="rId2"/>
          <a:stretch>
            <a:fillRect/>
          </a:stretch>
        </p:blipFill>
        <p:spPr>
          <a:xfrm>
            <a:off x="457446" y="1600375"/>
            <a:ext cx="8315325" cy="3421291"/>
          </a:xfrm>
          <a:prstGeom prst="rect">
            <a:avLst/>
          </a:prstGeom>
        </p:spPr>
      </p:pic>
      <p:sp>
        <p:nvSpPr>
          <p:cNvPr id="4" name="Slide Number Placeholder 3"/>
          <p:cNvSpPr>
            <a:spLocks noGrp="1"/>
          </p:cNvSpPr>
          <p:nvPr>
            <p:ph type="sldNum" sz="quarter" idx="12"/>
          </p:nvPr>
        </p:nvSpPr>
        <p:spPr/>
        <p:txBody>
          <a:bodyPr/>
          <a:lstStyle/>
          <a:p>
            <a:fld id="{1D2EA5EF-C699-AF4C-BA42-C0A1CAAB713C}" type="slidenum">
              <a:rPr lang="en-US" smtClean="0"/>
              <a:t>20</a:t>
            </a:fld>
            <a:endParaRPr lang="en-US"/>
          </a:p>
        </p:txBody>
      </p:sp>
      <p:sp>
        <p:nvSpPr>
          <p:cNvPr id="6" name="TextBox 5"/>
          <p:cNvSpPr txBox="1"/>
          <p:nvPr/>
        </p:nvSpPr>
        <p:spPr>
          <a:xfrm>
            <a:off x="2291195" y="6223689"/>
            <a:ext cx="6156614" cy="707886"/>
          </a:xfrm>
          <a:prstGeom prst="rect">
            <a:avLst/>
          </a:prstGeom>
          <a:noFill/>
        </p:spPr>
        <p:txBody>
          <a:bodyPr wrap="square" rtlCol="0">
            <a:spAutoFit/>
          </a:bodyPr>
          <a:lstStyle/>
          <a:p>
            <a:pPr algn="r"/>
            <a:r>
              <a:rPr lang="en-US" sz="1000" dirty="0" err="1">
                <a:solidFill>
                  <a:schemeClr val="bg1"/>
                </a:solidFill>
              </a:rPr>
              <a:t>Swindells</a:t>
            </a:r>
            <a:r>
              <a:rPr lang="en-US" sz="1000" dirty="0">
                <a:solidFill>
                  <a:schemeClr val="bg1"/>
                </a:solidFill>
              </a:rPr>
              <a:t> et al. CROI 2019, #139</a:t>
            </a:r>
          </a:p>
          <a:p>
            <a:pPr algn="r"/>
            <a:r>
              <a:rPr lang="en-US" altLang="en-US" sz="1000" dirty="0">
                <a:solidFill>
                  <a:schemeClr val="bg1"/>
                </a:solidFill>
              </a:rPr>
              <a:t>Slide credit: </a:t>
            </a:r>
            <a:r>
              <a:rPr lang="en-US" altLang="en-US" sz="1000" dirty="0">
                <a:solidFill>
                  <a:schemeClr val="bg1"/>
                </a:solidFill>
                <a:hlinkClick r:id="rId3"/>
              </a:rPr>
              <a:t>clinicaloptions.com</a:t>
            </a:r>
            <a:endParaRPr lang="en-US" altLang="en-US" sz="1000" dirty="0">
              <a:solidFill>
                <a:schemeClr val="bg1"/>
              </a:solidFill>
            </a:endParaRPr>
          </a:p>
          <a:p>
            <a:pPr algn="r"/>
            <a:endParaRPr lang="en-US" sz="1000" dirty="0">
              <a:solidFill>
                <a:schemeClr val="bg1"/>
              </a:solidFill>
            </a:endParaRPr>
          </a:p>
          <a:p>
            <a:pPr algn="r"/>
            <a:endParaRPr lang="en-US" sz="1000" dirty="0">
              <a:solidFill>
                <a:schemeClr val="bg1"/>
              </a:solidFill>
            </a:endParaRPr>
          </a:p>
        </p:txBody>
      </p:sp>
    </p:spTree>
    <p:extLst>
      <p:ext uri="{BB962C8B-B14F-4D97-AF65-F5344CB8AC3E}">
        <p14:creationId xmlns:p14="http://schemas.microsoft.com/office/powerpoint/2010/main" val="1060792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ATLAS Study: Patient Satisfaction</a:t>
            </a:r>
          </a:p>
        </p:txBody>
      </p:sp>
      <p:sp>
        <p:nvSpPr>
          <p:cNvPr id="3" name="Content Placeholder 2"/>
          <p:cNvSpPr>
            <a:spLocks noGrp="1"/>
          </p:cNvSpPr>
          <p:nvPr>
            <p:ph idx="1"/>
          </p:nvPr>
        </p:nvSpPr>
        <p:spPr/>
        <p:txBody>
          <a:bodyPr>
            <a:normAutofit fontScale="92500" lnSpcReduction="10000"/>
          </a:bodyPr>
          <a:lstStyle/>
          <a:p>
            <a:r>
              <a:rPr lang="en-US" dirty="0"/>
              <a:t>Use of patient reported outcome tools to assess patient views on switching to CAB/RPV injections vs continuing baseline oral ART suggested injectable treatment was well tolerated through Week 48</a:t>
            </a:r>
          </a:p>
          <a:p>
            <a:pPr lvl="1"/>
            <a:r>
              <a:rPr lang="en-US" dirty="0"/>
              <a:t>Health status and </a:t>
            </a:r>
            <a:r>
              <a:rPr lang="en-US" dirty="0" err="1"/>
              <a:t>QoL</a:t>
            </a:r>
            <a:r>
              <a:rPr lang="en-US" dirty="0"/>
              <a:t> were similar between LA and oral ART groups</a:t>
            </a:r>
          </a:p>
          <a:p>
            <a:pPr lvl="1"/>
            <a:r>
              <a:rPr lang="en-US" dirty="0"/>
              <a:t>Treatment acceptance was significantly higher with LA vs oral ART group</a:t>
            </a:r>
          </a:p>
          <a:p>
            <a:pPr lvl="1"/>
            <a:r>
              <a:rPr lang="en-US" dirty="0"/>
              <a:t>90% of patients receiving LA treatment scored ISRs as totally or very acceptable and 86% scored pain as totally or very acceptable</a:t>
            </a:r>
          </a:p>
          <a:p>
            <a:pPr lvl="1"/>
            <a:r>
              <a:rPr lang="en-US" dirty="0"/>
              <a:t>Greater improvement in treatment satisfaction with LA vs oral ART group</a:t>
            </a:r>
          </a:p>
          <a:p>
            <a:pPr lvl="1"/>
            <a:r>
              <a:rPr lang="en-US" dirty="0"/>
              <a:t>97% of patients receiving LA treatment said they preferred LA treatment to daily oral therapy</a:t>
            </a:r>
          </a:p>
        </p:txBody>
      </p:sp>
      <p:sp>
        <p:nvSpPr>
          <p:cNvPr id="4" name="Slide Number Placeholder 3"/>
          <p:cNvSpPr>
            <a:spLocks noGrp="1"/>
          </p:cNvSpPr>
          <p:nvPr>
            <p:ph type="sldNum" sz="quarter" idx="12"/>
          </p:nvPr>
        </p:nvSpPr>
        <p:spPr/>
        <p:txBody>
          <a:bodyPr/>
          <a:lstStyle/>
          <a:p>
            <a:fld id="{1D2EA5EF-C699-AF4C-BA42-C0A1CAAB713C}" type="slidenum">
              <a:rPr lang="en-US" smtClean="0"/>
              <a:t>21</a:t>
            </a:fld>
            <a:endParaRPr lang="en-US"/>
          </a:p>
        </p:txBody>
      </p:sp>
      <p:sp>
        <p:nvSpPr>
          <p:cNvPr id="5" name="TextBox 4"/>
          <p:cNvSpPr txBox="1"/>
          <p:nvPr/>
        </p:nvSpPr>
        <p:spPr>
          <a:xfrm>
            <a:off x="2291195" y="6223689"/>
            <a:ext cx="6156614" cy="246221"/>
          </a:xfrm>
          <a:prstGeom prst="rect">
            <a:avLst/>
          </a:prstGeom>
          <a:noFill/>
        </p:spPr>
        <p:txBody>
          <a:bodyPr wrap="square" rtlCol="0">
            <a:spAutoFit/>
          </a:bodyPr>
          <a:lstStyle/>
          <a:p>
            <a:pPr algn="r"/>
            <a:r>
              <a:rPr lang="en-US" sz="1000" dirty="0">
                <a:solidFill>
                  <a:schemeClr val="bg1"/>
                </a:solidFill>
              </a:rPr>
              <a:t>Murray et al. IAS 2019, #MOAB0103</a:t>
            </a:r>
          </a:p>
        </p:txBody>
      </p:sp>
    </p:spTree>
    <p:extLst>
      <p:ext uri="{BB962C8B-B14F-4D97-AF65-F5344CB8AC3E}">
        <p14:creationId xmlns:p14="http://schemas.microsoft.com/office/powerpoint/2010/main" val="357704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ATLAS 2M</a:t>
            </a:r>
          </a:p>
        </p:txBody>
      </p:sp>
      <p:sp>
        <p:nvSpPr>
          <p:cNvPr id="3" name="Content Placeholder 2"/>
          <p:cNvSpPr>
            <a:spLocks noGrp="1"/>
          </p:cNvSpPr>
          <p:nvPr>
            <p:ph idx="1"/>
          </p:nvPr>
        </p:nvSpPr>
        <p:spPr>
          <a:xfrm>
            <a:off x="457202" y="1600203"/>
            <a:ext cx="8315569" cy="897337"/>
          </a:xfrm>
        </p:spPr>
        <p:txBody>
          <a:bodyPr/>
          <a:lstStyle/>
          <a:p>
            <a:r>
              <a:rPr lang="en-US" dirty="0"/>
              <a:t>Multicenter, randomized, open-label, phase 3 non-inferiority trial</a:t>
            </a:r>
          </a:p>
        </p:txBody>
      </p:sp>
      <p:sp>
        <p:nvSpPr>
          <p:cNvPr id="4" name="Slide Number Placeholder 3"/>
          <p:cNvSpPr>
            <a:spLocks noGrp="1"/>
          </p:cNvSpPr>
          <p:nvPr>
            <p:ph type="sldNum" sz="quarter" idx="12"/>
          </p:nvPr>
        </p:nvSpPr>
        <p:spPr/>
        <p:txBody>
          <a:bodyPr/>
          <a:lstStyle/>
          <a:p>
            <a:fld id="{1D2EA5EF-C699-AF4C-BA42-C0A1CAAB713C}" type="slidenum">
              <a:rPr lang="en-US" smtClean="0"/>
              <a:t>22</a:t>
            </a:fld>
            <a:endParaRPr lang="en-US"/>
          </a:p>
        </p:txBody>
      </p:sp>
      <p:pic>
        <p:nvPicPr>
          <p:cNvPr id="6" name="Picture 5"/>
          <p:cNvPicPr>
            <a:picLocks noChangeAspect="1"/>
          </p:cNvPicPr>
          <p:nvPr/>
        </p:nvPicPr>
        <p:blipFill>
          <a:blip r:embed="rId2"/>
          <a:stretch>
            <a:fillRect/>
          </a:stretch>
        </p:blipFill>
        <p:spPr>
          <a:xfrm>
            <a:off x="0" y="2680104"/>
            <a:ext cx="9144000" cy="2620938"/>
          </a:xfrm>
          <a:prstGeom prst="rect">
            <a:avLst/>
          </a:prstGeom>
        </p:spPr>
      </p:pic>
      <p:sp>
        <p:nvSpPr>
          <p:cNvPr id="7" name="TextBox 6"/>
          <p:cNvSpPr txBox="1"/>
          <p:nvPr/>
        </p:nvSpPr>
        <p:spPr>
          <a:xfrm>
            <a:off x="2291195" y="6223689"/>
            <a:ext cx="6156614" cy="553998"/>
          </a:xfrm>
          <a:prstGeom prst="rect">
            <a:avLst/>
          </a:prstGeom>
          <a:noFill/>
        </p:spPr>
        <p:txBody>
          <a:bodyPr wrap="square" rtlCol="0">
            <a:spAutoFit/>
          </a:bodyPr>
          <a:lstStyle/>
          <a:p>
            <a:pPr algn="r"/>
            <a:r>
              <a:rPr lang="en-US" sz="1000" dirty="0">
                <a:solidFill>
                  <a:schemeClr val="bg1"/>
                </a:solidFill>
              </a:rPr>
              <a:t>Overton et al. CROI 2020, #34</a:t>
            </a:r>
          </a:p>
          <a:p>
            <a:pPr algn="r"/>
            <a:r>
              <a:rPr lang="en-US" altLang="en-US" sz="1000" dirty="0">
                <a:solidFill>
                  <a:schemeClr val="bg1"/>
                </a:solidFill>
              </a:rPr>
              <a:t>Slide credit: </a:t>
            </a:r>
            <a:r>
              <a:rPr lang="en-US" altLang="en-US" sz="1000" dirty="0">
                <a:solidFill>
                  <a:schemeClr val="bg1"/>
                </a:solidFill>
                <a:hlinkClick r:id="rId3"/>
              </a:rPr>
              <a:t>clinicaloptions.com</a:t>
            </a:r>
            <a:endParaRPr lang="en-US" altLang="en-US" sz="1000" dirty="0">
              <a:solidFill>
                <a:schemeClr val="bg1"/>
              </a:solidFill>
            </a:endParaRPr>
          </a:p>
          <a:p>
            <a:pPr algn="r"/>
            <a:endParaRPr lang="en-US" sz="1000" dirty="0">
              <a:solidFill>
                <a:schemeClr val="bg1"/>
              </a:solidFill>
            </a:endParaRPr>
          </a:p>
        </p:txBody>
      </p:sp>
    </p:spTree>
    <p:extLst>
      <p:ext uri="{BB962C8B-B14F-4D97-AF65-F5344CB8AC3E}">
        <p14:creationId xmlns:p14="http://schemas.microsoft.com/office/powerpoint/2010/main" val="4194715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ATLAS 2M</a:t>
            </a:r>
          </a:p>
        </p:txBody>
      </p:sp>
      <p:sp>
        <p:nvSpPr>
          <p:cNvPr id="4" name="Slide Number Placeholder 3"/>
          <p:cNvSpPr>
            <a:spLocks noGrp="1"/>
          </p:cNvSpPr>
          <p:nvPr>
            <p:ph type="sldNum" sz="quarter" idx="12"/>
          </p:nvPr>
        </p:nvSpPr>
        <p:spPr/>
        <p:txBody>
          <a:bodyPr/>
          <a:lstStyle/>
          <a:p>
            <a:fld id="{1D2EA5EF-C699-AF4C-BA42-C0A1CAAB713C}" type="slidenum">
              <a:rPr lang="en-US" smtClean="0"/>
              <a:t>23</a:t>
            </a:fld>
            <a:endParaRPr lang="en-US"/>
          </a:p>
        </p:txBody>
      </p:sp>
      <p:pic>
        <p:nvPicPr>
          <p:cNvPr id="7" name="Picture 6"/>
          <p:cNvPicPr>
            <a:picLocks noChangeAspect="1"/>
          </p:cNvPicPr>
          <p:nvPr/>
        </p:nvPicPr>
        <p:blipFill>
          <a:blip r:embed="rId2"/>
          <a:stretch>
            <a:fillRect/>
          </a:stretch>
        </p:blipFill>
        <p:spPr>
          <a:xfrm>
            <a:off x="293204" y="1786129"/>
            <a:ext cx="4316800" cy="3563794"/>
          </a:xfrm>
          <a:prstGeom prst="rect">
            <a:avLst/>
          </a:prstGeom>
        </p:spPr>
      </p:pic>
      <p:pic>
        <p:nvPicPr>
          <p:cNvPr id="8" name="Picture 7"/>
          <p:cNvPicPr>
            <a:picLocks noChangeAspect="1"/>
          </p:cNvPicPr>
          <p:nvPr/>
        </p:nvPicPr>
        <p:blipFill>
          <a:blip r:embed="rId3"/>
          <a:stretch>
            <a:fillRect/>
          </a:stretch>
        </p:blipFill>
        <p:spPr>
          <a:xfrm>
            <a:off x="4658935" y="1799776"/>
            <a:ext cx="4430473" cy="3513823"/>
          </a:xfrm>
          <a:prstGeom prst="rect">
            <a:avLst/>
          </a:prstGeom>
        </p:spPr>
      </p:pic>
      <p:sp>
        <p:nvSpPr>
          <p:cNvPr id="9" name="TextBox 8"/>
          <p:cNvSpPr txBox="1"/>
          <p:nvPr/>
        </p:nvSpPr>
        <p:spPr>
          <a:xfrm>
            <a:off x="2291195" y="6223689"/>
            <a:ext cx="6156614" cy="553998"/>
          </a:xfrm>
          <a:prstGeom prst="rect">
            <a:avLst/>
          </a:prstGeom>
          <a:noFill/>
        </p:spPr>
        <p:txBody>
          <a:bodyPr wrap="square" rtlCol="0">
            <a:spAutoFit/>
          </a:bodyPr>
          <a:lstStyle/>
          <a:p>
            <a:pPr algn="r"/>
            <a:r>
              <a:rPr lang="en-US" sz="1000" dirty="0">
                <a:solidFill>
                  <a:schemeClr val="bg1"/>
                </a:solidFill>
              </a:rPr>
              <a:t>Overton et al. CROI 2020, #34</a:t>
            </a:r>
          </a:p>
          <a:p>
            <a:pPr algn="r"/>
            <a:r>
              <a:rPr lang="en-US" altLang="en-US" sz="1000" dirty="0">
                <a:solidFill>
                  <a:schemeClr val="bg1"/>
                </a:solidFill>
              </a:rPr>
              <a:t>Slide credit: </a:t>
            </a:r>
            <a:r>
              <a:rPr lang="en-US" altLang="en-US" sz="1000" dirty="0">
                <a:solidFill>
                  <a:schemeClr val="bg1"/>
                </a:solidFill>
                <a:hlinkClick r:id="rId4"/>
              </a:rPr>
              <a:t>clinicaloptions.com</a:t>
            </a:r>
            <a:endParaRPr lang="en-US" altLang="en-US" sz="1000" dirty="0">
              <a:solidFill>
                <a:schemeClr val="bg1"/>
              </a:solidFill>
            </a:endParaRPr>
          </a:p>
          <a:p>
            <a:pPr algn="r"/>
            <a:endParaRPr lang="en-US" sz="1000" dirty="0">
              <a:solidFill>
                <a:schemeClr val="bg1"/>
              </a:solidFill>
            </a:endParaRPr>
          </a:p>
        </p:txBody>
      </p:sp>
    </p:spTree>
    <p:extLst>
      <p:ext uri="{BB962C8B-B14F-4D97-AF65-F5344CB8AC3E}">
        <p14:creationId xmlns:p14="http://schemas.microsoft.com/office/powerpoint/2010/main" val="231230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CAB/RPV Treatment Failures</a:t>
            </a:r>
          </a:p>
        </p:txBody>
      </p:sp>
      <p:sp>
        <p:nvSpPr>
          <p:cNvPr id="3" name="Content Placeholder 2"/>
          <p:cNvSpPr>
            <a:spLocks noGrp="1"/>
          </p:cNvSpPr>
          <p:nvPr>
            <p:ph idx="1"/>
          </p:nvPr>
        </p:nvSpPr>
        <p:spPr>
          <a:xfrm>
            <a:off x="457202" y="1304112"/>
            <a:ext cx="8315569" cy="4367299"/>
          </a:xfrm>
        </p:spPr>
        <p:txBody>
          <a:bodyPr>
            <a:normAutofit/>
          </a:bodyPr>
          <a:lstStyle/>
          <a:p>
            <a:r>
              <a:rPr lang="en-US" dirty="0"/>
              <a:t>Multivariate post hoc analysis of the confirmed </a:t>
            </a:r>
            <a:r>
              <a:rPr lang="en-US" dirty="0" err="1"/>
              <a:t>virologic</a:t>
            </a:r>
            <a:r>
              <a:rPr lang="en-US" dirty="0"/>
              <a:t> failures in ATLAS, FLAIR, ATLAS-2M (n=13/1039)</a:t>
            </a:r>
          </a:p>
          <a:p>
            <a:pPr lvl="1"/>
            <a:r>
              <a:rPr lang="en-US" dirty="0"/>
              <a:t>About 1% in each study</a:t>
            </a:r>
          </a:p>
          <a:p>
            <a:r>
              <a:rPr lang="en-US" dirty="0"/>
              <a:t>Four factors were associated with increased odds ratio for CVF</a:t>
            </a:r>
          </a:p>
        </p:txBody>
      </p:sp>
      <p:sp>
        <p:nvSpPr>
          <p:cNvPr id="4" name="Slide Number Placeholder 3"/>
          <p:cNvSpPr>
            <a:spLocks noGrp="1"/>
          </p:cNvSpPr>
          <p:nvPr>
            <p:ph type="sldNum" sz="quarter" idx="12"/>
          </p:nvPr>
        </p:nvSpPr>
        <p:spPr/>
        <p:txBody>
          <a:bodyPr/>
          <a:lstStyle/>
          <a:p>
            <a:fld id="{1D2EA5EF-C699-AF4C-BA42-C0A1CAAB713C}" type="slidenum">
              <a:rPr lang="en-US" smtClean="0"/>
              <a:t>24</a:t>
            </a:fld>
            <a:endParaRPr lang="en-US"/>
          </a:p>
        </p:txBody>
      </p:sp>
      <p:sp>
        <p:nvSpPr>
          <p:cNvPr id="5" name="TextBox 4"/>
          <p:cNvSpPr txBox="1"/>
          <p:nvPr/>
        </p:nvSpPr>
        <p:spPr>
          <a:xfrm>
            <a:off x="2291195" y="6223689"/>
            <a:ext cx="6156614" cy="246221"/>
          </a:xfrm>
          <a:prstGeom prst="rect">
            <a:avLst/>
          </a:prstGeom>
          <a:noFill/>
        </p:spPr>
        <p:txBody>
          <a:bodyPr wrap="square" rtlCol="0">
            <a:spAutoFit/>
          </a:bodyPr>
          <a:lstStyle/>
          <a:p>
            <a:pPr algn="r"/>
            <a:r>
              <a:rPr lang="en-US" sz="1000" dirty="0">
                <a:solidFill>
                  <a:schemeClr val="bg1"/>
                </a:solidFill>
              </a:rPr>
              <a:t>Margolis et al. HIV Drug Therapy Glasgow 2020, O442</a:t>
            </a:r>
          </a:p>
        </p:txBody>
      </p:sp>
      <p:pic>
        <p:nvPicPr>
          <p:cNvPr id="7" name="Picture 6"/>
          <p:cNvPicPr>
            <a:picLocks noChangeAspect="1"/>
          </p:cNvPicPr>
          <p:nvPr/>
        </p:nvPicPr>
        <p:blipFill rotWithShape="1">
          <a:blip r:embed="rId2"/>
          <a:srcRect t="3898"/>
          <a:stretch/>
        </p:blipFill>
        <p:spPr>
          <a:xfrm>
            <a:off x="699301" y="3405140"/>
            <a:ext cx="7745399" cy="2751819"/>
          </a:xfrm>
          <a:prstGeom prst="rect">
            <a:avLst/>
          </a:prstGeom>
        </p:spPr>
      </p:pic>
    </p:spTree>
    <p:extLst>
      <p:ext uri="{BB962C8B-B14F-4D97-AF65-F5344CB8AC3E}">
        <p14:creationId xmlns:p14="http://schemas.microsoft.com/office/powerpoint/2010/main" val="1836456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CAB/RPV Treatment Failures</a:t>
            </a:r>
          </a:p>
        </p:txBody>
      </p:sp>
      <p:sp>
        <p:nvSpPr>
          <p:cNvPr id="3" name="Content Placeholder 2"/>
          <p:cNvSpPr>
            <a:spLocks noGrp="1"/>
          </p:cNvSpPr>
          <p:nvPr>
            <p:ph idx="1"/>
          </p:nvPr>
        </p:nvSpPr>
        <p:spPr>
          <a:xfrm>
            <a:off x="457202" y="1304112"/>
            <a:ext cx="8315569" cy="4367299"/>
          </a:xfrm>
        </p:spPr>
        <p:txBody>
          <a:bodyPr>
            <a:normAutofit/>
          </a:bodyPr>
          <a:lstStyle/>
          <a:p>
            <a:r>
              <a:rPr lang="en-US" dirty="0"/>
              <a:t>CVF was rare and associated with the presence of at least 2 baseline factors:  RPV resistance mutations, BMI</a:t>
            </a:r>
            <a:r>
              <a:rPr lang="en-US" u="sng" dirty="0"/>
              <a:t>&gt;</a:t>
            </a:r>
            <a:r>
              <a:rPr lang="en-US" dirty="0"/>
              <a:t>30, HIV-1 subtype A6/A1</a:t>
            </a:r>
          </a:p>
        </p:txBody>
      </p:sp>
      <p:sp>
        <p:nvSpPr>
          <p:cNvPr id="4" name="Slide Number Placeholder 3"/>
          <p:cNvSpPr>
            <a:spLocks noGrp="1"/>
          </p:cNvSpPr>
          <p:nvPr>
            <p:ph type="sldNum" sz="quarter" idx="12"/>
          </p:nvPr>
        </p:nvSpPr>
        <p:spPr/>
        <p:txBody>
          <a:bodyPr/>
          <a:lstStyle/>
          <a:p>
            <a:fld id="{1D2EA5EF-C699-AF4C-BA42-C0A1CAAB713C}" type="slidenum">
              <a:rPr lang="en-US" smtClean="0"/>
              <a:t>25</a:t>
            </a:fld>
            <a:endParaRPr lang="en-US"/>
          </a:p>
        </p:txBody>
      </p:sp>
      <p:sp>
        <p:nvSpPr>
          <p:cNvPr id="5" name="TextBox 4"/>
          <p:cNvSpPr txBox="1"/>
          <p:nvPr/>
        </p:nvSpPr>
        <p:spPr>
          <a:xfrm>
            <a:off x="2291195" y="6223689"/>
            <a:ext cx="6156614" cy="246221"/>
          </a:xfrm>
          <a:prstGeom prst="rect">
            <a:avLst/>
          </a:prstGeom>
          <a:noFill/>
        </p:spPr>
        <p:txBody>
          <a:bodyPr wrap="square" rtlCol="0">
            <a:spAutoFit/>
          </a:bodyPr>
          <a:lstStyle/>
          <a:p>
            <a:pPr algn="r"/>
            <a:r>
              <a:rPr lang="en-US" sz="1000" dirty="0">
                <a:solidFill>
                  <a:schemeClr val="bg1"/>
                </a:solidFill>
              </a:rPr>
              <a:t>Margolis et al. HIV Drug Therapy Glasgow 2020, O442</a:t>
            </a:r>
          </a:p>
        </p:txBody>
      </p:sp>
      <p:pic>
        <p:nvPicPr>
          <p:cNvPr id="6" name="Picture 5"/>
          <p:cNvPicPr>
            <a:picLocks noChangeAspect="1"/>
          </p:cNvPicPr>
          <p:nvPr/>
        </p:nvPicPr>
        <p:blipFill>
          <a:blip r:embed="rId2"/>
          <a:stretch>
            <a:fillRect/>
          </a:stretch>
        </p:blipFill>
        <p:spPr>
          <a:xfrm>
            <a:off x="0" y="3121677"/>
            <a:ext cx="9144000" cy="2147334"/>
          </a:xfrm>
          <a:prstGeom prst="rect">
            <a:avLst/>
          </a:prstGeom>
        </p:spPr>
      </p:pic>
    </p:spTree>
    <p:extLst>
      <p:ext uri="{BB962C8B-B14F-4D97-AF65-F5344CB8AC3E}">
        <p14:creationId xmlns:p14="http://schemas.microsoft.com/office/powerpoint/2010/main" val="2820326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CAB/RPV (</a:t>
            </a:r>
            <a:r>
              <a:rPr lang="en-US" dirty="0" err="1"/>
              <a:t>Cabenuva</a:t>
            </a:r>
            <a:r>
              <a:rPr lang="en-US" dirty="0"/>
              <a:t>®)</a:t>
            </a:r>
            <a:br>
              <a:rPr lang="en-US" dirty="0"/>
            </a:br>
            <a:r>
              <a:rPr lang="en-US" dirty="0"/>
              <a:t>Approved 1/21/21!</a:t>
            </a:r>
          </a:p>
        </p:txBody>
      </p:sp>
      <p:sp>
        <p:nvSpPr>
          <p:cNvPr id="3" name="Content Placeholder 2"/>
          <p:cNvSpPr>
            <a:spLocks noGrp="1"/>
          </p:cNvSpPr>
          <p:nvPr>
            <p:ph idx="1"/>
          </p:nvPr>
        </p:nvSpPr>
        <p:spPr/>
        <p:txBody>
          <a:bodyPr/>
          <a:lstStyle/>
          <a:p>
            <a:r>
              <a:rPr lang="en-US" dirty="0"/>
              <a:t>Approved for switch in stable suppressed patients (VL&lt;50)</a:t>
            </a:r>
          </a:p>
          <a:p>
            <a:r>
              <a:rPr lang="en-US" dirty="0"/>
              <a:t>No history of treatment failure or known/suspected resistance to CAB or RPV</a:t>
            </a:r>
          </a:p>
          <a:p>
            <a:endParaRPr lang="en-US" dirty="0"/>
          </a:p>
          <a:p>
            <a:r>
              <a:rPr lang="en-US" dirty="0"/>
              <a:t>1 month oral lead in phase with 30mg CAB (</a:t>
            </a:r>
            <a:r>
              <a:rPr lang="en-US" dirty="0" err="1"/>
              <a:t>Vocabria</a:t>
            </a:r>
            <a:r>
              <a:rPr lang="en-US" dirty="0"/>
              <a:t>®) and 25mg RPV (</a:t>
            </a:r>
            <a:r>
              <a:rPr lang="en-US" dirty="0" err="1"/>
              <a:t>Edurant</a:t>
            </a:r>
            <a:r>
              <a:rPr lang="en-US" dirty="0"/>
              <a:t>®) daily</a:t>
            </a:r>
          </a:p>
          <a:p>
            <a:r>
              <a:rPr lang="en-US" dirty="0"/>
              <a:t>Initiation dose:  3mL 600mg CAB; 3mL 900mg RPV</a:t>
            </a:r>
          </a:p>
          <a:p>
            <a:r>
              <a:rPr lang="en-US" dirty="0" err="1"/>
              <a:t>Maintenace</a:t>
            </a:r>
            <a:r>
              <a:rPr lang="en-US" dirty="0"/>
              <a:t> dose:  2mL 400mg CAB; 2mL 600mg RPV</a:t>
            </a:r>
          </a:p>
        </p:txBody>
      </p:sp>
      <p:sp>
        <p:nvSpPr>
          <p:cNvPr id="4" name="Slide Number Placeholder 3"/>
          <p:cNvSpPr>
            <a:spLocks noGrp="1"/>
          </p:cNvSpPr>
          <p:nvPr>
            <p:ph type="sldNum" sz="quarter" idx="12"/>
          </p:nvPr>
        </p:nvSpPr>
        <p:spPr/>
        <p:txBody>
          <a:bodyPr/>
          <a:lstStyle/>
          <a:p>
            <a:fld id="{1D2EA5EF-C699-AF4C-BA42-C0A1CAAB713C}" type="slidenum">
              <a:rPr lang="en-US" smtClean="0"/>
              <a:t>26</a:t>
            </a:fld>
            <a:endParaRPr lang="en-US"/>
          </a:p>
        </p:txBody>
      </p:sp>
    </p:spTree>
    <p:extLst>
      <p:ext uri="{BB962C8B-B14F-4D97-AF65-F5344CB8AC3E}">
        <p14:creationId xmlns:p14="http://schemas.microsoft.com/office/powerpoint/2010/main" val="2195726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CAB/RPV (</a:t>
            </a:r>
            <a:r>
              <a:rPr lang="en-US" dirty="0" err="1"/>
              <a:t>Cabenuva</a:t>
            </a:r>
            <a:r>
              <a:rPr lang="en-US" dirty="0"/>
              <a:t>®)</a:t>
            </a:r>
            <a:br>
              <a:rPr lang="en-US" dirty="0"/>
            </a:br>
            <a:r>
              <a:rPr lang="en-US" dirty="0"/>
              <a:t>Approved 1/21/21!</a:t>
            </a:r>
          </a:p>
        </p:txBody>
      </p:sp>
      <p:sp>
        <p:nvSpPr>
          <p:cNvPr id="3" name="Content Placeholder 2"/>
          <p:cNvSpPr>
            <a:spLocks noGrp="1"/>
          </p:cNvSpPr>
          <p:nvPr>
            <p:ph idx="1"/>
          </p:nvPr>
        </p:nvSpPr>
        <p:spPr/>
        <p:txBody>
          <a:bodyPr/>
          <a:lstStyle/>
          <a:p>
            <a:r>
              <a:rPr lang="en-US" dirty="0"/>
              <a:t>Contraindicated with</a:t>
            </a:r>
          </a:p>
          <a:p>
            <a:pPr lvl="1"/>
            <a:r>
              <a:rPr lang="en-US" dirty="0"/>
              <a:t>Carbamazepine, oxcarbazepine, phenobarbital, phenytoin</a:t>
            </a:r>
          </a:p>
          <a:p>
            <a:pPr lvl="1"/>
            <a:r>
              <a:rPr lang="en-US" dirty="0" err="1"/>
              <a:t>Rifabutin</a:t>
            </a:r>
            <a:r>
              <a:rPr lang="en-US" dirty="0"/>
              <a:t>, rifampin, </a:t>
            </a:r>
            <a:r>
              <a:rPr lang="en-US" dirty="0" err="1"/>
              <a:t>reiapentine</a:t>
            </a:r>
            <a:endParaRPr lang="en-US" dirty="0"/>
          </a:p>
          <a:p>
            <a:pPr lvl="1"/>
            <a:r>
              <a:rPr lang="en-US" dirty="0"/>
              <a:t>St Johns wort</a:t>
            </a:r>
          </a:p>
          <a:p>
            <a:pPr lvl="1"/>
            <a:r>
              <a:rPr lang="en-US" dirty="0"/>
              <a:t>Dexamethasone (more than a single dose treatment)</a:t>
            </a:r>
          </a:p>
          <a:p>
            <a:pPr lvl="1"/>
            <a:endParaRPr lang="en-US" dirty="0"/>
          </a:p>
          <a:p>
            <a:r>
              <a:rPr lang="en-US" dirty="0"/>
              <a:t>ADRs: injection site reactions, fatigue, fever, headache, nausea, musculoskeletal pain</a:t>
            </a:r>
          </a:p>
        </p:txBody>
      </p:sp>
      <p:sp>
        <p:nvSpPr>
          <p:cNvPr id="4" name="Slide Number Placeholder 3"/>
          <p:cNvSpPr>
            <a:spLocks noGrp="1"/>
          </p:cNvSpPr>
          <p:nvPr>
            <p:ph type="sldNum" sz="quarter" idx="12"/>
          </p:nvPr>
        </p:nvSpPr>
        <p:spPr/>
        <p:txBody>
          <a:bodyPr/>
          <a:lstStyle/>
          <a:p>
            <a:fld id="{1D2EA5EF-C699-AF4C-BA42-C0A1CAAB713C}" type="slidenum">
              <a:rPr lang="en-US" smtClean="0"/>
              <a:t>27</a:t>
            </a:fld>
            <a:endParaRPr lang="en-US"/>
          </a:p>
        </p:txBody>
      </p:sp>
    </p:spTree>
    <p:extLst>
      <p:ext uri="{BB962C8B-B14F-4D97-AF65-F5344CB8AC3E}">
        <p14:creationId xmlns:p14="http://schemas.microsoft.com/office/powerpoint/2010/main" val="2604867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CAB for </a:t>
            </a:r>
            <a:r>
              <a:rPr lang="en-US" dirty="0" err="1"/>
              <a:t>PrEP</a:t>
            </a:r>
            <a:r>
              <a:rPr lang="en-US" dirty="0"/>
              <a:t>: HPTN 083</a:t>
            </a:r>
          </a:p>
        </p:txBody>
      </p:sp>
      <p:sp>
        <p:nvSpPr>
          <p:cNvPr id="3" name="Content Placeholder 2"/>
          <p:cNvSpPr>
            <a:spLocks noGrp="1"/>
          </p:cNvSpPr>
          <p:nvPr>
            <p:ph idx="1"/>
          </p:nvPr>
        </p:nvSpPr>
        <p:spPr>
          <a:xfrm>
            <a:off x="457202" y="1296537"/>
            <a:ext cx="8315569" cy="4927152"/>
          </a:xfrm>
        </p:spPr>
        <p:txBody>
          <a:bodyPr>
            <a:normAutofit fontScale="85000" lnSpcReduction="20000"/>
          </a:bodyPr>
          <a:lstStyle/>
          <a:p>
            <a:r>
              <a:rPr lang="en-US" dirty="0">
                <a:sym typeface="Wingdings" panose="05000000000000000000" pitchFamily="2" charset="2"/>
              </a:rPr>
              <a:t>Phase 2b/3 randomized, double-blind, double-dummy @ 43 sites globally</a:t>
            </a:r>
          </a:p>
          <a:p>
            <a:pPr lvl="1"/>
            <a:r>
              <a:rPr lang="en-US" dirty="0">
                <a:sym typeface="Wingdings" panose="05000000000000000000" pitchFamily="2" charset="2"/>
              </a:rPr>
              <a:t>MSM/TGW age 18+</a:t>
            </a:r>
          </a:p>
          <a:p>
            <a:pPr lvl="1"/>
            <a:r>
              <a:rPr lang="en-US" dirty="0">
                <a:sym typeface="Wingdings" panose="05000000000000000000" pitchFamily="2" charset="2"/>
              </a:rPr>
              <a:t>Risk: any </a:t>
            </a:r>
            <a:r>
              <a:rPr lang="en-US" dirty="0" err="1">
                <a:sym typeface="Wingdings" panose="05000000000000000000" pitchFamily="2" charset="2"/>
              </a:rPr>
              <a:t>nCRAI</a:t>
            </a:r>
            <a:r>
              <a:rPr lang="en-US" dirty="0">
                <a:sym typeface="Wingdings" panose="05000000000000000000" pitchFamily="2" charset="2"/>
              </a:rPr>
              <a:t>, &gt;5 partners, stimulant drug use, incident rectal or urethral STI (or incident syphilis) in past 6 months; or </a:t>
            </a:r>
            <a:r>
              <a:rPr lang="en-US" dirty="0" err="1">
                <a:sym typeface="Wingdings" panose="05000000000000000000" pitchFamily="2" charset="2"/>
              </a:rPr>
              <a:t>SexPro</a:t>
            </a:r>
            <a:r>
              <a:rPr lang="en-US" dirty="0">
                <a:sym typeface="Wingdings" panose="05000000000000000000" pitchFamily="2" charset="2"/>
              </a:rPr>
              <a:t> Score ≤16 (US only)</a:t>
            </a:r>
          </a:p>
          <a:p>
            <a:pPr lvl="1"/>
            <a:r>
              <a:rPr lang="en-US" dirty="0">
                <a:sym typeface="Wingdings" panose="05000000000000000000" pitchFamily="2" charset="2"/>
              </a:rPr>
              <a:t>Generally good health</a:t>
            </a:r>
          </a:p>
          <a:p>
            <a:pPr lvl="1"/>
            <a:r>
              <a:rPr lang="en-US" dirty="0">
                <a:sym typeface="Wingdings" panose="05000000000000000000" pitchFamily="2" charset="2"/>
              </a:rPr>
              <a:t>No HBV or HCV</a:t>
            </a:r>
          </a:p>
          <a:p>
            <a:pPr lvl="1"/>
            <a:r>
              <a:rPr lang="en-US" dirty="0">
                <a:sym typeface="Wingdings" panose="05000000000000000000" pitchFamily="2" charset="2"/>
              </a:rPr>
              <a:t>No contraindication to gluteal injections, seizures, gluteal tattoos/skin conditions</a:t>
            </a:r>
          </a:p>
          <a:p>
            <a:r>
              <a:rPr lang="en-US" dirty="0">
                <a:sym typeface="Wingdings" panose="05000000000000000000" pitchFamily="2" charset="2"/>
              </a:rPr>
              <a:t>Planned enrollment 5000</a:t>
            </a:r>
          </a:p>
          <a:p>
            <a:pPr lvl="1"/>
            <a:r>
              <a:rPr lang="en-US" dirty="0">
                <a:sym typeface="Wingdings" panose="05000000000000000000" pitchFamily="2" charset="2"/>
              </a:rPr>
              <a:t>≥ 50% under age 30</a:t>
            </a:r>
          </a:p>
          <a:p>
            <a:pPr lvl="1"/>
            <a:r>
              <a:rPr lang="en-US" dirty="0">
                <a:sym typeface="Wingdings" panose="05000000000000000000" pitchFamily="2" charset="2"/>
              </a:rPr>
              <a:t>≥ 10% TGW</a:t>
            </a:r>
          </a:p>
          <a:p>
            <a:pPr lvl="1"/>
            <a:r>
              <a:rPr lang="en-US" dirty="0">
                <a:sym typeface="Wingdings" panose="05000000000000000000" pitchFamily="2" charset="2"/>
              </a:rPr>
              <a:t>≥ 50% of US enrollment Black</a:t>
            </a:r>
          </a:p>
          <a:p>
            <a:r>
              <a:rPr lang="en-US" dirty="0">
                <a:sym typeface="Wingdings" panose="05000000000000000000" pitchFamily="2" charset="2"/>
              </a:rPr>
              <a:t>Primary efficacy endpoint: Incident HIV infections during blinded comparison</a:t>
            </a:r>
          </a:p>
          <a:p>
            <a:r>
              <a:rPr lang="en-US" dirty="0">
                <a:sym typeface="Wingdings" panose="05000000000000000000" pitchFamily="2" charset="2"/>
              </a:rPr>
              <a:t>Primary safety endpoint: G2 or higher clinical and laboratory AEs</a:t>
            </a:r>
            <a:endParaRPr lang="en-US" dirty="0"/>
          </a:p>
        </p:txBody>
      </p:sp>
      <p:sp>
        <p:nvSpPr>
          <p:cNvPr id="4" name="Slide Number Placeholder 3"/>
          <p:cNvSpPr>
            <a:spLocks noGrp="1"/>
          </p:cNvSpPr>
          <p:nvPr>
            <p:ph type="sldNum" sz="quarter" idx="12"/>
          </p:nvPr>
        </p:nvSpPr>
        <p:spPr/>
        <p:txBody>
          <a:bodyPr/>
          <a:lstStyle/>
          <a:p>
            <a:fld id="{1D2EA5EF-C699-AF4C-BA42-C0A1CAAB713C}" type="slidenum">
              <a:rPr lang="en-US" smtClean="0"/>
              <a:t>28</a:t>
            </a:fld>
            <a:endParaRPr lang="en-US"/>
          </a:p>
        </p:txBody>
      </p:sp>
      <p:sp>
        <p:nvSpPr>
          <p:cNvPr id="7" name="TextBox 6"/>
          <p:cNvSpPr txBox="1"/>
          <p:nvPr/>
        </p:nvSpPr>
        <p:spPr>
          <a:xfrm>
            <a:off x="2291195" y="6223689"/>
            <a:ext cx="6156614" cy="246221"/>
          </a:xfrm>
          <a:prstGeom prst="rect">
            <a:avLst/>
          </a:prstGeom>
          <a:noFill/>
        </p:spPr>
        <p:txBody>
          <a:bodyPr wrap="square" rtlCol="0">
            <a:spAutoFit/>
          </a:bodyPr>
          <a:lstStyle/>
          <a:p>
            <a:pPr algn="r"/>
            <a:r>
              <a:rPr lang="en-US" sz="1000" dirty="0" err="1">
                <a:solidFill>
                  <a:schemeClr val="bg1"/>
                </a:solidFill>
              </a:rPr>
              <a:t>Landovitz</a:t>
            </a:r>
            <a:r>
              <a:rPr lang="en-US" sz="1000" dirty="0">
                <a:solidFill>
                  <a:schemeClr val="bg1"/>
                </a:solidFill>
              </a:rPr>
              <a:t> et al. AIDS 2020, #OAXLB01</a:t>
            </a:r>
          </a:p>
        </p:txBody>
      </p:sp>
    </p:spTree>
    <p:extLst>
      <p:ext uri="{BB962C8B-B14F-4D97-AF65-F5344CB8AC3E}">
        <p14:creationId xmlns:p14="http://schemas.microsoft.com/office/powerpoint/2010/main" val="333284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CAB for </a:t>
            </a:r>
            <a:r>
              <a:rPr lang="en-US" dirty="0" err="1"/>
              <a:t>PrEP</a:t>
            </a:r>
            <a:r>
              <a:rPr lang="en-US" dirty="0"/>
              <a:t>: HPTN 083</a:t>
            </a:r>
          </a:p>
        </p:txBody>
      </p:sp>
      <p:sp>
        <p:nvSpPr>
          <p:cNvPr id="4" name="Slide Number Placeholder 3"/>
          <p:cNvSpPr>
            <a:spLocks noGrp="1"/>
          </p:cNvSpPr>
          <p:nvPr>
            <p:ph type="sldNum" sz="quarter" idx="12"/>
          </p:nvPr>
        </p:nvSpPr>
        <p:spPr/>
        <p:txBody>
          <a:bodyPr/>
          <a:lstStyle/>
          <a:p>
            <a:fld id="{1D2EA5EF-C699-AF4C-BA42-C0A1CAAB713C}" type="slidenum">
              <a:rPr lang="en-US" smtClean="0"/>
              <a:t>29</a:t>
            </a:fld>
            <a:endParaRPr lang="en-US"/>
          </a:p>
        </p:txBody>
      </p:sp>
      <p:sp>
        <p:nvSpPr>
          <p:cNvPr id="6" name="TextBox 5"/>
          <p:cNvSpPr txBox="1"/>
          <p:nvPr/>
        </p:nvSpPr>
        <p:spPr>
          <a:xfrm>
            <a:off x="2291195" y="6223689"/>
            <a:ext cx="6156614" cy="246221"/>
          </a:xfrm>
          <a:prstGeom prst="rect">
            <a:avLst/>
          </a:prstGeom>
          <a:noFill/>
        </p:spPr>
        <p:txBody>
          <a:bodyPr wrap="square" rtlCol="0">
            <a:spAutoFit/>
          </a:bodyPr>
          <a:lstStyle/>
          <a:p>
            <a:pPr algn="r"/>
            <a:r>
              <a:rPr lang="en-US" sz="1000" dirty="0" err="1">
                <a:solidFill>
                  <a:schemeClr val="bg1"/>
                </a:solidFill>
              </a:rPr>
              <a:t>Landovitz</a:t>
            </a:r>
            <a:r>
              <a:rPr lang="en-US" sz="1000" dirty="0">
                <a:solidFill>
                  <a:schemeClr val="bg1"/>
                </a:solidFill>
              </a:rPr>
              <a:t> et al. AIDS 2020, #OAXLB01</a:t>
            </a:r>
          </a:p>
        </p:txBody>
      </p:sp>
      <p:pic>
        <p:nvPicPr>
          <p:cNvPr id="7" name="Content Placeholder 6"/>
          <p:cNvPicPr>
            <a:picLocks noGrp="1" noChangeAspect="1"/>
          </p:cNvPicPr>
          <p:nvPr>
            <p:ph idx="1"/>
          </p:nvPr>
        </p:nvPicPr>
        <p:blipFill>
          <a:blip r:embed="rId2"/>
          <a:stretch>
            <a:fillRect/>
          </a:stretch>
        </p:blipFill>
        <p:spPr>
          <a:xfrm>
            <a:off x="370293" y="1338567"/>
            <a:ext cx="8403414" cy="4426531"/>
          </a:xfrm>
          <a:prstGeom prst="rect">
            <a:avLst/>
          </a:prstGeom>
        </p:spPr>
      </p:pic>
    </p:spTree>
    <p:extLst>
      <p:ext uri="{BB962C8B-B14F-4D97-AF65-F5344CB8AC3E}">
        <p14:creationId xmlns:p14="http://schemas.microsoft.com/office/powerpoint/2010/main" val="954526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38F34-AF2B-8046-A550-53B64AB8480C}"/>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6AE03399-A257-2B40-8986-39D8B1D1C55F}"/>
              </a:ext>
            </a:extLst>
          </p:cNvPr>
          <p:cNvSpPr>
            <a:spLocks noGrp="1"/>
          </p:cNvSpPr>
          <p:nvPr>
            <p:ph idx="1"/>
          </p:nvPr>
        </p:nvSpPr>
        <p:spPr>
          <a:xfrm>
            <a:off x="300184" y="1717369"/>
            <a:ext cx="8315569" cy="4367299"/>
          </a:xfrm>
        </p:spPr>
        <p:txBody>
          <a:bodyPr>
            <a:normAutofit/>
          </a:bodyPr>
          <a:lstStyle/>
          <a:p>
            <a:pPr marL="171450" indent="-171450">
              <a:buFont typeface="Arial" panose="020B0604020202020204" pitchFamily="34" charset="0"/>
              <a:buChar char="•"/>
            </a:pPr>
            <a:r>
              <a:rPr lang="en-US" sz="2800" dirty="0">
                <a:latin typeface="Calibri" panose="020F0502020204030204" pitchFamily="34" charset="0"/>
                <a:cs typeface="Calibri" panose="020F0502020204030204" pitchFamily="34" charset="0"/>
              </a:rPr>
              <a:t>Describe injectable antiretroviral therapies in clinical trials for HIV treatment and prevention.</a:t>
            </a:r>
          </a:p>
          <a:p>
            <a:pPr marL="171450" indent="-171450">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2800" dirty="0">
                <a:latin typeface="Calibri" panose="020F0502020204030204" pitchFamily="34" charset="0"/>
                <a:cs typeface="Calibri" panose="020F0502020204030204" pitchFamily="34" charset="0"/>
              </a:rPr>
              <a:t>Review patients who might be good candidates for injectable therapy.</a:t>
            </a:r>
          </a:p>
          <a:p>
            <a:pPr marL="171450" indent="-171450">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2800" dirty="0">
                <a:latin typeface="Calibri" panose="020F0502020204030204" pitchFamily="34" charset="0"/>
                <a:cs typeface="Calibri" panose="020F0502020204030204" pitchFamily="34" charset="0"/>
              </a:rPr>
              <a:t>Describe challenges that providers might face implementing these new therapies.</a:t>
            </a:r>
          </a:p>
          <a:p>
            <a:pPr marL="114112" indent="0">
              <a:buNone/>
            </a:pPr>
            <a:endParaRPr lang="en-US" sz="2800" dirty="0"/>
          </a:p>
        </p:txBody>
      </p:sp>
      <p:sp>
        <p:nvSpPr>
          <p:cNvPr id="4" name="Slide Number Placeholder 3">
            <a:extLst>
              <a:ext uri="{FF2B5EF4-FFF2-40B4-BE49-F238E27FC236}">
                <a16:creationId xmlns:a16="http://schemas.microsoft.com/office/drawing/2014/main" id="{3772F68F-78F3-1445-8742-92001B639372}"/>
              </a:ext>
            </a:extLst>
          </p:cNvPr>
          <p:cNvSpPr>
            <a:spLocks noGrp="1"/>
          </p:cNvSpPr>
          <p:nvPr>
            <p:ph type="sldNum" sz="quarter" idx="12"/>
          </p:nvPr>
        </p:nvSpPr>
        <p:spPr/>
        <p:txBody>
          <a:bodyPr/>
          <a:lstStyle/>
          <a:p>
            <a:fld id="{1D2EA5EF-C699-AF4C-BA42-C0A1CAAB713C}" type="slidenum">
              <a:rPr lang="en-US" smtClean="0"/>
              <a:t>3</a:t>
            </a:fld>
            <a:endParaRPr lang="en-US"/>
          </a:p>
        </p:txBody>
      </p:sp>
    </p:spTree>
    <p:extLst>
      <p:ext uri="{BB962C8B-B14F-4D97-AF65-F5344CB8AC3E}">
        <p14:creationId xmlns:p14="http://schemas.microsoft.com/office/powerpoint/2010/main" val="1013219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CAB for </a:t>
            </a:r>
            <a:r>
              <a:rPr lang="en-US" dirty="0" err="1"/>
              <a:t>PrEP</a:t>
            </a:r>
            <a:r>
              <a:rPr lang="en-US" dirty="0"/>
              <a:t>: HPTN 083</a:t>
            </a:r>
          </a:p>
        </p:txBody>
      </p:sp>
      <p:sp>
        <p:nvSpPr>
          <p:cNvPr id="4" name="Slide Number Placeholder 3"/>
          <p:cNvSpPr>
            <a:spLocks noGrp="1"/>
          </p:cNvSpPr>
          <p:nvPr>
            <p:ph type="sldNum" sz="quarter" idx="12"/>
          </p:nvPr>
        </p:nvSpPr>
        <p:spPr/>
        <p:txBody>
          <a:bodyPr/>
          <a:lstStyle/>
          <a:p>
            <a:fld id="{1D2EA5EF-C699-AF4C-BA42-C0A1CAAB713C}" type="slidenum">
              <a:rPr lang="en-US" smtClean="0"/>
              <a:t>30</a:t>
            </a:fld>
            <a:endParaRPr lang="en-US"/>
          </a:p>
        </p:txBody>
      </p:sp>
      <p:sp>
        <p:nvSpPr>
          <p:cNvPr id="6" name="TextBox 5"/>
          <p:cNvSpPr txBox="1"/>
          <p:nvPr/>
        </p:nvSpPr>
        <p:spPr>
          <a:xfrm>
            <a:off x="2291195" y="6223689"/>
            <a:ext cx="6156614" cy="246221"/>
          </a:xfrm>
          <a:prstGeom prst="rect">
            <a:avLst/>
          </a:prstGeom>
          <a:noFill/>
        </p:spPr>
        <p:txBody>
          <a:bodyPr wrap="square" rtlCol="0">
            <a:spAutoFit/>
          </a:bodyPr>
          <a:lstStyle/>
          <a:p>
            <a:pPr algn="r"/>
            <a:r>
              <a:rPr lang="en-US" sz="1000" dirty="0" err="1">
                <a:solidFill>
                  <a:schemeClr val="bg1"/>
                </a:solidFill>
              </a:rPr>
              <a:t>Landovitz</a:t>
            </a:r>
            <a:r>
              <a:rPr lang="en-US" sz="1000" dirty="0">
                <a:solidFill>
                  <a:schemeClr val="bg1"/>
                </a:solidFill>
              </a:rPr>
              <a:t> et al. AIDS 2020, #OAXLB01</a:t>
            </a:r>
          </a:p>
        </p:txBody>
      </p:sp>
      <p:pic>
        <p:nvPicPr>
          <p:cNvPr id="5" name="Content Placeholder 4"/>
          <p:cNvPicPr>
            <a:picLocks noGrp="1" noChangeAspect="1"/>
          </p:cNvPicPr>
          <p:nvPr>
            <p:ph idx="1"/>
          </p:nvPr>
        </p:nvPicPr>
        <p:blipFill>
          <a:blip r:embed="rId2"/>
          <a:stretch>
            <a:fillRect/>
          </a:stretch>
        </p:blipFill>
        <p:spPr>
          <a:xfrm>
            <a:off x="468201" y="1296535"/>
            <a:ext cx="8207598" cy="3604395"/>
          </a:xfrm>
          <a:prstGeom prst="rect">
            <a:avLst/>
          </a:prstGeom>
        </p:spPr>
      </p:pic>
      <p:sp>
        <p:nvSpPr>
          <p:cNvPr id="8" name="Content Placeholder 2"/>
          <p:cNvSpPr txBox="1">
            <a:spLocks/>
          </p:cNvSpPr>
          <p:nvPr/>
        </p:nvSpPr>
        <p:spPr>
          <a:xfrm>
            <a:off x="457202" y="5036023"/>
            <a:ext cx="8315569" cy="1187665"/>
          </a:xfrm>
          <a:prstGeom prst="rect">
            <a:avLst/>
          </a:prstGeom>
        </p:spPr>
        <p:txBody>
          <a:bodyPr vert="horz" lIns="91290" tIns="45645" rIns="91290" bIns="45645" rtlCol="0">
            <a:normAutofit fontScale="85000" lnSpcReduction="10000"/>
          </a:bodyPr>
          <a:lst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3000" dirty="0"/>
              <a:t>66% reduction in risk of HIV infection in CAB group</a:t>
            </a:r>
          </a:p>
          <a:p>
            <a:r>
              <a:rPr lang="en-US" sz="3000" dirty="0"/>
              <a:t>CAB well tolerated, ISR</a:t>
            </a:r>
          </a:p>
          <a:p>
            <a:endParaRPr lang="en-US" sz="3000" dirty="0"/>
          </a:p>
        </p:txBody>
      </p:sp>
    </p:spTree>
    <p:extLst>
      <p:ext uri="{BB962C8B-B14F-4D97-AF65-F5344CB8AC3E}">
        <p14:creationId xmlns:p14="http://schemas.microsoft.com/office/powerpoint/2010/main" val="2490498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CAB for </a:t>
            </a:r>
            <a:r>
              <a:rPr lang="en-US" dirty="0" err="1"/>
              <a:t>PrEP</a:t>
            </a:r>
            <a:r>
              <a:rPr lang="en-US" dirty="0"/>
              <a:t>:  HPTN 084</a:t>
            </a:r>
          </a:p>
        </p:txBody>
      </p:sp>
      <p:sp>
        <p:nvSpPr>
          <p:cNvPr id="3" name="Content Placeholder 2"/>
          <p:cNvSpPr>
            <a:spLocks noGrp="1"/>
          </p:cNvSpPr>
          <p:nvPr>
            <p:ph idx="1"/>
          </p:nvPr>
        </p:nvSpPr>
        <p:spPr>
          <a:xfrm>
            <a:off x="457202" y="1417639"/>
            <a:ext cx="8315569" cy="4367299"/>
          </a:xfrm>
        </p:spPr>
        <p:txBody>
          <a:bodyPr/>
          <a:lstStyle/>
          <a:p>
            <a:r>
              <a:rPr lang="en-US" dirty="0"/>
              <a:t>Planned enrollment of 3,200 cis-women in sub-Saharan Africa as risk for HIV acquisition</a:t>
            </a:r>
          </a:p>
        </p:txBody>
      </p:sp>
      <p:sp>
        <p:nvSpPr>
          <p:cNvPr id="4" name="Slide Number Placeholder 3"/>
          <p:cNvSpPr>
            <a:spLocks noGrp="1"/>
          </p:cNvSpPr>
          <p:nvPr>
            <p:ph type="sldNum" sz="quarter" idx="12"/>
          </p:nvPr>
        </p:nvSpPr>
        <p:spPr/>
        <p:txBody>
          <a:bodyPr/>
          <a:lstStyle/>
          <a:p>
            <a:fld id="{1D2EA5EF-C699-AF4C-BA42-C0A1CAAB713C}" type="slidenum">
              <a:rPr lang="en-US" smtClean="0"/>
              <a:t>31</a:t>
            </a:fld>
            <a:endParaRPr lang="en-US"/>
          </a:p>
        </p:txBody>
      </p:sp>
      <p:pic>
        <p:nvPicPr>
          <p:cNvPr id="5" name="Picture 4"/>
          <p:cNvPicPr>
            <a:picLocks noChangeAspect="1"/>
          </p:cNvPicPr>
          <p:nvPr/>
        </p:nvPicPr>
        <p:blipFill>
          <a:blip r:embed="rId3"/>
          <a:stretch>
            <a:fillRect/>
          </a:stretch>
        </p:blipFill>
        <p:spPr>
          <a:xfrm>
            <a:off x="1342319" y="2264229"/>
            <a:ext cx="6459363" cy="3872463"/>
          </a:xfrm>
          <a:prstGeom prst="rect">
            <a:avLst/>
          </a:prstGeom>
        </p:spPr>
      </p:pic>
      <p:sp>
        <p:nvSpPr>
          <p:cNvPr id="6" name="TextBox 5"/>
          <p:cNvSpPr txBox="1"/>
          <p:nvPr/>
        </p:nvSpPr>
        <p:spPr>
          <a:xfrm>
            <a:off x="2291195" y="6223689"/>
            <a:ext cx="6156614" cy="246221"/>
          </a:xfrm>
          <a:prstGeom prst="rect">
            <a:avLst/>
          </a:prstGeom>
          <a:noFill/>
        </p:spPr>
        <p:txBody>
          <a:bodyPr wrap="square" rtlCol="0">
            <a:spAutoFit/>
          </a:bodyPr>
          <a:lstStyle/>
          <a:p>
            <a:pPr algn="r"/>
            <a:r>
              <a:rPr lang="en-US" sz="1000" dirty="0">
                <a:solidFill>
                  <a:schemeClr val="bg1"/>
                </a:solidFill>
              </a:rPr>
              <a:t>https://www.hptn.org/research/studies/hptn084#views-field-field-public-files</a:t>
            </a:r>
          </a:p>
        </p:txBody>
      </p:sp>
    </p:spTree>
    <p:extLst>
      <p:ext uri="{BB962C8B-B14F-4D97-AF65-F5344CB8AC3E}">
        <p14:creationId xmlns:p14="http://schemas.microsoft.com/office/powerpoint/2010/main" val="2815841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CAB for </a:t>
            </a:r>
            <a:r>
              <a:rPr lang="en-US" dirty="0" err="1"/>
              <a:t>PrEP</a:t>
            </a:r>
            <a:r>
              <a:rPr lang="en-US" dirty="0"/>
              <a:t>:  HPTN 084</a:t>
            </a:r>
          </a:p>
        </p:txBody>
      </p:sp>
      <p:sp>
        <p:nvSpPr>
          <p:cNvPr id="3" name="Content Placeholder 2"/>
          <p:cNvSpPr>
            <a:spLocks noGrp="1"/>
          </p:cNvSpPr>
          <p:nvPr>
            <p:ph idx="1"/>
          </p:nvPr>
        </p:nvSpPr>
        <p:spPr>
          <a:xfrm>
            <a:off x="457202" y="1417639"/>
            <a:ext cx="8315569" cy="4367299"/>
          </a:xfrm>
        </p:spPr>
        <p:txBody>
          <a:bodyPr/>
          <a:lstStyle/>
          <a:p>
            <a:r>
              <a:rPr lang="en-US" dirty="0"/>
              <a:t>Stopped early in November 2020, was designed to go to 2022</a:t>
            </a:r>
          </a:p>
          <a:p>
            <a:r>
              <a:rPr lang="en-US" dirty="0"/>
              <a:t>3223 cisgender women enrolled </a:t>
            </a:r>
          </a:p>
          <a:p>
            <a:r>
              <a:rPr lang="en-US" dirty="0"/>
              <a:t>CAB was superior to TDF/FTC at preventing HIV </a:t>
            </a:r>
          </a:p>
          <a:p>
            <a:r>
              <a:rPr lang="en-US" dirty="0"/>
              <a:t>HIV incidence</a:t>
            </a:r>
          </a:p>
          <a:p>
            <a:pPr lvl="1"/>
            <a:r>
              <a:rPr lang="en-US" dirty="0"/>
              <a:t>0.21% in CAB group, n=4</a:t>
            </a:r>
          </a:p>
          <a:p>
            <a:pPr lvl="1"/>
            <a:r>
              <a:rPr lang="en-US" dirty="0"/>
              <a:t>1.79% in TDF/FTC group, n=38</a:t>
            </a:r>
          </a:p>
        </p:txBody>
      </p:sp>
      <p:sp>
        <p:nvSpPr>
          <p:cNvPr id="4" name="Slide Number Placeholder 3"/>
          <p:cNvSpPr>
            <a:spLocks noGrp="1"/>
          </p:cNvSpPr>
          <p:nvPr>
            <p:ph type="sldNum" sz="quarter" idx="12"/>
          </p:nvPr>
        </p:nvSpPr>
        <p:spPr/>
        <p:txBody>
          <a:bodyPr/>
          <a:lstStyle/>
          <a:p>
            <a:fld id="{1D2EA5EF-C699-AF4C-BA42-C0A1CAAB713C}" type="slidenum">
              <a:rPr lang="en-US" smtClean="0"/>
              <a:t>32</a:t>
            </a:fld>
            <a:endParaRPr lang="en-US"/>
          </a:p>
        </p:txBody>
      </p:sp>
      <p:sp>
        <p:nvSpPr>
          <p:cNvPr id="6" name="TextBox 5"/>
          <p:cNvSpPr txBox="1"/>
          <p:nvPr/>
        </p:nvSpPr>
        <p:spPr>
          <a:xfrm>
            <a:off x="2291195" y="6223689"/>
            <a:ext cx="6156614" cy="246221"/>
          </a:xfrm>
          <a:prstGeom prst="rect">
            <a:avLst/>
          </a:prstGeom>
          <a:noFill/>
        </p:spPr>
        <p:txBody>
          <a:bodyPr wrap="square" rtlCol="0">
            <a:spAutoFit/>
          </a:bodyPr>
          <a:lstStyle/>
          <a:p>
            <a:pPr algn="r"/>
            <a:r>
              <a:rPr lang="en-US" sz="1000" dirty="0">
                <a:solidFill>
                  <a:schemeClr val="bg1"/>
                </a:solidFill>
              </a:rPr>
              <a:t>https://www.084life.org/study-results/</a:t>
            </a:r>
          </a:p>
        </p:txBody>
      </p:sp>
      <p:pic>
        <p:nvPicPr>
          <p:cNvPr id="9" name="Picture 8"/>
          <p:cNvPicPr>
            <a:picLocks noChangeAspect="1"/>
          </p:cNvPicPr>
          <p:nvPr/>
        </p:nvPicPr>
        <p:blipFill>
          <a:blip r:embed="rId3"/>
          <a:stretch>
            <a:fillRect/>
          </a:stretch>
        </p:blipFill>
        <p:spPr>
          <a:xfrm>
            <a:off x="5904634" y="3308438"/>
            <a:ext cx="2543175" cy="2476500"/>
          </a:xfrm>
          <a:prstGeom prst="rect">
            <a:avLst/>
          </a:prstGeom>
        </p:spPr>
      </p:pic>
    </p:spTree>
    <p:extLst>
      <p:ext uri="{BB962C8B-B14F-4D97-AF65-F5344CB8AC3E}">
        <p14:creationId xmlns:p14="http://schemas.microsoft.com/office/powerpoint/2010/main" val="2521637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#3</a:t>
            </a:r>
          </a:p>
        </p:txBody>
      </p:sp>
      <p:sp>
        <p:nvSpPr>
          <p:cNvPr id="3" name="Content Placeholder 2"/>
          <p:cNvSpPr>
            <a:spLocks noGrp="1"/>
          </p:cNvSpPr>
          <p:nvPr>
            <p:ph idx="1"/>
          </p:nvPr>
        </p:nvSpPr>
        <p:spPr/>
        <p:txBody>
          <a:bodyPr>
            <a:normAutofit/>
          </a:bodyPr>
          <a:lstStyle/>
          <a:p>
            <a:pPr marL="114112" lvl="0" indent="0">
              <a:buNone/>
            </a:pPr>
            <a:r>
              <a:rPr lang="en-US" dirty="0"/>
              <a:t>In HPTN 083 and 084, </a:t>
            </a:r>
            <a:r>
              <a:rPr lang="en-US" dirty="0" err="1"/>
              <a:t>cabotegravir</a:t>
            </a:r>
            <a:r>
              <a:rPr lang="en-US" dirty="0"/>
              <a:t> (CAB) was ___________ to TDF/FTC daily oral tablets for </a:t>
            </a:r>
            <a:r>
              <a:rPr lang="en-US" dirty="0" err="1"/>
              <a:t>PrEP.</a:t>
            </a:r>
            <a:endParaRPr lang="en-US" dirty="0"/>
          </a:p>
          <a:p>
            <a:pPr marL="114112" lvl="0" indent="0">
              <a:buNone/>
            </a:pPr>
            <a:endParaRPr lang="en-US" sz="2400" dirty="0"/>
          </a:p>
          <a:p>
            <a:pPr marL="571312" lvl="0" indent="-457200">
              <a:buFont typeface="+mj-lt"/>
              <a:buAutoNum type="alphaLcPeriod"/>
            </a:pPr>
            <a:r>
              <a:rPr lang="en-US" sz="2400" dirty="0"/>
              <a:t>Non-inferior</a:t>
            </a:r>
          </a:p>
          <a:p>
            <a:pPr marL="571312" lvl="0" indent="-457200">
              <a:buFont typeface="+mj-lt"/>
              <a:buAutoNum type="alphaLcPeriod"/>
            </a:pPr>
            <a:r>
              <a:rPr lang="en-US" sz="2400"/>
              <a:t>Inferior</a:t>
            </a:r>
            <a:endParaRPr lang="en-US" sz="2400" dirty="0"/>
          </a:p>
          <a:p>
            <a:pPr marL="571312" lvl="0" indent="-457200">
              <a:buFont typeface="+mj-lt"/>
              <a:buAutoNum type="alphaLcPeriod"/>
            </a:pPr>
            <a:r>
              <a:rPr lang="en-US"/>
              <a:t>Superior</a:t>
            </a:r>
            <a:endParaRPr lang="en-US" sz="4800" dirty="0"/>
          </a:p>
        </p:txBody>
      </p:sp>
      <p:sp>
        <p:nvSpPr>
          <p:cNvPr id="4" name="Slide Number Placeholder 3"/>
          <p:cNvSpPr>
            <a:spLocks noGrp="1"/>
          </p:cNvSpPr>
          <p:nvPr>
            <p:ph type="sldNum" sz="quarter" idx="12"/>
          </p:nvPr>
        </p:nvSpPr>
        <p:spPr/>
        <p:txBody>
          <a:bodyPr/>
          <a:lstStyle/>
          <a:p>
            <a:fld id="{1D2EA5EF-C699-AF4C-BA42-C0A1CAAB713C}" type="slidenum">
              <a:rPr lang="en-US" smtClean="0"/>
              <a:t>33</a:t>
            </a:fld>
            <a:endParaRPr lang="en-US"/>
          </a:p>
        </p:txBody>
      </p:sp>
    </p:spTree>
    <p:extLst>
      <p:ext uri="{BB962C8B-B14F-4D97-AF65-F5344CB8AC3E}">
        <p14:creationId xmlns:p14="http://schemas.microsoft.com/office/powerpoint/2010/main" val="9386518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Mechanisms of Action</a:t>
            </a:r>
          </a:p>
        </p:txBody>
      </p:sp>
      <p:sp>
        <p:nvSpPr>
          <p:cNvPr id="3" name="Content Placeholder 2"/>
          <p:cNvSpPr>
            <a:spLocks noGrp="1"/>
          </p:cNvSpPr>
          <p:nvPr>
            <p:ph idx="1"/>
          </p:nvPr>
        </p:nvSpPr>
        <p:spPr/>
        <p:txBody>
          <a:bodyPr>
            <a:normAutofit/>
          </a:bodyPr>
          <a:lstStyle/>
          <a:p>
            <a:r>
              <a:rPr lang="en-US" sz="3000" dirty="0"/>
              <a:t>Translocation inhibitor</a:t>
            </a:r>
          </a:p>
          <a:p>
            <a:endParaRPr lang="en-US" sz="3000" dirty="0"/>
          </a:p>
          <a:p>
            <a:r>
              <a:rPr lang="en-US" sz="3000" dirty="0"/>
              <a:t>Capsid inhibitor</a:t>
            </a:r>
          </a:p>
          <a:p>
            <a:endParaRPr lang="en-US" sz="3000" dirty="0"/>
          </a:p>
        </p:txBody>
      </p:sp>
      <p:sp>
        <p:nvSpPr>
          <p:cNvPr id="4" name="Slide Number Placeholder 3"/>
          <p:cNvSpPr>
            <a:spLocks noGrp="1"/>
          </p:cNvSpPr>
          <p:nvPr>
            <p:ph type="sldNum" sz="quarter" idx="12"/>
          </p:nvPr>
        </p:nvSpPr>
        <p:spPr/>
        <p:txBody>
          <a:bodyPr/>
          <a:lstStyle/>
          <a:p>
            <a:fld id="{1D2EA5EF-C699-AF4C-BA42-C0A1CAAB713C}" type="slidenum">
              <a:rPr lang="en-US" smtClean="0"/>
              <a:t>34</a:t>
            </a:fld>
            <a:endParaRPr lang="en-US"/>
          </a:p>
        </p:txBody>
      </p:sp>
    </p:spTree>
    <p:extLst>
      <p:ext uri="{BB962C8B-B14F-4D97-AF65-F5344CB8AC3E}">
        <p14:creationId xmlns:p14="http://schemas.microsoft.com/office/powerpoint/2010/main" val="865234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a:t>ISLATRAVIR</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1D2EA5EF-C699-AF4C-BA42-C0A1CAAB713C}" type="slidenum">
              <a:rPr lang="en-US" smtClean="0"/>
              <a:t>35</a:t>
            </a:fld>
            <a:endParaRPr lang="en-US"/>
          </a:p>
        </p:txBody>
      </p:sp>
    </p:spTree>
    <p:extLst>
      <p:ext uri="{BB962C8B-B14F-4D97-AF65-F5344CB8AC3E}">
        <p14:creationId xmlns:p14="http://schemas.microsoft.com/office/powerpoint/2010/main" val="1985994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Islatravir</a:t>
            </a:r>
            <a:r>
              <a:rPr lang="en-US" dirty="0"/>
              <a:t> (ISL, MK-8591)</a:t>
            </a:r>
          </a:p>
        </p:txBody>
      </p:sp>
      <p:sp>
        <p:nvSpPr>
          <p:cNvPr id="3" name="Content Placeholder 2"/>
          <p:cNvSpPr>
            <a:spLocks noGrp="1"/>
          </p:cNvSpPr>
          <p:nvPr>
            <p:ph idx="1"/>
          </p:nvPr>
        </p:nvSpPr>
        <p:spPr/>
        <p:txBody>
          <a:bodyPr/>
          <a:lstStyle/>
          <a:p>
            <a:r>
              <a:rPr lang="en-US" dirty="0"/>
              <a:t>Nucleoside reverse transcriptase translocation inhibitor (NRTTI)</a:t>
            </a:r>
          </a:p>
          <a:p>
            <a:pPr lvl="1"/>
            <a:r>
              <a:rPr lang="en-US" dirty="0"/>
              <a:t>Chain terminator and translocation inhibitor</a:t>
            </a:r>
          </a:p>
          <a:p>
            <a:r>
              <a:rPr lang="en-US" dirty="0"/>
              <a:t>Half-life is 50-60hrs in plasma</a:t>
            </a:r>
          </a:p>
          <a:p>
            <a:pPr lvl="1"/>
            <a:r>
              <a:rPr lang="en-US" dirty="0"/>
              <a:t>Daily or once weekly dosing!</a:t>
            </a:r>
          </a:p>
          <a:p>
            <a:r>
              <a:rPr lang="en-US" dirty="0"/>
              <a:t>Low doses orally and parenteral formulations</a:t>
            </a:r>
          </a:p>
          <a:p>
            <a:r>
              <a:rPr lang="en-US" dirty="0"/>
              <a:t>Potent activity with broad coverage for HIV-1 and HIV-2 and NRTI resistant strains</a:t>
            </a:r>
          </a:p>
          <a:p>
            <a:pPr lvl="1"/>
            <a:r>
              <a:rPr lang="en-US" dirty="0"/>
              <a:t>Minimal cross resistance with other NRTIs</a:t>
            </a:r>
          </a:p>
          <a:p>
            <a:pPr marL="114112" indent="0">
              <a:buNone/>
            </a:pPr>
            <a:endParaRPr lang="en-US" dirty="0"/>
          </a:p>
        </p:txBody>
      </p:sp>
      <p:sp>
        <p:nvSpPr>
          <p:cNvPr id="4" name="Slide Number Placeholder 3"/>
          <p:cNvSpPr>
            <a:spLocks noGrp="1"/>
          </p:cNvSpPr>
          <p:nvPr>
            <p:ph type="sldNum" sz="quarter" idx="12"/>
          </p:nvPr>
        </p:nvSpPr>
        <p:spPr/>
        <p:txBody>
          <a:bodyPr/>
          <a:lstStyle/>
          <a:p>
            <a:fld id="{1D2EA5EF-C699-AF4C-BA42-C0A1CAAB713C}" type="slidenum">
              <a:rPr lang="en-US" smtClean="0"/>
              <a:t>36</a:t>
            </a:fld>
            <a:endParaRPr lang="en-US"/>
          </a:p>
        </p:txBody>
      </p:sp>
    </p:spTree>
    <p:extLst>
      <p:ext uri="{BB962C8B-B14F-4D97-AF65-F5344CB8AC3E}">
        <p14:creationId xmlns:p14="http://schemas.microsoft.com/office/powerpoint/2010/main" val="510391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ISL: Activity against NRTI resistant strains</a:t>
            </a:r>
          </a:p>
        </p:txBody>
      </p:sp>
      <p:sp>
        <p:nvSpPr>
          <p:cNvPr id="4" name="Slide Number Placeholder 3"/>
          <p:cNvSpPr>
            <a:spLocks noGrp="1"/>
          </p:cNvSpPr>
          <p:nvPr>
            <p:ph type="sldNum" sz="quarter" idx="12"/>
          </p:nvPr>
        </p:nvSpPr>
        <p:spPr/>
        <p:txBody>
          <a:bodyPr/>
          <a:lstStyle/>
          <a:p>
            <a:fld id="{1D2EA5EF-C699-AF4C-BA42-C0A1CAAB713C}" type="slidenum">
              <a:rPr lang="en-US" smtClean="0"/>
              <a:t>37</a:t>
            </a:fld>
            <a:endParaRPr lang="en-US"/>
          </a:p>
        </p:txBody>
      </p:sp>
      <p:pic>
        <p:nvPicPr>
          <p:cNvPr id="5" name="Picture 4"/>
          <p:cNvPicPr>
            <a:picLocks noChangeAspect="1"/>
          </p:cNvPicPr>
          <p:nvPr/>
        </p:nvPicPr>
        <p:blipFill>
          <a:blip r:embed="rId2"/>
          <a:stretch>
            <a:fillRect/>
          </a:stretch>
        </p:blipFill>
        <p:spPr>
          <a:xfrm>
            <a:off x="1866315" y="1266977"/>
            <a:ext cx="5411371" cy="5012225"/>
          </a:xfrm>
          <a:prstGeom prst="rect">
            <a:avLst/>
          </a:prstGeom>
        </p:spPr>
      </p:pic>
      <p:sp>
        <p:nvSpPr>
          <p:cNvPr id="6" name="TextBox 5"/>
          <p:cNvSpPr txBox="1"/>
          <p:nvPr/>
        </p:nvSpPr>
        <p:spPr>
          <a:xfrm>
            <a:off x="2291195" y="6410730"/>
            <a:ext cx="6156614" cy="246221"/>
          </a:xfrm>
          <a:prstGeom prst="rect">
            <a:avLst/>
          </a:prstGeom>
          <a:noFill/>
        </p:spPr>
        <p:txBody>
          <a:bodyPr wrap="square" rtlCol="0">
            <a:spAutoFit/>
          </a:bodyPr>
          <a:lstStyle/>
          <a:p>
            <a:pPr algn="r"/>
            <a:r>
              <a:rPr lang="en-US" sz="1000" dirty="0" err="1">
                <a:solidFill>
                  <a:schemeClr val="bg1"/>
                </a:solidFill>
              </a:rPr>
              <a:t>Grobler</a:t>
            </a:r>
            <a:r>
              <a:rPr lang="en-US" sz="1000" dirty="0">
                <a:solidFill>
                  <a:schemeClr val="bg1"/>
                </a:solidFill>
              </a:rPr>
              <a:t> et al. CROI 2019, #481</a:t>
            </a:r>
          </a:p>
        </p:txBody>
      </p:sp>
    </p:spTree>
    <p:extLst>
      <p:ext uri="{BB962C8B-B14F-4D97-AF65-F5344CB8AC3E}">
        <p14:creationId xmlns:p14="http://schemas.microsoft.com/office/powerpoint/2010/main" val="1388777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ISL + DOR: Phase 2B</a:t>
            </a:r>
          </a:p>
        </p:txBody>
      </p:sp>
      <p:sp>
        <p:nvSpPr>
          <p:cNvPr id="3" name="Content Placeholder 2"/>
          <p:cNvSpPr>
            <a:spLocks noGrp="1"/>
          </p:cNvSpPr>
          <p:nvPr>
            <p:ph idx="1"/>
          </p:nvPr>
        </p:nvSpPr>
        <p:spPr/>
        <p:txBody>
          <a:bodyPr/>
          <a:lstStyle/>
          <a:p>
            <a:r>
              <a:rPr lang="en-US" dirty="0"/>
              <a:t>International, randomized, double-blind trial</a:t>
            </a:r>
          </a:p>
        </p:txBody>
      </p:sp>
      <p:sp>
        <p:nvSpPr>
          <p:cNvPr id="4" name="Slide Number Placeholder 3"/>
          <p:cNvSpPr>
            <a:spLocks noGrp="1"/>
          </p:cNvSpPr>
          <p:nvPr>
            <p:ph type="sldNum" sz="quarter" idx="12"/>
          </p:nvPr>
        </p:nvSpPr>
        <p:spPr/>
        <p:txBody>
          <a:bodyPr/>
          <a:lstStyle/>
          <a:p>
            <a:fld id="{1D2EA5EF-C699-AF4C-BA42-C0A1CAAB713C}" type="slidenum">
              <a:rPr lang="en-US" smtClean="0"/>
              <a:t>38</a:t>
            </a:fld>
            <a:endParaRPr lang="en-US"/>
          </a:p>
        </p:txBody>
      </p:sp>
      <p:pic>
        <p:nvPicPr>
          <p:cNvPr id="6" name="Picture 5"/>
          <p:cNvPicPr>
            <a:picLocks noChangeAspect="1"/>
          </p:cNvPicPr>
          <p:nvPr/>
        </p:nvPicPr>
        <p:blipFill>
          <a:blip r:embed="rId2"/>
          <a:stretch>
            <a:fillRect/>
          </a:stretch>
        </p:blipFill>
        <p:spPr>
          <a:xfrm>
            <a:off x="0" y="2147060"/>
            <a:ext cx="9144000" cy="3273583"/>
          </a:xfrm>
          <a:prstGeom prst="rect">
            <a:avLst/>
          </a:prstGeom>
        </p:spPr>
      </p:pic>
      <p:sp>
        <p:nvSpPr>
          <p:cNvPr id="7" name="TextBox 6"/>
          <p:cNvSpPr txBox="1"/>
          <p:nvPr/>
        </p:nvSpPr>
        <p:spPr>
          <a:xfrm>
            <a:off x="2291195" y="6257781"/>
            <a:ext cx="6156614" cy="400110"/>
          </a:xfrm>
          <a:prstGeom prst="rect">
            <a:avLst/>
          </a:prstGeom>
          <a:noFill/>
        </p:spPr>
        <p:txBody>
          <a:bodyPr wrap="square" rtlCol="0">
            <a:spAutoFit/>
          </a:bodyPr>
          <a:lstStyle/>
          <a:p>
            <a:pPr algn="r"/>
            <a:r>
              <a:rPr lang="en-US" sz="1000" dirty="0">
                <a:solidFill>
                  <a:schemeClr val="bg1"/>
                </a:solidFill>
              </a:rPr>
              <a:t>Molina et al. HIV Drug Therapy Glasgow 2020, #O415</a:t>
            </a:r>
          </a:p>
          <a:p>
            <a:pPr algn="r"/>
            <a:r>
              <a:rPr lang="en-US" altLang="en-US" sz="1000" dirty="0">
                <a:solidFill>
                  <a:schemeClr val="bg1"/>
                </a:solidFill>
              </a:rPr>
              <a:t>Slide credit: </a:t>
            </a:r>
            <a:r>
              <a:rPr lang="en-US" altLang="en-US" sz="1000" dirty="0">
                <a:solidFill>
                  <a:schemeClr val="bg1"/>
                </a:solidFill>
                <a:hlinkClick r:id="rId3"/>
              </a:rPr>
              <a:t>clinicaloptions.com</a:t>
            </a:r>
            <a:endParaRPr lang="en-US" sz="1000" dirty="0">
              <a:solidFill>
                <a:schemeClr val="bg1"/>
              </a:solidFill>
            </a:endParaRPr>
          </a:p>
        </p:txBody>
      </p:sp>
    </p:spTree>
    <p:extLst>
      <p:ext uri="{BB962C8B-B14F-4D97-AF65-F5344CB8AC3E}">
        <p14:creationId xmlns:p14="http://schemas.microsoft.com/office/powerpoint/2010/main" val="30485203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ISL + DOR: Phase 2B</a:t>
            </a:r>
          </a:p>
        </p:txBody>
      </p:sp>
      <p:sp>
        <p:nvSpPr>
          <p:cNvPr id="4" name="Slide Number Placeholder 3"/>
          <p:cNvSpPr>
            <a:spLocks noGrp="1"/>
          </p:cNvSpPr>
          <p:nvPr>
            <p:ph type="sldNum" sz="quarter" idx="12"/>
          </p:nvPr>
        </p:nvSpPr>
        <p:spPr/>
        <p:txBody>
          <a:bodyPr/>
          <a:lstStyle/>
          <a:p>
            <a:fld id="{1D2EA5EF-C699-AF4C-BA42-C0A1CAAB713C}" type="slidenum">
              <a:rPr lang="en-US" smtClean="0"/>
              <a:t>39</a:t>
            </a:fld>
            <a:endParaRPr lang="en-US"/>
          </a:p>
        </p:txBody>
      </p:sp>
      <p:pic>
        <p:nvPicPr>
          <p:cNvPr id="8" name="Content Placeholder 7"/>
          <p:cNvPicPr>
            <a:picLocks noGrp="1" noChangeAspect="1"/>
          </p:cNvPicPr>
          <p:nvPr>
            <p:ph idx="1"/>
          </p:nvPr>
        </p:nvPicPr>
        <p:blipFill>
          <a:blip r:embed="rId2"/>
          <a:stretch>
            <a:fillRect/>
          </a:stretch>
        </p:blipFill>
        <p:spPr>
          <a:xfrm>
            <a:off x="457200" y="1965964"/>
            <a:ext cx="8315325" cy="3635685"/>
          </a:xfrm>
          <a:prstGeom prst="rect">
            <a:avLst/>
          </a:prstGeom>
        </p:spPr>
      </p:pic>
      <p:sp>
        <p:nvSpPr>
          <p:cNvPr id="9" name="TextBox 8"/>
          <p:cNvSpPr txBox="1"/>
          <p:nvPr/>
        </p:nvSpPr>
        <p:spPr>
          <a:xfrm>
            <a:off x="2291195" y="6257781"/>
            <a:ext cx="6156614" cy="400110"/>
          </a:xfrm>
          <a:prstGeom prst="rect">
            <a:avLst/>
          </a:prstGeom>
          <a:noFill/>
        </p:spPr>
        <p:txBody>
          <a:bodyPr wrap="square" rtlCol="0">
            <a:spAutoFit/>
          </a:bodyPr>
          <a:lstStyle/>
          <a:p>
            <a:pPr algn="r"/>
            <a:r>
              <a:rPr lang="en-US" sz="1000" dirty="0">
                <a:solidFill>
                  <a:schemeClr val="bg1"/>
                </a:solidFill>
              </a:rPr>
              <a:t>Molina et al. HIV Drug Therapy Glasgow 2020, #O415</a:t>
            </a:r>
          </a:p>
          <a:p>
            <a:pPr algn="r"/>
            <a:r>
              <a:rPr lang="en-US" altLang="en-US" sz="1000" dirty="0">
                <a:solidFill>
                  <a:schemeClr val="bg1"/>
                </a:solidFill>
              </a:rPr>
              <a:t>Slide credit: </a:t>
            </a:r>
            <a:r>
              <a:rPr lang="en-US" altLang="en-US" sz="1000" dirty="0">
                <a:solidFill>
                  <a:schemeClr val="bg1"/>
                </a:solidFill>
                <a:hlinkClick r:id="rId3"/>
              </a:rPr>
              <a:t>clinicaloptions.com</a:t>
            </a:r>
            <a:endParaRPr lang="en-US" sz="1000" dirty="0">
              <a:solidFill>
                <a:schemeClr val="bg1"/>
              </a:solidFill>
            </a:endParaRPr>
          </a:p>
        </p:txBody>
      </p:sp>
    </p:spTree>
    <p:extLst>
      <p:ext uri="{BB962C8B-B14F-4D97-AF65-F5344CB8AC3E}">
        <p14:creationId xmlns:p14="http://schemas.microsoft.com/office/powerpoint/2010/main" val="3099746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1D2EA5EF-C699-AF4C-BA42-C0A1CAAB713C}" type="slidenum">
              <a:rPr lang="en-US" smtClean="0"/>
              <a:t>4</a:t>
            </a:fld>
            <a:endParaRPr lang="en-US"/>
          </a:p>
        </p:txBody>
      </p:sp>
      <p:pic>
        <p:nvPicPr>
          <p:cNvPr id="6" name="Picture 5"/>
          <p:cNvPicPr>
            <a:picLocks noChangeAspect="1"/>
          </p:cNvPicPr>
          <p:nvPr/>
        </p:nvPicPr>
        <p:blipFill>
          <a:blip r:embed="rId2"/>
          <a:stretch>
            <a:fillRect/>
          </a:stretch>
        </p:blipFill>
        <p:spPr>
          <a:xfrm>
            <a:off x="2071715" y="0"/>
            <a:ext cx="5000570" cy="6702122"/>
          </a:xfrm>
          <a:prstGeom prst="rect">
            <a:avLst/>
          </a:prstGeom>
        </p:spPr>
      </p:pic>
      <p:sp>
        <p:nvSpPr>
          <p:cNvPr id="8" name="TextBox 7"/>
          <p:cNvSpPr txBox="1"/>
          <p:nvPr/>
        </p:nvSpPr>
        <p:spPr>
          <a:xfrm>
            <a:off x="7229714" y="4963824"/>
            <a:ext cx="1457084" cy="861774"/>
          </a:xfrm>
          <a:prstGeom prst="rect">
            <a:avLst/>
          </a:prstGeom>
          <a:noFill/>
        </p:spPr>
        <p:txBody>
          <a:bodyPr wrap="square" rtlCol="0">
            <a:spAutoFit/>
          </a:bodyPr>
          <a:lstStyle/>
          <a:p>
            <a:r>
              <a:rPr lang="en-US" sz="1000" dirty="0"/>
              <a:t>2020</a:t>
            </a:r>
          </a:p>
          <a:p>
            <a:r>
              <a:rPr lang="en-US" sz="1000" dirty="0" err="1"/>
              <a:t>Fostemsavir</a:t>
            </a:r>
            <a:r>
              <a:rPr lang="en-US" sz="1000" dirty="0"/>
              <a:t> (AI)</a:t>
            </a:r>
          </a:p>
          <a:p>
            <a:endParaRPr lang="en-US" sz="1000" dirty="0"/>
          </a:p>
          <a:p>
            <a:r>
              <a:rPr lang="en-US" sz="1000" dirty="0"/>
              <a:t>2021</a:t>
            </a:r>
          </a:p>
          <a:p>
            <a:r>
              <a:rPr lang="en-US" sz="1000" dirty="0" err="1"/>
              <a:t>Cabotegravir</a:t>
            </a:r>
            <a:r>
              <a:rPr lang="en-US" sz="1000" dirty="0"/>
              <a:t> (INSTI)</a:t>
            </a:r>
          </a:p>
        </p:txBody>
      </p:sp>
    </p:spTree>
    <p:extLst>
      <p:ext uri="{BB962C8B-B14F-4D97-AF65-F5344CB8AC3E}">
        <p14:creationId xmlns:p14="http://schemas.microsoft.com/office/powerpoint/2010/main" val="258167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implants?</a:t>
            </a:r>
          </a:p>
        </p:txBody>
      </p:sp>
      <p:sp>
        <p:nvSpPr>
          <p:cNvPr id="3" name="Content Placeholder 2"/>
          <p:cNvSpPr>
            <a:spLocks noGrp="1"/>
          </p:cNvSpPr>
          <p:nvPr>
            <p:ph idx="1"/>
          </p:nvPr>
        </p:nvSpPr>
        <p:spPr/>
        <p:txBody>
          <a:bodyPr/>
          <a:lstStyle/>
          <a:p>
            <a:r>
              <a:rPr lang="en-US" dirty="0"/>
              <a:t>Advantages</a:t>
            </a:r>
          </a:p>
          <a:p>
            <a:pPr lvl="1"/>
            <a:r>
              <a:rPr lang="en-US" dirty="0"/>
              <a:t>Removable</a:t>
            </a:r>
          </a:p>
          <a:p>
            <a:pPr lvl="1"/>
            <a:r>
              <a:rPr lang="en-US" dirty="0"/>
              <a:t>Consistent drug release</a:t>
            </a:r>
          </a:p>
          <a:p>
            <a:pPr lvl="1"/>
            <a:r>
              <a:rPr lang="en-US" dirty="0"/>
              <a:t>PK not dependent on injection site</a:t>
            </a:r>
          </a:p>
          <a:p>
            <a:pPr lvl="1"/>
            <a:r>
              <a:rPr lang="en-US" dirty="0"/>
              <a:t>Can be in place for years</a:t>
            </a:r>
          </a:p>
          <a:p>
            <a:endParaRPr lang="en-US" dirty="0"/>
          </a:p>
          <a:p>
            <a:r>
              <a:rPr lang="en-US" dirty="0"/>
              <a:t>Disadvantages</a:t>
            </a:r>
          </a:p>
          <a:p>
            <a:pPr lvl="1"/>
            <a:r>
              <a:rPr lang="en-US" dirty="0"/>
              <a:t>Need implantation device</a:t>
            </a:r>
          </a:p>
          <a:p>
            <a:pPr lvl="1"/>
            <a:r>
              <a:rPr lang="en-US" dirty="0"/>
              <a:t>Minor procedure to remove</a:t>
            </a:r>
          </a:p>
          <a:p>
            <a:pPr lvl="1"/>
            <a:r>
              <a:rPr lang="en-US" dirty="0"/>
              <a:t>Difficult to bring to market as a generic</a:t>
            </a:r>
          </a:p>
        </p:txBody>
      </p:sp>
      <p:sp>
        <p:nvSpPr>
          <p:cNvPr id="4" name="Slide Number Placeholder 3"/>
          <p:cNvSpPr>
            <a:spLocks noGrp="1"/>
          </p:cNvSpPr>
          <p:nvPr>
            <p:ph type="sldNum" sz="quarter" idx="12"/>
          </p:nvPr>
        </p:nvSpPr>
        <p:spPr/>
        <p:txBody>
          <a:bodyPr/>
          <a:lstStyle/>
          <a:p>
            <a:fld id="{1D2EA5EF-C699-AF4C-BA42-C0A1CAAB713C}" type="slidenum">
              <a:rPr lang="en-US" smtClean="0"/>
              <a:t>40</a:t>
            </a:fld>
            <a:endParaRPr lang="en-US"/>
          </a:p>
        </p:txBody>
      </p:sp>
      <p:pic>
        <p:nvPicPr>
          <p:cNvPr id="5" name="Picture 4"/>
          <p:cNvPicPr>
            <a:picLocks noChangeAspect="1"/>
          </p:cNvPicPr>
          <p:nvPr/>
        </p:nvPicPr>
        <p:blipFill>
          <a:blip r:embed="rId2"/>
          <a:stretch>
            <a:fillRect/>
          </a:stretch>
        </p:blipFill>
        <p:spPr>
          <a:xfrm>
            <a:off x="5958873" y="1906731"/>
            <a:ext cx="2572915" cy="2556164"/>
          </a:xfrm>
          <a:prstGeom prst="rect">
            <a:avLst/>
          </a:prstGeom>
        </p:spPr>
      </p:pic>
    </p:spTree>
    <p:extLst>
      <p:ext uri="{BB962C8B-B14F-4D97-AF65-F5344CB8AC3E}">
        <p14:creationId xmlns:p14="http://schemas.microsoft.com/office/powerpoint/2010/main" val="2170483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ISL for </a:t>
            </a:r>
            <a:r>
              <a:rPr lang="en-US" dirty="0" err="1"/>
              <a:t>PrEP</a:t>
            </a:r>
            <a:r>
              <a:rPr lang="en-US" dirty="0"/>
              <a:t>: Long acting implant</a:t>
            </a:r>
          </a:p>
        </p:txBody>
      </p:sp>
      <p:sp>
        <p:nvSpPr>
          <p:cNvPr id="3" name="Content Placeholder 2"/>
          <p:cNvSpPr>
            <a:spLocks noGrp="1"/>
          </p:cNvSpPr>
          <p:nvPr>
            <p:ph idx="1"/>
          </p:nvPr>
        </p:nvSpPr>
        <p:spPr/>
        <p:txBody>
          <a:bodyPr/>
          <a:lstStyle/>
          <a:p>
            <a:r>
              <a:rPr lang="en-US" dirty="0"/>
              <a:t>ISL prototype design based on </a:t>
            </a:r>
            <a:r>
              <a:rPr lang="en-US" dirty="0" err="1"/>
              <a:t>Nexplanon</a:t>
            </a:r>
            <a:r>
              <a:rPr lang="en-US" dirty="0"/>
              <a:t>®/</a:t>
            </a:r>
            <a:r>
              <a:rPr lang="en-US" dirty="0" err="1"/>
              <a:t>Implanon</a:t>
            </a:r>
            <a:r>
              <a:rPr lang="en-US" dirty="0"/>
              <a:t>®</a:t>
            </a:r>
          </a:p>
          <a:p>
            <a:pPr lvl="1"/>
            <a:r>
              <a:rPr lang="en-US" dirty="0"/>
              <a:t>Uses same applicator and polymer</a:t>
            </a:r>
          </a:p>
          <a:p>
            <a:pPr lvl="1"/>
            <a:r>
              <a:rPr lang="en-US" dirty="0"/>
              <a:t>Removable</a:t>
            </a:r>
          </a:p>
          <a:p>
            <a:r>
              <a:rPr lang="en-US" dirty="0"/>
              <a:t>Double-blind, placebo-controlled in healthy volunteers</a:t>
            </a:r>
          </a:p>
          <a:p>
            <a:r>
              <a:rPr lang="en-US" dirty="0"/>
              <a:t>Groups had either</a:t>
            </a:r>
            <a:br>
              <a:rPr lang="en-US" dirty="0"/>
            </a:br>
            <a:r>
              <a:rPr lang="en-US" dirty="0"/>
              <a:t>54mg or 62mg implant</a:t>
            </a:r>
          </a:p>
          <a:p>
            <a:r>
              <a:rPr lang="en-US" dirty="0"/>
              <a:t>Placed in upper arm of</a:t>
            </a:r>
            <a:br>
              <a:rPr lang="en-US" dirty="0"/>
            </a:br>
            <a:r>
              <a:rPr lang="en-US" dirty="0"/>
              <a:t>non-dominant hand</a:t>
            </a:r>
          </a:p>
          <a:p>
            <a:r>
              <a:rPr lang="en-US" dirty="0"/>
              <a:t>Removed after 12 weeks</a:t>
            </a:r>
          </a:p>
        </p:txBody>
      </p:sp>
      <p:sp>
        <p:nvSpPr>
          <p:cNvPr id="4" name="Slide Number Placeholder 3"/>
          <p:cNvSpPr>
            <a:spLocks noGrp="1"/>
          </p:cNvSpPr>
          <p:nvPr>
            <p:ph type="sldNum" sz="quarter" idx="12"/>
          </p:nvPr>
        </p:nvSpPr>
        <p:spPr/>
        <p:txBody>
          <a:bodyPr/>
          <a:lstStyle/>
          <a:p>
            <a:fld id="{1D2EA5EF-C699-AF4C-BA42-C0A1CAAB713C}" type="slidenum">
              <a:rPr lang="en-US" smtClean="0"/>
              <a:t>41</a:t>
            </a:fld>
            <a:endParaRPr lang="en-US"/>
          </a:p>
        </p:txBody>
      </p:sp>
      <p:pic>
        <p:nvPicPr>
          <p:cNvPr id="6" name="Picture 5"/>
          <p:cNvPicPr>
            <a:picLocks noChangeAspect="1"/>
          </p:cNvPicPr>
          <p:nvPr/>
        </p:nvPicPr>
        <p:blipFill>
          <a:blip r:embed="rId2"/>
          <a:stretch>
            <a:fillRect/>
          </a:stretch>
        </p:blipFill>
        <p:spPr>
          <a:xfrm>
            <a:off x="4380073" y="3325091"/>
            <a:ext cx="4678201" cy="2532784"/>
          </a:xfrm>
          <a:prstGeom prst="rect">
            <a:avLst/>
          </a:prstGeom>
        </p:spPr>
      </p:pic>
      <p:sp>
        <p:nvSpPr>
          <p:cNvPr id="7" name="TextBox 6"/>
          <p:cNvSpPr txBox="1"/>
          <p:nvPr/>
        </p:nvSpPr>
        <p:spPr>
          <a:xfrm>
            <a:off x="3427632" y="6257781"/>
            <a:ext cx="5004034" cy="246221"/>
          </a:xfrm>
          <a:prstGeom prst="rect">
            <a:avLst/>
          </a:prstGeom>
          <a:noFill/>
        </p:spPr>
        <p:txBody>
          <a:bodyPr wrap="square" rtlCol="0">
            <a:spAutoFit/>
          </a:bodyPr>
          <a:lstStyle/>
          <a:p>
            <a:pPr algn="r"/>
            <a:r>
              <a:rPr lang="en-US" sz="1000" dirty="0">
                <a:solidFill>
                  <a:schemeClr val="bg1"/>
                </a:solidFill>
              </a:rPr>
              <a:t>Matthews et al. IAS 2019; # TUAC0401LB</a:t>
            </a:r>
          </a:p>
        </p:txBody>
      </p:sp>
    </p:spTree>
    <p:extLst>
      <p:ext uri="{BB962C8B-B14F-4D97-AF65-F5344CB8AC3E}">
        <p14:creationId xmlns:p14="http://schemas.microsoft.com/office/powerpoint/2010/main" val="681789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ISL for </a:t>
            </a:r>
            <a:r>
              <a:rPr lang="en-US" dirty="0" err="1"/>
              <a:t>PrEP</a:t>
            </a:r>
            <a:r>
              <a:rPr lang="en-US" dirty="0"/>
              <a:t>: Long acting implant</a:t>
            </a:r>
          </a:p>
        </p:txBody>
      </p:sp>
      <p:pic>
        <p:nvPicPr>
          <p:cNvPr id="5" name="Content Placeholder 4"/>
          <p:cNvPicPr>
            <a:picLocks noGrp="1" noChangeAspect="1"/>
          </p:cNvPicPr>
          <p:nvPr>
            <p:ph idx="1"/>
          </p:nvPr>
        </p:nvPicPr>
        <p:blipFill rotWithShape="1">
          <a:blip r:embed="rId2"/>
          <a:srcRect l="50215" b="16473"/>
          <a:stretch/>
        </p:blipFill>
        <p:spPr>
          <a:xfrm>
            <a:off x="271880" y="1286044"/>
            <a:ext cx="4139811" cy="2792030"/>
          </a:xfrm>
          <a:prstGeom prst="rect">
            <a:avLst/>
          </a:prstGeom>
        </p:spPr>
      </p:pic>
      <p:sp>
        <p:nvSpPr>
          <p:cNvPr id="4" name="Slide Number Placeholder 3"/>
          <p:cNvSpPr>
            <a:spLocks noGrp="1"/>
          </p:cNvSpPr>
          <p:nvPr>
            <p:ph type="sldNum" sz="quarter" idx="12"/>
          </p:nvPr>
        </p:nvSpPr>
        <p:spPr/>
        <p:txBody>
          <a:bodyPr/>
          <a:lstStyle/>
          <a:p>
            <a:fld id="{1D2EA5EF-C699-AF4C-BA42-C0A1CAAB713C}" type="slidenum">
              <a:rPr lang="en-US" smtClean="0"/>
              <a:t>42</a:t>
            </a:fld>
            <a:endParaRPr lang="en-US"/>
          </a:p>
        </p:txBody>
      </p:sp>
      <p:sp>
        <p:nvSpPr>
          <p:cNvPr id="6" name="Content Placeholder 2"/>
          <p:cNvSpPr txBox="1">
            <a:spLocks/>
          </p:cNvSpPr>
          <p:nvPr/>
        </p:nvSpPr>
        <p:spPr>
          <a:xfrm>
            <a:off x="350261" y="4208318"/>
            <a:ext cx="8554748" cy="1771650"/>
          </a:xfrm>
          <a:prstGeom prst="rect">
            <a:avLst/>
          </a:prstGeom>
        </p:spPr>
        <p:txBody>
          <a:bodyPr vert="horz" lIns="91290" tIns="45645" rIns="91290" bIns="45645" rtlCol="0">
            <a:normAutofit fontScale="92500"/>
          </a:bodyPr>
          <a:lst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a:t>Modeling suggests 62mg implant would have protective levels at 52 weeks, approximately 16 </a:t>
            </a:r>
            <a:r>
              <a:rPr lang="en-US" dirty="0" err="1"/>
              <a:t>mo</a:t>
            </a:r>
            <a:r>
              <a:rPr lang="en-US" dirty="0"/>
              <a:t> before under PK threshold</a:t>
            </a:r>
          </a:p>
          <a:p>
            <a:r>
              <a:rPr lang="en-US" dirty="0"/>
              <a:t>Half-life after removal similar to oral ISL</a:t>
            </a:r>
          </a:p>
          <a:p>
            <a:r>
              <a:rPr lang="en-US" dirty="0"/>
              <a:t>Well tolerated with most implantation site reactions self-resolving</a:t>
            </a:r>
          </a:p>
        </p:txBody>
      </p:sp>
      <p:sp>
        <p:nvSpPr>
          <p:cNvPr id="7" name="TextBox 6"/>
          <p:cNvSpPr txBox="1"/>
          <p:nvPr/>
        </p:nvSpPr>
        <p:spPr>
          <a:xfrm>
            <a:off x="3431096" y="6240457"/>
            <a:ext cx="5004034" cy="246221"/>
          </a:xfrm>
          <a:prstGeom prst="rect">
            <a:avLst/>
          </a:prstGeom>
          <a:noFill/>
        </p:spPr>
        <p:txBody>
          <a:bodyPr wrap="square" rtlCol="0">
            <a:spAutoFit/>
          </a:bodyPr>
          <a:lstStyle/>
          <a:p>
            <a:pPr algn="r"/>
            <a:r>
              <a:rPr lang="en-US" sz="1000" dirty="0">
                <a:solidFill>
                  <a:schemeClr val="bg1"/>
                </a:solidFill>
              </a:rPr>
              <a:t>Matthews et al. IAS 2019; # TUAC0401LB</a:t>
            </a:r>
          </a:p>
        </p:txBody>
      </p:sp>
      <p:pic>
        <p:nvPicPr>
          <p:cNvPr id="3" name="Picture 2"/>
          <p:cNvPicPr>
            <a:picLocks noChangeAspect="1"/>
          </p:cNvPicPr>
          <p:nvPr/>
        </p:nvPicPr>
        <p:blipFill rotWithShape="1">
          <a:blip r:embed="rId3"/>
          <a:srcRect r="6453"/>
          <a:stretch/>
        </p:blipFill>
        <p:spPr>
          <a:xfrm>
            <a:off x="4481364" y="1612643"/>
            <a:ext cx="4558134" cy="2335186"/>
          </a:xfrm>
          <a:prstGeom prst="rect">
            <a:avLst/>
          </a:prstGeom>
        </p:spPr>
      </p:pic>
    </p:spTree>
    <p:extLst>
      <p:ext uri="{BB962C8B-B14F-4D97-AF65-F5344CB8AC3E}">
        <p14:creationId xmlns:p14="http://schemas.microsoft.com/office/powerpoint/2010/main" val="3510894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err="1"/>
              <a:t>lenacapavir</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1D2EA5EF-C699-AF4C-BA42-C0A1CAAB713C}" type="slidenum">
              <a:rPr lang="en-US" smtClean="0"/>
              <a:t>43</a:t>
            </a:fld>
            <a:endParaRPr lang="en-US"/>
          </a:p>
        </p:txBody>
      </p:sp>
    </p:spTree>
    <p:extLst>
      <p:ext uri="{BB962C8B-B14F-4D97-AF65-F5344CB8AC3E}">
        <p14:creationId xmlns:p14="http://schemas.microsoft.com/office/powerpoint/2010/main" val="3537463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Capsid Inhibitor</a:t>
            </a:r>
          </a:p>
        </p:txBody>
      </p:sp>
      <p:pic>
        <p:nvPicPr>
          <p:cNvPr id="5" name="Content Placeholder 4"/>
          <p:cNvPicPr>
            <a:picLocks noGrp="1" noChangeAspect="1"/>
          </p:cNvPicPr>
          <p:nvPr>
            <p:ph idx="1"/>
          </p:nvPr>
        </p:nvPicPr>
        <p:blipFill rotWithShape="1">
          <a:blip r:embed="rId2"/>
          <a:srcRect l="563" t="4922" r="968" b="4143"/>
          <a:stretch/>
        </p:blipFill>
        <p:spPr>
          <a:xfrm>
            <a:off x="446809" y="1917122"/>
            <a:ext cx="8188036" cy="2015837"/>
          </a:xfrm>
          <a:prstGeom prst="rect">
            <a:avLst/>
          </a:prstGeom>
        </p:spPr>
      </p:pic>
      <p:sp>
        <p:nvSpPr>
          <p:cNvPr id="4" name="Slide Number Placeholder 3"/>
          <p:cNvSpPr>
            <a:spLocks noGrp="1"/>
          </p:cNvSpPr>
          <p:nvPr>
            <p:ph type="sldNum" sz="quarter" idx="12"/>
          </p:nvPr>
        </p:nvSpPr>
        <p:spPr/>
        <p:txBody>
          <a:bodyPr/>
          <a:lstStyle/>
          <a:p>
            <a:fld id="{1D2EA5EF-C699-AF4C-BA42-C0A1CAAB713C}" type="slidenum">
              <a:rPr lang="en-US" smtClean="0"/>
              <a:t>44</a:t>
            </a:fld>
            <a:endParaRPr lang="en-US"/>
          </a:p>
        </p:txBody>
      </p:sp>
      <p:sp>
        <p:nvSpPr>
          <p:cNvPr id="6" name="TextBox 5"/>
          <p:cNvSpPr txBox="1"/>
          <p:nvPr/>
        </p:nvSpPr>
        <p:spPr>
          <a:xfrm>
            <a:off x="2291195" y="6223689"/>
            <a:ext cx="6156614" cy="246221"/>
          </a:xfrm>
          <a:prstGeom prst="rect">
            <a:avLst/>
          </a:prstGeom>
          <a:noFill/>
        </p:spPr>
        <p:txBody>
          <a:bodyPr wrap="square" rtlCol="0">
            <a:spAutoFit/>
          </a:bodyPr>
          <a:lstStyle/>
          <a:p>
            <a:pPr algn="r"/>
            <a:r>
              <a:rPr lang="en-US" sz="1000" dirty="0">
                <a:solidFill>
                  <a:schemeClr val="bg1"/>
                </a:solidFill>
              </a:rPr>
              <a:t>Sager et al. CROI 2019, #141</a:t>
            </a:r>
          </a:p>
        </p:txBody>
      </p:sp>
    </p:spTree>
    <p:extLst>
      <p:ext uri="{BB962C8B-B14F-4D97-AF65-F5344CB8AC3E}">
        <p14:creationId xmlns:p14="http://schemas.microsoft.com/office/powerpoint/2010/main" val="31844246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Lenacapavir</a:t>
            </a:r>
            <a:r>
              <a:rPr lang="en-US" dirty="0"/>
              <a:t> (LEN): Capsid Inhibitor</a:t>
            </a:r>
          </a:p>
        </p:txBody>
      </p:sp>
      <p:sp>
        <p:nvSpPr>
          <p:cNvPr id="3" name="Content Placeholder 2"/>
          <p:cNvSpPr>
            <a:spLocks noGrp="1"/>
          </p:cNvSpPr>
          <p:nvPr>
            <p:ph idx="1"/>
          </p:nvPr>
        </p:nvSpPr>
        <p:spPr/>
        <p:txBody>
          <a:bodyPr>
            <a:normAutofit lnSpcReduction="10000"/>
          </a:bodyPr>
          <a:lstStyle/>
          <a:p>
            <a:r>
              <a:rPr lang="en-US" dirty="0"/>
              <a:t>First in-class inhibitor of HIV capsid inhibitor </a:t>
            </a:r>
            <a:br>
              <a:rPr lang="en-US" dirty="0"/>
            </a:br>
            <a:r>
              <a:rPr lang="en-US" dirty="0"/>
              <a:t>with </a:t>
            </a:r>
            <a:r>
              <a:rPr lang="en-US" dirty="0" err="1"/>
              <a:t>picomolar</a:t>
            </a:r>
            <a:r>
              <a:rPr lang="en-US" dirty="0"/>
              <a:t> potency </a:t>
            </a:r>
          </a:p>
          <a:p>
            <a:endParaRPr lang="en-US" dirty="0"/>
          </a:p>
          <a:p>
            <a:r>
              <a:rPr lang="en-US" dirty="0"/>
              <a:t>Given as subcutaneous suspension</a:t>
            </a:r>
          </a:p>
          <a:p>
            <a:pPr lvl="1"/>
            <a:r>
              <a:rPr lang="en-US" dirty="0"/>
              <a:t>Also has oral formulation in trials</a:t>
            </a:r>
          </a:p>
          <a:p>
            <a:endParaRPr lang="en-US" dirty="0"/>
          </a:p>
          <a:p>
            <a:r>
              <a:rPr lang="en-US" dirty="0"/>
              <a:t>In-vitro: active against HIV-1 variants and resistant strains</a:t>
            </a:r>
          </a:p>
          <a:p>
            <a:endParaRPr lang="en-US" dirty="0"/>
          </a:p>
          <a:p>
            <a:r>
              <a:rPr lang="en-US" dirty="0"/>
              <a:t>Low clearance and low </a:t>
            </a:r>
            <a:r>
              <a:rPr lang="en-US" dirty="0" err="1"/>
              <a:t>solubility</a:t>
            </a:r>
            <a:r>
              <a:rPr lang="en-US" dirty="0" err="1">
                <a:sym typeface="Wingdings" panose="05000000000000000000" pitchFamily="2" charset="2"/>
              </a:rPr>
              <a:t>very</a:t>
            </a:r>
            <a:r>
              <a:rPr lang="en-US" dirty="0">
                <a:sym typeface="Wingdings" panose="05000000000000000000" pitchFamily="2" charset="2"/>
              </a:rPr>
              <a:t> long half life</a:t>
            </a:r>
          </a:p>
          <a:p>
            <a:endParaRPr lang="en-US" dirty="0">
              <a:sym typeface="Wingdings" panose="05000000000000000000" pitchFamily="2" charset="2"/>
            </a:endParaRPr>
          </a:p>
          <a:p>
            <a:r>
              <a:rPr lang="en-US" dirty="0">
                <a:sym typeface="Wingdings" panose="05000000000000000000" pitchFamily="2" charset="2"/>
              </a:rPr>
              <a:t>In </a:t>
            </a:r>
            <a:r>
              <a:rPr lang="en-US">
                <a:sym typeface="Wingdings" panose="05000000000000000000" pitchFamily="2" charset="2"/>
              </a:rPr>
              <a:t>clinical trials, </a:t>
            </a:r>
            <a:r>
              <a:rPr lang="en-US" dirty="0">
                <a:sym typeface="Wingdings" panose="05000000000000000000" pitchFamily="2" charset="2"/>
              </a:rPr>
              <a:t>for both treatment and </a:t>
            </a:r>
            <a:r>
              <a:rPr lang="en-US" dirty="0" err="1">
                <a:sym typeface="Wingdings" panose="05000000000000000000" pitchFamily="2" charset="2"/>
              </a:rPr>
              <a:t>PrEP</a:t>
            </a:r>
            <a:endParaRPr lang="en-US" dirty="0"/>
          </a:p>
        </p:txBody>
      </p:sp>
      <p:sp>
        <p:nvSpPr>
          <p:cNvPr id="4" name="Slide Number Placeholder 3"/>
          <p:cNvSpPr>
            <a:spLocks noGrp="1"/>
          </p:cNvSpPr>
          <p:nvPr>
            <p:ph type="sldNum" sz="quarter" idx="12"/>
          </p:nvPr>
        </p:nvSpPr>
        <p:spPr/>
        <p:txBody>
          <a:bodyPr/>
          <a:lstStyle/>
          <a:p>
            <a:fld id="{1D2EA5EF-C699-AF4C-BA42-C0A1CAAB713C}" type="slidenum">
              <a:rPr lang="en-US" smtClean="0"/>
              <a:t>45</a:t>
            </a:fld>
            <a:endParaRPr lang="en-US"/>
          </a:p>
        </p:txBody>
      </p:sp>
      <p:pic>
        <p:nvPicPr>
          <p:cNvPr id="5" name="Picture 4"/>
          <p:cNvPicPr>
            <a:picLocks noChangeAspect="1"/>
          </p:cNvPicPr>
          <p:nvPr/>
        </p:nvPicPr>
        <p:blipFill>
          <a:blip r:embed="rId2"/>
          <a:stretch>
            <a:fillRect/>
          </a:stretch>
        </p:blipFill>
        <p:spPr>
          <a:xfrm>
            <a:off x="6096246" y="2136661"/>
            <a:ext cx="2676525" cy="1485900"/>
          </a:xfrm>
          <a:prstGeom prst="rect">
            <a:avLst/>
          </a:prstGeom>
        </p:spPr>
      </p:pic>
      <p:sp>
        <p:nvSpPr>
          <p:cNvPr id="6" name="TextBox 5"/>
          <p:cNvSpPr txBox="1"/>
          <p:nvPr/>
        </p:nvSpPr>
        <p:spPr>
          <a:xfrm>
            <a:off x="2291195" y="6223689"/>
            <a:ext cx="6156614" cy="246221"/>
          </a:xfrm>
          <a:prstGeom prst="rect">
            <a:avLst/>
          </a:prstGeom>
          <a:noFill/>
        </p:spPr>
        <p:txBody>
          <a:bodyPr wrap="square" rtlCol="0">
            <a:spAutoFit/>
          </a:bodyPr>
          <a:lstStyle/>
          <a:p>
            <a:pPr algn="r"/>
            <a:r>
              <a:rPr lang="en-US" sz="1000" dirty="0">
                <a:solidFill>
                  <a:schemeClr val="bg1"/>
                </a:solidFill>
              </a:rPr>
              <a:t>Sager et al. CROI 2019, #141</a:t>
            </a:r>
          </a:p>
        </p:txBody>
      </p:sp>
    </p:spTree>
    <p:extLst>
      <p:ext uri="{BB962C8B-B14F-4D97-AF65-F5344CB8AC3E}">
        <p14:creationId xmlns:p14="http://schemas.microsoft.com/office/powerpoint/2010/main" val="35086491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LEN: PK Study</a:t>
            </a:r>
          </a:p>
        </p:txBody>
      </p:sp>
      <p:sp>
        <p:nvSpPr>
          <p:cNvPr id="4" name="Slide Number Placeholder 3"/>
          <p:cNvSpPr>
            <a:spLocks noGrp="1"/>
          </p:cNvSpPr>
          <p:nvPr>
            <p:ph type="sldNum" sz="quarter" idx="12"/>
          </p:nvPr>
        </p:nvSpPr>
        <p:spPr/>
        <p:txBody>
          <a:bodyPr/>
          <a:lstStyle/>
          <a:p>
            <a:fld id="{1D2EA5EF-C699-AF4C-BA42-C0A1CAAB713C}" type="slidenum">
              <a:rPr lang="en-US" smtClean="0"/>
              <a:t>46</a:t>
            </a:fld>
            <a:endParaRPr lang="en-US"/>
          </a:p>
        </p:txBody>
      </p:sp>
      <p:sp>
        <p:nvSpPr>
          <p:cNvPr id="6" name="TextBox 5"/>
          <p:cNvSpPr txBox="1"/>
          <p:nvPr/>
        </p:nvSpPr>
        <p:spPr>
          <a:xfrm>
            <a:off x="2291195" y="6223689"/>
            <a:ext cx="6156614" cy="553998"/>
          </a:xfrm>
          <a:prstGeom prst="rect">
            <a:avLst/>
          </a:prstGeom>
          <a:noFill/>
        </p:spPr>
        <p:txBody>
          <a:bodyPr wrap="square" rtlCol="0">
            <a:spAutoFit/>
          </a:bodyPr>
          <a:lstStyle/>
          <a:p>
            <a:pPr algn="r"/>
            <a:r>
              <a:rPr lang="en-US" sz="1000" dirty="0">
                <a:solidFill>
                  <a:schemeClr val="bg1"/>
                </a:solidFill>
              </a:rPr>
              <a:t>Begley et al. AIDS 2020, #PEB0265</a:t>
            </a:r>
          </a:p>
          <a:p>
            <a:pPr algn="r"/>
            <a:r>
              <a:rPr lang="en-US" altLang="en-US" sz="1000" dirty="0">
                <a:solidFill>
                  <a:schemeClr val="bg1"/>
                </a:solidFill>
              </a:rPr>
              <a:t>Slide credit: </a:t>
            </a:r>
            <a:r>
              <a:rPr lang="en-US" altLang="en-US" sz="1000" dirty="0">
                <a:solidFill>
                  <a:schemeClr val="bg1"/>
                </a:solidFill>
                <a:hlinkClick r:id="rId2"/>
              </a:rPr>
              <a:t>clinicaloptions.com</a:t>
            </a:r>
            <a:endParaRPr lang="en-US" altLang="en-US" sz="1000" dirty="0">
              <a:solidFill>
                <a:schemeClr val="bg1"/>
              </a:solidFill>
            </a:endParaRPr>
          </a:p>
          <a:p>
            <a:pPr algn="r"/>
            <a:endParaRPr lang="en-US" sz="1000" dirty="0">
              <a:solidFill>
                <a:schemeClr val="bg1"/>
              </a:solidFill>
            </a:endParaRPr>
          </a:p>
        </p:txBody>
      </p:sp>
      <p:sp>
        <p:nvSpPr>
          <p:cNvPr id="7" name="Content Placeholder 2"/>
          <p:cNvSpPr txBox="1">
            <a:spLocks/>
          </p:cNvSpPr>
          <p:nvPr/>
        </p:nvSpPr>
        <p:spPr>
          <a:xfrm>
            <a:off x="457202" y="4326340"/>
            <a:ext cx="8315569" cy="1641162"/>
          </a:xfrm>
          <a:prstGeom prst="rect">
            <a:avLst/>
          </a:prstGeom>
        </p:spPr>
        <p:txBody>
          <a:bodyPr vert="horz" lIns="91290" tIns="45645" rIns="91290" bIns="45645" rtlCol="0">
            <a:normAutofit fontScale="85000" lnSpcReduction="20000"/>
          </a:bodyPr>
          <a:lst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a:t>Phase 1 PK and safety data in healthy volunteers</a:t>
            </a:r>
          </a:p>
          <a:p>
            <a:endParaRPr lang="en-US" dirty="0"/>
          </a:p>
          <a:p>
            <a:r>
              <a:rPr lang="en-US" dirty="0"/>
              <a:t>Potential for every 6-mo dosing, will need oral loading dose</a:t>
            </a:r>
          </a:p>
          <a:p>
            <a:endParaRPr lang="en-US" dirty="0"/>
          </a:p>
          <a:p>
            <a:r>
              <a:rPr lang="en-US" dirty="0"/>
              <a:t>Most ADEs were mild injection site reactions</a:t>
            </a:r>
          </a:p>
        </p:txBody>
      </p:sp>
      <p:pic>
        <p:nvPicPr>
          <p:cNvPr id="5" name="Content Placeholder 4"/>
          <p:cNvPicPr>
            <a:picLocks noGrp="1" noChangeAspect="1"/>
          </p:cNvPicPr>
          <p:nvPr>
            <p:ph idx="1"/>
          </p:nvPr>
        </p:nvPicPr>
        <p:blipFill>
          <a:blip r:embed="rId3"/>
          <a:stretch>
            <a:fillRect/>
          </a:stretch>
        </p:blipFill>
        <p:spPr>
          <a:xfrm>
            <a:off x="1131433" y="1331706"/>
            <a:ext cx="6426440" cy="2818694"/>
          </a:xfrm>
          <a:prstGeom prst="rect">
            <a:avLst/>
          </a:prstGeom>
        </p:spPr>
      </p:pic>
    </p:spTree>
    <p:extLst>
      <p:ext uri="{BB962C8B-B14F-4D97-AF65-F5344CB8AC3E}">
        <p14:creationId xmlns:p14="http://schemas.microsoft.com/office/powerpoint/2010/main" val="20293825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LEN: </a:t>
            </a:r>
            <a:r>
              <a:rPr lang="en-US" dirty="0"/>
              <a:t>HIV Capsid Inhibitor</a:t>
            </a:r>
          </a:p>
        </p:txBody>
      </p:sp>
      <p:sp>
        <p:nvSpPr>
          <p:cNvPr id="3" name="Content Placeholder 2"/>
          <p:cNvSpPr>
            <a:spLocks noGrp="1"/>
          </p:cNvSpPr>
          <p:nvPr>
            <p:ph idx="1"/>
          </p:nvPr>
        </p:nvSpPr>
        <p:spPr>
          <a:xfrm>
            <a:off x="457202" y="4876807"/>
            <a:ext cx="8315569" cy="1334542"/>
          </a:xfrm>
        </p:spPr>
        <p:txBody>
          <a:bodyPr>
            <a:normAutofit fontScale="77500" lnSpcReduction="20000"/>
          </a:bodyPr>
          <a:lstStyle/>
          <a:p>
            <a:r>
              <a:rPr lang="en-US" dirty="0"/>
              <a:t>Phase 1b, double-blind, randomized, placebo controlled, dose ranging study</a:t>
            </a:r>
          </a:p>
          <a:p>
            <a:r>
              <a:rPr lang="en-US" dirty="0"/>
              <a:t>Single subcutaneous injection, then started B/F/TAF at day 10</a:t>
            </a:r>
          </a:p>
          <a:p>
            <a:r>
              <a:rPr lang="en-US" dirty="0"/>
              <a:t>Current trials:  treatment naïve patients, heavily treatment experienced </a:t>
            </a:r>
          </a:p>
        </p:txBody>
      </p:sp>
      <p:sp>
        <p:nvSpPr>
          <p:cNvPr id="4" name="Slide Number Placeholder 3"/>
          <p:cNvSpPr>
            <a:spLocks noGrp="1"/>
          </p:cNvSpPr>
          <p:nvPr>
            <p:ph type="sldNum" sz="quarter" idx="12"/>
          </p:nvPr>
        </p:nvSpPr>
        <p:spPr/>
        <p:txBody>
          <a:bodyPr/>
          <a:lstStyle/>
          <a:p>
            <a:fld id="{1D2EA5EF-C699-AF4C-BA42-C0A1CAAB713C}" type="slidenum">
              <a:rPr lang="en-US" smtClean="0"/>
              <a:t>47</a:t>
            </a:fld>
            <a:endParaRPr lang="en-US"/>
          </a:p>
        </p:txBody>
      </p:sp>
      <p:sp>
        <p:nvSpPr>
          <p:cNvPr id="6" name="TextBox 5"/>
          <p:cNvSpPr txBox="1"/>
          <p:nvPr/>
        </p:nvSpPr>
        <p:spPr>
          <a:xfrm>
            <a:off x="3431096" y="6240457"/>
            <a:ext cx="5004034" cy="246221"/>
          </a:xfrm>
          <a:prstGeom prst="rect">
            <a:avLst/>
          </a:prstGeom>
          <a:noFill/>
        </p:spPr>
        <p:txBody>
          <a:bodyPr wrap="square" rtlCol="0">
            <a:spAutoFit/>
          </a:bodyPr>
          <a:lstStyle/>
          <a:p>
            <a:pPr algn="r"/>
            <a:r>
              <a:rPr lang="en-US" sz="1000" dirty="0" err="1">
                <a:solidFill>
                  <a:schemeClr val="bg1"/>
                </a:solidFill>
              </a:rPr>
              <a:t>Daar</a:t>
            </a:r>
            <a:r>
              <a:rPr lang="en-US" sz="1000" dirty="0">
                <a:solidFill>
                  <a:schemeClr val="bg1"/>
                </a:solidFill>
              </a:rPr>
              <a:t> et al. CROI 2020, #469</a:t>
            </a:r>
          </a:p>
        </p:txBody>
      </p:sp>
      <p:pic>
        <p:nvPicPr>
          <p:cNvPr id="7" name="Picture 6"/>
          <p:cNvPicPr>
            <a:picLocks noChangeAspect="1"/>
          </p:cNvPicPr>
          <p:nvPr/>
        </p:nvPicPr>
        <p:blipFill rotWithShape="1">
          <a:blip r:embed="rId2"/>
          <a:srcRect l="1492" t="1472"/>
          <a:stretch/>
        </p:blipFill>
        <p:spPr>
          <a:xfrm>
            <a:off x="1697423" y="1149530"/>
            <a:ext cx="5749154" cy="3483429"/>
          </a:xfrm>
          <a:prstGeom prst="rect">
            <a:avLst/>
          </a:prstGeom>
        </p:spPr>
      </p:pic>
    </p:spTree>
    <p:extLst>
      <p:ext uri="{BB962C8B-B14F-4D97-AF65-F5344CB8AC3E}">
        <p14:creationId xmlns:p14="http://schemas.microsoft.com/office/powerpoint/2010/main" val="19843470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might benefit?</a:t>
            </a:r>
          </a:p>
        </p:txBody>
      </p:sp>
      <p:sp>
        <p:nvSpPr>
          <p:cNvPr id="3" name="Content Placeholder 2"/>
          <p:cNvSpPr>
            <a:spLocks noGrp="1"/>
          </p:cNvSpPr>
          <p:nvPr>
            <p:ph idx="1"/>
          </p:nvPr>
        </p:nvSpPr>
        <p:spPr/>
        <p:txBody>
          <a:bodyPr>
            <a:normAutofit/>
          </a:bodyPr>
          <a:lstStyle/>
          <a:p>
            <a:r>
              <a:rPr lang="en-US" sz="3200" dirty="0"/>
              <a:t>Patients who</a:t>
            </a:r>
          </a:p>
          <a:p>
            <a:pPr lvl="1"/>
            <a:r>
              <a:rPr lang="en-US" sz="2800" dirty="0"/>
              <a:t>Have issues with tablet size</a:t>
            </a:r>
          </a:p>
          <a:p>
            <a:pPr lvl="1"/>
            <a:r>
              <a:rPr lang="en-US" sz="2800" dirty="0"/>
              <a:t>Have issues with stigma</a:t>
            </a:r>
          </a:p>
          <a:p>
            <a:pPr lvl="1"/>
            <a:r>
              <a:rPr lang="en-US" sz="2800" dirty="0"/>
              <a:t>Trouble remembering to take their meds</a:t>
            </a:r>
          </a:p>
          <a:p>
            <a:pPr lvl="1"/>
            <a:r>
              <a:rPr lang="en-US" sz="2800" dirty="0"/>
              <a:t>Can commit to attend appointments</a:t>
            </a:r>
          </a:p>
          <a:p>
            <a:pPr lvl="1"/>
            <a:r>
              <a:rPr lang="en-US" sz="2800" dirty="0"/>
              <a:t>Drug interactions </a:t>
            </a:r>
          </a:p>
          <a:p>
            <a:pPr lvl="1"/>
            <a:r>
              <a:rPr lang="en-US" sz="2800" dirty="0"/>
              <a:t>Have resistance to current options</a:t>
            </a:r>
          </a:p>
        </p:txBody>
      </p:sp>
      <p:sp>
        <p:nvSpPr>
          <p:cNvPr id="4" name="Slide Number Placeholder 3"/>
          <p:cNvSpPr>
            <a:spLocks noGrp="1"/>
          </p:cNvSpPr>
          <p:nvPr>
            <p:ph type="sldNum" sz="quarter" idx="12"/>
          </p:nvPr>
        </p:nvSpPr>
        <p:spPr/>
        <p:txBody>
          <a:bodyPr/>
          <a:lstStyle/>
          <a:p>
            <a:fld id="{1D2EA5EF-C699-AF4C-BA42-C0A1CAAB713C}" type="slidenum">
              <a:rPr lang="en-US" smtClean="0"/>
              <a:t>48</a:t>
            </a:fld>
            <a:endParaRPr lang="en-US"/>
          </a:p>
        </p:txBody>
      </p:sp>
    </p:spTree>
    <p:extLst>
      <p:ext uri="{BB962C8B-B14F-4D97-AF65-F5344CB8AC3E}">
        <p14:creationId xmlns:p14="http://schemas.microsoft.com/office/powerpoint/2010/main" val="14751758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3" name="Content Placeholder 2"/>
          <p:cNvSpPr>
            <a:spLocks noGrp="1"/>
          </p:cNvSpPr>
          <p:nvPr>
            <p:ph idx="1"/>
          </p:nvPr>
        </p:nvSpPr>
        <p:spPr/>
        <p:txBody>
          <a:bodyPr>
            <a:normAutofit fontScale="92500" lnSpcReduction="10000"/>
          </a:bodyPr>
          <a:lstStyle/>
          <a:p>
            <a:r>
              <a:rPr lang="en-US" sz="2800" dirty="0"/>
              <a:t>Insurance coverage</a:t>
            </a:r>
          </a:p>
          <a:p>
            <a:endParaRPr lang="en-US" sz="2800" dirty="0"/>
          </a:p>
          <a:p>
            <a:r>
              <a:rPr lang="en-US" sz="2800" dirty="0"/>
              <a:t>Patient factors</a:t>
            </a:r>
          </a:p>
          <a:p>
            <a:pPr lvl="1"/>
            <a:endParaRPr lang="en-US" sz="2400" dirty="0"/>
          </a:p>
          <a:p>
            <a:pPr lvl="1"/>
            <a:r>
              <a:rPr lang="en-US" sz="2400" dirty="0"/>
              <a:t>Pregnancy potential</a:t>
            </a:r>
          </a:p>
          <a:p>
            <a:pPr lvl="1"/>
            <a:endParaRPr lang="en-US" sz="2400" dirty="0"/>
          </a:p>
          <a:p>
            <a:pPr lvl="1"/>
            <a:r>
              <a:rPr lang="en-US" sz="2400" dirty="0"/>
              <a:t>Managing adverse effects</a:t>
            </a:r>
          </a:p>
          <a:p>
            <a:pPr lvl="1"/>
            <a:endParaRPr lang="en-US" sz="2400" dirty="0"/>
          </a:p>
          <a:p>
            <a:pPr lvl="1"/>
            <a:r>
              <a:rPr lang="en-US" sz="2400" dirty="0"/>
              <a:t>Drug </a:t>
            </a:r>
            <a:r>
              <a:rPr lang="en-US" sz="2400" dirty="0" err="1"/>
              <a:t>drug</a:t>
            </a:r>
            <a:r>
              <a:rPr lang="en-US" sz="2400" dirty="0"/>
              <a:t> interactions</a:t>
            </a:r>
          </a:p>
          <a:p>
            <a:pPr lvl="1"/>
            <a:endParaRPr lang="en-US" sz="2400" dirty="0"/>
          </a:p>
          <a:p>
            <a:pPr lvl="1"/>
            <a:r>
              <a:rPr lang="en-US" sz="2400" dirty="0"/>
              <a:t>Body composition</a:t>
            </a:r>
          </a:p>
        </p:txBody>
      </p:sp>
      <p:sp>
        <p:nvSpPr>
          <p:cNvPr id="4" name="Slide Number Placeholder 3"/>
          <p:cNvSpPr>
            <a:spLocks noGrp="1"/>
          </p:cNvSpPr>
          <p:nvPr>
            <p:ph type="sldNum" sz="quarter" idx="12"/>
          </p:nvPr>
        </p:nvSpPr>
        <p:spPr/>
        <p:txBody>
          <a:bodyPr/>
          <a:lstStyle/>
          <a:p>
            <a:fld id="{1D2EA5EF-C699-AF4C-BA42-C0A1CAAB713C}" type="slidenum">
              <a:rPr lang="en-US" smtClean="0"/>
              <a:t>49</a:t>
            </a:fld>
            <a:endParaRPr lang="en-US"/>
          </a:p>
        </p:txBody>
      </p:sp>
      <p:sp>
        <p:nvSpPr>
          <p:cNvPr id="5" name="Content Placeholder 2"/>
          <p:cNvSpPr txBox="1">
            <a:spLocks/>
          </p:cNvSpPr>
          <p:nvPr/>
        </p:nvSpPr>
        <p:spPr>
          <a:xfrm>
            <a:off x="4749421" y="1600202"/>
            <a:ext cx="4175750" cy="4367299"/>
          </a:xfrm>
          <a:prstGeom prst="rect">
            <a:avLst/>
          </a:prstGeom>
        </p:spPr>
        <p:txBody>
          <a:bodyPr vert="horz" lIns="91290" tIns="45645" rIns="91290" bIns="45645" rtlCol="0">
            <a:normAutofit/>
          </a:bodyPr>
          <a:lst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600" dirty="0"/>
              <a:t>Administration</a:t>
            </a:r>
          </a:p>
          <a:p>
            <a:pPr lvl="1"/>
            <a:endParaRPr lang="en-US" sz="2400" dirty="0"/>
          </a:p>
          <a:p>
            <a:pPr lvl="1"/>
            <a:r>
              <a:rPr lang="en-US" dirty="0"/>
              <a:t>Office visits</a:t>
            </a:r>
          </a:p>
          <a:p>
            <a:pPr lvl="1"/>
            <a:endParaRPr lang="en-US" dirty="0"/>
          </a:p>
          <a:p>
            <a:pPr lvl="1"/>
            <a:r>
              <a:rPr lang="en-US" dirty="0"/>
              <a:t>Missed appointments</a:t>
            </a:r>
          </a:p>
          <a:p>
            <a:pPr lvl="1"/>
            <a:endParaRPr lang="en-US" dirty="0"/>
          </a:p>
          <a:p>
            <a:pPr lvl="1"/>
            <a:r>
              <a:rPr lang="en-US" dirty="0"/>
              <a:t>Techniques</a:t>
            </a:r>
          </a:p>
          <a:p>
            <a:pPr lvl="1"/>
            <a:endParaRPr lang="en-US" dirty="0"/>
          </a:p>
          <a:p>
            <a:pPr lvl="1"/>
            <a:r>
              <a:rPr lang="en-US" dirty="0"/>
              <a:t>Injection vs infusion</a:t>
            </a:r>
          </a:p>
        </p:txBody>
      </p:sp>
    </p:spTree>
    <p:extLst>
      <p:ext uri="{BB962C8B-B14F-4D97-AF65-F5344CB8AC3E}">
        <p14:creationId xmlns:p14="http://schemas.microsoft.com/office/powerpoint/2010/main" val="2413731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start?</a:t>
            </a:r>
          </a:p>
        </p:txBody>
      </p:sp>
      <p:sp>
        <p:nvSpPr>
          <p:cNvPr id="4" name="Slide Number Placeholder 3"/>
          <p:cNvSpPr>
            <a:spLocks noGrp="1"/>
          </p:cNvSpPr>
          <p:nvPr>
            <p:ph type="sldNum" sz="quarter" idx="12"/>
          </p:nvPr>
        </p:nvSpPr>
        <p:spPr/>
        <p:txBody>
          <a:bodyPr/>
          <a:lstStyle/>
          <a:p>
            <a:fld id="{1D2EA5EF-C699-AF4C-BA42-C0A1CAAB713C}" type="slidenum">
              <a:rPr lang="en-US" smtClean="0"/>
              <a:t>5</a:t>
            </a:fld>
            <a:endParaRPr lang="en-US"/>
          </a:p>
        </p:txBody>
      </p:sp>
      <p:sp>
        <p:nvSpPr>
          <p:cNvPr id="6" name="TextBox 5"/>
          <p:cNvSpPr txBox="1"/>
          <p:nvPr/>
        </p:nvSpPr>
        <p:spPr>
          <a:xfrm>
            <a:off x="4514850" y="6227003"/>
            <a:ext cx="3927764" cy="553998"/>
          </a:xfrm>
          <a:prstGeom prst="rect">
            <a:avLst/>
          </a:prstGeom>
          <a:noFill/>
        </p:spPr>
        <p:txBody>
          <a:bodyPr wrap="square" rtlCol="0">
            <a:spAutoFit/>
          </a:bodyPr>
          <a:lstStyle/>
          <a:p>
            <a:pPr algn="r"/>
            <a:r>
              <a:rPr lang="en-US" sz="1000" dirty="0">
                <a:solidFill>
                  <a:schemeClr val="bg1"/>
                </a:solidFill>
              </a:rPr>
              <a:t>https://aidsinfo.nih.gov/guidelines/html/1/adult-and-adolescent-arv</a:t>
            </a:r>
          </a:p>
          <a:p>
            <a:pPr algn="r"/>
            <a:r>
              <a:rPr lang="en-US" sz="1000" dirty="0">
                <a:solidFill>
                  <a:schemeClr val="bg1"/>
                </a:solidFill>
              </a:rPr>
              <a:t>https://www.positivelyaware.com/articles/choice-options</a:t>
            </a:r>
          </a:p>
          <a:p>
            <a:pPr algn="r"/>
            <a:endParaRPr lang="en-US" sz="1000" dirty="0">
              <a:solidFill>
                <a:schemeClr val="bg1"/>
              </a:solidFill>
            </a:endParaRPr>
          </a:p>
        </p:txBody>
      </p:sp>
      <p:pic>
        <p:nvPicPr>
          <p:cNvPr id="8" name="Content Placeholder 7"/>
          <p:cNvPicPr>
            <a:picLocks noGrp="1" noChangeAspect="1"/>
          </p:cNvPicPr>
          <p:nvPr>
            <p:ph sz="half" idx="1"/>
          </p:nvPr>
        </p:nvPicPr>
        <p:blipFill rotWithShape="1">
          <a:blip r:embed="rId2"/>
          <a:srcRect b="59268"/>
          <a:stretch/>
        </p:blipFill>
        <p:spPr>
          <a:xfrm>
            <a:off x="726154" y="1261213"/>
            <a:ext cx="7691693" cy="4525438"/>
          </a:xfrm>
          <a:prstGeom prst="rect">
            <a:avLst/>
          </a:prstGeom>
        </p:spPr>
      </p:pic>
    </p:spTree>
    <p:extLst>
      <p:ext uri="{BB962C8B-B14F-4D97-AF65-F5344CB8AC3E}">
        <p14:creationId xmlns:p14="http://schemas.microsoft.com/office/powerpoint/2010/main" val="36901549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Injectable and implantable ARV therapy have great potential for both HIV treatment and prevention</a:t>
            </a:r>
          </a:p>
          <a:p>
            <a:endParaRPr lang="en-US" dirty="0"/>
          </a:p>
          <a:p>
            <a:r>
              <a:rPr lang="en-US" dirty="0"/>
              <a:t>Patients may face challenges with access and administration but also may prefer this to traditional oral therapy</a:t>
            </a:r>
          </a:p>
        </p:txBody>
      </p:sp>
      <p:sp>
        <p:nvSpPr>
          <p:cNvPr id="4" name="Slide Number Placeholder 3"/>
          <p:cNvSpPr>
            <a:spLocks noGrp="1"/>
          </p:cNvSpPr>
          <p:nvPr>
            <p:ph type="sldNum" sz="quarter" idx="12"/>
          </p:nvPr>
        </p:nvSpPr>
        <p:spPr/>
        <p:txBody>
          <a:bodyPr/>
          <a:lstStyle/>
          <a:p>
            <a:fld id="{1D2EA5EF-C699-AF4C-BA42-C0A1CAAB713C}" type="slidenum">
              <a:rPr lang="en-US" smtClean="0"/>
              <a:t>50</a:t>
            </a:fld>
            <a:endParaRPr lang="en-US"/>
          </a:p>
        </p:txBody>
      </p:sp>
    </p:spTree>
    <p:extLst>
      <p:ext uri="{BB962C8B-B14F-4D97-AF65-F5344CB8AC3E}">
        <p14:creationId xmlns:p14="http://schemas.microsoft.com/office/powerpoint/2010/main" val="13119583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3320" y="410134"/>
            <a:ext cx="6170680" cy="1692771"/>
          </a:xfrm>
          <a:prstGeom prst="rect">
            <a:avLst/>
          </a:prstGeom>
        </p:spPr>
        <p:txBody>
          <a:bodyPr wrap="square">
            <a:spAutoFit/>
          </a:bodyPr>
          <a:lstStyle/>
          <a:p>
            <a:pPr algn="ctr" defTabSz="456438"/>
            <a:r>
              <a:rPr lang="en-US" dirty="0">
                <a:solidFill>
                  <a:srgbClr val="0054A6"/>
                </a:solidFill>
                <a:latin typeface="Arial"/>
              </a:rPr>
              <a:t> </a:t>
            </a:r>
            <a:r>
              <a:rPr lang="en-US" sz="3200" dirty="0">
                <a:solidFill>
                  <a:srgbClr val="0054A6"/>
                </a:solidFill>
                <a:latin typeface="Arial"/>
              </a:rPr>
              <a:t>HIV - HCV - PrEP - PEP</a:t>
            </a:r>
          </a:p>
          <a:p>
            <a:pPr algn="ctr" defTabSz="456438"/>
            <a:r>
              <a:rPr lang="en-US" sz="4000" dirty="0">
                <a:solidFill>
                  <a:srgbClr val="0054A6"/>
                </a:solidFill>
                <a:latin typeface="Arial"/>
              </a:rPr>
              <a:t>Clinical Consultations</a:t>
            </a:r>
          </a:p>
          <a:p>
            <a:pPr algn="ctr" defTabSz="456438"/>
            <a:r>
              <a:rPr lang="en-US" sz="3200" dirty="0">
                <a:solidFill>
                  <a:srgbClr val="0054A6"/>
                </a:solidFill>
                <a:latin typeface="Arial"/>
              </a:rPr>
              <a:t>For Providers in Upstate NY</a:t>
            </a:r>
          </a:p>
        </p:txBody>
      </p:sp>
      <p:sp>
        <p:nvSpPr>
          <p:cNvPr id="7" name="Rectangle 6"/>
          <p:cNvSpPr/>
          <p:nvPr/>
        </p:nvSpPr>
        <p:spPr>
          <a:xfrm>
            <a:off x="3204842" y="2648924"/>
            <a:ext cx="5564691" cy="1569660"/>
          </a:xfrm>
          <a:prstGeom prst="rect">
            <a:avLst/>
          </a:prstGeom>
          <a:ln>
            <a:solidFill>
              <a:schemeClr val="bg1"/>
            </a:solidFill>
          </a:ln>
        </p:spPr>
        <p:txBody>
          <a:bodyPr wrap="square">
            <a:spAutoFit/>
          </a:bodyPr>
          <a:lstStyle/>
          <a:p>
            <a:pPr algn="r" defTabSz="456438"/>
            <a:r>
              <a:rPr lang="en-US" sz="2400" b="1" dirty="0">
                <a:solidFill>
                  <a:srgbClr val="D62027"/>
                </a:solidFill>
                <a:latin typeface="Arial"/>
              </a:rPr>
              <a:t>Call or E-mail for a consultation:</a:t>
            </a:r>
          </a:p>
          <a:p>
            <a:pPr algn="r" defTabSz="456438"/>
            <a:r>
              <a:rPr lang="en-US" sz="2400" b="1" dirty="0">
                <a:solidFill>
                  <a:srgbClr val="D62027"/>
                </a:solidFill>
                <a:latin typeface="Arial"/>
              </a:rPr>
              <a:t>518-262-6864</a:t>
            </a:r>
          </a:p>
          <a:p>
            <a:pPr algn="r" defTabSz="456438"/>
            <a:r>
              <a:rPr lang="en-US" sz="2400" dirty="0">
                <a:solidFill>
                  <a:srgbClr val="0054A6"/>
                </a:solidFill>
                <a:latin typeface="Arial"/>
              </a:rPr>
              <a:t>Monday – Friday 8:00 a.m. – 4:30 p.m.</a:t>
            </a:r>
          </a:p>
          <a:p>
            <a:pPr algn="r" defTabSz="456438"/>
            <a:r>
              <a:rPr lang="en-US" sz="2400" dirty="0">
                <a:solidFill>
                  <a:srgbClr val="0054A6"/>
                </a:solidFill>
                <a:latin typeface="Arial"/>
              </a:rPr>
              <a:t>prokopw@amc.edu</a:t>
            </a:r>
            <a:r>
              <a:rPr lang="en-US" sz="2400" dirty="0">
                <a:solidFill>
                  <a:srgbClr val="C00000"/>
                </a:solidFill>
                <a:latin typeface="Arial"/>
              </a:rPr>
              <a:t> </a:t>
            </a:r>
          </a:p>
        </p:txBody>
      </p:sp>
      <p:sp>
        <p:nvSpPr>
          <p:cNvPr id="9" name="Rectangle 8"/>
          <p:cNvSpPr/>
          <p:nvPr/>
        </p:nvSpPr>
        <p:spPr>
          <a:xfrm>
            <a:off x="230518" y="4528418"/>
            <a:ext cx="8539015" cy="923330"/>
          </a:xfrm>
          <a:prstGeom prst="rect">
            <a:avLst/>
          </a:prstGeom>
          <a:ln>
            <a:noFill/>
          </a:ln>
        </p:spPr>
        <p:txBody>
          <a:bodyPr wrap="square">
            <a:spAutoFit/>
          </a:bodyPr>
          <a:lstStyle/>
          <a:p>
            <a:pPr defTabSz="456438"/>
            <a:r>
              <a:rPr lang="en-US" dirty="0">
                <a:solidFill>
                  <a:srgbClr val="D62027"/>
                </a:solidFill>
                <a:latin typeface="Arial"/>
              </a:rPr>
              <a:t>If you have experienced an occupational exposure such as a needle stick, please call 518-262-4043. You will be given an opportunity on the telephone menu to speak to a physician 24 hours a day. </a:t>
            </a:r>
          </a:p>
        </p:txBody>
      </p:sp>
      <p:sp>
        <p:nvSpPr>
          <p:cNvPr id="2" name="TextBox 1"/>
          <p:cNvSpPr txBox="1"/>
          <p:nvPr/>
        </p:nvSpPr>
        <p:spPr>
          <a:xfrm>
            <a:off x="1571321" y="5628436"/>
            <a:ext cx="2044214" cy="369332"/>
          </a:xfrm>
          <a:prstGeom prst="rect">
            <a:avLst/>
          </a:prstGeom>
          <a:noFill/>
        </p:spPr>
        <p:txBody>
          <a:bodyPr wrap="none" rtlCol="0">
            <a:spAutoFit/>
          </a:bodyPr>
          <a:lstStyle/>
          <a:p>
            <a:pPr defTabSz="456438"/>
            <a:r>
              <a:rPr lang="en-US" dirty="0">
                <a:solidFill>
                  <a:srgbClr val="FFFFFF"/>
                </a:solidFill>
                <a:latin typeface="Arial"/>
              </a:rPr>
              <a:t>www.amc.edu/hiv </a:t>
            </a:r>
          </a:p>
        </p:txBody>
      </p:sp>
      <p:pic>
        <p:nvPicPr>
          <p:cNvPr id="1027" name="Picture 3" descr="C:\Users\ybarraj\AppData\Local\Microsoft\Windows\Temporary Internet Files\Content.IE5\HC9D927Y\Avaya_4606_telephon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10134"/>
            <a:ext cx="2080620" cy="12102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ybarraj\AppData\Local\Microsoft\Windows\Temporary Internet Files\Content.IE5\F2X23WBT\Computerkeyboar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976" y="1780142"/>
            <a:ext cx="1959347" cy="1959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742496"/>
      </p:ext>
    </p:extLst>
  </p:cSld>
  <p:clrMapOvr>
    <a:masterClrMapping/>
  </p:clrMapOvr>
  <mc:AlternateContent xmlns:mc="http://schemas.openxmlformats.org/markup-compatibility/2006" xmlns:p14="http://schemas.microsoft.com/office/powerpoint/2010/main">
    <mc:Choice Requires="p14">
      <p:transition spd="slow" p14:dur="30000" advClick="0" advTm="15000"/>
    </mc:Choice>
    <mc:Fallback xmlns="">
      <p:transition spd="slow" advClick="0" advTm="15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16" y="2857500"/>
            <a:ext cx="8315569" cy="1143000"/>
          </a:xfrm>
        </p:spPr>
        <p:txBody>
          <a:bodyPr/>
          <a:lstStyle/>
          <a:p>
            <a:pPr algn="ctr"/>
            <a:r>
              <a:rPr lang="en-US" sz="4800" dirty="0"/>
              <a:t>Questions?</a:t>
            </a:r>
            <a:br>
              <a:rPr lang="en-US" sz="4800" dirty="0"/>
            </a:br>
            <a:r>
              <a:rPr lang="en-US" sz="2400" dirty="0"/>
              <a:t>adanforth@trilliumhealth.org</a:t>
            </a:r>
          </a:p>
        </p:txBody>
      </p:sp>
      <p:sp>
        <p:nvSpPr>
          <p:cNvPr id="4" name="Slide Number Placeholder 3"/>
          <p:cNvSpPr>
            <a:spLocks noGrp="1"/>
          </p:cNvSpPr>
          <p:nvPr>
            <p:ph type="sldNum" sz="quarter" idx="12"/>
          </p:nvPr>
        </p:nvSpPr>
        <p:spPr/>
        <p:txBody>
          <a:bodyPr/>
          <a:lstStyle/>
          <a:p>
            <a:fld id="{1D2EA5EF-C699-AF4C-BA42-C0A1CAAB713C}" type="slidenum">
              <a:rPr lang="en-US" smtClean="0"/>
              <a:t>52</a:t>
            </a:fld>
            <a:endParaRPr lang="en-US"/>
          </a:p>
        </p:txBody>
      </p:sp>
    </p:spTree>
    <p:extLst>
      <p:ext uri="{BB962C8B-B14F-4D97-AF65-F5344CB8AC3E}">
        <p14:creationId xmlns:p14="http://schemas.microsoft.com/office/powerpoint/2010/main" val="3442786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we even need more new drugs?</a:t>
            </a:r>
          </a:p>
        </p:txBody>
      </p:sp>
      <p:sp>
        <p:nvSpPr>
          <p:cNvPr id="3" name="Content Placeholder 2"/>
          <p:cNvSpPr>
            <a:spLocks noGrp="1"/>
          </p:cNvSpPr>
          <p:nvPr>
            <p:ph idx="1"/>
          </p:nvPr>
        </p:nvSpPr>
        <p:spPr/>
        <p:txBody>
          <a:bodyPr/>
          <a:lstStyle/>
          <a:p>
            <a:r>
              <a:rPr lang="en-US" dirty="0"/>
              <a:t>Options for heavily treatment experienced patients</a:t>
            </a:r>
          </a:p>
          <a:p>
            <a:endParaRPr lang="en-US" dirty="0"/>
          </a:p>
          <a:p>
            <a:r>
              <a:rPr lang="en-US" dirty="0"/>
              <a:t>More convenience</a:t>
            </a:r>
          </a:p>
          <a:p>
            <a:endParaRPr lang="en-US" dirty="0"/>
          </a:p>
          <a:p>
            <a:r>
              <a:rPr lang="en-US" dirty="0" err="1"/>
              <a:t>PrEP</a:t>
            </a:r>
            <a:r>
              <a:rPr lang="en-US" dirty="0"/>
              <a:t> options</a:t>
            </a:r>
          </a:p>
        </p:txBody>
      </p:sp>
      <p:sp>
        <p:nvSpPr>
          <p:cNvPr id="4" name="Slide Number Placeholder 3"/>
          <p:cNvSpPr>
            <a:spLocks noGrp="1"/>
          </p:cNvSpPr>
          <p:nvPr>
            <p:ph type="sldNum" sz="quarter" idx="12"/>
          </p:nvPr>
        </p:nvSpPr>
        <p:spPr/>
        <p:txBody>
          <a:bodyPr/>
          <a:lstStyle/>
          <a:p>
            <a:fld id="{1D2EA5EF-C699-AF4C-BA42-C0A1CAAB713C}" type="slidenum">
              <a:rPr lang="en-US" smtClean="0"/>
              <a:t>6</a:t>
            </a:fld>
            <a:endParaRPr lang="en-US"/>
          </a:p>
        </p:txBody>
      </p:sp>
    </p:spTree>
    <p:extLst>
      <p:ext uri="{BB962C8B-B14F-4D97-AF65-F5344CB8AC3E}">
        <p14:creationId xmlns:p14="http://schemas.microsoft.com/office/powerpoint/2010/main" val="1030402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Horizons in Therapy</a:t>
            </a:r>
          </a:p>
        </p:txBody>
      </p:sp>
      <p:sp>
        <p:nvSpPr>
          <p:cNvPr id="3" name="Content Placeholder 2"/>
          <p:cNvSpPr>
            <a:spLocks noGrp="1"/>
          </p:cNvSpPr>
          <p:nvPr>
            <p:ph idx="1"/>
          </p:nvPr>
        </p:nvSpPr>
        <p:spPr/>
        <p:txBody>
          <a:bodyPr/>
          <a:lstStyle/>
          <a:p>
            <a:r>
              <a:rPr lang="en-US" dirty="0"/>
              <a:t>Patient desires</a:t>
            </a:r>
          </a:p>
          <a:p>
            <a:pPr lvl="1"/>
            <a:r>
              <a:rPr lang="en-US" dirty="0"/>
              <a:t>Freedom from stigma</a:t>
            </a:r>
          </a:p>
          <a:p>
            <a:pPr lvl="1"/>
            <a:r>
              <a:rPr lang="en-US" dirty="0"/>
              <a:t>Decreased pill burden or side effects</a:t>
            </a:r>
          </a:p>
          <a:p>
            <a:endParaRPr lang="en-US" dirty="0"/>
          </a:p>
          <a:p>
            <a:r>
              <a:rPr lang="en-US" dirty="0"/>
              <a:t>Ideal long-acting ARV characteristics</a:t>
            </a:r>
          </a:p>
          <a:p>
            <a:pPr lvl="1"/>
            <a:r>
              <a:rPr lang="en-US" dirty="0"/>
              <a:t>Potent</a:t>
            </a:r>
          </a:p>
          <a:p>
            <a:pPr lvl="1"/>
            <a:r>
              <a:rPr lang="en-US" dirty="0"/>
              <a:t>Extended dosing intervals</a:t>
            </a:r>
          </a:p>
          <a:p>
            <a:pPr lvl="1"/>
            <a:r>
              <a:rPr lang="en-US" dirty="0"/>
              <a:t>Low volume injections</a:t>
            </a:r>
          </a:p>
          <a:p>
            <a:pPr lvl="1"/>
            <a:r>
              <a:rPr lang="en-US" dirty="0"/>
              <a:t>Patient self-administration</a:t>
            </a:r>
          </a:p>
        </p:txBody>
      </p:sp>
      <p:sp>
        <p:nvSpPr>
          <p:cNvPr id="4" name="Slide Number Placeholder 3"/>
          <p:cNvSpPr>
            <a:spLocks noGrp="1"/>
          </p:cNvSpPr>
          <p:nvPr>
            <p:ph type="sldNum" sz="quarter" idx="12"/>
          </p:nvPr>
        </p:nvSpPr>
        <p:spPr/>
        <p:txBody>
          <a:bodyPr/>
          <a:lstStyle/>
          <a:p>
            <a:fld id="{1D2EA5EF-C699-AF4C-BA42-C0A1CAAB713C}" type="slidenum">
              <a:rPr lang="en-US" smtClean="0"/>
              <a:t>7</a:t>
            </a:fld>
            <a:endParaRPr lang="en-US"/>
          </a:p>
        </p:txBody>
      </p:sp>
    </p:spTree>
    <p:extLst>
      <p:ext uri="{BB962C8B-B14F-4D97-AF65-F5344CB8AC3E}">
        <p14:creationId xmlns:p14="http://schemas.microsoft.com/office/powerpoint/2010/main" val="2729587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a:t>IBALIZUMAB</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1D2EA5EF-C699-AF4C-BA42-C0A1CAAB713C}" type="slidenum">
              <a:rPr lang="en-US" smtClean="0"/>
              <a:t>8</a:t>
            </a:fld>
            <a:endParaRPr lang="en-US"/>
          </a:p>
        </p:txBody>
      </p:sp>
    </p:spTree>
    <p:extLst>
      <p:ext uri="{BB962C8B-B14F-4D97-AF65-F5344CB8AC3E}">
        <p14:creationId xmlns:p14="http://schemas.microsoft.com/office/powerpoint/2010/main" val="3903713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Entry Inhibitors</a:t>
            </a:r>
          </a:p>
        </p:txBody>
      </p:sp>
      <p:pic>
        <p:nvPicPr>
          <p:cNvPr id="5" name="Content Placeholder 4"/>
          <p:cNvPicPr>
            <a:picLocks noGrp="1" noChangeAspect="1"/>
          </p:cNvPicPr>
          <p:nvPr>
            <p:ph idx="1"/>
          </p:nvPr>
        </p:nvPicPr>
        <p:blipFill rotWithShape="1">
          <a:blip r:embed="rId2"/>
          <a:srcRect t="7446" r="12277" b="8675"/>
          <a:stretch/>
        </p:blipFill>
        <p:spPr>
          <a:xfrm>
            <a:off x="924792" y="1906732"/>
            <a:ext cx="7294417" cy="3361459"/>
          </a:xfrm>
          <a:prstGeom prst="rect">
            <a:avLst/>
          </a:prstGeom>
        </p:spPr>
      </p:pic>
      <p:sp>
        <p:nvSpPr>
          <p:cNvPr id="4" name="Slide Number Placeholder 3"/>
          <p:cNvSpPr>
            <a:spLocks noGrp="1"/>
          </p:cNvSpPr>
          <p:nvPr>
            <p:ph type="sldNum" sz="quarter" idx="12"/>
          </p:nvPr>
        </p:nvSpPr>
        <p:spPr/>
        <p:txBody>
          <a:bodyPr/>
          <a:lstStyle/>
          <a:p>
            <a:fld id="{1D2EA5EF-C699-AF4C-BA42-C0A1CAAB713C}" type="slidenum">
              <a:rPr lang="en-US" smtClean="0"/>
              <a:t>9</a:t>
            </a:fld>
            <a:endParaRPr lang="en-US"/>
          </a:p>
        </p:txBody>
      </p:sp>
      <p:sp>
        <p:nvSpPr>
          <p:cNvPr id="6" name="TextBox 5"/>
          <p:cNvSpPr txBox="1"/>
          <p:nvPr/>
        </p:nvSpPr>
        <p:spPr>
          <a:xfrm>
            <a:off x="233795" y="5553941"/>
            <a:ext cx="2732810" cy="307777"/>
          </a:xfrm>
          <a:prstGeom prst="rect">
            <a:avLst/>
          </a:prstGeom>
          <a:noFill/>
        </p:spPr>
        <p:txBody>
          <a:bodyPr wrap="square" rtlCol="0">
            <a:spAutoFit/>
          </a:bodyPr>
          <a:lstStyle/>
          <a:p>
            <a:r>
              <a:rPr lang="en-US" sz="1400" dirty="0"/>
              <a:t>*FDA approved</a:t>
            </a:r>
          </a:p>
        </p:txBody>
      </p:sp>
      <p:sp>
        <p:nvSpPr>
          <p:cNvPr id="7" name="TextBox 6"/>
          <p:cNvSpPr txBox="1"/>
          <p:nvPr/>
        </p:nvSpPr>
        <p:spPr>
          <a:xfrm>
            <a:off x="2291195" y="6223689"/>
            <a:ext cx="6156614" cy="246221"/>
          </a:xfrm>
          <a:prstGeom prst="rect">
            <a:avLst/>
          </a:prstGeom>
          <a:noFill/>
        </p:spPr>
        <p:txBody>
          <a:bodyPr wrap="square" rtlCol="0">
            <a:spAutoFit/>
          </a:bodyPr>
          <a:lstStyle/>
          <a:p>
            <a:pPr algn="r"/>
            <a:r>
              <a:rPr lang="en-US" sz="1000" dirty="0">
                <a:solidFill>
                  <a:schemeClr val="bg1"/>
                </a:solidFill>
              </a:rPr>
              <a:t>Adapted from Moore JP, </a:t>
            </a:r>
            <a:r>
              <a:rPr lang="en-US" sz="1000" i="1" dirty="0">
                <a:solidFill>
                  <a:schemeClr val="bg1"/>
                </a:solidFill>
              </a:rPr>
              <a:t>PNAS</a:t>
            </a:r>
            <a:r>
              <a:rPr lang="en-US" sz="1000" dirty="0">
                <a:solidFill>
                  <a:schemeClr val="bg1"/>
                </a:solidFill>
              </a:rPr>
              <a:t> 2003; 100: 10598-10602. </a:t>
            </a:r>
          </a:p>
        </p:txBody>
      </p:sp>
      <p:sp>
        <p:nvSpPr>
          <p:cNvPr id="3" name="TextBox 2"/>
          <p:cNvSpPr txBox="1"/>
          <p:nvPr/>
        </p:nvSpPr>
        <p:spPr>
          <a:xfrm>
            <a:off x="1951628" y="3177185"/>
            <a:ext cx="257679" cy="369332"/>
          </a:xfrm>
          <a:prstGeom prst="rect">
            <a:avLst/>
          </a:prstGeom>
          <a:noFill/>
        </p:spPr>
        <p:txBody>
          <a:bodyPr wrap="square" rtlCol="0">
            <a:spAutoFit/>
          </a:bodyPr>
          <a:lstStyle/>
          <a:p>
            <a:r>
              <a:rPr lang="en-US" dirty="0">
                <a:solidFill>
                  <a:srgbClr val="96DE22"/>
                </a:solidFill>
              </a:rPr>
              <a:t>*</a:t>
            </a:r>
          </a:p>
        </p:txBody>
      </p:sp>
    </p:spTree>
    <p:extLst>
      <p:ext uri="{BB962C8B-B14F-4D97-AF65-F5344CB8AC3E}">
        <p14:creationId xmlns:p14="http://schemas.microsoft.com/office/powerpoint/2010/main" val="721884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NCRC master -16x9-template">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AETC-NCRC master -16x9-template</Template>
  <TotalTime>418</TotalTime>
  <Words>2073</Words>
  <Application>Microsoft Macintosh PowerPoint</Application>
  <PresentationFormat>On-screen Show (4:3)</PresentationFormat>
  <Paragraphs>353</Paragraphs>
  <Slides>52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ITC Avant Garde Std Bk</vt:lpstr>
      <vt:lpstr>Wingdings</vt:lpstr>
      <vt:lpstr>AETC-NCRC master -16x9-template</vt:lpstr>
      <vt:lpstr>Injectable HIV Treatment</vt:lpstr>
      <vt:lpstr>Disclosures</vt:lpstr>
      <vt:lpstr>Learning Objectives</vt:lpstr>
      <vt:lpstr>PowerPoint Presentation</vt:lpstr>
      <vt:lpstr>What to start?</vt:lpstr>
      <vt:lpstr>Do we even need more new drugs?</vt:lpstr>
      <vt:lpstr>New Horizons in Therapy</vt:lpstr>
      <vt:lpstr>IBALIZUMAB</vt:lpstr>
      <vt:lpstr>HIV Entry Inhibitors</vt:lpstr>
      <vt:lpstr>Ibalizumab-uiyk (IBA, Trogarzo®)</vt:lpstr>
      <vt:lpstr>IBA: Phase 3 Trial</vt:lpstr>
      <vt:lpstr>What are nanosuspensions?</vt:lpstr>
      <vt:lpstr>Question #1</vt:lpstr>
      <vt:lpstr>CABOTEGRAVIR</vt:lpstr>
      <vt:lpstr>Question #2</vt:lpstr>
      <vt:lpstr>Cabotegravir (CAB)</vt:lpstr>
      <vt:lpstr>CAB/RPV: FLAIR Study</vt:lpstr>
      <vt:lpstr>CAB/RPV: FLAIR Study</vt:lpstr>
      <vt:lpstr>CAB/RPV: ATLAS Study</vt:lpstr>
      <vt:lpstr>CAB/RPV: ATLAS Study</vt:lpstr>
      <vt:lpstr>ATLAS Study: Patient Satisfaction</vt:lpstr>
      <vt:lpstr>ATLAS 2M</vt:lpstr>
      <vt:lpstr>ATLAS 2M</vt:lpstr>
      <vt:lpstr>CAB/RPV Treatment Failures</vt:lpstr>
      <vt:lpstr>CAB/RPV Treatment Failures</vt:lpstr>
      <vt:lpstr>CAB/RPV (Cabenuva®) Approved 1/21/21!</vt:lpstr>
      <vt:lpstr>CAB/RPV (Cabenuva®) Approved 1/21/21!</vt:lpstr>
      <vt:lpstr>CAB for PrEP: HPTN 083</vt:lpstr>
      <vt:lpstr>CAB for PrEP: HPTN 083</vt:lpstr>
      <vt:lpstr>CAB for PrEP: HPTN 083</vt:lpstr>
      <vt:lpstr>CAB for PrEP:  HPTN 084</vt:lpstr>
      <vt:lpstr>CAB for PrEP:  HPTN 084</vt:lpstr>
      <vt:lpstr>Question #3</vt:lpstr>
      <vt:lpstr>New Mechanisms of Action</vt:lpstr>
      <vt:lpstr>ISLATRAVIR</vt:lpstr>
      <vt:lpstr>Islatravir (ISL, MK-8591)</vt:lpstr>
      <vt:lpstr>ISL: Activity against NRTI resistant strains</vt:lpstr>
      <vt:lpstr>ISL + DOR: Phase 2B</vt:lpstr>
      <vt:lpstr>ISL + DOR: Phase 2B</vt:lpstr>
      <vt:lpstr>Why implants?</vt:lpstr>
      <vt:lpstr>ISL for PrEP: Long acting implant</vt:lpstr>
      <vt:lpstr>ISL for PrEP: Long acting implant</vt:lpstr>
      <vt:lpstr>lenacapavir</vt:lpstr>
      <vt:lpstr>HIV Capsid Inhibitor</vt:lpstr>
      <vt:lpstr>Lenacapavir (LEN): Capsid Inhibitor</vt:lpstr>
      <vt:lpstr>LEN: PK Study</vt:lpstr>
      <vt:lpstr>LEN: HIV Capsid Inhibitor</vt:lpstr>
      <vt:lpstr>Who might benefit?</vt:lpstr>
      <vt:lpstr>Challenges</vt:lpstr>
      <vt:lpstr>Summary</vt:lpstr>
      <vt:lpstr>PowerPoint Presentation</vt:lpstr>
      <vt:lpstr>Questions? adanforth@trilliumhealth.org</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Judith Collins</cp:lastModifiedBy>
  <cp:revision>46</cp:revision>
  <dcterms:created xsi:type="dcterms:W3CDTF">2016-05-10T21:03:54Z</dcterms:created>
  <dcterms:modified xsi:type="dcterms:W3CDTF">2021-02-22T15:17:25Z</dcterms:modified>
</cp:coreProperties>
</file>