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9" r:id="rId2"/>
    <p:sldMasterId id="2147483762" r:id="rId3"/>
  </p:sldMasterIdLst>
  <p:notesMasterIdLst>
    <p:notesMasterId r:id="rId55"/>
  </p:notesMasterIdLst>
  <p:handoutMasterIdLst>
    <p:handoutMasterId r:id="rId56"/>
  </p:handoutMasterIdLst>
  <p:sldIdLst>
    <p:sldId id="388" r:id="rId4"/>
    <p:sldId id="387" r:id="rId5"/>
    <p:sldId id="627" r:id="rId6"/>
    <p:sldId id="626" r:id="rId7"/>
    <p:sldId id="630" r:id="rId8"/>
    <p:sldId id="314" r:id="rId9"/>
    <p:sldId id="361" r:id="rId10"/>
    <p:sldId id="321" r:id="rId11"/>
    <p:sldId id="322" r:id="rId12"/>
    <p:sldId id="431" r:id="rId13"/>
    <p:sldId id="671" r:id="rId14"/>
    <p:sldId id="462" r:id="rId15"/>
    <p:sldId id="555" r:id="rId16"/>
    <p:sldId id="556" r:id="rId17"/>
    <p:sldId id="557" r:id="rId18"/>
    <p:sldId id="558" r:id="rId19"/>
    <p:sldId id="645" r:id="rId20"/>
    <p:sldId id="274" r:id="rId21"/>
    <p:sldId id="672" r:id="rId22"/>
    <p:sldId id="673" r:id="rId23"/>
    <p:sldId id="642" r:id="rId24"/>
    <p:sldId id="628" r:id="rId25"/>
    <p:sldId id="590" r:id="rId26"/>
    <p:sldId id="591" r:id="rId27"/>
    <p:sldId id="684" r:id="rId28"/>
    <p:sldId id="674" r:id="rId29"/>
    <p:sldId id="451" r:id="rId30"/>
    <p:sldId id="675" r:id="rId31"/>
    <p:sldId id="676" r:id="rId32"/>
    <p:sldId id="284" r:id="rId33"/>
    <p:sldId id="455" r:id="rId34"/>
    <p:sldId id="646" r:id="rId35"/>
    <p:sldId id="316" r:id="rId36"/>
    <p:sldId id="685" r:id="rId37"/>
    <p:sldId id="318" r:id="rId38"/>
    <p:sldId id="652" r:id="rId39"/>
    <p:sldId id="299" r:id="rId40"/>
    <p:sldId id="678" r:id="rId41"/>
    <p:sldId id="681" r:id="rId42"/>
    <p:sldId id="679" r:id="rId43"/>
    <p:sldId id="668" r:id="rId44"/>
    <p:sldId id="669" r:id="rId45"/>
    <p:sldId id="670" r:id="rId46"/>
    <p:sldId id="297" r:id="rId47"/>
    <p:sldId id="304" r:id="rId48"/>
    <p:sldId id="682" r:id="rId49"/>
    <p:sldId id="654" r:id="rId50"/>
    <p:sldId id="655" r:id="rId51"/>
    <p:sldId id="474" r:id="rId52"/>
    <p:sldId id="475" r:id="rId53"/>
    <p:sldId id="477" r:id="rId54"/>
  </p:sldIdLst>
  <p:sldSz cx="12188825" cy="6858000"/>
  <p:notesSz cx="6858000" cy="9312275"/>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9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Janelle" initials="JJ" lastIdx="25" clrIdx="0">
    <p:extLst>
      <p:ext uri="{19B8F6BF-5375-455C-9EA6-DF929625EA0E}">
        <p15:presenceInfo xmlns:p15="http://schemas.microsoft.com/office/powerpoint/2012/main" userId="Jennifer Janelle" providerId="None"/>
      </p:ext>
    </p:extLst>
  </p:cmAuthor>
  <p:cmAuthor id="2" name="Janelle,Jennifer W" initials="JW" lastIdx="17" clrIdx="1">
    <p:extLst>
      <p:ext uri="{19B8F6BF-5375-455C-9EA6-DF929625EA0E}">
        <p15:presenceInfo xmlns:p15="http://schemas.microsoft.com/office/powerpoint/2012/main" userId="S-1-5-21-1308237860-4193317556-336787646-78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98" autoAdjust="0"/>
    <p:restoredTop sz="94694" autoAdjust="0"/>
  </p:normalViewPr>
  <p:slideViewPr>
    <p:cSldViewPr snapToGrid="0" snapToObjects="1">
      <p:cViewPr varScale="1">
        <p:scale>
          <a:sx n="121" d="100"/>
          <a:sy n="121" d="100"/>
        </p:scale>
        <p:origin x="496" y="176"/>
      </p:cViewPr>
      <p:guideLst>
        <p:guide orient="horz" pos="2160"/>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95" d="100"/>
          <a:sy n="95" d="100"/>
        </p:scale>
        <p:origin x="-3936" y="-112"/>
      </p:cViewPr>
      <p:guideLst>
        <p:guide orient="horz" pos="293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9B355C59-C1FD-6442-AEB5-D92696AF80D8}" type="datetimeFigureOut">
              <a:rPr lang="en-US" smtClean="0"/>
              <a:t>4/29/21</a:t>
            </a:fld>
            <a:endParaRPr lang="en-US" dirty="0"/>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dirty="0"/>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A809A58B-C66D-0E4D-9CF4-D0A97D2815BD}" type="datetimeFigureOut">
              <a:rPr lang="en-US" smtClean="0"/>
              <a:t>4/29/21</a:t>
            </a:fld>
            <a:endParaRPr lang="en-US" dirty="0"/>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3331"/>
            <a:ext cx="5486400" cy="419052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dirty="0"/>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B080C75-9470-4F20-B95C-A862DA31A25D}" type="slidenum">
              <a:rPr lang="en-US" smtClean="0"/>
              <a:pPr/>
              <a:t>2</a:t>
            </a:fld>
            <a:endParaRPr lang="en-US" dirty="0"/>
          </a:p>
        </p:txBody>
      </p:sp>
      <p:sp>
        <p:nvSpPr>
          <p:cNvPr id="43011" name="Rectangle 7"/>
          <p:cNvSpPr txBox="1">
            <a:spLocks noGrp="1" noChangeArrowheads="1"/>
          </p:cNvSpPr>
          <p:nvPr/>
        </p:nvSpPr>
        <p:spPr bwMode="auto">
          <a:xfrm>
            <a:off x="4143588" y="9287298"/>
            <a:ext cx="3169920" cy="488895"/>
          </a:xfrm>
          <a:prstGeom prst="rect">
            <a:avLst/>
          </a:prstGeom>
          <a:noFill/>
          <a:ln w="9525">
            <a:noFill/>
            <a:miter lim="800000"/>
            <a:headEnd/>
            <a:tailEnd/>
          </a:ln>
        </p:spPr>
        <p:txBody>
          <a:bodyPr lIns="95628" tIns="47815" rIns="95628" bIns="47815" anchor="b"/>
          <a:lstStyle/>
          <a:p>
            <a:pPr algn="r"/>
            <a:fld id="{4B9DFCAC-35B0-456B-B048-53C189FBCB00}" type="slidenum">
              <a:rPr lang="en-US" sz="1300"/>
              <a:pPr algn="r"/>
              <a:t>2</a:t>
            </a:fld>
            <a:endParaRPr lang="en-US" sz="1300" dirty="0"/>
          </a:p>
        </p:txBody>
      </p:sp>
      <p:sp>
        <p:nvSpPr>
          <p:cNvPr id="43012" name="Rectangle 7"/>
          <p:cNvSpPr txBox="1">
            <a:spLocks noGrp="1" noChangeArrowheads="1"/>
          </p:cNvSpPr>
          <p:nvPr/>
        </p:nvSpPr>
        <p:spPr bwMode="auto">
          <a:xfrm>
            <a:off x="4143588" y="9287298"/>
            <a:ext cx="3169920" cy="488895"/>
          </a:xfrm>
          <a:prstGeom prst="rect">
            <a:avLst/>
          </a:prstGeom>
          <a:noFill/>
          <a:ln w="9525">
            <a:noFill/>
            <a:miter lim="800000"/>
            <a:headEnd/>
            <a:tailEnd/>
          </a:ln>
        </p:spPr>
        <p:txBody>
          <a:bodyPr lIns="95628" tIns="47815" rIns="95628" bIns="47815" anchor="b"/>
          <a:lstStyle/>
          <a:p>
            <a:pPr algn="r"/>
            <a:fld id="{2C19C8CD-8B18-4937-AE97-81F03D7D86A4}" type="slidenum">
              <a:rPr lang="es-PR" sz="1300"/>
              <a:pPr algn="r"/>
              <a:t>2</a:t>
            </a:fld>
            <a:endParaRPr lang="es-PR" sz="1300" dirty="0"/>
          </a:p>
        </p:txBody>
      </p:sp>
      <p:sp>
        <p:nvSpPr>
          <p:cNvPr id="43013" name="Rectangle 2"/>
          <p:cNvSpPr>
            <a:spLocks noGrp="1" noRot="1" noChangeAspect="1" noChangeArrowheads="1" noTextEdit="1"/>
          </p:cNvSpPr>
          <p:nvPr>
            <p:ph type="sldImg"/>
          </p:nvPr>
        </p:nvSpPr>
        <p:spPr>
          <a:xfrm>
            <a:off x="400050" y="733425"/>
            <a:ext cx="6515100" cy="3667125"/>
          </a:xfrm>
          <a:ln/>
        </p:spPr>
      </p:sp>
      <p:sp>
        <p:nvSpPr>
          <p:cNvPr id="4301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593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023847-D01B-416B-8FD9-4C82C1D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08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023847-D01B-416B-8FD9-4C82C1D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62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023847-D01B-416B-8FD9-4C82C1D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529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023847-D01B-416B-8FD9-4C82C1D48D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75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608013" rtl="0" eaLnBrk="1" fontAlgn="base" latinLnBrk="0" hangingPunct="1">
              <a:lnSpc>
                <a:spcPct val="100000"/>
              </a:lnSpc>
              <a:spcBef>
                <a:spcPct val="0"/>
              </a:spcBef>
              <a:spcAft>
                <a:spcPct val="0"/>
              </a:spcAft>
              <a:buClrTx/>
              <a:buSzTx/>
              <a:buFontTx/>
              <a:buNone/>
              <a:tabLst/>
              <a:defRPr/>
            </a:pPr>
            <a:fld id="{C31F8BC0-F377-4707-AB56-DA0D0CF355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608013"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56182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608013" rtl="0" eaLnBrk="1" fontAlgn="base" latinLnBrk="0" hangingPunct="1">
              <a:lnSpc>
                <a:spcPct val="100000"/>
              </a:lnSpc>
              <a:spcBef>
                <a:spcPct val="0"/>
              </a:spcBef>
              <a:spcAft>
                <a:spcPct val="0"/>
              </a:spcAft>
              <a:buClrTx/>
              <a:buSzTx/>
              <a:buFontTx/>
              <a:buNone/>
              <a:tabLst/>
              <a:defRPr/>
            </a:pPr>
            <a:fld id="{C31F8BC0-F377-4707-AB56-DA0D0CF355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608013"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8320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38</a:t>
            </a:fld>
            <a:endParaRPr lang="en-US" dirty="0"/>
          </a:p>
        </p:txBody>
      </p:sp>
    </p:spTree>
    <p:extLst>
      <p:ext uri="{BB962C8B-B14F-4D97-AF65-F5344CB8AC3E}">
        <p14:creationId xmlns:p14="http://schemas.microsoft.com/office/powerpoint/2010/main" val="1962307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6" y="94596"/>
            <a:ext cx="3492817" cy="1187196"/>
          </a:xfrm>
          <a:prstGeom prst="rect">
            <a:avLst/>
          </a:prstGeom>
        </p:spPr>
      </p:pic>
      <p:sp>
        <p:nvSpPr>
          <p:cNvPr id="11" name="Date Placeholder 3"/>
          <p:cNvSpPr>
            <a:spLocks noGrp="1"/>
          </p:cNvSpPr>
          <p:nvPr>
            <p:ph type="dt" sz="half" idx="10"/>
          </p:nvPr>
        </p:nvSpPr>
        <p:spPr>
          <a:xfrm>
            <a:off x="10290330" y="6352707"/>
            <a:ext cx="984334" cy="365760"/>
          </a:xfrm>
          <a:prstGeom prst="rect">
            <a:avLst/>
          </a:prstGeom>
        </p:spPr>
        <p:txBody>
          <a:bodyPr anchor="ctr"/>
          <a:lstStyle>
            <a:lvl1pPr>
              <a:defRPr sz="1600" b="0" i="0">
                <a:solidFill>
                  <a:srgbClr val="88A7DF"/>
                </a:solidFill>
                <a:latin typeface="+mn-lt"/>
                <a:cs typeface="ITC Avant Garde Std Bk Cn"/>
              </a:defRPr>
            </a:lvl1pPr>
          </a:lstStyle>
          <a:p>
            <a:fld id="{1008CC0D-F83F-444E-8E11-2D811F4BB895}" type="datetimeFigureOut">
              <a:rPr lang="en-US" smtClean="0"/>
              <a:pPr/>
              <a:t>4/29/21</a:t>
            </a:fld>
            <a:endParaRPr lang="en-US" dirty="0"/>
          </a:p>
        </p:txBody>
      </p:sp>
      <p:sp>
        <p:nvSpPr>
          <p:cNvPr id="12" name="Footer Placeholder 4"/>
          <p:cNvSpPr>
            <a:spLocks noGrp="1"/>
          </p:cNvSpPr>
          <p:nvPr>
            <p:ph type="ftr" sz="quarter" idx="11"/>
          </p:nvPr>
        </p:nvSpPr>
        <p:spPr>
          <a:xfrm>
            <a:off x="4468781" y="6352707"/>
            <a:ext cx="5821548"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436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373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952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822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843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56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31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462079" y="5610232"/>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846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2077" y="5610228"/>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491451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t>4/29/21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62077" y="5610228"/>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57174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2075" y="5610226"/>
            <a:ext cx="1443287" cy="1247775"/>
          </a:xfrm>
          <a:prstGeom prst="rect">
            <a:avLst/>
          </a:prstGeom>
        </p:spPr>
      </p:pic>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922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4" y="2025526"/>
            <a:ext cx="10360500" cy="2474409"/>
          </a:xfrm>
        </p:spPr>
        <p:txBody>
          <a:bodyPr anchor="t"/>
          <a:lstStyle>
            <a:lvl1pPr>
              <a:defRPr sz="5401">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3" y="4681684"/>
            <a:ext cx="10360499" cy="1066800"/>
          </a:xfrm>
        </p:spPr>
        <p:txBody>
          <a:bodyPr anchor="t">
            <a:normAutofit/>
          </a:bodyPr>
          <a:lstStyle>
            <a:lvl1pPr marL="0" indent="0" algn="l">
              <a:buNone/>
              <a:defRPr sz="2776">
                <a:solidFill>
                  <a:srgbClr val="222222"/>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97" y="94596"/>
            <a:ext cx="3492817" cy="1187196"/>
          </a:xfrm>
          <a:prstGeom prst="rect">
            <a:avLst/>
          </a:prstGeom>
        </p:spPr>
      </p:pic>
      <p:sp>
        <p:nvSpPr>
          <p:cNvPr id="11" name="Date Placeholder 3"/>
          <p:cNvSpPr>
            <a:spLocks noGrp="1"/>
          </p:cNvSpPr>
          <p:nvPr>
            <p:ph type="dt" sz="half" idx="10"/>
          </p:nvPr>
        </p:nvSpPr>
        <p:spPr>
          <a:xfrm>
            <a:off x="10290331" y="6352707"/>
            <a:ext cx="984334" cy="365760"/>
          </a:xfrm>
          <a:prstGeom prst="rect">
            <a:avLst/>
          </a:prstGeom>
        </p:spPr>
        <p:txBody>
          <a:bodyPr anchor="ctr"/>
          <a:lstStyle>
            <a:lvl1pPr>
              <a:defRPr sz="1200" b="0" i="0">
                <a:solidFill>
                  <a:srgbClr val="88A7DF"/>
                </a:solidFill>
                <a:latin typeface="+mn-lt"/>
                <a:cs typeface="ITC Avant Garde Std Bk Cn"/>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2" name="Footer Placeholder 4"/>
          <p:cNvSpPr>
            <a:spLocks noGrp="1"/>
          </p:cNvSpPr>
          <p:nvPr>
            <p:ph type="ftr" sz="quarter" idx="11"/>
          </p:nvPr>
        </p:nvSpPr>
        <p:spPr>
          <a:xfrm>
            <a:off x="4468781" y="6352707"/>
            <a:ext cx="582154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385787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9" name="Picture 8"/>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3256912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3187171"/>
            <a:ext cx="10210256" cy="1168400"/>
          </a:xfrm>
        </p:spPr>
        <p:txBody>
          <a:bodyPr anchor="t"/>
          <a:lstStyle>
            <a:lvl1pPr algn="l">
              <a:defRPr sz="3601" b="0" cap="all"/>
            </a:lvl1pPr>
          </a:lstStyle>
          <a:p>
            <a:r>
              <a:rPr lang="en-US"/>
              <a:t>Click to edit Master title style</a:t>
            </a:r>
            <a:endParaRPr lang="en-US" dirty="0"/>
          </a:p>
        </p:txBody>
      </p:sp>
      <p:sp>
        <p:nvSpPr>
          <p:cNvPr id="3" name="Text Placeholder 2"/>
          <p:cNvSpPr>
            <a:spLocks noGrp="1"/>
          </p:cNvSpPr>
          <p:nvPr>
            <p:ph type="body" idx="1"/>
          </p:nvPr>
        </p:nvSpPr>
        <p:spPr>
          <a:xfrm>
            <a:off x="962836" y="1553635"/>
            <a:ext cx="8178786" cy="1633539"/>
          </a:xfrm>
        </p:spPr>
        <p:txBody>
          <a:bodyPr anchor="b"/>
          <a:lstStyle>
            <a:lvl1pPr marL="0" indent="0">
              <a:buNone/>
              <a:defRPr sz="2026">
                <a:solidFill>
                  <a:srgbClr val="222222"/>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2"/>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9"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2130382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536192"/>
            <a:ext cx="4875530" cy="4431307"/>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1266" y="1536192"/>
            <a:ext cx="5383396" cy="4431307"/>
          </a:xfr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Date Placeholder 3"/>
          <p:cNvSpPr>
            <a:spLocks noGrp="1"/>
          </p:cNvSpPr>
          <p:nvPr>
            <p:ph type="dt" sz="half" idx="13"/>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3" name="Picture 1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1396464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44605"/>
            <a:ext cx="5185460" cy="639763"/>
          </a:xfrm>
        </p:spPr>
        <p:txBody>
          <a:bodyPr anchor="b">
            <a:noAutofit/>
          </a:bodyPr>
          <a:lstStyle>
            <a:lvl1pPr marL="0" indent="0" algn="l">
              <a:buNone/>
              <a:defRPr sz="2776" b="0">
                <a:solidFill>
                  <a:schemeClr val="tx2"/>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4" name="Content Placeholder 3"/>
          <p:cNvSpPr>
            <a:spLocks noGrp="1"/>
          </p:cNvSpPr>
          <p:nvPr>
            <p:ph sz="half" idx="2"/>
          </p:nvPr>
        </p:nvSpPr>
        <p:spPr>
          <a:xfrm>
            <a:off x="609441" y="2408720"/>
            <a:ext cx="5185460" cy="3558783"/>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7968" y="1644605"/>
            <a:ext cx="5383396" cy="639763"/>
          </a:xfrm>
        </p:spPr>
        <p:txBody>
          <a:bodyPr anchor="b">
            <a:noAutofit/>
          </a:bodyPr>
          <a:lstStyle>
            <a:lvl1pPr marL="0" indent="0" algn="l">
              <a:buNone/>
              <a:defRPr sz="2776" b="0">
                <a:solidFill>
                  <a:schemeClr val="tx2"/>
                </a:solidFill>
              </a:defRPr>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Edit Master text styles</a:t>
            </a:r>
          </a:p>
        </p:txBody>
      </p:sp>
      <p:sp>
        <p:nvSpPr>
          <p:cNvPr id="6" name="Content Placeholder 5"/>
          <p:cNvSpPr>
            <a:spLocks noGrp="1"/>
          </p:cNvSpPr>
          <p:nvPr>
            <p:ph sz="quarter" idx="4"/>
          </p:nvPr>
        </p:nvSpPr>
        <p:spPr>
          <a:xfrm>
            <a:off x="6307968" y="2408720"/>
            <a:ext cx="5383396" cy="3558783"/>
          </a:xfr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11" name="Date Placeholder 3"/>
          <p:cNvSpPr>
            <a:spLocks noGrp="1"/>
          </p:cNvSpPr>
          <p:nvPr>
            <p:ph type="dt" sz="half" idx="13"/>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2" name="Footer Placeholder 4"/>
          <p:cNvSpPr>
            <a:spLocks noGrp="1"/>
          </p:cNvSpPr>
          <p:nvPr>
            <p:ph type="ftr" sz="quarter" idx="14"/>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5" name="Picture 1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2633194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8"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1346066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7"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0" name="Picture 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21513268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176"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406296" y="381000"/>
            <a:ext cx="11352796"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1" name="Picture 10"/>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1169564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30"/>
            <a:ext cx="11448015" cy="522557"/>
          </a:xfrm>
        </p:spPr>
        <p:txBody>
          <a:bodyPr anchor="b"/>
          <a:lstStyle>
            <a:lvl1pPr algn="ctr">
              <a:defRPr sz="2176"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88825" cy="4913923"/>
          </a:xfr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en-US" dirty="0"/>
              <a:t>Click icon to add picture</a:t>
            </a:r>
          </a:p>
        </p:txBody>
      </p:sp>
      <p:sp>
        <p:nvSpPr>
          <p:cNvPr id="4" name="Text Placeholder 3"/>
          <p:cNvSpPr>
            <a:spLocks noGrp="1"/>
          </p:cNvSpPr>
          <p:nvPr>
            <p:ph type="body" sz="half" idx="2"/>
          </p:nvPr>
        </p:nvSpPr>
        <p:spPr>
          <a:xfrm>
            <a:off x="402231" y="5607553"/>
            <a:ext cx="11448015" cy="538395"/>
          </a:xfrm>
        </p:spPr>
        <p:txBody>
          <a:bodyPr>
            <a:normAutofit/>
          </a:bodyPr>
          <a:lstStyle>
            <a:lvl1pPr marL="0" indent="0" algn="ctr">
              <a:buNone/>
              <a:defRPr sz="157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2"/>
          </p:nvPr>
        </p:nvSpPr>
        <p:spPr>
          <a:xfrm>
            <a:off x="10290331" y="6352707"/>
            <a:ext cx="984334" cy="365760"/>
          </a:xfrm>
          <a:prstGeom prst="rect">
            <a:avLst/>
          </a:prstGeom>
        </p:spPr>
        <p:txBody>
          <a:bodyPr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1" name="Footer Placeholder 4"/>
          <p:cNvSpPr>
            <a:spLocks noGrp="1"/>
          </p:cNvSpPr>
          <p:nvPr>
            <p:ph type="ftr" sz="quarter" idx="3"/>
          </p:nvPr>
        </p:nvSpPr>
        <p:spPr>
          <a:xfrm>
            <a:off x="4468781" y="6352707"/>
            <a:ext cx="5821548" cy="365760"/>
          </a:xfrm>
          <a:prstGeom prst="rect">
            <a:avLst/>
          </a:prstGeom>
        </p:spPr>
        <p:txBody>
          <a:bodyPr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pic>
        <p:nvPicPr>
          <p:cNvPr id="12" name="Picture 1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06296" y="6273083"/>
            <a:ext cx="1622597" cy="548152"/>
          </a:xfrm>
          <a:prstGeom prst="rect">
            <a:avLst/>
          </a:prstGeom>
        </p:spPr>
      </p:pic>
    </p:spTree>
    <p:extLst>
      <p:ext uri="{BB962C8B-B14F-4D97-AF65-F5344CB8AC3E}">
        <p14:creationId xmlns:p14="http://schemas.microsoft.com/office/powerpoint/2010/main" val="263999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9"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3865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096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627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1785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Gradient White">
    <p:bg>
      <p:bgPr>
        <a:gradFill>
          <a:gsLst>
            <a:gs pos="0">
              <a:schemeClr val="bg1"/>
            </a:gs>
            <a:gs pos="100000">
              <a:schemeClr val="bg1">
                <a:lumMod val="85000"/>
              </a:schemeClr>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724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9003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3"/>
          <p:cNvSpPr>
            <a:spLocks noGrp="1"/>
          </p:cNvSpPr>
          <p:nvPr>
            <p:ph type="body" sz="half" idx="13"/>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8879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12" name="Text Placeholder 3"/>
          <p:cNvSpPr>
            <a:spLocks noGrp="1"/>
          </p:cNvSpPr>
          <p:nvPr>
            <p:ph type="body" sz="half" idx="13"/>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3962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7" name="Text Placeholder 3"/>
          <p:cNvSpPr>
            <a:spLocks noGrp="1"/>
          </p:cNvSpPr>
          <p:nvPr>
            <p:ph type="body" sz="half" idx="2"/>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9028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3"/>
          <p:cNvSpPr>
            <a:spLocks noGrp="1"/>
          </p:cNvSpPr>
          <p:nvPr>
            <p:ph type="body" sz="half" idx="13"/>
          </p:nvPr>
        </p:nvSpPr>
        <p:spPr>
          <a:xfrm>
            <a:off x="203147" y="5900738"/>
            <a:ext cx="7313295"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282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536192"/>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1266" y="1536192"/>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025524"/>
            <a:ext cx="10360500"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162" y="4681684"/>
            <a:ext cx="10360499"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6" y="94596"/>
            <a:ext cx="3492817" cy="1187196"/>
          </a:xfrm>
          <a:prstGeom prst="rect">
            <a:avLst/>
          </a:prstGeom>
        </p:spPr>
      </p:pic>
      <p:sp>
        <p:nvSpPr>
          <p:cNvPr id="11" name="Date Placeholder 3"/>
          <p:cNvSpPr>
            <a:spLocks noGrp="1"/>
          </p:cNvSpPr>
          <p:nvPr>
            <p:ph type="dt" sz="half" idx="10"/>
          </p:nvPr>
        </p:nvSpPr>
        <p:spPr>
          <a:xfrm>
            <a:off x="10290330" y="6352707"/>
            <a:ext cx="984334" cy="365760"/>
          </a:xfrm>
          <a:prstGeom prst="rect">
            <a:avLst/>
          </a:prstGeom>
        </p:spPr>
        <p:txBody>
          <a:bodyPr anchor="ctr"/>
          <a:lstStyle>
            <a:lvl1pPr>
              <a:defRPr sz="1600" b="0" i="0">
                <a:solidFill>
                  <a:srgbClr val="88A7DF"/>
                </a:solidFill>
                <a:latin typeface="+mn-lt"/>
                <a:cs typeface="ITC Avant Garde Std Bk Cn"/>
              </a:defRPr>
            </a:lvl1pPr>
          </a:lstStyle>
          <a:p>
            <a:fld id="{1008CC0D-F83F-444E-8E11-2D811F4BB895}" type="datetimeFigureOut">
              <a:rPr lang="en-US" smtClean="0"/>
              <a:pPr/>
              <a:t>4/29/21</a:t>
            </a:fld>
            <a:endParaRPr lang="en-US" dirty="0"/>
          </a:p>
        </p:txBody>
      </p:sp>
      <p:sp>
        <p:nvSpPr>
          <p:cNvPr id="12" name="Footer Placeholder 4"/>
          <p:cNvSpPr>
            <a:spLocks noGrp="1"/>
          </p:cNvSpPr>
          <p:nvPr>
            <p:ph type="ftr" sz="quarter" idx="11"/>
          </p:nvPr>
        </p:nvSpPr>
        <p:spPr>
          <a:xfrm>
            <a:off x="4468781" y="6352707"/>
            <a:ext cx="5821548"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1417228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560736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5" y="3187171"/>
            <a:ext cx="1021025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2835" y="1553633"/>
            <a:ext cx="817878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9"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119391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441" y="1536192"/>
            <a:ext cx="487553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1266" y="1536192"/>
            <a:ext cx="5383396"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Date Placeholder 3"/>
          <p:cNvSpPr>
            <a:spLocks noGrp="1"/>
          </p:cNvSpPr>
          <p:nvPr>
            <p:ph type="dt" sz="half" idx="13"/>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1320184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44603"/>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609441" y="2408718"/>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7968" y="1644603"/>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307968" y="2408718"/>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2" name="Footer Placeholder 4"/>
          <p:cNvSpPr>
            <a:spLocks noGrp="1"/>
          </p:cNvSpPr>
          <p:nvPr>
            <p:ph type="ftr" sz="quarter" idx="14"/>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933136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8"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1555139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7"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25248605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406295" y="381000"/>
            <a:ext cx="11352796"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718427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88825"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1"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extLst>
      <p:ext uri="{BB962C8B-B14F-4D97-AF65-F5344CB8AC3E}">
        <p14:creationId xmlns:p14="http://schemas.microsoft.com/office/powerpoint/2010/main" val="51058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44603"/>
            <a:ext cx="5185460"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408718"/>
            <a:ext cx="5185460"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7968" y="1644603"/>
            <a:ext cx="5383396"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07968" y="2408718"/>
            <a:ext cx="5383396"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dirty="0"/>
          </a:p>
        </p:txBody>
      </p:sp>
      <p:sp>
        <p:nvSpPr>
          <p:cNvPr id="11" name="Date Placeholder 3"/>
          <p:cNvSpPr>
            <a:spLocks noGrp="1"/>
          </p:cNvSpPr>
          <p:nvPr>
            <p:ph type="dt" sz="half" idx="13"/>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2" name="Footer Placeholder 4"/>
          <p:cNvSpPr>
            <a:spLocks noGrp="1"/>
          </p:cNvSpPr>
          <p:nvPr>
            <p:ph type="ftr" sz="quarter" idx="14"/>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dirty="0"/>
          </a:p>
        </p:txBody>
      </p:sp>
      <p:sp>
        <p:nvSpPr>
          <p:cNvPr id="7"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8"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dirty="0"/>
          </a:p>
        </p:txBody>
      </p:sp>
      <p:sp>
        <p:nvSpPr>
          <p:cNvPr id="6"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7"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296" y="5495544"/>
            <a:ext cx="11352796"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dirty="0"/>
          </a:p>
        </p:txBody>
      </p:sp>
      <p:sp>
        <p:nvSpPr>
          <p:cNvPr id="9" name="Content Placeholder 8"/>
          <p:cNvSpPr>
            <a:spLocks noGrp="1"/>
          </p:cNvSpPr>
          <p:nvPr>
            <p:ph sz="quarter" idx="13"/>
          </p:nvPr>
        </p:nvSpPr>
        <p:spPr>
          <a:xfrm>
            <a:off x="406295" y="381000"/>
            <a:ext cx="11352796"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0"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231" y="5006828"/>
            <a:ext cx="11448015"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5"/>
            <a:ext cx="12188825"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Drag picture to placeholder or click icon to add</a:t>
            </a:r>
          </a:p>
        </p:txBody>
      </p:sp>
      <p:sp>
        <p:nvSpPr>
          <p:cNvPr id="4" name="Text Placeholder 3"/>
          <p:cNvSpPr>
            <a:spLocks noGrp="1"/>
          </p:cNvSpPr>
          <p:nvPr>
            <p:ph type="body" sz="half" idx="2"/>
          </p:nvPr>
        </p:nvSpPr>
        <p:spPr>
          <a:xfrm>
            <a:off x="402231" y="5607551"/>
            <a:ext cx="11448015"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dirty="0"/>
          </a:p>
        </p:txBody>
      </p:sp>
      <p:sp>
        <p:nvSpPr>
          <p:cNvPr id="10" name="Date Placeholder 3"/>
          <p:cNvSpPr>
            <a:spLocks noGrp="1"/>
          </p:cNvSpPr>
          <p:nvPr>
            <p:ph type="dt" sz="half" idx="12"/>
          </p:nvPr>
        </p:nvSpPr>
        <p:spPr>
          <a:xfrm>
            <a:off x="10290330" y="6352707"/>
            <a:ext cx="984334" cy="365760"/>
          </a:xfrm>
          <a:prstGeom prst="rect">
            <a:avLst/>
          </a:prstGeom>
        </p:spPr>
        <p:txBody>
          <a:bodyPr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1" name="Footer Placeholder 4"/>
          <p:cNvSpPr>
            <a:spLocks noGrp="1"/>
          </p:cNvSpPr>
          <p:nvPr>
            <p:ph type="ftr" sz="quarter" idx="3"/>
          </p:nvPr>
        </p:nvSpPr>
        <p:spPr>
          <a:xfrm>
            <a:off x="4468781" y="6352707"/>
            <a:ext cx="5821548"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2.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2.png"/><Relationship Id="rId5" Type="http://schemas.openxmlformats.org/officeDocument/2006/relationships/slideLayout" Target="../slideLayouts/slideLayout44.xml"/><Relationship Id="rId10"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22">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10290330" y="6352707"/>
            <a:ext cx="984334" cy="365760"/>
          </a:xfrm>
          <a:prstGeom prst="rect">
            <a:avLst/>
          </a:prstGeom>
        </p:spPr>
        <p:txBody>
          <a:bodyPr lIns="121899" tIns="60949" rIns="121899" bIns="60949"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6" name="Footer Placeholder 4"/>
          <p:cNvSpPr>
            <a:spLocks noGrp="1"/>
          </p:cNvSpPr>
          <p:nvPr>
            <p:ph type="ftr" sz="quarter" idx="3"/>
          </p:nvPr>
        </p:nvSpPr>
        <p:spPr>
          <a:xfrm>
            <a:off x="4468781" y="6352707"/>
            <a:ext cx="5821548"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 id="2147483681" r:id="rId11"/>
    <p:sldLayoutId id="2147483683" r:id="rId12"/>
    <p:sldLayoutId id="2147483684" r:id="rId13"/>
    <p:sldLayoutId id="2147483685" r:id="rId14"/>
    <p:sldLayoutId id="2147483686" r:id="rId15"/>
    <p:sldLayoutId id="2147483687" r:id="rId16"/>
    <p:sldLayoutId id="2147483688" r:id="rId17"/>
    <p:sldLayoutId id="2147483693" r:id="rId18"/>
    <p:sldLayoutId id="2147483697" r:id="rId19"/>
    <p:sldLayoutId id="2147483739" r:id="rId20"/>
  </p:sldLayoutIdLs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21" cstate="print">
            <a:extLst>
              <a:ext uri="{28A0092B-C50C-407E-A947-70E740481C1C}">
                <a14:useLocalDpi xmlns:a14="http://schemas.microsoft.com/office/drawing/2010/main" val="0"/>
              </a:ext>
            </a:extLst>
          </a:blip>
          <a:srcRect l="22457" t="32317" r="11115"/>
          <a:stretch/>
        </p:blipFill>
        <p:spPr>
          <a:xfrm>
            <a:off x="3" y="3"/>
            <a:ext cx="12188824" cy="6197487"/>
          </a:xfrm>
          <a:prstGeom prst="rect">
            <a:avLst/>
          </a:prstGeom>
        </p:spPr>
      </p:pic>
      <p:sp>
        <p:nvSpPr>
          <p:cNvPr id="7" name="Rectangle 6"/>
          <p:cNvSpPr/>
          <p:nvPr/>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0" dirty="0"/>
          </a:p>
        </p:txBody>
      </p:sp>
      <p:sp>
        <p:nvSpPr>
          <p:cNvPr id="2" name="Title Placeholder 1"/>
          <p:cNvSpPr>
            <a:spLocks noGrp="1"/>
          </p:cNvSpPr>
          <p:nvPr>
            <p:ph type="title"/>
          </p:nvPr>
        </p:nvSpPr>
        <p:spPr>
          <a:xfrm>
            <a:off x="609443"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3" y="1600203"/>
            <a:ext cx="11084538" cy="436729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lang="en-US" sz="1350" dirty="0">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15" name="Date Placeholder 3"/>
          <p:cNvSpPr>
            <a:spLocks noGrp="1"/>
          </p:cNvSpPr>
          <p:nvPr>
            <p:ph type="dt" sz="half" idx="2"/>
          </p:nvPr>
        </p:nvSpPr>
        <p:spPr>
          <a:xfrm>
            <a:off x="10290331" y="6352707"/>
            <a:ext cx="984334" cy="365760"/>
          </a:xfrm>
          <a:prstGeom prst="rect">
            <a:avLst/>
          </a:prstGeom>
        </p:spPr>
        <p:txBody>
          <a:bodyPr lIns="121899" tIns="60949" rIns="121899" bIns="60949" anchor="ctr"/>
          <a:lstStyle>
            <a:lvl1pPr>
              <a:defRPr sz="1200">
                <a:solidFill>
                  <a:srgbClr val="88A7DF"/>
                </a:solidFill>
              </a:defRPr>
            </a:lvl1pPr>
          </a:lstStyle>
          <a:p>
            <a:fld id="{7E6CDEFA-18B7-4C93-9F17-98FB56759082}" type="datetimeFigureOut">
              <a:rPr lang="en-US" smtClean="0">
                <a:solidFill>
                  <a:prstClr val="black">
                    <a:tint val="75000"/>
                  </a:prstClr>
                </a:solidFill>
              </a:rPr>
              <a:pPr/>
              <a:t>4/29/21</a:t>
            </a:fld>
            <a:endParaRPr lang="en-US" dirty="0">
              <a:solidFill>
                <a:prstClr val="black">
                  <a:tint val="75000"/>
                </a:prstClr>
              </a:solidFill>
            </a:endParaRPr>
          </a:p>
        </p:txBody>
      </p:sp>
      <p:sp>
        <p:nvSpPr>
          <p:cNvPr id="16" name="Footer Placeholder 4"/>
          <p:cNvSpPr>
            <a:spLocks noGrp="1"/>
          </p:cNvSpPr>
          <p:nvPr>
            <p:ph type="ftr" sz="quarter" idx="3"/>
          </p:nvPr>
        </p:nvSpPr>
        <p:spPr>
          <a:xfrm>
            <a:off x="4468781" y="6352707"/>
            <a:ext cx="5821548" cy="365760"/>
          </a:xfrm>
          <a:prstGeom prst="rect">
            <a:avLst/>
          </a:prstGeom>
        </p:spPr>
        <p:txBody>
          <a:bodyPr lIns="121899" tIns="60949" rIns="121899" bIns="60949" anchor="ctr"/>
          <a:lstStyle>
            <a:lvl1pPr>
              <a:defRPr sz="1200">
                <a:solidFill>
                  <a:schemeClr val="tx2">
                    <a:lumMod val="40000"/>
                    <a:lumOff val="60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20895171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txStyles>
    <p:titleStyle>
      <a:lvl1pPr algn="l" defTabSz="914484" rtl="0" eaLnBrk="1" latinLnBrk="0" hangingPunct="1">
        <a:spcBef>
          <a:spcPct val="0"/>
        </a:spcBef>
        <a:buNone/>
        <a:defRPr sz="3976" b="0" i="0" kern="1200" cap="none" spc="-100" baseline="0">
          <a:ln>
            <a:noFill/>
          </a:ln>
          <a:solidFill>
            <a:schemeClr val="accent6"/>
          </a:solidFill>
          <a:effectLst/>
          <a:latin typeface="+mj-lt"/>
          <a:ea typeface="+mj-ea"/>
          <a:cs typeface="ITC Avant Garde Std Md"/>
        </a:defRPr>
      </a:lvl1pPr>
    </p:titleStyle>
    <p:bodyStyle>
      <a:lvl1pPr marL="342931" indent="-228621" algn="l" defTabSz="914484" rtl="0" eaLnBrk="1" latinLnBrk="0" hangingPunct="1">
        <a:spcBef>
          <a:spcPct val="20000"/>
        </a:spcBef>
        <a:buClr>
          <a:schemeClr val="accent6"/>
        </a:buClr>
        <a:buFont typeface="Wingdings" charset="2"/>
        <a:buChar char="§"/>
        <a:defRPr sz="2401" b="0" i="0" kern="1200">
          <a:solidFill>
            <a:schemeClr val="tx1"/>
          </a:solidFill>
          <a:latin typeface="+mn-lt"/>
          <a:ea typeface="+mn-ea"/>
          <a:cs typeface="ITC Avant Garde Std Md"/>
        </a:defRPr>
      </a:lvl1pPr>
      <a:lvl2pPr marL="640139" indent="-228621" algn="l" defTabSz="914484" rtl="0" eaLnBrk="1" latinLnBrk="0" hangingPunct="1">
        <a:spcBef>
          <a:spcPct val="20000"/>
        </a:spcBef>
        <a:buClr>
          <a:schemeClr val="accent6"/>
        </a:buClr>
        <a:buFont typeface="Wingdings" charset="2"/>
        <a:buChar char="§"/>
        <a:defRPr sz="2176" b="0" i="0" kern="1200">
          <a:solidFill>
            <a:schemeClr val="tx1"/>
          </a:solidFill>
          <a:latin typeface="+mn-lt"/>
          <a:ea typeface="+mn-ea"/>
          <a:cs typeface="ITC Avant Garde Std Md"/>
        </a:defRPr>
      </a:lvl2pPr>
      <a:lvl3pPr marL="1005932" indent="-228621" algn="l" defTabSz="914484" rtl="0" eaLnBrk="1" latinLnBrk="0" hangingPunct="1">
        <a:spcBef>
          <a:spcPct val="20000"/>
        </a:spcBef>
        <a:buClr>
          <a:schemeClr val="accent6"/>
        </a:buClr>
        <a:buFont typeface="Wingdings" charset="2"/>
        <a:buChar char="§"/>
        <a:defRPr sz="2026" b="0" i="0" kern="1200">
          <a:solidFill>
            <a:schemeClr val="tx1"/>
          </a:solidFill>
          <a:latin typeface="+mn-lt"/>
          <a:ea typeface="+mn-ea"/>
          <a:cs typeface="ITC Avant Garde Std Md"/>
        </a:defRPr>
      </a:lvl3pPr>
      <a:lvl4pPr marL="1280277" indent="-228621" algn="l" defTabSz="91448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622" indent="-228621" algn="l" defTabSz="914484" rtl="0" eaLnBrk="1" latinLnBrk="0" hangingPunct="1">
        <a:spcBef>
          <a:spcPct val="20000"/>
        </a:spcBef>
        <a:buClr>
          <a:schemeClr val="accent6"/>
        </a:buClr>
        <a:buFont typeface="Wingdings" charset="2"/>
        <a:buChar char="§"/>
        <a:defRPr sz="1575" b="0" i="0" kern="1200" baseline="0">
          <a:solidFill>
            <a:schemeClr val="tx1"/>
          </a:solidFill>
          <a:latin typeface="+mn-lt"/>
          <a:ea typeface="+mn-ea"/>
          <a:cs typeface="ITC Avant Garde Std Md"/>
        </a:defRPr>
      </a:lvl5pPr>
      <a:lvl6pPr marL="1737519" indent="-182897" algn="l" defTabSz="914484" rtl="0" eaLnBrk="1" latinLnBrk="0" hangingPunct="1">
        <a:spcBef>
          <a:spcPct val="20000"/>
        </a:spcBef>
        <a:buClr>
          <a:schemeClr val="accent1"/>
        </a:buClr>
        <a:buFont typeface="Arial" pitchFamily="34" charset="0"/>
        <a:buChar char="•"/>
        <a:defRPr sz="1425" kern="1200" baseline="0">
          <a:solidFill>
            <a:schemeClr val="tx1"/>
          </a:solidFill>
          <a:latin typeface="+mn-lt"/>
          <a:ea typeface="+mn-ea"/>
          <a:cs typeface="+mn-cs"/>
        </a:defRPr>
      </a:lvl6pPr>
      <a:lvl7pPr marL="1920416" indent="-182897" algn="l" defTabSz="914484" rtl="0" eaLnBrk="1" latinLnBrk="0" hangingPunct="1">
        <a:spcBef>
          <a:spcPct val="20000"/>
        </a:spcBef>
        <a:buClr>
          <a:schemeClr val="accent2"/>
        </a:buClr>
        <a:buFont typeface="Arial" pitchFamily="34" charset="0"/>
        <a:buChar char="•"/>
        <a:defRPr sz="1425" kern="1200">
          <a:solidFill>
            <a:schemeClr val="tx1"/>
          </a:solidFill>
          <a:latin typeface="+mn-lt"/>
          <a:ea typeface="+mn-ea"/>
          <a:cs typeface="+mn-cs"/>
        </a:defRPr>
      </a:lvl7pPr>
      <a:lvl8pPr marL="2103312" indent="-182897" algn="l" defTabSz="914484" rtl="0" eaLnBrk="1" latinLnBrk="0" hangingPunct="1">
        <a:spcBef>
          <a:spcPct val="20000"/>
        </a:spcBef>
        <a:buClr>
          <a:schemeClr val="accent3"/>
        </a:buClr>
        <a:buFont typeface="Arial" pitchFamily="34" charset="0"/>
        <a:buChar char="•"/>
        <a:defRPr sz="1425" kern="1200">
          <a:solidFill>
            <a:schemeClr val="tx1"/>
          </a:solidFill>
          <a:latin typeface="+mn-lt"/>
          <a:ea typeface="+mn-ea"/>
          <a:cs typeface="+mn-cs"/>
        </a:defRPr>
      </a:lvl8pPr>
      <a:lvl9pPr marL="2286210" indent="-182897" algn="l" defTabSz="914484" rtl="0" eaLnBrk="1" latinLnBrk="0" hangingPunct="1">
        <a:spcBef>
          <a:spcPct val="20000"/>
        </a:spcBef>
        <a:buClr>
          <a:schemeClr val="accent4"/>
        </a:buClr>
        <a:buFont typeface="Arial" pitchFamily="34" charset="0"/>
        <a:buChar char="•"/>
        <a:defRPr sz="1425"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2457" t="32317" r="11115"/>
          <a:stretch/>
        </p:blipFill>
        <p:spPr>
          <a:xfrm>
            <a:off x="2" y="1"/>
            <a:ext cx="12188824" cy="6197487"/>
          </a:xfrm>
          <a:prstGeom prst="rect">
            <a:avLst/>
          </a:prstGeom>
        </p:spPr>
      </p:pic>
      <p:sp>
        <p:nvSpPr>
          <p:cNvPr id="7" name="Rectangle 6"/>
          <p:cNvSpPr/>
          <p:nvPr/>
        </p:nvSpPr>
        <p:spPr>
          <a:xfrm>
            <a:off x="3" y="6223069"/>
            <a:ext cx="12188824"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sp>
        <p:nvSpPr>
          <p:cNvPr id="2" name="Title Placeholder 1"/>
          <p:cNvSpPr>
            <a:spLocks noGrp="1"/>
          </p:cNvSpPr>
          <p:nvPr>
            <p:ph type="title"/>
          </p:nvPr>
        </p:nvSpPr>
        <p:spPr>
          <a:xfrm>
            <a:off x="609442" y="274639"/>
            <a:ext cx="11084538"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442" y="1600201"/>
            <a:ext cx="11084538" cy="4367299"/>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4663" y="6223069"/>
            <a:ext cx="914162"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11372755" y="6305883"/>
            <a:ext cx="731330"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t>‹#›</a:t>
            </a:fld>
            <a:endParaRPr lang="en-US" dirty="0"/>
          </a:p>
        </p:txBody>
      </p:sp>
      <p:sp>
        <p:nvSpPr>
          <p:cNvPr id="15" name="Date Placeholder 3"/>
          <p:cNvSpPr>
            <a:spLocks noGrp="1"/>
          </p:cNvSpPr>
          <p:nvPr>
            <p:ph type="dt" sz="half" idx="2"/>
          </p:nvPr>
        </p:nvSpPr>
        <p:spPr>
          <a:xfrm>
            <a:off x="10290330" y="6352707"/>
            <a:ext cx="984334" cy="365760"/>
          </a:xfrm>
          <a:prstGeom prst="rect">
            <a:avLst/>
          </a:prstGeom>
        </p:spPr>
        <p:txBody>
          <a:bodyPr lIns="121899" tIns="60949" rIns="121899" bIns="60949" anchor="ctr"/>
          <a:lstStyle>
            <a:lvl1pPr>
              <a:defRPr sz="1600">
                <a:solidFill>
                  <a:srgbClr val="88A7DF"/>
                </a:solidFill>
              </a:defRPr>
            </a:lvl1pPr>
          </a:lstStyle>
          <a:p>
            <a:fld id="{1008CC0D-F83F-444E-8E11-2D811F4BB895}" type="datetimeFigureOut">
              <a:rPr lang="en-US" smtClean="0"/>
              <a:t>4/29/21</a:t>
            </a:fld>
            <a:endParaRPr lang="en-US" dirty="0"/>
          </a:p>
        </p:txBody>
      </p:sp>
      <p:sp>
        <p:nvSpPr>
          <p:cNvPr id="16" name="Footer Placeholder 4"/>
          <p:cNvSpPr>
            <a:spLocks noGrp="1"/>
          </p:cNvSpPr>
          <p:nvPr>
            <p:ph type="ftr" sz="quarter" idx="3"/>
          </p:nvPr>
        </p:nvSpPr>
        <p:spPr>
          <a:xfrm>
            <a:off x="4468781" y="6352707"/>
            <a:ext cx="5821548"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57051333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onlinelibrary.wiley.com/doi/10.1111/hiv.12401/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linicalinfo.hiv.gov/en/guidelines/perinatal/table-5-situation-specific-recommendations-use-antiretroviral-drugs-pregnant" TargetMode="External"/><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hyperlink" Target="https://clinicalinfo.hiv.gov/en/guidelines/adult-and-adolescent-arv/antiretroviral-dosing-recommendations-patients-renal-or-hepatic" TargetMode="Externa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hyperlink" Target="https://clinicalinfo.hiv.gov/en/guidelines/perinatal/whats-new-guidelin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e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44.png"/><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viivconnect.com/" TargetMode="External"/><Relationship Id="rId2" Type="http://schemas.openxmlformats.org/officeDocument/2006/relationships/hyperlink" Target="https://www.gileadadvancingaccess.com/" TargetMode="External"/><Relationship Id="rId1" Type="http://schemas.openxmlformats.org/officeDocument/2006/relationships/slideLayout" Target="../slideLayouts/slideLayout22.xml"/><Relationship Id="rId6" Type="http://schemas.openxmlformats.org/officeDocument/2006/relationships/hyperlink" Target="http://www.mygooddays.org/" TargetMode="External"/><Relationship Id="rId5" Type="http://schemas.openxmlformats.org/officeDocument/2006/relationships/hyperlink" Target="https://www.janssencarepath.com/" TargetMode="External"/><Relationship Id="rId4" Type="http://schemas.openxmlformats.org/officeDocument/2006/relationships/hyperlink" Target="https://www.merck.com/patients/patient-financial-assistanc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hyperlink" Target="http://www.needymeds.org/" TargetMode="External"/><Relationship Id="rId2" Type="http://schemas.openxmlformats.org/officeDocument/2006/relationships/hyperlink" Target="https://www.goodrx.com/" TargetMode="Externa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seaetc.com/provider-resources/refere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linicalinfo.hiv.gov/en/guidelines/adult-and-adolescent-ar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aetc.medicine.ufl.edu/resources/drug-information-sheets%20/" TargetMode="Externa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g"/><Relationship Id="rId9"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163" y="1615620"/>
            <a:ext cx="10360500" cy="2474409"/>
          </a:xfrm>
        </p:spPr>
        <p:txBody>
          <a:bodyPr>
            <a:noAutofit/>
          </a:bodyPr>
          <a:lstStyle/>
          <a:p>
            <a:pPr algn="ctr"/>
            <a:r>
              <a:rPr lang="en-US" sz="6000" dirty="0"/>
              <a:t>Antiretroviral Therapy:</a:t>
            </a:r>
            <a:br>
              <a:rPr lang="en-US" sz="6000" dirty="0"/>
            </a:br>
            <a:r>
              <a:rPr lang="en-US" sz="6000" dirty="0"/>
              <a:t>Keys to Success</a:t>
            </a:r>
          </a:p>
        </p:txBody>
      </p:sp>
      <p:sp>
        <p:nvSpPr>
          <p:cNvPr id="3" name="Subtitle 2"/>
          <p:cNvSpPr>
            <a:spLocks noGrp="1"/>
          </p:cNvSpPr>
          <p:nvPr>
            <p:ph type="subTitle" idx="1"/>
          </p:nvPr>
        </p:nvSpPr>
        <p:spPr>
          <a:xfrm>
            <a:off x="1517904" y="3931920"/>
            <a:ext cx="9345168" cy="1752600"/>
          </a:xfrm>
        </p:spPr>
        <p:txBody>
          <a:bodyPr>
            <a:noAutofit/>
          </a:bodyPr>
          <a:lstStyle/>
          <a:p>
            <a:pPr algn="ctr"/>
            <a:r>
              <a:rPr lang="en-US" sz="2800" dirty="0"/>
              <a:t>Joanne Orrick Urban, PharmD, BCPS, AAHIVP</a:t>
            </a:r>
          </a:p>
          <a:p>
            <a:pPr algn="ctr"/>
            <a:r>
              <a:rPr lang="en-US" sz="2800" dirty="0"/>
              <a:t>Clinical Pharmacist</a:t>
            </a:r>
          </a:p>
          <a:p>
            <a:pPr algn="ctr"/>
            <a:r>
              <a:rPr lang="en-US" sz="2800" dirty="0"/>
              <a:t>North Florida AIDS Education and Training Center</a:t>
            </a:r>
          </a:p>
          <a:p>
            <a:pPr algn="ctr"/>
            <a:r>
              <a:rPr lang="en-US" sz="2800" dirty="0"/>
              <a:t>University of Florida</a:t>
            </a:r>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8954" y="1615620"/>
            <a:ext cx="1427920" cy="164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700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TAF vs. TDF: What is the Difference? </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7471" y="1156252"/>
            <a:ext cx="8116653" cy="495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8295" y="6287980"/>
            <a:ext cx="11236779" cy="338554"/>
          </a:xfrm>
          <a:prstGeom prst="rect">
            <a:avLst/>
          </a:prstGeom>
          <a:noFill/>
        </p:spPr>
        <p:txBody>
          <a:bodyPr wrap="square" rtlCol="0">
            <a:spAutoFit/>
          </a:bodyPr>
          <a:lstStyle/>
          <a:p>
            <a:r>
              <a:rPr lang="sv-SE" sz="1600" dirty="0">
                <a:latin typeface="Arial" panose="020B0604020202020204" pitchFamily="34" charset="0"/>
                <a:cs typeface="Arial" panose="020B0604020202020204" pitchFamily="34" charset="0"/>
              </a:rPr>
              <a:t>Antela, et al. HIV Medicine (2016), 17 (Suppl. 2), 4--16 Available at </a:t>
            </a:r>
            <a:r>
              <a:rPr lang="en-US" sz="1600" dirty="0">
                <a:latin typeface="Arial" panose="020B0604020202020204" pitchFamily="34" charset="0"/>
                <a:cs typeface="Arial" panose="020B0604020202020204" pitchFamily="34" charset="0"/>
                <a:hlinkClick r:id="rId3"/>
              </a:rPr>
              <a:t>http://onlinelibrary.wiley.com/doi/10.1111/hiv.12401/pdf</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6865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TAF vs TDF</a:t>
            </a:r>
          </a:p>
        </p:txBody>
      </p:sp>
      <p:graphicFrame>
        <p:nvGraphicFramePr>
          <p:cNvPr id="4" name="Table 3"/>
          <p:cNvGraphicFramePr>
            <a:graphicFrameLocks noGrp="1"/>
          </p:cNvGraphicFramePr>
          <p:nvPr>
            <p:extLst>
              <p:ext uri="{D42A27DB-BD31-4B8C-83A1-F6EECF244321}">
                <p14:modId xmlns:p14="http://schemas.microsoft.com/office/powerpoint/2010/main" val="1374352142"/>
              </p:ext>
            </p:extLst>
          </p:nvPr>
        </p:nvGraphicFramePr>
        <p:xfrm>
          <a:off x="738142" y="1575840"/>
          <a:ext cx="10955838" cy="1986066"/>
        </p:xfrm>
        <a:graphic>
          <a:graphicData uri="http://schemas.openxmlformats.org/drawingml/2006/table">
            <a:tbl>
              <a:tblPr firstRow="1" bandRow="1">
                <a:tableStyleId>{00A15C55-8517-42AA-B614-E9B94910E393}</a:tableStyleId>
              </a:tblPr>
              <a:tblGrid>
                <a:gridCol w="1172277">
                  <a:extLst>
                    <a:ext uri="{9D8B030D-6E8A-4147-A177-3AD203B41FA5}">
                      <a16:colId xmlns:a16="http://schemas.microsoft.com/office/drawing/2014/main" val="20000"/>
                    </a:ext>
                  </a:extLst>
                </a:gridCol>
                <a:gridCol w="1600610">
                  <a:extLst>
                    <a:ext uri="{9D8B030D-6E8A-4147-A177-3AD203B41FA5}">
                      <a16:colId xmlns:a16="http://schemas.microsoft.com/office/drawing/2014/main" val="20001"/>
                    </a:ext>
                  </a:extLst>
                </a:gridCol>
                <a:gridCol w="1600610">
                  <a:extLst>
                    <a:ext uri="{9D8B030D-6E8A-4147-A177-3AD203B41FA5}">
                      <a16:colId xmlns:a16="http://schemas.microsoft.com/office/drawing/2014/main" val="3308814959"/>
                    </a:ext>
                  </a:extLst>
                </a:gridCol>
                <a:gridCol w="1600610">
                  <a:extLst>
                    <a:ext uri="{9D8B030D-6E8A-4147-A177-3AD203B41FA5}">
                      <a16:colId xmlns:a16="http://schemas.microsoft.com/office/drawing/2014/main" val="1958530346"/>
                    </a:ext>
                  </a:extLst>
                </a:gridCol>
                <a:gridCol w="1600610">
                  <a:extLst>
                    <a:ext uri="{9D8B030D-6E8A-4147-A177-3AD203B41FA5}">
                      <a16:colId xmlns:a16="http://schemas.microsoft.com/office/drawing/2014/main" val="4101211588"/>
                    </a:ext>
                  </a:extLst>
                </a:gridCol>
                <a:gridCol w="1600610">
                  <a:extLst>
                    <a:ext uri="{9D8B030D-6E8A-4147-A177-3AD203B41FA5}">
                      <a16:colId xmlns:a16="http://schemas.microsoft.com/office/drawing/2014/main" val="20002"/>
                    </a:ext>
                  </a:extLst>
                </a:gridCol>
                <a:gridCol w="1780511">
                  <a:extLst>
                    <a:ext uri="{9D8B030D-6E8A-4147-A177-3AD203B41FA5}">
                      <a16:colId xmlns:a16="http://schemas.microsoft.com/office/drawing/2014/main" val="20004"/>
                    </a:ext>
                  </a:extLst>
                </a:gridCol>
              </a:tblGrid>
              <a:tr h="856026">
                <a:tc>
                  <a:txBody>
                    <a:bodyPr/>
                    <a:lstStyle/>
                    <a:p>
                      <a:pPr algn="ctr"/>
                      <a:r>
                        <a:rPr lang="en-US" sz="2000" dirty="0"/>
                        <a:t>Drug</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Use for Hep B</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Use for </a:t>
                      </a:r>
                      <a:r>
                        <a:rPr lang="en-US" sz="2000" dirty="0" err="1"/>
                        <a:t>PrEP</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aseline="0" dirty="0"/>
                        <a:t>Use in Pregnancy</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aseline="0" dirty="0"/>
                        <a:t>Increased lipids</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aseline="0" dirty="0"/>
                        <a:t>Renal Effects</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Weight Gain</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5020">
                <a:tc>
                  <a:txBody>
                    <a:bodyPr/>
                    <a:lstStyle/>
                    <a:p>
                      <a:pPr algn="ctr"/>
                      <a:r>
                        <a:rPr lang="en-US" sz="2000" dirty="0"/>
                        <a:t>TAF</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r>
                        <a:rPr lang="en-US" sz="2000" baseline="30000" dirty="0"/>
                        <a:t>1</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r>
                        <a:rPr lang="en-US" sz="2000" baseline="30000" dirty="0"/>
                        <a:t>2</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More</a:t>
                      </a:r>
                      <a:r>
                        <a:rPr lang="en-US" sz="2000" baseline="30000" dirty="0"/>
                        <a:t>3</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Less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More</a:t>
                      </a:r>
                      <a:r>
                        <a:rPr lang="en-US" sz="2000" baseline="30000" dirty="0"/>
                        <a:t>4</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6491923"/>
                  </a:ext>
                </a:extLst>
              </a:tr>
              <a:tr h="565020">
                <a:tc>
                  <a:txBody>
                    <a:bodyPr/>
                    <a:lstStyle/>
                    <a:p>
                      <a:pPr algn="ctr"/>
                      <a:r>
                        <a:rPr lang="en-US" sz="2000" dirty="0"/>
                        <a:t>TDF</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Yes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Less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More</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Less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Box 1"/>
          <p:cNvSpPr txBox="1"/>
          <p:nvPr/>
        </p:nvSpPr>
        <p:spPr>
          <a:xfrm>
            <a:off x="394181" y="3912256"/>
            <a:ext cx="11515060" cy="2031325"/>
          </a:xfrm>
          <a:prstGeom prst="rect">
            <a:avLst/>
          </a:prstGeom>
          <a:noFill/>
        </p:spPr>
        <p:txBody>
          <a:bodyPr wrap="square" rtlCol="0">
            <a:spAutoFit/>
          </a:bodyPr>
          <a:lstStyle/>
          <a:p>
            <a:pPr marL="457063" indent="-457063">
              <a:buAutoNum type="arabicPeriod"/>
            </a:pPr>
            <a:r>
              <a:rPr lang="en-US" sz="1800" dirty="0"/>
              <a:t>TAF/FTC (Descovy) is approved for use in PrEP in men or transgender women who have sex with men</a:t>
            </a:r>
          </a:p>
          <a:p>
            <a:pPr marL="457063" indent="-457063">
              <a:buAutoNum type="arabicPeriod"/>
            </a:pPr>
            <a:r>
              <a:rPr lang="en-US" sz="1800" dirty="0"/>
              <a:t>Alternative NRTI in pregnant women or women trying to conceive(see </a:t>
            </a:r>
            <a:r>
              <a:rPr lang="en-US" sz="1800" dirty="0">
                <a:hlinkClick r:id="rId3"/>
              </a:rPr>
              <a:t>https://clinicalinfo.hiv.gov/en/guidelines/perinatal/table-5-situation-specific-recommendations-use-antiretroviral-drugs-pregnant</a:t>
            </a:r>
            <a:r>
              <a:rPr lang="en-US" sz="1800" dirty="0"/>
              <a:t>)</a:t>
            </a:r>
          </a:p>
          <a:p>
            <a:pPr marL="457063" indent="-457063">
              <a:buAutoNum type="arabicPeriod"/>
            </a:pPr>
            <a:r>
              <a:rPr lang="en-US" sz="1800" dirty="0"/>
              <a:t>Higher LDL, HDL and triglycerides but no difference in total cholesterol/HDL ratio-clinical significance unknown</a:t>
            </a:r>
          </a:p>
          <a:p>
            <a:pPr marL="457063" indent="-457063">
              <a:buAutoNum type="arabicPeriod"/>
            </a:pPr>
            <a:r>
              <a:rPr lang="en-US" sz="1800" dirty="0"/>
              <a:t>More common in women and Black or Hispanic patients.  </a:t>
            </a:r>
          </a:p>
        </p:txBody>
      </p:sp>
    </p:spTree>
    <p:extLst>
      <p:ext uri="{BB962C8B-B14F-4D97-AF65-F5344CB8AC3E}">
        <p14:creationId xmlns:p14="http://schemas.microsoft.com/office/powerpoint/2010/main" val="1328683874"/>
      </p:ext>
    </p:extLst>
  </p:cSld>
  <p:clrMapOvr>
    <a:masterClrMapping/>
  </p:clrMapOvr>
  <mc:AlternateContent xmlns:mc="http://schemas.openxmlformats.org/markup-compatibility/2006" xmlns:p14="http://schemas.microsoft.com/office/powerpoint/2010/main">
    <mc:Choice Requires="p14">
      <p:transition spd="slow" p14:dur="2000" advTm="79355"/>
    </mc:Choice>
    <mc:Fallback xmlns="">
      <p:transition spd="slow" advTm="79355"/>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14670" y="274639"/>
            <a:ext cx="11279310" cy="1143000"/>
          </a:xfrm>
        </p:spPr>
        <p:txBody>
          <a:bodyPr/>
          <a:lstStyle/>
          <a:p>
            <a:r>
              <a:rPr lang="en-US" altLang="en-US" sz="4800" dirty="0"/>
              <a:t>TAF vs. TDF-Use in Renal Dysfunction and Hemodialysis (HD)</a:t>
            </a:r>
          </a:p>
        </p:txBody>
      </p:sp>
      <p:graphicFrame>
        <p:nvGraphicFramePr>
          <p:cNvPr id="5" name="Table 4">
            <a:extLst>
              <a:ext uri="{FF2B5EF4-FFF2-40B4-BE49-F238E27FC236}">
                <a16:creationId xmlns:a16="http://schemas.microsoft.com/office/drawing/2014/main" id="{B27CD182-D412-4317-AF19-8472F01F42B8}"/>
              </a:ext>
            </a:extLst>
          </p:cNvPr>
          <p:cNvGraphicFramePr>
            <a:graphicFrameLocks noGrp="1"/>
          </p:cNvGraphicFramePr>
          <p:nvPr>
            <p:extLst>
              <p:ext uri="{D42A27DB-BD31-4B8C-83A1-F6EECF244321}">
                <p14:modId xmlns:p14="http://schemas.microsoft.com/office/powerpoint/2010/main" val="1454653976"/>
              </p:ext>
            </p:extLst>
          </p:nvPr>
        </p:nvGraphicFramePr>
        <p:xfrm>
          <a:off x="823202" y="1670339"/>
          <a:ext cx="10181496" cy="3232674"/>
        </p:xfrm>
        <a:graphic>
          <a:graphicData uri="http://schemas.openxmlformats.org/drawingml/2006/table">
            <a:tbl>
              <a:tblPr firstRow="1" bandRow="1">
                <a:tableStyleId>{00A15C55-8517-42AA-B614-E9B94910E393}</a:tableStyleId>
              </a:tblPr>
              <a:tblGrid>
                <a:gridCol w="1344579">
                  <a:extLst>
                    <a:ext uri="{9D8B030D-6E8A-4147-A177-3AD203B41FA5}">
                      <a16:colId xmlns:a16="http://schemas.microsoft.com/office/drawing/2014/main" val="20000"/>
                    </a:ext>
                  </a:extLst>
                </a:gridCol>
                <a:gridCol w="3821087">
                  <a:extLst>
                    <a:ext uri="{9D8B030D-6E8A-4147-A177-3AD203B41FA5}">
                      <a16:colId xmlns:a16="http://schemas.microsoft.com/office/drawing/2014/main" val="20001"/>
                    </a:ext>
                  </a:extLst>
                </a:gridCol>
                <a:gridCol w="5015830">
                  <a:extLst>
                    <a:ext uri="{9D8B030D-6E8A-4147-A177-3AD203B41FA5}">
                      <a16:colId xmlns:a16="http://schemas.microsoft.com/office/drawing/2014/main" val="3308814959"/>
                    </a:ext>
                  </a:extLst>
                </a:gridCol>
              </a:tblGrid>
              <a:tr h="856026">
                <a:tc>
                  <a:txBody>
                    <a:bodyPr/>
                    <a:lstStyle/>
                    <a:p>
                      <a:pPr algn="ctr"/>
                      <a:r>
                        <a:rPr lang="en-US" sz="2000" dirty="0"/>
                        <a:t>Drug</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t>CrCL</a:t>
                      </a:r>
                      <a:r>
                        <a:rPr lang="en-US" sz="2000" dirty="0"/>
                        <a:t> (mL/min)</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Dose</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1255">
                <a:tc rowSpan="2">
                  <a:txBody>
                    <a:bodyPr/>
                    <a:lstStyle/>
                    <a:p>
                      <a:pPr algn="ctr"/>
                      <a:r>
                        <a:rPr lang="en-US" sz="2000" dirty="0"/>
                        <a:t>TAF</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&lt; 15 and not on HD</a:t>
                      </a:r>
                      <a:r>
                        <a:rPr lang="en-US" sz="2000" baseline="30000" dirty="0"/>
                        <a:t>1</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a:t>Not recommended</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4853">
                <a:tc vMerge="1">
                  <a:txBody>
                    <a:bodyPr/>
                    <a:lstStyle/>
                    <a:p>
                      <a:endParaRPr lang="en-US"/>
                    </a:p>
                  </a:txBody>
                  <a:tcPr/>
                </a:tc>
                <a:tc>
                  <a:txBody>
                    <a:bodyPr/>
                    <a:lstStyle/>
                    <a:p>
                      <a:pPr algn="ctr"/>
                      <a:r>
                        <a:rPr lang="en-US" sz="2000" dirty="0"/>
                        <a:t>&lt;  15 and on HD</a:t>
                      </a:r>
                      <a:r>
                        <a:rPr lang="en-US" sz="2000" baseline="30000" dirty="0"/>
                        <a:t>2</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One tablet once daily</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599848"/>
                  </a:ext>
                </a:extLst>
              </a:tr>
              <a:tr h="141255">
                <a:tc rowSpan="4">
                  <a:txBody>
                    <a:bodyPr/>
                    <a:lstStyle/>
                    <a:p>
                      <a:pPr algn="ctr"/>
                      <a:r>
                        <a:rPr lang="en-US" sz="2000" dirty="0"/>
                        <a:t>TDF</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30-49</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300 mg every 48 hours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4853">
                <a:tc vMerge="1">
                  <a:txBody>
                    <a:bodyPr/>
                    <a:lstStyle/>
                    <a:p>
                      <a:endParaRPr lang="en-US"/>
                    </a:p>
                  </a:txBody>
                  <a:tcPr/>
                </a:tc>
                <a:tc>
                  <a:txBody>
                    <a:bodyPr/>
                    <a:lstStyle/>
                    <a:p>
                      <a:pPr algn="ctr"/>
                      <a:r>
                        <a:rPr lang="en-US" sz="2000" dirty="0"/>
                        <a:t>10-29</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300 mg twice weekly (every 72-96 hours)</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195752"/>
                  </a:ext>
                </a:extLst>
              </a:tr>
              <a:tr h="141255">
                <a:tc vMerge="1">
                  <a:txBody>
                    <a:bodyPr/>
                    <a:lstStyle/>
                    <a:p>
                      <a:endParaRPr lang="en-US"/>
                    </a:p>
                  </a:txBody>
                  <a:tcPr/>
                </a:tc>
                <a:tc>
                  <a:txBody>
                    <a:bodyPr/>
                    <a:lstStyle/>
                    <a:p>
                      <a:pPr algn="ctr"/>
                      <a:r>
                        <a:rPr lang="en-US" sz="2000" dirty="0"/>
                        <a:t>&lt; 10 and not on HD</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No recommendation</a:t>
                      </a:r>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5010638"/>
                  </a:ext>
                </a:extLst>
              </a:tr>
              <a:tr h="141255">
                <a:tc vMerge="1">
                  <a:txBody>
                    <a:bodyPr/>
                    <a:lstStyle/>
                    <a:p>
                      <a:endParaRPr lang="en-US"/>
                    </a:p>
                  </a:txBody>
                  <a:tcPr/>
                </a:tc>
                <a:tc>
                  <a:txBody>
                    <a:bodyPr/>
                    <a:lstStyle/>
                    <a:p>
                      <a:pPr algn="ctr"/>
                      <a:r>
                        <a:rPr lang="en-US" sz="2000" dirty="0"/>
                        <a:t>On HD</a:t>
                      </a:r>
                      <a:r>
                        <a:rPr lang="en-US" sz="2000" baseline="30000" dirty="0"/>
                        <a:t>2</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300 mg every 7 days</a:t>
                      </a:r>
                      <a:r>
                        <a:rPr lang="en-US" sz="2000" baseline="30000" dirty="0"/>
                        <a:t>3</a:t>
                      </a:r>
                      <a:endParaRPr lang="en-US" sz="2000" dirty="0"/>
                    </a:p>
                  </a:txBody>
                  <a:tcPr marL="91392" marR="91392"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650367"/>
                  </a:ext>
                </a:extLst>
              </a:tr>
            </a:tbl>
          </a:graphicData>
        </a:graphic>
      </p:graphicFrame>
      <p:sp>
        <p:nvSpPr>
          <p:cNvPr id="6" name="TextBox 5">
            <a:extLst>
              <a:ext uri="{FF2B5EF4-FFF2-40B4-BE49-F238E27FC236}">
                <a16:creationId xmlns:a16="http://schemas.microsoft.com/office/drawing/2014/main" id="{9D234C4A-E0BA-4C3D-A380-27C2C8611409}"/>
              </a:ext>
            </a:extLst>
          </p:cNvPr>
          <p:cNvSpPr txBox="1"/>
          <p:nvPr/>
        </p:nvSpPr>
        <p:spPr>
          <a:xfrm>
            <a:off x="521772" y="5074941"/>
            <a:ext cx="11515060" cy="1477328"/>
          </a:xfrm>
          <a:prstGeom prst="rect">
            <a:avLst/>
          </a:prstGeom>
          <a:noFill/>
        </p:spPr>
        <p:txBody>
          <a:bodyPr wrap="square" rtlCol="0">
            <a:spAutoFit/>
          </a:bodyPr>
          <a:lstStyle/>
          <a:p>
            <a:pPr marL="457063" indent="-457063">
              <a:buAutoNum type="arabicPeriod"/>
            </a:pPr>
            <a:r>
              <a:rPr lang="en-US" sz="1800" dirty="0"/>
              <a:t>Recommendations vary depending on co-formulation used. See </a:t>
            </a:r>
            <a:r>
              <a:rPr lang="en-US" sz="1800" dirty="0">
                <a:hlinkClick r:id="rId3"/>
              </a:rPr>
              <a:t>https://clinicalinfo.hiv.gov/en/guidelines/adult-and-adolescent-arv/antiretroviral-dosing-recommendations-patients-renal-or-hepatic</a:t>
            </a:r>
            <a:r>
              <a:rPr lang="en-US" sz="1800" dirty="0"/>
              <a:t> </a:t>
            </a:r>
          </a:p>
          <a:p>
            <a:pPr marL="457063" indent="-457063">
              <a:buAutoNum type="arabicPeriod"/>
            </a:pPr>
            <a:r>
              <a:rPr lang="en-US" sz="1800" dirty="0"/>
              <a:t>Dose after HD if given on HD day(s) </a:t>
            </a:r>
          </a:p>
          <a:p>
            <a:pPr marL="457063" indent="-457063">
              <a:buAutoNum type="arabicPeriod"/>
            </a:pPr>
            <a:r>
              <a:rPr lang="en-US" sz="1800" dirty="0"/>
              <a:t>Assumes three HD sessions of 4 hours duration each</a:t>
            </a:r>
          </a:p>
        </p:txBody>
      </p:sp>
    </p:spTree>
    <p:extLst>
      <p:ext uri="{BB962C8B-B14F-4D97-AF65-F5344CB8AC3E}">
        <p14:creationId xmlns:p14="http://schemas.microsoft.com/office/powerpoint/2010/main" val="1537645627"/>
      </p:ext>
    </p:extLst>
  </p:cSld>
  <p:clrMapOvr>
    <a:masterClrMapping/>
  </p:clrMapOvr>
  <mc:AlternateContent xmlns:mc="http://schemas.openxmlformats.org/markup-compatibility/2006" xmlns:p14="http://schemas.microsoft.com/office/powerpoint/2010/main">
    <mc:Choice Requires="p14">
      <p:transition spd="slow" p14:dur="2000" advTm="79355"/>
    </mc:Choice>
    <mc:Fallback xmlns="">
      <p:transition spd="slow" advTm="793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Ricky</a:t>
            </a:r>
          </a:p>
        </p:txBody>
      </p:sp>
      <p:sp>
        <p:nvSpPr>
          <p:cNvPr id="3" name="Content Placeholder 2"/>
          <p:cNvSpPr>
            <a:spLocks noGrp="1"/>
          </p:cNvSpPr>
          <p:nvPr>
            <p:ph idx="1"/>
          </p:nvPr>
        </p:nvSpPr>
        <p:spPr/>
        <p:txBody>
          <a:bodyPr>
            <a:normAutofit/>
          </a:bodyPr>
          <a:lstStyle/>
          <a:p>
            <a:r>
              <a:rPr lang="en-US" sz="3200" dirty="0"/>
              <a:t>Ricky is a 28 year old man who was recently discharged from the hospital where he was diagnosed with HIV/AIDS and disseminated </a:t>
            </a:r>
            <a:r>
              <a:rPr lang="en-US" sz="3200" i="1" dirty="0"/>
              <a:t>Mycobacterium avium </a:t>
            </a:r>
            <a:r>
              <a:rPr lang="en-US" sz="3200" dirty="0"/>
              <a:t>complex infection</a:t>
            </a:r>
          </a:p>
          <a:p>
            <a:r>
              <a:rPr lang="en-US" sz="3200" dirty="0"/>
              <a:t>He comes to the clinic to initiate ART</a:t>
            </a:r>
          </a:p>
          <a:p>
            <a:r>
              <a:rPr lang="en-US" sz="3200" dirty="0"/>
              <a:t>He states he has no preference with respect to food requirements or the need for a single tablet regimen but would prefer a once daily regimen</a:t>
            </a:r>
          </a:p>
          <a:p>
            <a:pPr marL="114310" indent="0">
              <a:buNone/>
            </a:pPr>
            <a:r>
              <a:rPr lang="en-US" sz="3200" dirty="0"/>
              <a:t> </a:t>
            </a:r>
          </a:p>
        </p:txBody>
      </p:sp>
    </p:spTree>
    <p:extLst>
      <p:ext uri="{BB962C8B-B14F-4D97-AF65-F5344CB8AC3E}">
        <p14:creationId xmlns:p14="http://schemas.microsoft.com/office/powerpoint/2010/main" val="92476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Ricky</a:t>
            </a:r>
          </a:p>
        </p:txBody>
      </p:sp>
      <p:sp>
        <p:nvSpPr>
          <p:cNvPr id="3" name="Content Placeholder 2"/>
          <p:cNvSpPr>
            <a:spLocks noGrp="1"/>
          </p:cNvSpPr>
          <p:nvPr>
            <p:ph idx="1"/>
          </p:nvPr>
        </p:nvSpPr>
        <p:spPr/>
        <p:txBody>
          <a:bodyPr>
            <a:normAutofit/>
          </a:bodyPr>
          <a:lstStyle/>
          <a:p>
            <a:r>
              <a:rPr lang="en-US" sz="2800" dirty="0"/>
              <a:t>Labs:</a:t>
            </a:r>
          </a:p>
          <a:p>
            <a:pPr lvl="1"/>
            <a:r>
              <a:rPr lang="en-US" sz="2575" dirty="0"/>
              <a:t>Genotype: pansensitive</a:t>
            </a:r>
          </a:p>
          <a:p>
            <a:pPr lvl="1"/>
            <a:r>
              <a:rPr lang="en-US" sz="2575" dirty="0"/>
              <a:t>AST/ALT: WNL</a:t>
            </a:r>
          </a:p>
          <a:p>
            <a:pPr lvl="1"/>
            <a:r>
              <a:rPr lang="en-US" sz="2575" dirty="0"/>
              <a:t>eGFR 103 mL/min</a:t>
            </a:r>
          </a:p>
          <a:p>
            <a:pPr lvl="1"/>
            <a:r>
              <a:rPr lang="en-US" sz="2575" dirty="0"/>
              <a:t>VL 182,000 copies/mL	CD4  43 cells/mm</a:t>
            </a:r>
            <a:r>
              <a:rPr lang="en-US" sz="2575" baseline="30000" dirty="0"/>
              <a:t>3</a:t>
            </a:r>
            <a:endParaRPr lang="en-US" sz="2575" dirty="0"/>
          </a:p>
          <a:p>
            <a:r>
              <a:rPr lang="en-US" sz="2800" dirty="0"/>
              <a:t>Allergies: NKDA</a:t>
            </a:r>
          </a:p>
          <a:p>
            <a:r>
              <a:rPr lang="en-US" sz="2800" dirty="0"/>
              <a:t>Medications: rifabutin 300 mg po once daily, azithromycin 500 mg po once daily, ethambutol 1000 mg po once daily, trimethoprim/sulfamethoxazole 1 DS tab po once daily</a:t>
            </a:r>
          </a:p>
        </p:txBody>
      </p:sp>
      <p:pic>
        <p:nvPicPr>
          <p:cNvPr id="5" name="Picture 4" descr="j033729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99412" y="649794"/>
            <a:ext cx="1773708" cy="186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03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 TAF-containing regimen not recommended for Ricky? </a:t>
            </a:r>
          </a:p>
        </p:txBody>
      </p:sp>
      <p:sp>
        <p:nvSpPr>
          <p:cNvPr id="3" name="Content Placeholder 2"/>
          <p:cNvSpPr>
            <a:spLocks noGrp="1"/>
          </p:cNvSpPr>
          <p:nvPr>
            <p:ph idx="1"/>
          </p:nvPr>
        </p:nvSpPr>
        <p:spPr>
          <a:xfrm>
            <a:off x="934720" y="1808481"/>
            <a:ext cx="9360463" cy="4159022"/>
          </a:xfrm>
        </p:spPr>
        <p:txBody>
          <a:bodyPr>
            <a:normAutofit lnSpcReduction="10000"/>
          </a:bodyPr>
          <a:lstStyle/>
          <a:p>
            <a:pPr marL="628660" indent="-514350">
              <a:buFont typeface="+mj-lt"/>
              <a:buAutoNum type="alphaUcPeriod"/>
            </a:pPr>
            <a:r>
              <a:rPr lang="en-US" sz="3200" dirty="0"/>
              <a:t>TAF may not be as effective as TDF in patients with high viral loads</a:t>
            </a:r>
          </a:p>
          <a:p>
            <a:pPr marL="628660" indent="-514350">
              <a:buFont typeface="+mj-lt"/>
              <a:buAutoNum type="alphaUcPeriod"/>
            </a:pPr>
            <a:r>
              <a:rPr lang="en-US" sz="3200" dirty="0"/>
              <a:t>Due to drug-drug interactions, TAF levels would be expected to be increased </a:t>
            </a:r>
          </a:p>
          <a:p>
            <a:pPr marL="628660" indent="-514350">
              <a:buFont typeface="+mj-lt"/>
              <a:buAutoNum type="alphaUcPeriod"/>
            </a:pPr>
            <a:r>
              <a:rPr lang="en-US" sz="3200" dirty="0"/>
              <a:t>Due to drug-drug interactions, TAF levels would be expected to be decreased</a:t>
            </a:r>
          </a:p>
          <a:p>
            <a:pPr marL="628660" indent="-514350">
              <a:buFont typeface="+mj-lt"/>
              <a:buAutoNum type="alphaUcPeriod"/>
            </a:pPr>
            <a:r>
              <a:rPr lang="en-US" sz="3200" dirty="0"/>
              <a:t>I’m not sure, I thought TAF could be used in all patients</a:t>
            </a:r>
          </a:p>
        </p:txBody>
      </p:sp>
    </p:spTree>
    <p:extLst>
      <p:ext uri="{BB962C8B-B14F-4D97-AF65-F5344CB8AC3E}">
        <p14:creationId xmlns:p14="http://schemas.microsoft.com/office/powerpoint/2010/main" val="709498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TAF Drug Interactions</a:t>
            </a:r>
          </a:p>
        </p:txBody>
      </p:sp>
      <p:sp>
        <p:nvSpPr>
          <p:cNvPr id="3" name="Content Placeholder 2"/>
          <p:cNvSpPr>
            <a:spLocks noGrp="1"/>
          </p:cNvSpPr>
          <p:nvPr>
            <p:ph idx="1"/>
          </p:nvPr>
        </p:nvSpPr>
        <p:spPr/>
        <p:txBody>
          <a:bodyPr>
            <a:normAutofit/>
          </a:bodyPr>
          <a:lstStyle/>
          <a:p>
            <a:r>
              <a:rPr lang="en-US" sz="2800" dirty="0"/>
              <a:t>Strong P-glycoprotein (P-gp) inducers are expected to </a:t>
            </a:r>
            <a:r>
              <a:rPr lang="en-US" sz="2800" dirty="0">
                <a:latin typeface="Times New Roman" panose="02020603050405020304" pitchFamily="18" charset="0"/>
                <a:cs typeface="Times New Roman" panose="02020603050405020304" pitchFamily="18" charset="0"/>
              </a:rPr>
              <a:t>↓ </a:t>
            </a:r>
            <a:r>
              <a:rPr lang="en-US" sz="2800" dirty="0"/>
              <a:t>TAF concentrations</a:t>
            </a:r>
          </a:p>
          <a:p>
            <a:pPr lvl="1"/>
            <a:r>
              <a:rPr lang="en-US" sz="2575" dirty="0"/>
              <a:t>Rifamycins (i.e., rifampin, rifabutin)</a:t>
            </a:r>
          </a:p>
          <a:p>
            <a:pPr lvl="1"/>
            <a:r>
              <a:rPr lang="en-US" sz="2575" dirty="0"/>
              <a:t>St. John’s Wort</a:t>
            </a:r>
          </a:p>
          <a:p>
            <a:pPr lvl="1"/>
            <a:r>
              <a:rPr lang="en-US" sz="2575" dirty="0"/>
              <a:t>Carbamazepine</a:t>
            </a:r>
          </a:p>
          <a:p>
            <a:pPr lvl="1"/>
            <a:r>
              <a:rPr lang="en-US" sz="2575" dirty="0"/>
              <a:t>Oxcarbazepine</a:t>
            </a:r>
          </a:p>
          <a:p>
            <a:pPr lvl="1"/>
            <a:r>
              <a:rPr lang="en-US" sz="2575" dirty="0"/>
              <a:t>Phenytoin</a:t>
            </a:r>
          </a:p>
          <a:p>
            <a:pPr lvl="1"/>
            <a:r>
              <a:rPr lang="en-US" sz="2575" dirty="0"/>
              <a:t>Phenobarbital</a:t>
            </a:r>
          </a:p>
        </p:txBody>
      </p:sp>
      <p:pic>
        <p:nvPicPr>
          <p:cNvPr id="8" name="Picture 2" descr="http://tse1.mm.bing.net/th?&amp;id=OIP.M4e75d5ff02362d13c65a4f82606616eao0&amp;w=299&amp;h=299&amp;c=0&amp;pid=1.9&amp;rs=0&amp;p=0&amp;r=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1212" y="3429001"/>
            <a:ext cx="1752600" cy="175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442" y="1240973"/>
            <a:ext cx="11084538" cy="4367299"/>
          </a:xfrm>
        </p:spPr>
        <p:txBody>
          <a:bodyPr>
            <a:normAutofit/>
          </a:bodyPr>
          <a:lstStyle/>
          <a:p>
            <a:endParaRPr lang="en-US" dirty="0"/>
          </a:p>
          <a:p>
            <a:r>
              <a:rPr lang="en-US" dirty="0">
                <a:solidFill>
                  <a:schemeClr val="bg1">
                    <a:lumMod val="85000"/>
                  </a:schemeClr>
                </a:solidFill>
              </a:rPr>
              <a:t>Discuss initial antiretroviral therapy (ART) options according to the most recent Department of Health and Human Services (DHHS) Guidelines for the Use of Antiretroviral Agents in Adults and Adolescents with HIV</a:t>
            </a:r>
          </a:p>
          <a:p>
            <a:r>
              <a:rPr lang="en-US" dirty="0"/>
              <a:t>List the factors involved in selecting initial antiretroviral therapy (ART) </a:t>
            </a:r>
          </a:p>
          <a:p>
            <a:r>
              <a:rPr lang="en-US" dirty="0">
                <a:solidFill>
                  <a:schemeClr val="bg1">
                    <a:lumMod val="85000"/>
                  </a:schemeClr>
                </a:solidFill>
              </a:rPr>
              <a:t>Utilizing patient case scenarios, select initial regimens taking into account co-morbidities, drug-drug interactions, and patient preferences</a:t>
            </a:r>
          </a:p>
          <a:p>
            <a:r>
              <a:rPr lang="en-US" dirty="0">
                <a:solidFill>
                  <a:schemeClr val="bg1">
                    <a:lumMod val="85000"/>
                  </a:schemeClr>
                </a:solidFill>
              </a:rPr>
              <a:t>Identify resources to assist patients in maintaining access to ART</a:t>
            </a:r>
          </a:p>
          <a:p>
            <a:endParaRPr lang="en-US" dirty="0"/>
          </a:p>
          <a:p>
            <a:endParaRPr lang="en-US" dirty="0"/>
          </a:p>
          <a:p>
            <a:endParaRPr lang="en-US" dirty="0"/>
          </a:p>
        </p:txBody>
      </p:sp>
    </p:spTree>
    <p:extLst>
      <p:ext uri="{BB962C8B-B14F-4D97-AF65-F5344CB8AC3E}">
        <p14:creationId xmlns:p14="http://schemas.microsoft.com/office/powerpoint/2010/main" val="82796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 Regimen Selection</a:t>
            </a:r>
          </a:p>
        </p:txBody>
      </p:sp>
      <p:sp>
        <p:nvSpPr>
          <p:cNvPr id="3" name="Content Placeholder 2"/>
          <p:cNvSpPr>
            <a:spLocks noGrp="1"/>
          </p:cNvSpPr>
          <p:nvPr>
            <p:ph sz="half" idx="1"/>
          </p:nvPr>
        </p:nvSpPr>
        <p:spPr>
          <a:xfrm>
            <a:off x="609442" y="1640454"/>
            <a:ext cx="4572159" cy="4222782"/>
          </a:xfrm>
        </p:spPr>
        <p:txBody>
          <a:bodyPr>
            <a:normAutofit fontScale="92500"/>
          </a:bodyPr>
          <a:lstStyle/>
          <a:p>
            <a:r>
              <a:rPr lang="en-US" sz="3600" dirty="0"/>
              <a:t>Viral load and CD4 cell count </a:t>
            </a:r>
          </a:p>
          <a:p>
            <a:r>
              <a:rPr lang="en-US" sz="3600" dirty="0"/>
              <a:t>HIV resistance </a:t>
            </a:r>
          </a:p>
          <a:p>
            <a:r>
              <a:rPr lang="en-US" sz="3600" dirty="0"/>
              <a:t>HLA-B*5701 status</a:t>
            </a:r>
          </a:p>
          <a:p>
            <a:r>
              <a:rPr lang="en-US" sz="3600" dirty="0"/>
              <a:t>Co-morbid conditions</a:t>
            </a:r>
          </a:p>
          <a:p>
            <a:r>
              <a:rPr lang="en-US" sz="3600" dirty="0"/>
              <a:t>Co-infections</a:t>
            </a:r>
          </a:p>
          <a:p>
            <a:pPr marL="152373" indent="0">
              <a:buNone/>
            </a:pPr>
            <a:endParaRPr lang="en-US" sz="3600" dirty="0"/>
          </a:p>
          <a:p>
            <a:endParaRPr lang="en-US" sz="3600" dirty="0"/>
          </a:p>
          <a:p>
            <a:pPr lvl="1"/>
            <a:endParaRPr lang="en-US" dirty="0"/>
          </a:p>
        </p:txBody>
      </p:sp>
      <p:sp>
        <p:nvSpPr>
          <p:cNvPr id="4" name="Content Placeholder 3"/>
          <p:cNvSpPr>
            <a:spLocks noGrp="1"/>
          </p:cNvSpPr>
          <p:nvPr>
            <p:ph sz="half" idx="2"/>
          </p:nvPr>
        </p:nvSpPr>
        <p:spPr>
          <a:xfrm>
            <a:off x="5891266" y="1640454"/>
            <a:ext cx="5383396" cy="4431307"/>
          </a:xfrm>
        </p:spPr>
        <p:txBody>
          <a:bodyPr vert="horz" lIns="121899" tIns="60949" rIns="121899" bIns="60949" rtlCol="0">
            <a:normAutofit fontScale="92500"/>
          </a:bodyPr>
          <a:lstStyle/>
          <a:p>
            <a:r>
              <a:rPr lang="en-US" sz="3600" dirty="0"/>
              <a:t>Pregnancy or pregnancy potential</a:t>
            </a:r>
          </a:p>
          <a:p>
            <a:r>
              <a:rPr lang="en-US" sz="3600" dirty="0"/>
              <a:t>Potential adverse effects</a:t>
            </a:r>
          </a:p>
          <a:p>
            <a:r>
              <a:rPr lang="en-US" sz="3600" dirty="0"/>
              <a:t>Potential drug-drug interactions</a:t>
            </a:r>
          </a:p>
          <a:p>
            <a:r>
              <a:rPr lang="en-US" sz="3600" dirty="0"/>
              <a:t>Patient preferences</a:t>
            </a:r>
          </a:p>
          <a:p>
            <a:r>
              <a:rPr lang="en-US" sz="3600" dirty="0"/>
              <a:t>Access/cost</a:t>
            </a:r>
          </a:p>
          <a:p>
            <a:endParaRPr lang="en-US" sz="3600" dirty="0"/>
          </a:p>
        </p:txBody>
      </p:sp>
      <p:pic>
        <p:nvPicPr>
          <p:cNvPr id="5" name="Picture 4" descr="settembre 2014 | Come studiare velocemente: conoscere la memori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9010" y="5277399"/>
            <a:ext cx="2315317" cy="1380199"/>
          </a:xfrm>
          <a:prstGeom prst="rect">
            <a:avLst/>
          </a:prstGeom>
        </p:spPr>
      </p:pic>
    </p:spTree>
    <p:extLst>
      <p:ext uri="{BB962C8B-B14F-4D97-AF65-F5344CB8AC3E}">
        <p14:creationId xmlns:p14="http://schemas.microsoft.com/office/powerpoint/2010/main" val="3052043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Specific Comorbid Conditions</a:t>
            </a:r>
          </a:p>
        </p:txBody>
      </p:sp>
      <p:sp>
        <p:nvSpPr>
          <p:cNvPr id="3" name="Content Placeholder 2"/>
          <p:cNvSpPr>
            <a:spLocks noGrp="1"/>
          </p:cNvSpPr>
          <p:nvPr>
            <p:ph idx="1"/>
          </p:nvPr>
        </p:nvSpPr>
        <p:spPr/>
        <p:txBody>
          <a:bodyPr/>
          <a:lstStyle/>
          <a:p>
            <a:r>
              <a:rPr lang="en-US" dirty="0"/>
              <a:t>Comorbid Conditions</a:t>
            </a:r>
          </a:p>
          <a:p>
            <a:pPr lvl="1"/>
            <a:r>
              <a:rPr lang="en-US" dirty="0"/>
              <a:t>E.g., Cardiovascular disease, hyperlipidemia, obesity, renal disease, osteoporosis or decreased bone density, psychiatric illness</a:t>
            </a:r>
          </a:p>
          <a:p>
            <a:r>
              <a:rPr lang="en-US" dirty="0"/>
              <a:t>Coinfections: hepatitis C virus (HCV), hepatitis B virus (HBV), tuberculosis (TB)</a:t>
            </a:r>
          </a:p>
        </p:txBody>
      </p:sp>
    </p:spTree>
    <p:extLst>
      <p:ext uri="{BB962C8B-B14F-4D97-AF65-F5344CB8AC3E}">
        <p14:creationId xmlns:p14="http://schemas.microsoft.com/office/powerpoint/2010/main" val="285964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Disclosure of Financial Relationships</a:t>
            </a:r>
          </a:p>
        </p:txBody>
      </p:sp>
      <p:sp>
        <p:nvSpPr>
          <p:cNvPr id="5123" name="Rectangle 3"/>
          <p:cNvSpPr>
            <a:spLocks noGrp="1" noChangeArrowheads="1"/>
          </p:cNvSpPr>
          <p:nvPr>
            <p:ph idx="1"/>
          </p:nvPr>
        </p:nvSpPr>
        <p:spPr/>
        <p:txBody>
          <a:bodyPr/>
          <a:lstStyle/>
          <a:p>
            <a:r>
              <a:rPr lang="en-US" dirty="0"/>
              <a:t>This speaker has the following financial relationship to disclose:</a:t>
            </a:r>
          </a:p>
          <a:p>
            <a:pPr lvl="1"/>
            <a:r>
              <a:rPr lang="en-US" dirty="0"/>
              <a:t>Bristol-Myers Squibb (spouse’s employer)</a:t>
            </a:r>
          </a:p>
          <a:p>
            <a:pPr lvl="1"/>
            <a:endParaRPr lang="en-US" dirty="0"/>
          </a:p>
          <a:p>
            <a:endParaRPr lang="en-US" dirty="0"/>
          </a:p>
          <a:p>
            <a:endParaRPr lang="en-US" dirty="0"/>
          </a:p>
          <a:p>
            <a:endParaRPr lang="en-US" dirty="0"/>
          </a:p>
        </p:txBody>
      </p:sp>
      <p:sp>
        <p:nvSpPr>
          <p:cNvPr id="5124" name="Text Box 4"/>
          <p:cNvSpPr txBox="1">
            <a:spLocks noChangeArrowheads="1"/>
          </p:cNvSpPr>
          <p:nvPr/>
        </p:nvSpPr>
        <p:spPr bwMode="auto">
          <a:xfrm>
            <a:off x="1621860" y="4713709"/>
            <a:ext cx="8622519" cy="830997"/>
          </a:xfrm>
          <a:prstGeom prst="rect">
            <a:avLst/>
          </a:prstGeom>
          <a:noFill/>
          <a:ln w="9525">
            <a:noFill/>
            <a:miter lim="800000"/>
            <a:headEnd/>
            <a:tailEnd/>
          </a:ln>
        </p:spPr>
        <p:txBody>
          <a:bodyPr wrap="square">
            <a:spAutoFit/>
          </a:bodyPr>
          <a:lstStyle/>
          <a:p>
            <a:pPr algn="ctr">
              <a:spcBef>
                <a:spcPct val="20000"/>
              </a:spcBef>
            </a:pPr>
            <a:r>
              <a:rPr lang="en-US" dirty="0"/>
              <a:t>This slide set has been peer-reviewed to ensure that there are</a:t>
            </a:r>
            <a:br>
              <a:rPr lang="en-US" dirty="0"/>
            </a:br>
            <a:r>
              <a:rPr lang="en-US" dirty="0"/>
              <a:t>no conflicts of interest represented in the presentation.</a:t>
            </a:r>
          </a:p>
        </p:txBody>
      </p:sp>
    </p:spTree>
    <p:custDataLst>
      <p:tags r:id="rId1"/>
    </p:custDataLst>
    <p:extLst>
      <p:ext uri="{BB962C8B-B14F-4D97-AF65-F5344CB8AC3E}">
        <p14:creationId xmlns:p14="http://schemas.microsoft.com/office/powerpoint/2010/main" val="2844151140"/>
      </p:ext>
    </p:extLst>
  </p:cSld>
  <p:clrMapOvr>
    <a:masterClrMapping/>
  </p:clrMapOvr>
  <mc:AlternateContent xmlns:mc="http://schemas.openxmlformats.org/markup-compatibility/2006" xmlns:p14="http://schemas.microsoft.com/office/powerpoint/2010/main">
    <mc:Choice Requires="p14">
      <p:transition p14:dur="10" advTm="8119"/>
    </mc:Choice>
    <mc:Fallback xmlns="">
      <p:transition advTm="81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Regimen/Drug Factors</a:t>
            </a:r>
          </a:p>
        </p:txBody>
      </p:sp>
      <p:sp>
        <p:nvSpPr>
          <p:cNvPr id="3" name="Content Placeholder 2"/>
          <p:cNvSpPr>
            <a:spLocks noGrp="1"/>
          </p:cNvSpPr>
          <p:nvPr>
            <p:ph idx="1"/>
          </p:nvPr>
        </p:nvSpPr>
        <p:spPr/>
        <p:txBody>
          <a:bodyPr>
            <a:normAutofit lnSpcReduction="10000"/>
          </a:bodyPr>
          <a:lstStyle/>
          <a:p>
            <a:r>
              <a:rPr lang="en-US" dirty="0"/>
              <a:t>Potential adverse effects</a:t>
            </a:r>
          </a:p>
          <a:p>
            <a:r>
              <a:rPr lang="en-US" dirty="0"/>
              <a:t>Potential drug-drug interactions</a:t>
            </a:r>
          </a:p>
          <a:p>
            <a:r>
              <a:rPr lang="en-US" dirty="0"/>
              <a:t>Convenience (e.g., pill burden, dosing frequency, food requirements)</a:t>
            </a:r>
          </a:p>
          <a:p>
            <a:r>
              <a:rPr lang="en-US" dirty="0"/>
              <a:t>Regimen’s genetic barrier to resistance (i.e., how easy is it for the virus to become resistant to the medicines in the event of missed doses)</a:t>
            </a:r>
          </a:p>
          <a:p>
            <a:r>
              <a:rPr lang="en-US" dirty="0"/>
              <a:t>Cost</a:t>
            </a:r>
          </a:p>
          <a:p>
            <a:endParaRPr lang="en-US" dirty="0"/>
          </a:p>
        </p:txBody>
      </p:sp>
    </p:spTree>
    <p:extLst>
      <p:ext uri="{BB962C8B-B14F-4D97-AF65-F5344CB8AC3E}">
        <p14:creationId xmlns:p14="http://schemas.microsoft.com/office/powerpoint/2010/main" val="2916037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Conversations About Patient Preferences and  Barriers to Adherence</a:t>
            </a:r>
          </a:p>
        </p:txBody>
      </p:sp>
      <p:sp>
        <p:nvSpPr>
          <p:cNvPr id="3" name="Content Placeholder 2"/>
          <p:cNvSpPr>
            <a:spLocks noGrp="1"/>
          </p:cNvSpPr>
          <p:nvPr>
            <p:ph idx="1"/>
          </p:nvPr>
        </p:nvSpPr>
        <p:spPr>
          <a:xfrm>
            <a:off x="518002" y="1934938"/>
            <a:ext cx="11084538" cy="4367299"/>
          </a:xfrm>
        </p:spPr>
        <p:txBody>
          <a:bodyPr>
            <a:normAutofit fontScale="92500" lnSpcReduction="10000"/>
          </a:bodyPr>
          <a:lstStyle/>
          <a:p>
            <a:r>
              <a:rPr lang="en-US" dirty="0"/>
              <a:t>Dosing frequency, pill burden, food requirements, size of pills, potential side effects</a:t>
            </a:r>
          </a:p>
          <a:p>
            <a:r>
              <a:rPr lang="en-US" dirty="0"/>
              <a:t>What is the patient’s typical day like?</a:t>
            </a:r>
          </a:p>
          <a:p>
            <a:r>
              <a:rPr lang="en-US" dirty="0"/>
              <a:t>What time would be most convenient to take medications?</a:t>
            </a:r>
          </a:p>
          <a:p>
            <a:pPr lvl="1"/>
            <a:r>
              <a:rPr lang="en-US" dirty="0"/>
              <a:t>It is best to tailor the regimen to predictable and routine daily events</a:t>
            </a:r>
          </a:p>
          <a:p>
            <a:pPr lvl="2"/>
            <a:r>
              <a:rPr lang="en-US" dirty="0"/>
              <a:t>How will schedule differ on weekends?</a:t>
            </a:r>
          </a:p>
          <a:p>
            <a:pPr lvl="2"/>
            <a:r>
              <a:rPr lang="en-US" dirty="0"/>
              <a:t>What will happen if they travel?</a:t>
            </a:r>
          </a:p>
          <a:p>
            <a:r>
              <a:rPr lang="en-US" dirty="0"/>
              <a:t>Will the cost of medications impact access?</a:t>
            </a:r>
          </a:p>
          <a:p>
            <a:pPr lvl="1"/>
            <a:endParaRPr lang="en-US" dirty="0"/>
          </a:p>
          <a:p>
            <a:pPr marL="152373" indent="0">
              <a:buNone/>
            </a:pPr>
            <a:endParaRPr lang="en-US" dirty="0"/>
          </a:p>
          <a:p>
            <a:endParaRPr lang="en-US" dirty="0"/>
          </a:p>
        </p:txBody>
      </p:sp>
      <p:pic>
        <p:nvPicPr>
          <p:cNvPr id="4" name="Picture 3" descr="Refutando la Programación Neurolingüística (PNL) 2ª Par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605" y="4433153"/>
            <a:ext cx="1972898" cy="1504335"/>
          </a:xfrm>
          <a:prstGeom prst="rect">
            <a:avLst/>
          </a:prstGeom>
        </p:spPr>
      </p:pic>
    </p:spTree>
    <p:extLst>
      <p:ext uri="{BB962C8B-B14F-4D97-AF65-F5344CB8AC3E}">
        <p14:creationId xmlns:p14="http://schemas.microsoft.com/office/powerpoint/2010/main" val="343070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442" y="1240973"/>
            <a:ext cx="11084538" cy="4367299"/>
          </a:xfrm>
        </p:spPr>
        <p:txBody>
          <a:bodyPr>
            <a:normAutofit fontScale="85000" lnSpcReduction="20000"/>
          </a:bodyPr>
          <a:lstStyle/>
          <a:p>
            <a:endParaRPr lang="en-US" dirty="0"/>
          </a:p>
          <a:p>
            <a:r>
              <a:rPr lang="en-US" dirty="0">
                <a:solidFill>
                  <a:schemeClr val="bg1">
                    <a:lumMod val="85000"/>
                  </a:schemeClr>
                </a:solidFill>
              </a:rPr>
              <a:t>Discuss initial antiretroviral therapy (ART) options according to the most recent Department of Health and Human Services (DHHS) Guidelines for the Use of Antiretroviral Agents in Adults and Adolescents with HIV</a:t>
            </a:r>
          </a:p>
          <a:p>
            <a:r>
              <a:rPr lang="en-US" dirty="0">
                <a:solidFill>
                  <a:schemeClr val="bg1">
                    <a:lumMod val="85000"/>
                  </a:schemeClr>
                </a:solidFill>
              </a:rPr>
              <a:t>List the factors involved in selecting initial antiretroviral therapy (ART) </a:t>
            </a:r>
          </a:p>
          <a:p>
            <a:r>
              <a:rPr lang="en-US" dirty="0"/>
              <a:t>Utilizing patient case scenarios, select initial regimens taking into account co-morbidities, drug-drug interactions, and patient preferences</a:t>
            </a:r>
          </a:p>
          <a:p>
            <a:r>
              <a:rPr lang="en-US" dirty="0">
                <a:solidFill>
                  <a:schemeClr val="bg1">
                    <a:lumMod val="85000"/>
                  </a:schemeClr>
                </a:solidFill>
              </a:rPr>
              <a:t>Identify resources to assist patients in maintaining access to ART</a:t>
            </a:r>
          </a:p>
          <a:p>
            <a:endParaRPr lang="en-US" dirty="0"/>
          </a:p>
          <a:p>
            <a:endParaRPr lang="en-US" dirty="0"/>
          </a:p>
          <a:p>
            <a:endParaRPr lang="en-US" dirty="0"/>
          </a:p>
        </p:txBody>
      </p:sp>
    </p:spTree>
    <p:extLst>
      <p:ext uri="{BB962C8B-B14F-4D97-AF65-F5344CB8AC3E}">
        <p14:creationId xmlns:p14="http://schemas.microsoft.com/office/powerpoint/2010/main" val="74242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Cynthia</a:t>
            </a:r>
          </a:p>
        </p:txBody>
      </p:sp>
      <p:sp>
        <p:nvSpPr>
          <p:cNvPr id="3" name="Content Placeholder 2"/>
          <p:cNvSpPr>
            <a:spLocks noGrp="1"/>
          </p:cNvSpPr>
          <p:nvPr>
            <p:ph idx="1"/>
          </p:nvPr>
        </p:nvSpPr>
        <p:spPr/>
        <p:txBody>
          <a:bodyPr>
            <a:normAutofit/>
          </a:bodyPr>
          <a:lstStyle/>
          <a:p>
            <a:r>
              <a:rPr lang="en-US" sz="2800" dirty="0"/>
              <a:t>Cynthia is a 28 year old woman recently diagnosed with HIV infection who presents to the clinic to start ART through a rapid start program</a:t>
            </a:r>
          </a:p>
          <a:p>
            <a:r>
              <a:rPr lang="en-US" sz="2800" dirty="0"/>
              <a:t>Baseline labs: drawn at visit, not yet available. </a:t>
            </a:r>
          </a:p>
          <a:p>
            <a:r>
              <a:rPr lang="en-US" sz="2800" dirty="0"/>
              <a:t>PMH: treated for chlamydia x 2</a:t>
            </a:r>
          </a:p>
          <a:p>
            <a:r>
              <a:rPr lang="en-US" sz="2800" dirty="0"/>
              <a:t>Social history: unmarried, never smoked, does not drink alcohol, has 1 child (3 years old) and is interested in having more. Her only birth control method is condoms. </a:t>
            </a:r>
          </a:p>
        </p:txBody>
      </p:sp>
    </p:spTree>
    <p:extLst>
      <p:ext uri="{BB962C8B-B14F-4D97-AF65-F5344CB8AC3E}">
        <p14:creationId xmlns:p14="http://schemas.microsoft.com/office/powerpoint/2010/main" val="171576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regimen would you choose for Cynthia?</a:t>
            </a:r>
          </a:p>
        </p:txBody>
      </p:sp>
      <p:sp>
        <p:nvSpPr>
          <p:cNvPr id="3" name="Content Placeholder 4"/>
          <p:cNvSpPr txBox="1">
            <a:spLocks/>
          </p:cNvSpPr>
          <p:nvPr/>
        </p:nvSpPr>
        <p:spPr>
          <a:xfrm>
            <a:off x="1051492" y="1801002"/>
            <a:ext cx="9464107" cy="3123423"/>
          </a:xfrm>
          <a:prstGeom prst="rect">
            <a:avLst/>
          </a:prstGeom>
        </p:spPr>
        <p:txBody>
          <a:bodyPr vert="horz" lIns="121899" tIns="60949" rIns="121899" bIns="60949" rtlCol="0">
            <a:normAutofit fontScale="92500" lnSpcReduction="10000"/>
          </a:bodyPr>
          <a:lstStyle>
            <a:lvl1pPr marL="342931" indent="-228621" algn="l" defTabSz="914484" rtl="0" eaLnBrk="1" latinLnBrk="0" hangingPunct="1">
              <a:spcBef>
                <a:spcPct val="20000"/>
              </a:spcBef>
              <a:buClr>
                <a:schemeClr val="accent6"/>
              </a:buClr>
              <a:buFont typeface="Wingdings" charset="2"/>
              <a:buChar char="§"/>
              <a:defRPr sz="2401" b="0" i="0" kern="1200">
                <a:solidFill>
                  <a:schemeClr val="tx1"/>
                </a:solidFill>
                <a:latin typeface="+mn-lt"/>
                <a:ea typeface="+mn-ea"/>
                <a:cs typeface="ITC Avant Garde Std Md"/>
              </a:defRPr>
            </a:lvl1pPr>
            <a:lvl2pPr marL="640139" indent="-228621" algn="l" defTabSz="914484" rtl="0" eaLnBrk="1" latinLnBrk="0" hangingPunct="1">
              <a:spcBef>
                <a:spcPct val="20000"/>
              </a:spcBef>
              <a:buClr>
                <a:schemeClr val="accent6"/>
              </a:buClr>
              <a:buFont typeface="Wingdings" charset="2"/>
              <a:buChar char="§"/>
              <a:defRPr sz="2176" b="0" i="0" kern="1200">
                <a:solidFill>
                  <a:schemeClr val="tx1"/>
                </a:solidFill>
                <a:latin typeface="+mn-lt"/>
                <a:ea typeface="+mn-ea"/>
                <a:cs typeface="ITC Avant Garde Std Md"/>
              </a:defRPr>
            </a:lvl2pPr>
            <a:lvl3pPr marL="1005932" indent="-228621" algn="l" defTabSz="914484" rtl="0" eaLnBrk="1" latinLnBrk="0" hangingPunct="1">
              <a:spcBef>
                <a:spcPct val="20000"/>
              </a:spcBef>
              <a:buClr>
                <a:schemeClr val="accent6"/>
              </a:buClr>
              <a:buFont typeface="Wingdings" charset="2"/>
              <a:buChar char="§"/>
              <a:defRPr sz="2026" b="0" i="0" kern="1200">
                <a:solidFill>
                  <a:schemeClr val="tx1"/>
                </a:solidFill>
                <a:latin typeface="+mn-lt"/>
                <a:ea typeface="+mn-ea"/>
                <a:cs typeface="ITC Avant Garde Std Md"/>
              </a:defRPr>
            </a:lvl3pPr>
            <a:lvl4pPr marL="1280277" indent="-228621" algn="l" defTabSz="91448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622" indent="-228621" algn="l" defTabSz="914484" rtl="0" eaLnBrk="1" latinLnBrk="0" hangingPunct="1">
              <a:spcBef>
                <a:spcPct val="20000"/>
              </a:spcBef>
              <a:buClr>
                <a:schemeClr val="accent6"/>
              </a:buClr>
              <a:buFont typeface="Wingdings" charset="2"/>
              <a:buChar char="§"/>
              <a:defRPr sz="1575" b="0" i="0" kern="1200" baseline="0">
                <a:solidFill>
                  <a:schemeClr val="tx1"/>
                </a:solidFill>
                <a:latin typeface="+mn-lt"/>
                <a:ea typeface="+mn-ea"/>
                <a:cs typeface="ITC Avant Garde Std Md"/>
              </a:defRPr>
            </a:lvl5pPr>
            <a:lvl6pPr marL="1737519" indent="-182897" algn="l" defTabSz="914484" rtl="0" eaLnBrk="1" latinLnBrk="0" hangingPunct="1">
              <a:spcBef>
                <a:spcPct val="20000"/>
              </a:spcBef>
              <a:buClr>
                <a:schemeClr val="accent1"/>
              </a:buClr>
              <a:buFont typeface="Arial" pitchFamily="34" charset="0"/>
              <a:buChar char="•"/>
              <a:defRPr sz="1425" kern="1200" baseline="0">
                <a:solidFill>
                  <a:schemeClr val="tx1"/>
                </a:solidFill>
                <a:latin typeface="+mn-lt"/>
                <a:ea typeface="+mn-ea"/>
                <a:cs typeface="+mn-cs"/>
              </a:defRPr>
            </a:lvl6pPr>
            <a:lvl7pPr marL="1920416" indent="-182897" algn="l" defTabSz="914484" rtl="0" eaLnBrk="1" latinLnBrk="0" hangingPunct="1">
              <a:spcBef>
                <a:spcPct val="20000"/>
              </a:spcBef>
              <a:buClr>
                <a:schemeClr val="accent2"/>
              </a:buClr>
              <a:buFont typeface="Arial" pitchFamily="34" charset="0"/>
              <a:buChar char="•"/>
              <a:defRPr sz="1425" kern="1200">
                <a:solidFill>
                  <a:schemeClr val="tx1"/>
                </a:solidFill>
                <a:latin typeface="+mn-lt"/>
                <a:ea typeface="+mn-ea"/>
                <a:cs typeface="+mn-cs"/>
              </a:defRPr>
            </a:lvl7pPr>
            <a:lvl8pPr marL="2103312" indent="-182897" algn="l" defTabSz="914484" rtl="0" eaLnBrk="1" latinLnBrk="0" hangingPunct="1">
              <a:spcBef>
                <a:spcPct val="20000"/>
              </a:spcBef>
              <a:buClr>
                <a:schemeClr val="accent3"/>
              </a:buClr>
              <a:buFont typeface="Arial" pitchFamily="34" charset="0"/>
              <a:buChar char="•"/>
              <a:defRPr sz="1425" kern="1200">
                <a:solidFill>
                  <a:schemeClr val="tx1"/>
                </a:solidFill>
                <a:latin typeface="+mn-lt"/>
                <a:ea typeface="+mn-ea"/>
                <a:cs typeface="+mn-cs"/>
              </a:defRPr>
            </a:lvl8pPr>
            <a:lvl9pPr marL="2286210" indent="-182897" algn="l" defTabSz="914484" rtl="0" eaLnBrk="1" latinLnBrk="0" hangingPunct="1">
              <a:spcBef>
                <a:spcPct val="20000"/>
              </a:spcBef>
              <a:buClr>
                <a:schemeClr val="accent4"/>
              </a:buClr>
              <a:buFont typeface="Arial" pitchFamily="34" charset="0"/>
              <a:buChar char="•"/>
              <a:defRPr sz="1425" kern="1200">
                <a:solidFill>
                  <a:schemeClr val="tx1"/>
                </a:solidFill>
                <a:latin typeface="+mn-lt"/>
                <a:ea typeface="+mn-ea"/>
                <a:cs typeface="+mn-cs"/>
              </a:defRPr>
            </a:lvl9pPr>
          </a:lstStyle>
          <a:p>
            <a:pPr marL="628660" marR="0" lvl="0" indent="-514350" algn="l" defTabSz="914484" rtl="0" eaLnBrk="1" fontAlgn="auto" latinLnBrk="0" hangingPunct="1">
              <a:lnSpc>
                <a:spcPct val="150000"/>
              </a:lnSpc>
              <a:spcBef>
                <a:spcPct val="20000"/>
              </a:spcBef>
              <a:spcAft>
                <a:spcPts val="0"/>
              </a:spcAft>
              <a:buClr>
                <a:srgbClr val="D6201A"/>
              </a:buClr>
              <a:buSzTx/>
              <a:buFont typeface="+mj-lt"/>
              <a:buAutoNum type="alphaUcPeriod"/>
              <a:tabLst/>
              <a:defRPr/>
            </a:pPr>
            <a:r>
              <a:rPr kumimoji="0" lang="en-US" sz="3200" b="0" i="0" u="none" strike="noStrike" kern="1200" cap="none" spc="0" normalizeH="0" baseline="0" noProof="0" dirty="0">
                <a:ln>
                  <a:noFill/>
                </a:ln>
                <a:solidFill>
                  <a:srgbClr val="222222"/>
                </a:solidFill>
                <a:effectLst/>
                <a:uLnTx/>
                <a:uFillTx/>
                <a:latin typeface="Arial"/>
                <a:ea typeface="+mn-ea"/>
              </a:rPr>
              <a:t>BIC/TAF/FTC (</a:t>
            </a:r>
            <a:r>
              <a:rPr kumimoji="0" lang="en-US" sz="3200" b="0" i="0" u="none" strike="noStrike" kern="1200" cap="none" spc="0" normalizeH="0" baseline="0" noProof="0" dirty="0" err="1">
                <a:ln>
                  <a:noFill/>
                </a:ln>
                <a:solidFill>
                  <a:srgbClr val="222222"/>
                </a:solidFill>
                <a:effectLst/>
                <a:uLnTx/>
                <a:uFillTx/>
                <a:latin typeface="Arial"/>
                <a:ea typeface="+mn-ea"/>
              </a:rPr>
              <a:t>Biktarvy</a:t>
            </a:r>
            <a:r>
              <a:rPr kumimoji="0" lang="en-US" sz="3200" b="0" i="0" u="none" strike="noStrike" kern="1200" cap="none" spc="0" normalizeH="0" baseline="0" noProof="0" dirty="0">
                <a:ln>
                  <a:noFill/>
                </a:ln>
                <a:solidFill>
                  <a:srgbClr val="222222"/>
                </a:solidFill>
                <a:effectLst/>
                <a:uLnTx/>
                <a:uFillTx/>
                <a:latin typeface="Arial"/>
                <a:ea typeface="+mn-ea"/>
              </a:rPr>
              <a:t>)</a:t>
            </a:r>
          </a:p>
          <a:p>
            <a:pPr marL="628660" marR="0" lvl="0" indent="-514350" algn="l" defTabSz="914484" rtl="0" eaLnBrk="1" fontAlgn="auto" latinLnBrk="0" hangingPunct="1">
              <a:lnSpc>
                <a:spcPct val="150000"/>
              </a:lnSpc>
              <a:spcBef>
                <a:spcPct val="20000"/>
              </a:spcBef>
              <a:spcAft>
                <a:spcPts val="0"/>
              </a:spcAft>
              <a:buClr>
                <a:srgbClr val="D6201A"/>
              </a:buClr>
              <a:buSzTx/>
              <a:buFont typeface="+mj-lt"/>
              <a:buAutoNum type="alphaUcPeriod"/>
              <a:tabLst/>
              <a:defRPr/>
            </a:pPr>
            <a:r>
              <a:rPr kumimoji="0" lang="en-US" sz="3200" b="0" i="0" u="none" strike="noStrike" kern="1200" cap="none" spc="0" normalizeH="0" baseline="0" noProof="0" dirty="0">
                <a:ln>
                  <a:noFill/>
                </a:ln>
                <a:solidFill>
                  <a:srgbClr val="222222"/>
                </a:solidFill>
                <a:effectLst/>
                <a:uLnTx/>
                <a:uFillTx/>
                <a:latin typeface="Arial"/>
                <a:ea typeface="+mn-ea"/>
              </a:rPr>
              <a:t>DRV/c + TAF/FTC (</a:t>
            </a:r>
            <a:r>
              <a:rPr kumimoji="0" lang="en-US" sz="3200" b="0" i="0" u="none" strike="noStrike" kern="1200" cap="none" spc="0" normalizeH="0" baseline="0" noProof="0" dirty="0" err="1">
                <a:ln>
                  <a:noFill/>
                </a:ln>
                <a:solidFill>
                  <a:srgbClr val="222222"/>
                </a:solidFill>
                <a:effectLst/>
                <a:uLnTx/>
                <a:uFillTx/>
                <a:latin typeface="Arial"/>
                <a:ea typeface="+mn-ea"/>
              </a:rPr>
              <a:t>Prezcobix</a:t>
            </a:r>
            <a:r>
              <a:rPr kumimoji="0" lang="en-US" sz="3200" b="0" i="0" u="none" strike="noStrike" kern="1200" cap="none" spc="0" normalizeH="0" baseline="0" noProof="0" dirty="0">
                <a:ln>
                  <a:noFill/>
                </a:ln>
                <a:solidFill>
                  <a:srgbClr val="222222"/>
                </a:solidFill>
                <a:effectLst/>
                <a:uLnTx/>
                <a:uFillTx/>
                <a:latin typeface="Arial"/>
                <a:ea typeface="+mn-ea"/>
              </a:rPr>
              <a:t> + </a:t>
            </a:r>
            <a:r>
              <a:rPr kumimoji="0" lang="en-US" sz="3200" b="0" i="0" u="none" strike="noStrike" kern="1200" cap="none" spc="0" normalizeH="0" baseline="0" noProof="0" dirty="0" err="1">
                <a:ln>
                  <a:noFill/>
                </a:ln>
                <a:solidFill>
                  <a:srgbClr val="222222"/>
                </a:solidFill>
                <a:effectLst/>
                <a:uLnTx/>
                <a:uFillTx/>
                <a:latin typeface="Arial"/>
                <a:ea typeface="+mn-ea"/>
              </a:rPr>
              <a:t>Descovy</a:t>
            </a:r>
            <a:r>
              <a:rPr kumimoji="0" lang="en-US" sz="3200" b="0" i="0" u="none" strike="noStrike" kern="1200" cap="none" spc="0" normalizeH="0" baseline="0" noProof="0" dirty="0">
                <a:ln>
                  <a:noFill/>
                </a:ln>
                <a:solidFill>
                  <a:srgbClr val="222222"/>
                </a:solidFill>
                <a:effectLst/>
                <a:uLnTx/>
                <a:uFillTx/>
                <a:latin typeface="Arial"/>
                <a:ea typeface="+mn-ea"/>
              </a:rPr>
              <a:t>)</a:t>
            </a:r>
          </a:p>
          <a:p>
            <a:pPr marL="628660" marR="0" lvl="0" indent="-514350" algn="l" defTabSz="914484" rtl="0" eaLnBrk="1" fontAlgn="auto" latinLnBrk="0" hangingPunct="1">
              <a:lnSpc>
                <a:spcPct val="150000"/>
              </a:lnSpc>
              <a:spcBef>
                <a:spcPct val="20000"/>
              </a:spcBef>
              <a:spcAft>
                <a:spcPts val="0"/>
              </a:spcAft>
              <a:buClr>
                <a:srgbClr val="D6201A"/>
              </a:buClr>
              <a:buSzTx/>
              <a:buFont typeface="+mj-lt"/>
              <a:buAutoNum type="alphaUcPeriod"/>
              <a:tabLst/>
              <a:defRPr/>
            </a:pPr>
            <a:r>
              <a:rPr kumimoji="0" lang="en-US" sz="3200" b="0" i="0" u="none" strike="noStrike" kern="1200" cap="none" spc="0" normalizeH="0" baseline="0" noProof="0" dirty="0">
                <a:ln>
                  <a:noFill/>
                </a:ln>
                <a:solidFill>
                  <a:srgbClr val="222222"/>
                </a:solidFill>
                <a:effectLst/>
                <a:uLnTx/>
                <a:uFillTx/>
                <a:latin typeface="Arial"/>
                <a:ea typeface="+mn-ea"/>
              </a:rPr>
              <a:t>DTG + TAF/FTC (</a:t>
            </a:r>
            <a:r>
              <a:rPr kumimoji="0" lang="en-US" sz="3200" b="0" i="0" u="none" strike="noStrike" kern="1200" cap="none" spc="0" normalizeH="0" baseline="0" noProof="0" dirty="0" err="1">
                <a:ln>
                  <a:noFill/>
                </a:ln>
                <a:solidFill>
                  <a:srgbClr val="222222"/>
                </a:solidFill>
                <a:effectLst/>
                <a:uLnTx/>
                <a:uFillTx/>
                <a:latin typeface="Arial"/>
                <a:ea typeface="+mn-ea"/>
              </a:rPr>
              <a:t>Tivicay</a:t>
            </a:r>
            <a:r>
              <a:rPr kumimoji="0" lang="en-US" sz="3200" b="0" i="0" u="none" strike="noStrike" kern="1200" cap="none" spc="0" normalizeH="0" baseline="0" noProof="0" dirty="0">
                <a:ln>
                  <a:noFill/>
                </a:ln>
                <a:solidFill>
                  <a:srgbClr val="222222"/>
                </a:solidFill>
                <a:effectLst/>
                <a:uLnTx/>
                <a:uFillTx/>
                <a:latin typeface="Arial"/>
                <a:ea typeface="+mn-ea"/>
              </a:rPr>
              <a:t> + </a:t>
            </a:r>
            <a:r>
              <a:rPr kumimoji="0" lang="en-US" sz="3200" b="0" i="0" u="none" strike="noStrike" kern="1200" cap="none" spc="0" normalizeH="0" baseline="0" noProof="0" dirty="0" err="1">
                <a:ln>
                  <a:noFill/>
                </a:ln>
                <a:solidFill>
                  <a:srgbClr val="222222"/>
                </a:solidFill>
                <a:effectLst/>
                <a:uLnTx/>
                <a:uFillTx/>
                <a:latin typeface="Arial"/>
                <a:ea typeface="+mn-ea"/>
              </a:rPr>
              <a:t>Descovy</a:t>
            </a:r>
            <a:r>
              <a:rPr kumimoji="0" lang="en-US" sz="3200" b="0" i="0" u="none" strike="noStrike" kern="1200" cap="none" spc="0" normalizeH="0" baseline="0" noProof="0" dirty="0">
                <a:ln>
                  <a:noFill/>
                </a:ln>
                <a:solidFill>
                  <a:srgbClr val="222222"/>
                </a:solidFill>
                <a:effectLst/>
                <a:uLnTx/>
                <a:uFillTx/>
                <a:latin typeface="Arial"/>
                <a:ea typeface="+mn-ea"/>
              </a:rPr>
              <a:t>)</a:t>
            </a:r>
          </a:p>
          <a:p>
            <a:pPr marL="628660" indent="-514350">
              <a:lnSpc>
                <a:spcPct val="150000"/>
              </a:lnSpc>
              <a:buClr>
                <a:srgbClr val="D6201A"/>
              </a:buClr>
              <a:buFont typeface="+mj-lt"/>
              <a:buAutoNum type="alphaUcPeriod"/>
            </a:pPr>
            <a:r>
              <a:rPr lang="en-US" sz="3200" dirty="0">
                <a:solidFill>
                  <a:srgbClr val="222222"/>
                </a:solidFill>
              </a:rPr>
              <a:t>DTG + TDF/FTC (</a:t>
            </a:r>
            <a:r>
              <a:rPr lang="en-US" sz="3200" dirty="0" err="1">
                <a:solidFill>
                  <a:srgbClr val="222222"/>
                </a:solidFill>
              </a:rPr>
              <a:t>Tivicay</a:t>
            </a:r>
            <a:r>
              <a:rPr lang="en-US" sz="3200" dirty="0">
                <a:solidFill>
                  <a:srgbClr val="222222"/>
                </a:solidFill>
              </a:rPr>
              <a:t> + Truvada)</a:t>
            </a:r>
          </a:p>
          <a:p>
            <a:pPr marL="114310" marR="0" lvl="0" indent="0" algn="l" defTabSz="914484" rtl="0" eaLnBrk="1" fontAlgn="auto" latinLnBrk="0" hangingPunct="1">
              <a:lnSpc>
                <a:spcPct val="150000"/>
              </a:lnSpc>
              <a:spcBef>
                <a:spcPct val="20000"/>
              </a:spcBef>
              <a:spcAft>
                <a:spcPts val="0"/>
              </a:spcAft>
              <a:buClr>
                <a:srgbClr val="D6201A"/>
              </a:buClr>
              <a:buSzTx/>
              <a:buNone/>
              <a:tabLst/>
              <a:defRPr/>
            </a:pPr>
            <a:endParaRPr kumimoji="0" lang="en-US" sz="3200" b="0" i="0" u="none" strike="noStrike" kern="1200" cap="none" spc="0" normalizeH="0" baseline="0" noProof="0" dirty="0">
              <a:ln>
                <a:noFill/>
              </a:ln>
              <a:solidFill>
                <a:srgbClr val="222222"/>
              </a:solidFill>
              <a:effectLst/>
              <a:uLnTx/>
              <a:uFillTx/>
              <a:latin typeface="Arial"/>
              <a:ea typeface="+mn-ea"/>
            </a:endParaRPr>
          </a:p>
          <a:p>
            <a:pPr marL="114310" marR="0" lvl="0" indent="0" algn="l" defTabSz="914484"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3200" b="0" i="0" u="none" strike="noStrike" kern="1200" cap="none" spc="0" normalizeH="0" baseline="0" noProof="0" dirty="0">
              <a:ln>
                <a:noFill/>
              </a:ln>
              <a:solidFill>
                <a:srgbClr val="222222"/>
              </a:solidFill>
              <a:effectLst/>
              <a:uLnTx/>
              <a:uFillTx/>
              <a:latin typeface="Arial"/>
              <a:ea typeface="+mn-ea"/>
            </a:endParaRPr>
          </a:p>
          <a:p>
            <a:pPr marL="114310" marR="0" lvl="0" indent="0" algn="l" defTabSz="914484" rtl="0" eaLnBrk="1" fontAlgn="auto" latinLnBrk="0" hangingPunct="1">
              <a:lnSpc>
                <a:spcPct val="100000"/>
              </a:lnSpc>
              <a:spcBef>
                <a:spcPct val="20000"/>
              </a:spcBef>
              <a:spcAft>
                <a:spcPts val="0"/>
              </a:spcAft>
              <a:buClr>
                <a:srgbClr val="D6201A"/>
              </a:buClr>
              <a:buSzTx/>
              <a:buFont typeface="Wingdings" charset="2"/>
              <a:buNone/>
              <a:tabLst/>
              <a:defRPr/>
            </a:pPr>
            <a:endParaRPr kumimoji="0" lang="en-US" sz="3200" b="0" i="0" u="none" strike="noStrike" kern="1200" cap="none" spc="0" normalizeH="0" baseline="0" noProof="0" dirty="0">
              <a:ln>
                <a:noFill/>
              </a:ln>
              <a:solidFill>
                <a:srgbClr val="222222"/>
              </a:solidFill>
              <a:effectLst/>
              <a:uLnTx/>
              <a:uFillTx/>
              <a:latin typeface="Arial"/>
              <a:ea typeface="+mn-ea"/>
            </a:endParaRPr>
          </a:p>
          <a:p>
            <a:pPr marL="628660" marR="0" lvl="0" indent="-514350" algn="l" defTabSz="914484" rtl="0" eaLnBrk="1" fontAlgn="auto" latinLnBrk="0" hangingPunct="1">
              <a:lnSpc>
                <a:spcPct val="100000"/>
              </a:lnSpc>
              <a:spcBef>
                <a:spcPct val="20000"/>
              </a:spcBef>
              <a:spcAft>
                <a:spcPts val="0"/>
              </a:spcAft>
              <a:buClr>
                <a:srgbClr val="D6201A"/>
              </a:buClr>
              <a:buSzTx/>
              <a:buFont typeface="+mj-lt"/>
              <a:buAutoNum type="alphaUcPeriod"/>
              <a:tabLst/>
              <a:defRPr/>
            </a:pPr>
            <a:endParaRPr kumimoji="0" lang="en-US" sz="3200" b="0" i="0" u="none" strike="noStrike" kern="1200" cap="none" spc="0" normalizeH="0" baseline="0" noProof="0" dirty="0">
              <a:ln>
                <a:noFill/>
              </a:ln>
              <a:solidFill>
                <a:srgbClr val="222222"/>
              </a:solidFill>
              <a:effectLst/>
              <a:uLnTx/>
              <a:uFillTx/>
              <a:latin typeface="Arial"/>
              <a:ea typeface="+mn-ea"/>
            </a:endParaRPr>
          </a:p>
          <a:p>
            <a:pPr marL="628660" marR="0" lvl="0" indent="-514350" algn="l" defTabSz="914484" rtl="0" eaLnBrk="1" fontAlgn="auto" latinLnBrk="0" hangingPunct="1">
              <a:lnSpc>
                <a:spcPct val="100000"/>
              </a:lnSpc>
              <a:spcBef>
                <a:spcPct val="20000"/>
              </a:spcBef>
              <a:spcAft>
                <a:spcPts val="0"/>
              </a:spcAft>
              <a:buClr>
                <a:srgbClr val="D6201A"/>
              </a:buClr>
              <a:buSzTx/>
              <a:buFont typeface="+mj-lt"/>
              <a:buAutoNum type="alphaUcPeriod"/>
              <a:tabLst/>
              <a:defRPr/>
            </a:pPr>
            <a:endParaRPr kumimoji="0" lang="en-US" sz="3200" b="0" i="0" u="none" strike="noStrike" kern="1200" cap="none" spc="0" normalizeH="0" baseline="0" noProof="0" dirty="0">
              <a:ln>
                <a:noFill/>
              </a:ln>
              <a:solidFill>
                <a:srgbClr val="222222"/>
              </a:solidFill>
              <a:effectLst/>
              <a:uLnTx/>
              <a:uFillTx/>
              <a:latin typeface="Arial"/>
              <a:ea typeface="+mn-ea"/>
            </a:endParaRPr>
          </a:p>
          <a:p>
            <a:pPr marL="628660" marR="0" lvl="0" indent="-514350" algn="l" defTabSz="914484" rtl="0" eaLnBrk="1" fontAlgn="auto" latinLnBrk="0" hangingPunct="1">
              <a:lnSpc>
                <a:spcPct val="100000"/>
              </a:lnSpc>
              <a:spcBef>
                <a:spcPct val="20000"/>
              </a:spcBef>
              <a:spcAft>
                <a:spcPts val="0"/>
              </a:spcAft>
              <a:buClr>
                <a:srgbClr val="D6201A"/>
              </a:buClr>
              <a:buSzTx/>
              <a:buFont typeface="+mj-lt"/>
              <a:buAutoNum type="alphaUcPeriod"/>
              <a:tabLst/>
              <a:defRPr/>
            </a:pPr>
            <a:endParaRPr kumimoji="0" lang="en-US" sz="3200" b="0" i="0" u="none" strike="noStrike" kern="1200" cap="none" spc="0" normalizeH="0" baseline="0" noProof="0" dirty="0">
              <a:ln>
                <a:noFill/>
              </a:ln>
              <a:solidFill>
                <a:srgbClr val="222222"/>
              </a:solidFill>
              <a:effectLst/>
              <a:uLnTx/>
              <a:uFillTx/>
              <a:latin typeface="Arial"/>
              <a:ea typeface="+mn-ea"/>
            </a:endParaRPr>
          </a:p>
        </p:txBody>
      </p:sp>
    </p:spTree>
    <p:extLst>
      <p:ext uri="{BB962C8B-B14F-4D97-AF65-F5344CB8AC3E}">
        <p14:creationId xmlns:p14="http://schemas.microsoft.com/office/powerpoint/2010/main" val="805793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INSTI Risk of Neural Tube Defects</a:t>
            </a:r>
          </a:p>
        </p:txBody>
      </p:sp>
      <p:sp>
        <p:nvSpPr>
          <p:cNvPr id="3" name="Content Placeholder 2"/>
          <p:cNvSpPr>
            <a:spLocks noGrp="1"/>
          </p:cNvSpPr>
          <p:nvPr>
            <p:ph idx="1"/>
          </p:nvPr>
        </p:nvSpPr>
        <p:spPr>
          <a:xfrm>
            <a:off x="609443" y="1747161"/>
            <a:ext cx="9726543" cy="4367299"/>
          </a:xfrm>
        </p:spPr>
        <p:txBody>
          <a:bodyPr>
            <a:normAutofit fontScale="92500" lnSpcReduction="10000"/>
          </a:bodyPr>
          <a:lstStyle/>
          <a:p>
            <a:r>
              <a:rPr lang="en-US" altLang="en-US" sz="2800" dirty="0">
                <a:latin typeface="+mj-lt"/>
              </a:rPr>
              <a:t>Very small increased risk of neural tube defects seen with DTG</a:t>
            </a:r>
          </a:p>
          <a:p>
            <a:r>
              <a:rPr lang="en-US" altLang="en-US" sz="2800" dirty="0">
                <a:latin typeface="+mj-lt"/>
              </a:rPr>
              <a:t>Advantages of DTG include once daily dosing, well-tolerated, rapid viral suppression</a:t>
            </a:r>
          </a:p>
          <a:p>
            <a:r>
              <a:rPr lang="en-US" altLang="en-US" sz="2800" dirty="0">
                <a:latin typeface="+mj-lt"/>
              </a:rPr>
              <a:t>Perinatal guidelines now list DTG as a preferred agent throughout pregnancy and in women trying to conceive</a:t>
            </a:r>
          </a:p>
          <a:p>
            <a:r>
              <a:rPr lang="en-US" altLang="en-US" sz="2800" dirty="0">
                <a:latin typeface="+mj-lt"/>
              </a:rPr>
              <a:t>Guidelines stress importance of patient counseling and informed decision making</a:t>
            </a:r>
          </a:p>
          <a:p>
            <a:r>
              <a:rPr lang="en-US" altLang="en-US" sz="2800" dirty="0">
                <a:latin typeface="+mj-lt"/>
              </a:rPr>
              <a:t>See </a:t>
            </a:r>
            <a:r>
              <a:rPr lang="en-US" altLang="en-US" sz="2800" dirty="0">
                <a:latin typeface="+mj-lt"/>
                <a:hlinkClick r:id="rId2"/>
              </a:rPr>
              <a:t>https://clinicalinfo.hiv.gov/en/guidelines/perinatal/whats-new-guidelines</a:t>
            </a:r>
            <a:r>
              <a:rPr lang="en-US" altLang="en-US" sz="2800" dirty="0">
                <a:latin typeface="+mj-lt"/>
              </a:rPr>
              <a:t> </a:t>
            </a:r>
          </a:p>
          <a:p>
            <a:pPr marL="411518" lvl="1" indent="0">
              <a:buNone/>
            </a:pPr>
            <a:endParaRPr lang="en-US" altLang="en-US" sz="2575" dirty="0">
              <a:latin typeface="+mj-lt"/>
            </a:endParaRPr>
          </a:p>
          <a:p>
            <a:endParaRPr lang="en-US" sz="2800" dirty="0"/>
          </a:p>
          <a:p>
            <a:endParaRPr lang="en-US" dirty="0"/>
          </a:p>
        </p:txBody>
      </p:sp>
      <p:pic>
        <p:nvPicPr>
          <p:cNvPr id="4" name="Picture 3" descr="PE00531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56050" y="370023"/>
            <a:ext cx="22542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19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James</a:t>
            </a:r>
          </a:p>
        </p:txBody>
      </p:sp>
      <p:sp>
        <p:nvSpPr>
          <p:cNvPr id="3" name="Content Placeholder 2"/>
          <p:cNvSpPr>
            <a:spLocks noGrp="1"/>
          </p:cNvSpPr>
          <p:nvPr>
            <p:ph idx="1"/>
          </p:nvPr>
        </p:nvSpPr>
        <p:spPr/>
        <p:txBody>
          <a:bodyPr>
            <a:normAutofit/>
          </a:bodyPr>
          <a:lstStyle/>
          <a:p>
            <a:r>
              <a:rPr lang="en-US" sz="2800" dirty="0"/>
              <a:t>James is a 23 year old man recently diagnosed with HIV infection</a:t>
            </a:r>
          </a:p>
          <a:p>
            <a:r>
              <a:rPr lang="en-US" sz="2800" dirty="0"/>
              <a:t>CD4 482 cells/mm</a:t>
            </a:r>
            <a:r>
              <a:rPr lang="en-US" sz="2800" baseline="30000" dirty="0"/>
              <a:t>3</a:t>
            </a:r>
            <a:r>
              <a:rPr lang="en-US" sz="2800" dirty="0"/>
              <a:t>, VL 29,852 copies/mL (no resistance detected)</a:t>
            </a:r>
          </a:p>
          <a:p>
            <a:r>
              <a:rPr lang="en-US" sz="2800" dirty="0"/>
              <a:t>eGFR 98 mL/min, CBC and CMP: WNL</a:t>
            </a:r>
          </a:p>
          <a:p>
            <a:r>
              <a:rPr lang="en-US" sz="2800" dirty="0"/>
              <a:t>No hepatitis B coinfection</a:t>
            </a:r>
          </a:p>
          <a:p>
            <a:r>
              <a:rPr lang="en-US" sz="2800" dirty="0"/>
              <a:t>He states he would prefer a one pill once a day regimen and does not want a regimen that has to be taken with food</a:t>
            </a:r>
          </a:p>
          <a:p>
            <a:pPr marL="114310" indent="0">
              <a:buNone/>
            </a:pPr>
            <a:endParaRPr lang="en-US" sz="2800" dirty="0"/>
          </a:p>
        </p:txBody>
      </p:sp>
    </p:spTree>
    <p:extLst>
      <p:ext uri="{BB962C8B-B14F-4D97-AF65-F5344CB8AC3E}">
        <p14:creationId xmlns:p14="http://schemas.microsoft.com/office/powerpoint/2010/main" val="380480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57" y="274639"/>
            <a:ext cx="11669486" cy="1143000"/>
          </a:xfrm>
        </p:spPr>
        <p:txBody>
          <a:bodyPr/>
          <a:lstStyle/>
          <a:p>
            <a:r>
              <a:rPr lang="en-US" sz="4800" dirty="0"/>
              <a:t>What regimen would you choose for James?</a:t>
            </a:r>
          </a:p>
        </p:txBody>
      </p:sp>
      <p:sp>
        <p:nvSpPr>
          <p:cNvPr id="4" name="Content Placeholder 4"/>
          <p:cNvSpPr txBox="1">
            <a:spLocks/>
          </p:cNvSpPr>
          <p:nvPr/>
        </p:nvSpPr>
        <p:spPr>
          <a:xfrm>
            <a:off x="1239521" y="1981201"/>
            <a:ext cx="10088880" cy="4367299"/>
          </a:xfrm>
          <a:prstGeom prst="rect">
            <a:avLst/>
          </a:prstGeom>
        </p:spPr>
        <p:txBody>
          <a:bodyPr vert="horz" lIns="121899" tIns="60949" rIns="121899" bIns="60949" rtlCol="0">
            <a:normAutofit/>
          </a:bodyPr>
          <a:lstStyle>
            <a:lvl1pPr marL="342931" indent="-228621" algn="l" defTabSz="914484" rtl="0" eaLnBrk="1" latinLnBrk="0" hangingPunct="1">
              <a:spcBef>
                <a:spcPct val="20000"/>
              </a:spcBef>
              <a:buClr>
                <a:schemeClr val="accent6"/>
              </a:buClr>
              <a:buFont typeface="Wingdings" charset="2"/>
              <a:buChar char="§"/>
              <a:defRPr sz="2401" b="0" i="0" kern="1200">
                <a:solidFill>
                  <a:schemeClr val="tx1"/>
                </a:solidFill>
                <a:latin typeface="+mn-lt"/>
                <a:ea typeface="+mn-ea"/>
                <a:cs typeface="ITC Avant Garde Std Md"/>
              </a:defRPr>
            </a:lvl1pPr>
            <a:lvl2pPr marL="640139" indent="-228621" algn="l" defTabSz="914484" rtl="0" eaLnBrk="1" latinLnBrk="0" hangingPunct="1">
              <a:spcBef>
                <a:spcPct val="20000"/>
              </a:spcBef>
              <a:buClr>
                <a:schemeClr val="accent6"/>
              </a:buClr>
              <a:buFont typeface="Wingdings" charset="2"/>
              <a:buChar char="§"/>
              <a:defRPr sz="2176" b="0" i="0" kern="1200">
                <a:solidFill>
                  <a:schemeClr val="tx1"/>
                </a:solidFill>
                <a:latin typeface="+mn-lt"/>
                <a:ea typeface="+mn-ea"/>
                <a:cs typeface="ITC Avant Garde Std Md"/>
              </a:defRPr>
            </a:lvl2pPr>
            <a:lvl3pPr marL="1005932" indent="-228621" algn="l" defTabSz="914484" rtl="0" eaLnBrk="1" latinLnBrk="0" hangingPunct="1">
              <a:spcBef>
                <a:spcPct val="20000"/>
              </a:spcBef>
              <a:buClr>
                <a:schemeClr val="accent6"/>
              </a:buClr>
              <a:buFont typeface="Wingdings" charset="2"/>
              <a:buChar char="§"/>
              <a:defRPr sz="2026" b="0" i="0" kern="1200">
                <a:solidFill>
                  <a:schemeClr val="tx1"/>
                </a:solidFill>
                <a:latin typeface="+mn-lt"/>
                <a:ea typeface="+mn-ea"/>
                <a:cs typeface="ITC Avant Garde Std Md"/>
              </a:defRPr>
            </a:lvl3pPr>
            <a:lvl4pPr marL="1280277" indent="-228621" algn="l" defTabSz="91448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622" indent="-228621" algn="l" defTabSz="914484" rtl="0" eaLnBrk="1" latinLnBrk="0" hangingPunct="1">
              <a:spcBef>
                <a:spcPct val="20000"/>
              </a:spcBef>
              <a:buClr>
                <a:schemeClr val="accent6"/>
              </a:buClr>
              <a:buFont typeface="Wingdings" charset="2"/>
              <a:buChar char="§"/>
              <a:defRPr sz="1575" b="0" i="0" kern="1200" baseline="0">
                <a:solidFill>
                  <a:schemeClr val="tx1"/>
                </a:solidFill>
                <a:latin typeface="+mn-lt"/>
                <a:ea typeface="+mn-ea"/>
                <a:cs typeface="ITC Avant Garde Std Md"/>
              </a:defRPr>
            </a:lvl5pPr>
            <a:lvl6pPr marL="1737519" indent="-182897" algn="l" defTabSz="914484" rtl="0" eaLnBrk="1" latinLnBrk="0" hangingPunct="1">
              <a:spcBef>
                <a:spcPct val="20000"/>
              </a:spcBef>
              <a:buClr>
                <a:schemeClr val="accent1"/>
              </a:buClr>
              <a:buFont typeface="Arial" pitchFamily="34" charset="0"/>
              <a:buChar char="•"/>
              <a:defRPr sz="1425" kern="1200" baseline="0">
                <a:solidFill>
                  <a:schemeClr val="tx1"/>
                </a:solidFill>
                <a:latin typeface="+mn-lt"/>
                <a:ea typeface="+mn-ea"/>
                <a:cs typeface="+mn-cs"/>
              </a:defRPr>
            </a:lvl6pPr>
            <a:lvl7pPr marL="1920416" indent="-182897" algn="l" defTabSz="914484" rtl="0" eaLnBrk="1" latinLnBrk="0" hangingPunct="1">
              <a:spcBef>
                <a:spcPct val="20000"/>
              </a:spcBef>
              <a:buClr>
                <a:schemeClr val="accent2"/>
              </a:buClr>
              <a:buFont typeface="Arial" pitchFamily="34" charset="0"/>
              <a:buChar char="•"/>
              <a:defRPr sz="1425" kern="1200">
                <a:solidFill>
                  <a:schemeClr val="tx1"/>
                </a:solidFill>
                <a:latin typeface="+mn-lt"/>
                <a:ea typeface="+mn-ea"/>
                <a:cs typeface="+mn-cs"/>
              </a:defRPr>
            </a:lvl7pPr>
            <a:lvl8pPr marL="2103312" indent="-182897" algn="l" defTabSz="914484" rtl="0" eaLnBrk="1" latinLnBrk="0" hangingPunct="1">
              <a:spcBef>
                <a:spcPct val="20000"/>
              </a:spcBef>
              <a:buClr>
                <a:schemeClr val="accent3"/>
              </a:buClr>
              <a:buFont typeface="Arial" pitchFamily="34" charset="0"/>
              <a:buChar char="•"/>
              <a:defRPr sz="1425" kern="1200">
                <a:solidFill>
                  <a:schemeClr val="tx1"/>
                </a:solidFill>
                <a:latin typeface="+mn-lt"/>
                <a:ea typeface="+mn-ea"/>
                <a:cs typeface="+mn-cs"/>
              </a:defRPr>
            </a:lvl8pPr>
            <a:lvl9pPr marL="2286210" indent="-182897" algn="l" defTabSz="914484" rtl="0" eaLnBrk="1" latinLnBrk="0" hangingPunct="1">
              <a:spcBef>
                <a:spcPct val="20000"/>
              </a:spcBef>
              <a:buClr>
                <a:schemeClr val="accent4"/>
              </a:buClr>
              <a:buFont typeface="Arial" pitchFamily="34" charset="0"/>
              <a:buChar char="•"/>
              <a:defRPr sz="1425" kern="1200">
                <a:solidFill>
                  <a:schemeClr val="tx1"/>
                </a:solidFill>
                <a:latin typeface="+mn-lt"/>
                <a:ea typeface="+mn-ea"/>
                <a:cs typeface="+mn-cs"/>
              </a:defRPr>
            </a:lvl9pPr>
          </a:lstStyle>
          <a:p>
            <a:pPr marL="628660" indent="-514350">
              <a:buFont typeface="+mj-lt"/>
              <a:buAutoNum type="alphaUcPeriod"/>
            </a:pPr>
            <a:r>
              <a:rPr lang="en-US" sz="3200" dirty="0"/>
              <a:t>DTG/3TC (</a:t>
            </a:r>
            <a:r>
              <a:rPr lang="en-US" sz="3200" dirty="0" err="1"/>
              <a:t>Dovato</a:t>
            </a:r>
            <a:r>
              <a:rPr lang="en-US" sz="3200" dirty="0"/>
              <a:t>)</a:t>
            </a:r>
          </a:p>
          <a:p>
            <a:pPr marL="628660" indent="-514350">
              <a:buFont typeface="+mj-lt"/>
              <a:buAutoNum type="alphaUcPeriod"/>
            </a:pPr>
            <a:r>
              <a:rPr lang="en-US" sz="3200" dirty="0"/>
              <a:t>DTG/ABC/3TC (</a:t>
            </a:r>
            <a:r>
              <a:rPr lang="en-US" sz="3200" dirty="0" err="1"/>
              <a:t>Triumeq</a:t>
            </a:r>
            <a:r>
              <a:rPr lang="en-US" sz="3200" dirty="0"/>
              <a:t>)</a:t>
            </a:r>
          </a:p>
          <a:p>
            <a:pPr marL="628660" indent="-514350">
              <a:buFont typeface="+mj-lt"/>
              <a:buAutoNum type="alphaUcPeriod"/>
            </a:pPr>
            <a:r>
              <a:rPr lang="en-US" sz="3200" dirty="0"/>
              <a:t>BIC/TAF/FTC (</a:t>
            </a:r>
            <a:r>
              <a:rPr lang="en-US" sz="3200" dirty="0" err="1"/>
              <a:t>Biktarvy</a:t>
            </a:r>
            <a:r>
              <a:rPr lang="en-US" sz="3200" dirty="0"/>
              <a:t>)</a:t>
            </a:r>
          </a:p>
          <a:p>
            <a:pPr marL="628660" indent="-514350">
              <a:buFont typeface="+mj-lt"/>
              <a:buAutoNum type="alphaUcPeriod"/>
            </a:pPr>
            <a:r>
              <a:rPr lang="en-US" sz="3200" dirty="0"/>
              <a:t>RPV/TAF/FTC (</a:t>
            </a:r>
            <a:r>
              <a:rPr lang="en-US" sz="3200" dirty="0" err="1"/>
              <a:t>Odefsey</a:t>
            </a:r>
            <a:r>
              <a:rPr lang="en-US" sz="3200" dirty="0"/>
              <a:t>)</a:t>
            </a:r>
          </a:p>
          <a:p>
            <a:pPr marL="628660" indent="-514350">
              <a:buFont typeface="+mj-lt"/>
              <a:buAutoNum type="alphaUcPeriod"/>
            </a:pPr>
            <a:r>
              <a:rPr lang="en-US" sz="3200" dirty="0"/>
              <a:t>DRV/c/TAF/FTC (</a:t>
            </a:r>
            <a:r>
              <a:rPr lang="en-US" sz="3200" dirty="0" err="1"/>
              <a:t>Symtuza</a:t>
            </a:r>
            <a:r>
              <a:rPr lang="en-US" sz="3200" dirty="0"/>
              <a:t>)</a:t>
            </a:r>
          </a:p>
          <a:p>
            <a:pPr marL="114310" indent="0">
              <a:buNone/>
            </a:pPr>
            <a:endParaRPr lang="en-US" sz="3200" dirty="0"/>
          </a:p>
          <a:p>
            <a:pPr marL="114310" indent="0">
              <a:buNone/>
            </a:pPr>
            <a:endParaRPr lang="en-US" sz="3200" dirty="0"/>
          </a:p>
          <a:p>
            <a:pPr marL="628660" indent="-514350">
              <a:buFont typeface="+mj-lt"/>
              <a:buAutoNum type="alphaUcPeriod"/>
            </a:pPr>
            <a:endParaRPr lang="en-US" sz="3200" dirty="0"/>
          </a:p>
          <a:p>
            <a:pPr marL="628660" indent="-514350">
              <a:buFont typeface="+mj-lt"/>
              <a:buAutoNum type="alphaUcPeriod"/>
            </a:pPr>
            <a:endParaRPr lang="en-US" sz="3200" dirty="0"/>
          </a:p>
          <a:p>
            <a:pPr marL="628660" indent="-514350">
              <a:buFont typeface="+mj-lt"/>
              <a:buAutoNum type="alphaUcPeriod"/>
            </a:pPr>
            <a:endParaRPr lang="en-US" sz="3200" dirty="0"/>
          </a:p>
        </p:txBody>
      </p:sp>
    </p:spTree>
    <p:extLst>
      <p:ext uri="{BB962C8B-B14F-4D97-AF65-F5344CB8AC3E}">
        <p14:creationId xmlns:p14="http://schemas.microsoft.com/office/powerpoint/2010/main" val="1965903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6014"/>
            <a:ext cx="8382000" cy="789384"/>
          </a:xfrm>
        </p:spPr>
        <p:txBody>
          <a:bodyPr>
            <a:noAutofit/>
          </a:bodyPr>
          <a:lstStyle/>
          <a:p>
            <a:r>
              <a:rPr lang="en-US" altLang="en-US" sz="4000" dirty="0">
                <a:ea typeface="ＭＳ Ｐゴシック" panose="020B0600070205080204" pitchFamily="34" charset="-128"/>
              </a:rPr>
              <a:t>ART with Food Requirements</a:t>
            </a:r>
          </a:p>
        </p:txBody>
      </p:sp>
      <p:graphicFrame>
        <p:nvGraphicFramePr>
          <p:cNvPr id="6" name="Table 5"/>
          <p:cNvGraphicFramePr>
            <a:graphicFrameLocks noGrp="1"/>
          </p:cNvGraphicFramePr>
          <p:nvPr/>
        </p:nvGraphicFramePr>
        <p:xfrm>
          <a:off x="457200" y="1898421"/>
          <a:ext cx="11170920" cy="3945149"/>
        </p:xfrm>
        <a:graphic>
          <a:graphicData uri="http://schemas.openxmlformats.org/drawingml/2006/table">
            <a:tbl>
              <a:tblPr firstRow="1" bandRow="1">
                <a:tableStyleId>{00A15C55-8517-42AA-B614-E9B94910E393}</a:tableStyleId>
              </a:tblPr>
              <a:tblGrid>
                <a:gridCol w="2855693">
                  <a:extLst>
                    <a:ext uri="{9D8B030D-6E8A-4147-A177-3AD203B41FA5}">
                      <a16:colId xmlns:a16="http://schemas.microsoft.com/office/drawing/2014/main" val="665681925"/>
                    </a:ext>
                  </a:extLst>
                </a:gridCol>
                <a:gridCol w="8315227">
                  <a:extLst>
                    <a:ext uri="{9D8B030D-6E8A-4147-A177-3AD203B41FA5}">
                      <a16:colId xmlns:a16="http://schemas.microsoft.com/office/drawing/2014/main" val="2183954905"/>
                    </a:ext>
                  </a:extLst>
                </a:gridCol>
              </a:tblGrid>
              <a:tr h="391256">
                <a:tc gridSpan="2">
                  <a:txBody>
                    <a:bodyPr/>
                    <a:lstStyle/>
                    <a:p>
                      <a:r>
                        <a:rPr lang="en-US" sz="2200" baseline="0" dirty="0"/>
                        <a:t>Should be Taken With Food</a:t>
                      </a:r>
                      <a:endParaRPr lang="en-US" sz="2200" dirty="0"/>
                    </a:p>
                  </a:txBody>
                  <a:tcPr anchor="ctr"/>
                </a:tc>
                <a:tc hMerge="1">
                  <a:txBody>
                    <a:bodyPr/>
                    <a:lstStyle/>
                    <a:p>
                      <a:endParaRPr lang="en-US"/>
                    </a:p>
                  </a:txBody>
                  <a:tcPr/>
                </a:tc>
                <a:extLst>
                  <a:ext uri="{0D108BD9-81ED-4DB2-BD59-A6C34878D82A}">
                    <a16:rowId xmlns:a16="http://schemas.microsoft.com/office/drawing/2014/main" val="3965516359"/>
                  </a:ext>
                </a:extLst>
              </a:tr>
              <a:tr h="889701">
                <a:tc>
                  <a:txBody>
                    <a:bodyPr/>
                    <a:lstStyle/>
                    <a:p>
                      <a:endParaRPr lang="en-US" dirty="0"/>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Atazanavir</a:t>
                      </a:r>
                      <a:r>
                        <a:rPr lang="en-US" sz="2000" b="0" baseline="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(ATV, Reyataz)/r  </a:t>
                      </a:r>
                      <a:r>
                        <a:rPr lang="en-US" sz="2000" b="1" u="sng" baseline="0" dirty="0">
                          <a:latin typeface="Arial" panose="020B0604020202020204" pitchFamily="34" charset="0"/>
                          <a:cs typeface="Arial" panose="020B0604020202020204" pitchFamily="34" charset="0"/>
                        </a:rPr>
                        <a:t>OR </a:t>
                      </a:r>
                      <a:r>
                        <a:rPr lang="en-US" sz="2000" b="1" u="none" baseline="0"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ATV/c (Evotaz) </a:t>
                      </a:r>
                    </a:p>
                  </a:txBody>
                  <a:tcPr marL="68580" marR="68580" marT="34290" marB="34290" anchor="ctr"/>
                </a:tc>
                <a:extLst>
                  <a:ext uri="{0D108BD9-81ED-4DB2-BD59-A6C34878D82A}">
                    <a16:rowId xmlns:a16="http://schemas.microsoft.com/office/drawing/2014/main" val="505171166"/>
                  </a:ext>
                </a:extLst>
              </a:tr>
              <a:tr h="1703999">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Darunavir/r</a:t>
                      </a:r>
                      <a:r>
                        <a:rPr lang="en-US" sz="2000" b="0" baseline="0" dirty="0">
                          <a:latin typeface="Arial" panose="020B0604020202020204" pitchFamily="34" charset="0"/>
                          <a:cs typeface="Arial" panose="020B0604020202020204" pitchFamily="34" charset="0"/>
                        </a:rPr>
                        <a:t> (DRV, Prezista)/r </a:t>
                      </a:r>
                      <a:r>
                        <a:rPr lang="en-US" sz="2000" b="1" u="sng" baseline="0" dirty="0">
                          <a:latin typeface="Arial" panose="020B0604020202020204" pitchFamily="34" charset="0"/>
                          <a:cs typeface="Arial" panose="020B0604020202020204" pitchFamily="34" charset="0"/>
                        </a:rPr>
                        <a:t>OR</a:t>
                      </a:r>
                      <a:r>
                        <a:rPr lang="en-US" sz="2000" b="1"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DRV/c (Prezcobix)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1" u="sng"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dirty="0">
                          <a:latin typeface="Arial" panose="020B0604020202020204" pitchFamily="34" charset="0"/>
                          <a:cs typeface="Arial" panose="020B0604020202020204" pitchFamily="34" charset="0"/>
                        </a:rPr>
                        <a:t>OR</a:t>
                      </a:r>
                      <a:r>
                        <a:rPr lang="en-US" sz="2000" b="1" u="none" baseline="0" dirty="0">
                          <a:latin typeface="Arial" panose="020B0604020202020204" pitchFamily="34" charset="0"/>
                          <a:cs typeface="Arial" panose="020B0604020202020204" pitchFamily="34" charset="0"/>
                        </a:rPr>
                        <a:t> </a:t>
                      </a:r>
                      <a:r>
                        <a:rPr lang="en-US" sz="2000" b="0" u="none" baseline="0" dirty="0">
                          <a:latin typeface="Arial" panose="020B0604020202020204" pitchFamily="34" charset="0"/>
                          <a:cs typeface="Arial" panose="020B0604020202020204" pitchFamily="34" charset="0"/>
                        </a:rPr>
                        <a:t>DRV/c/TAF/FTC (Symtuza)</a:t>
                      </a:r>
                      <a:endParaRPr lang="en-US" sz="2000" b="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930812057"/>
                  </a:ext>
                </a:extLst>
              </a:tr>
              <a:tr h="924729">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EVG/c/TDF/FTC</a:t>
                      </a:r>
                      <a:r>
                        <a:rPr lang="en-US" sz="2000" b="0" baseline="0" dirty="0">
                          <a:latin typeface="Arial" panose="020B0604020202020204" pitchFamily="34" charset="0"/>
                          <a:cs typeface="Arial" panose="020B0604020202020204" pitchFamily="34" charset="0"/>
                        </a:rPr>
                        <a:t> (Stribild) </a:t>
                      </a:r>
                      <a:r>
                        <a:rPr lang="en-US" sz="2000" b="1" u="sng" dirty="0">
                          <a:latin typeface="Arial" panose="020B0604020202020204" pitchFamily="34" charset="0"/>
                          <a:cs typeface="Arial" panose="020B0604020202020204" pitchFamily="34" charset="0"/>
                        </a:rPr>
                        <a:t>OR</a:t>
                      </a:r>
                      <a:r>
                        <a:rPr lang="en-US" sz="2000" b="1" u="none" baseline="0" dirty="0">
                          <a:latin typeface="Arial" panose="020B0604020202020204" pitchFamily="34" charset="0"/>
                          <a:cs typeface="Arial" panose="020B0604020202020204" pitchFamily="34" charset="0"/>
                        </a:rPr>
                        <a:t> </a:t>
                      </a:r>
                      <a:r>
                        <a:rPr lang="en-US" sz="2000" baseline="0" dirty="0"/>
                        <a:t>EVG/c/TAF/FTC (Genvoya</a:t>
                      </a:r>
                      <a:r>
                        <a:rPr kumimoji="0" lang="en-US" altLang="en-US" sz="2000" b="0" i="0" u="none" strike="noStrike" cap="none" normalizeH="0" baseline="0" dirty="0">
                          <a:ln>
                            <a:noFill/>
                          </a:ln>
                          <a:solidFill>
                            <a:schemeClr val="tx1"/>
                          </a:solidFill>
                          <a:effectLst/>
                          <a:latin typeface="Arial" panose="020B0604020202020204" pitchFamily="34" charset="0"/>
                        </a:rPr>
                        <a:t>)</a:t>
                      </a:r>
                      <a:endParaRPr lang="en-US" sz="2000" dirty="0"/>
                    </a:p>
                  </a:txBody>
                  <a:tcPr marL="68580" marR="68580" marT="34290" marB="34290" anchor="ctr"/>
                </a:tc>
                <a:extLst>
                  <a:ext uri="{0D108BD9-81ED-4DB2-BD59-A6C34878D82A}">
                    <a16:rowId xmlns:a16="http://schemas.microsoft.com/office/drawing/2014/main" val="1009894644"/>
                  </a:ext>
                </a:extLst>
              </a:tr>
            </a:tbl>
          </a:graphicData>
        </a:graphic>
      </p:graphicFrame>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844" y="2772224"/>
            <a:ext cx="646642" cy="30956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801" t="9259" r="3546" b="7408"/>
          <a:stretch/>
        </p:blipFill>
        <p:spPr>
          <a:xfrm>
            <a:off x="748595" y="2388196"/>
            <a:ext cx="813816" cy="366217"/>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2767" t="8889" r="14894" b="11111"/>
          <a:stretch/>
        </p:blipFill>
        <p:spPr>
          <a:xfrm>
            <a:off x="1797566" y="2487056"/>
            <a:ext cx="863600" cy="457200"/>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160" y="3814269"/>
            <a:ext cx="612389" cy="293165"/>
          </a:xfrm>
          <a:prstGeom prst="rect">
            <a:avLst/>
          </a:prstGeom>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l="11702" t="6267" r="11702" b="14444"/>
          <a:stretch/>
        </p:blipFill>
        <p:spPr>
          <a:xfrm>
            <a:off x="793481" y="3375674"/>
            <a:ext cx="800809" cy="396845"/>
          </a:xfrm>
          <a:prstGeom prst="rect">
            <a:avLst/>
          </a:prstGeom>
        </p:spPr>
      </p:pic>
      <p:pic>
        <p:nvPicPr>
          <p:cNvPr id="32" name="Picture 31"/>
          <p:cNvPicPr>
            <a:picLocks noChangeAspect="1"/>
          </p:cNvPicPr>
          <p:nvPr/>
        </p:nvPicPr>
        <p:blipFill rotWithShape="1">
          <a:blip r:embed="rId6">
            <a:extLst>
              <a:ext uri="{28A0092B-C50C-407E-A947-70E740481C1C}">
                <a14:useLocalDpi xmlns:a14="http://schemas.microsoft.com/office/drawing/2010/main" val="0"/>
              </a:ext>
            </a:extLst>
          </a:blip>
          <a:srcRect l="15957" t="14443" r="15958" b="14445"/>
          <a:stretch/>
        </p:blipFill>
        <p:spPr>
          <a:xfrm>
            <a:off x="1873690" y="3432069"/>
            <a:ext cx="861463" cy="430733"/>
          </a:xfrm>
          <a:prstGeom prst="rect">
            <a:avLst/>
          </a:prstGeom>
        </p:spPr>
      </p:pic>
      <p:pic>
        <p:nvPicPr>
          <p:cNvPr id="9" name="Picture 8" descr="Paty M's Nutrition World: January 20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18267" y="219063"/>
            <a:ext cx="2209853" cy="1501624"/>
          </a:xfrm>
          <a:prstGeom prst="rect">
            <a:avLst/>
          </a:prstGeom>
        </p:spPr>
      </p:pic>
      <p:pic>
        <p:nvPicPr>
          <p:cNvPr id="15" name="Picture 14"/>
          <p:cNvPicPr>
            <a:picLocks noChangeAspect="1"/>
          </p:cNvPicPr>
          <p:nvPr/>
        </p:nvPicPr>
        <p:blipFill rotWithShape="1">
          <a:blip r:embed="rId8" cstate="print">
            <a:extLst>
              <a:ext uri="{28A0092B-C50C-407E-A947-70E740481C1C}">
                <a14:useLocalDpi xmlns:a14="http://schemas.microsoft.com/office/drawing/2010/main" val="0"/>
              </a:ext>
            </a:extLst>
          </a:blip>
          <a:srcRect t="7049" b="8370"/>
          <a:stretch/>
        </p:blipFill>
        <p:spPr>
          <a:xfrm>
            <a:off x="2229366" y="5283000"/>
            <a:ext cx="728435" cy="359220"/>
          </a:xfrm>
          <a:prstGeom prst="rect">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10099" t="15177" r="8105" b="18295"/>
          <a:stretch/>
        </p:blipFill>
        <p:spPr>
          <a:xfrm>
            <a:off x="793481" y="5241444"/>
            <a:ext cx="805709" cy="400776"/>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3801" y="4219214"/>
            <a:ext cx="955565" cy="455731"/>
          </a:xfrm>
          <a:prstGeom prst="rect">
            <a:avLst/>
          </a:prstGeom>
        </p:spPr>
      </p:pic>
    </p:spTree>
    <p:extLst>
      <p:ext uri="{BB962C8B-B14F-4D97-AF65-F5344CB8AC3E}">
        <p14:creationId xmlns:p14="http://schemas.microsoft.com/office/powerpoint/2010/main" val="74272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16014"/>
            <a:ext cx="8382000" cy="789384"/>
          </a:xfrm>
        </p:spPr>
        <p:txBody>
          <a:bodyPr>
            <a:noAutofit/>
          </a:bodyPr>
          <a:lstStyle/>
          <a:p>
            <a:r>
              <a:rPr lang="en-US" altLang="en-US" sz="4000" dirty="0">
                <a:ea typeface="ＭＳ Ｐゴシック" panose="020B0600070205080204" pitchFamily="34" charset="-128"/>
              </a:rPr>
              <a:t>ART with Food Requirements</a:t>
            </a:r>
          </a:p>
        </p:txBody>
      </p:sp>
      <p:graphicFrame>
        <p:nvGraphicFramePr>
          <p:cNvPr id="6" name="Table 5"/>
          <p:cNvGraphicFramePr>
            <a:graphicFrameLocks noGrp="1"/>
          </p:cNvGraphicFramePr>
          <p:nvPr/>
        </p:nvGraphicFramePr>
        <p:xfrm>
          <a:off x="341278" y="1765647"/>
          <a:ext cx="11170920" cy="3131436"/>
        </p:xfrm>
        <a:graphic>
          <a:graphicData uri="http://schemas.openxmlformats.org/drawingml/2006/table">
            <a:tbl>
              <a:tblPr firstRow="1" bandRow="1">
                <a:tableStyleId>{00A15C55-8517-42AA-B614-E9B94910E393}</a:tableStyleId>
              </a:tblPr>
              <a:tblGrid>
                <a:gridCol w="2855693">
                  <a:extLst>
                    <a:ext uri="{9D8B030D-6E8A-4147-A177-3AD203B41FA5}">
                      <a16:colId xmlns:a16="http://schemas.microsoft.com/office/drawing/2014/main" val="665681925"/>
                    </a:ext>
                  </a:extLst>
                </a:gridCol>
                <a:gridCol w="8315227">
                  <a:extLst>
                    <a:ext uri="{9D8B030D-6E8A-4147-A177-3AD203B41FA5}">
                      <a16:colId xmlns:a16="http://schemas.microsoft.com/office/drawing/2014/main" val="2183954905"/>
                    </a:ext>
                  </a:extLst>
                </a:gridCol>
              </a:tblGrid>
              <a:tr h="471903">
                <a:tc gridSpan="2">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Should</a:t>
                      </a:r>
                      <a:r>
                        <a:rPr lang="en-US" sz="2200" b="1" kern="1200" baseline="0" dirty="0">
                          <a:solidFill>
                            <a:schemeClr val="lt1"/>
                          </a:solidFill>
                          <a:latin typeface="+mn-lt"/>
                          <a:ea typeface="+mn-ea"/>
                          <a:cs typeface="+mn-cs"/>
                        </a:rPr>
                        <a:t> </a:t>
                      </a:r>
                      <a:r>
                        <a:rPr lang="en-US" sz="2200" b="1" kern="1200" dirty="0">
                          <a:solidFill>
                            <a:schemeClr val="lt1"/>
                          </a:solidFill>
                          <a:latin typeface="+mn-lt"/>
                          <a:ea typeface="+mn-ea"/>
                          <a:cs typeface="+mn-cs"/>
                        </a:rPr>
                        <a:t>be Taken With a Full Meal</a:t>
                      </a:r>
                    </a:p>
                  </a:txBody>
                  <a:tcPr>
                    <a:solidFill>
                      <a:schemeClr val="accent4"/>
                    </a:solidFill>
                  </a:tcPr>
                </a:tc>
                <a:tc hMerge="1">
                  <a:txBody>
                    <a:bodyPr/>
                    <a:lstStyle/>
                    <a:p>
                      <a:endParaRPr lang="en-US"/>
                    </a:p>
                  </a:txBody>
                  <a:tcPr/>
                </a:tc>
                <a:extLst>
                  <a:ext uri="{0D108BD9-81ED-4DB2-BD59-A6C34878D82A}">
                    <a16:rowId xmlns:a16="http://schemas.microsoft.com/office/drawing/2014/main" val="3721821296"/>
                  </a:ext>
                </a:extLst>
              </a:tr>
              <a:tr h="1360218">
                <a:tc>
                  <a:txBody>
                    <a:bodyPr/>
                    <a:lstStyle/>
                    <a:p>
                      <a:endParaRPr lang="en-US" dirty="0"/>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Rilpivirine</a:t>
                      </a:r>
                      <a:r>
                        <a:rPr lang="en-US" sz="2000" b="0" baseline="0" dirty="0">
                          <a:latin typeface="Arial" panose="020B0604020202020204" pitchFamily="34" charset="0"/>
                          <a:cs typeface="Arial" panose="020B0604020202020204" pitchFamily="34" charset="0"/>
                        </a:rPr>
                        <a:t> (Edurant) </a:t>
                      </a:r>
                      <a:r>
                        <a:rPr lang="en-US" sz="2000" b="1" u="sng" baseline="0" dirty="0">
                          <a:latin typeface="Arial" panose="020B0604020202020204" pitchFamily="34" charset="0"/>
                          <a:cs typeface="Arial" panose="020B0604020202020204" pitchFamily="34" charset="0"/>
                        </a:rPr>
                        <a:t>OR </a:t>
                      </a:r>
                    </a:p>
                    <a:p>
                      <a:pPr marL="0" marR="0" indent="0" algn="l" defTabSz="1218987"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RPV/TDF/FTC</a:t>
                      </a:r>
                      <a:r>
                        <a:rPr lang="en-US" sz="2000" b="0" baseline="0" dirty="0">
                          <a:latin typeface="Arial" panose="020B0604020202020204" pitchFamily="34" charset="0"/>
                          <a:cs typeface="Arial" panose="020B0604020202020204" pitchFamily="34" charset="0"/>
                        </a:rPr>
                        <a:t> (Complera) </a:t>
                      </a:r>
                      <a:r>
                        <a:rPr lang="en-US" sz="2000" b="1" u="sng" baseline="0" dirty="0">
                          <a:latin typeface="Arial" panose="020B0604020202020204" pitchFamily="34" charset="0"/>
                          <a:cs typeface="Arial" panose="020B0604020202020204" pitchFamily="34" charset="0"/>
                        </a:rPr>
                        <a:t>OR</a:t>
                      </a:r>
                      <a:r>
                        <a:rPr lang="en-US" sz="2000" b="0" baseline="0" dirty="0">
                          <a:latin typeface="Arial" panose="020B0604020202020204" pitchFamily="34" charset="0"/>
                          <a:cs typeface="Arial" panose="020B0604020202020204" pitchFamily="34" charset="0"/>
                        </a:rPr>
                        <a:t>  </a:t>
                      </a:r>
                    </a:p>
                    <a:p>
                      <a:pPr marL="0" marR="0" indent="0" algn="l" defTabSz="1218987" rtl="0" eaLnBrk="1" fontAlgn="auto" latinLnBrk="0" hangingPunct="1">
                        <a:lnSpc>
                          <a:spcPct val="100000"/>
                        </a:lnSpc>
                        <a:spcBef>
                          <a:spcPts val="0"/>
                        </a:spcBef>
                        <a:spcAft>
                          <a:spcPts val="0"/>
                        </a:spcAft>
                        <a:buClrTx/>
                        <a:buSzTx/>
                        <a:buFontTx/>
                        <a:buNone/>
                        <a:tabLst/>
                        <a:defRPr/>
                      </a:pPr>
                      <a:r>
                        <a:rPr lang="en-US" sz="2000" b="0" baseline="0" dirty="0">
                          <a:latin typeface="Arial" panose="020B0604020202020204" pitchFamily="34" charset="0"/>
                          <a:cs typeface="Arial" panose="020B0604020202020204" pitchFamily="34" charset="0"/>
                        </a:rPr>
                        <a:t>RPV/TAF/FTC (Odefsey) </a:t>
                      </a:r>
                      <a:r>
                        <a:rPr lang="en-US" sz="2000" b="1" u="sng" baseline="0" dirty="0">
                          <a:latin typeface="Arial" panose="020B0604020202020204" pitchFamily="34" charset="0"/>
                          <a:cs typeface="Arial" panose="020B0604020202020204" pitchFamily="34" charset="0"/>
                        </a:rPr>
                        <a:t>OR</a:t>
                      </a:r>
                    </a:p>
                    <a:p>
                      <a:pPr marL="0" marR="0" indent="0" algn="l" defTabSz="1218987" rtl="0" eaLnBrk="1" fontAlgn="auto" latinLnBrk="0" hangingPunct="1">
                        <a:lnSpc>
                          <a:spcPct val="100000"/>
                        </a:lnSpc>
                        <a:spcBef>
                          <a:spcPts val="0"/>
                        </a:spcBef>
                        <a:spcAft>
                          <a:spcPts val="0"/>
                        </a:spcAft>
                        <a:buClrTx/>
                        <a:buSzTx/>
                        <a:buFontTx/>
                        <a:buNone/>
                        <a:tabLst/>
                        <a:defRPr/>
                      </a:pPr>
                      <a:r>
                        <a:rPr lang="en-US" sz="2000" b="0" u="none" baseline="0" dirty="0">
                          <a:latin typeface="Arial" panose="020B0604020202020204" pitchFamily="34" charset="0"/>
                          <a:cs typeface="Arial" panose="020B0604020202020204" pitchFamily="34" charset="0"/>
                        </a:rPr>
                        <a:t>RPV/DTG (Juluca)</a:t>
                      </a:r>
                      <a:endParaRPr lang="en-US" sz="2000" b="0" u="none"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487687027"/>
                  </a:ext>
                </a:extLst>
              </a:tr>
              <a:tr h="471903">
                <a:tc gridSpan="2">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Should be Taken on an Empty Stomach</a:t>
                      </a:r>
                    </a:p>
                  </a:txBody>
                  <a:tcPr>
                    <a:solidFill>
                      <a:schemeClr val="accent4"/>
                    </a:solidFill>
                  </a:tcPr>
                </a:tc>
                <a:tc hMerge="1">
                  <a:txBody>
                    <a:bodyPr/>
                    <a:lstStyle/>
                    <a:p>
                      <a:endParaRPr lang="en-US"/>
                    </a:p>
                  </a:txBody>
                  <a:tcPr/>
                </a:tc>
                <a:extLst>
                  <a:ext uri="{0D108BD9-81ED-4DB2-BD59-A6C34878D82A}">
                    <a16:rowId xmlns:a16="http://schemas.microsoft.com/office/drawing/2014/main" val="2331029640"/>
                  </a:ext>
                </a:extLst>
              </a:tr>
              <a:tr h="827412">
                <a:tc>
                  <a:txBody>
                    <a:bodyPr/>
                    <a:lstStyle/>
                    <a:p>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000" b="0" dirty="0">
                          <a:latin typeface="Arial" panose="020B0604020202020204" pitchFamily="34" charset="0"/>
                          <a:cs typeface="Arial" panose="020B0604020202020204" pitchFamily="34" charset="0"/>
                        </a:rPr>
                        <a:t>EFV/FTCTDF (Atripla)</a:t>
                      </a:r>
                      <a:r>
                        <a:rPr lang="en-US" sz="2000" b="0" baseline="0" dirty="0">
                          <a:latin typeface="Arial" panose="020B0604020202020204" pitchFamily="34" charset="0"/>
                          <a:cs typeface="Arial" panose="020B0604020202020204" pitchFamily="34" charset="0"/>
                        </a:rPr>
                        <a:t> </a:t>
                      </a:r>
                      <a:r>
                        <a:rPr lang="en-US" sz="2000" b="1" u="sng" baseline="0" dirty="0">
                          <a:latin typeface="Arial" panose="020B0604020202020204" pitchFamily="34" charset="0"/>
                          <a:cs typeface="Arial" panose="020B0604020202020204" pitchFamily="34" charset="0"/>
                        </a:rPr>
                        <a:t>OR</a:t>
                      </a:r>
                      <a:r>
                        <a:rPr lang="en-US" sz="2000" b="0" baseline="0" dirty="0">
                          <a:latin typeface="Arial" panose="020B0604020202020204" pitchFamily="34" charset="0"/>
                          <a:cs typeface="Arial" panose="020B0604020202020204" pitchFamily="34" charset="0"/>
                        </a:rPr>
                        <a:t> EFV (Sustiva) </a:t>
                      </a:r>
                      <a:r>
                        <a:rPr lang="en-US" sz="2000" b="1" u="sng" baseline="0" dirty="0">
                          <a:latin typeface="Arial" panose="020B0604020202020204" pitchFamily="34" charset="0"/>
                          <a:cs typeface="Arial" panose="020B0604020202020204" pitchFamily="34" charset="0"/>
                        </a:rPr>
                        <a:t>OR</a:t>
                      </a:r>
                      <a:r>
                        <a:rPr lang="en-US" sz="2000" b="0" u="none" baseline="0" dirty="0">
                          <a:latin typeface="Arial" panose="020B0604020202020204" pitchFamily="34" charset="0"/>
                          <a:cs typeface="Arial" panose="020B0604020202020204" pitchFamily="34" charset="0"/>
                        </a:rPr>
                        <a:t> EFV/3TC/TDF (Symfi)</a:t>
                      </a:r>
                      <a:endParaRPr lang="en-US" sz="2000" b="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170158334"/>
                  </a:ext>
                </a:extLst>
              </a:tr>
            </a:tbl>
          </a:graphicData>
        </a:graphic>
      </p:graphicFrame>
      <p:pic>
        <p:nvPicPr>
          <p:cNvPr id="9" name="Picture 8" descr="Paty M's Nutrition World: January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8267" y="219063"/>
            <a:ext cx="2209853" cy="1501624"/>
          </a:xfrm>
          <a:prstGeom prst="rect">
            <a:avLst/>
          </a:prstGeom>
        </p:spPr>
      </p:pic>
      <p:pic>
        <p:nvPicPr>
          <p:cNvPr id="37" name="Picture 36"/>
          <p:cNvPicPr>
            <a:picLocks noChangeAspect="1"/>
          </p:cNvPicPr>
          <p:nvPr/>
        </p:nvPicPr>
        <p:blipFill rotWithShape="1">
          <a:blip r:embed="rId3" cstate="print">
            <a:extLst>
              <a:ext uri="{28A0092B-C50C-407E-A947-70E740481C1C}">
                <a14:useLocalDpi xmlns:a14="http://schemas.microsoft.com/office/drawing/2010/main" val="0"/>
              </a:ext>
            </a:extLst>
          </a:blip>
          <a:srcRect l="10880" t="11364" r="12958" b="9090"/>
          <a:stretch/>
        </p:blipFill>
        <p:spPr>
          <a:xfrm>
            <a:off x="718716" y="4262837"/>
            <a:ext cx="935736" cy="467868"/>
          </a:xfrm>
          <a:prstGeom prst="rect">
            <a:avLst/>
          </a:prstGeom>
        </p:spPr>
      </p:pic>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11703" t="5555" r="11702" b="5555"/>
          <a:stretch/>
        </p:blipFill>
        <p:spPr>
          <a:xfrm>
            <a:off x="2112440" y="4262837"/>
            <a:ext cx="762000" cy="423334"/>
          </a:xfrm>
          <a:prstGeom prst="rect">
            <a:avLst/>
          </a:prstGeom>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19430" t="14705" r="17209" b="11765"/>
          <a:stretch/>
        </p:blipFill>
        <p:spPr>
          <a:xfrm>
            <a:off x="2071980" y="2355616"/>
            <a:ext cx="889283" cy="494046"/>
          </a:xfrm>
          <a:prstGeom prst="rect">
            <a:avLst/>
          </a:prstGeom>
        </p:spPr>
      </p:pic>
      <p:pic>
        <p:nvPicPr>
          <p:cNvPr id="40" name="Picture 39"/>
          <p:cNvPicPr>
            <a:picLocks noChangeAspect="1"/>
          </p:cNvPicPr>
          <p:nvPr/>
        </p:nvPicPr>
        <p:blipFill rotWithShape="1">
          <a:blip r:embed="rId6" cstate="print">
            <a:extLst>
              <a:ext uri="{28A0092B-C50C-407E-A947-70E740481C1C}">
                <a14:useLocalDpi xmlns:a14="http://schemas.microsoft.com/office/drawing/2010/main" val="0"/>
              </a:ext>
            </a:extLst>
          </a:blip>
          <a:srcRect l="3117" t="10166" r="4115" b="13485"/>
          <a:stretch/>
        </p:blipFill>
        <p:spPr>
          <a:xfrm>
            <a:off x="827660" y="2987116"/>
            <a:ext cx="720612" cy="356433"/>
          </a:xfrm>
          <a:prstGeom prst="rect">
            <a:avLst/>
          </a:prstGeom>
        </p:spPr>
      </p:pic>
      <p:pic>
        <p:nvPicPr>
          <p:cNvPr id="10" name="Picture 9"/>
          <p:cNvPicPr>
            <a:picLocks noChangeAspect="1"/>
          </p:cNvPicPr>
          <p:nvPr/>
        </p:nvPicPr>
        <p:blipFill>
          <a:blip r:embed="rId7"/>
          <a:stretch>
            <a:fillRect/>
          </a:stretch>
        </p:blipFill>
        <p:spPr>
          <a:xfrm>
            <a:off x="2164992" y="2997477"/>
            <a:ext cx="709448" cy="346072"/>
          </a:xfrm>
          <a:prstGeom prst="rect">
            <a:avLst/>
          </a:prstGeom>
        </p:spPr>
      </p:pic>
      <p:pic>
        <p:nvPicPr>
          <p:cNvPr id="3" name="Picture 2"/>
          <p:cNvPicPr>
            <a:picLocks noChangeAspect="1"/>
          </p:cNvPicPr>
          <p:nvPr/>
        </p:nvPicPr>
        <p:blipFill>
          <a:blip r:embed="rId8"/>
          <a:stretch>
            <a:fillRect/>
          </a:stretch>
        </p:blipFill>
        <p:spPr>
          <a:xfrm>
            <a:off x="908670" y="2361343"/>
            <a:ext cx="523568" cy="407219"/>
          </a:xfrm>
          <a:prstGeom prst="rect">
            <a:avLst/>
          </a:prstGeom>
        </p:spPr>
      </p:pic>
    </p:spTree>
    <p:extLst>
      <p:ext uri="{BB962C8B-B14F-4D97-AF65-F5344CB8AC3E}">
        <p14:creationId xmlns:p14="http://schemas.microsoft.com/office/powerpoint/2010/main" val="215349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442" y="1240973"/>
            <a:ext cx="11084538" cy="4367299"/>
          </a:xfrm>
        </p:spPr>
        <p:txBody>
          <a:bodyPr>
            <a:normAutofit fontScale="85000" lnSpcReduction="10000"/>
          </a:bodyPr>
          <a:lstStyle/>
          <a:p>
            <a:endParaRPr lang="en-US" dirty="0"/>
          </a:p>
          <a:p>
            <a:r>
              <a:rPr lang="en-US" dirty="0"/>
              <a:t>Discuss initial antiretroviral therapy (ART) options according to the most recent Department of Health and Human Services (DHHS) Guidelines for the Use of Antiretroviral Agents in Adults and Adolescents Living with HIV</a:t>
            </a:r>
          </a:p>
          <a:p>
            <a:r>
              <a:rPr lang="en-US" dirty="0"/>
              <a:t>List factors involved in selecting initial antiretroviral therapy (ART) </a:t>
            </a:r>
          </a:p>
          <a:p>
            <a:r>
              <a:rPr lang="en-US" dirty="0"/>
              <a:t>Utilizing patient case scenarios, select initial regimens taking into account co-morbidities, drug-drug interactions, and patient preferences</a:t>
            </a:r>
          </a:p>
          <a:p>
            <a:r>
              <a:rPr lang="en-US" dirty="0"/>
              <a:t>Identify resources to assist patients in maintaining access to ART</a:t>
            </a:r>
          </a:p>
          <a:p>
            <a:endParaRPr lang="en-US" dirty="0"/>
          </a:p>
          <a:p>
            <a:endParaRPr lang="en-US" dirty="0"/>
          </a:p>
          <a:p>
            <a:endParaRPr lang="en-US" dirty="0"/>
          </a:p>
        </p:txBody>
      </p:sp>
    </p:spTree>
    <p:extLst>
      <p:ext uri="{BB962C8B-B14F-4D97-AF65-F5344CB8AC3E}">
        <p14:creationId xmlns:p14="http://schemas.microsoft.com/office/powerpoint/2010/main" val="4093431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Alicia</a:t>
            </a:r>
          </a:p>
        </p:txBody>
      </p:sp>
      <p:sp>
        <p:nvSpPr>
          <p:cNvPr id="3" name="Content Placeholder 2"/>
          <p:cNvSpPr>
            <a:spLocks noGrp="1"/>
          </p:cNvSpPr>
          <p:nvPr>
            <p:ph idx="1"/>
          </p:nvPr>
        </p:nvSpPr>
        <p:spPr/>
        <p:txBody>
          <a:bodyPr>
            <a:normAutofit/>
          </a:bodyPr>
          <a:lstStyle/>
          <a:p>
            <a:r>
              <a:rPr lang="en-US" sz="2600" dirty="0"/>
              <a:t>Alicia is a 58 year old woman recently diagnosed with HIV infection who is being seen to initiate ART</a:t>
            </a:r>
          </a:p>
          <a:p>
            <a:r>
              <a:rPr lang="en-US" sz="2600" dirty="0"/>
              <a:t>Baseline resistance test: no mutations detected</a:t>
            </a:r>
          </a:p>
          <a:p>
            <a:r>
              <a:rPr lang="en-US" sz="2600" dirty="0"/>
              <a:t>CD4 375 cells/mm</a:t>
            </a:r>
            <a:r>
              <a:rPr lang="en-US" sz="2600" baseline="30000" dirty="0"/>
              <a:t>3</a:t>
            </a:r>
            <a:r>
              <a:rPr lang="en-US" sz="2600" dirty="0"/>
              <a:t>, VL 10,502 copies/mL</a:t>
            </a:r>
          </a:p>
          <a:p>
            <a:r>
              <a:rPr lang="en-US" sz="2600" dirty="0"/>
              <a:t>eGFR 58 mL/min, AST 58, ALT 62</a:t>
            </a:r>
          </a:p>
          <a:p>
            <a:r>
              <a:rPr lang="en-US" sz="2600" dirty="0"/>
              <a:t>Hepatitis screening</a:t>
            </a:r>
          </a:p>
          <a:p>
            <a:pPr lvl="1"/>
            <a:r>
              <a:rPr lang="en-US" sz="2300" dirty="0"/>
              <a:t>Hepatitis B infected, Hep B VL 1.2 million IU/mL</a:t>
            </a:r>
          </a:p>
          <a:p>
            <a:pPr lvl="1"/>
            <a:r>
              <a:rPr lang="en-US" sz="2300" dirty="0"/>
              <a:t>Hepatitis C uninfected</a:t>
            </a:r>
          </a:p>
          <a:p>
            <a:pPr lvl="1"/>
            <a:r>
              <a:rPr lang="en-US" sz="2300" dirty="0"/>
              <a:t>Hepatitis A nonimmune</a:t>
            </a:r>
            <a:endParaRPr lang="en-US" sz="2900" dirty="0"/>
          </a:p>
        </p:txBody>
      </p:sp>
    </p:spTree>
    <p:extLst>
      <p:ext uri="{BB962C8B-B14F-4D97-AF65-F5344CB8AC3E}">
        <p14:creationId xmlns:p14="http://schemas.microsoft.com/office/powerpoint/2010/main" val="475991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regimen below would NOT be appropriate for Alicia?</a:t>
            </a:r>
          </a:p>
        </p:txBody>
      </p:sp>
      <p:sp>
        <p:nvSpPr>
          <p:cNvPr id="4" name="Content Placeholder 4"/>
          <p:cNvSpPr txBox="1">
            <a:spLocks/>
          </p:cNvSpPr>
          <p:nvPr/>
        </p:nvSpPr>
        <p:spPr>
          <a:xfrm>
            <a:off x="1729410" y="2333354"/>
            <a:ext cx="9357690" cy="4524646"/>
          </a:xfrm>
          <a:prstGeom prst="rect">
            <a:avLst/>
          </a:prstGeom>
        </p:spPr>
        <p:txBody>
          <a:bodyPr vert="horz" lIns="121899" tIns="60949" rIns="121899" bIns="60949" rtlCol="0">
            <a:normAutofit/>
          </a:bodyPr>
          <a:lstStyle>
            <a:lvl1pPr marL="342931" indent="-228621" algn="l" defTabSz="914484" rtl="0" eaLnBrk="1" latinLnBrk="0" hangingPunct="1">
              <a:spcBef>
                <a:spcPct val="20000"/>
              </a:spcBef>
              <a:buClr>
                <a:schemeClr val="accent6"/>
              </a:buClr>
              <a:buFont typeface="Wingdings" charset="2"/>
              <a:buChar char="§"/>
              <a:defRPr sz="2401" b="0" i="0" kern="1200">
                <a:solidFill>
                  <a:schemeClr val="tx1"/>
                </a:solidFill>
                <a:latin typeface="+mn-lt"/>
                <a:ea typeface="+mn-ea"/>
                <a:cs typeface="ITC Avant Garde Std Md"/>
              </a:defRPr>
            </a:lvl1pPr>
            <a:lvl2pPr marL="640139" indent="-228621" algn="l" defTabSz="914484" rtl="0" eaLnBrk="1" latinLnBrk="0" hangingPunct="1">
              <a:spcBef>
                <a:spcPct val="20000"/>
              </a:spcBef>
              <a:buClr>
                <a:schemeClr val="accent6"/>
              </a:buClr>
              <a:buFont typeface="Wingdings" charset="2"/>
              <a:buChar char="§"/>
              <a:defRPr sz="2176" b="0" i="0" kern="1200">
                <a:solidFill>
                  <a:schemeClr val="tx1"/>
                </a:solidFill>
                <a:latin typeface="+mn-lt"/>
                <a:ea typeface="+mn-ea"/>
                <a:cs typeface="ITC Avant Garde Std Md"/>
              </a:defRPr>
            </a:lvl2pPr>
            <a:lvl3pPr marL="1005932" indent="-228621" algn="l" defTabSz="914484" rtl="0" eaLnBrk="1" latinLnBrk="0" hangingPunct="1">
              <a:spcBef>
                <a:spcPct val="20000"/>
              </a:spcBef>
              <a:buClr>
                <a:schemeClr val="accent6"/>
              </a:buClr>
              <a:buFont typeface="Wingdings" charset="2"/>
              <a:buChar char="§"/>
              <a:defRPr sz="2026" b="0" i="0" kern="1200">
                <a:solidFill>
                  <a:schemeClr val="tx1"/>
                </a:solidFill>
                <a:latin typeface="+mn-lt"/>
                <a:ea typeface="+mn-ea"/>
                <a:cs typeface="ITC Avant Garde Std Md"/>
              </a:defRPr>
            </a:lvl3pPr>
            <a:lvl4pPr marL="1280277" indent="-228621" algn="l" defTabSz="91448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622" indent="-228621" algn="l" defTabSz="914484" rtl="0" eaLnBrk="1" latinLnBrk="0" hangingPunct="1">
              <a:spcBef>
                <a:spcPct val="20000"/>
              </a:spcBef>
              <a:buClr>
                <a:schemeClr val="accent6"/>
              </a:buClr>
              <a:buFont typeface="Wingdings" charset="2"/>
              <a:buChar char="§"/>
              <a:defRPr sz="1575" b="0" i="0" kern="1200" baseline="0">
                <a:solidFill>
                  <a:schemeClr val="tx1"/>
                </a:solidFill>
                <a:latin typeface="+mn-lt"/>
                <a:ea typeface="+mn-ea"/>
                <a:cs typeface="ITC Avant Garde Std Md"/>
              </a:defRPr>
            </a:lvl5pPr>
            <a:lvl6pPr marL="1737519" indent="-182897" algn="l" defTabSz="914484" rtl="0" eaLnBrk="1" latinLnBrk="0" hangingPunct="1">
              <a:spcBef>
                <a:spcPct val="20000"/>
              </a:spcBef>
              <a:buClr>
                <a:schemeClr val="accent1"/>
              </a:buClr>
              <a:buFont typeface="Arial" pitchFamily="34" charset="0"/>
              <a:buChar char="•"/>
              <a:defRPr sz="1425" kern="1200" baseline="0">
                <a:solidFill>
                  <a:schemeClr val="tx1"/>
                </a:solidFill>
                <a:latin typeface="+mn-lt"/>
                <a:ea typeface="+mn-ea"/>
                <a:cs typeface="+mn-cs"/>
              </a:defRPr>
            </a:lvl6pPr>
            <a:lvl7pPr marL="1920416" indent="-182897" algn="l" defTabSz="914484" rtl="0" eaLnBrk="1" latinLnBrk="0" hangingPunct="1">
              <a:spcBef>
                <a:spcPct val="20000"/>
              </a:spcBef>
              <a:buClr>
                <a:schemeClr val="accent2"/>
              </a:buClr>
              <a:buFont typeface="Arial" pitchFamily="34" charset="0"/>
              <a:buChar char="•"/>
              <a:defRPr sz="1425" kern="1200">
                <a:solidFill>
                  <a:schemeClr val="tx1"/>
                </a:solidFill>
                <a:latin typeface="+mn-lt"/>
                <a:ea typeface="+mn-ea"/>
                <a:cs typeface="+mn-cs"/>
              </a:defRPr>
            </a:lvl7pPr>
            <a:lvl8pPr marL="2103312" indent="-182897" algn="l" defTabSz="914484" rtl="0" eaLnBrk="1" latinLnBrk="0" hangingPunct="1">
              <a:spcBef>
                <a:spcPct val="20000"/>
              </a:spcBef>
              <a:buClr>
                <a:schemeClr val="accent3"/>
              </a:buClr>
              <a:buFont typeface="Arial" pitchFamily="34" charset="0"/>
              <a:buChar char="•"/>
              <a:defRPr sz="1425" kern="1200">
                <a:solidFill>
                  <a:schemeClr val="tx1"/>
                </a:solidFill>
                <a:latin typeface="+mn-lt"/>
                <a:ea typeface="+mn-ea"/>
                <a:cs typeface="+mn-cs"/>
              </a:defRPr>
            </a:lvl8pPr>
            <a:lvl9pPr marL="2286210" indent="-182897" algn="l" defTabSz="914484" rtl="0" eaLnBrk="1" latinLnBrk="0" hangingPunct="1">
              <a:spcBef>
                <a:spcPct val="20000"/>
              </a:spcBef>
              <a:buClr>
                <a:schemeClr val="accent4"/>
              </a:buClr>
              <a:buFont typeface="Arial" pitchFamily="34" charset="0"/>
              <a:buChar char="•"/>
              <a:defRPr sz="1425" kern="1200">
                <a:solidFill>
                  <a:schemeClr val="tx1"/>
                </a:solidFill>
                <a:latin typeface="+mn-lt"/>
                <a:ea typeface="+mn-ea"/>
                <a:cs typeface="+mn-cs"/>
              </a:defRPr>
            </a:lvl9pPr>
          </a:lstStyle>
          <a:p>
            <a:pPr marL="628660" indent="-514350">
              <a:buFont typeface="+mj-lt"/>
              <a:buAutoNum type="alphaUcPeriod"/>
            </a:pPr>
            <a:r>
              <a:rPr lang="en-US" sz="3200" dirty="0"/>
              <a:t>DTG/3TC (</a:t>
            </a:r>
            <a:r>
              <a:rPr lang="en-US" sz="3200" dirty="0" err="1"/>
              <a:t>Dovato</a:t>
            </a:r>
            <a:r>
              <a:rPr lang="en-US" sz="3200" dirty="0"/>
              <a:t>)</a:t>
            </a:r>
          </a:p>
          <a:p>
            <a:pPr marL="628660" indent="-514350">
              <a:buFont typeface="+mj-lt"/>
              <a:buAutoNum type="alphaUcPeriod"/>
            </a:pPr>
            <a:r>
              <a:rPr lang="en-US" sz="3200" dirty="0"/>
              <a:t>TDF/FTC (Truvada) + DTG (</a:t>
            </a:r>
            <a:r>
              <a:rPr lang="en-US" sz="3200" dirty="0" err="1"/>
              <a:t>Tivicay</a:t>
            </a:r>
            <a:r>
              <a:rPr lang="en-US" sz="3200" dirty="0"/>
              <a:t>)</a:t>
            </a:r>
          </a:p>
          <a:p>
            <a:pPr marL="628660" indent="-514350">
              <a:buFont typeface="+mj-lt"/>
              <a:buAutoNum type="alphaUcPeriod"/>
            </a:pPr>
            <a:r>
              <a:rPr lang="en-US" sz="3200" dirty="0"/>
              <a:t>BIC/TAF/FTC (</a:t>
            </a:r>
            <a:r>
              <a:rPr lang="en-US" sz="3200" dirty="0" err="1"/>
              <a:t>Biktarvy</a:t>
            </a:r>
            <a:r>
              <a:rPr lang="en-US" sz="3200" dirty="0"/>
              <a:t>)</a:t>
            </a:r>
          </a:p>
          <a:p>
            <a:pPr marL="628660" indent="-514350">
              <a:buFont typeface="+mj-lt"/>
              <a:buAutoNum type="alphaUcPeriod"/>
            </a:pPr>
            <a:r>
              <a:rPr lang="en-US" sz="3200" dirty="0" err="1"/>
              <a:t>DRVc</a:t>
            </a:r>
            <a:r>
              <a:rPr lang="en-US" sz="3200" dirty="0"/>
              <a:t>/TAF/FTC (</a:t>
            </a:r>
            <a:r>
              <a:rPr lang="en-US" sz="3200" dirty="0" err="1"/>
              <a:t>Symtuza</a:t>
            </a:r>
            <a:r>
              <a:rPr lang="en-US" sz="3200" dirty="0"/>
              <a:t>)</a:t>
            </a:r>
          </a:p>
          <a:p>
            <a:pPr marL="628660" indent="-514350">
              <a:buFont typeface="+mj-lt"/>
              <a:buAutoNum type="alphaUcPeriod"/>
            </a:pPr>
            <a:r>
              <a:rPr lang="en-US" sz="3200" dirty="0"/>
              <a:t>All of the above are appropriate options</a:t>
            </a:r>
          </a:p>
          <a:p>
            <a:pPr marL="114310" indent="0">
              <a:buNone/>
            </a:pPr>
            <a:endParaRPr lang="en-US" sz="3200" dirty="0"/>
          </a:p>
          <a:p>
            <a:pPr marL="114310" indent="0">
              <a:buNone/>
            </a:pPr>
            <a:endParaRPr lang="en-US" sz="3200" dirty="0"/>
          </a:p>
          <a:p>
            <a:pPr marL="628660" indent="-514350">
              <a:buFont typeface="+mj-lt"/>
              <a:buAutoNum type="alphaUcPeriod"/>
            </a:pPr>
            <a:endParaRPr lang="en-US" sz="3200" dirty="0"/>
          </a:p>
          <a:p>
            <a:pPr marL="628660" indent="-514350">
              <a:buFont typeface="+mj-lt"/>
              <a:buAutoNum type="alphaUcPeriod"/>
            </a:pPr>
            <a:endParaRPr lang="en-US" sz="3200" dirty="0"/>
          </a:p>
          <a:p>
            <a:pPr marL="628660" indent="-514350">
              <a:buFont typeface="+mj-lt"/>
              <a:buAutoNum type="alphaUcPeriod"/>
            </a:pPr>
            <a:endParaRPr lang="en-US" sz="3200" dirty="0"/>
          </a:p>
        </p:txBody>
      </p:sp>
    </p:spTree>
    <p:extLst>
      <p:ext uri="{BB962C8B-B14F-4D97-AF65-F5344CB8AC3E}">
        <p14:creationId xmlns:p14="http://schemas.microsoft.com/office/powerpoint/2010/main" val="3002068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Regimens for HBV Coinfected Patients</a:t>
            </a:r>
          </a:p>
        </p:txBody>
      </p:sp>
      <p:sp>
        <p:nvSpPr>
          <p:cNvPr id="3" name="Content Placeholder 2"/>
          <p:cNvSpPr>
            <a:spLocks noGrp="1"/>
          </p:cNvSpPr>
          <p:nvPr>
            <p:ph idx="1"/>
          </p:nvPr>
        </p:nvSpPr>
        <p:spPr>
          <a:xfrm>
            <a:off x="609442" y="1548637"/>
            <a:ext cx="8273733" cy="4367299"/>
          </a:xfrm>
        </p:spPr>
        <p:txBody>
          <a:bodyPr>
            <a:normAutofit/>
          </a:bodyPr>
          <a:lstStyle/>
          <a:p>
            <a:pPr marL="342900" indent="-342900">
              <a:buFont typeface="Wingdings" pitchFamily="2" charset="2"/>
              <a:buChar char="§"/>
            </a:pPr>
            <a:r>
              <a:rPr lang="en-US" dirty="0">
                <a:latin typeface="Arial" panose="020B0604020202020204" pitchFamily="34" charset="0"/>
                <a:cs typeface="Arial" panose="020B0604020202020204" pitchFamily="34" charset="0"/>
              </a:rPr>
              <a:t>It is important to use two drugs that are active against hepatitis B in people with HIV infection and HBV coinfection</a:t>
            </a:r>
          </a:p>
          <a:p>
            <a:pPr marL="1226665" lvl="2" indent="-342900">
              <a:buFont typeface="Wingdings" pitchFamily="2" charset="2"/>
              <a:buChar char="§"/>
            </a:pPr>
            <a:r>
              <a:rPr lang="en-US" dirty="0">
                <a:latin typeface="Arial" panose="020B0604020202020204" pitchFamily="34" charset="0"/>
                <a:cs typeface="Arial" panose="020B0604020202020204" pitchFamily="34" charset="0"/>
              </a:rPr>
              <a:t>Tenofovir (TAF or TDF)</a:t>
            </a:r>
          </a:p>
          <a:p>
            <a:pPr marL="1226665" lvl="2" indent="-342900">
              <a:buFont typeface="Wingdings" pitchFamily="2" charset="2"/>
              <a:buChar char="§"/>
            </a:pPr>
            <a:r>
              <a:rPr lang="en-US" dirty="0">
                <a:latin typeface="Arial" panose="020B0604020202020204" pitchFamily="34" charset="0"/>
                <a:cs typeface="Arial" panose="020B0604020202020204" pitchFamily="34" charset="0"/>
              </a:rPr>
              <a:t>Emtricitabine (FTC) or lamivudine (3TC)</a:t>
            </a:r>
          </a:p>
          <a:p>
            <a:pPr marL="342900" indent="-342900">
              <a:buFont typeface="Wingdings" pitchFamily="2" charset="2"/>
              <a:buChar char="§"/>
            </a:pPr>
            <a:r>
              <a:rPr lang="en-US" dirty="0">
                <a:latin typeface="Arial" panose="020B0604020202020204" pitchFamily="34" charset="0"/>
                <a:cs typeface="Arial" panose="020B0604020202020204" pitchFamily="34" charset="0"/>
              </a:rPr>
              <a:t>Poor adherence or lapses in therapy in people with HBV can lead to severe liver disease including failure and death</a:t>
            </a:r>
          </a:p>
        </p:txBody>
      </p:sp>
      <p:pic>
        <p:nvPicPr>
          <p:cNvPr id="4" name="Picture 3" descr="DSO medicinal: Child-Pugh Score Calcula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6772" y="4405532"/>
            <a:ext cx="1752600" cy="1752600"/>
          </a:xfrm>
          <a:prstGeom prst="rect">
            <a:avLst/>
          </a:prstGeom>
        </p:spPr>
      </p:pic>
    </p:spTree>
    <p:extLst>
      <p:ext uri="{BB962C8B-B14F-4D97-AF65-F5344CB8AC3E}">
        <p14:creationId xmlns:p14="http://schemas.microsoft.com/office/powerpoint/2010/main" val="3973524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Case Jessica</a:t>
            </a:r>
          </a:p>
        </p:txBody>
      </p:sp>
      <p:sp>
        <p:nvSpPr>
          <p:cNvPr id="3" name="Content Placeholder 2"/>
          <p:cNvSpPr>
            <a:spLocks noGrp="1"/>
          </p:cNvSpPr>
          <p:nvPr>
            <p:ph idx="1"/>
          </p:nvPr>
        </p:nvSpPr>
        <p:spPr/>
        <p:txBody>
          <a:bodyPr>
            <a:normAutofit/>
          </a:bodyPr>
          <a:lstStyle/>
          <a:p>
            <a:r>
              <a:rPr lang="en-US" dirty="0"/>
              <a:t>Jessica is a 32 year old woman who was diagnosed with HIV infection in 2018.</a:t>
            </a:r>
          </a:p>
          <a:p>
            <a:r>
              <a:rPr lang="en-US" dirty="0"/>
              <a:t>She is stable on a regimen of </a:t>
            </a:r>
            <a:r>
              <a:rPr lang="en-US" sz="3200" dirty="0"/>
              <a:t>bictegravir/emtricitabine/tenofovir alfenamide (</a:t>
            </a:r>
            <a:r>
              <a:rPr lang="en-US" sz="3200" dirty="0" err="1"/>
              <a:t>Biktarvy</a:t>
            </a:r>
            <a:r>
              <a:rPr lang="en-US" sz="3200" dirty="0"/>
              <a:t>)</a:t>
            </a:r>
          </a:p>
          <a:p>
            <a:pPr lvl="1"/>
            <a:r>
              <a:rPr lang="en-US" dirty="0"/>
              <a:t>VL &lt; 20 and CD4 789 cells/mm</a:t>
            </a:r>
            <a:r>
              <a:rPr lang="en-US" baseline="30000" dirty="0"/>
              <a:t>3</a:t>
            </a:r>
            <a:r>
              <a:rPr lang="en-US" dirty="0"/>
              <a:t> on recent labs</a:t>
            </a:r>
          </a:p>
          <a:p>
            <a:r>
              <a:rPr lang="en-US" dirty="0"/>
              <a:t>Concomitant medications: omeprazole 20 mg once daily, ethinyl estradiol/norgestimate (Sprintec) 1 tab daily, ferrous sulfate 325 mg twice daily (iron supplement)</a:t>
            </a:r>
          </a:p>
        </p:txBody>
      </p:sp>
    </p:spTree>
    <p:extLst>
      <p:ext uri="{BB962C8B-B14F-4D97-AF65-F5344CB8AC3E}">
        <p14:creationId xmlns:p14="http://schemas.microsoft.com/office/powerpoint/2010/main" val="3430699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181F-F66F-49B1-8947-4EBAB515DDE8}"/>
              </a:ext>
            </a:extLst>
          </p:cNvPr>
          <p:cNvSpPr>
            <a:spLocks noGrp="1"/>
          </p:cNvSpPr>
          <p:nvPr>
            <p:ph type="title"/>
          </p:nvPr>
        </p:nvSpPr>
        <p:spPr/>
        <p:txBody>
          <a:bodyPr/>
          <a:lstStyle/>
          <a:p>
            <a:r>
              <a:rPr lang="en-US" dirty="0"/>
              <a:t>Which medication is expected to interact with BIC/TAF/FTC (</a:t>
            </a:r>
            <a:r>
              <a:rPr lang="en-US" dirty="0" err="1"/>
              <a:t>Biktarvy</a:t>
            </a:r>
            <a:r>
              <a:rPr lang="en-US" dirty="0"/>
              <a:t>)?</a:t>
            </a:r>
          </a:p>
        </p:txBody>
      </p:sp>
      <p:sp>
        <p:nvSpPr>
          <p:cNvPr id="3" name="Content Placeholder 2">
            <a:extLst>
              <a:ext uri="{FF2B5EF4-FFF2-40B4-BE49-F238E27FC236}">
                <a16:creationId xmlns:a16="http://schemas.microsoft.com/office/drawing/2014/main" id="{C33CF581-637E-457D-8A14-01FE8C30E131}"/>
              </a:ext>
            </a:extLst>
          </p:cNvPr>
          <p:cNvSpPr>
            <a:spLocks noGrp="1"/>
          </p:cNvSpPr>
          <p:nvPr>
            <p:ph idx="1"/>
          </p:nvPr>
        </p:nvSpPr>
        <p:spPr>
          <a:xfrm>
            <a:off x="609442" y="2402958"/>
            <a:ext cx="11084538" cy="3564542"/>
          </a:xfrm>
        </p:spPr>
        <p:txBody>
          <a:bodyPr/>
          <a:lstStyle/>
          <a:p>
            <a:pPr marL="666723" indent="-514350">
              <a:buAutoNum type="alphaUcPeriod"/>
            </a:pPr>
            <a:r>
              <a:rPr lang="en-US" dirty="0"/>
              <a:t>Omeprazole</a:t>
            </a:r>
          </a:p>
          <a:p>
            <a:pPr marL="666723" indent="-514350">
              <a:buAutoNum type="alphaUcPeriod"/>
            </a:pPr>
            <a:r>
              <a:rPr lang="en-US" dirty="0"/>
              <a:t>Ethinyl estradiol/</a:t>
            </a:r>
            <a:r>
              <a:rPr lang="en-US" dirty="0" err="1"/>
              <a:t>norgestimate</a:t>
            </a:r>
            <a:endParaRPr lang="en-US" dirty="0"/>
          </a:p>
          <a:p>
            <a:pPr marL="666723" indent="-514350">
              <a:buAutoNum type="alphaUcPeriod"/>
            </a:pPr>
            <a:r>
              <a:rPr lang="en-US" dirty="0"/>
              <a:t>Ferrous sulfate</a:t>
            </a:r>
          </a:p>
          <a:p>
            <a:pPr marL="666723" indent="-514350">
              <a:buAutoNum type="alphaUcPeriod"/>
            </a:pPr>
            <a:r>
              <a:rPr lang="en-US" dirty="0"/>
              <a:t>None of the above</a:t>
            </a:r>
          </a:p>
        </p:txBody>
      </p:sp>
    </p:spTree>
    <p:extLst>
      <p:ext uri="{BB962C8B-B14F-4D97-AF65-F5344CB8AC3E}">
        <p14:creationId xmlns:p14="http://schemas.microsoft.com/office/powerpoint/2010/main" val="3164978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 Interactions</a:t>
            </a:r>
          </a:p>
        </p:txBody>
      </p:sp>
      <p:pic>
        <p:nvPicPr>
          <p:cNvPr id="4" name="Picture 3">
            <a:extLst>
              <a:ext uri="{FF2B5EF4-FFF2-40B4-BE49-F238E27FC236}">
                <a16:creationId xmlns:a16="http://schemas.microsoft.com/office/drawing/2014/main" id="{E93ACDDA-7587-4436-8809-F60FFD4E872B}"/>
              </a:ext>
            </a:extLst>
          </p:cNvPr>
          <p:cNvPicPr>
            <a:picLocks noChangeAspect="1"/>
          </p:cNvPicPr>
          <p:nvPr/>
        </p:nvPicPr>
        <p:blipFill rotWithShape="1">
          <a:blip r:embed="rId2"/>
          <a:srcRect/>
          <a:stretch/>
        </p:blipFill>
        <p:spPr>
          <a:xfrm>
            <a:off x="220148" y="1638471"/>
            <a:ext cx="11748528" cy="3925046"/>
          </a:xfrm>
          <a:prstGeom prst="rect">
            <a:avLst/>
          </a:prstGeom>
        </p:spPr>
      </p:pic>
    </p:spTree>
    <p:extLst>
      <p:ext uri="{BB962C8B-B14F-4D97-AF65-F5344CB8AC3E}">
        <p14:creationId xmlns:p14="http://schemas.microsoft.com/office/powerpoint/2010/main" val="118547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442" y="1240973"/>
            <a:ext cx="11084538" cy="4367299"/>
          </a:xfrm>
        </p:spPr>
        <p:txBody>
          <a:bodyPr>
            <a:normAutofit/>
          </a:bodyPr>
          <a:lstStyle/>
          <a:p>
            <a:endParaRPr lang="en-US" dirty="0">
              <a:solidFill>
                <a:schemeClr val="bg1">
                  <a:lumMod val="85000"/>
                </a:schemeClr>
              </a:solidFill>
            </a:endParaRPr>
          </a:p>
          <a:p>
            <a:r>
              <a:rPr lang="en-US" dirty="0">
                <a:solidFill>
                  <a:schemeClr val="bg1">
                    <a:lumMod val="85000"/>
                  </a:schemeClr>
                </a:solidFill>
              </a:rPr>
              <a:t>Discuss initial antiretroviral therapy (ART) options according to the most recent Department of Health and Human Services (DHHS) Guidelines for the Use of Antiretroviral Agents in Adults and Adolescents with HIV</a:t>
            </a:r>
          </a:p>
          <a:p>
            <a:r>
              <a:rPr lang="en-US" dirty="0">
                <a:solidFill>
                  <a:schemeClr val="bg1">
                    <a:lumMod val="85000"/>
                  </a:schemeClr>
                </a:solidFill>
              </a:rPr>
              <a:t>List the factors involved in selecting initial antiretroviral therapy (ART) </a:t>
            </a:r>
          </a:p>
          <a:p>
            <a:r>
              <a:rPr lang="en-US" dirty="0">
                <a:solidFill>
                  <a:schemeClr val="bg1">
                    <a:lumMod val="85000"/>
                  </a:schemeClr>
                </a:solidFill>
              </a:rPr>
              <a:t>Utilizing patient case scenarios, select initial regimens taking into account co-morbidities, drug-drug interactions, and patient preferences</a:t>
            </a:r>
          </a:p>
          <a:p>
            <a:r>
              <a:rPr lang="en-US" dirty="0"/>
              <a:t>Identify resources to assist patients in maintaining access to ART</a:t>
            </a:r>
          </a:p>
          <a:p>
            <a:endParaRPr lang="en-US" dirty="0"/>
          </a:p>
          <a:p>
            <a:endParaRPr lang="en-US" dirty="0"/>
          </a:p>
          <a:p>
            <a:endParaRPr lang="en-US" dirty="0"/>
          </a:p>
        </p:txBody>
      </p:sp>
    </p:spTree>
    <p:extLst>
      <p:ext uri="{BB962C8B-B14F-4D97-AF65-F5344CB8AC3E}">
        <p14:creationId xmlns:p14="http://schemas.microsoft.com/office/powerpoint/2010/main" val="3421827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Patient Case Bill</a:t>
            </a:r>
          </a:p>
        </p:txBody>
      </p:sp>
      <p:sp>
        <p:nvSpPr>
          <p:cNvPr id="3" name="Content Placeholder 2"/>
          <p:cNvSpPr>
            <a:spLocks noGrp="1"/>
          </p:cNvSpPr>
          <p:nvPr>
            <p:ph idx="1"/>
          </p:nvPr>
        </p:nvSpPr>
        <p:spPr/>
        <p:txBody>
          <a:bodyPr>
            <a:normAutofit/>
          </a:bodyPr>
          <a:lstStyle/>
          <a:p>
            <a:r>
              <a:rPr lang="en-US" dirty="0"/>
              <a:t>Bill is a 32 year old man with HIV infection who is seen at the clinic to restart ART</a:t>
            </a:r>
          </a:p>
          <a:p>
            <a:r>
              <a:rPr lang="en-US" dirty="0"/>
              <a:t>He was previously well-controlled on bictegravir/tenofovir alafenamide/emtricitabine (Biktarvy)</a:t>
            </a:r>
          </a:p>
          <a:p>
            <a:r>
              <a:rPr lang="en-US" dirty="0"/>
              <a:t>He has private insurance through his job and was using a local pharmacy that told him his copay was $1000. He got frustrated and fell out of care for 1 year.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357" y="4486535"/>
            <a:ext cx="1970113" cy="1771261"/>
          </a:xfrm>
          <a:prstGeom prst="rect">
            <a:avLst/>
          </a:prstGeom>
        </p:spPr>
      </p:pic>
    </p:spTree>
    <p:extLst>
      <p:ext uri="{BB962C8B-B14F-4D97-AF65-F5344CB8AC3E}">
        <p14:creationId xmlns:p14="http://schemas.microsoft.com/office/powerpoint/2010/main" val="1550218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Patient Case Steven</a:t>
            </a:r>
          </a:p>
        </p:txBody>
      </p:sp>
      <p:sp>
        <p:nvSpPr>
          <p:cNvPr id="3" name="Content Placeholder 2"/>
          <p:cNvSpPr>
            <a:spLocks noGrp="1"/>
          </p:cNvSpPr>
          <p:nvPr>
            <p:ph idx="1"/>
          </p:nvPr>
        </p:nvSpPr>
        <p:spPr>
          <a:xfrm>
            <a:off x="642895" y="1417640"/>
            <a:ext cx="10903035" cy="3914524"/>
          </a:xfrm>
        </p:spPr>
        <p:txBody>
          <a:bodyPr>
            <a:normAutofit/>
          </a:bodyPr>
          <a:lstStyle/>
          <a:p>
            <a:r>
              <a:rPr lang="en-US" sz="2800" dirty="0"/>
              <a:t>Patient came to your clinic to re-establish HIV care</a:t>
            </a:r>
          </a:p>
          <a:p>
            <a:r>
              <a:rPr lang="en-US" sz="2800" dirty="0"/>
              <a:t>He stated that he has been well-controlled on efavirenz/emtricitabine/tenofovir disoproxil fumarate (Atripla) since 2009. HIV VL of &lt; 20 and CD4 of 779 (25%) </a:t>
            </a:r>
          </a:p>
          <a:p>
            <a:pPr lvl="1"/>
            <a:r>
              <a:rPr lang="en-US" sz="2400" dirty="0"/>
              <a:t>Copay used to be less than $10 but as of the 1st of the year, the copay increased to $900 per month. He paid the copay when he could but started taking the medication every other day to stretch it out.</a:t>
            </a:r>
          </a:p>
          <a:p>
            <a:pPr lvl="1"/>
            <a:r>
              <a:rPr lang="en-US" sz="2400" dirty="0"/>
              <a:t>Client has Medicare but no longer has the low income subsidy</a:t>
            </a:r>
          </a:p>
          <a:p>
            <a:pPr marL="411518" lvl="1" indent="0">
              <a:buNone/>
            </a:pP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9365" y="8900600"/>
            <a:ext cx="2083878" cy="1873543"/>
          </a:xfrm>
          <a:prstGeom prst="rect">
            <a:avLst/>
          </a:prstGeom>
        </p:spPr>
      </p:pic>
      <p:pic>
        <p:nvPicPr>
          <p:cNvPr id="7" name="Picture 6"/>
          <p:cNvPicPr>
            <a:picLocks noChangeAspect="1"/>
          </p:cNvPicPr>
          <p:nvPr/>
        </p:nvPicPr>
        <p:blipFill>
          <a:blip r:embed="rId4"/>
          <a:stretch>
            <a:fillRect/>
          </a:stretch>
        </p:blipFill>
        <p:spPr>
          <a:xfrm>
            <a:off x="9862503" y="5061505"/>
            <a:ext cx="2152459" cy="1521856"/>
          </a:xfrm>
          <a:prstGeom prst="rect">
            <a:avLst/>
          </a:prstGeom>
        </p:spPr>
      </p:pic>
      <p:pic>
        <p:nvPicPr>
          <p:cNvPr id="5122"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4865" y="5230583"/>
            <a:ext cx="1143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13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143" y="1041288"/>
            <a:ext cx="11084538" cy="1143000"/>
          </a:xfrm>
        </p:spPr>
        <p:txBody>
          <a:bodyPr/>
          <a:lstStyle/>
          <a:p>
            <a:r>
              <a:rPr lang="en-US" dirty="0"/>
              <a:t>What resources could have been utilized to assist Bill and Steven in obtaining ART each month? </a:t>
            </a:r>
          </a:p>
        </p:txBody>
      </p:sp>
    </p:spTree>
    <p:extLst>
      <p:ext uri="{BB962C8B-B14F-4D97-AF65-F5344CB8AC3E}">
        <p14:creationId xmlns:p14="http://schemas.microsoft.com/office/powerpoint/2010/main" val="50006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442" y="1240973"/>
            <a:ext cx="11084538" cy="4367299"/>
          </a:xfrm>
        </p:spPr>
        <p:txBody>
          <a:bodyPr>
            <a:normAutofit fontScale="85000" lnSpcReduction="20000"/>
          </a:bodyPr>
          <a:lstStyle/>
          <a:p>
            <a:endParaRPr lang="en-US" dirty="0"/>
          </a:p>
          <a:p>
            <a:r>
              <a:rPr lang="en-US" dirty="0"/>
              <a:t>Discuss initial antiretroviral therapy (ART) options according to the most recent Department of Health and Human Services (DHHS) Guidelines for the Use of Antiretroviral Agents in Adults and Adolescents with HIV</a:t>
            </a:r>
          </a:p>
          <a:p>
            <a:r>
              <a:rPr lang="en-US" dirty="0">
                <a:solidFill>
                  <a:schemeClr val="bg1">
                    <a:lumMod val="85000"/>
                  </a:schemeClr>
                </a:solidFill>
              </a:rPr>
              <a:t>List the factors involved in selecting initial antiretroviral therapy (ART) </a:t>
            </a:r>
          </a:p>
          <a:p>
            <a:r>
              <a:rPr lang="en-US" dirty="0">
                <a:solidFill>
                  <a:schemeClr val="bg1">
                    <a:lumMod val="85000"/>
                  </a:schemeClr>
                </a:solidFill>
              </a:rPr>
              <a:t>Utilizing patient case scenarios, select initial regimens taking into account co-morbidities, drug-drug interactions, and patient preferences</a:t>
            </a:r>
          </a:p>
          <a:p>
            <a:r>
              <a:rPr lang="en-US" dirty="0">
                <a:solidFill>
                  <a:schemeClr val="bg1">
                    <a:lumMod val="85000"/>
                  </a:schemeClr>
                </a:solidFill>
              </a:rPr>
              <a:t>Identify resources to assist patients in maintaining access to ART</a:t>
            </a:r>
          </a:p>
          <a:p>
            <a:endParaRPr lang="en-US" dirty="0"/>
          </a:p>
          <a:p>
            <a:endParaRPr lang="en-US" dirty="0"/>
          </a:p>
          <a:p>
            <a:endParaRPr lang="en-US" dirty="0"/>
          </a:p>
        </p:txBody>
      </p:sp>
    </p:spTree>
    <p:extLst>
      <p:ext uri="{BB962C8B-B14F-4D97-AF65-F5344CB8AC3E}">
        <p14:creationId xmlns:p14="http://schemas.microsoft.com/office/powerpoint/2010/main" val="4131951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2BC0736-AE67-4C7B-960F-4F1F04180E4B}"/>
              </a:ext>
            </a:extLst>
          </p:cNvPr>
          <p:cNvGraphicFramePr>
            <a:graphicFrameLocks noGrp="1"/>
          </p:cNvGraphicFramePr>
          <p:nvPr/>
        </p:nvGraphicFramePr>
        <p:xfrm>
          <a:off x="418614" y="1536192"/>
          <a:ext cx="10442448" cy="4487668"/>
        </p:xfrm>
        <a:graphic>
          <a:graphicData uri="http://schemas.openxmlformats.org/drawingml/2006/table">
            <a:tbl>
              <a:tblPr firstRow="1" firstCol="1" bandRow="1">
                <a:tableStyleId>{00A15C55-8517-42AA-B614-E9B94910E393}</a:tableStyleId>
              </a:tblPr>
              <a:tblGrid>
                <a:gridCol w="2338023">
                  <a:extLst>
                    <a:ext uri="{9D8B030D-6E8A-4147-A177-3AD203B41FA5}">
                      <a16:colId xmlns:a16="http://schemas.microsoft.com/office/drawing/2014/main" val="1577641886"/>
                    </a:ext>
                  </a:extLst>
                </a:gridCol>
                <a:gridCol w="4882183">
                  <a:extLst>
                    <a:ext uri="{9D8B030D-6E8A-4147-A177-3AD203B41FA5}">
                      <a16:colId xmlns:a16="http://schemas.microsoft.com/office/drawing/2014/main" val="710447736"/>
                    </a:ext>
                  </a:extLst>
                </a:gridCol>
                <a:gridCol w="3222242">
                  <a:extLst>
                    <a:ext uri="{9D8B030D-6E8A-4147-A177-3AD203B41FA5}">
                      <a16:colId xmlns:a16="http://schemas.microsoft.com/office/drawing/2014/main" val="681259827"/>
                    </a:ext>
                  </a:extLst>
                </a:gridCol>
              </a:tblGrid>
              <a:tr h="282263">
                <a:tc>
                  <a:txBody>
                    <a:bodyPr/>
                    <a:lstStyle/>
                    <a:p>
                      <a:pPr marL="0" marR="0">
                        <a:lnSpc>
                          <a:spcPct val="107000"/>
                        </a:lnSpc>
                        <a:spcBef>
                          <a:spcPts val="0"/>
                        </a:spcBef>
                        <a:spcAft>
                          <a:spcPts val="0"/>
                        </a:spcAft>
                      </a:pPr>
                      <a:r>
                        <a:rPr lang="en-US" sz="2400" dirty="0">
                          <a:effectLst/>
                        </a:rPr>
                        <a:t>Program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a:effectLst/>
                        </a:rPr>
                        <a:t>Website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400" dirty="0">
                          <a:effectLst/>
                        </a:rPr>
                        <a:t>Limitations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0733823"/>
                  </a:ext>
                </a:extLst>
              </a:tr>
              <a:tr h="1768268">
                <a:tc>
                  <a:txBody>
                    <a:bodyPr/>
                    <a:lstStyle/>
                    <a:p>
                      <a:pPr marL="0" marR="0">
                        <a:lnSpc>
                          <a:spcPct val="107000"/>
                        </a:lnSpc>
                        <a:spcBef>
                          <a:spcPts val="0"/>
                        </a:spcBef>
                        <a:spcAft>
                          <a:spcPts val="0"/>
                        </a:spcAft>
                      </a:pPr>
                      <a:r>
                        <a:rPr lang="en-US" sz="2000" dirty="0">
                          <a:effectLst/>
                        </a:rPr>
                        <a:t>Pharmaceutical company programs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lvl="0" indent="-285750" algn="l" defTabSz="1218987" rtl="0" eaLnBrk="1" latinLnBrk="0" hangingPunct="1">
                        <a:lnSpc>
                          <a:spcPct val="107000"/>
                        </a:lnSpc>
                        <a:spcBef>
                          <a:spcPts val="0"/>
                        </a:spcBef>
                        <a:spcAft>
                          <a:spcPts val="0"/>
                        </a:spcAft>
                        <a:buFont typeface="Arial" panose="020B0604020202020204" pitchFamily="34" charset="0"/>
                        <a:buChar char="•"/>
                      </a:pPr>
                      <a:r>
                        <a:rPr lang="en-US" sz="1800" u="sng" kern="1200" dirty="0">
                          <a:solidFill>
                            <a:schemeClr val="dk1"/>
                          </a:solidFill>
                          <a:effectLst/>
                          <a:latin typeface="+mn-lt"/>
                          <a:ea typeface="+mn-ea"/>
                          <a:cs typeface="+mn-cs"/>
                          <a:hlinkClick r:id="rId2">
                            <a:extLst>
                              <a:ext uri="{A12FA001-AC4F-418D-AE19-62706E023703}">
                                <ahyp:hlinkClr xmlns:ahyp="http://schemas.microsoft.com/office/drawing/2018/hyperlinkcolor" val="tx"/>
                              </a:ext>
                            </a:extLst>
                          </a:hlinkClick>
                        </a:rPr>
                        <a:t>https://www.gileadadvancingaccess.com/</a:t>
                      </a:r>
                      <a:r>
                        <a:rPr lang="en-US" sz="1800" u="sng" kern="1200" dirty="0">
                          <a:solidFill>
                            <a:schemeClr val="dk1"/>
                          </a:solidFill>
                          <a:effectLst/>
                          <a:latin typeface="+mn-lt"/>
                          <a:ea typeface="+mn-ea"/>
                          <a:cs typeface="+mn-cs"/>
                        </a:rPr>
                        <a:t> </a:t>
                      </a:r>
                    </a:p>
                    <a:p>
                      <a:pPr marL="285750" marR="0" lvl="0" indent="-285750" algn="l" defTabSz="1218987" rtl="0" eaLnBrk="1" latinLnBrk="0" hangingPunct="1">
                        <a:lnSpc>
                          <a:spcPct val="107000"/>
                        </a:lnSpc>
                        <a:spcBef>
                          <a:spcPts val="0"/>
                        </a:spcBef>
                        <a:spcAft>
                          <a:spcPts val="0"/>
                        </a:spcAft>
                        <a:buFont typeface="Arial" panose="020B0604020202020204" pitchFamily="34" charset="0"/>
                        <a:buChar char="•"/>
                      </a:pPr>
                      <a:r>
                        <a:rPr lang="en-US" sz="1800" u="sng" kern="1200" dirty="0">
                          <a:solidFill>
                            <a:schemeClr val="dk1"/>
                          </a:solidFill>
                          <a:effectLst/>
                          <a:latin typeface="+mn-lt"/>
                          <a:ea typeface="+mn-ea"/>
                          <a:cs typeface="+mn-cs"/>
                          <a:hlinkClick r:id="rId3">
                            <a:extLst>
                              <a:ext uri="{A12FA001-AC4F-418D-AE19-62706E023703}">
                                <ahyp:hlinkClr xmlns:ahyp="http://schemas.microsoft.com/office/drawing/2018/hyperlinkcolor" val="tx"/>
                              </a:ext>
                            </a:extLst>
                          </a:hlinkClick>
                        </a:rPr>
                        <a:t>https://www.viivconnect.com/</a:t>
                      </a:r>
                      <a:r>
                        <a:rPr lang="en-US" sz="1800" u="sng" kern="1200" dirty="0">
                          <a:solidFill>
                            <a:schemeClr val="dk1"/>
                          </a:solidFill>
                          <a:effectLst/>
                          <a:latin typeface="+mn-lt"/>
                          <a:ea typeface="+mn-ea"/>
                          <a:cs typeface="+mn-cs"/>
                        </a:rPr>
                        <a:t> </a:t>
                      </a:r>
                    </a:p>
                    <a:p>
                      <a:pPr marL="285750" marR="0" lvl="0" indent="-285750" algn="l" defTabSz="1218987" rtl="0" eaLnBrk="1" latinLnBrk="0" hangingPunct="1">
                        <a:lnSpc>
                          <a:spcPct val="107000"/>
                        </a:lnSpc>
                        <a:spcBef>
                          <a:spcPts val="0"/>
                        </a:spcBef>
                        <a:spcAft>
                          <a:spcPts val="0"/>
                        </a:spcAft>
                        <a:buFont typeface="Arial" panose="020B0604020202020204" pitchFamily="34" charset="0"/>
                        <a:buChar char="•"/>
                      </a:pPr>
                      <a:r>
                        <a:rPr lang="en-US" sz="1800" u="sng" kern="1200" dirty="0">
                          <a:solidFill>
                            <a:schemeClr val="dk1"/>
                          </a:solidFill>
                          <a:effectLst/>
                          <a:latin typeface="+mn-lt"/>
                          <a:ea typeface="+mn-ea"/>
                          <a:cs typeface="+mn-cs"/>
                          <a:hlinkClick r:id="rId4">
                            <a:extLst>
                              <a:ext uri="{A12FA001-AC4F-418D-AE19-62706E023703}">
                                <ahyp:hlinkClr xmlns:ahyp="http://schemas.microsoft.com/office/drawing/2018/hyperlinkcolor" val="tx"/>
                              </a:ext>
                            </a:extLst>
                          </a:hlinkClick>
                        </a:rPr>
                        <a:t>https://www.merck.com/patients/patient-financial-assistance/</a:t>
                      </a:r>
                      <a:r>
                        <a:rPr lang="en-US" sz="1800" u="sng" kern="1200" dirty="0">
                          <a:solidFill>
                            <a:schemeClr val="dk1"/>
                          </a:solidFill>
                          <a:effectLst/>
                          <a:latin typeface="+mn-lt"/>
                          <a:ea typeface="+mn-ea"/>
                          <a:cs typeface="+mn-cs"/>
                        </a:rPr>
                        <a:t> </a:t>
                      </a:r>
                    </a:p>
                    <a:p>
                      <a:pPr marL="285750" marR="0" lvl="0" indent="-285750" algn="l" defTabSz="1218987" rtl="0" eaLnBrk="1" latinLnBrk="0" hangingPunct="1">
                        <a:lnSpc>
                          <a:spcPct val="107000"/>
                        </a:lnSpc>
                        <a:spcBef>
                          <a:spcPts val="0"/>
                        </a:spcBef>
                        <a:spcAft>
                          <a:spcPts val="0"/>
                        </a:spcAft>
                        <a:buFont typeface="Arial" panose="020B0604020202020204" pitchFamily="34" charset="0"/>
                        <a:buChar char="•"/>
                      </a:pPr>
                      <a:r>
                        <a:rPr lang="en-US" sz="1800" u="sng" kern="1200" dirty="0">
                          <a:solidFill>
                            <a:schemeClr val="dk1"/>
                          </a:solidFill>
                          <a:effectLst/>
                          <a:latin typeface="+mn-lt"/>
                          <a:ea typeface="+mn-ea"/>
                          <a:cs typeface="+mn-cs"/>
                          <a:hlinkClick r:id="rId5">
                            <a:extLst>
                              <a:ext uri="{A12FA001-AC4F-418D-AE19-62706E023703}">
                                <ahyp:hlinkClr xmlns:ahyp="http://schemas.microsoft.com/office/drawing/2018/hyperlinkcolor" val="tx"/>
                              </a:ext>
                            </a:extLst>
                          </a:hlinkClick>
                        </a:rPr>
                        <a:t>https://www.janssencarepath.com/</a:t>
                      </a:r>
                      <a:endParaRPr lang="en-US" sz="1800" u="sng" kern="1200" dirty="0">
                        <a:solidFill>
                          <a:schemeClr val="dk1"/>
                        </a:solidFill>
                        <a:effectLst/>
                        <a:latin typeface="+mn-lt"/>
                        <a:ea typeface="+mn-ea"/>
                        <a:cs typeface="+mn-cs"/>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Cannot be used in patients with federally funded insurance (e.g. Medicare, Medicaid, Tricare)</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No income limitations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5593008"/>
                  </a:ext>
                </a:extLst>
              </a:tr>
              <a:tr h="1173867">
                <a:tc>
                  <a:txBody>
                    <a:bodyPr/>
                    <a:lstStyle/>
                    <a:p>
                      <a:pPr marL="0" marR="0">
                        <a:lnSpc>
                          <a:spcPct val="107000"/>
                        </a:lnSpc>
                        <a:spcBef>
                          <a:spcPts val="0"/>
                        </a:spcBef>
                        <a:spcAft>
                          <a:spcPts val="0"/>
                        </a:spcAft>
                      </a:pPr>
                      <a:r>
                        <a:rPr lang="en-US" sz="2000" dirty="0">
                          <a:effectLst/>
                        </a:rPr>
                        <a:t>Good 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gn="l" defTabSz="1218987" rtl="0" eaLnBrk="1" latinLnBrk="0" hangingPunct="1">
                        <a:lnSpc>
                          <a:spcPct val="107000"/>
                        </a:lnSpc>
                        <a:spcBef>
                          <a:spcPts val="0"/>
                        </a:spcBef>
                        <a:spcAft>
                          <a:spcPts val="0"/>
                        </a:spcAft>
                        <a:buFont typeface="Arial" panose="020B0604020202020204" pitchFamily="34" charset="0"/>
                        <a:buChar char="•"/>
                      </a:pPr>
                      <a:r>
                        <a:rPr lang="en-US" sz="1800" u="sng" kern="1200" dirty="0">
                          <a:solidFill>
                            <a:schemeClr val="dk1"/>
                          </a:solidFill>
                          <a:effectLst/>
                          <a:latin typeface="+mn-lt"/>
                          <a:ea typeface="+mn-ea"/>
                          <a:cs typeface="+mn-cs"/>
                          <a:hlinkClick r:id="rId6">
                            <a:extLst>
                              <a:ext uri="{A12FA001-AC4F-418D-AE19-62706E023703}">
                                <ahyp:hlinkClr xmlns:ahyp="http://schemas.microsoft.com/office/drawing/2018/hyperlinkcolor" val="tx"/>
                              </a:ext>
                            </a:extLst>
                          </a:hlinkClick>
                        </a:rPr>
                        <a:t>www.mygooddays.org</a:t>
                      </a:r>
                      <a:r>
                        <a:rPr lang="en-US" sz="1800" u="sng" kern="1200" dirty="0">
                          <a:solidFill>
                            <a:schemeClr val="dk1"/>
                          </a:solidFill>
                          <a:effectLst/>
                          <a:latin typeface="+mn-lt"/>
                          <a:ea typeface="+mn-ea"/>
                          <a:cs typeface="+mn-cs"/>
                        </a:rPr>
                        <a:t> </a:t>
                      </a: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Can be used in patients with federally-funded insurance</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Income limitations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8959547"/>
                  </a:ext>
                </a:extLst>
              </a:tr>
              <a:tr h="1173867">
                <a:tc>
                  <a:txBody>
                    <a:bodyPr/>
                    <a:lstStyle/>
                    <a:p>
                      <a:pPr marL="0" marR="0">
                        <a:lnSpc>
                          <a:spcPct val="107000"/>
                        </a:lnSpc>
                        <a:spcBef>
                          <a:spcPts val="0"/>
                        </a:spcBef>
                        <a:spcAft>
                          <a:spcPts val="0"/>
                        </a:spcAft>
                      </a:pPr>
                      <a:r>
                        <a:rPr lang="en-US" sz="2000" dirty="0">
                          <a:effectLst/>
                        </a:rPr>
                        <a:t>Patient Advocate Foundation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285750" marR="0" indent="-285750">
                        <a:lnSpc>
                          <a:spcPct val="107000"/>
                        </a:lnSpc>
                        <a:spcBef>
                          <a:spcPts val="0"/>
                        </a:spcBef>
                        <a:spcAft>
                          <a:spcPts val="0"/>
                        </a:spcAft>
                        <a:buFont typeface="Arial" panose="020B0604020202020204" pitchFamily="34" charset="0"/>
                        <a:buChar char="•"/>
                      </a:pPr>
                      <a:r>
                        <a:rPr lang="en-US" sz="1800" u="sng" dirty="0">
                          <a:effectLst/>
                        </a:rPr>
                        <a:t>www.copays.org/funds/hiv-aids-and-prevention/</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rPr>
                        <a:t>Can be used in patients with federally-funded insurance</a:t>
                      </a:r>
                    </a:p>
                    <a:p>
                      <a:pPr marL="342900" marR="0" lvl="0" indent="-342900">
                        <a:lnSpc>
                          <a:spcPct val="107000"/>
                        </a:lnSpc>
                        <a:spcBef>
                          <a:spcPts val="0"/>
                        </a:spcBef>
                        <a:spcAft>
                          <a:spcPts val="0"/>
                        </a:spcAft>
                        <a:buFont typeface="Symbol" panose="05050102010706020507" pitchFamily="18" charset="2"/>
                        <a:buChar char=""/>
                      </a:pPr>
                      <a:r>
                        <a:rPr lang="en-US" sz="1800" dirty="0">
                          <a:effectLst/>
                        </a:rPr>
                        <a:t>Income limitations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95223"/>
                  </a:ext>
                </a:extLst>
              </a:tr>
            </a:tbl>
          </a:graphicData>
        </a:graphic>
      </p:graphicFrame>
      <p:sp>
        <p:nvSpPr>
          <p:cNvPr id="4" name="Title 3">
            <a:extLst>
              <a:ext uri="{FF2B5EF4-FFF2-40B4-BE49-F238E27FC236}">
                <a16:creationId xmlns:a16="http://schemas.microsoft.com/office/drawing/2014/main" id="{60F91735-84D9-4D11-9696-CADA4B7F2C09}"/>
              </a:ext>
            </a:extLst>
          </p:cNvPr>
          <p:cNvSpPr>
            <a:spLocks noGrp="1"/>
          </p:cNvSpPr>
          <p:nvPr>
            <p:ph type="title"/>
          </p:nvPr>
        </p:nvSpPr>
        <p:spPr/>
        <p:txBody>
          <a:bodyPr/>
          <a:lstStyle/>
          <a:p>
            <a:r>
              <a:rPr lang="en-US" dirty="0"/>
              <a:t>Copay Assistance Programs</a:t>
            </a:r>
          </a:p>
        </p:txBody>
      </p:sp>
    </p:spTree>
    <p:extLst>
      <p:ext uri="{BB962C8B-B14F-4D97-AF65-F5344CB8AC3E}">
        <p14:creationId xmlns:p14="http://schemas.microsoft.com/office/powerpoint/2010/main" val="3056484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Other Resources for Copays</a:t>
            </a:r>
          </a:p>
        </p:txBody>
      </p:sp>
      <p:sp>
        <p:nvSpPr>
          <p:cNvPr id="3" name="Content Placeholder 2"/>
          <p:cNvSpPr>
            <a:spLocks noGrp="1"/>
          </p:cNvSpPr>
          <p:nvPr>
            <p:ph idx="1"/>
          </p:nvPr>
        </p:nvSpPr>
        <p:spPr>
          <a:xfrm>
            <a:off x="609443" y="1600203"/>
            <a:ext cx="11084538" cy="4733922"/>
          </a:xfrm>
        </p:spPr>
        <p:txBody>
          <a:bodyPr>
            <a:normAutofit/>
          </a:bodyPr>
          <a:lstStyle/>
          <a:p>
            <a:r>
              <a:rPr lang="en-US" sz="2800" dirty="0"/>
              <a:t>ADAP Premium Plus/copay assistance</a:t>
            </a:r>
          </a:p>
          <a:p>
            <a:r>
              <a:rPr lang="en-US" sz="2800" dirty="0"/>
              <a:t>Ryan White medical case management</a:t>
            </a:r>
          </a:p>
        </p:txBody>
      </p:sp>
    </p:spTree>
    <p:extLst>
      <p:ext uri="{BB962C8B-B14F-4D97-AF65-F5344CB8AC3E}">
        <p14:creationId xmlns:p14="http://schemas.microsoft.com/office/powerpoint/2010/main" val="18114765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FF47-C881-4478-9D84-3151F608952B}"/>
              </a:ext>
            </a:extLst>
          </p:cNvPr>
          <p:cNvSpPr>
            <a:spLocks noGrp="1"/>
          </p:cNvSpPr>
          <p:nvPr>
            <p:ph type="title"/>
          </p:nvPr>
        </p:nvSpPr>
        <p:spPr/>
        <p:txBody>
          <a:bodyPr/>
          <a:lstStyle/>
          <a:p>
            <a:r>
              <a:rPr lang="en-US" dirty="0"/>
              <a:t>Patient Case-Anna</a:t>
            </a:r>
          </a:p>
        </p:txBody>
      </p:sp>
      <p:sp>
        <p:nvSpPr>
          <p:cNvPr id="3" name="Content Placeholder 2">
            <a:extLst>
              <a:ext uri="{FF2B5EF4-FFF2-40B4-BE49-F238E27FC236}">
                <a16:creationId xmlns:a16="http://schemas.microsoft.com/office/drawing/2014/main" id="{AF708BC0-1B24-4CDF-AA2C-AFD51A1DC92D}"/>
              </a:ext>
            </a:extLst>
          </p:cNvPr>
          <p:cNvSpPr>
            <a:spLocks noGrp="1"/>
          </p:cNvSpPr>
          <p:nvPr>
            <p:ph idx="1"/>
          </p:nvPr>
        </p:nvSpPr>
        <p:spPr>
          <a:xfrm>
            <a:off x="609442" y="1443564"/>
            <a:ext cx="11084538" cy="4367299"/>
          </a:xfrm>
        </p:spPr>
        <p:txBody>
          <a:bodyPr/>
          <a:lstStyle/>
          <a:p>
            <a:r>
              <a:rPr lang="en-US" dirty="0"/>
              <a:t>Anna is a 48 year old woman who is seen in the clinic for follow-up of  HIV infection.  </a:t>
            </a:r>
          </a:p>
          <a:p>
            <a:r>
              <a:rPr lang="en-US" dirty="0"/>
              <a:t>She is well-controlled on a regimen of emtricitabine/tenofovir alafenamide/darunavir/cobicistat (Symtuza).  HIV VL &lt; 20, CD4 1032 (48%)</a:t>
            </a:r>
          </a:p>
          <a:p>
            <a:r>
              <a:rPr lang="en-US" dirty="0"/>
              <a:t>She is suffering from migraines and her provider has prescribed a new medication since sumatriptan is no longer working for her. </a:t>
            </a:r>
          </a:p>
        </p:txBody>
      </p:sp>
      <p:pic>
        <p:nvPicPr>
          <p:cNvPr id="2052" name="Picture 4" descr="Image result for car crash">
            <a:extLst>
              <a:ext uri="{FF2B5EF4-FFF2-40B4-BE49-F238E27FC236}">
                <a16:creationId xmlns:a16="http://schemas.microsoft.com/office/drawing/2014/main" id="{F8FA4C26-97B4-436A-A74F-F7EF91004C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14" t="8007" r="2888" b="4930"/>
          <a:stretch/>
        </p:blipFill>
        <p:spPr bwMode="auto">
          <a:xfrm>
            <a:off x="9265188" y="4241328"/>
            <a:ext cx="2678928" cy="241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067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8F5C-587A-46B0-A793-4F159E243519}"/>
              </a:ext>
            </a:extLst>
          </p:cNvPr>
          <p:cNvSpPr>
            <a:spLocks noGrp="1"/>
          </p:cNvSpPr>
          <p:nvPr>
            <p:ph type="title"/>
          </p:nvPr>
        </p:nvSpPr>
        <p:spPr/>
        <p:txBody>
          <a:bodyPr/>
          <a:lstStyle/>
          <a:p>
            <a:r>
              <a:rPr lang="en-US" dirty="0"/>
              <a:t>Patient Case-Anna</a:t>
            </a:r>
          </a:p>
        </p:txBody>
      </p:sp>
      <p:sp>
        <p:nvSpPr>
          <p:cNvPr id="3" name="Content Placeholder 2">
            <a:extLst>
              <a:ext uri="{FF2B5EF4-FFF2-40B4-BE49-F238E27FC236}">
                <a16:creationId xmlns:a16="http://schemas.microsoft.com/office/drawing/2014/main" id="{D72C9880-F718-46E3-9683-9026BDC5AEF7}"/>
              </a:ext>
            </a:extLst>
          </p:cNvPr>
          <p:cNvSpPr>
            <a:spLocks noGrp="1"/>
          </p:cNvSpPr>
          <p:nvPr>
            <p:ph idx="1"/>
          </p:nvPr>
        </p:nvSpPr>
        <p:spPr/>
        <p:txBody>
          <a:bodyPr/>
          <a:lstStyle/>
          <a:p>
            <a:r>
              <a:rPr lang="en-US" dirty="0"/>
              <a:t>Anna has no insurance and is currently on ADAP. </a:t>
            </a:r>
          </a:p>
          <a:p>
            <a:r>
              <a:rPr lang="en-US" dirty="0"/>
              <a:t>She asks her Ryan White case manager for assistance in obtaining the medication since it is not on the ADAP formulary. </a:t>
            </a:r>
          </a:p>
          <a:p>
            <a:r>
              <a:rPr lang="en-US" dirty="0"/>
              <a:t>You find out the medication is called galcanezumab-gnlm (Emgality) and costs over $800 per month. </a:t>
            </a:r>
          </a:p>
        </p:txBody>
      </p:sp>
    </p:spTree>
    <p:extLst>
      <p:ext uri="{BB962C8B-B14F-4D97-AF65-F5344CB8AC3E}">
        <p14:creationId xmlns:p14="http://schemas.microsoft.com/office/powerpoint/2010/main" val="1476151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Resources</a:t>
            </a:r>
          </a:p>
        </p:txBody>
      </p:sp>
      <p:sp>
        <p:nvSpPr>
          <p:cNvPr id="3" name="Content Placeholder 2"/>
          <p:cNvSpPr>
            <a:spLocks noGrp="1"/>
          </p:cNvSpPr>
          <p:nvPr>
            <p:ph idx="1"/>
          </p:nvPr>
        </p:nvSpPr>
        <p:spPr>
          <a:xfrm>
            <a:off x="494844" y="1071393"/>
            <a:ext cx="11084538" cy="4367299"/>
          </a:xfrm>
        </p:spPr>
        <p:txBody>
          <a:bodyPr>
            <a:normAutofit/>
          </a:bodyPr>
          <a:lstStyle/>
          <a:p>
            <a:pPr marL="114310" indent="0">
              <a:buNone/>
            </a:pPr>
            <a:endParaRPr lang="en-US" sz="3200" dirty="0"/>
          </a:p>
          <a:p>
            <a:pPr lvl="1"/>
            <a:r>
              <a:rPr lang="en-US" sz="2800" dirty="0"/>
              <a:t>GoodRX-provides discount cards for medications</a:t>
            </a:r>
          </a:p>
          <a:p>
            <a:pPr lvl="2"/>
            <a:r>
              <a:rPr lang="en-US" sz="2800" dirty="0">
                <a:hlinkClick r:id="rId2"/>
              </a:rPr>
              <a:t>https://www.goodrx.com/</a:t>
            </a:r>
            <a:r>
              <a:rPr lang="en-US" sz="2800" dirty="0"/>
              <a:t> </a:t>
            </a:r>
          </a:p>
          <a:p>
            <a:pPr lvl="1"/>
            <a:r>
              <a:rPr lang="en-US" sz="2800" dirty="0"/>
              <a:t>Pharmaceutical assistance programs</a:t>
            </a:r>
          </a:p>
          <a:p>
            <a:pPr lvl="2"/>
            <a:r>
              <a:rPr lang="en-US" sz="2800" dirty="0">
                <a:hlinkClick r:id="rId3"/>
              </a:rPr>
              <a:t>www.needymeds.org</a:t>
            </a:r>
            <a:r>
              <a:rPr lang="en-US" sz="2800" dirty="0"/>
              <a:t> </a:t>
            </a:r>
          </a:p>
          <a:p>
            <a:pPr lvl="1"/>
            <a:r>
              <a:rPr lang="en-US" sz="2800" dirty="0"/>
              <a:t>Ryan White medical case management</a:t>
            </a:r>
          </a:p>
          <a:p>
            <a:pPr lvl="1"/>
            <a:r>
              <a:rPr lang="en-US" sz="2800" dirty="0"/>
              <a:t>Other area specific resources</a:t>
            </a:r>
          </a:p>
        </p:txBody>
      </p:sp>
    </p:spTree>
    <p:extLst>
      <p:ext uri="{BB962C8B-B14F-4D97-AF65-F5344CB8AC3E}">
        <p14:creationId xmlns:p14="http://schemas.microsoft.com/office/powerpoint/2010/main" val="107608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796" t="21546" r="286" b="33188"/>
          <a:stretch/>
        </p:blipFill>
        <p:spPr>
          <a:xfrm>
            <a:off x="262823" y="4339697"/>
            <a:ext cx="3265098" cy="1219959"/>
          </a:xfrm>
          <a:prstGeom prst="rect">
            <a:avLst/>
          </a:prstGeom>
        </p:spPr>
      </p:pic>
      <p:sp>
        <p:nvSpPr>
          <p:cNvPr id="2" name="Title 1"/>
          <p:cNvSpPr>
            <a:spLocks noGrp="1"/>
          </p:cNvSpPr>
          <p:nvPr>
            <p:ph type="title"/>
          </p:nvPr>
        </p:nvSpPr>
        <p:spPr/>
        <p:txBody>
          <a:bodyPr/>
          <a:lstStyle/>
          <a:p>
            <a:r>
              <a:rPr lang="en-US" dirty="0"/>
              <a:t>Adherence Interventions</a:t>
            </a:r>
          </a:p>
        </p:txBody>
      </p:sp>
      <p:sp>
        <p:nvSpPr>
          <p:cNvPr id="3" name="Content Placeholder 2"/>
          <p:cNvSpPr>
            <a:spLocks noGrp="1"/>
          </p:cNvSpPr>
          <p:nvPr>
            <p:ph idx="1"/>
          </p:nvPr>
        </p:nvSpPr>
        <p:spPr>
          <a:xfrm>
            <a:off x="609442" y="1509894"/>
            <a:ext cx="11084538" cy="4367299"/>
          </a:xfrm>
        </p:spPr>
        <p:txBody>
          <a:bodyPr/>
          <a:lstStyle/>
          <a:p>
            <a:r>
              <a:rPr lang="en-US" dirty="0"/>
              <a:t>Prescription and/or co-pay assistance programs</a:t>
            </a:r>
          </a:p>
          <a:p>
            <a:r>
              <a:rPr lang="en-US" dirty="0"/>
              <a:t>Community resources to promote adherence (e.g., family, peer advocates)</a:t>
            </a:r>
          </a:p>
          <a:p>
            <a:r>
              <a:rPr lang="en-US" dirty="0"/>
              <a:t>Pillboxes, planners, alarms, cell phone apps</a:t>
            </a:r>
          </a:p>
          <a:p>
            <a:r>
              <a:rPr lang="en-US" dirty="0"/>
              <a:t>Referral to specialty pharmacy</a:t>
            </a:r>
          </a:p>
          <a:p>
            <a:endParaRPr lang="en-US" dirty="0"/>
          </a:p>
        </p:txBody>
      </p:sp>
      <p:pic>
        <p:nvPicPr>
          <p:cNvPr id="2050" name="Picture 2" descr="Image result for medication bubble pa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716" y="3900111"/>
            <a:ext cx="1755218" cy="18956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r="37717" b="19177"/>
          <a:stretch/>
        </p:blipFill>
        <p:spPr bwMode="auto">
          <a:xfrm>
            <a:off x="6903195" y="3959267"/>
            <a:ext cx="2040870" cy="2017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5"/>
          <a:srcRect l="15227" r="55427"/>
          <a:stretch/>
        </p:blipFill>
        <p:spPr>
          <a:xfrm>
            <a:off x="9841571" y="3153970"/>
            <a:ext cx="1635686" cy="3439154"/>
          </a:xfrm>
          <a:prstGeom prst="rect">
            <a:avLst/>
          </a:prstGeom>
        </p:spPr>
      </p:pic>
    </p:spTree>
    <p:extLst>
      <p:ext uri="{BB962C8B-B14F-4D97-AF65-F5344CB8AC3E}">
        <p14:creationId xmlns:p14="http://schemas.microsoft.com/office/powerpoint/2010/main" val="3048120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166BD-B15F-4237-ACFF-1681412683C8}"/>
              </a:ext>
            </a:extLst>
          </p:cNvPr>
          <p:cNvPicPr>
            <a:picLocks noChangeAspect="1"/>
          </p:cNvPicPr>
          <p:nvPr/>
        </p:nvPicPr>
        <p:blipFill rotWithShape="1">
          <a:blip r:embed="rId2"/>
          <a:srcRect r="5912"/>
          <a:stretch/>
        </p:blipFill>
        <p:spPr>
          <a:xfrm>
            <a:off x="2613970" y="1417640"/>
            <a:ext cx="6640200" cy="4725708"/>
          </a:xfrm>
          <a:prstGeom prst="rect">
            <a:avLst/>
          </a:prstGeom>
        </p:spPr>
      </p:pic>
      <p:sp>
        <p:nvSpPr>
          <p:cNvPr id="3" name="Title 2">
            <a:extLst>
              <a:ext uri="{FF2B5EF4-FFF2-40B4-BE49-F238E27FC236}">
                <a16:creationId xmlns:a16="http://schemas.microsoft.com/office/drawing/2014/main" id="{EF7175FA-E7CC-47C5-AFC1-26D0FD4A09A4}"/>
              </a:ext>
            </a:extLst>
          </p:cNvPr>
          <p:cNvSpPr>
            <a:spLocks noGrp="1"/>
          </p:cNvSpPr>
          <p:nvPr>
            <p:ph type="title"/>
          </p:nvPr>
        </p:nvSpPr>
        <p:spPr/>
        <p:txBody>
          <a:bodyPr/>
          <a:lstStyle/>
          <a:p>
            <a:r>
              <a:rPr lang="en-US"/>
              <a:t>Cabotegravir/rilpivirine (Cabenuva)</a:t>
            </a:r>
            <a:endParaRPr lang="en-US" dirty="0"/>
          </a:p>
        </p:txBody>
      </p:sp>
    </p:spTree>
    <p:extLst>
      <p:ext uri="{BB962C8B-B14F-4D97-AF65-F5344CB8AC3E}">
        <p14:creationId xmlns:p14="http://schemas.microsoft.com/office/powerpoint/2010/main" val="2974458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Success</a:t>
            </a:r>
          </a:p>
        </p:txBody>
      </p:sp>
      <p:sp>
        <p:nvSpPr>
          <p:cNvPr id="3" name="Content Placeholder 2"/>
          <p:cNvSpPr>
            <a:spLocks noGrp="1"/>
          </p:cNvSpPr>
          <p:nvPr>
            <p:ph idx="1"/>
          </p:nvPr>
        </p:nvSpPr>
        <p:spPr>
          <a:xfrm>
            <a:off x="609442" y="2012796"/>
            <a:ext cx="11084538" cy="4367299"/>
          </a:xfrm>
        </p:spPr>
        <p:txBody>
          <a:bodyPr>
            <a:normAutofit/>
          </a:bodyPr>
          <a:lstStyle/>
          <a:p>
            <a:r>
              <a:rPr lang="en-US" sz="2800" dirty="0"/>
              <a:t>Regimens are selected based on a variety of factors to optimize chances for treatment success</a:t>
            </a:r>
          </a:p>
          <a:p>
            <a:r>
              <a:rPr lang="en-US" sz="2800" dirty="0"/>
              <a:t>Consider patient preferences in regimen selection</a:t>
            </a:r>
          </a:p>
          <a:p>
            <a:r>
              <a:rPr lang="en-US" sz="2800" dirty="0"/>
              <a:t>Remember that patient circumstances change over time</a:t>
            </a:r>
          </a:p>
          <a:p>
            <a:r>
              <a:rPr lang="en-US" sz="2800" dirty="0"/>
              <a:t>Let all patients know that there are resources to assist them in staying on ART and they should communicate any access issues to their provider or case manager immediately </a:t>
            </a:r>
          </a:p>
          <a:p>
            <a:endParaRPr lang="en-US" sz="2800" dirty="0"/>
          </a:p>
          <a:p>
            <a:pPr marL="152373" indent="0">
              <a:buNone/>
            </a:pPr>
            <a:endParaRPr lang="en-US" sz="2800" dirty="0"/>
          </a:p>
          <a:p>
            <a:endParaRPr lang="en-US" sz="2800"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683" y="274639"/>
            <a:ext cx="1427920" cy="164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01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Success</a:t>
            </a:r>
          </a:p>
        </p:txBody>
      </p:sp>
      <p:sp>
        <p:nvSpPr>
          <p:cNvPr id="3" name="Content Placeholder 2"/>
          <p:cNvSpPr>
            <a:spLocks noGrp="1"/>
          </p:cNvSpPr>
          <p:nvPr>
            <p:ph idx="1"/>
          </p:nvPr>
        </p:nvSpPr>
        <p:spPr>
          <a:xfrm>
            <a:off x="304642" y="1689119"/>
            <a:ext cx="11084538" cy="4367299"/>
          </a:xfrm>
        </p:spPr>
        <p:txBody>
          <a:bodyPr>
            <a:normAutofit fontScale="85000" lnSpcReduction="10000"/>
          </a:bodyPr>
          <a:lstStyle/>
          <a:p>
            <a:r>
              <a:rPr lang="en-US" dirty="0"/>
              <a:t>At every visit, assess any barriers to obtaining and taking medications</a:t>
            </a:r>
          </a:p>
          <a:p>
            <a:pPr lvl="1"/>
            <a:r>
              <a:rPr lang="en-US" dirty="0"/>
              <a:t>Pharmacy not filling prescriptions on time</a:t>
            </a:r>
          </a:p>
          <a:p>
            <a:pPr lvl="1"/>
            <a:r>
              <a:rPr lang="en-US" dirty="0"/>
              <a:t>Pharmacy providing partial antiretroviral regimen and/or filling medications on different dates throughout the month</a:t>
            </a:r>
          </a:p>
          <a:p>
            <a:pPr lvl="1"/>
            <a:r>
              <a:rPr lang="en-US" dirty="0"/>
              <a:t>Lack of transportation to pick up medications</a:t>
            </a:r>
          </a:p>
          <a:p>
            <a:pPr lvl="1"/>
            <a:r>
              <a:rPr lang="en-US" dirty="0"/>
              <a:t>Travel </a:t>
            </a:r>
          </a:p>
          <a:p>
            <a:pPr lvl="1"/>
            <a:r>
              <a:rPr lang="en-US" dirty="0"/>
              <a:t>Inability to afford copays and/or insurance premiums</a:t>
            </a:r>
          </a:p>
          <a:p>
            <a:pPr lvl="1"/>
            <a:r>
              <a:rPr lang="en-US" dirty="0"/>
              <a:t>Side effects</a:t>
            </a:r>
          </a:p>
          <a:p>
            <a:pPr lvl="1"/>
            <a:r>
              <a:rPr lang="en-US" dirty="0"/>
              <a:t>Forgetting to take medication or not taking the same time each day</a:t>
            </a:r>
          </a:p>
          <a:p>
            <a:pPr lvl="1"/>
            <a:endParaRPr lang="en-US"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683" y="129673"/>
            <a:ext cx="1427920" cy="164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719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txBox="1">
            <a:spLocks/>
          </p:cNvSpPr>
          <p:nvPr/>
        </p:nvSpPr>
        <p:spPr>
          <a:xfrm>
            <a:off x="1824925" y="5960301"/>
            <a:ext cx="7341378" cy="603647"/>
          </a:xfrm>
          <a:prstGeom prst="rect">
            <a:avLst/>
          </a:prstGeom>
        </p:spPr>
        <p:txBody>
          <a:bodyPr lIns="121899" tIns="60949" rIns="121899" bIns="60949" anchor="ctr">
            <a:noAutofit/>
          </a:bodyPr>
          <a:lstStyle>
            <a:defPPr>
              <a:defRPr lang="en-US"/>
            </a:defPPr>
            <a:lvl1pPr marL="0" algn="l" defTabSz="914400" rtl="0" eaLnBrk="1" latinLnBrk="0" hangingPunct="1">
              <a:defRPr sz="1200" kern="1200">
                <a:solidFill>
                  <a:srgbClr val="88A7D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2"/>
                </a:solidFill>
                <a:hlinkClick r:id="rId2"/>
              </a:rPr>
              <a:t>http://www.seaetc.com/provider-resources/reference/</a:t>
            </a:r>
            <a:r>
              <a:rPr lang="en-US" sz="2000" dirty="0">
                <a:solidFill>
                  <a:schemeClr val="tx2"/>
                </a:solidFill>
              </a:rPr>
              <a:t> </a:t>
            </a:r>
          </a:p>
        </p:txBody>
      </p:sp>
      <p:sp>
        <p:nvSpPr>
          <p:cNvPr id="5" name="Title 4"/>
          <p:cNvSpPr>
            <a:spLocks noGrp="1"/>
          </p:cNvSpPr>
          <p:nvPr>
            <p:ph type="title"/>
          </p:nvPr>
        </p:nvSpPr>
        <p:spPr/>
        <p:txBody>
          <a:bodyPr/>
          <a:lstStyle/>
          <a:p>
            <a:r>
              <a:rPr lang="en-US" dirty="0"/>
              <a:t>Antiretroviral Resources</a:t>
            </a:r>
          </a:p>
        </p:txBody>
      </p:sp>
      <p:pic>
        <p:nvPicPr>
          <p:cNvPr id="6" name="Picture 5">
            <a:extLst>
              <a:ext uri="{FF2B5EF4-FFF2-40B4-BE49-F238E27FC236}">
                <a16:creationId xmlns:a16="http://schemas.microsoft.com/office/drawing/2014/main" id="{D4EF5F7C-2868-4E27-B21F-E2689B91F6D0}"/>
              </a:ext>
            </a:extLst>
          </p:cNvPr>
          <p:cNvPicPr>
            <a:picLocks noChangeAspect="1"/>
          </p:cNvPicPr>
          <p:nvPr/>
        </p:nvPicPr>
        <p:blipFill>
          <a:blip r:embed="rId3"/>
          <a:stretch>
            <a:fillRect/>
          </a:stretch>
        </p:blipFill>
        <p:spPr>
          <a:xfrm>
            <a:off x="2031285" y="1417639"/>
            <a:ext cx="7418153" cy="4497256"/>
          </a:xfrm>
          <a:prstGeom prst="rect">
            <a:avLst/>
          </a:prstGeom>
        </p:spPr>
      </p:pic>
      <p:sp>
        <p:nvSpPr>
          <p:cNvPr id="3" name="Speech Bubble: Oval 2">
            <a:extLst>
              <a:ext uri="{FF2B5EF4-FFF2-40B4-BE49-F238E27FC236}">
                <a16:creationId xmlns:a16="http://schemas.microsoft.com/office/drawing/2014/main" id="{6AE93F1A-C86B-4706-AC33-08EB3E126CB1}"/>
              </a:ext>
            </a:extLst>
          </p:cNvPr>
          <p:cNvSpPr/>
          <p:nvPr/>
        </p:nvSpPr>
        <p:spPr>
          <a:xfrm>
            <a:off x="8361802" y="176270"/>
            <a:ext cx="3910988" cy="1608463"/>
          </a:xfrm>
          <a:prstGeom prst="wedgeEllipseCallou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Update in progress</a:t>
            </a:r>
          </a:p>
        </p:txBody>
      </p:sp>
    </p:spTree>
    <p:extLst>
      <p:ext uri="{BB962C8B-B14F-4D97-AF65-F5344CB8AC3E}">
        <p14:creationId xmlns:p14="http://schemas.microsoft.com/office/powerpoint/2010/main" val="357396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Treatment Guidelines</a:t>
            </a:r>
          </a:p>
        </p:txBody>
      </p:sp>
      <p:sp>
        <p:nvSpPr>
          <p:cNvPr id="3" name="Content Placeholder 2"/>
          <p:cNvSpPr>
            <a:spLocks noGrp="1"/>
          </p:cNvSpPr>
          <p:nvPr>
            <p:ph idx="1"/>
          </p:nvPr>
        </p:nvSpPr>
        <p:spPr>
          <a:xfrm>
            <a:off x="553067" y="1419734"/>
            <a:ext cx="11483397" cy="3414521"/>
          </a:xfrm>
        </p:spPr>
        <p:txBody>
          <a:bodyPr>
            <a:normAutofit/>
          </a:bodyPr>
          <a:lstStyle/>
          <a:p>
            <a:r>
              <a:rPr lang="en-US" dirty="0"/>
              <a:t>Panel on Antiretroviral Guidelines for Adults and Adolescents. Guidelines for the Use of Antiretroviral Agents in Adults and Adolescents with HIV. Department of Health and Human Services. February 24, 2021. </a:t>
            </a:r>
          </a:p>
          <a:p>
            <a:endParaRPr lang="en-US" i="1" dirty="0"/>
          </a:p>
          <a:p>
            <a:endParaRPr lang="en-US" i="1" dirty="0"/>
          </a:p>
          <a:p>
            <a:endParaRPr lang="en-US" i="1" dirty="0"/>
          </a:p>
          <a:p>
            <a:pPr marL="0" indent="0" algn="ctr">
              <a:buNone/>
            </a:pPr>
            <a:endParaRPr lang="en-US" i="1" dirty="0"/>
          </a:p>
        </p:txBody>
      </p:sp>
      <p:sp>
        <p:nvSpPr>
          <p:cNvPr id="5" name="Footer Placeholder 4"/>
          <p:cNvSpPr>
            <a:spLocks noGrp="1"/>
          </p:cNvSpPr>
          <p:nvPr>
            <p:ph type="ftr" sz="quarter" idx="4294967295"/>
          </p:nvPr>
        </p:nvSpPr>
        <p:spPr>
          <a:xfrm>
            <a:off x="1569110" y="6535171"/>
            <a:ext cx="9134038" cy="364935"/>
          </a:xfrm>
          <a:prstGeom prst="rect">
            <a:avLst/>
          </a:prstGeom>
        </p:spPr>
        <p:txBody>
          <a:bodyPr/>
          <a:lstStyle/>
          <a:p>
            <a:pPr defTabSz="457063"/>
            <a:r>
              <a:rPr lang="en-US" dirty="0">
                <a:solidFill>
                  <a:srgbClr val="1C3768">
                    <a:lumMod val="40000"/>
                    <a:lumOff val="60000"/>
                  </a:srgbClr>
                </a:solidFill>
                <a:latin typeface="Arial"/>
              </a:rPr>
              <a:t>
              </a:t>
            </a:r>
          </a:p>
        </p:txBody>
      </p:sp>
      <p:sp>
        <p:nvSpPr>
          <p:cNvPr id="7" name="Slide Number Placeholder 4"/>
          <p:cNvSpPr txBox="1">
            <a:spLocks/>
          </p:cNvSpPr>
          <p:nvPr/>
        </p:nvSpPr>
        <p:spPr>
          <a:xfrm>
            <a:off x="1569110" y="5775821"/>
            <a:ext cx="8903874" cy="364935"/>
          </a:xfrm>
          <a:prstGeom prst="rect">
            <a:avLst/>
          </a:prstGeom>
        </p:spPr>
        <p:txBody>
          <a:bodyPr vert="horz" lIns="91392" tIns="45696" rIns="91392" bIns="45696" rtlCol="0" anchor="ctr"/>
          <a:lstStyle>
            <a:defPPr>
              <a:defRPr lang="en-US"/>
            </a:defPPr>
            <a:lvl1pPr marL="0" algn="ctr" defTabSz="457200" rtl="0" eaLnBrk="0" latinLnBrk="0" hangingPunct="0">
              <a:defRPr sz="2400" kern="1200">
                <a:solidFill>
                  <a:schemeClr val="tx1"/>
                </a:solidFill>
                <a:latin typeface="Times New Roman" panose="02020603050405020304" pitchFamily="18" charset="0"/>
                <a:ea typeface="+mn-ea"/>
                <a:cs typeface="+mn-cs"/>
              </a:defRPr>
            </a:lvl1pPr>
            <a:lvl2pPr marL="742950" indent="-285750" algn="l" defTabSz="457200" rtl="0" eaLnBrk="0" latinLnBrk="0" hangingPunct="0">
              <a:defRPr sz="2400" kern="1200">
                <a:solidFill>
                  <a:schemeClr val="tx1"/>
                </a:solidFill>
                <a:latin typeface="Times New Roman" panose="02020603050405020304" pitchFamily="18" charset="0"/>
                <a:ea typeface="+mn-ea"/>
                <a:cs typeface="+mn-cs"/>
              </a:defRPr>
            </a:lvl2pPr>
            <a:lvl3pPr marL="1143000" indent="-228600" algn="l" defTabSz="457200" rtl="0" eaLnBrk="0" latinLnBrk="0" hangingPunct="0">
              <a:defRPr sz="2400" kern="1200">
                <a:solidFill>
                  <a:schemeClr val="tx1"/>
                </a:solidFill>
                <a:latin typeface="Times New Roman" panose="02020603050405020304" pitchFamily="18" charset="0"/>
                <a:ea typeface="+mn-ea"/>
                <a:cs typeface="+mn-cs"/>
              </a:defRPr>
            </a:lvl3pPr>
            <a:lvl4pPr marL="1600200" indent="-228600" algn="l" defTabSz="457200" rtl="0" eaLnBrk="0" latinLnBrk="0" hangingPunct="0">
              <a:defRPr sz="2400" kern="1200">
                <a:solidFill>
                  <a:schemeClr val="tx1"/>
                </a:solidFill>
                <a:latin typeface="Times New Roman" panose="02020603050405020304" pitchFamily="18" charset="0"/>
                <a:ea typeface="+mn-ea"/>
                <a:cs typeface="+mn-cs"/>
              </a:defRPr>
            </a:lvl4pPr>
            <a:lvl5pPr marL="2057400" indent="-228600" algn="l" defTabSz="457200" rtl="0" eaLnBrk="0" latinLnBrk="0" hangingPunct="0">
              <a:defRPr sz="2400" kern="1200">
                <a:solidFill>
                  <a:schemeClr val="tx1"/>
                </a:solidFill>
                <a:latin typeface="Times New Roman" panose="02020603050405020304" pitchFamily="18" charset="0"/>
                <a:ea typeface="+mn-ea"/>
                <a:cs typeface="+mn-cs"/>
              </a:defRPr>
            </a:lvl5pPr>
            <a:lvl6pPr marL="2514600" indent="-228600" algn="l" defTabSz="4572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6pPr>
            <a:lvl7pPr marL="2971800" indent="-228600" algn="l" defTabSz="4572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7pPr>
            <a:lvl8pPr marL="3429000" indent="-228600" algn="l" defTabSz="4572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8pPr>
            <a:lvl9pPr marL="3886200" indent="-228600" algn="l" defTabSz="457200" rtl="0" eaLnBrk="0" fontAlgn="base" latinLnBrk="0" hangingPunct="0">
              <a:spcBef>
                <a:spcPct val="0"/>
              </a:spcBef>
              <a:spcAft>
                <a:spcPct val="0"/>
              </a:spcAft>
              <a:defRPr sz="2400" kern="1200">
                <a:solidFill>
                  <a:schemeClr val="tx1"/>
                </a:solidFill>
                <a:latin typeface="Times New Roman" panose="02020603050405020304" pitchFamily="18" charset="0"/>
                <a:ea typeface="+mn-ea"/>
                <a:cs typeface="+mn-cs"/>
              </a:defRPr>
            </a:lvl9pPr>
          </a:lstStyle>
          <a:p>
            <a:pPr defTabSz="457063" eaLnBrk="1" hangingPunct="1"/>
            <a:r>
              <a:rPr lang="en-US" altLang="en-US" sz="1798" dirty="0">
                <a:solidFill>
                  <a:srgbClr val="222222"/>
                </a:solidFill>
                <a:latin typeface="Arial" panose="020B0604020202020204" pitchFamily="34" charset="0"/>
              </a:rPr>
              <a:t>Available at </a:t>
            </a:r>
            <a:r>
              <a:rPr lang="en-US" altLang="en-US" sz="1798" dirty="0">
                <a:solidFill>
                  <a:srgbClr val="222222"/>
                </a:solidFill>
                <a:latin typeface="Arial" panose="020B0604020202020204" pitchFamily="34" charset="0"/>
                <a:hlinkClick r:id="rId3"/>
              </a:rPr>
              <a:t>https://clinicalinfo.hiv.gov/en/guidelines/adult-and-adolescent-arv</a:t>
            </a:r>
            <a:r>
              <a:rPr lang="en-US" altLang="en-US" sz="1798" dirty="0">
                <a:solidFill>
                  <a:srgbClr val="222222"/>
                </a:solidFill>
                <a:latin typeface="Arial" panose="020B0604020202020204" pitchFamily="34" charset="0"/>
              </a:rPr>
              <a:t>  </a:t>
            </a:r>
          </a:p>
        </p:txBody>
      </p:sp>
      <p:sp>
        <p:nvSpPr>
          <p:cNvPr id="8" name="Wave 7"/>
          <p:cNvSpPr/>
          <p:nvPr/>
        </p:nvSpPr>
        <p:spPr>
          <a:xfrm>
            <a:off x="1202556" y="3628969"/>
            <a:ext cx="4471051" cy="1816319"/>
          </a:xfrm>
          <a:prstGeom prst="wave">
            <a:avLst/>
          </a:prstGeom>
          <a:solidFill>
            <a:schemeClr val="tx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063"/>
            <a:r>
              <a:rPr lang="en-US" sz="1999" dirty="0">
                <a:solidFill>
                  <a:srgbClr val="FFFFFF"/>
                </a:solidFill>
                <a:latin typeface="Arial"/>
              </a:rPr>
              <a:t>Unless otherwise noted, information in this presentation is adapted from these guidelines. </a:t>
            </a:r>
          </a:p>
        </p:txBody>
      </p:sp>
      <p:pic>
        <p:nvPicPr>
          <p:cNvPr id="6" name="Picture 5">
            <a:extLst>
              <a:ext uri="{FF2B5EF4-FFF2-40B4-BE49-F238E27FC236}">
                <a16:creationId xmlns:a16="http://schemas.microsoft.com/office/drawing/2014/main" id="{047233DB-14B2-45F9-A501-D1B2099BABAA}"/>
              </a:ext>
            </a:extLst>
          </p:cNvPr>
          <p:cNvPicPr>
            <a:picLocks noChangeAspect="1"/>
          </p:cNvPicPr>
          <p:nvPr/>
        </p:nvPicPr>
        <p:blipFill>
          <a:blip r:embed="rId4"/>
          <a:stretch>
            <a:fillRect/>
          </a:stretch>
        </p:blipFill>
        <p:spPr>
          <a:xfrm>
            <a:off x="6021047" y="3549788"/>
            <a:ext cx="5267325" cy="2028825"/>
          </a:xfrm>
          <a:prstGeom prst="rect">
            <a:avLst/>
          </a:prstGeom>
        </p:spPr>
      </p:pic>
    </p:spTree>
    <p:extLst>
      <p:ext uri="{BB962C8B-B14F-4D97-AF65-F5344CB8AC3E}">
        <p14:creationId xmlns:p14="http://schemas.microsoft.com/office/powerpoint/2010/main" val="2955676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txBox="1">
            <a:spLocks/>
          </p:cNvSpPr>
          <p:nvPr/>
        </p:nvSpPr>
        <p:spPr>
          <a:xfrm>
            <a:off x="623252" y="6060922"/>
            <a:ext cx="6934200" cy="603647"/>
          </a:xfrm>
          <a:prstGeom prst="rect">
            <a:avLst/>
          </a:prstGeom>
        </p:spPr>
        <p:txBody>
          <a:bodyPr lIns="121899" tIns="60949" rIns="121899" bIns="60949" anchor="ctr">
            <a:noAutofit/>
          </a:bodyPr>
          <a:lstStyle>
            <a:defPPr>
              <a:defRPr lang="en-US"/>
            </a:defPPr>
            <a:lvl1pPr marL="0" algn="l" defTabSz="914400" rtl="0" eaLnBrk="1" latinLnBrk="0" hangingPunct="1">
              <a:defRPr sz="1200" kern="1200">
                <a:solidFill>
                  <a:srgbClr val="88A7D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a:solidFill>
                  <a:schemeClr val="tx2"/>
                </a:solidFill>
                <a:hlinkClick r:id="rId2"/>
              </a:rPr>
              <a:t>http://aetc.medicine.ufl.edu/resources/drug-information-sheets /</a:t>
            </a:r>
            <a:r>
              <a:rPr lang="en-US" sz="1800" dirty="0">
                <a:solidFill>
                  <a:schemeClr val="tx2"/>
                </a:solidFill>
              </a:rPr>
              <a:t>  </a:t>
            </a:r>
          </a:p>
        </p:txBody>
      </p:sp>
      <p:grpSp>
        <p:nvGrpSpPr>
          <p:cNvPr id="5" name="Group 4"/>
          <p:cNvGrpSpPr/>
          <p:nvPr/>
        </p:nvGrpSpPr>
        <p:grpSpPr>
          <a:xfrm>
            <a:off x="473053" y="1571512"/>
            <a:ext cx="9766965" cy="4489410"/>
            <a:chOff x="86281" y="1225590"/>
            <a:chExt cx="9087911" cy="3920756"/>
          </a:xfrm>
        </p:grpSpPr>
        <p:pic>
          <p:nvPicPr>
            <p:cNvPr id="3" name="Picture 2"/>
            <p:cNvPicPr>
              <a:picLocks noChangeAspect="1"/>
            </p:cNvPicPr>
            <p:nvPr/>
          </p:nvPicPr>
          <p:blipFill>
            <a:blip r:embed="rId3"/>
            <a:stretch>
              <a:fillRect/>
            </a:stretch>
          </p:blipFill>
          <p:spPr>
            <a:xfrm>
              <a:off x="86281" y="1225590"/>
              <a:ext cx="8895238" cy="3914286"/>
            </a:xfrm>
            <a:prstGeom prst="rect">
              <a:avLst/>
            </a:prstGeom>
          </p:spPr>
        </p:pic>
        <p:pic>
          <p:nvPicPr>
            <p:cNvPr id="2" name="Picture 1"/>
            <p:cNvPicPr>
              <a:picLocks noChangeAspect="1"/>
            </p:cNvPicPr>
            <p:nvPr/>
          </p:nvPicPr>
          <p:blipFill>
            <a:blip r:embed="rId4"/>
            <a:stretch>
              <a:fillRect/>
            </a:stretch>
          </p:blipFill>
          <p:spPr>
            <a:xfrm>
              <a:off x="4830791" y="1232060"/>
              <a:ext cx="4343401" cy="3914286"/>
            </a:xfrm>
            <a:prstGeom prst="rect">
              <a:avLst/>
            </a:prstGeom>
          </p:spPr>
        </p:pic>
      </p:grpSp>
      <p:sp>
        <p:nvSpPr>
          <p:cNvPr id="7" name="Title 4"/>
          <p:cNvSpPr>
            <a:spLocks noGrp="1"/>
          </p:cNvSpPr>
          <p:nvPr>
            <p:ph type="title"/>
          </p:nvPr>
        </p:nvSpPr>
        <p:spPr>
          <a:xfrm>
            <a:off x="609442" y="274639"/>
            <a:ext cx="11084538" cy="1143000"/>
          </a:xfrm>
        </p:spPr>
        <p:txBody>
          <a:bodyPr/>
          <a:lstStyle/>
          <a:p>
            <a:r>
              <a:rPr lang="en-US" dirty="0"/>
              <a:t>Antiretroviral Resources</a:t>
            </a:r>
          </a:p>
        </p:txBody>
      </p:sp>
    </p:spTree>
    <p:extLst>
      <p:ext uri="{BB962C8B-B14F-4D97-AF65-F5344CB8AC3E}">
        <p14:creationId xmlns:p14="http://schemas.microsoft.com/office/powerpoint/2010/main" val="1828362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rricjj.UFAD\AppData\Local\Microsoft\Windows\Temporary Internet Files\Content.IE5\2BIN9WKM\3questions[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0812" y="533401"/>
            <a:ext cx="4343400" cy="503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7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321814" y="429382"/>
            <a:ext cx="11408740" cy="789178"/>
          </a:xfrm>
        </p:spPr>
        <p:txBody>
          <a:bodyPr>
            <a:noAutofit/>
          </a:bodyPr>
          <a:lstStyle/>
          <a:p>
            <a:pPr algn="ctr"/>
            <a:r>
              <a:rPr lang="en-US" altLang="en-US" dirty="0">
                <a:ea typeface="ＭＳ Ｐゴシック" panose="020B0600070205080204" pitchFamily="34" charset="-128"/>
              </a:rPr>
              <a:t>Recommended Initial Regimens for Most People with HIV</a:t>
            </a:r>
          </a:p>
        </p:txBody>
      </p:sp>
      <p:graphicFrame>
        <p:nvGraphicFramePr>
          <p:cNvPr id="6" name="Table 5"/>
          <p:cNvGraphicFramePr>
            <a:graphicFrameLocks noGrp="1"/>
          </p:cNvGraphicFramePr>
          <p:nvPr/>
        </p:nvGraphicFramePr>
        <p:xfrm>
          <a:off x="473778" y="1596139"/>
          <a:ext cx="11104812" cy="4495164"/>
        </p:xfrm>
        <a:graphic>
          <a:graphicData uri="http://schemas.openxmlformats.org/drawingml/2006/table">
            <a:tbl>
              <a:tblPr firstRow="1" bandRow="1">
                <a:tableStyleId>{00A15C55-8517-42AA-B614-E9B94910E393}</a:tableStyleId>
              </a:tblPr>
              <a:tblGrid>
                <a:gridCol w="2284710">
                  <a:extLst>
                    <a:ext uri="{9D8B030D-6E8A-4147-A177-3AD203B41FA5}">
                      <a16:colId xmlns:a16="http://schemas.microsoft.com/office/drawing/2014/main" val="665681925"/>
                    </a:ext>
                  </a:extLst>
                </a:gridCol>
                <a:gridCol w="8820102">
                  <a:extLst>
                    <a:ext uri="{9D8B030D-6E8A-4147-A177-3AD203B41FA5}">
                      <a16:colId xmlns:a16="http://schemas.microsoft.com/office/drawing/2014/main" val="738147404"/>
                    </a:ext>
                  </a:extLst>
                </a:gridCol>
              </a:tblGrid>
              <a:tr h="457081">
                <a:tc gridSpan="2">
                  <a:txBody>
                    <a:bodyPr/>
                    <a:lstStyle/>
                    <a:p>
                      <a:r>
                        <a:rPr lang="en-US" sz="2400" dirty="0"/>
                        <a:t>INSTI</a:t>
                      </a:r>
                      <a:r>
                        <a:rPr lang="en-US" sz="2400" baseline="0" dirty="0"/>
                        <a:t> + 2 NRTIs</a:t>
                      </a:r>
                      <a:endParaRPr lang="en-US" sz="2400" dirty="0"/>
                    </a:p>
                  </a:txBody>
                  <a:tcPr marL="91416" marR="91416" marT="45708" marB="45708" anchor="ctr"/>
                </a:tc>
                <a:tc hMerge="1">
                  <a:txBody>
                    <a:bodyPr/>
                    <a:lstStyle/>
                    <a:p>
                      <a:endParaRPr lang="en-US" dirty="0"/>
                    </a:p>
                  </a:txBody>
                  <a:tcPr/>
                </a:tc>
                <a:extLst>
                  <a:ext uri="{0D108BD9-81ED-4DB2-BD59-A6C34878D82A}">
                    <a16:rowId xmlns:a16="http://schemas.microsoft.com/office/drawing/2014/main" val="3965516359"/>
                  </a:ext>
                </a:extLst>
              </a:tr>
              <a:tr h="761802">
                <a:tc>
                  <a:txBody>
                    <a:bodyPr/>
                    <a:lstStyle/>
                    <a:p>
                      <a:endParaRPr lang="en-US" sz="1600" dirty="0"/>
                    </a:p>
                  </a:txBody>
                  <a:tcPr marL="91416" marR="91416" marT="45708" marB="45708"/>
                </a:tc>
                <a:tc>
                  <a:txBody>
                    <a:bodyPr/>
                    <a:lstStyle/>
                    <a:p>
                      <a:pPr marL="0" marR="0" lvl="0" indent="233363" algn="l" defTabSz="1218987" rtl="0" eaLnBrk="1" fontAlgn="auto" latinLnBrk="0" hangingPunct="1">
                        <a:lnSpc>
                          <a:spcPct val="100000"/>
                        </a:lnSpc>
                        <a:spcBef>
                          <a:spcPts val="0"/>
                        </a:spcBef>
                        <a:spcAft>
                          <a:spcPts val="0"/>
                        </a:spcAft>
                        <a:buClrTx/>
                        <a:buSzTx/>
                        <a:buFontTx/>
                        <a:buNone/>
                        <a:tabLst/>
                        <a:defRPr/>
                      </a:pPr>
                      <a:r>
                        <a:rPr lang="en-US" sz="2400" dirty="0"/>
                        <a:t>Bictegravir</a:t>
                      </a:r>
                      <a:r>
                        <a:rPr lang="en-US" sz="2400" baseline="0" dirty="0"/>
                        <a:t>/tenofovir alafenamide/emtricitabine </a:t>
                      </a:r>
                      <a:endParaRPr lang="en-US" sz="2400" dirty="0"/>
                    </a:p>
                  </a:txBody>
                  <a:tcPr marL="91416" marR="91416" marT="45708" marB="45708" anchor="ctr"/>
                </a:tc>
                <a:extLst>
                  <a:ext uri="{0D108BD9-81ED-4DB2-BD59-A6C34878D82A}">
                    <a16:rowId xmlns:a16="http://schemas.microsoft.com/office/drawing/2014/main" val="1038823805"/>
                  </a:ext>
                </a:extLst>
              </a:tr>
              <a:tr h="863375">
                <a:tc>
                  <a:txBody>
                    <a:bodyPr/>
                    <a:lstStyle/>
                    <a:p>
                      <a:endParaRPr lang="en-US" sz="1600" dirty="0"/>
                    </a:p>
                  </a:txBody>
                  <a:tcPr marL="91416" marR="91416" marT="45708" marB="45708"/>
                </a:tc>
                <a:tc>
                  <a:txBody>
                    <a:bodyPr/>
                    <a:lstStyle/>
                    <a:p>
                      <a:pPr marL="233363" marR="0" lvl="0" indent="0" algn="l" defTabSz="1218987" rtl="0" eaLnBrk="1" fontAlgn="auto" latinLnBrk="0" hangingPunct="1">
                        <a:lnSpc>
                          <a:spcPct val="100000"/>
                        </a:lnSpc>
                        <a:spcBef>
                          <a:spcPts val="0"/>
                        </a:spcBef>
                        <a:spcAft>
                          <a:spcPts val="800"/>
                        </a:spcAft>
                        <a:buClrTx/>
                        <a:buSzTx/>
                        <a:buFontTx/>
                        <a:buNone/>
                        <a:tabLst/>
                        <a:defRPr/>
                      </a:pPr>
                      <a:r>
                        <a:rPr lang="en-US" sz="2400" b="0" dirty="0">
                          <a:latin typeface="Arial" panose="020B0604020202020204" pitchFamily="34" charset="0"/>
                          <a:cs typeface="Arial" panose="020B0604020202020204" pitchFamily="34" charset="0"/>
                        </a:rPr>
                        <a:t>Dolutegravir/abacavir/lamivudine </a:t>
                      </a:r>
                    </a:p>
                    <a:p>
                      <a:pPr marL="233363" marR="0" lvl="0" indent="0" algn="l" defTabSz="1218987" rtl="0" eaLnBrk="1" fontAlgn="auto" latinLnBrk="0" hangingPunct="1">
                        <a:lnSpc>
                          <a:spcPct val="100000"/>
                        </a:lnSpc>
                        <a:spcBef>
                          <a:spcPts val="0"/>
                        </a:spcBef>
                        <a:spcAft>
                          <a:spcPts val="800"/>
                        </a:spcAft>
                        <a:buClrTx/>
                        <a:buSzTx/>
                        <a:buFontTx/>
                        <a:buNone/>
                        <a:tabLst/>
                        <a:defRPr/>
                      </a:pPr>
                      <a:r>
                        <a:rPr lang="en-US" sz="2000" b="1" i="1" dirty="0">
                          <a:solidFill>
                            <a:schemeClr val="tx1"/>
                          </a:solidFill>
                        </a:rPr>
                        <a:t>Only if HLA-B*5701 negative and no hepatitis B virus (HBV) coinfection</a:t>
                      </a:r>
                    </a:p>
                  </a:txBody>
                  <a:tcPr marL="91416" marR="91416" marT="45708" marB="45708" anchor="ctr"/>
                </a:tc>
                <a:extLst>
                  <a:ext uri="{0D108BD9-81ED-4DB2-BD59-A6C34878D82A}">
                    <a16:rowId xmlns:a16="http://schemas.microsoft.com/office/drawing/2014/main" val="505171166"/>
                  </a:ext>
                </a:extLst>
              </a:tr>
              <a:tr h="981537">
                <a:tc>
                  <a:txBody>
                    <a:bodyPr/>
                    <a:lstStyle/>
                    <a:p>
                      <a:endParaRPr lang="en-US" sz="1600" dirty="0"/>
                    </a:p>
                  </a:txBody>
                  <a:tcPr marL="91416" marR="91416" marT="45708" marB="45708"/>
                </a:tc>
                <a:tc>
                  <a:txBody>
                    <a:bodyPr/>
                    <a:lstStyle/>
                    <a:p>
                      <a:pPr marL="0" marR="0" lvl="0" indent="233363"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rPr>
                        <a:t>Dolutegravir + tenofovir</a:t>
                      </a:r>
                      <a:r>
                        <a:rPr kumimoji="0" lang="en-US" altLang="en-US" sz="2400" b="0" i="0" u="none" strike="noStrike" cap="none" normalizeH="0" baseline="30000" dirty="0">
                          <a:ln>
                            <a:noFill/>
                          </a:ln>
                          <a:solidFill>
                            <a:schemeClr val="tx1"/>
                          </a:solidFill>
                          <a:effectLst/>
                          <a:latin typeface="Arial" panose="020B0604020202020204" pitchFamily="34" charset="0"/>
                        </a:rPr>
                        <a:t>1</a:t>
                      </a:r>
                      <a:r>
                        <a:rPr kumimoji="0" lang="en-US" altLang="en-US" sz="2400" b="0" i="0" u="none" strike="noStrike" cap="none" normalizeH="0" baseline="0" dirty="0">
                          <a:ln>
                            <a:noFill/>
                          </a:ln>
                          <a:solidFill>
                            <a:schemeClr val="tx1"/>
                          </a:solidFill>
                          <a:effectLst/>
                          <a:latin typeface="Arial" panose="020B0604020202020204" pitchFamily="34" charset="0"/>
                        </a:rPr>
                        <a:t> + (emtricitabine or lamivudine)</a:t>
                      </a:r>
                    </a:p>
                  </a:txBody>
                  <a:tcPr marL="91416" marR="91416" marT="45708" marB="45708" anchor="ctr"/>
                </a:tc>
                <a:extLst>
                  <a:ext uri="{0D108BD9-81ED-4DB2-BD59-A6C34878D82A}">
                    <a16:rowId xmlns:a16="http://schemas.microsoft.com/office/drawing/2014/main" val="930812057"/>
                  </a:ext>
                </a:extLst>
              </a:tr>
              <a:tr h="1126273">
                <a:tc>
                  <a:txBody>
                    <a:bodyPr/>
                    <a:lstStyle/>
                    <a:p>
                      <a:endParaRPr lang="en-US" sz="1600" dirty="0"/>
                    </a:p>
                  </a:txBody>
                  <a:tcPr marL="91416" marR="91416" marT="45708" marB="45708"/>
                </a:tc>
                <a:tc>
                  <a:txBody>
                    <a:bodyPr/>
                    <a:lstStyle/>
                    <a:p>
                      <a:pPr marL="0" marR="0" lvl="0" indent="233363" algn="l" defTabSz="914484" rtl="0" eaLnBrk="1" fontAlgn="auto" latinLnBrk="0" hangingPunct="1">
                        <a:lnSpc>
                          <a:spcPct val="100000"/>
                        </a:lnSpc>
                        <a:spcBef>
                          <a:spcPts val="0"/>
                        </a:spcBef>
                        <a:spcAft>
                          <a:spcPts val="0"/>
                        </a:spcAft>
                        <a:buClrTx/>
                        <a:buSzTx/>
                        <a:buFontTx/>
                        <a:buNone/>
                        <a:tabLst/>
                        <a:defRPr/>
                      </a:pPr>
                      <a:r>
                        <a:rPr lang="en-US" sz="2400" dirty="0"/>
                        <a:t>Raltegravir</a:t>
                      </a:r>
                      <a:r>
                        <a:rPr lang="en-US" sz="2400" baseline="0" dirty="0"/>
                        <a:t> + tenofovir</a:t>
                      </a:r>
                      <a:r>
                        <a:rPr kumimoji="0" lang="en-US" altLang="en-US" sz="2400" b="0" i="0" u="none" strike="noStrike" cap="none" normalizeH="0" baseline="30000" dirty="0">
                          <a:ln>
                            <a:noFill/>
                          </a:ln>
                          <a:solidFill>
                            <a:schemeClr val="tx1"/>
                          </a:solidFill>
                          <a:effectLst/>
                          <a:latin typeface="Arial" panose="020B0604020202020204" pitchFamily="34" charset="0"/>
                        </a:rPr>
                        <a:t>1</a:t>
                      </a:r>
                      <a:r>
                        <a:rPr lang="en-US" sz="2400" baseline="0" dirty="0"/>
                        <a:t> + </a:t>
                      </a:r>
                      <a:r>
                        <a:rPr kumimoji="0" lang="en-US" altLang="en-US" sz="2400" b="0" i="0" u="none" strike="noStrike" cap="none" normalizeH="0" baseline="0" dirty="0">
                          <a:ln>
                            <a:noFill/>
                          </a:ln>
                          <a:solidFill>
                            <a:schemeClr val="tx1"/>
                          </a:solidFill>
                          <a:effectLst/>
                          <a:latin typeface="Arial" panose="020B0604020202020204" pitchFamily="34" charset="0"/>
                        </a:rPr>
                        <a:t>(emtricitabine or lamivudine)</a:t>
                      </a:r>
                      <a:endParaRPr lang="en-US" sz="2400" baseline="0" dirty="0"/>
                    </a:p>
                  </a:txBody>
                  <a:tcPr marL="91416" marR="91416" marT="45708" marB="45708" anchor="ctr"/>
                </a:tc>
                <a:extLst>
                  <a:ext uri="{0D108BD9-81ED-4DB2-BD59-A6C34878D82A}">
                    <a16:rowId xmlns:a16="http://schemas.microsoft.com/office/drawing/2014/main" val="624055218"/>
                  </a:ext>
                </a:extLst>
              </a:tr>
            </a:tbl>
          </a:graphicData>
        </a:graphic>
      </p:graphicFrame>
      <p:sp>
        <p:nvSpPr>
          <p:cNvPr id="13" name="TextBox 23"/>
          <p:cNvSpPr txBox="1">
            <a:spLocks noChangeArrowheads="1"/>
          </p:cNvSpPr>
          <p:nvPr/>
        </p:nvSpPr>
        <p:spPr bwMode="auto">
          <a:xfrm>
            <a:off x="1428068" y="4337030"/>
            <a:ext cx="299013"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rgbClr val="D6201A"/>
              </a:buClr>
              <a:buFont typeface="Wingdings" panose="05000000000000000000" pitchFamily="2" charset="2"/>
              <a:buChar char="§"/>
              <a:defRPr sz="2400">
                <a:solidFill>
                  <a:schemeClr val="tx1"/>
                </a:solidFill>
                <a:latin typeface="Arial" panose="020B0604020202020204" pitchFamily="34" charset="0"/>
                <a:ea typeface="ITC Avant Garde Std Md"/>
                <a:cs typeface="ITC Avant Garde Std Md"/>
              </a:defRPr>
            </a:lvl1pPr>
            <a:lvl2pPr marL="742950" indent="-285750" defTabSz="457200">
              <a:spcBef>
                <a:spcPct val="20000"/>
              </a:spcBef>
              <a:buClr>
                <a:srgbClr val="D6201A"/>
              </a:buClr>
              <a:buFont typeface="Wingdings" panose="05000000000000000000" pitchFamily="2" charset="2"/>
              <a:buChar char="§"/>
              <a:defRPr sz="2100">
                <a:solidFill>
                  <a:schemeClr val="tx1"/>
                </a:solidFill>
                <a:latin typeface="Arial" panose="020B0604020202020204" pitchFamily="34" charset="0"/>
                <a:ea typeface="ITC Avant Garde Std Md"/>
                <a:cs typeface="ITC Avant Garde Std Md"/>
              </a:defRPr>
            </a:lvl2pPr>
            <a:lvl3pPr marL="1143000" indent="-228600" defTabSz="457200">
              <a:spcBef>
                <a:spcPct val="20000"/>
              </a:spcBef>
              <a:buClr>
                <a:srgbClr val="D6201A"/>
              </a:buClr>
              <a:buFont typeface="Wingdings" panose="05000000000000000000" pitchFamily="2" charset="2"/>
              <a:buChar char="§"/>
              <a:defRPr sz="2000">
                <a:solidFill>
                  <a:schemeClr val="tx1"/>
                </a:solidFill>
                <a:latin typeface="Arial" panose="020B0604020202020204" pitchFamily="34" charset="0"/>
                <a:ea typeface="ITC Avant Garde Std Md"/>
                <a:cs typeface="ITC Avant Garde Std Md"/>
              </a:defRPr>
            </a:lvl3pPr>
            <a:lvl4pPr marL="1600200" indent="-228600" defTabSz="457200">
              <a:spcBef>
                <a:spcPct val="20000"/>
              </a:spcBef>
              <a:buClr>
                <a:srgbClr val="D6201A"/>
              </a:buClr>
              <a:buFont typeface="Wingdings" panose="05000000000000000000" pitchFamily="2" charset="2"/>
              <a:buChar char="§"/>
              <a:defRPr>
                <a:solidFill>
                  <a:schemeClr val="tx1"/>
                </a:solidFill>
                <a:latin typeface="Arial" panose="020B0604020202020204" pitchFamily="34" charset="0"/>
                <a:ea typeface="ITC Avant Garde Std Md"/>
                <a:cs typeface="ITC Avant Garde Std Md"/>
              </a:defRPr>
            </a:lvl4pPr>
            <a:lvl5pPr marL="2057400" indent="-228600" defTabSz="457200">
              <a:spcBef>
                <a:spcPct val="20000"/>
              </a:spcBef>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5pPr>
            <a:lvl6pPr marL="25146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6pPr>
            <a:lvl7pPr marL="29718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7pPr>
            <a:lvl8pPr marL="34290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8pPr>
            <a:lvl9pPr marL="38862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9pPr>
          </a:lstStyle>
          <a:p>
            <a:pPr marL="0" marR="0" lvl="0" indent="0" algn="l" defTabSz="457063"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799"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213" t="14443" r="22033" b="14445"/>
          <a:stretch/>
        </p:blipFill>
        <p:spPr>
          <a:xfrm>
            <a:off x="1282590" y="3106168"/>
            <a:ext cx="791450" cy="475703"/>
          </a:xfrm>
          <a:prstGeom prst="rect">
            <a:avLst/>
          </a:prstGeom>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25532" t="3333" r="27660" b="-3333"/>
          <a:stretch/>
        </p:blipFill>
        <p:spPr>
          <a:xfrm>
            <a:off x="700271" y="4286815"/>
            <a:ext cx="408156" cy="425659"/>
          </a:xfrm>
          <a:prstGeom prst="rect">
            <a:avLst/>
          </a:prstGeom>
        </p:spPr>
      </p:pic>
      <p:grpSp>
        <p:nvGrpSpPr>
          <p:cNvPr id="7" name="Group 6"/>
          <p:cNvGrpSpPr/>
          <p:nvPr/>
        </p:nvGrpSpPr>
        <p:grpSpPr>
          <a:xfrm>
            <a:off x="1900332" y="4060852"/>
            <a:ext cx="637425" cy="850063"/>
            <a:chOff x="1680096" y="3735151"/>
            <a:chExt cx="637425" cy="850063"/>
          </a:xfrm>
        </p:grpSpPr>
        <p:sp>
          <p:nvSpPr>
            <p:cNvPr id="11" name="TextBox 8"/>
            <p:cNvSpPr txBox="1">
              <a:spLocks noChangeArrowheads="1"/>
            </p:cNvSpPr>
            <p:nvPr/>
          </p:nvSpPr>
          <p:spPr bwMode="auto">
            <a:xfrm>
              <a:off x="1766336" y="3994561"/>
              <a:ext cx="488648"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D6201A"/>
                </a:buClr>
                <a:buFont typeface="Wingdings" panose="05000000000000000000" pitchFamily="2" charset="2"/>
                <a:buChar char="§"/>
                <a:defRPr sz="2400">
                  <a:solidFill>
                    <a:schemeClr val="tx1"/>
                  </a:solidFill>
                  <a:latin typeface="Arial" panose="020B0604020202020204" pitchFamily="34" charset="0"/>
                  <a:ea typeface="ITC Avant Garde Std Md"/>
                  <a:cs typeface="ITC Avant Garde Std Md"/>
                </a:defRPr>
              </a:lvl1pPr>
              <a:lvl2pPr marL="742950" indent="-285750" defTabSz="457200">
                <a:spcBef>
                  <a:spcPct val="20000"/>
                </a:spcBef>
                <a:buClr>
                  <a:srgbClr val="D6201A"/>
                </a:buClr>
                <a:buFont typeface="Wingdings" panose="05000000000000000000" pitchFamily="2" charset="2"/>
                <a:buChar char="§"/>
                <a:defRPr sz="2100">
                  <a:solidFill>
                    <a:schemeClr val="tx1"/>
                  </a:solidFill>
                  <a:latin typeface="Arial" panose="020B0604020202020204" pitchFamily="34" charset="0"/>
                  <a:ea typeface="ITC Avant Garde Std Md"/>
                  <a:cs typeface="ITC Avant Garde Std Md"/>
                </a:defRPr>
              </a:lvl2pPr>
              <a:lvl3pPr marL="1143000" indent="-228600" defTabSz="457200">
                <a:spcBef>
                  <a:spcPct val="20000"/>
                </a:spcBef>
                <a:buClr>
                  <a:srgbClr val="D6201A"/>
                </a:buClr>
                <a:buFont typeface="Wingdings" panose="05000000000000000000" pitchFamily="2" charset="2"/>
                <a:buChar char="§"/>
                <a:defRPr sz="2000">
                  <a:solidFill>
                    <a:schemeClr val="tx1"/>
                  </a:solidFill>
                  <a:latin typeface="Arial" panose="020B0604020202020204" pitchFamily="34" charset="0"/>
                  <a:ea typeface="ITC Avant Garde Std Md"/>
                  <a:cs typeface="ITC Avant Garde Std Md"/>
                </a:defRPr>
              </a:lvl3pPr>
              <a:lvl4pPr marL="1600200" indent="-228600" defTabSz="457200">
                <a:spcBef>
                  <a:spcPct val="20000"/>
                </a:spcBef>
                <a:buClr>
                  <a:srgbClr val="D6201A"/>
                </a:buClr>
                <a:buFont typeface="Wingdings" panose="05000000000000000000" pitchFamily="2" charset="2"/>
                <a:buChar char="§"/>
                <a:defRPr>
                  <a:solidFill>
                    <a:schemeClr val="tx1"/>
                  </a:solidFill>
                  <a:latin typeface="Arial" panose="020B0604020202020204" pitchFamily="34" charset="0"/>
                  <a:ea typeface="ITC Avant Garde Std Md"/>
                  <a:cs typeface="ITC Avant Garde Std Md"/>
                </a:defRPr>
              </a:lvl4pPr>
              <a:lvl5pPr marL="2057400" indent="-228600" defTabSz="457200">
                <a:spcBef>
                  <a:spcPct val="20000"/>
                </a:spcBef>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5pPr>
              <a:lvl6pPr marL="25146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6pPr>
              <a:lvl7pPr marL="29718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7pPr>
              <a:lvl8pPr marL="34290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8pPr>
              <a:lvl9pPr marL="38862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9pPr>
            </a:lstStyle>
            <a:p>
              <a:pPr marL="0" marR="0" lvl="0" indent="0" algn="l" defTabSz="457063"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799"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OR</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8977" t="9958" r="8232" b="12034"/>
            <a:stretch/>
          </p:blipFill>
          <p:spPr>
            <a:xfrm>
              <a:off x="1797834" y="4324969"/>
              <a:ext cx="443839" cy="260245"/>
            </a:xfrm>
            <a:prstGeom prst="rect">
              <a:avLst/>
            </a:prstGeom>
          </p:spPr>
        </p:pic>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l="12541" t="12109" r="12659" b="9766"/>
            <a:stretch/>
          </p:blipFill>
          <p:spPr>
            <a:xfrm>
              <a:off x="1680096" y="3735151"/>
              <a:ext cx="637425" cy="330015"/>
            </a:xfrm>
            <a:prstGeom prst="rect">
              <a:avLst/>
            </a:prstGeom>
          </p:spPr>
        </p:pic>
      </p:grpSp>
      <p:sp>
        <p:nvSpPr>
          <p:cNvPr id="3" name="TextBox 2"/>
          <p:cNvSpPr txBox="1"/>
          <p:nvPr/>
        </p:nvSpPr>
        <p:spPr>
          <a:xfrm>
            <a:off x="1452917" y="5351310"/>
            <a:ext cx="324965" cy="369236"/>
          </a:xfrm>
          <a:prstGeom prst="rect">
            <a:avLst/>
          </a:prstGeom>
          <a:noFill/>
        </p:spPr>
        <p:txBody>
          <a:bodyPr wrap="square" rtlCol="0">
            <a:spAutoFit/>
          </a:bodyPr>
          <a:lstStyle/>
          <a:p>
            <a:pPr marL="0" marR="0" lvl="0" indent="0" algn="l" defTabSz="457063" rtl="0" eaLnBrk="1" fontAlgn="auto" latinLnBrk="0" hangingPunct="1">
              <a:lnSpc>
                <a:spcPct val="100000"/>
              </a:lnSpc>
              <a:spcBef>
                <a:spcPts val="0"/>
              </a:spcBef>
              <a:spcAft>
                <a:spcPts val="0"/>
              </a:spcAft>
              <a:buClrTx/>
              <a:buSzTx/>
              <a:buFontTx/>
              <a:buNone/>
              <a:tabLst/>
              <a:defRPr/>
            </a:pPr>
            <a:r>
              <a:rPr kumimoji="0" lang="en-US" sz="1799" b="1" i="0" u="none" strike="noStrike" kern="1200" cap="none" spc="0" normalizeH="0" baseline="0" noProof="0" dirty="0">
                <a:ln>
                  <a:noFill/>
                </a:ln>
                <a:solidFill>
                  <a:srgbClr val="222222"/>
                </a:solidFill>
                <a:effectLst/>
                <a:uLnTx/>
                <a:uFillTx/>
                <a:latin typeface="Arial"/>
                <a:ea typeface="+mn-ea"/>
                <a:cs typeface="+mn-cs"/>
              </a:rPr>
              <a:t>+ </a:t>
            </a:r>
          </a:p>
        </p:txBody>
      </p:sp>
      <p:pic>
        <p:nvPicPr>
          <p:cNvPr id="8" name="Picture 7"/>
          <p:cNvPicPr>
            <a:picLocks noChangeAspect="1"/>
          </p:cNvPicPr>
          <p:nvPr/>
        </p:nvPicPr>
        <p:blipFill rotWithShape="1">
          <a:blip r:embed="rId7"/>
          <a:srcRect l="5133" t="6626" r="3176" b="11871"/>
          <a:stretch/>
        </p:blipFill>
        <p:spPr>
          <a:xfrm>
            <a:off x="1301815" y="2290927"/>
            <a:ext cx="674572" cy="314800"/>
          </a:xfrm>
          <a:prstGeom prst="rect">
            <a:avLst/>
          </a:prstGeom>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l="10802" t="-19031" r="9411" b="5808"/>
          <a:stretch/>
        </p:blipFill>
        <p:spPr>
          <a:xfrm>
            <a:off x="557044" y="4910915"/>
            <a:ext cx="742974" cy="547408"/>
          </a:xfrm>
          <a:prstGeom prst="rect">
            <a:avLst/>
          </a:prstGeom>
        </p:spPr>
      </p:pic>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l="10072" t="9635" r="9057" b="9635"/>
          <a:stretch/>
        </p:blipFill>
        <p:spPr>
          <a:xfrm>
            <a:off x="609369" y="5699982"/>
            <a:ext cx="694291" cy="364690"/>
          </a:xfrm>
          <a:prstGeom prst="rect">
            <a:avLst/>
          </a:prstGeom>
        </p:spPr>
      </p:pic>
      <p:sp>
        <p:nvSpPr>
          <p:cNvPr id="25" name="TextBox 8"/>
          <p:cNvSpPr txBox="1">
            <a:spLocks noChangeArrowheads="1"/>
          </p:cNvSpPr>
          <p:nvPr/>
        </p:nvSpPr>
        <p:spPr bwMode="auto">
          <a:xfrm>
            <a:off x="700271" y="5381641"/>
            <a:ext cx="544570" cy="36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D6201A"/>
              </a:buClr>
              <a:buFont typeface="Wingdings" panose="05000000000000000000" pitchFamily="2" charset="2"/>
              <a:buChar char="§"/>
              <a:defRPr sz="2400">
                <a:solidFill>
                  <a:schemeClr val="tx1"/>
                </a:solidFill>
                <a:latin typeface="Arial" panose="020B0604020202020204" pitchFamily="34" charset="0"/>
                <a:ea typeface="ITC Avant Garde Std Md"/>
                <a:cs typeface="ITC Avant Garde Std Md"/>
              </a:defRPr>
            </a:lvl1pPr>
            <a:lvl2pPr marL="742950" indent="-285750" defTabSz="457200">
              <a:spcBef>
                <a:spcPct val="20000"/>
              </a:spcBef>
              <a:buClr>
                <a:srgbClr val="D6201A"/>
              </a:buClr>
              <a:buFont typeface="Wingdings" panose="05000000000000000000" pitchFamily="2" charset="2"/>
              <a:buChar char="§"/>
              <a:defRPr sz="2100">
                <a:solidFill>
                  <a:schemeClr val="tx1"/>
                </a:solidFill>
                <a:latin typeface="Arial" panose="020B0604020202020204" pitchFamily="34" charset="0"/>
                <a:ea typeface="ITC Avant Garde Std Md"/>
                <a:cs typeface="ITC Avant Garde Std Md"/>
              </a:defRPr>
            </a:lvl2pPr>
            <a:lvl3pPr marL="1143000" indent="-228600" defTabSz="457200">
              <a:spcBef>
                <a:spcPct val="20000"/>
              </a:spcBef>
              <a:buClr>
                <a:srgbClr val="D6201A"/>
              </a:buClr>
              <a:buFont typeface="Wingdings" panose="05000000000000000000" pitchFamily="2" charset="2"/>
              <a:buChar char="§"/>
              <a:defRPr sz="2000">
                <a:solidFill>
                  <a:schemeClr val="tx1"/>
                </a:solidFill>
                <a:latin typeface="Arial" panose="020B0604020202020204" pitchFamily="34" charset="0"/>
                <a:ea typeface="ITC Avant Garde Std Md"/>
                <a:cs typeface="ITC Avant Garde Std Md"/>
              </a:defRPr>
            </a:lvl3pPr>
            <a:lvl4pPr marL="1600200" indent="-228600" defTabSz="457200">
              <a:spcBef>
                <a:spcPct val="20000"/>
              </a:spcBef>
              <a:buClr>
                <a:srgbClr val="D6201A"/>
              </a:buClr>
              <a:buFont typeface="Wingdings" panose="05000000000000000000" pitchFamily="2" charset="2"/>
              <a:buChar char="§"/>
              <a:defRPr>
                <a:solidFill>
                  <a:schemeClr val="tx1"/>
                </a:solidFill>
                <a:latin typeface="Arial" panose="020B0604020202020204" pitchFamily="34" charset="0"/>
                <a:ea typeface="ITC Avant Garde Std Md"/>
                <a:cs typeface="ITC Avant Garde Std Md"/>
              </a:defRPr>
            </a:lvl4pPr>
            <a:lvl5pPr marL="2057400" indent="-228600" defTabSz="457200">
              <a:spcBef>
                <a:spcPct val="20000"/>
              </a:spcBef>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5pPr>
            <a:lvl6pPr marL="25146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6pPr>
            <a:lvl7pPr marL="29718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7pPr>
            <a:lvl8pPr marL="34290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8pPr>
            <a:lvl9pPr marL="38862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9pPr>
          </a:lstStyle>
          <a:p>
            <a:pPr marL="0" marR="0" lvl="0" indent="0" algn="l" defTabSz="457063"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799"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OR</a:t>
            </a:r>
          </a:p>
        </p:txBody>
      </p:sp>
      <p:sp>
        <p:nvSpPr>
          <p:cNvPr id="5" name="TextBox 4"/>
          <p:cNvSpPr txBox="1"/>
          <p:nvPr/>
        </p:nvSpPr>
        <p:spPr>
          <a:xfrm>
            <a:off x="473778" y="6225734"/>
            <a:ext cx="10350432" cy="400110"/>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22222"/>
                </a:solidFill>
                <a:effectLst/>
                <a:uLnTx/>
                <a:uFillTx/>
                <a:latin typeface="Arial"/>
                <a:ea typeface="+mn-ea"/>
                <a:cs typeface="+mn-cs"/>
              </a:rPr>
              <a:t>1. Tenofovir alafenamide (TAF) or tenofovir disoproxil fumarate (TDF)</a:t>
            </a:r>
          </a:p>
        </p:txBody>
      </p:sp>
      <p:grpSp>
        <p:nvGrpSpPr>
          <p:cNvPr id="21" name="Group 20"/>
          <p:cNvGrpSpPr/>
          <p:nvPr/>
        </p:nvGrpSpPr>
        <p:grpSpPr>
          <a:xfrm>
            <a:off x="1928985" y="5091900"/>
            <a:ext cx="637425" cy="850063"/>
            <a:chOff x="1680096" y="3735151"/>
            <a:chExt cx="637425" cy="850063"/>
          </a:xfrm>
        </p:grpSpPr>
        <p:sp>
          <p:nvSpPr>
            <p:cNvPr id="24" name="TextBox 8"/>
            <p:cNvSpPr txBox="1">
              <a:spLocks noChangeArrowheads="1"/>
            </p:cNvSpPr>
            <p:nvPr/>
          </p:nvSpPr>
          <p:spPr bwMode="auto">
            <a:xfrm>
              <a:off x="1766336" y="3994561"/>
              <a:ext cx="488648"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lr>
                  <a:srgbClr val="D6201A"/>
                </a:buClr>
                <a:buFont typeface="Wingdings" panose="05000000000000000000" pitchFamily="2" charset="2"/>
                <a:buChar char="§"/>
                <a:defRPr sz="2400">
                  <a:solidFill>
                    <a:schemeClr val="tx1"/>
                  </a:solidFill>
                  <a:latin typeface="Arial" panose="020B0604020202020204" pitchFamily="34" charset="0"/>
                  <a:ea typeface="ITC Avant Garde Std Md"/>
                  <a:cs typeface="ITC Avant Garde Std Md"/>
                </a:defRPr>
              </a:lvl1pPr>
              <a:lvl2pPr marL="742950" indent="-285750" defTabSz="457200">
                <a:spcBef>
                  <a:spcPct val="20000"/>
                </a:spcBef>
                <a:buClr>
                  <a:srgbClr val="D6201A"/>
                </a:buClr>
                <a:buFont typeface="Wingdings" panose="05000000000000000000" pitchFamily="2" charset="2"/>
                <a:buChar char="§"/>
                <a:defRPr sz="2100">
                  <a:solidFill>
                    <a:schemeClr val="tx1"/>
                  </a:solidFill>
                  <a:latin typeface="Arial" panose="020B0604020202020204" pitchFamily="34" charset="0"/>
                  <a:ea typeface="ITC Avant Garde Std Md"/>
                  <a:cs typeface="ITC Avant Garde Std Md"/>
                </a:defRPr>
              </a:lvl2pPr>
              <a:lvl3pPr marL="1143000" indent="-228600" defTabSz="457200">
                <a:spcBef>
                  <a:spcPct val="20000"/>
                </a:spcBef>
                <a:buClr>
                  <a:srgbClr val="D6201A"/>
                </a:buClr>
                <a:buFont typeface="Wingdings" panose="05000000000000000000" pitchFamily="2" charset="2"/>
                <a:buChar char="§"/>
                <a:defRPr sz="2000">
                  <a:solidFill>
                    <a:schemeClr val="tx1"/>
                  </a:solidFill>
                  <a:latin typeface="Arial" panose="020B0604020202020204" pitchFamily="34" charset="0"/>
                  <a:ea typeface="ITC Avant Garde Std Md"/>
                  <a:cs typeface="ITC Avant Garde Std Md"/>
                </a:defRPr>
              </a:lvl3pPr>
              <a:lvl4pPr marL="1600200" indent="-228600" defTabSz="457200">
                <a:spcBef>
                  <a:spcPct val="20000"/>
                </a:spcBef>
                <a:buClr>
                  <a:srgbClr val="D6201A"/>
                </a:buClr>
                <a:buFont typeface="Wingdings" panose="05000000000000000000" pitchFamily="2" charset="2"/>
                <a:buChar char="§"/>
                <a:defRPr>
                  <a:solidFill>
                    <a:schemeClr val="tx1"/>
                  </a:solidFill>
                  <a:latin typeface="Arial" panose="020B0604020202020204" pitchFamily="34" charset="0"/>
                  <a:ea typeface="ITC Avant Garde Std Md"/>
                  <a:cs typeface="ITC Avant Garde Std Md"/>
                </a:defRPr>
              </a:lvl4pPr>
              <a:lvl5pPr marL="2057400" indent="-228600" defTabSz="457200">
                <a:spcBef>
                  <a:spcPct val="20000"/>
                </a:spcBef>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5pPr>
              <a:lvl6pPr marL="25146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6pPr>
              <a:lvl7pPr marL="29718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7pPr>
              <a:lvl8pPr marL="34290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8pPr>
              <a:lvl9pPr marL="3886200" indent="-228600" defTabSz="457200" eaLnBrk="0" fontAlgn="base" hangingPunct="0">
                <a:spcBef>
                  <a:spcPct val="20000"/>
                </a:spcBef>
                <a:spcAft>
                  <a:spcPct val="0"/>
                </a:spcAft>
                <a:buClr>
                  <a:srgbClr val="D6201A"/>
                </a:buClr>
                <a:buFont typeface="Wingdings" panose="05000000000000000000" pitchFamily="2" charset="2"/>
                <a:buChar char="§"/>
                <a:defRPr sz="1500">
                  <a:solidFill>
                    <a:schemeClr val="tx1"/>
                  </a:solidFill>
                  <a:latin typeface="Arial" panose="020B0604020202020204" pitchFamily="34" charset="0"/>
                  <a:ea typeface="ITC Avant Garde Std Md"/>
                  <a:cs typeface="ITC Avant Garde Std Md"/>
                </a:defRPr>
              </a:lvl9pPr>
            </a:lstStyle>
            <a:p>
              <a:pPr marL="0" marR="0" lvl="0" indent="0" algn="l" defTabSz="457063"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altLang="en-US" sz="1799"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OR</a:t>
              </a:r>
            </a:p>
          </p:txBody>
        </p:sp>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l="8977" t="9958" r="8232" b="12034"/>
            <a:stretch/>
          </p:blipFill>
          <p:spPr>
            <a:xfrm>
              <a:off x="1797834" y="4324969"/>
              <a:ext cx="443839" cy="260245"/>
            </a:xfrm>
            <a:prstGeom prst="rect">
              <a:avLst/>
            </a:prstGeom>
          </p:spPr>
        </p:pic>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l="12541" t="12109" r="12659" b="9766"/>
            <a:stretch/>
          </p:blipFill>
          <p:spPr>
            <a:xfrm>
              <a:off x="1680096" y="3735151"/>
              <a:ext cx="637425" cy="330015"/>
            </a:xfrm>
            <a:prstGeom prst="rect">
              <a:avLst/>
            </a:prstGeom>
          </p:spPr>
        </p:pic>
      </p:grpSp>
    </p:spTree>
    <p:extLst>
      <p:ext uri="{BB962C8B-B14F-4D97-AF65-F5344CB8AC3E}">
        <p14:creationId xmlns:p14="http://schemas.microsoft.com/office/powerpoint/2010/main" val="203830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13908" y="559811"/>
            <a:ext cx="11405769" cy="788972"/>
          </a:xfrm>
        </p:spPr>
        <p:txBody>
          <a:bodyPr>
            <a:noAutofit/>
          </a:bodyPr>
          <a:lstStyle/>
          <a:p>
            <a:pPr algn="ctr"/>
            <a:r>
              <a:rPr lang="en-US" altLang="en-US" dirty="0">
                <a:ea typeface="ＭＳ Ｐゴシック" panose="020B0600070205080204" pitchFamily="34" charset="-128"/>
              </a:rPr>
              <a:t>Recommended Initial Regimens for Most People with HIV (Continued)</a:t>
            </a:r>
          </a:p>
        </p:txBody>
      </p:sp>
      <p:graphicFrame>
        <p:nvGraphicFramePr>
          <p:cNvPr id="6" name="Table 5"/>
          <p:cNvGraphicFramePr>
            <a:graphicFrameLocks noGrp="1"/>
          </p:cNvGraphicFramePr>
          <p:nvPr/>
        </p:nvGraphicFramePr>
        <p:xfrm>
          <a:off x="621250" y="2473698"/>
          <a:ext cx="10791085" cy="2329751"/>
        </p:xfrm>
        <a:graphic>
          <a:graphicData uri="http://schemas.openxmlformats.org/drawingml/2006/table">
            <a:tbl>
              <a:tblPr firstRow="1" bandRow="1">
                <a:tableStyleId>{00A15C55-8517-42AA-B614-E9B94910E393}</a:tableStyleId>
              </a:tblPr>
              <a:tblGrid>
                <a:gridCol w="2177742">
                  <a:extLst>
                    <a:ext uri="{9D8B030D-6E8A-4147-A177-3AD203B41FA5}">
                      <a16:colId xmlns:a16="http://schemas.microsoft.com/office/drawing/2014/main" val="665681925"/>
                    </a:ext>
                  </a:extLst>
                </a:gridCol>
                <a:gridCol w="8613343">
                  <a:extLst>
                    <a:ext uri="{9D8B030D-6E8A-4147-A177-3AD203B41FA5}">
                      <a16:colId xmlns:a16="http://schemas.microsoft.com/office/drawing/2014/main" val="738147404"/>
                    </a:ext>
                  </a:extLst>
                </a:gridCol>
              </a:tblGrid>
              <a:tr h="653399">
                <a:tc gridSpan="2">
                  <a:txBody>
                    <a:bodyPr/>
                    <a:lstStyle/>
                    <a:p>
                      <a:r>
                        <a:rPr lang="en-US" sz="2800" dirty="0"/>
                        <a:t>INSTI</a:t>
                      </a:r>
                      <a:r>
                        <a:rPr lang="en-US" sz="2800" baseline="0" dirty="0"/>
                        <a:t> + 1 NRTI</a:t>
                      </a:r>
                      <a:endParaRPr lang="en-US" sz="2800" dirty="0"/>
                    </a:p>
                  </a:txBody>
                  <a:tcPr marL="91392" marR="91392" marT="45696" marB="45696" anchor="ctr"/>
                </a:tc>
                <a:tc hMerge="1">
                  <a:txBody>
                    <a:bodyPr/>
                    <a:lstStyle/>
                    <a:p>
                      <a:endParaRPr lang="en-US" dirty="0"/>
                    </a:p>
                  </a:txBody>
                  <a:tcPr/>
                </a:tc>
                <a:extLst>
                  <a:ext uri="{0D108BD9-81ED-4DB2-BD59-A6C34878D82A}">
                    <a16:rowId xmlns:a16="http://schemas.microsoft.com/office/drawing/2014/main" val="3965516359"/>
                  </a:ext>
                </a:extLst>
              </a:tr>
              <a:tr h="1675939">
                <a:tc>
                  <a:txBody>
                    <a:bodyPr/>
                    <a:lstStyle/>
                    <a:p>
                      <a:endParaRPr lang="en-US" sz="1800" dirty="0"/>
                    </a:p>
                  </a:txBody>
                  <a:tcPr marL="91392" marR="91392" marT="45696" marB="45696"/>
                </a:tc>
                <a:tc>
                  <a:txBody>
                    <a:bodyPr/>
                    <a:lstStyle/>
                    <a:p>
                      <a:pPr marL="0" marR="0" lvl="0" indent="233363" algn="l" defTabSz="1218987" rtl="0" eaLnBrk="1" fontAlgn="auto" latinLnBrk="0" hangingPunct="1">
                        <a:lnSpc>
                          <a:spcPct val="100000"/>
                        </a:lnSpc>
                        <a:spcBef>
                          <a:spcPts val="0"/>
                        </a:spcBef>
                        <a:spcAft>
                          <a:spcPts val="0"/>
                        </a:spcAft>
                        <a:buClrTx/>
                        <a:buSzTx/>
                        <a:buFontTx/>
                        <a:buNone/>
                        <a:tabLst/>
                        <a:defRPr/>
                      </a:pPr>
                      <a:r>
                        <a:rPr lang="en-US" sz="2400" baseline="0" dirty="0"/>
                        <a:t>Dolutegravir/lamivudine</a:t>
                      </a:r>
                      <a:endParaRPr lang="en-US" sz="2400" baseline="30000" dirty="0"/>
                    </a:p>
                    <a:p>
                      <a:pPr marL="0" marR="0" lvl="0" indent="233363" algn="l" defTabSz="1218987" rtl="0" eaLnBrk="1" fontAlgn="auto" latinLnBrk="0" hangingPunct="1">
                        <a:lnSpc>
                          <a:spcPct val="100000"/>
                        </a:lnSpc>
                        <a:spcBef>
                          <a:spcPts val="0"/>
                        </a:spcBef>
                        <a:spcAft>
                          <a:spcPts val="0"/>
                        </a:spcAft>
                        <a:buClrTx/>
                        <a:buSzTx/>
                        <a:buFontTx/>
                        <a:buNone/>
                        <a:tabLst/>
                        <a:defRPr/>
                      </a:pPr>
                      <a:r>
                        <a:rPr lang="en-US" sz="2000" b="1" i="1" dirty="0"/>
                        <a:t>Only if</a:t>
                      </a:r>
                    </a:p>
                    <a:p>
                      <a:pPr marL="0" marR="0" lvl="0" indent="233363" algn="l" defTabSz="1218987" rtl="0" eaLnBrk="1" fontAlgn="auto" latinLnBrk="0" hangingPunct="1">
                        <a:lnSpc>
                          <a:spcPct val="100000"/>
                        </a:lnSpc>
                        <a:spcBef>
                          <a:spcPts val="0"/>
                        </a:spcBef>
                        <a:spcAft>
                          <a:spcPts val="0"/>
                        </a:spcAft>
                        <a:buClrTx/>
                        <a:buSzTx/>
                        <a:buFontTx/>
                        <a:buNone/>
                        <a:tabLst/>
                        <a:defRPr/>
                      </a:pPr>
                      <a:r>
                        <a:rPr lang="en-US" sz="2000" b="1" dirty="0"/>
                        <a:t>- </a:t>
                      </a:r>
                      <a:r>
                        <a:rPr lang="en-US" sz="2000" b="1" baseline="0" dirty="0"/>
                        <a:t>HIV RNA &lt; 500,000 copies/mL</a:t>
                      </a:r>
                    </a:p>
                    <a:p>
                      <a:pPr marL="0" marR="0" lvl="0" indent="233363" algn="l" defTabSz="1218987" rtl="0" eaLnBrk="1" fontAlgn="auto" latinLnBrk="0" hangingPunct="1">
                        <a:lnSpc>
                          <a:spcPct val="100000"/>
                        </a:lnSpc>
                        <a:spcBef>
                          <a:spcPts val="0"/>
                        </a:spcBef>
                        <a:spcAft>
                          <a:spcPts val="0"/>
                        </a:spcAft>
                        <a:buClrTx/>
                        <a:buSzTx/>
                        <a:buFontTx/>
                        <a:buNone/>
                        <a:tabLst/>
                        <a:defRPr/>
                      </a:pPr>
                      <a:r>
                        <a:rPr lang="en-US" sz="2000" b="1" baseline="0" dirty="0"/>
                        <a:t>- no HBV coinfection</a:t>
                      </a:r>
                    </a:p>
                    <a:p>
                      <a:pPr marL="0" marR="0" lvl="0" indent="233363" algn="l" defTabSz="1218987" rtl="0" eaLnBrk="1" fontAlgn="auto" latinLnBrk="0" hangingPunct="1">
                        <a:lnSpc>
                          <a:spcPct val="100000"/>
                        </a:lnSpc>
                        <a:spcBef>
                          <a:spcPts val="0"/>
                        </a:spcBef>
                        <a:spcAft>
                          <a:spcPts val="0"/>
                        </a:spcAft>
                        <a:buClrTx/>
                        <a:buSzTx/>
                        <a:buFontTx/>
                        <a:buNone/>
                        <a:tabLst/>
                        <a:defRPr/>
                      </a:pPr>
                      <a:r>
                        <a:rPr lang="en-US" sz="2000" b="1" baseline="0" dirty="0"/>
                        <a:t>- genotype results shows no reverse transcriptase resistance</a:t>
                      </a:r>
                      <a:endParaRPr lang="en-US" sz="2000" b="1" dirty="0"/>
                    </a:p>
                  </a:txBody>
                  <a:tcPr marL="91392" marR="91392" marT="45696" marB="45696" anchor="ctr"/>
                </a:tc>
                <a:extLst>
                  <a:ext uri="{0D108BD9-81ED-4DB2-BD59-A6C34878D82A}">
                    <a16:rowId xmlns:a16="http://schemas.microsoft.com/office/drawing/2014/main" val="1038823805"/>
                  </a:ext>
                </a:extLst>
              </a:tr>
            </a:tbl>
          </a:graphicData>
        </a:graphic>
      </p:graphicFrame>
      <p:sp>
        <p:nvSpPr>
          <p:cNvPr id="5" name="AutoShape 2" descr="Image result for dovato images"/>
          <p:cNvSpPr>
            <a:spLocks noChangeAspect="1" noChangeArrowheads="1"/>
          </p:cNvSpPr>
          <p:nvPr/>
        </p:nvSpPr>
        <p:spPr bwMode="auto">
          <a:xfrm>
            <a:off x="614756" y="1931255"/>
            <a:ext cx="2437294" cy="24373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609310"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222222"/>
              </a:solidFill>
              <a:effectLst/>
              <a:uLnTx/>
              <a:uFillTx/>
              <a:latin typeface="Arial"/>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364" y="3524693"/>
            <a:ext cx="724722" cy="336102"/>
          </a:xfrm>
          <a:prstGeom prst="rect">
            <a:avLst/>
          </a:prstGeom>
        </p:spPr>
      </p:pic>
    </p:spTree>
    <p:extLst>
      <p:ext uri="{BB962C8B-B14F-4D97-AF65-F5344CB8AC3E}">
        <p14:creationId xmlns:p14="http://schemas.microsoft.com/office/powerpoint/2010/main" val="276622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46409" y="1583771"/>
          <a:ext cx="11151220" cy="1210758"/>
        </p:xfrm>
        <a:graphic>
          <a:graphicData uri="http://schemas.openxmlformats.org/drawingml/2006/table">
            <a:tbl>
              <a:tblPr firstRow="1" bandRow="1">
                <a:tableStyleId>{00A15C55-8517-42AA-B614-E9B94910E393}</a:tableStyleId>
              </a:tblPr>
              <a:tblGrid>
                <a:gridCol w="11151220">
                  <a:extLst>
                    <a:ext uri="{9D8B030D-6E8A-4147-A177-3AD203B41FA5}">
                      <a16:colId xmlns:a16="http://schemas.microsoft.com/office/drawing/2014/main" val="665681925"/>
                    </a:ext>
                  </a:extLst>
                </a:gridCol>
              </a:tblGrid>
              <a:tr h="335772">
                <a:tc>
                  <a:txBody>
                    <a:bodyPr/>
                    <a:lstStyle/>
                    <a:p>
                      <a:r>
                        <a:rPr lang="en-US" sz="2400" dirty="0"/>
                        <a:t>INSTI</a:t>
                      </a:r>
                      <a:r>
                        <a:rPr lang="en-US" sz="2400" baseline="0" dirty="0"/>
                        <a:t> </a:t>
                      </a:r>
                      <a:r>
                        <a:rPr lang="en-US" sz="2400" dirty="0"/>
                        <a:t>+</a:t>
                      </a:r>
                      <a:r>
                        <a:rPr lang="en-US" sz="2400" baseline="0" dirty="0"/>
                        <a:t> 2 NRTIs </a:t>
                      </a:r>
                      <a:endParaRPr lang="en-US" sz="2400" dirty="0"/>
                    </a:p>
                  </a:txBody>
                  <a:tcPr marL="91416" marR="91416" marT="45708" marB="45708" anchor="ctr"/>
                </a:tc>
                <a:extLst>
                  <a:ext uri="{0D108BD9-81ED-4DB2-BD59-A6C34878D82A}">
                    <a16:rowId xmlns:a16="http://schemas.microsoft.com/office/drawing/2014/main" val="3965516359"/>
                  </a:ext>
                </a:extLst>
              </a:tr>
              <a:tr h="753582">
                <a:tc>
                  <a:txBody>
                    <a:bodyPr/>
                    <a:lstStyle/>
                    <a:p>
                      <a:pPr marL="0" marR="0" lvl="0" indent="0" algn="l" defTabSz="914484" rtl="0" eaLnBrk="1" fontAlgn="auto" latinLnBrk="0" hangingPunct="1">
                        <a:lnSpc>
                          <a:spcPct val="100000"/>
                        </a:lnSpc>
                        <a:spcBef>
                          <a:spcPts val="0"/>
                        </a:spcBef>
                        <a:spcAft>
                          <a:spcPts val="800"/>
                        </a:spcAft>
                        <a:buClrTx/>
                        <a:buSzTx/>
                        <a:buFontTx/>
                        <a:buNone/>
                        <a:tabLst/>
                        <a:defRPr/>
                      </a:pPr>
                      <a:r>
                        <a:rPr lang="en-US" sz="2400" b="0" kern="1200" baseline="0" dirty="0">
                          <a:solidFill>
                            <a:schemeClr val="dk1"/>
                          </a:solidFill>
                          <a:latin typeface="Arial" panose="020B0604020202020204" pitchFamily="34" charset="0"/>
                          <a:ea typeface="+mn-ea"/>
                          <a:cs typeface="Arial" panose="020B0604020202020204" pitchFamily="34" charset="0"/>
                        </a:rPr>
                        <a:t>Elvitegravir/cobicistat/tenofovir</a:t>
                      </a:r>
                      <a:r>
                        <a:rPr lang="en-US" sz="2400" b="0" kern="1200" baseline="30000" dirty="0">
                          <a:solidFill>
                            <a:schemeClr val="dk1"/>
                          </a:solidFill>
                          <a:latin typeface="Arial" panose="020B0604020202020204" pitchFamily="34" charset="0"/>
                          <a:ea typeface="+mn-ea"/>
                          <a:cs typeface="Arial" panose="020B0604020202020204" pitchFamily="34" charset="0"/>
                        </a:rPr>
                        <a:t>1</a:t>
                      </a:r>
                      <a:r>
                        <a:rPr lang="en-US" sz="2400" b="0" kern="1200" baseline="0" dirty="0">
                          <a:solidFill>
                            <a:schemeClr val="dk1"/>
                          </a:solidFill>
                          <a:latin typeface="Arial" panose="020B0604020202020204" pitchFamily="34" charset="0"/>
                          <a:ea typeface="+mn-ea"/>
                          <a:cs typeface="Arial" panose="020B0604020202020204" pitchFamily="34" charset="0"/>
                        </a:rPr>
                        <a:t>/emtricitabine</a:t>
                      </a:r>
                    </a:p>
                  </a:txBody>
                  <a:tcPr marL="91416" marR="91416" marT="45708" marB="45708" anchor="ctr"/>
                </a:tc>
                <a:extLst>
                  <a:ext uri="{0D108BD9-81ED-4DB2-BD59-A6C34878D82A}">
                    <a16:rowId xmlns:a16="http://schemas.microsoft.com/office/drawing/2014/main" val="505171166"/>
                  </a:ext>
                </a:extLst>
              </a:tr>
            </a:tbl>
          </a:graphicData>
        </a:graphic>
      </p:graphicFrame>
      <p:sp>
        <p:nvSpPr>
          <p:cNvPr id="13" name="Title 1"/>
          <p:cNvSpPr txBox="1">
            <a:spLocks/>
          </p:cNvSpPr>
          <p:nvPr/>
        </p:nvSpPr>
        <p:spPr>
          <a:xfrm>
            <a:off x="473779" y="454453"/>
            <a:ext cx="11119132" cy="789178"/>
          </a:xfrm>
          <a:prstGeom prst="rect">
            <a:avLst/>
          </a:prstGeom>
        </p:spPr>
        <p:txBody>
          <a:bodyPr vert="horz" lIns="121867" tIns="60933" rIns="121867" bIns="60933" rtlCol="0" anchor="ctr">
            <a:noAutofit/>
          </a:bodyPr>
          <a:lstStyle>
            <a:lvl1pPr algn="l" defTabSz="914484" rtl="0" eaLnBrk="1" latinLnBrk="0" hangingPunct="1">
              <a:spcBef>
                <a:spcPct val="0"/>
              </a:spcBef>
              <a:buNone/>
              <a:defRPr sz="3976" b="0" i="0" kern="1200" cap="none" spc="-100" baseline="0">
                <a:ln>
                  <a:noFill/>
                </a:ln>
                <a:solidFill>
                  <a:schemeClr val="accent6"/>
                </a:solidFill>
                <a:effectLst/>
                <a:latin typeface="+mj-lt"/>
                <a:ea typeface="+mj-ea"/>
                <a:cs typeface="ITC Avant Garde Std Md"/>
              </a:defRPr>
            </a:lvl1pPr>
          </a:lstStyle>
          <a:p>
            <a:pPr marL="0" marR="0" lvl="0" indent="0" algn="ctr" defTabSz="91421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100" normalizeH="0" baseline="0" noProof="0" dirty="0">
                <a:ln>
                  <a:noFill/>
                </a:ln>
                <a:solidFill>
                  <a:srgbClr val="D6201A"/>
                </a:solidFill>
                <a:effectLst/>
                <a:uLnTx/>
                <a:uFillTx/>
                <a:latin typeface="Arial"/>
                <a:ea typeface="ＭＳ Ｐゴシック" panose="020B0600070205080204" pitchFamily="34" charset="-128"/>
              </a:rPr>
              <a:t>Initial Regimens</a:t>
            </a:r>
            <a:r>
              <a:rPr kumimoji="0" lang="en-US" altLang="en-US" sz="4800" b="0" i="1" u="none" strike="noStrike" kern="1200" cap="none" spc="-100" normalizeH="0" baseline="0" noProof="0" dirty="0">
                <a:ln>
                  <a:noFill/>
                </a:ln>
                <a:solidFill>
                  <a:srgbClr val="D6201A"/>
                </a:solidFill>
                <a:effectLst/>
                <a:uLnTx/>
                <a:uFillTx/>
                <a:latin typeface="Arial"/>
                <a:ea typeface="ＭＳ Ｐゴシック" panose="020B0600070205080204" pitchFamily="34" charset="-128"/>
              </a:rPr>
              <a:t>-</a:t>
            </a:r>
          </a:p>
          <a:p>
            <a:pPr marL="0" marR="0" lvl="0" indent="0" algn="ctr" defTabSz="914210" rtl="0" eaLnBrk="1" fontAlgn="auto" latinLnBrk="0" hangingPunct="1">
              <a:lnSpc>
                <a:spcPct val="100000"/>
              </a:lnSpc>
              <a:spcBef>
                <a:spcPct val="0"/>
              </a:spcBef>
              <a:spcAft>
                <a:spcPts val="0"/>
              </a:spcAft>
              <a:buClrTx/>
              <a:buSzTx/>
              <a:buFontTx/>
              <a:buNone/>
              <a:tabLst/>
              <a:defRPr/>
            </a:pPr>
            <a:r>
              <a:rPr kumimoji="0" lang="en-US" altLang="en-US" sz="4800" b="0" i="1" u="none" strike="noStrike" kern="1200" cap="none" spc="-100" normalizeH="0" baseline="0" noProof="0" dirty="0">
                <a:ln>
                  <a:noFill/>
                </a:ln>
                <a:solidFill>
                  <a:srgbClr val="D6201A"/>
                </a:solidFill>
                <a:effectLst/>
                <a:uLnTx/>
                <a:uFillTx/>
                <a:latin typeface="Arial"/>
                <a:ea typeface="ＭＳ Ｐゴシック" panose="020B0600070205080204" pitchFamily="34" charset="-128"/>
              </a:rPr>
              <a:t>Certain Clinical Situations</a:t>
            </a:r>
          </a:p>
        </p:txBody>
      </p:sp>
      <p:graphicFrame>
        <p:nvGraphicFramePr>
          <p:cNvPr id="7" name="Table 6"/>
          <p:cNvGraphicFramePr>
            <a:graphicFrameLocks noGrp="1"/>
          </p:cNvGraphicFramePr>
          <p:nvPr>
            <p:extLst>
              <p:ext uri="{D42A27DB-BD31-4B8C-83A1-F6EECF244321}">
                <p14:modId xmlns:p14="http://schemas.microsoft.com/office/powerpoint/2010/main" val="549246165"/>
              </p:ext>
            </p:extLst>
          </p:nvPr>
        </p:nvGraphicFramePr>
        <p:xfrm>
          <a:off x="546409" y="2784097"/>
          <a:ext cx="11151220" cy="2956005"/>
        </p:xfrm>
        <a:graphic>
          <a:graphicData uri="http://schemas.openxmlformats.org/drawingml/2006/table">
            <a:tbl>
              <a:tblPr firstRow="1" bandRow="1">
                <a:tableStyleId>{00A15C55-8517-42AA-B614-E9B94910E393}</a:tableStyleId>
              </a:tblPr>
              <a:tblGrid>
                <a:gridCol w="11151220">
                  <a:extLst>
                    <a:ext uri="{9D8B030D-6E8A-4147-A177-3AD203B41FA5}">
                      <a16:colId xmlns:a16="http://schemas.microsoft.com/office/drawing/2014/main" val="665681925"/>
                    </a:ext>
                  </a:extLst>
                </a:gridCol>
              </a:tblGrid>
              <a:tr h="794987">
                <a:tc>
                  <a:txBody>
                    <a:bodyPr/>
                    <a:lstStyle/>
                    <a:p>
                      <a:r>
                        <a:rPr lang="en-US" sz="2400" dirty="0"/>
                        <a:t>Boosted</a:t>
                      </a:r>
                      <a:r>
                        <a:rPr lang="en-US" sz="2400" baseline="0" dirty="0"/>
                        <a:t> PI + 2 NRTIs (In general, boosted darunavir preferred)</a:t>
                      </a:r>
                    </a:p>
                    <a:p>
                      <a:r>
                        <a:rPr lang="en-US" sz="2000" baseline="0" dirty="0"/>
                        <a:t>/r or /c indicates ritonavir or cobicistat for boosting</a:t>
                      </a:r>
                    </a:p>
                  </a:txBody>
                  <a:tcPr marL="91416" marR="91416" marT="45708" marB="45708" anchor="ctr"/>
                </a:tc>
                <a:extLst>
                  <a:ext uri="{0D108BD9-81ED-4DB2-BD59-A6C34878D82A}">
                    <a16:rowId xmlns:a16="http://schemas.microsoft.com/office/drawing/2014/main" val="3965516359"/>
                  </a:ext>
                </a:extLst>
              </a:tr>
              <a:tr h="655349">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Darunavir/c</a:t>
                      </a:r>
                      <a:r>
                        <a:rPr lang="en-US" sz="2400" b="0" baseline="0" dirty="0">
                          <a:latin typeface="Arial" panose="020B0604020202020204" pitchFamily="34" charset="0"/>
                          <a:cs typeface="Arial" panose="020B0604020202020204" pitchFamily="34" charset="0"/>
                        </a:rPr>
                        <a:t> </a:t>
                      </a:r>
                      <a:r>
                        <a:rPr lang="en-US" sz="2400" b="1" u="sng" baseline="0" dirty="0">
                          <a:latin typeface="Arial" panose="020B0604020202020204" pitchFamily="34" charset="0"/>
                          <a:cs typeface="Arial" panose="020B0604020202020204" pitchFamily="34" charset="0"/>
                        </a:rPr>
                        <a:t>or</a:t>
                      </a:r>
                      <a:r>
                        <a:rPr lang="en-US" sz="2400" b="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darunavir/r  </a:t>
                      </a:r>
                      <a:r>
                        <a:rPr lang="en-US" sz="2400" b="0" baseline="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tenofovir</a:t>
                      </a:r>
                      <a:r>
                        <a:rPr lang="en-US" sz="2400" b="0" baseline="30000" dirty="0">
                          <a:latin typeface="Arial" panose="020B0604020202020204" pitchFamily="34" charset="0"/>
                          <a:cs typeface="Arial" panose="020B0604020202020204" pitchFamily="34" charset="0"/>
                        </a:rPr>
                        <a:t>1</a:t>
                      </a:r>
                      <a:r>
                        <a:rPr lang="en-US" sz="2400" b="0" baseline="0" dirty="0">
                          <a:latin typeface="Arial" panose="020B0604020202020204" pitchFamily="34" charset="0"/>
                          <a:cs typeface="Arial" panose="020B0604020202020204" pitchFamily="34" charset="0"/>
                        </a:rPr>
                        <a:t> + (emtricitabine or lamivudine)</a:t>
                      </a:r>
                      <a:r>
                        <a:rPr lang="en-US" sz="2400" kern="1200" baseline="30000" dirty="0">
                          <a:solidFill>
                            <a:schemeClr val="dk1"/>
                          </a:solidFill>
                          <a:latin typeface="+mn-lt"/>
                          <a:ea typeface="+mn-ea"/>
                          <a:cs typeface="+mn-cs"/>
                        </a:rPr>
                        <a:t> </a:t>
                      </a:r>
                      <a:endParaRPr lang="en-US" sz="2400" b="0" dirty="0">
                        <a:latin typeface="Arial" panose="020B0604020202020204" pitchFamily="34" charset="0"/>
                        <a:cs typeface="Arial" panose="020B0604020202020204" pitchFamily="34" charset="0"/>
                      </a:endParaRPr>
                    </a:p>
                  </a:txBody>
                  <a:tcPr marL="91416" marR="91416" marT="45708" marB="45708" anchor="ctr"/>
                </a:tc>
                <a:extLst>
                  <a:ext uri="{0D108BD9-81ED-4DB2-BD59-A6C34878D82A}">
                    <a16:rowId xmlns:a16="http://schemas.microsoft.com/office/drawing/2014/main" val="1843202269"/>
                  </a:ext>
                </a:extLst>
              </a:tr>
              <a:tr h="631383">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Atazanavir/c </a:t>
                      </a:r>
                      <a:r>
                        <a:rPr lang="en-US" sz="2400" b="1" u="sng" baseline="0" dirty="0">
                          <a:latin typeface="Arial" panose="020B0604020202020204" pitchFamily="34" charset="0"/>
                          <a:cs typeface="Arial" panose="020B0604020202020204" pitchFamily="34" charset="0"/>
                        </a:rPr>
                        <a:t>or</a:t>
                      </a:r>
                      <a:r>
                        <a:rPr lang="en-US" sz="2400" b="1" u="none" baseline="0" dirty="0">
                          <a:latin typeface="Arial" panose="020B0604020202020204" pitchFamily="34" charset="0"/>
                          <a:cs typeface="Arial" panose="020B0604020202020204" pitchFamily="34" charset="0"/>
                        </a:rPr>
                        <a:t> </a:t>
                      </a:r>
                      <a:r>
                        <a:rPr lang="en-US" sz="2400" b="0" u="none" baseline="0" dirty="0">
                          <a:latin typeface="Arial" panose="020B0604020202020204" pitchFamily="34" charset="0"/>
                          <a:cs typeface="Arial" panose="020B0604020202020204" pitchFamily="34" charset="0"/>
                        </a:rPr>
                        <a:t>atazanavir/r </a:t>
                      </a:r>
                      <a:r>
                        <a:rPr lang="en-US" sz="2400" b="0" dirty="0">
                          <a:latin typeface="Arial" panose="020B0604020202020204" pitchFamily="34" charset="0"/>
                          <a:cs typeface="Arial" panose="020B0604020202020204" pitchFamily="34" charset="0"/>
                        </a:rPr>
                        <a:t>+</a:t>
                      </a:r>
                      <a:r>
                        <a:rPr lang="en-US" sz="2400" b="0" baseline="0"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tenofovir</a:t>
                      </a:r>
                      <a:r>
                        <a:rPr lang="en-US" sz="2400" b="0" baseline="30000" dirty="0">
                          <a:latin typeface="Arial" panose="020B0604020202020204" pitchFamily="34" charset="0"/>
                          <a:cs typeface="Arial" panose="020B0604020202020204" pitchFamily="34" charset="0"/>
                        </a:rPr>
                        <a:t>1</a:t>
                      </a:r>
                      <a:r>
                        <a:rPr lang="en-US" sz="2400" b="0" baseline="0" dirty="0">
                          <a:latin typeface="Arial" panose="020B0604020202020204" pitchFamily="34" charset="0"/>
                          <a:cs typeface="Arial" panose="020B0604020202020204" pitchFamily="34" charset="0"/>
                        </a:rPr>
                        <a:t> + (emtricitabine or lamivudine)</a:t>
                      </a:r>
                      <a:r>
                        <a:rPr lang="en-US" sz="2400" kern="1200" baseline="30000" dirty="0">
                          <a:solidFill>
                            <a:schemeClr val="dk1"/>
                          </a:solidFill>
                          <a:latin typeface="+mn-lt"/>
                          <a:ea typeface="+mn-ea"/>
                          <a:cs typeface="+mn-cs"/>
                        </a:rPr>
                        <a:t> </a:t>
                      </a:r>
                      <a:endParaRPr lang="en-US" sz="2400" b="0" dirty="0">
                        <a:latin typeface="Arial" panose="020B0604020202020204" pitchFamily="34" charset="0"/>
                        <a:cs typeface="Arial" panose="020B0604020202020204" pitchFamily="34" charset="0"/>
                      </a:endParaRPr>
                    </a:p>
                  </a:txBody>
                  <a:tcPr marL="91416" marR="91416" marT="45708" marB="45708" anchor="ctr"/>
                </a:tc>
                <a:extLst>
                  <a:ext uri="{0D108BD9-81ED-4DB2-BD59-A6C34878D82A}">
                    <a16:rowId xmlns:a16="http://schemas.microsoft.com/office/drawing/2014/main" val="505171166"/>
                  </a:ext>
                </a:extLst>
              </a:tr>
              <a:tr h="8742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Darunavir/c</a:t>
                      </a:r>
                      <a:r>
                        <a:rPr lang="en-US" sz="2400" b="0" baseline="0" dirty="0">
                          <a:latin typeface="Arial" panose="020B0604020202020204" pitchFamily="34" charset="0"/>
                          <a:cs typeface="Arial" panose="020B0604020202020204" pitchFamily="34" charset="0"/>
                        </a:rPr>
                        <a:t> </a:t>
                      </a:r>
                      <a:r>
                        <a:rPr lang="en-US" sz="2400" b="1" u="sng" baseline="0" dirty="0">
                          <a:latin typeface="Arial" panose="020B0604020202020204" pitchFamily="34" charset="0"/>
                          <a:cs typeface="Arial" panose="020B0604020202020204" pitchFamily="34" charset="0"/>
                        </a:rPr>
                        <a:t>or</a:t>
                      </a:r>
                      <a:r>
                        <a:rPr lang="en-US" sz="2400" b="1" dirty="0">
                          <a:latin typeface="Arial" panose="020B0604020202020204" pitchFamily="34" charset="0"/>
                          <a:cs typeface="Arial" panose="020B0604020202020204" pitchFamily="34" charset="0"/>
                        </a:rPr>
                        <a:t> </a:t>
                      </a:r>
                      <a:r>
                        <a:rPr lang="en-US" sz="2400" b="0" dirty="0">
                          <a:latin typeface="Arial" panose="020B0604020202020204" pitchFamily="34" charset="0"/>
                          <a:cs typeface="Arial" panose="020B0604020202020204" pitchFamily="34" charset="0"/>
                        </a:rPr>
                        <a:t>darunavir/r  </a:t>
                      </a:r>
                      <a:r>
                        <a:rPr lang="en-US" sz="2400" b="0" baseline="0" dirty="0">
                          <a:latin typeface="Arial" panose="020B0604020202020204" pitchFamily="34" charset="0"/>
                          <a:cs typeface="Arial" panose="020B0604020202020204" pitchFamily="34" charset="0"/>
                        </a:rPr>
                        <a:t>+</a:t>
                      </a:r>
                      <a:r>
                        <a:rPr lang="en-US" sz="2400" b="0" dirty="0">
                          <a:latin typeface="Arial" panose="020B0604020202020204" pitchFamily="34" charset="0"/>
                          <a:cs typeface="Arial" panose="020B0604020202020204" pitchFamily="34" charset="0"/>
                        </a:rPr>
                        <a:t> abacavir/lamivudine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solidFill>
                            <a:schemeClr val="tx1"/>
                          </a:solidFill>
                        </a:rPr>
                        <a:t>Only if HLA-B*5701 negative and no HBV</a:t>
                      </a:r>
                      <a:r>
                        <a:rPr lang="en-US" sz="2000" b="1" i="1" baseline="0" dirty="0">
                          <a:solidFill>
                            <a:schemeClr val="tx1"/>
                          </a:solidFill>
                        </a:rPr>
                        <a:t> </a:t>
                      </a:r>
                      <a:r>
                        <a:rPr lang="en-US" sz="2000" b="1" i="1" dirty="0">
                          <a:solidFill>
                            <a:schemeClr val="tx1"/>
                          </a:solidFill>
                        </a:rPr>
                        <a:t>coinfection</a:t>
                      </a:r>
                    </a:p>
                  </a:txBody>
                  <a:tcPr marL="91416" marR="91416" marT="45708" marB="45708" anchor="ctr"/>
                </a:tc>
                <a:extLst>
                  <a:ext uri="{0D108BD9-81ED-4DB2-BD59-A6C34878D82A}">
                    <a16:rowId xmlns:a16="http://schemas.microsoft.com/office/drawing/2014/main" val="1536612068"/>
                  </a:ext>
                </a:extLst>
              </a:tr>
            </a:tbl>
          </a:graphicData>
        </a:graphic>
      </p:graphicFrame>
      <p:sp>
        <p:nvSpPr>
          <p:cNvPr id="5" name="TextBox 4"/>
          <p:cNvSpPr txBox="1"/>
          <p:nvPr/>
        </p:nvSpPr>
        <p:spPr>
          <a:xfrm>
            <a:off x="473778" y="5830646"/>
            <a:ext cx="10350432" cy="369332"/>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1. Tenofovir alafenamide (TAF) or tenofovir disoproxil fumarate (TDF)</a:t>
            </a:r>
          </a:p>
        </p:txBody>
      </p:sp>
    </p:spTree>
    <p:extLst>
      <p:ext uri="{BB962C8B-B14F-4D97-AF65-F5344CB8AC3E}">
        <p14:creationId xmlns:p14="http://schemas.microsoft.com/office/powerpoint/2010/main" val="4168594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017946" y="1917403"/>
          <a:ext cx="9682137" cy="3517045"/>
        </p:xfrm>
        <a:graphic>
          <a:graphicData uri="http://schemas.openxmlformats.org/drawingml/2006/table">
            <a:tbl>
              <a:tblPr firstRow="1" bandRow="1">
                <a:tableStyleId>{00A15C55-8517-42AA-B614-E9B94910E393}</a:tableStyleId>
              </a:tblPr>
              <a:tblGrid>
                <a:gridCol w="9682137">
                  <a:extLst>
                    <a:ext uri="{9D8B030D-6E8A-4147-A177-3AD203B41FA5}">
                      <a16:colId xmlns:a16="http://schemas.microsoft.com/office/drawing/2014/main" val="665681925"/>
                    </a:ext>
                  </a:extLst>
                </a:gridCol>
              </a:tblGrid>
              <a:tr h="647321">
                <a:tc>
                  <a:txBody>
                    <a:bodyPr/>
                    <a:lstStyle/>
                    <a:p>
                      <a:r>
                        <a:rPr lang="en-US" sz="2400" dirty="0"/>
                        <a:t>NNRTI +</a:t>
                      </a:r>
                      <a:r>
                        <a:rPr lang="en-US" sz="2400" baseline="0" dirty="0"/>
                        <a:t> 2 NRTIs</a:t>
                      </a:r>
                      <a:endParaRPr lang="en-US" sz="2400" dirty="0"/>
                    </a:p>
                  </a:txBody>
                  <a:tcPr marL="91416" marR="91416" marT="45708" marB="45708" anchor="ctr"/>
                </a:tc>
                <a:extLst>
                  <a:ext uri="{0D108BD9-81ED-4DB2-BD59-A6C34878D82A}">
                    <a16:rowId xmlns:a16="http://schemas.microsoft.com/office/drawing/2014/main" val="3965516359"/>
                  </a:ext>
                </a:extLst>
              </a:tr>
              <a:tr h="854050">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Doravirine</a:t>
                      </a:r>
                      <a:r>
                        <a:rPr lang="en-US" sz="2400" b="0" baseline="0" dirty="0">
                          <a:latin typeface="Arial" panose="020B0604020202020204" pitchFamily="34" charset="0"/>
                          <a:cs typeface="Arial" panose="020B0604020202020204" pitchFamily="34" charset="0"/>
                        </a:rPr>
                        <a:t> + tenofovir</a:t>
                      </a:r>
                      <a:r>
                        <a:rPr lang="en-US" sz="2400" b="0" baseline="30000" dirty="0">
                          <a:latin typeface="Arial" panose="020B0604020202020204" pitchFamily="34" charset="0"/>
                          <a:cs typeface="Arial" panose="020B0604020202020204" pitchFamily="34" charset="0"/>
                        </a:rPr>
                        <a:t>1</a:t>
                      </a:r>
                      <a:r>
                        <a:rPr lang="en-US" sz="2400" b="0" baseline="0" dirty="0">
                          <a:latin typeface="Arial" panose="020B0604020202020204" pitchFamily="34" charset="0"/>
                          <a:cs typeface="Arial" panose="020B0604020202020204" pitchFamily="34" charset="0"/>
                        </a:rPr>
                        <a:t> + (emtricitabine or lamivudine) </a:t>
                      </a:r>
                      <a:endParaRPr lang="en-US" sz="2400" b="0" dirty="0">
                        <a:latin typeface="Arial" panose="020B0604020202020204" pitchFamily="34" charset="0"/>
                        <a:cs typeface="Arial" panose="020B0604020202020204" pitchFamily="34" charset="0"/>
                      </a:endParaRPr>
                    </a:p>
                  </a:txBody>
                  <a:tcPr marL="91416" marR="91416" marT="45708" marB="45708" anchor="ctr"/>
                </a:tc>
                <a:extLst>
                  <a:ext uri="{0D108BD9-81ED-4DB2-BD59-A6C34878D82A}">
                    <a16:rowId xmlns:a16="http://schemas.microsoft.com/office/drawing/2014/main" val="1285347770"/>
                  </a:ext>
                </a:extLst>
              </a:tr>
              <a:tr h="751625">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Efavirenz</a:t>
                      </a:r>
                      <a:r>
                        <a:rPr lang="en-US" sz="2400" b="0" baseline="0" dirty="0">
                          <a:latin typeface="Arial" panose="020B0604020202020204" pitchFamily="34" charset="0"/>
                          <a:cs typeface="Arial" panose="020B0604020202020204" pitchFamily="34" charset="0"/>
                        </a:rPr>
                        <a:t> + tenofovir</a:t>
                      </a:r>
                      <a:r>
                        <a:rPr lang="en-US" sz="2400" b="0" baseline="30000" dirty="0">
                          <a:latin typeface="Arial" panose="020B0604020202020204" pitchFamily="34" charset="0"/>
                          <a:cs typeface="Arial" panose="020B0604020202020204" pitchFamily="34" charset="0"/>
                        </a:rPr>
                        <a:t>1</a:t>
                      </a:r>
                      <a:r>
                        <a:rPr lang="en-US" sz="2400" b="0" baseline="0" dirty="0">
                          <a:latin typeface="Arial" panose="020B0604020202020204" pitchFamily="34" charset="0"/>
                          <a:cs typeface="Arial" panose="020B0604020202020204" pitchFamily="34" charset="0"/>
                        </a:rPr>
                        <a:t> + (emtricitabine or lamivudine) </a:t>
                      </a:r>
                      <a:endParaRPr lang="en-US" sz="2400" b="0" dirty="0">
                        <a:latin typeface="Arial" panose="020B0604020202020204" pitchFamily="34" charset="0"/>
                        <a:cs typeface="Arial" panose="020B0604020202020204" pitchFamily="34" charset="0"/>
                      </a:endParaRPr>
                    </a:p>
                  </a:txBody>
                  <a:tcPr marL="91416" marR="91416" marT="45708" marB="45708" anchor="ctr"/>
                </a:tc>
                <a:extLst>
                  <a:ext uri="{0D108BD9-81ED-4DB2-BD59-A6C34878D82A}">
                    <a16:rowId xmlns:a16="http://schemas.microsoft.com/office/drawing/2014/main" val="280811968"/>
                  </a:ext>
                </a:extLst>
              </a:tr>
              <a:tr h="1264049">
                <a:tc>
                  <a:txBody>
                    <a:bodyPr/>
                    <a:lstStyle/>
                    <a:p>
                      <a:pPr marL="0" marR="0" lvl="0" indent="0" algn="l" defTabSz="914484" rtl="0" eaLnBrk="1" fontAlgn="auto" latinLnBrk="0" hangingPunct="1">
                        <a:lnSpc>
                          <a:spcPct val="100000"/>
                        </a:lnSpc>
                        <a:spcBef>
                          <a:spcPts val="0"/>
                        </a:spcBef>
                        <a:spcAft>
                          <a:spcPts val="600"/>
                        </a:spcAft>
                        <a:buClrTx/>
                        <a:buSzTx/>
                        <a:buFontTx/>
                        <a:buNone/>
                        <a:tabLst/>
                        <a:defRPr/>
                      </a:pPr>
                      <a:r>
                        <a:rPr lang="en-US" sz="2800" dirty="0"/>
                        <a:t>Rilpivirine</a:t>
                      </a:r>
                      <a:r>
                        <a:rPr lang="en-US" sz="2800" baseline="0" dirty="0"/>
                        <a:t>/tenofovir</a:t>
                      </a:r>
                      <a:r>
                        <a:rPr lang="en-US" sz="2800" b="0" baseline="30000" dirty="0">
                          <a:latin typeface="Arial" panose="020B0604020202020204" pitchFamily="34" charset="0"/>
                          <a:cs typeface="Arial" panose="020B0604020202020204" pitchFamily="34" charset="0"/>
                        </a:rPr>
                        <a:t>1</a:t>
                      </a:r>
                      <a:r>
                        <a:rPr lang="en-US" sz="2800" b="0" baseline="0" dirty="0">
                          <a:latin typeface="+mn-lt"/>
                          <a:cs typeface="+mn-cs"/>
                        </a:rPr>
                        <a:t>/emtricitabine</a:t>
                      </a:r>
                      <a:endParaRPr lang="en-US" sz="2800" dirty="0"/>
                    </a:p>
                    <a:p>
                      <a:pPr marL="0" marR="0" lvl="0" indent="0" algn="l" defTabSz="914484" rtl="0" eaLnBrk="1" fontAlgn="auto" latinLnBrk="0" hangingPunct="1">
                        <a:lnSpc>
                          <a:spcPct val="100000"/>
                        </a:lnSpc>
                        <a:spcBef>
                          <a:spcPts val="0"/>
                        </a:spcBef>
                        <a:spcAft>
                          <a:spcPts val="0"/>
                        </a:spcAft>
                        <a:buClrTx/>
                        <a:buSzTx/>
                        <a:buFontTx/>
                        <a:buNone/>
                        <a:tabLst/>
                        <a:defRPr/>
                      </a:pPr>
                      <a:r>
                        <a:rPr lang="en-US" sz="2400" b="1" i="1" baseline="0" dirty="0"/>
                        <a:t>If HIV RNA &lt; 100,000 and CD4 &gt; 200</a:t>
                      </a:r>
                      <a:endParaRPr lang="en-US" sz="2400" i="1" dirty="0"/>
                    </a:p>
                  </a:txBody>
                  <a:tcPr marL="91416" marR="91416" marT="45708" marB="45708" anchor="ctr"/>
                </a:tc>
                <a:extLst>
                  <a:ext uri="{0D108BD9-81ED-4DB2-BD59-A6C34878D82A}">
                    <a16:rowId xmlns:a16="http://schemas.microsoft.com/office/drawing/2014/main" val="3104591246"/>
                  </a:ext>
                </a:extLst>
              </a:tr>
            </a:tbl>
          </a:graphicData>
        </a:graphic>
      </p:graphicFrame>
      <p:sp>
        <p:nvSpPr>
          <p:cNvPr id="13" name="Title 1"/>
          <p:cNvSpPr txBox="1">
            <a:spLocks/>
          </p:cNvSpPr>
          <p:nvPr/>
        </p:nvSpPr>
        <p:spPr>
          <a:xfrm>
            <a:off x="898950" y="565847"/>
            <a:ext cx="9937216" cy="789178"/>
          </a:xfrm>
          <a:prstGeom prst="rect">
            <a:avLst/>
          </a:prstGeom>
        </p:spPr>
        <p:txBody>
          <a:bodyPr vert="horz" lIns="121867" tIns="60933" rIns="121867" bIns="60933" rtlCol="0" anchor="ctr">
            <a:noAutofit/>
          </a:bodyPr>
          <a:lstStyle>
            <a:lvl1pPr algn="l" defTabSz="914484" rtl="0" eaLnBrk="1" latinLnBrk="0" hangingPunct="1">
              <a:spcBef>
                <a:spcPct val="0"/>
              </a:spcBef>
              <a:buNone/>
              <a:defRPr sz="3976" b="0" i="0" kern="1200" cap="none" spc="-100" baseline="0">
                <a:ln>
                  <a:noFill/>
                </a:ln>
                <a:solidFill>
                  <a:schemeClr val="accent6"/>
                </a:solidFill>
                <a:effectLst/>
                <a:latin typeface="+mj-lt"/>
                <a:ea typeface="+mj-ea"/>
                <a:cs typeface="ITC Avant Garde Std Md"/>
              </a:defRPr>
            </a:lvl1pPr>
          </a:lstStyle>
          <a:p>
            <a:pPr marL="0" marR="0" lvl="0" indent="0" algn="ctr" defTabSz="914210" rtl="0" eaLnBrk="1" fontAlgn="auto" latinLnBrk="0" hangingPunct="1">
              <a:lnSpc>
                <a:spcPct val="100000"/>
              </a:lnSpc>
              <a:spcBef>
                <a:spcPct val="0"/>
              </a:spcBef>
              <a:spcAft>
                <a:spcPts val="0"/>
              </a:spcAft>
              <a:buClrTx/>
              <a:buSzTx/>
              <a:buFontTx/>
              <a:buNone/>
              <a:tabLst/>
              <a:defRPr/>
            </a:pPr>
            <a:r>
              <a:rPr kumimoji="0" lang="en-US" altLang="en-US" sz="4800" b="0" i="0" u="none" strike="noStrike" kern="1200" cap="none" spc="-100" normalizeH="0" baseline="0" noProof="0" dirty="0">
                <a:ln>
                  <a:noFill/>
                </a:ln>
                <a:solidFill>
                  <a:srgbClr val="D6201A"/>
                </a:solidFill>
                <a:effectLst/>
                <a:uLnTx/>
                <a:uFillTx/>
                <a:latin typeface="Arial"/>
                <a:ea typeface="ＭＳ Ｐゴシック" panose="020B0600070205080204" pitchFamily="34" charset="-128"/>
              </a:rPr>
              <a:t>Initial Regimens-</a:t>
            </a:r>
          </a:p>
          <a:p>
            <a:pPr marL="0" marR="0" lvl="0" indent="0" algn="ctr" defTabSz="914210" rtl="0" eaLnBrk="1" fontAlgn="auto" latinLnBrk="0" hangingPunct="1">
              <a:lnSpc>
                <a:spcPct val="100000"/>
              </a:lnSpc>
              <a:spcBef>
                <a:spcPct val="0"/>
              </a:spcBef>
              <a:spcAft>
                <a:spcPts val="0"/>
              </a:spcAft>
              <a:buClrTx/>
              <a:buSzTx/>
              <a:buFontTx/>
              <a:buNone/>
              <a:tabLst/>
              <a:defRPr/>
            </a:pPr>
            <a:r>
              <a:rPr kumimoji="0" lang="en-US" altLang="en-US" sz="4800" b="0" i="1" u="none" strike="noStrike" kern="1200" cap="none" spc="-100" normalizeH="0" baseline="0" noProof="0" dirty="0">
                <a:ln>
                  <a:noFill/>
                </a:ln>
                <a:solidFill>
                  <a:srgbClr val="D6201A"/>
                </a:solidFill>
                <a:effectLst/>
                <a:uLnTx/>
                <a:uFillTx/>
                <a:latin typeface="Arial"/>
                <a:ea typeface="ＭＳ Ｐゴシック" panose="020B0600070205080204" pitchFamily="34" charset="-128"/>
              </a:rPr>
              <a:t>Certain Clinical Situations</a:t>
            </a:r>
          </a:p>
        </p:txBody>
      </p:sp>
      <p:sp>
        <p:nvSpPr>
          <p:cNvPr id="4" name="TextBox 3"/>
          <p:cNvSpPr txBox="1"/>
          <p:nvPr/>
        </p:nvSpPr>
        <p:spPr>
          <a:xfrm>
            <a:off x="1104714" y="5594798"/>
            <a:ext cx="10350432" cy="369332"/>
          </a:xfrm>
          <a:prstGeom prst="rect">
            <a:avLst/>
          </a:prstGeom>
          <a:noFill/>
        </p:spPr>
        <p:txBody>
          <a:bodyPr wrap="square" rtlCol="0">
            <a:spAutoFit/>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a:ea typeface="+mn-ea"/>
                <a:cs typeface="+mn-cs"/>
              </a:rPr>
              <a:t>1. Tenofovir alafenamide (TAF) or tenofovir disoproxil fumarate (TDF)</a:t>
            </a:r>
          </a:p>
        </p:txBody>
      </p:sp>
    </p:spTree>
    <p:extLst>
      <p:ext uri="{BB962C8B-B14F-4D97-AF65-F5344CB8AC3E}">
        <p14:creationId xmlns:p14="http://schemas.microsoft.com/office/powerpoint/2010/main" val="1472490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1_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3.xml><?xml version="1.0" encoding="utf-8"?>
<a:theme xmlns:a="http://schemas.openxmlformats.org/drawingml/2006/main" name="3_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SE-AETC-NCRC-Template-16x9</Template>
  <TotalTime>8674</TotalTime>
  <Words>2937</Words>
  <Application>Microsoft Macintosh PowerPoint</Application>
  <PresentationFormat>Custom</PresentationFormat>
  <Paragraphs>368</Paragraphs>
  <Slides>51</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51</vt:i4>
      </vt:variant>
    </vt:vector>
  </HeadingPairs>
  <TitlesOfParts>
    <vt:vector size="60" baseType="lpstr">
      <vt:lpstr>Arial</vt:lpstr>
      <vt:lpstr>Calibri</vt:lpstr>
      <vt:lpstr>ITC Avant Garde Std Bk</vt:lpstr>
      <vt:lpstr>Symbol</vt:lpstr>
      <vt:lpstr>Times New Roman</vt:lpstr>
      <vt:lpstr>Wingdings</vt:lpstr>
      <vt:lpstr>AETC-NCRC-16x9-template</vt:lpstr>
      <vt:lpstr>1_AETC-NCRC-16x9-template</vt:lpstr>
      <vt:lpstr>3_AETC-NCRC-16x9-template</vt:lpstr>
      <vt:lpstr>Antiretroviral Therapy: Keys to Success</vt:lpstr>
      <vt:lpstr>Disclosure of Financial Relationships</vt:lpstr>
      <vt:lpstr>Objectives</vt:lpstr>
      <vt:lpstr>Objectives</vt:lpstr>
      <vt:lpstr>HIV Treatment Guidelines</vt:lpstr>
      <vt:lpstr>Recommended Initial Regimens for Most People with HIV</vt:lpstr>
      <vt:lpstr>Recommended Initial Regimens for Most People with HIV (Continued)</vt:lpstr>
      <vt:lpstr>PowerPoint Presentation</vt:lpstr>
      <vt:lpstr>PowerPoint Presentation</vt:lpstr>
      <vt:lpstr>TAF vs. TDF: What is the Difference? </vt:lpstr>
      <vt:lpstr>TAF vs TDF</vt:lpstr>
      <vt:lpstr>TAF vs. TDF-Use in Renal Dysfunction and Hemodialysis (HD)</vt:lpstr>
      <vt:lpstr>Patient Case Ricky</vt:lpstr>
      <vt:lpstr>Patient Case Ricky</vt:lpstr>
      <vt:lpstr>Why is a TAF-containing regimen not recommended for Ricky? </vt:lpstr>
      <vt:lpstr>TAF Drug Interactions</vt:lpstr>
      <vt:lpstr>Objectives</vt:lpstr>
      <vt:lpstr>Factors in Regimen Selection</vt:lpstr>
      <vt:lpstr>Specific Comorbid Conditions</vt:lpstr>
      <vt:lpstr>Regimen/Drug Factors</vt:lpstr>
      <vt:lpstr>Conversations About Patient Preferences and  Barriers to Adherence</vt:lpstr>
      <vt:lpstr>Objectives</vt:lpstr>
      <vt:lpstr>Patient Case Cynthia</vt:lpstr>
      <vt:lpstr>What regimen would you choose for Cynthia?</vt:lpstr>
      <vt:lpstr>INSTI Risk of Neural Tube Defects</vt:lpstr>
      <vt:lpstr>Patient Case James</vt:lpstr>
      <vt:lpstr>What regimen would you choose for James?</vt:lpstr>
      <vt:lpstr>ART with Food Requirements</vt:lpstr>
      <vt:lpstr>ART with Food Requirements</vt:lpstr>
      <vt:lpstr>Patient Case Alicia</vt:lpstr>
      <vt:lpstr>Which regimen below would NOT be appropriate for Alicia?</vt:lpstr>
      <vt:lpstr>Regimens for HBV Coinfected Patients</vt:lpstr>
      <vt:lpstr>Patient Case Jessica</vt:lpstr>
      <vt:lpstr>Which medication is expected to interact with BIC/TAF/FTC (Biktarvy)?</vt:lpstr>
      <vt:lpstr>INSTI Interactions</vt:lpstr>
      <vt:lpstr>Objectives</vt:lpstr>
      <vt:lpstr>Patient Case Bill</vt:lpstr>
      <vt:lpstr>Patient Case Steven</vt:lpstr>
      <vt:lpstr>What resources could have been utilized to assist Bill and Steven in obtaining ART each month? </vt:lpstr>
      <vt:lpstr>Copay Assistance Programs</vt:lpstr>
      <vt:lpstr>Other Resources for Copays</vt:lpstr>
      <vt:lpstr>Patient Case-Anna</vt:lpstr>
      <vt:lpstr>Patient Case-Anna</vt:lpstr>
      <vt:lpstr>Medication Resources</vt:lpstr>
      <vt:lpstr>Adherence Interventions</vt:lpstr>
      <vt:lpstr>Cabotegravir/rilpivirine (Cabenuva)</vt:lpstr>
      <vt:lpstr>Keys to Success</vt:lpstr>
      <vt:lpstr>Keys to Success</vt:lpstr>
      <vt:lpstr>Antiretroviral Resources</vt:lpstr>
      <vt:lpstr>Antiretroviral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Antiretroviral Therapy- Initiating Therapy in 2018</dc:title>
  <dc:creator>Urban, Joanne Orrick</dc:creator>
  <cp:lastModifiedBy>Judith Collins</cp:lastModifiedBy>
  <cp:revision>272</cp:revision>
  <cp:lastPrinted>2018-08-29T17:51:09Z</cp:lastPrinted>
  <dcterms:created xsi:type="dcterms:W3CDTF">2018-02-18T18:43:32Z</dcterms:created>
  <dcterms:modified xsi:type="dcterms:W3CDTF">2021-04-30T02:03:38Z</dcterms:modified>
</cp:coreProperties>
</file>