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 id="2147483730" r:id="rId8"/>
  </p:sldMasterIdLst>
  <p:notesMasterIdLst>
    <p:notesMasterId r:id="rId27"/>
  </p:notesMasterIdLst>
  <p:handoutMasterIdLst>
    <p:handoutMasterId r:id="rId28"/>
  </p:handoutMasterIdLst>
  <p:sldIdLst>
    <p:sldId id="272" r:id="rId9"/>
    <p:sldId id="266" r:id="rId10"/>
    <p:sldId id="400" r:id="rId11"/>
    <p:sldId id="381" r:id="rId12"/>
    <p:sldId id="382" r:id="rId13"/>
    <p:sldId id="383" r:id="rId14"/>
    <p:sldId id="384" r:id="rId15"/>
    <p:sldId id="385" r:id="rId16"/>
    <p:sldId id="395" r:id="rId17"/>
    <p:sldId id="387" r:id="rId18"/>
    <p:sldId id="366" r:id="rId19"/>
    <p:sldId id="388" r:id="rId20"/>
    <p:sldId id="390" r:id="rId21"/>
    <p:sldId id="398" r:id="rId22"/>
    <p:sldId id="397" r:id="rId23"/>
    <p:sldId id="399" r:id="rId24"/>
    <p:sldId id="372" r:id="rId25"/>
    <p:sldId id="39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008C99"/>
    <a:srgbClr val="1C344D"/>
    <a:srgbClr val="50A5A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66" autoAdjust="0"/>
    <p:restoredTop sz="74014" autoAdjust="0"/>
  </p:normalViewPr>
  <p:slideViewPr>
    <p:cSldViewPr snapToGrid="0">
      <p:cViewPr varScale="1">
        <p:scale>
          <a:sx n="93" d="100"/>
          <a:sy n="93" d="100"/>
        </p:scale>
        <p:origin x="2128" y="20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3A060-2DCD-4357-8083-7C0E9C6E610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0D5B071-51FF-46E9-8A04-F803A0212DA4}">
      <dgm:prSet phldrT="[Text]"/>
      <dgm:spPr/>
      <dgm:t>
        <a:bodyPr/>
        <a:lstStyle/>
        <a:p>
          <a:r>
            <a:rPr lang="en-US" dirty="0"/>
            <a:t>25%</a:t>
          </a:r>
        </a:p>
      </dgm:t>
    </dgm:pt>
    <dgm:pt modelId="{9AE84A56-B6A4-444B-AEA5-987BFB0D1C4D}" type="parTrans" cxnId="{22F89953-AE54-43A2-B251-66C38C14C920}">
      <dgm:prSet/>
      <dgm:spPr/>
      <dgm:t>
        <a:bodyPr/>
        <a:lstStyle/>
        <a:p>
          <a:endParaRPr lang="en-US"/>
        </a:p>
      </dgm:t>
    </dgm:pt>
    <dgm:pt modelId="{71963D6D-01DA-4556-8B8D-F9D670804AF2}" type="sibTrans" cxnId="{22F89953-AE54-43A2-B251-66C38C14C920}">
      <dgm:prSet/>
      <dgm:spPr/>
      <dgm:t>
        <a:bodyPr/>
        <a:lstStyle/>
        <a:p>
          <a:endParaRPr lang="en-US"/>
        </a:p>
      </dgm:t>
    </dgm:pt>
    <dgm:pt modelId="{8B689136-769D-41DE-9DC8-2ED3A17C65A2}">
      <dgm:prSet phldrT="[Text]"/>
      <dgm:spPr/>
      <dgm:t>
        <a:bodyPr/>
        <a:lstStyle/>
        <a:p>
          <a:r>
            <a:rPr lang="en-US" dirty="0"/>
            <a:t>Without ART</a:t>
          </a:r>
        </a:p>
      </dgm:t>
    </dgm:pt>
    <dgm:pt modelId="{255FC545-1CB1-465A-AA09-16B968056CD5}" type="parTrans" cxnId="{29C4B38D-322B-415A-8638-B760A01FAB93}">
      <dgm:prSet/>
      <dgm:spPr/>
      <dgm:t>
        <a:bodyPr/>
        <a:lstStyle/>
        <a:p>
          <a:endParaRPr lang="en-US"/>
        </a:p>
      </dgm:t>
    </dgm:pt>
    <dgm:pt modelId="{442E9BF1-8F45-4298-8940-219D652547EC}" type="sibTrans" cxnId="{29C4B38D-322B-415A-8638-B760A01FAB93}">
      <dgm:prSet/>
      <dgm:spPr/>
      <dgm:t>
        <a:bodyPr/>
        <a:lstStyle/>
        <a:p>
          <a:endParaRPr lang="en-US"/>
        </a:p>
      </dgm:t>
    </dgm:pt>
    <dgm:pt modelId="{F01A4FA0-DE0D-4A13-9E86-C17CCDB5ABCD}">
      <dgm:prSet phldrT="[Text]"/>
      <dgm:spPr/>
      <dgm:t>
        <a:bodyPr/>
        <a:lstStyle/>
        <a:p>
          <a:r>
            <a:rPr lang="en-US" dirty="0"/>
            <a:t>40% if breastfeeding</a:t>
          </a:r>
        </a:p>
      </dgm:t>
    </dgm:pt>
    <dgm:pt modelId="{8EF9B764-13D8-4A30-9211-3C47F14552AE}" type="parTrans" cxnId="{BB105A72-F16B-449A-924D-289FAC56C424}">
      <dgm:prSet/>
      <dgm:spPr/>
      <dgm:t>
        <a:bodyPr/>
        <a:lstStyle/>
        <a:p>
          <a:endParaRPr lang="en-US"/>
        </a:p>
      </dgm:t>
    </dgm:pt>
    <dgm:pt modelId="{0CA43762-294F-470F-AA2B-93B82E745F25}" type="sibTrans" cxnId="{BB105A72-F16B-449A-924D-289FAC56C424}">
      <dgm:prSet/>
      <dgm:spPr/>
      <dgm:t>
        <a:bodyPr/>
        <a:lstStyle/>
        <a:p>
          <a:endParaRPr lang="en-US"/>
        </a:p>
      </dgm:t>
    </dgm:pt>
    <dgm:pt modelId="{3B81BF14-E247-40F9-8A73-41D53B34713A}">
      <dgm:prSet phldrT="[Text]"/>
      <dgm:spPr/>
      <dgm:t>
        <a:bodyPr/>
        <a:lstStyle/>
        <a:p>
          <a:r>
            <a:rPr lang="en-US" dirty="0"/>
            <a:t>&lt;1%</a:t>
          </a:r>
        </a:p>
      </dgm:t>
    </dgm:pt>
    <dgm:pt modelId="{30F5278A-3F0F-45B3-AEDD-1FC030CF0928}" type="parTrans" cxnId="{A40F936E-E5C8-4807-AEE1-A3F8C29B3604}">
      <dgm:prSet/>
      <dgm:spPr/>
      <dgm:t>
        <a:bodyPr/>
        <a:lstStyle/>
        <a:p>
          <a:endParaRPr lang="en-US"/>
        </a:p>
      </dgm:t>
    </dgm:pt>
    <dgm:pt modelId="{4D541F78-E5EC-4300-81AE-3B849C6A6093}" type="sibTrans" cxnId="{A40F936E-E5C8-4807-AEE1-A3F8C29B3604}">
      <dgm:prSet/>
      <dgm:spPr/>
      <dgm:t>
        <a:bodyPr/>
        <a:lstStyle/>
        <a:p>
          <a:endParaRPr lang="en-US"/>
        </a:p>
      </dgm:t>
    </dgm:pt>
    <dgm:pt modelId="{E8AA9C21-AADC-4845-8009-36EDDE3BBED0}">
      <dgm:prSet phldrT="[Text]"/>
      <dgm:spPr/>
      <dgm:t>
        <a:bodyPr/>
        <a:lstStyle/>
        <a:p>
          <a:r>
            <a:rPr lang="en-US" dirty="0"/>
            <a:t>With ART</a:t>
          </a:r>
        </a:p>
      </dgm:t>
    </dgm:pt>
    <dgm:pt modelId="{FF665A4D-FB86-4A05-9FE2-17E25F292E51}" type="parTrans" cxnId="{4B9F0313-5EEE-4428-A308-72CB8B704A94}">
      <dgm:prSet/>
      <dgm:spPr/>
      <dgm:t>
        <a:bodyPr/>
        <a:lstStyle/>
        <a:p>
          <a:endParaRPr lang="en-US"/>
        </a:p>
      </dgm:t>
    </dgm:pt>
    <dgm:pt modelId="{493C24EB-7910-4190-A234-2249AF7DA0BA}" type="sibTrans" cxnId="{4B9F0313-5EEE-4428-A308-72CB8B704A94}">
      <dgm:prSet/>
      <dgm:spPr/>
      <dgm:t>
        <a:bodyPr/>
        <a:lstStyle/>
        <a:p>
          <a:endParaRPr lang="en-US"/>
        </a:p>
      </dgm:t>
    </dgm:pt>
    <dgm:pt modelId="{3AA003E3-3D4F-490B-9767-1A79BAFFA074}">
      <dgm:prSet phldrT="[Text]"/>
      <dgm:spPr/>
      <dgm:t>
        <a:bodyPr/>
        <a:lstStyle/>
        <a:p>
          <a:r>
            <a:rPr lang="en-US" dirty="0"/>
            <a:t>Optimal perinatal treatment</a:t>
          </a:r>
        </a:p>
      </dgm:t>
    </dgm:pt>
    <dgm:pt modelId="{FCE3B299-1E20-4E79-B1EF-C93E7A14F849}" type="parTrans" cxnId="{93613139-A17C-4EFF-8AF6-145BD1AFE0E9}">
      <dgm:prSet/>
      <dgm:spPr/>
      <dgm:t>
        <a:bodyPr/>
        <a:lstStyle/>
        <a:p>
          <a:endParaRPr lang="en-US"/>
        </a:p>
      </dgm:t>
    </dgm:pt>
    <dgm:pt modelId="{1D53534E-B4CE-490E-97B5-878CAB037AC1}" type="sibTrans" cxnId="{93613139-A17C-4EFF-8AF6-145BD1AFE0E9}">
      <dgm:prSet/>
      <dgm:spPr/>
      <dgm:t>
        <a:bodyPr/>
        <a:lstStyle/>
        <a:p>
          <a:endParaRPr lang="en-US"/>
        </a:p>
      </dgm:t>
    </dgm:pt>
    <dgm:pt modelId="{535D17B0-DF45-4628-8B59-9897D464C69A}" type="pres">
      <dgm:prSet presAssocID="{4FF3A060-2DCD-4357-8083-7C0E9C6E6105}" presName="Name0" presStyleCnt="0">
        <dgm:presLayoutVars>
          <dgm:dir/>
          <dgm:animLvl val="lvl"/>
          <dgm:resizeHandles/>
        </dgm:presLayoutVars>
      </dgm:prSet>
      <dgm:spPr/>
    </dgm:pt>
    <dgm:pt modelId="{D674F308-BC25-4B31-A17A-A6B8CBA55325}" type="pres">
      <dgm:prSet presAssocID="{80D5B071-51FF-46E9-8A04-F803A0212DA4}" presName="linNode" presStyleCnt="0"/>
      <dgm:spPr/>
    </dgm:pt>
    <dgm:pt modelId="{C2864748-2248-4A10-B6D9-96B57F92F428}" type="pres">
      <dgm:prSet presAssocID="{80D5B071-51FF-46E9-8A04-F803A0212DA4}" presName="parentShp" presStyleLbl="node1" presStyleIdx="0" presStyleCnt="2">
        <dgm:presLayoutVars>
          <dgm:bulletEnabled val="1"/>
        </dgm:presLayoutVars>
      </dgm:prSet>
      <dgm:spPr/>
    </dgm:pt>
    <dgm:pt modelId="{6ADD3D31-2D50-4C55-9CD3-8DAC7F78EB70}" type="pres">
      <dgm:prSet presAssocID="{80D5B071-51FF-46E9-8A04-F803A0212DA4}" presName="childShp" presStyleLbl="bgAccFollowNode1" presStyleIdx="0" presStyleCnt="2">
        <dgm:presLayoutVars>
          <dgm:bulletEnabled val="1"/>
        </dgm:presLayoutVars>
      </dgm:prSet>
      <dgm:spPr/>
    </dgm:pt>
    <dgm:pt modelId="{088AA5AC-234D-44FB-B1E1-3D091A424F28}" type="pres">
      <dgm:prSet presAssocID="{71963D6D-01DA-4556-8B8D-F9D670804AF2}" presName="spacing" presStyleCnt="0"/>
      <dgm:spPr/>
    </dgm:pt>
    <dgm:pt modelId="{781710AA-5B56-4CDC-8E35-8890E68D9646}" type="pres">
      <dgm:prSet presAssocID="{3B81BF14-E247-40F9-8A73-41D53B34713A}" presName="linNode" presStyleCnt="0"/>
      <dgm:spPr/>
    </dgm:pt>
    <dgm:pt modelId="{261909D4-3644-4FDE-B2A1-6532C70770EC}" type="pres">
      <dgm:prSet presAssocID="{3B81BF14-E247-40F9-8A73-41D53B34713A}" presName="parentShp" presStyleLbl="node1" presStyleIdx="1" presStyleCnt="2">
        <dgm:presLayoutVars>
          <dgm:bulletEnabled val="1"/>
        </dgm:presLayoutVars>
      </dgm:prSet>
      <dgm:spPr/>
    </dgm:pt>
    <dgm:pt modelId="{8EA703D0-5244-4E64-A0B3-1C465EEDAE6D}" type="pres">
      <dgm:prSet presAssocID="{3B81BF14-E247-40F9-8A73-41D53B34713A}" presName="childShp" presStyleLbl="bgAccFollowNode1" presStyleIdx="1" presStyleCnt="2">
        <dgm:presLayoutVars>
          <dgm:bulletEnabled val="1"/>
        </dgm:presLayoutVars>
      </dgm:prSet>
      <dgm:spPr/>
    </dgm:pt>
  </dgm:ptLst>
  <dgm:cxnLst>
    <dgm:cxn modelId="{4B9F0313-5EEE-4428-A308-72CB8B704A94}" srcId="{3B81BF14-E247-40F9-8A73-41D53B34713A}" destId="{E8AA9C21-AADC-4845-8009-36EDDE3BBED0}" srcOrd="0" destOrd="0" parTransId="{FF665A4D-FB86-4A05-9FE2-17E25F292E51}" sibTransId="{493C24EB-7910-4190-A234-2249AF7DA0BA}"/>
    <dgm:cxn modelId="{59F91922-4920-4725-8045-0EBBC8536956}" type="presOf" srcId="{8B689136-769D-41DE-9DC8-2ED3A17C65A2}" destId="{6ADD3D31-2D50-4C55-9CD3-8DAC7F78EB70}" srcOrd="0" destOrd="0" presId="urn:microsoft.com/office/officeart/2005/8/layout/vList6"/>
    <dgm:cxn modelId="{93613139-A17C-4EFF-8AF6-145BD1AFE0E9}" srcId="{3B81BF14-E247-40F9-8A73-41D53B34713A}" destId="{3AA003E3-3D4F-490B-9767-1A79BAFFA074}" srcOrd="1" destOrd="0" parTransId="{FCE3B299-1E20-4E79-B1EF-C93E7A14F849}" sibTransId="{1D53534E-B4CE-490E-97B5-878CAB037AC1}"/>
    <dgm:cxn modelId="{22F89953-AE54-43A2-B251-66C38C14C920}" srcId="{4FF3A060-2DCD-4357-8083-7C0E9C6E6105}" destId="{80D5B071-51FF-46E9-8A04-F803A0212DA4}" srcOrd="0" destOrd="0" parTransId="{9AE84A56-B6A4-444B-AEA5-987BFB0D1C4D}" sibTransId="{71963D6D-01DA-4556-8B8D-F9D670804AF2}"/>
    <dgm:cxn modelId="{39B0316E-6A73-4664-B5BF-B411DF838DAD}" type="presOf" srcId="{4FF3A060-2DCD-4357-8083-7C0E9C6E6105}" destId="{535D17B0-DF45-4628-8B59-9897D464C69A}" srcOrd="0" destOrd="0" presId="urn:microsoft.com/office/officeart/2005/8/layout/vList6"/>
    <dgm:cxn modelId="{A40F936E-E5C8-4807-AEE1-A3F8C29B3604}" srcId="{4FF3A060-2DCD-4357-8083-7C0E9C6E6105}" destId="{3B81BF14-E247-40F9-8A73-41D53B34713A}" srcOrd="1" destOrd="0" parTransId="{30F5278A-3F0F-45B3-AEDD-1FC030CF0928}" sibTransId="{4D541F78-E5EC-4300-81AE-3B849C6A6093}"/>
    <dgm:cxn modelId="{BB105A72-F16B-449A-924D-289FAC56C424}" srcId="{80D5B071-51FF-46E9-8A04-F803A0212DA4}" destId="{F01A4FA0-DE0D-4A13-9E86-C17CCDB5ABCD}" srcOrd="1" destOrd="0" parTransId="{8EF9B764-13D8-4A30-9211-3C47F14552AE}" sibTransId="{0CA43762-294F-470F-AA2B-93B82E745F25}"/>
    <dgm:cxn modelId="{29C4B38D-322B-415A-8638-B760A01FAB93}" srcId="{80D5B071-51FF-46E9-8A04-F803A0212DA4}" destId="{8B689136-769D-41DE-9DC8-2ED3A17C65A2}" srcOrd="0" destOrd="0" parTransId="{255FC545-1CB1-465A-AA09-16B968056CD5}" sibTransId="{442E9BF1-8F45-4298-8940-219D652547EC}"/>
    <dgm:cxn modelId="{EDC0AF94-BD2E-43D4-A2A5-F3D5A03E9EAB}" type="presOf" srcId="{3B81BF14-E247-40F9-8A73-41D53B34713A}" destId="{261909D4-3644-4FDE-B2A1-6532C70770EC}" srcOrd="0" destOrd="0" presId="urn:microsoft.com/office/officeart/2005/8/layout/vList6"/>
    <dgm:cxn modelId="{B47F8CA7-38D8-4276-BEF6-C507DE19989A}" type="presOf" srcId="{F01A4FA0-DE0D-4A13-9E86-C17CCDB5ABCD}" destId="{6ADD3D31-2D50-4C55-9CD3-8DAC7F78EB70}" srcOrd="0" destOrd="1" presId="urn:microsoft.com/office/officeart/2005/8/layout/vList6"/>
    <dgm:cxn modelId="{EFB189B4-DD81-4819-BD30-83860000B16B}" type="presOf" srcId="{3AA003E3-3D4F-490B-9767-1A79BAFFA074}" destId="{8EA703D0-5244-4E64-A0B3-1C465EEDAE6D}" srcOrd="0" destOrd="1" presId="urn:microsoft.com/office/officeart/2005/8/layout/vList6"/>
    <dgm:cxn modelId="{17A176C8-7B94-41C3-85E7-E545DD759A2B}" type="presOf" srcId="{E8AA9C21-AADC-4845-8009-36EDDE3BBED0}" destId="{8EA703D0-5244-4E64-A0B3-1C465EEDAE6D}" srcOrd="0" destOrd="0" presId="urn:microsoft.com/office/officeart/2005/8/layout/vList6"/>
    <dgm:cxn modelId="{D310B4D9-8F78-43EF-BCA1-00912289F502}" type="presOf" srcId="{80D5B071-51FF-46E9-8A04-F803A0212DA4}" destId="{C2864748-2248-4A10-B6D9-96B57F92F428}" srcOrd="0" destOrd="0" presId="urn:microsoft.com/office/officeart/2005/8/layout/vList6"/>
    <dgm:cxn modelId="{14ECB82D-CA2B-41E6-B505-C9A733C71C4A}" type="presParOf" srcId="{535D17B0-DF45-4628-8B59-9897D464C69A}" destId="{D674F308-BC25-4B31-A17A-A6B8CBA55325}" srcOrd="0" destOrd="0" presId="urn:microsoft.com/office/officeart/2005/8/layout/vList6"/>
    <dgm:cxn modelId="{C8A7F633-5AD6-4C96-900A-52E187B95A5E}" type="presParOf" srcId="{D674F308-BC25-4B31-A17A-A6B8CBA55325}" destId="{C2864748-2248-4A10-B6D9-96B57F92F428}" srcOrd="0" destOrd="0" presId="urn:microsoft.com/office/officeart/2005/8/layout/vList6"/>
    <dgm:cxn modelId="{3ACB42AE-E512-4531-BA32-9257F3082FD8}" type="presParOf" srcId="{D674F308-BC25-4B31-A17A-A6B8CBA55325}" destId="{6ADD3D31-2D50-4C55-9CD3-8DAC7F78EB70}" srcOrd="1" destOrd="0" presId="urn:microsoft.com/office/officeart/2005/8/layout/vList6"/>
    <dgm:cxn modelId="{7CE817E3-D452-4158-BC68-BBD68BC1F6C2}" type="presParOf" srcId="{535D17B0-DF45-4628-8B59-9897D464C69A}" destId="{088AA5AC-234D-44FB-B1E1-3D091A424F28}" srcOrd="1" destOrd="0" presId="urn:microsoft.com/office/officeart/2005/8/layout/vList6"/>
    <dgm:cxn modelId="{DCD153CE-3F72-4F7D-8F41-BA77F4837842}" type="presParOf" srcId="{535D17B0-DF45-4628-8B59-9897D464C69A}" destId="{781710AA-5B56-4CDC-8E35-8890E68D9646}" srcOrd="2" destOrd="0" presId="urn:microsoft.com/office/officeart/2005/8/layout/vList6"/>
    <dgm:cxn modelId="{ED9ECA4D-3599-4CD4-B6DB-73BF802D22CC}" type="presParOf" srcId="{781710AA-5B56-4CDC-8E35-8890E68D9646}" destId="{261909D4-3644-4FDE-B2A1-6532C70770EC}" srcOrd="0" destOrd="0" presId="urn:microsoft.com/office/officeart/2005/8/layout/vList6"/>
    <dgm:cxn modelId="{A0A43A32-97E8-4286-8C8F-CBD722B1E5FF}" type="presParOf" srcId="{781710AA-5B56-4CDC-8E35-8890E68D9646}" destId="{8EA703D0-5244-4E64-A0B3-1C465EEDAE6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DECC3-8351-489E-BBA6-F0D4021C1B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945E093-8808-4D01-9668-B49672F1B693}">
      <dgm:prSet phldrT="[Text]" custT="1">
        <dgm:style>
          <a:lnRef idx="2">
            <a:schemeClr val="accent3"/>
          </a:lnRef>
          <a:fillRef idx="1">
            <a:schemeClr val="lt1"/>
          </a:fillRef>
          <a:effectRef idx="0">
            <a:schemeClr val="accent3"/>
          </a:effectRef>
          <a:fontRef idx="minor">
            <a:schemeClr val="dk1"/>
          </a:fontRef>
        </dgm:style>
      </dgm:prSet>
      <dgm:spPr>
        <a:solidFill>
          <a:schemeClr val="bg2"/>
        </a:solidFill>
      </dgm:spPr>
      <dgm:t>
        <a:bodyPr/>
        <a:lstStyle/>
        <a:p>
          <a:pPr>
            <a:lnSpc>
              <a:spcPct val="100000"/>
            </a:lnSpc>
            <a:spcAft>
              <a:spcPts val="0"/>
            </a:spcAft>
          </a:pPr>
          <a:r>
            <a:rPr lang="en-US" sz="1600" b="1" dirty="0"/>
            <a:t>Pregnant person’s</a:t>
          </a:r>
        </a:p>
        <a:p>
          <a:pPr>
            <a:lnSpc>
              <a:spcPct val="100000"/>
            </a:lnSpc>
            <a:spcAft>
              <a:spcPts val="0"/>
            </a:spcAft>
          </a:pPr>
          <a:r>
            <a:rPr lang="en-US" sz="1600" b="1" dirty="0"/>
            <a:t> HIV Status</a:t>
          </a:r>
        </a:p>
      </dgm:t>
    </dgm:pt>
    <dgm:pt modelId="{755CC140-8C77-45BF-AEA9-1C875AAD65B5}" type="parTrans" cxnId="{8AD93F49-7A61-4ED1-852F-88914C412C74}">
      <dgm:prSet/>
      <dgm:spPr/>
      <dgm:t>
        <a:bodyPr/>
        <a:lstStyle/>
        <a:p>
          <a:endParaRPr lang="en-US" sz="1200"/>
        </a:p>
      </dgm:t>
    </dgm:pt>
    <dgm:pt modelId="{BE804605-2E76-4821-8352-0113063E4D37}" type="sibTrans" cxnId="{8AD93F49-7A61-4ED1-852F-88914C412C74}">
      <dgm:prSet/>
      <dgm:spPr/>
      <dgm:t>
        <a:bodyPr/>
        <a:lstStyle/>
        <a:p>
          <a:endParaRPr lang="en-US" sz="1200"/>
        </a:p>
      </dgm:t>
    </dgm:pt>
    <dgm:pt modelId="{F5FF3518-6CE3-4951-A389-8D326F05FAF6}">
      <dgm:prSet phldrT="[Text]" custT="1">
        <dgm:style>
          <a:lnRef idx="2">
            <a:schemeClr val="accent3"/>
          </a:lnRef>
          <a:fillRef idx="1">
            <a:schemeClr val="lt1"/>
          </a:fillRef>
          <a:effectRef idx="0">
            <a:schemeClr val="accent3"/>
          </a:effectRef>
          <a:fontRef idx="minor">
            <a:schemeClr val="dk1"/>
          </a:fontRef>
        </dgm:style>
      </dgm:prSet>
      <dgm:spPr>
        <a:solidFill>
          <a:schemeClr val="bg2"/>
        </a:solidFill>
      </dgm:spPr>
      <dgm:t>
        <a:bodyPr/>
        <a:lstStyle/>
        <a:p>
          <a:r>
            <a:rPr lang="en-US" sz="1600" b="1" dirty="0"/>
            <a:t>HIV-Status Unknown</a:t>
          </a:r>
        </a:p>
      </dgm:t>
    </dgm:pt>
    <dgm:pt modelId="{DA20ED22-6D72-4F6D-BCDB-DBADAC64DFA8}" type="parTrans" cxnId="{F1733DFD-5A80-463C-BA80-CA9DE493946C}">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9DE1C4A2-7DC7-4E79-8E62-62278B257959}" type="sibTrans" cxnId="{F1733DFD-5A80-463C-BA80-CA9DE493946C}">
      <dgm:prSet/>
      <dgm:spPr/>
      <dgm:t>
        <a:bodyPr/>
        <a:lstStyle/>
        <a:p>
          <a:endParaRPr lang="en-US" sz="1200"/>
        </a:p>
      </dgm:t>
    </dgm:pt>
    <dgm:pt modelId="{C9206606-21AA-4363-88E5-25BA068B87CC}">
      <dgm:prSet phldrT="[Text]" custT="1">
        <dgm:style>
          <a:lnRef idx="2">
            <a:schemeClr val="accent3"/>
          </a:lnRef>
          <a:fillRef idx="1">
            <a:schemeClr val="lt1"/>
          </a:fillRef>
          <a:effectRef idx="0">
            <a:schemeClr val="accent3"/>
          </a:effectRef>
          <a:fontRef idx="minor">
            <a:schemeClr val="dk1"/>
          </a:fontRef>
        </dgm:style>
      </dgm:prSet>
      <dgm:spPr>
        <a:solidFill>
          <a:schemeClr val="accent2">
            <a:lumMod val="40000"/>
            <a:lumOff val="60000"/>
          </a:schemeClr>
        </a:solidFill>
      </dgm:spPr>
      <dgm:t>
        <a:bodyPr/>
        <a:lstStyle/>
        <a:p>
          <a:r>
            <a:rPr lang="en-US" sz="1600" b="1" dirty="0"/>
            <a:t>HIV-</a:t>
          </a:r>
          <a:r>
            <a:rPr lang="en-US" sz="1600" b="1" dirty="0" err="1"/>
            <a:t>Positive</a:t>
          </a:r>
          <a:r>
            <a:rPr lang="en-US" sz="1600" b="1" baseline="30000" dirty="0" err="1"/>
            <a:t>b,</a:t>
          </a:r>
          <a:r>
            <a:rPr lang="en-US" sz="1200" baseline="30000" dirty="0" err="1"/>
            <a:t>c</a:t>
          </a:r>
          <a:endParaRPr lang="en-US" sz="1200" baseline="30000" dirty="0"/>
        </a:p>
      </dgm:t>
    </dgm:pt>
    <dgm:pt modelId="{3FF1FA38-0F01-4293-B742-AB1D835CED37}" type="parTrans" cxnId="{CC5BBB52-EBDC-4535-93FE-34FCA212B091}">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32BD0AB8-9A30-4FED-A174-9B34C7491816}" type="sibTrans" cxnId="{CC5BBB52-EBDC-4535-93FE-34FCA212B091}">
      <dgm:prSet/>
      <dgm:spPr/>
      <dgm:t>
        <a:bodyPr/>
        <a:lstStyle/>
        <a:p>
          <a:endParaRPr lang="en-US" sz="1200"/>
        </a:p>
      </dgm:t>
    </dgm:pt>
    <dgm:pt modelId="{2DA7CDAF-8DF5-4C62-A1EC-7A5192797B01}">
      <dgm:prSet phldrT="[Text]" custT="1">
        <dgm:style>
          <a:lnRef idx="2">
            <a:schemeClr val="accent3"/>
          </a:lnRef>
          <a:fillRef idx="1">
            <a:schemeClr val="lt1"/>
          </a:fillRef>
          <a:effectRef idx="0">
            <a:schemeClr val="accent3"/>
          </a:effectRef>
          <a:fontRef idx="minor">
            <a:schemeClr val="dk1"/>
          </a:fontRef>
        </dgm:style>
      </dgm:prSet>
      <dgm:spPr>
        <a:solidFill>
          <a:schemeClr val="accent6">
            <a:lumMod val="60000"/>
            <a:lumOff val="40000"/>
          </a:schemeClr>
        </a:solidFill>
      </dgm:spPr>
      <dgm:t>
        <a:bodyPr/>
        <a:lstStyle/>
        <a:p>
          <a:r>
            <a:rPr lang="en-US" sz="1600" b="1" dirty="0"/>
            <a:t>HIV-Negative</a:t>
          </a:r>
        </a:p>
      </dgm:t>
    </dgm:pt>
    <dgm:pt modelId="{FA0C5B69-2C4A-4EFF-9C23-B64910E68D56}" type="parTrans" cxnId="{89DE0129-CA06-4F06-81D9-D3616B95FB4A}">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924CAA74-A157-46D9-BA0C-A285DFFFBB7C}" type="sibTrans" cxnId="{89DE0129-CA06-4F06-81D9-D3616B95FB4A}">
      <dgm:prSet/>
      <dgm:spPr/>
      <dgm:t>
        <a:bodyPr/>
        <a:lstStyle/>
        <a:p>
          <a:endParaRPr lang="en-US" sz="1200"/>
        </a:p>
      </dgm:t>
    </dgm:pt>
    <dgm:pt modelId="{1F20731A-C8FB-4728-A181-6931E486B220}">
      <dgm:prSet custT="1">
        <dgm:style>
          <a:lnRef idx="2">
            <a:schemeClr val="accent3"/>
          </a:lnRef>
          <a:fillRef idx="1">
            <a:schemeClr val="lt1"/>
          </a:fillRef>
          <a:effectRef idx="0">
            <a:schemeClr val="accent3"/>
          </a:effectRef>
          <a:fontRef idx="minor">
            <a:schemeClr val="dk1"/>
          </a:fontRef>
        </dgm:style>
      </dgm:prSet>
      <dgm:spPr>
        <a:solidFill>
          <a:schemeClr val="tx2">
            <a:lumMod val="40000"/>
            <a:lumOff val="60000"/>
          </a:schemeClr>
        </a:solidFill>
      </dgm:spPr>
      <dgm:t>
        <a:bodyPr/>
        <a:lstStyle/>
        <a:p>
          <a:pPr algn="ctr">
            <a:lnSpc>
              <a:spcPct val="100000"/>
            </a:lnSpc>
            <a:spcAft>
              <a:spcPts val="0"/>
            </a:spcAft>
          </a:pPr>
          <a:r>
            <a:rPr lang="en-US" sz="1400" dirty="0"/>
            <a:t>Obtain rapid Point of Care (POC) 4th Generation HIV test for</a:t>
          </a:r>
          <a:r>
            <a:rPr lang="en-US" sz="1400" baseline="30000" dirty="0"/>
            <a:t>a</a:t>
          </a:r>
          <a:r>
            <a:rPr lang="en-US" sz="1400" dirty="0"/>
            <a:t>: </a:t>
          </a:r>
        </a:p>
        <a:p>
          <a:pPr algn="ctr">
            <a:lnSpc>
              <a:spcPct val="100000"/>
            </a:lnSpc>
            <a:spcAft>
              <a:spcPts val="0"/>
            </a:spcAft>
          </a:pPr>
          <a:r>
            <a:rPr lang="en-US" sz="1400" dirty="0"/>
            <a:t>1. All patients with unknown HIV status at time of labor</a:t>
          </a:r>
        </a:p>
        <a:p>
          <a:pPr algn="l">
            <a:lnSpc>
              <a:spcPct val="100000"/>
            </a:lnSpc>
            <a:spcAft>
              <a:spcPts val="0"/>
            </a:spcAft>
          </a:pPr>
          <a:r>
            <a:rPr lang="en-US" sz="1400" dirty="0"/>
            <a:t>2. All persons in labor who tested negative for HIV early in pregnancy but are at increased risk AND not retested in 3rd trimester</a:t>
          </a:r>
        </a:p>
      </dgm:t>
    </dgm:pt>
    <dgm:pt modelId="{1BF0B5AF-8BEC-4889-A48D-A3FFF7A4DC68}" type="parTrans" cxnId="{F873B87B-507A-46D4-97C4-3ECABDAAEC6D}">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37416359-1F53-488F-AB93-3D351FD226DA}" type="sibTrans" cxnId="{F873B87B-507A-46D4-97C4-3ECABDAAEC6D}">
      <dgm:prSet/>
      <dgm:spPr/>
      <dgm:t>
        <a:bodyPr/>
        <a:lstStyle/>
        <a:p>
          <a:endParaRPr lang="en-US" sz="1200"/>
        </a:p>
      </dgm:t>
    </dgm:pt>
    <dgm:pt modelId="{B69F8F14-C9B6-4D5B-9E19-C9BADE983CF3}">
      <dgm:prSet custT="1">
        <dgm:style>
          <a:lnRef idx="2">
            <a:schemeClr val="accent3"/>
          </a:lnRef>
          <a:fillRef idx="1">
            <a:schemeClr val="lt1"/>
          </a:fillRef>
          <a:effectRef idx="0">
            <a:schemeClr val="accent3"/>
          </a:effectRef>
          <a:fontRef idx="minor">
            <a:schemeClr val="dk1"/>
          </a:fontRef>
        </dgm:style>
      </dgm:prSet>
      <dgm:spPr>
        <a:solidFill>
          <a:schemeClr val="accent4">
            <a:lumMod val="60000"/>
            <a:lumOff val="40000"/>
          </a:schemeClr>
        </a:solidFill>
      </dgm:spPr>
      <dgm:t>
        <a:bodyPr/>
        <a:lstStyle/>
        <a:p>
          <a:r>
            <a:rPr lang="en-US" sz="1400" dirty="0"/>
            <a:t>Start IV ZDV immediately in all women with Positive Rapid HIV-antibody testing</a:t>
          </a:r>
        </a:p>
      </dgm:t>
    </dgm:pt>
    <dgm:pt modelId="{DC463C48-21F1-40B1-B66F-9AF6CF7C0A2F}" type="parTrans" cxnId="{9C889207-0D88-47C8-ADE2-EA6E9036418A}">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FD6596E5-2A2A-4C1A-B4CF-BA6D736D5007}" type="sibTrans" cxnId="{9C889207-0D88-47C8-ADE2-EA6E9036418A}">
      <dgm:prSet/>
      <dgm:spPr/>
      <dgm:t>
        <a:bodyPr/>
        <a:lstStyle/>
        <a:p>
          <a:endParaRPr lang="en-US" sz="1200"/>
        </a:p>
      </dgm:t>
    </dgm:pt>
    <dgm:pt modelId="{121154ED-6606-427C-B451-81A9E529732C}">
      <dgm:prSet custT="1">
        <dgm:style>
          <a:lnRef idx="2">
            <a:schemeClr val="accent3"/>
          </a:lnRef>
          <a:fillRef idx="1">
            <a:schemeClr val="lt1"/>
          </a:fillRef>
          <a:effectRef idx="0">
            <a:schemeClr val="accent3"/>
          </a:effectRef>
          <a:fontRef idx="minor">
            <a:schemeClr val="dk1"/>
          </a:fontRef>
        </dgm:style>
      </dgm:prSet>
      <dgm:spPr>
        <a:solidFill>
          <a:schemeClr val="bg1"/>
        </a:solidFill>
      </dgm:spPr>
      <dgm:t>
        <a:bodyPr/>
        <a:lstStyle/>
        <a:p>
          <a:r>
            <a:rPr lang="en-US" sz="1600" b="1" dirty="0"/>
            <a:t>Standard of Care</a:t>
          </a:r>
        </a:p>
      </dgm:t>
    </dgm:pt>
    <dgm:pt modelId="{44E5DC21-E3AC-4294-9C2A-251D2D91BB7A}" type="parTrans" cxnId="{50E3127A-7B9D-495E-A522-9D0D378A665C}">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D2162E1A-1A0A-4286-80D1-8CAC7D381460}" type="sibTrans" cxnId="{50E3127A-7B9D-495E-A522-9D0D378A665C}">
      <dgm:prSet/>
      <dgm:spPr/>
      <dgm:t>
        <a:bodyPr/>
        <a:lstStyle/>
        <a:p>
          <a:endParaRPr lang="en-US" sz="1200"/>
        </a:p>
      </dgm:t>
    </dgm:pt>
    <dgm:pt modelId="{B7104F97-452C-41D6-BC51-1A1F76067E98}">
      <dgm:prSet custT="1">
        <dgm:style>
          <a:lnRef idx="2">
            <a:schemeClr val="accent3"/>
          </a:lnRef>
          <a:fillRef idx="1">
            <a:schemeClr val="lt1"/>
          </a:fillRef>
          <a:effectRef idx="0">
            <a:schemeClr val="accent3"/>
          </a:effectRef>
          <a:fontRef idx="minor">
            <a:schemeClr val="dk1"/>
          </a:fontRef>
        </dgm:style>
      </dgm:prSet>
      <dgm:spPr>
        <a:solidFill>
          <a:schemeClr val="accent1">
            <a:lumMod val="40000"/>
            <a:lumOff val="60000"/>
          </a:schemeClr>
        </a:solidFill>
      </dgm:spPr>
      <dgm:t>
        <a:bodyPr/>
        <a:lstStyle/>
        <a:p>
          <a:pPr algn="l"/>
          <a:r>
            <a:rPr lang="en-US" sz="1400" dirty="0"/>
            <a:t>1. Administer </a:t>
          </a:r>
          <a:r>
            <a:rPr lang="en-US" sz="1400" b="1" dirty="0"/>
            <a:t>IV zidovudine </a:t>
          </a:r>
          <a:r>
            <a:rPr lang="en-US" sz="1400" dirty="0"/>
            <a:t>regardless of mode of delivery:</a:t>
          </a:r>
        </a:p>
        <a:p>
          <a:pPr algn="l"/>
          <a:r>
            <a:rPr lang="en-US" sz="1400" b="1" dirty="0"/>
            <a:t>Loading dose</a:t>
          </a:r>
          <a:r>
            <a:rPr lang="en-US" sz="1400" dirty="0"/>
            <a:t>: 2 mg/kg IV over 1 hour</a:t>
          </a:r>
        </a:p>
        <a:p>
          <a:pPr algn="l"/>
          <a:r>
            <a:rPr lang="en-US" sz="1400" b="1" dirty="0"/>
            <a:t>Maintenance dose</a:t>
          </a:r>
          <a:r>
            <a:rPr lang="en-US" sz="1400" dirty="0"/>
            <a:t>: 1 mg/kg/hour continuous infusion until the umbilical cord is clamp</a:t>
          </a:r>
        </a:p>
        <a:p>
          <a:pPr algn="l"/>
          <a:r>
            <a:rPr lang="en-US" sz="1400" dirty="0"/>
            <a:t>2. Continue home ARV while inpatient</a:t>
          </a:r>
        </a:p>
      </dgm:t>
    </dgm:pt>
    <dgm:pt modelId="{045D1BE2-C503-4EB7-BCC1-19E0EC4796B5}" type="parTrans" cxnId="{5D942234-B77A-4CAE-8156-441E49F7EB44}">
      <dgm:prSet>
        <dgm:style>
          <a:lnRef idx="1">
            <a:schemeClr val="dk1"/>
          </a:lnRef>
          <a:fillRef idx="0">
            <a:schemeClr val="dk1"/>
          </a:fillRef>
          <a:effectRef idx="0">
            <a:schemeClr val="dk1"/>
          </a:effectRef>
          <a:fontRef idx="minor">
            <a:schemeClr val="tx1"/>
          </a:fontRef>
        </dgm:style>
      </dgm:prSet>
      <dgm:spPr/>
      <dgm:t>
        <a:bodyPr/>
        <a:lstStyle/>
        <a:p>
          <a:endParaRPr lang="en-US" sz="1200"/>
        </a:p>
      </dgm:t>
    </dgm:pt>
    <dgm:pt modelId="{49B5B650-A96C-47D9-BB41-4E1758174B92}" type="sibTrans" cxnId="{5D942234-B77A-4CAE-8156-441E49F7EB44}">
      <dgm:prSet/>
      <dgm:spPr/>
      <dgm:t>
        <a:bodyPr/>
        <a:lstStyle/>
        <a:p>
          <a:endParaRPr lang="en-US" sz="1200"/>
        </a:p>
      </dgm:t>
    </dgm:pt>
    <dgm:pt modelId="{6FA792E7-169F-4A3E-BEAD-10D305488446}" type="pres">
      <dgm:prSet presAssocID="{1FCDECC3-8351-489E-BBA6-F0D4021C1BB3}" presName="hierChild1" presStyleCnt="0">
        <dgm:presLayoutVars>
          <dgm:orgChart val="1"/>
          <dgm:chPref val="1"/>
          <dgm:dir/>
          <dgm:animOne val="branch"/>
          <dgm:animLvl val="lvl"/>
          <dgm:resizeHandles/>
        </dgm:presLayoutVars>
      </dgm:prSet>
      <dgm:spPr/>
    </dgm:pt>
    <dgm:pt modelId="{72527BA5-F483-42D3-BF6B-23335C503F03}" type="pres">
      <dgm:prSet presAssocID="{4945E093-8808-4D01-9668-B49672F1B693}" presName="hierRoot1" presStyleCnt="0">
        <dgm:presLayoutVars>
          <dgm:hierBranch val="init"/>
        </dgm:presLayoutVars>
      </dgm:prSet>
      <dgm:spPr/>
    </dgm:pt>
    <dgm:pt modelId="{F679907B-7AA4-40C5-8CD0-5E0B3F4B41AD}" type="pres">
      <dgm:prSet presAssocID="{4945E093-8808-4D01-9668-B49672F1B693}" presName="rootComposite1" presStyleCnt="0"/>
      <dgm:spPr/>
    </dgm:pt>
    <dgm:pt modelId="{4E2E8DBE-FB90-461D-B925-93113EBDAC47}" type="pres">
      <dgm:prSet presAssocID="{4945E093-8808-4D01-9668-B49672F1B693}" presName="rootText1" presStyleLbl="node0" presStyleIdx="0" presStyleCnt="1">
        <dgm:presLayoutVars>
          <dgm:chPref val="3"/>
        </dgm:presLayoutVars>
      </dgm:prSet>
      <dgm:spPr>
        <a:prstGeom prst="roundRect">
          <a:avLst/>
        </a:prstGeom>
      </dgm:spPr>
    </dgm:pt>
    <dgm:pt modelId="{6BF94D6F-4279-45C3-B088-C18BC2BC776F}" type="pres">
      <dgm:prSet presAssocID="{4945E093-8808-4D01-9668-B49672F1B693}" presName="rootConnector1" presStyleLbl="node1" presStyleIdx="0" presStyleCnt="0"/>
      <dgm:spPr/>
    </dgm:pt>
    <dgm:pt modelId="{D909C76A-2F06-4351-8B2C-C9585D78C33A}" type="pres">
      <dgm:prSet presAssocID="{4945E093-8808-4D01-9668-B49672F1B693}" presName="hierChild2" presStyleCnt="0"/>
      <dgm:spPr/>
    </dgm:pt>
    <dgm:pt modelId="{05BEE3F2-F1F4-4EA8-9964-62FDEAC0122B}" type="pres">
      <dgm:prSet presAssocID="{DA20ED22-6D72-4F6D-BCDB-DBADAC64DFA8}" presName="Name37" presStyleLbl="parChTrans1D2" presStyleIdx="0" presStyleCnt="3"/>
      <dgm:spPr/>
    </dgm:pt>
    <dgm:pt modelId="{0F879425-7CD7-4B1B-979C-0ED99C083614}" type="pres">
      <dgm:prSet presAssocID="{F5FF3518-6CE3-4951-A389-8D326F05FAF6}" presName="hierRoot2" presStyleCnt="0">
        <dgm:presLayoutVars>
          <dgm:hierBranch/>
        </dgm:presLayoutVars>
      </dgm:prSet>
      <dgm:spPr/>
    </dgm:pt>
    <dgm:pt modelId="{B876D2E1-E8CF-4ED5-915E-D760521CFAAE}" type="pres">
      <dgm:prSet presAssocID="{F5FF3518-6CE3-4951-A389-8D326F05FAF6}" presName="rootComposite" presStyleCnt="0"/>
      <dgm:spPr/>
    </dgm:pt>
    <dgm:pt modelId="{C1D54E70-3619-4B3B-AF4E-9415968DCF99}" type="pres">
      <dgm:prSet presAssocID="{F5FF3518-6CE3-4951-A389-8D326F05FAF6}" presName="rootText" presStyleLbl="node2" presStyleIdx="0" presStyleCnt="3">
        <dgm:presLayoutVars>
          <dgm:chPref val="3"/>
        </dgm:presLayoutVars>
      </dgm:prSet>
      <dgm:spPr>
        <a:prstGeom prst="roundRect">
          <a:avLst/>
        </a:prstGeom>
      </dgm:spPr>
    </dgm:pt>
    <dgm:pt modelId="{24B01900-7789-4963-A7DA-5775252F9B0E}" type="pres">
      <dgm:prSet presAssocID="{F5FF3518-6CE3-4951-A389-8D326F05FAF6}" presName="rootConnector" presStyleLbl="node2" presStyleIdx="0" presStyleCnt="3"/>
      <dgm:spPr/>
    </dgm:pt>
    <dgm:pt modelId="{F90C2283-9FDD-4DB7-A934-DD00C44C63A2}" type="pres">
      <dgm:prSet presAssocID="{F5FF3518-6CE3-4951-A389-8D326F05FAF6}" presName="hierChild4" presStyleCnt="0"/>
      <dgm:spPr/>
    </dgm:pt>
    <dgm:pt modelId="{37C23856-35A9-4A75-82E3-4490EECF71BD}" type="pres">
      <dgm:prSet presAssocID="{1BF0B5AF-8BEC-4889-A48D-A3FFF7A4DC68}" presName="Name35" presStyleLbl="parChTrans1D3" presStyleIdx="0" presStyleCnt="3"/>
      <dgm:spPr/>
    </dgm:pt>
    <dgm:pt modelId="{386B622E-BB0C-4F99-A9A9-4ACDFBA47050}" type="pres">
      <dgm:prSet presAssocID="{1F20731A-C8FB-4728-A181-6931E486B220}" presName="hierRoot2" presStyleCnt="0">
        <dgm:presLayoutVars>
          <dgm:hierBranch val="init"/>
        </dgm:presLayoutVars>
      </dgm:prSet>
      <dgm:spPr/>
    </dgm:pt>
    <dgm:pt modelId="{EC518852-139D-44CF-9FBC-E77957435AA9}" type="pres">
      <dgm:prSet presAssocID="{1F20731A-C8FB-4728-A181-6931E486B220}" presName="rootComposite" presStyleCnt="0"/>
      <dgm:spPr/>
    </dgm:pt>
    <dgm:pt modelId="{27806450-F1D5-4463-85A6-9A3448D258FD}" type="pres">
      <dgm:prSet presAssocID="{1F20731A-C8FB-4728-A181-6931E486B220}" presName="rootText" presStyleLbl="node3" presStyleIdx="0" presStyleCnt="3" custScaleX="164209" custScaleY="301881" custLinFactNeighborX="-23507" custLinFactNeighborY="-25075">
        <dgm:presLayoutVars>
          <dgm:chPref val="3"/>
        </dgm:presLayoutVars>
      </dgm:prSet>
      <dgm:spPr>
        <a:prstGeom prst="roundRect">
          <a:avLst/>
        </a:prstGeom>
      </dgm:spPr>
    </dgm:pt>
    <dgm:pt modelId="{55DA5735-CD04-425B-A158-6402A303A17A}" type="pres">
      <dgm:prSet presAssocID="{1F20731A-C8FB-4728-A181-6931E486B220}" presName="rootConnector" presStyleLbl="node3" presStyleIdx="0" presStyleCnt="3"/>
      <dgm:spPr/>
    </dgm:pt>
    <dgm:pt modelId="{E9AA2E20-F569-44EC-A4FB-CC4AB93D622B}" type="pres">
      <dgm:prSet presAssocID="{1F20731A-C8FB-4728-A181-6931E486B220}" presName="hierChild4" presStyleCnt="0"/>
      <dgm:spPr/>
    </dgm:pt>
    <dgm:pt modelId="{DA96BE37-327E-4394-9245-5514CB18876D}" type="pres">
      <dgm:prSet presAssocID="{DC463C48-21F1-40B1-B66F-9AF6CF7C0A2F}" presName="Name37" presStyleLbl="parChTrans1D4" presStyleIdx="0" presStyleCnt="1"/>
      <dgm:spPr/>
    </dgm:pt>
    <dgm:pt modelId="{0FFC5FE7-2595-424E-AD32-80954838A26B}" type="pres">
      <dgm:prSet presAssocID="{B69F8F14-C9B6-4D5B-9E19-C9BADE983CF3}" presName="hierRoot2" presStyleCnt="0">
        <dgm:presLayoutVars>
          <dgm:hierBranch val="init"/>
        </dgm:presLayoutVars>
      </dgm:prSet>
      <dgm:spPr/>
    </dgm:pt>
    <dgm:pt modelId="{F6174644-5502-4E24-9773-BB3B09C10BEF}" type="pres">
      <dgm:prSet presAssocID="{B69F8F14-C9B6-4D5B-9E19-C9BADE983CF3}" presName="rootComposite" presStyleCnt="0"/>
      <dgm:spPr/>
    </dgm:pt>
    <dgm:pt modelId="{51B2235C-DD52-4DDB-8307-500A15F52C2A}" type="pres">
      <dgm:prSet presAssocID="{B69F8F14-C9B6-4D5B-9E19-C9BADE983CF3}" presName="rootText" presStyleLbl="node4" presStyleIdx="0" presStyleCnt="1" custScaleX="115554" custScaleY="147047" custLinFactNeighborX="-3367" custLinFactNeighborY="-35022">
        <dgm:presLayoutVars>
          <dgm:chPref val="3"/>
        </dgm:presLayoutVars>
      </dgm:prSet>
      <dgm:spPr>
        <a:prstGeom prst="roundRect">
          <a:avLst/>
        </a:prstGeom>
      </dgm:spPr>
    </dgm:pt>
    <dgm:pt modelId="{E4CBECF0-4721-48E4-B4DA-779A706F2F2C}" type="pres">
      <dgm:prSet presAssocID="{B69F8F14-C9B6-4D5B-9E19-C9BADE983CF3}" presName="rootConnector" presStyleLbl="node4" presStyleIdx="0" presStyleCnt="1"/>
      <dgm:spPr/>
    </dgm:pt>
    <dgm:pt modelId="{611EB260-61F8-4D26-B135-A6C24EDB2963}" type="pres">
      <dgm:prSet presAssocID="{B69F8F14-C9B6-4D5B-9E19-C9BADE983CF3}" presName="hierChild4" presStyleCnt="0"/>
      <dgm:spPr/>
    </dgm:pt>
    <dgm:pt modelId="{4BDA6473-4C50-4D6A-94F5-C9E2EAF4249A}" type="pres">
      <dgm:prSet presAssocID="{B69F8F14-C9B6-4D5B-9E19-C9BADE983CF3}" presName="hierChild5" presStyleCnt="0"/>
      <dgm:spPr/>
    </dgm:pt>
    <dgm:pt modelId="{013C57F3-61DE-4F05-BF76-BFC6B8D92460}" type="pres">
      <dgm:prSet presAssocID="{1F20731A-C8FB-4728-A181-6931E486B220}" presName="hierChild5" presStyleCnt="0"/>
      <dgm:spPr/>
    </dgm:pt>
    <dgm:pt modelId="{A865170D-190F-4BC9-8AD8-785798B1B525}" type="pres">
      <dgm:prSet presAssocID="{F5FF3518-6CE3-4951-A389-8D326F05FAF6}" presName="hierChild5" presStyleCnt="0"/>
      <dgm:spPr/>
    </dgm:pt>
    <dgm:pt modelId="{ADEA371A-A454-402D-AFA9-07206AB852D1}" type="pres">
      <dgm:prSet presAssocID="{3FF1FA38-0F01-4293-B742-AB1D835CED37}" presName="Name37" presStyleLbl="parChTrans1D2" presStyleIdx="1" presStyleCnt="3"/>
      <dgm:spPr/>
    </dgm:pt>
    <dgm:pt modelId="{E1D67A96-7AA0-4945-8BC8-9B9C22142B2D}" type="pres">
      <dgm:prSet presAssocID="{C9206606-21AA-4363-88E5-25BA068B87CC}" presName="hierRoot2" presStyleCnt="0">
        <dgm:presLayoutVars>
          <dgm:hierBranch val="init"/>
        </dgm:presLayoutVars>
      </dgm:prSet>
      <dgm:spPr/>
    </dgm:pt>
    <dgm:pt modelId="{E60A3FC6-98F3-41EA-B41E-5D356278EC50}" type="pres">
      <dgm:prSet presAssocID="{C9206606-21AA-4363-88E5-25BA068B87CC}" presName="rootComposite" presStyleCnt="0"/>
      <dgm:spPr/>
    </dgm:pt>
    <dgm:pt modelId="{55912E1E-9BB6-418F-ABF2-AB3FC1FE79A7}" type="pres">
      <dgm:prSet presAssocID="{C9206606-21AA-4363-88E5-25BA068B87CC}" presName="rootText" presStyleLbl="node2" presStyleIdx="1" presStyleCnt="3">
        <dgm:presLayoutVars>
          <dgm:chPref val="3"/>
        </dgm:presLayoutVars>
      </dgm:prSet>
      <dgm:spPr>
        <a:prstGeom prst="roundRect">
          <a:avLst/>
        </a:prstGeom>
      </dgm:spPr>
    </dgm:pt>
    <dgm:pt modelId="{0FC021E2-0FDB-4764-878E-E9001F16BD85}" type="pres">
      <dgm:prSet presAssocID="{C9206606-21AA-4363-88E5-25BA068B87CC}" presName="rootConnector" presStyleLbl="node2" presStyleIdx="1" presStyleCnt="3"/>
      <dgm:spPr/>
    </dgm:pt>
    <dgm:pt modelId="{8400E0A7-4F27-4FFE-B188-E828728FAD82}" type="pres">
      <dgm:prSet presAssocID="{C9206606-21AA-4363-88E5-25BA068B87CC}" presName="hierChild4" presStyleCnt="0"/>
      <dgm:spPr/>
    </dgm:pt>
    <dgm:pt modelId="{E9217069-082F-474D-8397-0B051293584A}" type="pres">
      <dgm:prSet presAssocID="{045D1BE2-C503-4EB7-BCC1-19E0EC4796B5}" presName="Name37" presStyleLbl="parChTrans1D3" presStyleIdx="1" presStyleCnt="3"/>
      <dgm:spPr/>
    </dgm:pt>
    <dgm:pt modelId="{AED35E95-DB38-4D92-81A3-482F44B2F316}" type="pres">
      <dgm:prSet presAssocID="{B7104F97-452C-41D6-BC51-1A1F76067E98}" presName="hierRoot2" presStyleCnt="0">
        <dgm:presLayoutVars>
          <dgm:hierBranch val="init"/>
        </dgm:presLayoutVars>
      </dgm:prSet>
      <dgm:spPr/>
    </dgm:pt>
    <dgm:pt modelId="{53EA1D43-7907-446B-88C5-AEEBE9663D88}" type="pres">
      <dgm:prSet presAssocID="{B7104F97-452C-41D6-BC51-1A1F76067E98}" presName="rootComposite" presStyleCnt="0"/>
      <dgm:spPr/>
    </dgm:pt>
    <dgm:pt modelId="{6935FCFF-06A2-4D7C-8AE6-4A6BB217349A}" type="pres">
      <dgm:prSet presAssocID="{B7104F97-452C-41D6-BC51-1A1F76067E98}" presName="rootText" presStyleLbl="node3" presStyleIdx="1" presStyleCnt="3" custScaleX="173759" custScaleY="315242" custLinFactNeighborX="-10219" custLinFactNeighborY="852">
        <dgm:presLayoutVars>
          <dgm:chPref val="3"/>
        </dgm:presLayoutVars>
      </dgm:prSet>
      <dgm:spPr>
        <a:prstGeom prst="roundRect">
          <a:avLst/>
        </a:prstGeom>
      </dgm:spPr>
    </dgm:pt>
    <dgm:pt modelId="{C72F3C77-0EBD-4AF9-8154-FDE330F29F0A}" type="pres">
      <dgm:prSet presAssocID="{B7104F97-452C-41D6-BC51-1A1F76067E98}" presName="rootConnector" presStyleLbl="node3" presStyleIdx="1" presStyleCnt="3"/>
      <dgm:spPr/>
    </dgm:pt>
    <dgm:pt modelId="{7336BFE9-9516-456D-99C2-4BEDE25822E0}" type="pres">
      <dgm:prSet presAssocID="{B7104F97-452C-41D6-BC51-1A1F76067E98}" presName="hierChild4" presStyleCnt="0"/>
      <dgm:spPr/>
    </dgm:pt>
    <dgm:pt modelId="{AE16D70A-B793-4FB6-91D7-F18E2EA7C108}" type="pres">
      <dgm:prSet presAssocID="{B7104F97-452C-41D6-BC51-1A1F76067E98}" presName="hierChild5" presStyleCnt="0"/>
      <dgm:spPr/>
    </dgm:pt>
    <dgm:pt modelId="{65E3A498-3EC6-4BB6-8FE3-E5FF59846909}" type="pres">
      <dgm:prSet presAssocID="{C9206606-21AA-4363-88E5-25BA068B87CC}" presName="hierChild5" presStyleCnt="0"/>
      <dgm:spPr/>
    </dgm:pt>
    <dgm:pt modelId="{DB832175-AD6C-4861-9A16-0E5BC14A0FB1}" type="pres">
      <dgm:prSet presAssocID="{FA0C5B69-2C4A-4EFF-9C23-B64910E68D56}" presName="Name37" presStyleLbl="parChTrans1D2" presStyleIdx="2" presStyleCnt="3"/>
      <dgm:spPr/>
    </dgm:pt>
    <dgm:pt modelId="{0BD3089A-A135-44EB-BA58-702EEF939957}" type="pres">
      <dgm:prSet presAssocID="{2DA7CDAF-8DF5-4C62-A1EC-7A5192797B01}" presName="hierRoot2" presStyleCnt="0">
        <dgm:presLayoutVars>
          <dgm:hierBranch val="init"/>
        </dgm:presLayoutVars>
      </dgm:prSet>
      <dgm:spPr/>
    </dgm:pt>
    <dgm:pt modelId="{400FE2A6-262C-4DDB-8783-5AC310702375}" type="pres">
      <dgm:prSet presAssocID="{2DA7CDAF-8DF5-4C62-A1EC-7A5192797B01}" presName="rootComposite" presStyleCnt="0"/>
      <dgm:spPr/>
    </dgm:pt>
    <dgm:pt modelId="{9D3722C9-EB78-426C-8944-F8384B442759}" type="pres">
      <dgm:prSet presAssocID="{2DA7CDAF-8DF5-4C62-A1EC-7A5192797B01}" presName="rootText" presStyleLbl="node2" presStyleIdx="2" presStyleCnt="3">
        <dgm:presLayoutVars>
          <dgm:chPref val="3"/>
        </dgm:presLayoutVars>
      </dgm:prSet>
      <dgm:spPr>
        <a:prstGeom prst="roundRect">
          <a:avLst/>
        </a:prstGeom>
      </dgm:spPr>
    </dgm:pt>
    <dgm:pt modelId="{5B5E0591-072A-47CC-B2F4-97AC0625D8EF}" type="pres">
      <dgm:prSet presAssocID="{2DA7CDAF-8DF5-4C62-A1EC-7A5192797B01}" presName="rootConnector" presStyleLbl="node2" presStyleIdx="2" presStyleCnt="3"/>
      <dgm:spPr/>
    </dgm:pt>
    <dgm:pt modelId="{4D7F1FA3-CF17-4ED7-BC8F-543C94BEB20C}" type="pres">
      <dgm:prSet presAssocID="{2DA7CDAF-8DF5-4C62-A1EC-7A5192797B01}" presName="hierChild4" presStyleCnt="0"/>
      <dgm:spPr/>
    </dgm:pt>
    <dgm:pt modelId="{1568D9EE-F553-4D85-9652-8A7DC900B0E6}" type="pres">
      <dgm:prSet presAssocID="{44E5DC21-E3AC-4294-9C2A-251D2D91BB7A}" presName="Name37" presStyleLbl="parChTrans1D3" presStyleIdx="2" presStyleCnt="3"/>
      <dgm:spPr/>
    </dgm:pt>
    <dgm:pt modelId="{E3315F6B-C7CE-40AF-9979-913CD92551EA}" type="pres">
      <dgm:prSet presAssocID="{121154ED-6606-427C-B451-81A9E529732C}" presName="hierRoot2" presStyleCnt="0">
        <dgm:presLayoutVars>
          <dgm:hierBranch val="init"/>
        </dgm:presLayoutVars>
      </dgm:prSet>
      <dgm:spPr/>
    </dgm:pt>
    <dgm:pt modelId="{F363641E-B253-4A6C-8527-11F395A30FED}" type="pres">
      <dgm:prSet presAssocID="{121154ED-6606-427C-B451-81A9E529732C}" presName="rootComposite" presStyleCnt="0"/>
      <dgm:spPr/>
    </dgm:pt>
    <dgm:pt modelId="{B1862205-2F5F-4B31-A497-CFDEE8988CB9}" type="pres">
      <dgm:prSet presAssocID="{121154ED-6606-427C-B451-81A9E529732C}" presName="rootText" presStyleLbl="node3" presStyleIdx="2" presStyleCnt="3">
        <dgm:presLayoutVars>
          <dgm:chPref val="3"/>
        </dgm:presLayoutVars>
      </dgm:prSet>
      <dgm:spPr>
        <a:prstGeom prst="roundRect">
          <a:avLst/>
        </a:prstGeom>
      </dgm:spPr>
    </dgm:pt>
    <dgm:pt modelId="{7D5E5822-0DBA-48EA-815B-5A9822307EF3}" type="pres">
      <dgm:prSet presAssocID="{121154ED-6606-427C-B451-81A9E529732C}" presName="rootConnector" presStyleLbl="node3" presStyleIdx="2" presStyleCnt="3"/>
      <dgm:spPr/>
    </dgm:pt>
    <dgm:pt modelId="{895CC804-9ADD-416C-AD36-C445BFFEF4F6}" type="pres">
      <dgm:prSet presAssocID="{121154ED-6606-427C-B451-81A9E529732C}" presName="hierChild4" presStyleCnt="0"/>
      <dgm:spPr/>
    </dgm:pt>
    <dgm:pt modelId="{15AA7843-73C0-40C5-B8DD-E18D489634B9}" type="pres">
      <dgm:prSet presAssocID="{121154ED-6606-427C-B451-81A9E529732C}" presName="hierChild5" presStyleCnt="0"/>
      <dgm:spPr/>
    </dgm:pt>
    <dgm:pt modelId="{DB88EBC9-B6F8-41CF-B144-B377A63CD9DC}" type="pres">
      <dgm:prSet presAssocID="{2DA7CDAF-8DF5-4C62-A1EC-7A5192797B01}" presName="hierChild5" presStyleCnt="0"/>
      <dgm:spPr/>
    </dgm:pt>
    <dgm:pt modelId="{B0FC4233-1992-43D9-BE08-5F3A286C7FBA}" type="pres">
      <dgm:prSet presAssocID="{4945E093-8808-4D01-9668-B49672F1B693}" presName="hierChild3" presStyleCnt="0"/>
      <dgm:spPr/>
    </dgm:pt>
  </dgm:ptLst>
  <dgm:cxnLst>
    <dgm:cxn modelId="{E2A23603-A82A-4043-86D6-6A3EC5FE9DD7}" type="presOf" srcId="{1F20731A-C8FB-4728-A181-6931E486B220}" destId="{27806450-F1D5-4463-85A6-9A3448D258FD}" srcOrd="0" destOrd="0" presId="urn:microsoft.com/office/officeart/2005/8/layout/orgChart1"/>
    <dgm:cxn modelId="{B06C1E04-ADDA-4945-A731-9AEA1CFB8997}" type="presOf" srcId="{3FF1FA38-0F01-4293-B742-AB1D835CED37}" destId="{ADEA371A-A454-402D-AFA9-07206AB852D1}" srcOrd="0" destOrd="0" presId="urn:microsoft.com/office/officeart/2005/8/layout/orgChart1"/>
    <dgm:cxn modelId="{9C889207-0D88-47C8-ADE2-EA6E9036418A}" srcId="{1F20731A-C8FB-4728-A181-6931E486B220}" destId="{B69F8F14-C9B6-4D5B-9E19-C9BADE983CF3}" srcOrd="0" destOrd="0" parTransId="{DC463C48-21F1-40B1-B66F-9AF6CF7C0A2F}" sibTransId="{FD6596E5-2A2A-4C1A-B4CF-BA6D736D5007}"/>
    <dgm:cxn modelId="{9BA4E50B-7F1A-45F9-AACD-E3344CA075FA}" type="presOf" srcId="{44E5DC21-E3AC-4294-9C2A-251D2D91BB7A}" destId="{1568D9EE-F553-4D85-9652-8A7DC900B0E6}" srcOrd="0" destOrd="0" presId="urn:microsoft.com/office/officeart/2005/8/layout/orgChart1"/>
    <dgm:cxn modelId="{49811522-1B03-45FB-8762-65C9924EE6F1}" type="presOf" srcId="{2DA7CDAF-8DF5-4C62-A1EC-7A5192797B01}" destId="{5B5E0591-072A-47CC-B2F4-97AC0625D8EF}" srcOrd="1" destOrd="0" presId="urn:microsoft.com/office/officeart/2005/8/layout/orgChart1"/>
    <dgm:cxn modelId="{89DE0129-CA06-4F06-81D9-D3616B95FB4A}" srcId="{4945E093-8808-4D01-9668-B49672F1B693}" destId="{2DA7CDAF-8DF5-4C62-A1EC-7A5192797B01}" srcOrd="2" destOrd="0" parTransId="{FA0C5B69-2C4A-4EFF-9C23-B64910E68D56}" sibTransId="{924CAA74-A157-46D9-BA0C-A285DFFFBB7C}"/>
    <dgm:cxn modelId="{5D942234-B77A-4CAE-8156-441E49F7EB44}" srcId="{C9206606-21AA-4363-88E5-25BA068B87CC}" destId="{B7104F97-452C-41D6-BC51-1A1F76067E98}" srcOrd="0" destOrd="0" parTransId="{045D1BE2-C503-4EB7-BCC1-19E0EC4796B5}" sibTransId="{49B5B650-A96C-47D9-BB41-4E1758174B92}"/>
    <dgm:cxn modelId="{8AD93F49-7A61-4ED1-852F-88914C412C74}" srcId="{1FCDECC3-8351-489E-BBA6-F0D4021C1BB3}" destId="{4945E093-8808-4D01-9668-B49672F1B693}" srcOrd="0" destOrd="0" parTransId="{755CC140-8C77-45BF-AEA9-1C875AAD65B5}" sibTransId="{BE804605-2E76-4821-8352-0113063E4D37}"/>
    <dgm:cxn modelId="{DE3ECA50-3069-49A0-9306-EA8A5B779706}" type="presOf" srcId="{4945E093-8808-4D01-9668-B49672F1B693}" destId="{4E2E8DBE-FB90-461D-B925-93113EBDAC47}" srcOrd="0" destOrd="0" presId="urn:microsoft.com/office/officeart/2005/8/layout/orgChart1"/>
    <dgm:cxn modelId="{CC5BBB52-EBDC-4535-93FE-34FCA212B091}" srcId="{4945E093-8808-4D01-9668-B49672F1B693}" destId="{C9206606-21AA-4363-88E5-25BA068B87CC}" srcOrd="1" destOrd="0" parTransId="{3FF1FA38-0F01-4293-B742-AB1D835CED37}" sibTransId="{32BD0AB8-9A30-4FED-A174-9B34C7491816}"/>
    <dgm:cxn modelId="{BF279C53-731A-416A-A281-32D16CEBA61F}" type="presOf" srcId="{121154ED-6606-427C-B451-81A9E529732C}" destId="{7D5E5822-0DBA-48EA-815B-5A9822307EF3}" srcOrd="1" destOrd="0" presId="urn:microsoft.com/office/officeart/2005/8/layout/orgChart1"/>
    <dgm:cxn modelId="{88EF3B70-FA2C-48CD-9E23-113FCF49DD29}" type="presOf" srcId="{1BF0B5AF-8BEC-4889-A48D-A3FFF7A4DC68}" destId="{37C23856-35A9-4A75-82E3-4490EECF71BD}" srcOrd="0" destOrd="0" presId="urn:microsoft.com/office/officeart/2005/8/layout/orgChart1"/>
    <dgm:cxn modelId="{D5BC6773-35A4-41A7-B8E9-AC4C7B965534}" type="presOf" srcId="{F5FF3518-6CE3-4951-A389-8D326F05FAF6}" destId="{24B01900-7789-4963-A7DA-5775252F9B0E}" srcOrd="1" destOrd="0" presId="urn:microsoft.com/office/officeart/2005/8/layout/orgChart1"/>
    <dgm:cxn modelId="{50E3127A-7B9D-495E-A522-9D0D378A665C}" srcId="{2DA7CDAF-8DF5-4C62-A1EC-7A5192797B01}" destId="{121154ED-6606-427C-B451-81A9E529732C}" srcOrd="0" destOrd="0" parTransId="{44E5DC21-E3AC-4294-9C2A-251D2D91BB7A}" sibTransId="{D2162E1A-1A0A-4286-80D1-8CAC7D381460}"/>
    <dgm:cxn modelId="{F873B87B-507A-46D4-97C4-3ECABDAAEC6D}" srcId="{F5FF3518-6CE3-4951-A389-8D326F05FAF6}" destId="{1F20731A-C8FB-4728-A181-6931E486B220}" srcOrd="0" destOrd="0" parTransId="{1BF0B5AF-8BEC-4889-A48D-A3FFF7A4DC68}" sibTransId="{37416359-1F53-488F-AB93-3D351FD226DA}"/>
    <dgm:cxn modelId="{90A3DD8C-62EB-4ABF-A5B1-3DD14C5E208C}" type="presOf" srcId="{B7104F97-452C-41D6-BC51-1A1F76067E98}" destId="{6935FCFF-06A2-4D7C-8AE6-4A6BB217349A}" srcOrd="0" destOrd="0" presId="urn:microsoft.com/office/officeart/2005/8/layout/orgChart1"/>
    <dgm:cxn modelId="{D685CE93-7FDB-4EF8-8F4D-B86CA505984A}" type="presOf" srcId="{B7104F97-452C-41D6-BC51-1A1F76067E98}" destId="{C72F3C77-0EBD-4AF9-8154-FDE330F29F0A}" srcOrd="1" destOrd="0" presId="urn:microsoft.com/office/officeart/2005/8/layout/orgChart1"/>
    <dgm:cxn modelId="{4E856D9D-C80F-48E0-A755-B77E0B0D3D0A}" type="presOf" srcId="{FA0C5B69-2C4A-4EFF-9C23-B64910E68D56}" destId="{DB832175-AD6C-4861-9A16-0E5BC14A0FB1}" srcOrd="0" destOrd="0" presId="urn:microsoft.com/office/officeart/2005/8/layout/orgChart1"/>
    <dgm:cxn modelId="{AFF7539E-6E1B-4549-A562-F77BFAA79145}" type="presOf" srcId="{121154ED-6606-427C-B451-81A9E529732C}" destId="{B1862205-2F5F-4B31-A497-CFDEE8988CB9}" srcOrd="0" destOrd="0" presId="urn:microsoft.com/office/officeart/2005/8/layout/orgChart1"/>
    <dgm:cxn modelId="{A4CEFD9E-4ADE-428F-AF3C-EA56931A2CA1}" type="presOf" srcId="{B69F8F14-C9B6-4D5B-9E19-C9BADE983CF3}" destId="{51B2235C-DD52-4DDB-8307-500A15F52C2A}" srcOrd="0" destOrd="0" presId="urn:microsoft.com/office/officeart/2005/8/layout/orgChart1"/>
    <dgm:cxn modelId="{EA64A0A3-977C-4DDF-BD5B-09DF80C9E2CC}" type="presOf" srcId="{C9206606-21AA-4363-88E5-25BA068B87CC}" destId="{0FC021E2-0FDB-4764-878E-E9001F16BD85}" srcOrd="1" destOrd="0" presId="urn:microsoft.com/office/officeart/2005/8/layout/orgChart1"/>
    <dgm:cxn modelId="{8358D1A6-5F66-4F2D-B6BB-AA72A2A030B8}" type="presOf" srcId="{2DA7CDAF-8DF5-4C62-A1EC-7A5192797B01}" destId="{9D3722C9-EB78-426C-8944-F8384B442759}" srcOrd="0" destOrd="0" presId="urn:microsoft.com/office/officeart/2005/8/layout/orgChart1"/>
    <dgm:cxn modelId="{A22A16A8-C572-4124-ACBC-515864B9D2AD}" type="presOf" srcId="{1FCDECC3-8351-489E-BBA6-F0D4021C1BB3}" destId="{6FA792E7-169F-4A3E-BEAD-10D305488446}" srcOrd="0" destOrd="0" presId="urn:microsoft.com/office/officeart/2005/8/layout/orgChart1"/>
    <dgm:cxn modelId="{7E66E2AE-CE2B-44CB-8DD4-25A0B98A47FA}" type="presOf" srcId="{4945E093-8808-4D01-9668-B49672F1B693}" destId="{6BF94D6F-4279-45C3-B088-C18BC2BC776F}" srcOrd="1" destOrd="0" presId="urn:microsoft.com/office/officeart/2005/8/layout/orgChart1"/>
    <dgm:cxn modelId="{87FDA9B2-9998-4F5A-8219-C0C83FB4F860}" type="presOf" srcId="{1F20731A-C8FB-4728-A181-6931E486B220}" destId="{55DA5735-CD04-425B-A158-6402A303A17A}" srcOrd="1" destOrd="0" presId="urn:microsoft.com/office/officeart/2005/8/layout/orgChart1"/>
    <dgm:cxn modelId="{87199BBA-C238-4543-B9D5-84B5E6CE24CF}" type="presOf" srcId="{DA20ED22-6D72-4F6D-BCDB-DBADAC64DFA8}" destId="{05BEE3F2-F1F4-4EA8-9964-62FDEAC0122B}" srcOrd="0" destOrd="0" presId="urn:microsoft.com/office/officeart/2005/8/layout/orgChart1"/>
    <dgm:cxn modelId="{135463BB-6F3F-4406-9798-45003D3F5174}" type="presOf" srcId="{C9206606-21AA-4363-88E5-25BA068B87CC}" destId="{55912E1E-9BB6-418F-ABF2-AB3FC1FE79A7}" srcOrd="0" destOrd="0" presId="urn:microsoft.com/office/officeart/2005/8/layout/orgChart1"/>
    <dgm:cxn modelId="{8E81B5C6-E376-49DA-85C4-FC46CA86E522}" type="presOf" srcId="{045D1BE2-C503-4EB7-BCC1-19E0EC4796B5}" destId="{E9217069-082F-474D-8397-0B051293584A}" srcOrd="0" destOrd="0" presId="urn:microsoft.com/office/officeart/2005/8/layout/orgChart1"/>
    <dgm:cxn modelId="{C80E8DE2-F6BC-41D0-AD10-1C564103AE02}" type="presOf" srcId="{B69F8F14-C9B6-4D5B-9E19-C9BADE983CF3}" destId="{E4CBECF0-4721-48E4-B4DA-779A706F2F2C}" srcOrd="1" destOrd="0" presId="urn:microsoft.com/office/officeart/2005/8/layout/orgChart1"/>
    <dgm:cxn modelId="{161EE8E7-0F33-4C78-9A36-AF0B5238DAD2}" type="presOf" srcId="{DC463C48-21F1-40B1-B66F-9AF6CF7C0A2F}" destId="{DA96BE37-327E-4394-9245-5514CB18876D}" srcOrd="0" destOrd="0" presId="urn:microsoft.com/office/officeart/2005/8/layout/orgChart1"/>
    <dgm:cxn modelId="{51DF06FD-91E2-41AC-B787-B543FCB3E29D}" type="presOf" srcId="{F5FF3518-6CE3-4951-A389-8D326F05FAF6}" destId="{C1D54E70-3619-4B3B-AF4E-9415968DCF99}" srcOrd="0" destOrd="0" presId="urn:microsoft.com/office/officeart/2005/8/layout/orgChart1"/>
    <dgm:cxn modelId="{F1733DFD-5A80-463C-BA80-CA9DE493946C}" srcId="{4945E093-8808-4D01-9668-B49672F1B693}" destId="{F5FF3518-6CE3-4951-A389-8D326F05FAF6}" srcOrd="0" destOrd="0" parTransId="{DA20ED22-6D72-4F6D-BCDB-DBADAC64DFA8}" sibTransId="{9DE1C4A2-7DC7-4E79-8E62-62278B257959}"/>
    <dgm:cxn modelId="{6C1506CE-44E5-4773-A34D-C1D235A59438}" type="presParOf" srcId="{6FA792E7-169F-4A3E-BEAD-10D305488446}" destId="{72527BA5-F483-42D3-BF6B-23335C503F03}" srcOrd="0" destOrd="0" presId="urn:microsoft.com/office/officeart/2005/8/layout/orgChart1"/>
    <dgm:cxn modelId="{C5271BBF-B81C-494A-B486-4F9A77461CEB}" type="presParOf" srcId="{72527BA5-F483-42D3-BF6B-23335C503F03}" destId="{F679907B-7AA4-40C5-8CD0-5E0B3F4B41AD}" srcOrd="0" destOrd="0" presId="urn:microsoft.com/office/officeart/2005/8/layout/orgChart1"/>
    <dgm:cxn modelId="{121DAF0D-9155-416D-9655-26101F684FA3}" type="presParOf" srcId="{F679907B-7AA4-40C5-8CD0-5E0B3F4B41AD}" destId="{4E2E8DBE-FB90-461D-B925-93113EBDAC47}" srcOrd="0" destOrd="0" presId="urn:microsoft.com/office/officeart/2005/8/layout/orgChart1"/>
    <dgm:cxn modelId="{4EBD034F-EA8E-4F2B-BF5D-BCC40D07BDA0}" type="presParOf" srcId="{F679907B-7AA4-40C5-8CD0-5E0B3F4B41AD}" destId="{6BF94D6F-4279-45C3-B088-C18BC2BC776F}" srcOrd="1" destOrd="0" presId="urn:microsoft.com/office/officeart/2005/8/layout/orgChart1"/>
    <dgm:cxn modelId="{72992229-4AC9-46FE-A493-D61850093ECD}" type="presParOf" srcId="{72527BA5-F483-42D3-BF6B-23335C503F03}" destId="{D909C76A-2F06-4351-8B2C-C9585D78C33A}" srcOrd="1" destOrd="0" presId="urn:microsoft.com/office/officeart/2005/8/layout/orgChart1"/>
    <dgm:cxn modelId="{0A94687D-916E-4330-BB72-D4C20B3DE946}" type="presParOf" srcId="{D909C76A-2F06-4351-8B2C-C9585D78C33A}" destId="{05BEE3F2-F1F4-4EA8-9964-62FDEAC0122B}" srcOrd="0" destOrd="0" presId="urn:microsoft.com/office/officeart/2005/8/layout/orgChart1"/>
    <dgm:cxn modelId="{16B4913B-ED50-4484-83FA-9130BB85FDE2}" type="presParOf" srcId="{D909C76A-2F06-4351-8B2C-C9585D78C33A}" destId="{0F879425-7CD7-4B1B-979C-0ED99C083614}" srcOrd="1" destOrd="0" presId="urn:microsoft.com/office/officeart/2005/8/layout/orgChart1"/>
    <dgm:cxn modelId="{302ACEC2-AE35-4EEC-82E1-FDD84A0FBC27}" type="presParOf" srcId="{0F879425-7CD7-4B1B-979C-0ED99C083614}" destId="{B876D2E1-E8CF-4ED5-915E-D760521CFAAE}" srcOrd="0" destOrd="0" presId="urn:microsoft.com/office/officeart/2005/8/layout/orgChart1"/>
    <dgm:cxn modelId="{77C93D86-9FEE-4F48-8409-8A87D41BA19C}" type="presParOf" srcId="{B876D2E1-E8CF-4ED5-915E-D760521CFAAE}" destId="{C1D54E70-3619-4B3B-AF4E-9415968DCF99}" srcOrd="0" destOrd="0" presId="urn:microsoft.com/office/officeart/2005/8/layout/orgChart1"/>
    <dgm:cxn modelId="{08D17D32-2C7F-4305-BFB0-0A38AE3AF609}" type="presParOf" srcId="{B876D2E1-E8CF-4ED5-915E-D760521CFAAE}" destId="{24B01900-7789-4963-A7DA-5775252F9B0E}" srcOrd="1" destOrd="0" presId="urn:microsoft.com/office/officeart/2005/8/layout/orgChart1"/>
    <dgm:cxn modelId="{36DCA362-9324-4A8D-8C5E-61BA468C6735}" type="presParOf" srcId="{0F879425-7CD7-4B1B-979C-0ED99C083614}" destId="{F90C2283-9FDD-4DB7-A934-DD00C44C63A2}" srcOrd="1" destOrd="0" presId="urn:microsoft.com/office/officeart/2005/8/layout/orgChart1"/>
    <dgm:cxn modelId="{B4370BEB-D2D3-4C3B-9494-740208D0DDB0}" type="presParOf" srcId="{F90C2283-9FDD-4DB7-A934-DD00C44C63A2}" destId="{37C23856-35A9-4A75-82E3-4490EECF71BD}" srcOrd="0" destOrd="0" presId="urn:microsoft.com/office/officeart/2005/8/layout/orgChart1"/>
    <dgm:cxn modelId="{1E9A0223-61C6-4D21-A739-54425313A440}" type="presParOf" srcId="{F90C2283-9FDD-4DB7-A934-DD00C44C63A2}" destId="{386B622E-BB0C-4F99-A9A9-4ACDFBA47050}" srcOrd="1" destOrd="0" presId="urn:microsoft.com/office/officeart/2005/8/layout/orgChart1"/>
    <dgm:cxn modelId="{D2ED8014-421C-46AF-957F-2EB91FFA611A}" type="presParOf" srcId="{386B622E-BB0C-4F99-A9A9-4ACDFBA47050}" destId="{EC518852-139D-44CF-9FBC-E77957435AA9}" srcOrd="0" destOrd="0" presId="urn:microsoft.com/office/officeart/2005/8/layout/orgChart1"/>
    <dgm:cxn modelId="{BF419559-3E32-4DD0-9C77-7E741E2249F1}" type="presParOf" srcId="{EC518852-139D-44CF-9FBC-E77957435AA9}" destId="{27806450-F1D5-4463-85A6-9A3448D258FD}" srcOrd="0" destOrd="0" presId="urn:microsoft.com/office/officeart/2005/8/layout/orgChart1"/>
    <dgm:cxn modelId="{283AB969-C347-4CEF-A34D-4B3820489176}" type="presParOf" srcId="{EC518852-139D-44CF-9FBC-E77957435AA9}" destId="{55DA5735-CD04-425B-A158-6402A303A17A}" srcOrd="1" destOrd="0" presId="urn:microsoft.com/office/officeart/2005/8/layout/orgChart1"/>
    <dgm:cxn modelId="{2D0D33E7-0402-4564-86B9-C0EDE429FDBC}" type="presParOf" srcId="{386B622E-BB0C-4F99-A9A9-4ACDFBA47050}" destId="{E9AA2E20-F569-44EC-A4FB-CC4AB93D622B}" srcOrd="1" destOrd="0" presId="urn:microsoft.com/office/officeart/2005/8/layout/orgChart1"/>
    <dgm:cxn modelId="{2A3F8AEC-2AB2-400C-8B19-F176D32FD30C}" type="presParOf" srcId="{E9AA2E20-F569-44EC-A4FB-CC4AB93D622B}" destId="{DA96BE37-327E-4394-9245-5514CB18876D}" srcOrd="0" destOrd="0" presId="urn:microsoft.com/office/officeart/2005/8/layout/orgChart1"/>
    <dgm:cxn modelId="{AB788128-18B6-4149-9832-DF2D60D1E827}" type="presParOf" srcId="{E9AA2E20-F569-44EC-A4FB-CC4AB93D622B}" destId="{0FFC5FE7-2595-424E-AD32-80954838A26B}" srcOrd="1" destOrd="0" presId="urn:microsoft.com/office/officeart/2005/8/layout/orgChart1"/>
    <dgm:cxn modelId="{B3B6292E-CCC0-4F14-A8BF-D8508668FDEB}" type="presParOf" srcId="{0FFC5FE7-2595-424E-AD32-80954838A26B}" destId="{F6174644-5502-4E24-9773-BB3B09C10BEF}" srcOrd="0" destOrd="0" presId="urn:microsoft.com/office/officeart/2005/8/layout/orgChart1"/>
    <dgm:cxn modelId="{DE8E0753-7C15-4354-9150-C962C846DF26}" type="presParOf" srcId="{F6174644-5502-4E24-9773-BB3B09C10BEF}" destId="{51B2235C-DD52-4DDB-8307-500A15F52C2A}" srcOrd="0" destOrd="0" presId="urn:microsoft.com/office/officeart/2005/8/layout/orgChart1"/>
    <dgm:cxn modelId="{45F15947-3B1B-4718-A02C-9193C98E7743}" type="presParOf" srcId="{F6174644-5502-4E24-9773-BB3B09C10BEF}" destId="{E4CBECF0-4721-48E4-B4DA-779A706F2F2C}" srcOrd="1" destOrd="0" presId="urn:microsoft.com/office/officeart/2005/8/layout/orgChart1"/>
    <dgm:cxn modelId="{44D8824A-04C1-477E-A180-0333CD458B1D}" type="presParOf" srcId="{0FFC5FE7-2595-424E-AD32-80954838A26B}" destId="{611EB260-61F8-4D26-B135-A6C24EDB2963}" srcOrd="1" destOrd="0" presId="urn:microsoft.com/office/officeart/2005/8/layout/orgChart1"/>
    <dgm:cxn modelId="{FD0304CB-19C7-4551-9391-4CBF6C4C3458}" type="presParOf" srcId="{0FFC5FE7-2595-424E-AD32-80954838A26B}" destId="{4BDA6473-4C50-4D6A-94F5-C9E2EAF4249A}" srcOrd="2" destOrd="0" presId="urn:microsoft.com/office/officeart/2005/8/layout/orgChart1"/>
    <dgm:cxn modelId="{B890963C-C0BA-4481-8FFA-0E86F7F1BC07}" type="presParOf" srcId="{386B622E-BB0C-4F99-A9A9-4ACDFBA47050}" destId="{013C57F3-61DE-4F05-BF76-BFC6B8D92460}" srcOrd="2" destOrd="0" presId="urn:microsoft.com/office/officeart/2005/8/layout/orgChart1"/>
    <dgm:cxn modelId="{15C1B912-2B6E-40D7-9193-F0B0E87841D8}" type="presParOf" srcId="{0F879425-7CD7-4B1B-979C-0ED99C083614}" destId="{A865170D-190F-4BC9-8AD8-785798B1B525}" srcOrd="2" destOrd="0" presId="urn:microsoft.com/office/officeart/2005/8/layout/orgChart1"/>
    <dgm:cxn modelId="{DB2464C7-B234-47A5-9DEA-0BDEA81749E4}" type="presParOf" srcId="{D909C76A-2F06-4351-8B2C-C9585D78C33A}" destId="{ADEA371A-A454-402D-AFA9-07206AB852D1}" srcOrd="2" destOrd="0" presId="urn:microsoft.com/office/officeart/2005/8/layout/orgChart1"/>
    <dgm:cxn modelId="{CE3943C3-7E68-4937-A038-37F1A2718D68}" type="presParOf" srcId="{D909C76A-2F06-4351-8B2C-C9585D78C33A}" destId="{E1D67A96-7AA0-4945-8BC8-9B9C22142B2D}" srcOrd="3" destOrd="0" presId="urn:microsoft.com/office/officeart/2005/8/layout/orgChart1"/>
    <dgm:cxn modelId="{8EBB4C60-07BB-4A07-B2F1-4E08D8BC4928}" type="presParOf" srcId="{E1D67A96-7AA0-4945-8BC8-9B9C22142B2D}" destId="{E60A3FC6-98F3-41EA-B41E-5D356278EC50}" srcOrd="0" destOrd="0" presId="urn:microsoft.com/office/officeart/2005/8/layout/orgChart1"/>
    <dgm:cxn modelId="{3F7F8D0B-774C-437B-BEBE-B622C0F86210}" type="presParOf" srcId="{E60A3FC6-98F3-41EA-B41E-5D356278EC50}" destId="{55912E1E-9BB6-418F-ABF2-AB3FC1FE79A7}" srcOrd="0" destOrd="0" presId="urn:microsoft.com/office/officeart/2005/8/layout/orgChart1"/>
    <dgm:cxn modelId="{6F529764-027F-4FE1-94B8-5A8A46FDCAD2}" type="presParOf" srcId="{E60A3FC6-98F3-41EA-B41E-5D356278EC50}" destId="{0FC021E2-0FDB-4764-878E-E9001F16BD85}" srcOrd="1" destOrd="0" presId="urn:microsoft.com/office/officeart/2005/8/layout/orgChart1"/>
    <dgm:cxn modelId="{4EB2AAD1-27EB-46E3-A558-42B05E434C91}" type="presParOf" srcId="{E1D67A96-7AA0-4945-8BC8-9B9C22142B2D}" destId="{8400E0A7-4F27-4FFE-B188-E828728FAD82}" srcOrd="1" destOrd="0" presId="urn:microsoft.com/office/officeart/2005/8/layout/orgChart1"/>
    <dgm:cxn modelId="{428AC2E0-E3CA-44F8-92DF-E56D965C6977}" type="presParOf" srcId="{8400E0A7-4F27-4FFE-B188-E828728FAD82}" destId="{E9217069-082F-474D-8397-0B051293584A}" srcOrd="0" destOrd="0" presId="urn:microsoft.com/office/officeart/2005/8/layout/orgChart1"/>
    <dgm:cxn modelId="{6D0D7EA5-18F6-4773-9BFF-CF269DFE0F3A}" type="presParOf" srcId="{8400E0A7-4F27-4FFE-B188-E828728FAD82}" destId="{AED35E95-DB38-4D92-81A3-482F44B2F316}" srcOrd="1" destOrd="0" presId="urn:microsoft.com/office/officeart/2005/8/layout/orgChart1"/>
    <dgm:cxn modelId="{B82336BB-936A-4BC1-8549-9B715D784733}" type="presParOf" srcId="{AED35E95-DB38-4D92-81A3-482F44B2F316}" destId="{53EA1D43-7907-446B-88C5-AEEBE9663D88}" srcOrd="0" destOrd="0" presId="urn:microsoft.com/office/officeart/2005/8/layout/orgChart1"/>
    <dgm:cxn modelId="{50CBC856-8A4C-462F-890D-84CF8229CA05}" type="presParOf" srcId="{53EA1D43-7907-446B-88C5-AEEBE9663D88}" destId="{6935FCFF-06A2-4D7C-8AE6-4A6BB217349A}" srcOrd="0" destOrd="0" presId="urn:microsoft.com/office/officeart/2005/8/layout/orgChart1"/>
    <dgm:cxn modelId="{1C0D4B74-7CC6-4C18-8028-6020058C029E}" type="presParOf" srcId="{53EA1D43-7907-446B-88C5-AEEBE9663D88}" destId="{C72F3C77-0EBD-4AF9-8154-FDE330F29F0A}" srcOrd="1" destOrd="0" presId="urn:microsoft.com/office/officeart/2005/8/layout/orgChart1"/>
    <dgm:cxn modelId="{9A3269FA-2858-4DF0-BC15-7654302A34EA}" type="presParOf" srcId="{AED35E95-DB38-4D92-81A3-482F44B2F316}" destId="{7336BFE9-9516-456D-99C2-4BEDE25822E0}" srcOrd="1" destOrd="0" presId="urn:microsoft.com/office/officeart/2005/8/layout/orgChart1"/>
    <dgm:cxn modelId="{013E2F06-7042-4320-8504-4F8C28E8A88A}" type="presParOf" srcId="{AED35E95-DB38-4D92-81A3-482F44B2F316}" destId="{AE16D70A-B793-4FB6-91D7-F18E2EA7C108}" srcOrd="2" destOrd="0" presId="urn:microsoft.com/office/officeart/2005/8/layout/orgChart1"/>
    <dgm:cxn modelId="{6D112E87-F987-4F5F-BB0A-671495E48778}" type="presParOf" srcId="{E1D67A96-7AA0-4945-8BC8-9B9C22142B2D}" destId="{65E3A498-3EC6-4BB6-8FE3-E5FF59846909}" srcOrd="2" destOrd="0" presId="urn:microsoft.com/office/officeart/2005/8/layout/orgChart1"/>
    <dgm:cxn modelId="{B702A051-BC36-44A9-B49E-F2273D2AC795}" type="presParOf" srcId="{D909C76A-2F06-4351-8B2C-C9585D78C33A}" destId="{DB832175-AD6C-4861-9A16-0E5BC14A0FB1}" srcOrd="4" destOrd="0" presId="urn:microsoft.com/office/officeart/2005/8/layout/orgChart1"/>
    <dgm:cxn modelId="{34D309D1-3A5D-4C77-A5CF-C36099765868}" type="presParOf" srcId="{D909C76A-2F06-4351-8B2C-C9585D78C33A}" destId="{0BD3089A-A135-44EB-BA58-702EEF939957}" srcOrd="5" destOrd="0" presId="urn:microsoft.com/office/officeart/2005/8/layout/orgChart1"/>
    <dgm:cxn modelId="{1FF61F16-1D9D-4FB4-AED1-F10041D4AAA2}" type="presParOf" srcId="{0BD3089A-A135-44EB-BA58-702EEF939957}" destId="{400FE2A6-262C-4DDB-8783-5AC310702375}" srcOrd="0" destOrd="0" presId="urn:microsoft.com/office/officeart/2005/8/layout/orgChart1"/>
    <dgm:cxn modelId="{29223041-2733-44A8-83A2-A465BDE3F464}" type="presParOf" srcId="{400FE2A6-262C-4DDB-8783-5AC310702375}" destId="{9D3722C9-EB78-426C-8944-F8384B442759}" srcOrd="0" destOrd="0" presId="urn:microsoft.com/office/officeart/2005/8/layout/orgChart1"/>
    <dgm:cxn modelId="{1E4101BD-B1CD-4D04-B9C7-5D2A0B597CE8}" type="presParOf" srcId="{400FE2A6-262C-4DDB-8783-5AC310702375}" destId="{5B5E0591-072A-47CC-B2F4-97AC0625D8EF}" srcOrd="1" destOrd="0" presId="urn:microsoft.com/office/officeart/2005/8/layout/orgChart1"/>
    <dgm:cxn modelId="{03747148-9072-44AA-8542-4C1677D0FB86}" type="presParOf" srcId="{0BD3089A-A135-44EB-BA58-702EEF939957}" destId="{4D7F1FA3-CF17-4ED7-BC8F-543C94BEB20C}" srcOrd="1" destOrd="0" presId="urn:microsoft.com/office/officeart/2005/8/layout/orgChart1"/>
    <dgm:cxn modelId="{1C549C52-4469-4302-8504-1540B785D263}" type="presParOf" srcId="{4D7F1FA3-CF17-4ED7-BC8F-543C94BEB20C}" destId="{1568D9EE-F553-4D85-9652-8A7DC900B0E6}" srcOrd="0" destOrd="0" presId="urn:microsoft.com/office/officeart/2005/8/layout/orgChart1"/>
    <dgm:cxn modelId="{D64AED98-3FC8-4CBF-B26B-C8D047D52739}" type="presParOf" srcId="{4D7F1FA3-CF17-4ED7-BC8F-543C94BEB20C}" destId="{E3315F6B-C7CE-40AF-9979-913CD92551EA}" srcOrd="1" destOrd="0" presId="urn:microsoft.com/office/officeart/2005/8/layout/orgChart1"/>
    <dgm:cxn modelId="{E9E5DFBA-D07E-4814-9F30-0A9B34F9A4CF}" type="presParOf" srcId="{E3315F6B-C7CE-40AF-9979-913CD92551EA}" destId="{F363641E-B253-4A6C-8527-11F395A30FED}" srcOrd="0" destOrd="0" presId="urn:microsoft.com/office/officeart/2005/8/layout/orgChart1"/>
    <dgm:cxn modelId="{2AE09B17-D7BD-4BAC-AB8E-9FAB03C21FFA}" type="presParOf" srcId="{F363641E-B253-4A6C-8527-11F395A30FED}" destId="{B1862205-2F5F-4B31-A497-CFDEE8988CB9}" srcOrd="0" destOrd="0" presId="urn:microsoft.com/office/officeart/2005/8/layout/orgChart1"/>
    <dgm:cxn modelId="{8BE39DD9-728E-4869-B26E-8D5BFDA57459}" type="presParOf" srcId="{F363641E-B253-4A6C-8527-11F395A30FED}" destId="{7D5E5822-0DBA-48EA-815B-5A9822307EF3}" srcOrd="1" destOrd="0" presId="urn:microsoft.com/office/officeart/2005/8/layout/orgChart1"/>
    <dgm:cxn modelId="{93600C34-1AF1-4AE9-84FB-C09860E2154D}" type="presParOf" srcId="{E3315F6B-C7CE-40AF-9979-913CD92551EA}" destId="{895CC804-9ADD-416C-AD36-C445BFFEF4F6}" srcOrd="1" destOrd="0" presId="urn:microsoft.com/office/officeart/2005/8/layout/orgChart1"/>
    <dgm:cxn modelId="{AC365D32-AC72-499E-B92E-653D824FA8FD}" type="presParOf" srcId="{E3315F6B-C7CE-40AF-9979-913CD92551EA}" destId="{15AA7843-73C0-40C5-B8DD-E18D489634B9}" srcOrd="2" destOrd="0" presId="urn:microsoft.com/office/officeart/2005/8/layout/orgChart1"/>
    <dgm:cxn modelId="{1D5E9D02-D029-40F5-B17C-8D3731871847}" type="presParOf" srcId="{0BD3089A-A135-44EB-BA58-702EEF939957}" destId="{DB88EBC9-B6F8-41CF-B144-B377A63CD9DC}" srcOrd="2" destOrd="0" presId="urn:microsoft.com/office/officeart/2005/8/layout/orgChart1"/>
    <dgm:cxn modelId="{922B9A76-C38D-4E1F-AF68-F5C4737EED87}" type="presParOf" srcId="{72527BA5-F483-42D3-BF6B-23335C503F03}" destId="{B0FC4233-1992-43D9-BE08-5F3A286C7FB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D3D31-2D50-4C55-9CD3-8DAC7F78EB70}">
      <dsp:nvSpPr>
        <dsp:cNvPr id="0" name=""/>
        <dsp:cNvSpPr/>
      </dsp:nvSpPr>
      <dsp:spPr>
        <a:xfrm>
          <a:off x="2708840" y="496"/>
          <a:ext cx="4063261"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Without ART</a:t>
          </a:r>
        </a:p>
        <a:p>
          <a:pPr marL="285750" lvl="1" indent="-285750" algn="l" defTabSz="1377950">
            <a:lnSpc>
              <a:spcPct val="90000"/>
            </a:lnSpc>
            <a:spcBef>
              <a:spcPct val="0"/>
            </a:spcBef>
            <a:spcAft>
              <a:spcPct val="15000"/>
            </a:spcAft>
            <a:buChar char="•"/>
          </a:pPr>
          <a:r>
            <a:rPr lang="en-US" sz="3100" kern="1200" dirty="0"/>
            <a:t>40% if breastfeeding</a:t>
          </a:r>
        </a:p>
      </dsp:txBody>
      <dsp:txXfrm>
        <a:off x="2708840" y="242342"/>
        <a:ext cx="3337724" cy="1451073"/>
      </dsp:txXfrm>
    </dsp:sp>
    <dsp:sp modelId="{C2864748-2248-4A10-B6D9-96B57F92F428}">
      <dsp:nvSpPr>
        <dsp:cNvPr id="0" name=""/>
        <dsp:cNvSpPr/>
      </dsp:nvSpPr>
      <dsp:spPr>
        <a:xfrm>
          <a:off x="0" y="496"/>
          <a:ext cx="2708840" cy="1934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25%</a:t>
          </a:r>
        </a:p>
      </dsp:txBody>
      <dsp:txXfrm>
        <a:off x="94447" y="94943"/>
        <a:ext cx="2519946" cy="1745871"/>
      </dsp:txXfrm>
    </dsp:sp>
    <dsp:sp modelId="{8EA703D0-5244-4E64-A0B3-1C465EEDAE6D}">
      <dsp:nvSpPr>
        <dsp:cNvPr id="0" name=""/>
        <dsp:cNvSpPr/>
      </dsp:nvSpPr>
      <dsp:spPr>
        <a:xfrm>
          <a:off x="2708840" y="2128738"/>
          <a:ext cx="4063261"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With ART</a:t>
          </a:r>
        </a:p>
        <a:p>
          <a:pPr marL="285750" lvl="1" indent="-285750" algn="l" defTabSz="1377950">
            <a:lnSpc>
              <a:spcPct val="90000"/>
            </a:lnSpc>
            <a:spcBef>
              <a:spcPct val="0"/>
            </a:spcBef>
            <a:spcAft>
              <a:spcPct val="15000"/>
            </a:spcAft>
            <a:buChar char="•"/>
          </a:pPr>
          <a:r>
            <a:rPr lang="en-US" sz="3100" kern="1200" dirty="0"/>
            <a:t>Optimal perinatal treatment</a:t>
          </a:r>
        </a:p>
      </dsp:txBody>
      <dsp:txXfrm>
        <a:off x="2708840" y="2370584"/>
        <a:ext cx="3337724" cy="1451073"/>
      </dsp:txXfrm>
    </dsp:sp>
    <dsp:sp modelId="{261909D4-3644-4FDE-B2A1-6532C70770EC}">
      <dsp:nvSpPr>
        <dsp:cNvPr id="0" name=""/>
        <dsp:cNvSpPr/>
      </dsp:nvSpPr>
      <dsp:spPr>
        <a:xfrm>
          <a:off x="0" y="2128738"/>
          <a:ext cx="2708840" cy="1934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&lt;1%</a:t>
          </a:r>
        </a:p>
      </dsp:txBody>
      <dsp:txXfrm>
        <a:off x="94447" y="2223185"/>
        <a:ext cx="251994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8D9EE-F553-4D85-9652-8A7DC900B0E6}">
      <dsp:nvSpPr>
        <dsp:cNvPr id="0" name=""/>
        <dsp:cNvSpPr/>
      </dsp:nvSpPr>
      <dsp:spPr>
        <a:xfrm>
          <a:off x="5945107" y="1725481"/>
          <a:ext cx="213568" cy="654942"/>
        </a:xfrm>
        <a:custGeom>
          <a:avLst/>
          <a:gdLst/>
          <a:ahLst/>
          <a:cxnLst/>
          <a:rect l="0" t="0" r="0" b="0"/>
          <a:pathLst>
            <a:path>
              <a:moveTo>
                <a:pt x="0" y="0"/>
              </a:moveTo>
              <a:lnTo>
                <a:pt x="0" y="654942"/>
              </a:lnTo>
              <a:lnTo>
                <a:pt x="213568" y="65494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B832175-AD6C-4861-9A16-0E5BC14A0FB1}">
      <dsp:nvSpPr>
        <dsp:cNvPr id="0" name=""/>
        <dsp:cNvSpPr/>
      </dsp:nvSpPr>
      <dsp:spPr>
        <a:xfrm>
          <a:off x="4216176" y="714591"/>
          <a:ext cx="2298447" cy="298995"/>
        </a:xfrm>
        <a:custGeom>
          <a:avLst/>
          <a:gdLst/>
          <a:ahLst/>
          <a:cxnLst/>
          <a:rect l="0" t="0" r="0" b="0"/>
          <a:pathLst>
            <a:path>
              <a:moveTo>
                <a:pt x="0" y="0"/>
              </a:moveTo>
              <a:lnTo>
                <a:pt x="0" y="149497"/>
              </a:lnTo>
              <a:lnTo>
                <a:pt x="2298447" y="149497"/>
              </a:lnTo>
              <a:lnTo>
                <a:pt x="2298447" y="29899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E9217069-082F-474D-8397-0B051293584A}">
      <dsp:nvSpPr>
        <dsp:cNvPr id="0" name=""/>
        <dsp:cNvSpPr/>
      </dsp:nvSpPr>
      <dsp:spPr>
        <a:xfrm>
          <a:off x="3126430" y="1725481"/>
          <a:ext cx="91440" cy="1427156"/>
        </a:xfrm>
        <a:custGeom>
          <a:avLst/>
          <a:gdLst/>
          <a:ahLst/>
          <a:cxnLst/>
          <a:rect l="0" t="0" r="0" b="0"/>
          <a:pathLst>
            <a:path>
              <a:moveTo>
                <a:pt x="45720" y="0"/>
              </a:moveTo>
              <a:lnTo>
                <a:pt x="45720" y="1427156"/>
              </a:lnTo>
              <a:lnTo>
                <a:pt x="113791" y="142715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DEA371A-A454-402D-AFA9-07206AB852D1}">
      <dsp:nvSpPr>
        <dsp:cNvPr id="0" name=""/>
        <dsp:cNvSpPr/>
      </dsp:nvSpPr>
      <dsp:spPr>
        <a:xfrm>
          <a:off x="3741666" y="714591"/>
          <a:ext cx="474509" cy="298995"/>
        </a:xfrm>
        <a:custGeom>
          <a:avLst/>
          <a:gdLst/>
          <a:ahLst/>
          <a:cxnLst/>
          <a:rect l="0" t="0" r="0" b="0"/>
          <a:pathLst>
            <a:path>
              <a:moveTo>
                <a:pt x="474509" y="0"/>
              </a:moveTo>
              <a:lnTo>
                <a:pt x="474509" y="149497"/>
              </a:lnTo>
              <a:lnTo>
                <a:pt x="0" y="149497"/>
              </a:lnTo>
              <a:lnTo>
                <a:pt x="0" y="29899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A96BE37-327E-4394-9245-5514CB18876D}">
      <dsp:nvSpPr>
        <dsp:cNvPr id="0" name=""/>
        <dsp:cNvSpPr/>
      </dsp:nvSpPr>
      <dsp:spPr>
        <a:xfrm>
          <a:off x="647842" y="3995044"/>
          <a:ext cx="637449" cy="751593"/>
        </a:xfrm>
        <a:custGeom>
          <a:avLst/>
          <a:gdLst/>
          <a:ahLst/>
          <a:cxnLst/>
          <a:rect l="0" t="0" r="0" b="0"/>
          <a:pathLst>
            <a:path>
              <a:moveTo>
                <a:pt x="0" y="0"/>
              </a:moveTo>
              <a:lnTo>
                <a:pt x="0" y="751593"/>
              </a:lnTo>
              <a:lnTo>
                <a:pt x="637449" y="75159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7C23856-35A9-4A75-82E3-4490EECF71BD}">
      <dsp:nvSpPr>
        <dsp:cNvPr id="0" name=""/>
        <dsp:cNvSpPr/>
      </dsp:nvSpPr>
      <dsp:spPr>
        <a:xfrm>
          <a:off x="1583038" y="1725481"/>
          <a:ext cx="334690" cy="120488"/>
        </a:xfrm>
        <a:custGeom>
          <a:avLst/>
          <a:gdLst/>
          <a:ahLst/>
          <a:cxnLst/>
          <a:rect l="0" t="0" r="0" b="0"/>
          <a:pathLst>
            <a:path>
              <a:moveTo>
                <a:pt x="334690" y="0"/>
              </a:moveTo>
              <a:lnTo>
                <a:pt x="0" y="0"/>
              </a:lnTo>
              <a:lnTo>
                <a:pt x="0" y="12048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05BEE3F2-F1F4-4EA8-9964-62FDEAC0122B}">
      <dsp:nvSpPr>
        <dsp:cNvPr id="0" name=""/>
        <dsp:cNvSpPr/>
      </dsp:nvSpPr>
      <dsp:spPr>
        <a:xfrm>
          <a:off x="1917728" y="714591"/>
          <a:ext cx="2298447" cy="298995"/>
        </a:xfrm>
        <a:custGeom>
          <a:avLst/>
          <a:gdLst/>
          <a:ahLst/>
          <a:cxnLst/>
          <a:rect l="0" t="0" r="0" b="0"/>
          <a:pathLst>
            <a:path>
              <a:moveTo>
                <a:pt x="2298447" y="0"/>
              </a:moveTo>
              <a:lnTo>
                <a:pt x="2298447" y="149497"/>
              </a:lnTo>
              <a:lnTo>
                <a:pt x="0" y="149497"/>
              </a:lnTo>
              <a:lnTo>
                <a:pt x="0" y="29899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E2E8DBE-FB90-461D-B925-93113EBDAC47}">
      <dsp:nvSpPr>
        <dsp:cNvPr id="0" name=""/>
        <dsp:cNvSpPr/>
      </dsp:nvSpPr>
      <dsp:spPr>
        <a:xfrm>
          <a:off x="3504281" y="2697"/>
          <a:ext cx="1423788" cy="711894"/>
        </a:xfrm>
        <a:prstGeom prst="roundRect">
          <a:avLst/>
        </a:prstGeom>
        <a:solidFill>
          <a:schemeClr val="bg2"/>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dirty="0"/>
            <a:t>Pregnant person’s</a:t>
          </a:r>
        </a:p>
        <a:p>
          <a:pPr marL="0" lvl="0" indent="0" algn="ctr" defTabSz="711200">
            <a:lnSpc>
              <a:spcPct val="100000"/>
            </a:lnSpc>
            <a:spcBef>
              <a:spcPct val="0"/>
            </a:spcBef>
            <a:spcAft>
              <a:spcPts val="0"/>
            </a:spcAft>
            <a:buNone/>
          </a:pPr>
          <a:r>
            <a:rPr lang="en-US" sz="1600" b="1" kern="1200" dirty="0"/>
            <a:t> HIV Status</a:t>
          </a:r>
        </a:p>
      </dsp:txBody>
      <dsp:txXfrm>
        <a:off x="3539033" y="37449"/>
        <a:ext cx="1354284" cy="642390"/>
      </dsp:txXfrm>
    </dsp:sp>
    <dsp:sp modelId="{C1D54E70-3619-4B3B-AF4E-9415968DCF99}">
      <dsp:nvSpPr>
        <dsp:cNvPr id="0" name=""/>
        <dsp:cNvSpPr/>
      </dsp:nvSpPr>
      <dsp:spPr>
        <a:xfrm>
          <a:off x="1205834" y="1013587"/>
          <a:ext cx="1423788" cy="711894"/>
        </a:xfrm>
        <a:prstGeom prst="roundRect">
          <a:avLst/>
        </a:prstGeom>
        <a:solidFill>
          <a:schemeClr val="bg2"/>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HIV-Status Unknown</a:t>
          </a:r>
        </a:p>
      </dsp:txBody>
      <dsp:txXfrm>
        <a:off x="1240586" y="1048339"/>
        <a:ext cx="1354284" cy="642390"/>
      </dsp:txXfrm>
    </dsp:sp>
    <dsp:sp modelId="{27806450-F1D5-4463-85A6-9A3448D258FD}">
      <dsp:nvSpPr>
        <dsp:cNvPr id="0" name=""/>
        <dsp:cNvSpPr/>
      </dsp:nvSpPr>
      <dsp:spPr>
        <a:xfrm>
          <a:off x="414043" y="1845969"/>
          <a:ext cx="2337989" cy="2149074"/>
        </a:xfrm>
        <a:prstGeom prst="roundRect">
          <a:avLst/>
        </a:prstGeom>
        <a:solidFill>
          <a:schemeClr val="tx2">
            <a:lumMod val="40000"/>
            <a:lumOff val="6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Obtain rapid Point of Care (POC) 4th Generation HIV test for</a:t>
          </a:r>
          <a:r>
            <a:rPr lang="en-US" sz="1400" kern="1200" baseline="30000" dirty="0"/>
            <a:t>a</a:t>
          </a:r>
          <a:r>
            <a:rPr lang="en-US" sz="1400" kern="1200" dirty="0"/>
            <a:t>: </a:t>
          </a:r>
        </a:p>
        <a:p>
          <a:pPr marL="0" lvl="0" indent="0" algn="ctr" defTabSz="622300">
            <a:lnSpc>
              <a:spcPct val="100000"/>
            </a:lnSpc>
            <a:spcBef>
              <a:spcPct val="0"/>
            </a:spcBef>
            <a:spcAft>
              <a:spcPts val="0"/>
            </a:spcAft>
            <a:buNone/>
          </a:pPr>
          <a:r>
            <a:rPr lang="en-US" sz="1400" kern="1200" dirty="0"/>
            <a:t>1. All patients with unknown HIV status at time of labor</a:t>
          </a:r>
        </a:p>
        <a:p>
          <a:pPr marL="0" lvl="0" indent="0" algn="l" defTabSz="622300">
            <a:lnSpc>
              <a:spcPct val="100000"/>
            </a:lnSpc>
            <a:spcBef>
              <a:spcPct val="0"/>
            </a:spcBef>
            <a:spcAft>
              <a:spcPts val="0"/>
            </a:spcAft>
            <a:buNone/>
          </a:pPr>
          <a:r>
            <a:rPr lang="en-US" sz="1400" kern="1200" dirty="0"/>
            <a:t>2. All persons in labor who tested negative for HIV early in pregnancy but are at increased risk AND not retested in 3rd trimester</a:t>
          </a:r>
        </a:p>
      </dsp:txBody>
      <dsp:txXfrm>
        <a:off x="518952" y="1950878"/>
        <a:ext cx="2128171" cy="1939256"/>
      </dsp:txXfrm>
    </dsp:sp>
    <dsp:sp modelId="{51B2235C-DD52-4DDB-8307-500A15F52C2A}">
      <dsp:nvSpPr>
        <dsp:cNvPr id="0" name=""/>
        <dsp:cNvSpPr/>
      </dsp:nvSpPr>
      <dsp:spPr>
        <a:xfrm>
          <a:off x="1285292" y="4223227"/>
          <a:ext cx="1645245" cy="1046819"/>
        </a:xfrm>
        <a:prstGeom prst="roundRect">
          <a:avLst/>
        </a:prstGeom>
        <a:solidFill>
          <a:schemeClr val="accent4">
            <a:lumMod val="60000"/>
            <a:lumOff val="4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Start IV ZDV immediately in all women with Positive Rapid HIV-antibody testing</a:t>
          </a:r>
        </a:p>
      </dsp:txBody>
      <dsp:txXfrm>
        <a:off x="1336393" y="4274328"/>
        <a:ext cx="1543043" cy="944617"/>
      </dsp:txXfrm>
    </dsp:sp>
    <dsp:sp modelId="{55912E1E-9BB6-418F-ABF2-AB3FC1FE79A7}">
      <dsp:nvSpPr>
        <dsp:cNvPr id="0" name=""/>
        <dsp:cNvSpPr/>
      </dsp:nvSpPr>
      <dsp:spPr>
        <a:xfrm>
          <a:off x="3029771" y="1013587"/>
          <a:ext cx="1423788" cy="711894"/>
        </a:xfrm>
        <a:prstGeom prst="roundRect">
          <a:avLst/>
        </a:prstGeom>
        <a:solidFill>
          <a:schemeClr val="accent2">
            <a:lumMod val="40000"/>
            <a:lumOff val="6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HIV-</a:t>
          </a:r>
          <a:r>
            <a:rPr lang="en-US" sz="1600" b="1" kern="1200" dirty="0" err="1"/>
            <a:t>Positive</a:t>
          </a:r>
          <a:r>
            <a:rPr lang="en-US" sz="1600" b="1" kern="1200" baseline="30000" dirty="0" err="1"/>
            <a:t>b,</a:t>
          </a:r>
          <a:r>
            <a:rPr lang="en-US" sz="1200" kern="1200" baseline="30000" dirty="0" err="1"/>
            <a:t>c</a:t>
          </a:r>
          <a:endParaRPr lang="en-US" sz="1200" kern="1200" baseline="30000" dirty="0"/>
        </a:p>
      </dsp:txBody>
      <dsp:txXfrm>
        <a:off x="3064523" y="1048339"/>
        <a:ext cx="1354284" cy="642390"/>
      </dsp:txXfrm>
    </dsp:sp>
    <dsp:sp modelId="{6935FCFF-06A2-4D7C-8AE6-4A6BB217349A}">
      <dsp:nvSpPr>
        <dsp:cNvPr id="0" name=""/>
        <dsp:cNvSpPr/>
      </dsp:nvSpPr>
      <dsp:spPr>
        <a:xfrm>
          <a:off x="3240222" y="2030542"/>
          <a:ext cx="2473961" cy="2244190"/>
        </a:xfrm>
        <a:prstGeom prst="roundRect">
          <a:avLst/>
        </a:prstGeom>
        <a:solidFill>
          <a:schemeClr val="accent1">
            <a:lumMod val="40000"/>
            <a:lumOff val="6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US" sz="1400" kern="1200" dirty="0"/>
            <a:t>1. Administer </a:t>
          </a:r>
          <a:r>
            <a:rPr lang="en-US" sz="1400" b="1" kern="1200" dirty="0"/>
            <a:t>IV zidovudine </a:t>
          </a:r>
          <a:r>
            <a:rPr lang="en-US" sz="1400" kern="1200" dirty="0"/>
            <a:t>regardless of mode of delivery:</a:t>
          </a:r>
        </a:p>
        <a:p>
          <a:pPr marL="0" lvl="0" indent="0" algn="l" defTabSz="622300">
            <a:lnSpc>
              <a:spcPct val="90000"/>
            </a:lnSpc>
            <a:spcBef>
              <a:spcPct val="0"/>
            </a:spcBef>
            <a:spcAft>
              <a:spcPct val="35000"/>
            </a:spcAft>
            <a:buNone/>
          </a:pPr>
          <a:r>
            <a:rPr lang="en-US" sz="1400" b="1" kern="1200" dirty="0"/>
            <a:t>Loading dose</a:t>
          </a:r>
          <a:r>
            <a:rPr lang="en-US" sz="1400" kern="1200" dirty="0"/>
            <a:t>: 2 mg/kg IV over 1 hour</a:t>
          </a:r>
        </a:p>
        <a:p>
          <a:pPr marL="0" lvl="0" indent="0" algn="l" defTabSz="622300">
            <a:lnSpc>
              <a:spcPct val="90000"/>
            </a:lnSpc>
            <a:spcBef>
              <a:spcPct val="0"/>
            </a:spcBef>
            <a:spcAft>
              <a:spcPct val="35000"/>
            </a:spcAft>
            <a:buNone/>
          </a:pPr>
          <a:r>
            <a:rPr lang="en-US" sz="1400" b="1" kern="1200" dirty="0"/>
            <a:t>Maintenance dose</a:t>
          </a:r>
          <a:r>
            <a:rPr lang="en-US" sz="1400" kern="1200" dirty="0"/>
            <a:t>: 1 mg/kg/hour continuous infusion until the umbilical cord is clamp</a:t>
          </a:r>
        </a:p>
        <a:p>
          <a:pPr marL="0" lvl="0" indent="0" algn="l" defTabSz="622300">
            <a:lnSpc>
              <a:spcPct val="90000"/>
            </a:lnSpc>
            <a:spcBef>
              <a:spcPct val="0"/>
            </a:spcBef>
            <a:spcAft>
              <a:spcPct val="35000"/>
            </a:spcAft>
            <a:buNone/>
          </a:pPr>
          <a:r>
            <a:rPr lang="en-US" sz="1400" kern="1200" dirty="0"/>
            <a:t>2. Continue home ARV while inpatient</a:t>
          </a:r>
        </a:p>
      </dsp:txBody>
      <dsp:txXfrm>
        <a:off x="3349774" y="2140094"/>
        <a:ext cx="2254857" cy="2025086"/>
      </dsp:txXfrm>
    </dsp:sp>
    <dsp:sp modelId="{9D3722C9-EB78-426C-8944-F8384B442759}">
      <dsp:nvSpPr>
        <dsp:cNvPr id="0" name=""/>
        <dsp:cNvSpPr/>
      </dsp:nvSpPr>
      <dsp:spPr>
        <a:xfrm>
          <a:off x="5802728" y="1013587"/>
          <a:ext cx="1423788" cy="711894"/>
        </a:xfrm>
        <a:prstGeom prst="roundRect">
          <a:avLst/>
        </a:prstGeom>
        <a:solidFill>
          <a:schemeClr val="accent6">
            <a:lumMod val="60000"/>
            <a:lumOff val="40000"/>
          </a:schemeClr>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HIV-Negative</a:t>
          </a:r>
        </a:p>
      </dsp:txBody>
      <dsp:txXfrm>
        <a:off x="5837480" y="1048339"/>
        <a:ext cx="1354284" cy="642390"/>
      </dsp:txXfrm>
    </dsp:sp>
    <dsp:sp modelId="{B1862205-2F5F-4B31-A497-CFDEE8988CB9}">
      <dsp:nvSpPr>
        <dsp:cNvPr id="0" name=""/>
        <dsp:cNvSpPr/>
      </dsp:nvSpPr>
      <dsp:spPr>
        <a:xfrm>
          <a:off x="6158676" y="2024477"/>
          <a:ext cx="1423788" cy="711894"/>
        </a:xfrm>
        <a:prstGeom prst="roundRect">
          <a:avLst/>
        </a:prstGeom>
        <a:solidFill>
          <a:schemeClr val="bg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Standard of Care</a:t>
          </a:r>
        </a:p>
      </dsp:txBody>
      <dsp:txXfrm>
        <a:off x="6193428" y="2059229"/>
        <a:ext cx="1354284" cy="6423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7468E72-8AEE-4776-8EC2-8F14C1583EEA}" type="datetimeFigureOut">
              <a:rPr lang="en-US" smtClean="0"/>
              <a:t>9/20/21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E35FF8-FB14-4879-9BC3-604A38BAED07}" type="slidenum">
              <a:rPr lang="en-US" smtClean="0"/>
              <a:t>‹#›</a:t>
            </a:fld>
            <a:endParaRPr lang="en-US" dirty="0"/>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D2E51A-2061-4AC9-BA02-AAC57C58C28B}" type="datetimeFigureOut">
              <a:rPr lang="en-US" smtClean="0"/>
              <a:t>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579D2-C235-4ED6-AECE-F4AE1A05BE8B}" type="slidenum">
              <a:rPr lang="en-US" smtClean="0"/>
              <a:t>‹#›</a:t>
            </a:fld>
            <a:endParaRPr lang="en-US" dirty="0"/>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da.gov/Drugs/DrugSafety/ucm608112.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ema.europa.eu/ema/index.jsp?curl=pages/news_and_events/news/2018/05/news_detail_002956.jsp&amp;mid=WC0b01ac058004d5c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hiv.uw.edu/go/prevention/nonoccupational-postexposure-prophylaxis" TargetMode="External"/><Relationship Id="rId3" Type="http://schemas.openxmlformats.org/officeDocument/2006/relationships/hyperlink" Target="https://healthhiv.org/programs/hpcp/" TargetMode="External"/><Relationship Id="rId7" Type="http://schemas.openxmlformats.org/officeDocument/2006/relationships/hyperlink" Target="https://www.hiv.uw.edu/go/prevention/preexposure-prophylaxis-pre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nccc.ucsf.edu/clinician-consultation/prep-pre-exposure-prophylaxis/" TargetMode="External"/><Relationship Id="rId5" Type="http://schemas.openxmlformats.org/officeDocument/2006/relationships/hyperlink" Target="https://aidsetc.org/aetc-program/south-central-aetc" TargetMode="External"/><Relationship Id="rId10" Type="http://schemas.openxmlformats.org/officeDocument/2006/relationships/hyperlink" Target="https://primeinc.org/hiv?s=aetc" TargetMode="External"/><Relationship Id="rId4" Type="http://schemas.openxmlformats.org/officeDocument/2006/relationships/hyperlink" Target="https://echo.unm.edu/locations-2/echo-hubs-superhubs-united-states/" TargetMode="External"/><Relationship Id="rId9" Type="http://schemas.openxmlformats.org/officeDocument/2006/relationships/hyperlink" Target="https://aidsvu.org/preptoolkit2018/"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risk/estimates/riskbehavior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 date: 08 2021</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dirty="0"/>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008C99"/>
              </a:buClr>
              <a:buFont typeface="Arial" panose="020B0604020202020204" pitchFamily="34" charset="0"/>
              <a:buChar char="•"/>
            </a:pPr>
            <a:r>
              <a:rPr lang="en-US" sz="1200" dirty="0">
                <a:latin typeface="Arial" panose="020B0604020202020204" pitchFamily="34" charset="0"/>
                <a:cs typeface="Arial" panose="020B0604020202020204" pitchFamily="34" charset="0"/>
              </a:rPr>
              <a:t>Current regimens are easier to take, more effective, and safer than older regimens.</a:t>
            </a:r>
          </a:p>
          <a:p>
            <a:pPr marL="342900" indent="-342900">
              <a:buClr>
                <a:srgbClr val="008C99"/>
              </a:buClr>
              <a:buFont typeface="Arial" panose="020B0604020202020204" pitchFamily="34" charset="0"/>
              <a:buChar char="•"/>
            </a:pPr>
            <a:r>
              <a:rPr lang="en-US" sz="1200" dirty="0">
                <a:latin typeface="Arial" panose="020B0604020202020204" pitchFamily="34" charset="0"/>
                <a:cs typeface="Arial" panose="020B0604020202020204" pitchFamily="34" charset="0"/>
              </a:rPr>
              <a:t>Many single-tablet once-daily regimens are currently FDA approved.</a:t>
            </a:r>
          </a:p>
          <a:p>
            <a:pPr>
              <a:buFont typeface="Arial" panose="020B0604020202020204" pitchFamily="34" charset="0"/>
              <a:buChar char="•"/>
            </a:pPr>
            <a:r>
              <a:rPr lang="en-US" dirty="0">
                <a:solidFill>
                  <a:schemeClr val="tx1"/>
                </a:solidFill>
              </a:rPr>
              <a:t>ART is recommended for treatment:</a:t>
            </a:r>
            <a:r>
              <a:rPr lang="ja-JP" altLang="en-US" sz="1200" dirty="0">
                <a:solidFill>
                  <a:schemeClr val="tx1"/>
                </a:solidFill>
              </a:rPr>
              <a:t>“</a:t>
            </a:r>
            <a:r>
              <a:rPr lang="en-US" sz="1200" dirty="0">
                <a:solidFill>
                  <a:schemeClr val="tx1"/>
                </a:solidFill>
              </a:rPr>
              <a:t>ART is recommended for all HIV-infected individuals, regardless of CD4 T lymphocyte cell count, to reduce the morbidity and mortality associated with HIV infection.</a:t>
            </a:r>
            <a:r>
              <a:rPr lang="ja-JP" altLang="en-US" sz="1200" dirty="0">
                <a:solidFill>
                  <a:schemeClr val="tx1"/>
                </a:solidFill>
              </a:rPr>
              <a:t>”</a:t>
            </a:r>
            <a:r>
              <a:rPr lang="en-US" sz="1200" dirty="0">
                <a:solidFill>
                  <a:schemeClr val="tx1"/>
                </a:solidFill>
              </a:rPr>
              <a:t> (A1)</a:t>
            </a:r>
          </a:p>
          <a:p>
            <a:pPr>
              <a:buFont typeface="Arial" panose="020B0604020202020204" pitchFamily="34" charset="0"/>
              <a:buChar char="•"/>
            </a:pPr>
            <a:r>
              <a:rPr lang="en-US" dirty="0">
                <a:solidFill>
                  <a:schemeClr val="tx1"/>
                </a:solidFill>
              </a:rPr>
              <a:t>ART is recommended for prevention: </a:t>
            </a:r>
            <a:r>
              <a:rPr lang="ja-JP" altLang="en-US" sz="1200" dirty="0">
                <a:solidFill>
                  <a:schemeClr val="tx1"/>
                </a:solidFill>
              </a:rPr>
              <a:t>“</a:t>
            </a:r>
            <a:r>
              <a:rPr lang="en-US" sz="1200" dirty="0">
                <a:solidFill>
                  <a:schemeClr val="tx1"/>
                </a:solidFill>
              </a:rPr>
              <a:t>ART also is recommended for HIV-infected individuals to prevent HIV transmission.</a:t>
            </a:r>
            <a:r>
              <a:rPr lang="ja-JP" altLang="en-US" sz="1200" dirty="0">
                <a:solidFill>
                  <a:schemeClr val="tx1"/>
                </a:solidFill>
              </a:rPr>
              <a:t>”</a:t>
            </a:r>
            <a:r>
              <a:rPr lang="en-US" sz="1200" dirty="0">
                <a:solidFill>
                  <a:schemeClr val="tx1"/>
                </a:solidFill>
              </a:rPr>
              <a:t> (A1)</a:t>
            </a:r>
          </a:p>
          <a:p>
            <a:pPr>
              <a:buFont typeface="Arial" panose="020B0604020202020204" pitchFamily="34" charset="0"/>
              <a:buChar char="•"/>
            </a:pPr>
            <a:r>
              <a:rPr lang="en-US" dirty="0">
                <a:solidFill>
                  <a:schemeClr val="tx1"/>
                </a:solidFill>
              </a:rPr>
              <a:t>ART should  be initiated as soon as possible.  </a:t>
            </a:r>
            <a:r>
              <a:rPr lang="en-US" sz="1200" dirty="0">
                <a:solidFill>
                  <a:schemeClr val="tx1"/>
                </a:solidFill>
              </a:rPr>
              <a:t>On a case-by-case basis, ART may be deferred because of clinical and/or psychological factors</a:t>
            </a:r>
          </a:p>
          <a:p>
            <a:pPr>
              <a:buFont typeface="Arial" panose="020B0604020202020204" pitchFamily="34" charset="0"/>
              <a:buChar char="•"/>
            </a:pPr>
            <a:r>
              <a:rPr lang="en-US" dirty="0">
                <a:solidFill>
                  <a:schemeClr val="tx1"/>
                </a:solidFill>
              </a:rPr>
              <a:t>Patients should understand that indefinite treatment is required; ART does not cure HIV</a:t>
            </a:r>
          </a:p>
          <a:p>
            <a:pPr>
              <a:buFont typeface="Arial" panose="020B0604020202020204" pitchFamily="34" charset="0"/>
              <a:buChar char="•"/>
            </a:pPr>
            <a:r>
              <a:rPr lang="en-US" dirty="0">
                <a:solidFill>
                  <a:schemeClr val="tx1"/>
                </a:solidFill>
              </a:rPr>
              <a:t>Address strategies to optimize adherence </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dirty="0"/>
          </a:p>
        </p:txBody>
      </p:sp>
    </p:spTree>
    <p:extLst>
      <p:ext uri="{BB962C8B-B14F-4D97-AF65-F5344CB8AC3E}">
        <p14:creationId xmlns:p14="http://schemas.microsoft.com/office/powerpoint/2010/main" val="9653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kern="1200" dirty="0">
                <a:solidFill>
                  <a:schemeClr val="tx1"/>
                </a:solidFill>
                <a:latin typeface="+mn-lt"/>
                <a:ea typeface="+mn-ea"/>
                <a:cs typeface="+mn-cs"/>
              </a:rPr>
              <a:t>NRTI=nucleoside reverse transcriptase inhibitor</a:t>
            </a:r>
          </a:p>
          <a:p>
            <a:r>
              <a:rPr lang="en-US" sz="1200" kern="1200" dirty="0">
                <a:solidFill>
                  <a:schemeClr val="tx1"/>
                </a:solidFill>
                <a:latin typeface="+mn-lt"/>
                <a:ea typeface="+mn-ea"/>
                <a:cs typeface="+mn-cs"/>
              </a:rPr>
              <a:t>INSTI=integrase strand transfer inhibitor</a:t>
            </a:r>
          </a:p>
          <a:p>
            <a:r>
              <a:rPr lang="en-US" sz="1200" kern="1200" dirty="0">
                <a:solidFill>
                  <a:schemeClr val="tx1"/>
                </a:solidFill>
                <a:latin typeface="+mn-lt"/>
                <a:ea typeface="+mn-ea"/>
                <a:cs typeface="+mn-cs"/>
              </a:rPr>
              <a:t>PI= protease inhibitor</a:t>
            </a:r>
          </a:p>
          <a:p>
            <a:r>
              <a:rPr lang="en-US" sz="1200" kern="1200" dirty="0">
                <a:solidFill>
                  <a:schemeClr val="tx1"/>
                </a:solidFill>
                <a:latin typeface="+mn-lt"/>
                <a:ea typeface="+mn-ea"/>
                <a:cs typeface="+mn-cs"/>
              </a:rPr>
              <a:t>TDF/FTC=tenofovir DF/emtricitabine</a:t>
            </a:r>
          </a:p>
          <a:p>
            <a:r>
              <a:rPr lang="en-US" sz="1200" kern="1200" dirty="0">
                <a:solidFill>
                  <a:schemeClr val="tx1"/>
                </a:solidFill>
                <a:latin typeface="+mn-lt"/>
                <a:ea typeface="+mn-ea"/>
                <a:cs typeface="+mn-cs"/>
              </a:rPr>
              <a:t>ABC/3TC=abacavir/lamivudine</a:t>
            </a:r>
          </a:p>
          <a:p>
            <a:r>
              <a:rPr lang="en-US" sz="1200" kern="1200" dirty="0">
                <a:solidFill>
                  <a:schemeClr val="tx1"/>
                </a:solidFill>
                <a:latin typeface="+mn-lt"/>
                <a:ea typeface="+mn-ea"/>
                <a:cs typeface="+mn-cs"/>
              </a:rPr>
              <a:t>Patients considering pregnancy or those who are pregnant can be counseled that ART during pregnancy generally does not increase the risk of birth defects</a:t>
            </a:r>
          </a:p>
          <a:p>
            <a:r>
              <a:rPr lang="en-US" sz="1200" kern="1200" dirty="0">
                <a:solidFill>
                  <a:schemeClr val="tx1"/>
                </a:solidFill>
                <a:latin typeface="+mn-lt"/>
                <a:ea typeface="+mn-ea"/>
                <a:cs typeface="+mn-cs"/>
              </a:rPr>
              <a:t>Although in general, the same regimens recommended for treatment of non-pregnant adults should be used in pregnant persons, the Panel has added “if appropriate drug exposure is achieved during pregnancy” to other considerations (e.g., adverse effects for pregnant persons, fetuses, or infants that outweigh benefits).</a:t>
            </a:r>
          </a:p>
          <a:p>
            <a:r>
              <a:rPr lang="en-US" sz="1200" kern="1200" dirty="0">
                <a:solidFill>
                  <a:schemeClr val="tx1"/>
                </a:solidFill>
                <a:latin typeface="+mn-lt"/>
                <a:ea typeface="+mn-ea"/>
                <a:cs typeface="+mn-cs"/>
              </a:rPr>
              <a:t>The Panel recommends that in most cases, pregnant persons who present for obstetric care on fully suppressive ARV regimens should continue their current regimens unless the regimen includes </a:t>
            </a:r>
            <a:r>
              <a:rPr lang="en-US" sz="1200" kern="1200" dirty="0" err="1">
                <a:solidFill>
                  <a:schemeClr val="tx1"/>
                </a:solidFill>
                <a:latin typeface="+mn-lt"/>
                <a:ea typeface="+mn-ea"/>
                <a:cs typeface="+mn-cs"/>
              </a:rPr>
              <a:t>didanosine</a:t>
            </a:r>
            <a:r>
              <a:rPr lang="en-US" sz="1200" kern="1200" dirty="0">
                <a:solidFill>
                  <a:schemeClr val="tx1"/>
                </a:solidFill>
                <a:latin typeface="+mn-lt"/>
                <a:ea typeface="+mn-ea"/>
                <a:cs typeface="+mn-cs"/>
              </a:rPr>
              <a:t>, stavudine, or full-dose ritonavir.</a:t>
            </a:r>
          </a:p>
          <a:p>
            <a:r>
              <a:rPr lang="en-US" sz="1200" kern="1200" baseline="0" dirty="0">
                <a:solidFill>
                  <a:schemeClr val="tx1"/>
                </a:solidFill>
                <a:latin typeface="+mn-lt"/>
                <a:ea typeface="+mn-ea"/>
                <a:cs typeface="+mn-cs"/>
              </a:rPr>
              <a:t>ART regimens with high </a:t>
            </a:r>
            <a:r>
              <a:rPr lang="en-US" sz="1200" kern="1200" baseline="0" dirty="0" err="1">
                <a:solidFill>
                  <a:schemeClr val="tx1"/>
                </a:solidFill>
                <a:latin typeface="+mn-lt"/>
                <a:ea typeface="+mn-ea"/>
                <a:cs typeface="+mn-cs"/>
              </a:rPr>
              <a:t>transplacental</a:t>
            </a:r>
            <a:r>
              <a:rPr lang="en-US" sz="1200" kern="1200" baseline="0" dirty="0">
                <a:solidFill>
                  <a:schemeClr val="tx1"/>
                </a:solidFill>
                <a:latin typeface="+mn-lt"/>
                <a:ea typeface="+mn-ea"/>
                <a:cs typeface="+mn-cs"/>
              </a:rPr>
              <a:t> passage, </a:t>
            </a:r>
            <a:r>
              <a:rPr lang="en-US" sz="1200" kern="1200" baseline="0" dirty="0" err="1">
                <a:solidFill>
                  <a:schemeClr val="tx1"/>
                </a:solidFill>
                <a:latin typeface="+mn-lt"/>
                <a:ea typeface="+mn-ea"/>
                <a:cs typeface="+mn-cs"/>
              </a:rPr>
              <a:t>ie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tenofovir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abacavir</a:t>
            </a:r>
            <a:r>
              <a:rPr lang="en-US" sz="1200" kern="1200" baseline="0" dirty="0">
                <a:solidFill>
                  <a:schemeClr val="tx1"/>
                </a:solidFill>
                <a:latin typeface="+mn-lt"/>
                <a:ea typeface="+mn-ea"/>
                <a:cs typeface="+mn-cs"/>
              </a:rPr>
              <a:t>, 3tc, </a:t>
            </a:r>
            <a:r>
              <a:rPr lang="en-US" sz="1200" kern="1200" baseline="0" dirty="0" err="1">
                <a:solidFill>
                  <a:schemeClr val="tx1"/>
                </a:solidFill>
                <a:latin typeface="+mn-lt"/>
                <a:ea typeface="+mn-ea"/>
                <a:cs typeface="+mn-cs"/>
              </a:rPr>
              <a:t>ftc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Raltegravir</a:t>
            </a:r>
            <a:r>
              <a:rPr lang="en-US" sz="1200" kern="1200" baseline="0" dirty="0">
                <a:solidFill>
                  <a:schemeClr val="tx1"/>
                </a:solidFill>
                <a:latin typeface="+mn-lt"/>
                <a:ea typeface="+mn-ea"/>
                <a:cs typeface="+mn-cs"/>
              </a:rPr>
              <a:t> in late pregnancy in those with high viral loads because of rapid rival suppression. </a:t>
            </a:r>
          </a:p>
          <a:p>
            <a:r>
              <a:rPr lang="en-US" sz="1200" kern="1200" baseline="0" dirty="0">
                <a:solidFill>
                  <a:schemeClr val="tx1"/>
                </a:solidFill>
                <a:latin typeface="+mn-lt"/>
                <a:ea typeface="+mn-ea"/>
                <a:cs typeface="+mn-cs"/>
              </a:rPr>
              <a:t>Alternative: lop/</a:t>
            </a:r>
            <a:r>
              <a:rPr lang="en-US" sz="1200" kern="1200" baseline="0" dirty="0" err="1">
                <a:solidFill>
                  <a:schemeClr val="tx1"/>
                </a:solidFill>
                <a:latin typeface="+mn-lt"/>
                <a:ea typeface="+mn-ea"/>
                <a:cs typeface="+mn-cs"/>
              </a:rPr>
              <a:t>rit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efv</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rpv</a:t>
            </a:r>
            <a:r>
              <a:rPr lang="en-US" sz="1200" kern="1200" baseline="0" dirty="0">
                <a:solidFill>
                  <a:schemeClr val="tx1"/>
                </a:solidFill>
                <a:latin typeface="+mn-lt"/>
                <a:ea typeface="+mn-ea"/>
                <a:cs typeface="+mn-cs"/>
              </a:rPr>
              <a:t>. Insufficient data for TAF</a:t>
            </a:r>
          </a:p>
          <a:p>
            <a:r>
              <a:rPr lang="en-US" sz="1200" kern="1200" baseline="0" dirty="0" err="1">
                <a:solidFill>
                  <a:schemeClr val="tx1"/>
                </a:solidFill>
                <a:latin typeface="+mn-lt"/>
                <a:ea typeface="+mn-ea"/>
                <a:cs typeface="+mn-cs"/>
              </a:rPr>
              <a:t>Schalkwijk</a:t>
            </a:r>
            <a:r>
              <a:rPr lang="en-US" sz="1200" kern="1200" baseline="0" dirty="0">
                <a:solidFill>
                  <a:schemeClr val="tx1"/>
                </a:solidFill>
                <a:latin typeface="+mn-lt"/>
                <a:ea typeface="+mn-ea"/>
                <a:cs typeface="+mn-cs"/>
              </a:rPr>
              <a:t>, S et al. CID 2017;65(8):1335-41. </a:t>
            </a:r>
            <a:r>
              <a:rPr lang="en-US" sz="1200" kern="1200" baseline="0" dirty="0" err="1">
                <a:solidFill>
                  <a:schemeClr val="tx1"/>
                </a:solidFill>
                <a:latin typeface="+mn-lt"/>
                <a:ea typeface="+mn-ea"/>
                <a:cs typeface="+mn-cs"/>
              </a:rPr>
              <a:t>Rilpivirine</a:t>
            </a:r>
            <a:r>
              <a:rPr lang="en-US" sz="1200" kern="1200" baseline="0" dirty="0">
                <a:solidFill>
                  <a:schemeClr val="tx1"/>
                </a:solidFill>
                <a:latin typeface="+mn-lt"/>
                <a:ea typeface="+mn-ea"/>
                <a:cs typeface="+mn-cs"/>
              </a:rPr>
              <a:t> exposure lowered during late pregnancy but virologic suppression maintained and no perinatal transmission in nonrandomized, open-label, multicenter, phase 4 study including 16 pregnant cis women.</a:t>
            </a:r>
          </a:p>
          <a:p>
            <a:r>
              <a:rPr lang="en-US" sz="1200" kern="1200" dirty="0" err="1">
                <a:solidFill>
                  <a:schemeClr val="tx1"/>
                </a:solidFill>
                <a:effectLst/>
                <a:latin typeface="+mn-lt"/>
                <a:ea typeface="+mn-ea"/>
                <a:cs typeface="+mn-cs"/>
              </a:rPr>
              <a:t>Dolutegravir</a:t>
            </a:r>
            <a:r>
              <a:rPr lang="en-US" sz="1200" kern="1200" dirty="0">
                <a:solidFill>
                  <a:schemeClr val="tx1"/>
                </a:solidFill>
                <a:effectLst/>
                <a:latin typeface="+mn-lt"/>
                <a:ea typeface="+mn-ea"/>
                <a:cs typeface="+mn-cs"/>
              </a:rPr>
              <a:t>: Early report of neural tube defects in those who were on </a:t>
            </a:r>
            <a:r>
              <a:rPr lang="en-US" sz="1200" kern="1200" dirty="0" err="1">
                <a:solidFill>
                  <a:schemeClr val="tx1"/>
                </a:solidFill>
                <a:effectLst/>
                <a:latin typeface="+mn-lt"/>
                <a:ea typeface="+mn-ea"/>
                <a:cs typeface="+mn-cs"/>
              </a:rPr>
              <a:t>dolutegravir</a:t>
            </a:r>
            <a:r>
              <a:rPr lang="en-US" sz="1200" kern="1200" dirty="0">
                <a:solidFill>
                  <a:schemeClr val="tx1"/>
                </a:solidFill>
                <a:effectLst/>
                <a:latin typeface="+mn-lt"/>
                <a:ea typeface="+mn-ea"/>
                <a:cs typeface="+mn-cs"/>
              </a:rPr>
              <a:t> at the time on conception.</a:t>
            </a:r>
            <a:r>
              <a:rPr lang="en-US" sz="1200" kern="1200" baseline="0" dirty="0">
                <a:solidFill>
                  <a:schemeClr val="tx1"/>
                </a:solidFill>
                <a:effectLst/>
                <a:latin typeface="+mn-lt"/>
                <a:ea typeface="+mn-ea"/>
                <a:cs typeface="+mn-cs"/>
              </a:rPr>
              <a:t> No increased risk seen when drug used later in pregnancy. Trial still ongoing</a:t>
            </a:r>
            <a:r>
              <a:rPr lang="en-US" sz="1200" kern="1200" dirty="0">
                <a:solidFill>
                  <a:schemeClr val="tx1"/>
                </a:solidFill>
                <a:effectLst/>
                <a:latin typeface="+mn-lt"/>
                <a:ea typeface="+mn-ea"/>
                <a:cs typeface="+mn-cs"/>
              </a:rPr>
              <a:t>. Drug Safety Communication from FDA</a:t>
            </a:r>
          </a:p>
          <a:p>
            <a:r>
              <a:rPr lang="en-US" sz="1200" u="sng" kern="1200" dirty="0">
                <a:solidFill>
                  <a:schemeClr val="tx1"/>
                </a:solidFill>
                <a:effectLst/>
                <a:latin typeface="+mn-lt"/>
                <a:ea typeface="+mn-ea"/>
                <a:cs typeface="+mn-cs"/>
                <a:hlinkClick r:id="rId3"/>
              </a:rPr>
              <a:t>https://www.fda.gov/Drugs/DrugSafety/ucm608112.htm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http://www.ema.europa.eu/ema/index.jsp?curl=pages/news_and_events/news/2018/05/news_detail_002956.jsp&amp;mid=WC0b01ac058004d5c1</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97630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Extreme caution if </a:t>
            </a:r>
            <a:r>
              <a:rPr lang="en-US" dirty="0" err="1"/>
              <a:t>methergine</a:t>
            </a:r>
            <a:r>
              <a:rPr lang="en-US" dirty="0"/>
              <a:t> used for postpartum hemorrhage if on PI or NNRTI</a:t>
            </a:r>
            <a:r>
              <a:rPr lang="en-US" baseline="0" dirty="0"/>
              <a:t> or </a:t>
            </a:r>
            <a:r>
              <a:rPr lang="en-US" baseline="0" dirty="0" err="1"/>
              <a:t>cobicistat</a:t>
            </a:r>
            <a:r>
              <a:rPr lang="en-US" baseline="0" dirty="0"/>
              <a:t> </a:t>
            </a:r>
            <a:endParaRPr lang="en-US" dirty="0"/>
          </a:p>
          <a:p>
            <a:endParaRPr lang="en-US" dirty="0"/>
          </a:p>
          <a:p>
            <a:r>
              <a:rPr lang="en-US" dirty="0"/>
              <a:t>Increased risk for pre-term labor when mom on perinatal HAART.</a:t>
            </a:r>
          </a:p>
          <a:p>
            <a:r>
              <a:rPr lang="en-US" dirty="0"/>
              <a:t>Hoffmann, RM et al. Adverse Pregnancy</a:t>
            </a:r>
            <a:r>
              <a:rPr lang="en-US" baseline="0" dirty="0"/>
              <a:t> Outcomes Among Women Who Conceive on ART. CID. 2019;68(2):273-9.  Seen on intention to treat analysis, in those on ART at conception, more likely to have spontaneous abortion or stillbirth compared with women randomized to stop ART however findings did not remain significant in the as-treated analysis. More data are needed on pregnancy outcomes among women conceiving on ART, particularly with newer regimens. (This study, most common used regimen was </a:t>
            </a:r>
            <a:r>
              <a:rPr lang="en-US" baseline="0" dirty="0" err="1"/>
              <a:t>lopinavir</a:t>
            </a:r>
            <a:r>
              <a:rPr lang="en-US" baseline="0" dirty="0"/>
              <a:t>/ritonavir +TDF/FTC.  Some on AZT/3TC, </a:t>
            </a:r>
            <a:r>
              <a:rPr lang="en-US" baseline="0" dirty="0" err="1"/>
              <a:t>rilpivirine</a:t>
            </a:r>
            <a:r>
              <a:rPr lang="en-US" baseline="0" dirty="0"/>
              <a:t>, </a:t>
            </a:r>
            <a:r>
              <a:rPr lang="en-US" baseline="0" dirty="0" err="1"/>
              <a:t>atazanavir</a:t>
            </a:r>
            <a:r>
              <a:rPr lang="en-US" baseline="0" dirty="0"/>
              <a:t>, </a:t>
            </a:r>
            <a:r>
              <a:rPr lang="en-US" baseline="0" dirty="0" err="1"/>
              <a:t>raltegravir</a:t>
            </a:r>
            <a:r>
              <a:rPr lang="en-US" baseline="0" dirty="0"/>
              <a:t>. Study performed in Argentina, Botswana, Brazil, China, </a:t>
            </a:r>
            <a:r>
              <a:rPr lang="en-US" baseline="0" dirty="0" err="1"/>
              <a:t>Hait</a:t>
            </a:r>
            <a:r>
              <a:rPr lang="en-US" baseline="0" dirty="0"/>
              <a:t>, Peru, Thailand, US. 277/1652 had a pregnancy. Noted that rates of spontaneous abortion in study similar to rates in HIV-</a:t>
            </a:r>
            <a:r>
              <a:rPr lang="en-US" baseline="0" dirty="0" err="1"/>
              <a:t>unifected</a:t>
            </a:r>
            <a:r>
              <a:rPr lang="en-US" baseline="0" dirty="0"/>
              <a:t> general population for early pregnancy)</a:t>
            </a:r>
            <a:endParaRPr lang="en-US" dirty="0"/>
          </a:p>
          <a:p>
            <a:endParaRPr lang="en-US" dirty="0"/>
          </a:p>
        </p:txBody>
      </p:sp>
    </p:spTree>
    <p:extLst>
      <p:ext uri="{BB962C8B-B14F-4D97-AF65-F5344CB8AC3E}">
        <p14:creationId xmlns:p14="http://schemas.microsoft.com/office/powerpoint/2010/main" val="87510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14</a:t>
            </a:fld>
            <a:endParaRPr lang="en-US" dirty="0"/>
          </a:p>
        </p:txBody>
      </p:sp>
    </p:spTree>
    <p:extLst>
      <p:ext uri="{BB962C8B-B14F-4D97-AF65-F5344CB8AC3E}">
        <p14:creationId xmlns:p14="http://schemas.microsoft.com/office/powerpoint/2010/main" val="382100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AZT or ZDV =zidovudine</a:t>
            </a:r>
          </a:p>
          <a:p>
            <a:r>
              <a:rPr lang="en-US" dirty="0"/>
              <a:t>NPO=nothing by mouth</a:t>
            </a:r>
          </a:p>
        </p:txBody>
      </p:sp>
      <p:sp>
        <p:nvSpPr>
          <p:cNvPr id="4" name="Slide Number Placeholder 3"/>
          <p:cNvSpPr>
            <a:spLocks noGrp="1"/>
          </p:cNvSpPr>
          <p:nvPr>
            <p:ph type="sldNum" sz="quarter" idx="5"/>
          </p:nvPr>
        </p:nvSpPr>
        <p:spPr/>
        <p:txBody>
          <a:bodyPr/>
          <a:lstStyle/>
          <a:p>
            <a:fld id="{0E0579D2-C235-4ED6-AECE-F4AE1A05BE8B}" type="slidenum">
              <a:rPr lang="en-US" smtClean="0"/>
              <a:t>15</a:t>
            </a:fld>
            <a:endParaRPr lang="en-US" dirty="0"/>
          </a:p>
        </p:txBody>
      </p:sp>
    </p:spTree>
    <p:extLst>
      <p:ext uri="{BB962C8B-B14F-4D97-AF65-F5344CB8AC3E}">
        <p14:creationId xmlns:p14="http://schemas.microsoft.com/office/powerpoint/2010/main" val="315436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dirty="0"/>
          </a:p>
        </p:txBody>
      </p:sp>
    </p:spTree>
    <p:extLst>
      <p:ext uri="{BB962C8B-B14F-4D97-AF65-F5344CB8AC3E}">
        <p14:creationId xmlns:p14="http://schemas.microsoft.com/office/powerpoint/2010/main" val="34018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UNM Project ECHO-HIV </a:t>
            </a:r>
            <a:r>
              <a:rPr lang="en-US" dirty="0" err="1">
                <a:solidFill>
                  <a:schemeClr val="tx1"/>
                </a:solidFill>
              </a:rPr>
              <a:t>TeleECHO</a:t>
            </a:r>
            <a:r>
              <a:rPr lang="en-US" dirty="0">
                <a:solidFill>
                  <a:schemeClr val="tx1"/>
                </a:solidFill>
              </a:rPr>
              <a:t> Clinic;</a:t>
            </a:r>
            <a:r>
              <a:rPr lang="en-US" baseline="0" dirty="0">
                <a:solidFill>
                  <a:schemeClr val="tx1"/>
                </a:solidFill>
              </a:rPr>
              <a:t> 12-1pmMT every Tuesday</a:t>
            </a:r>
            <a:endParaRPr lang="en-US" dirty="0">
              <a:solidFill>
                <a:schemeClr val="tx1"/>
              </a:solidFill>
            </a:endParaRPr>
          </a:p>
          <a:p>
            <a:r>
              <a:rPr lang="en-US" b="1" dirty="0">
                <a:solidFill>
                  <a:schemeClr val="tx1"/>
                </a:solidFill>
              </a:rPr>
              <a:t>1</a:t>
            </a:r>
            <a:r>
              <a:rPr lang="en-US" b="1" baseline="30000" dirty="0">
                <a:solidFill>
                  <a:schemeClr val="tx1"/>
                </a:solidFill>
              </a:rPr>
              <a:t>st</a:t>
            </a:r>
            <a:r>
              <a:rPr lang="en-US" b="1" dirty="0">
                <a:solidFill>
                  <a:schemeClr val="tx1"/>
                </a:solidFill>
              </a:rPr>
              <a:t> Tues of each month</a:t>
            </a:r>
            <a:r>
              <a:rPr lang="en-US" b="1" baseline="0" dirty="0">
                <a:solidFill>
                  <a:schemeClr val="tx1"/>
                </a:solidFill>
              </a:rPr>
              <a:t> = HIV </a:t>
            </a:r>
            <a:r>
              <a:rPr lang="en-US" b="1" baseline="0" dirty="0" err="1">
                <a:solidFill>
                  <a:schemeClr val="tx1"/>
                </a:solidFill>
              </a:rPr>
              <a:t>PrEP</a:t>
            </a:r>
            <a:r>
              <a:rPr lang="en-US" b="1" baseline="0" dirty="0">
                <a:solidFill>
                  <a:schemeClr val="tx1"/>
                </a:solidFill>
              </a:rPr>
              <a:t> (Prevention) </a:t>
            </a:r>
            <a:r>
              <a:rPr lang="en-US" b="1" baseline="0" dirty="0" err="1">
                <a:solidFill>
                  <a:schemeClr val="tx1"/>
                </a:solidFill>
              </a:rPr>
              <a:t>TeleECHO</a:t>
            </a:r>
            <a:endParaRPr lang="en-US" b="1" baseline="0" dirty="0">
              <a:solidFill>
                <a:schemeClr val="tx1"/>
              </a:solidFill>
            </a:endParaRPr>
          </a:p>
          <a:p>
            <a:r>
              <a:rPr lang="en-US" baseline="0" dirty="0">
                <a:solidFill>
                  <a:schemeClr val="tx1"/>
                </a:solidFill>
              </a:rPr>
              <a:t>Other Tues of each month = HIV </a:t>
            </a:r>
            <a:r>
              <a:rPr lang="en-US" baseline="0" dirty="0" err="1">
                <a:solidFill>
                  <a:schemeClr val="tx1"/>
                </a:solidFill>
              </a:rPr>
              <a:t>teleECHO</a:t>
            </a: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tx1"/>
                </a:solidFill>
              </a:rPr>
              <a:t>PrEP</a:t>
            </a:r>
            <a:r>
              <a:rPr lang="en-US" baseline="0" dirty="0">
                <a:solidFill>
                  <a:schemeClr val="tx1"/>
                </a:solidFill>
              </a:rPr>
              <a:t> curriculum online: </a:t>
            </a:r>
            <a:r>
              <a:rPr lang="en-US" sz="1200" u="sng" kern="1200" dirty="0">
                <a:solidFill>
                  <a:schemeClr val="tx1"/>
                </a:solidFill>
                <a:effectLst/>
                <a:latin typeface="+mn-lt"/>
                <a:ea typeface="+mn-ea"/>
                <a:cs typeface="+mn-cs"/>
                <a:hlinkClick r:id="rId3"/>
              </a:rPr>
              <a:t>https://healthhiv.org/programs/hpcp/</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Find an HIV </a:t>
            </a:r>
            <a:r>
              <a:rPr lang="en-US" sz="1200" dirty="0" err="1"/>
              <a:t>TeleECHO</a:t>
            </a:r>
            <a:r>
              <a:rPr lang="en-US" sz="1200" dirty="0"/>
              <a:t> clinic in your area: </a:t>
            </a:r>
            <a:r>
              <a:rPr lang="en-US" sz="1200" dirty="0">
                <a:hlinkClick r:id="rId4"/>
              </a:rPr>
              <a:t>https://echo.unm.edu/locations-2/echo-hubs-superhubs-united-states/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Trainings: SCAETCecho@salud.unm.edu </a:t>
            </a:r>
            <a:r>
              <a:rPr lang="en-US" dirty="0">
                <a:hlinkClick r:id="rId5"/>
              </a:rPr>
              <a:t>https://aidsetc.org/aetc-program/south-central-aetc</a:t>
            </a:r>
            <a:r>
              <a:rPr lang="en-US" dirty="0"/>
              <a:t> </a:t>
            </a:r>
            <a:r>
              <a:rPr lang="en-US" baseline="0" dirty="0"/>
              <a:t>: </a:t>
            </a:r>
            <a:r>
              <a:rPr lang="en-US" sz="900" dirty="0"/>
              <a:t>includes preceptorships,</a:t>
            </a:r>
            <a:r>
              <a:rPr lang="en-US" sz="900" baseline="0" dirty="0"/>
              <a:t> telephone/email consultation, on-site trainings, HIV </a:t>
            </a:r>
            <a:r>
              <a:rPr lang="en-US" sz="900" baseline="0" dirty="0" err="1"/>
              <a:t>TeleECHO</a:t>
            </a: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AETC National HIV Curriculum: 6 core modules for self study; regularly updated; CME, CNE</a:t>
            </a:r>
          </a:p>
          <a:p>
            <a:pPr lvl="0"/>
            <a:r>
              <a:rPr lang="en-US" sz="1200" kern="1200" dirty="0">
                <a:solidFill>
                  <a:schemeClr val="tx1"/>
                </a:solidFill>
                <a:effectLst/>
                <a:latin typeface="+mn-lt"/>
                <a:ea typeface="+mn-ea"/>
                <a:cs typeface="+mn-cs"/>
              </a:rPr>
              <a:t>Clinical Consultation Center HIV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line: 888-448-7737 (9am-8pm ET M-F); </a:t>
            </a:r>
            <a:r>
              <a:rPr lang="en-US" sz="1200" u="sng" kern="1200" dirty="0">
                <a:solidFill>
                  <a:schemeClr val="tx1"/>
                </a:solidFill>
                <a:effectLst/>
                <a:latin typeface="+mn-lt"/>
                <a:ea typeface="+mn-ea"/>
                <a:cs typeface="+mn-cs"/>
                <a:hlinkClick r:id="rId6"/>
              </a:rPr>
              <a:t>https://nccc.ucsf.edu/clinician-consultation/prep-pre-exposure-prophylaxis/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AETC National HIV Curriculum, module on </a:t>
            </a:r>
            <a:r>
              <a:rPr lang="en-US" sz="1200" kern="1200" dirty="0" err="1">
                <a:solidFill>
                  <a:schemeClr val="tx1"/>
                </a:solidFill>
                <a:effectLst/>
                <a:latin typeface="+mn-lt"/>
                <a:ea typeface="+mn-ea"/>
                <a:cs typeface="+mn-cs"/>
              </a:rPr>
              <a:t>PrEP.</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https://www.hiv.uw.edu/go/prevention/preexposure-prophylaxis-prep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 Consultation Center HIV PEP line: 888-448-4911 (9am-8pm ET M_F, 11am-8pm ET weekends &amp; holidays); PEP Quick Guide: nccc.ucsf.edu/clinical-resources/pep-resources/pep-quick-guide-for-occupational-exposures/</a:t>
            </a:r>
          </a:p>
          <a:p>
            <a:r>
              <a:rPr lang="en-US" sz="1200" kern="1200" dirty="0">
                <a:solidFill>
                  <a:schemeClr val="tx1"/>
                </a:solidFill>
                <a:effectLst/>
                <a:latin typeface="+mn-lt"/>
                <a:ea typeface="+mn-ea"/>
                <a:cs typeface="+mn-cs"/>
              </a:rPr>
              <a:t>AETC National HIV Curriculum, module on Non-occupational PEP. </a:t>
            </a:r>
            <a:r>
              <a:rPr lang="en-US" sz="1200" u="sng" kern="1200" dirty="0">
                <a:solidFill>
                  <a:schemeClr val="tx1"/>
                </a:solidFill>
                <a:effectLst/>
                <a:latin typeface="+mn-lt"/>
                <a:ea typeface="+mn-ea"/>
                <a:cs typeface="+mn-cs"/>
                <a:hlinkClick r:id="rId8"/>
              </a:rPr>
              <a:t>https://www.hiv.uw.edu/go/prevention/nonoccupational-postexposure-prophylaxis</a:t>
            </a:r>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NCRC AETC HIV/HCV coinfection national curriculum: https://aidsetc.org/hivhcv</a:t>
            </a:r>
          </a:p>
          <a:p>
            <a:r>
              <a:rPr lang="en-US" sz="1200" dirty="0">
                <a:solidFill>
                  <a:schemeClr val="tx1"/>
                </a:solidFill>
                <a:hlinkClick r:id="rId9"/>
              </a:rPr>
              <a:t>https://aidsvu.org/preptoolkit2018/</a:t>
            </a:r>
            <a:endParaRPr lang="en-US" sz="1200" dirty="0">
              <a:solidFill>
                <a:schemeClr val="tx1"/>
              </a:solidFill>
            </a:endParaRPr>
          </a:p>
          <a:p>
            <a:pPr lvl="0"/>
            <a:r>
              <a:rPr lang="en-US" sz="1200" u="sng" dirty="0">
                <a:solidFill>
                  <a:schemeClr val="tx1"/>
                </a:solidFill>
                <a:hlinkClick r:id="rId10"/>
              </a:rPr>
              <a:t>https://primeinc.org/hiv?s=aetc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dirty="0"/>
          </a:p>
        </p:txBody>
      </p:sp>
    </p:spTree>
    <p:extLst>
      <p:ext uri="{BB962C8B-B14F-4D97-AF65-F5344CB8AC3E}">
        <p14:creationId xmlns:p14="http://schemas.microsoft.com/office/powerpoint/2010/main" val="82308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Clinical Consultation Center HIV PrEP line (855-448-7737) </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150099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dirty="0"/>
          </a:p>
        </p:txBody>
      </p:sp>
    </p:spTree>
    <p:extLst>
      <p:ext uri="{BB962C8B-B14F-4D97-AF65-F5344CB8AC3E}">
        <p14:creationId xmlns:p14="http://schemas.microsoft.com/office/powerpoint/2010/main" val="127815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Goal: inform all</a:t>
            </a:r>
            <a:r>
              <a:rPr lang="en-US" baseline="0" dirty="0"/>
              <a:t> about the new updates related to </a:t>
            </a:r>
            <a:r>
              <a:rPr lang="en-US" baseline="0" dirty="0" err="1"/>
              <a:t>hiv</a:t>
            </a:r>
            <a:r>
              <a:rPr lang="en-US" baseline="0" dirty="0"/>
              <a:t> so that we can all contribute to ending the </a:t>
            </a:r>
            <a:r>
              <a:rPr lang="en-US" baseline="0" dirty="0" err="1"/>
              <a:t>hiv</a:t>
            </a:r>
            <a:r>
              <a:rPr lang="en-US" baseline="0" dirty="0"/>
              <a:t> epidemic (EHE) in the US and address remaining stigma related to misinformation</a:t>
            </a: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dirty="0"/>
          </a:p>
        </p:txBody>
      </p:sp>
    </p:spTree>
    <p:extLst>
      <p:ext uri="{BB962C8B-B14F-4D97-AF65-F5344CB8AC3E}">
        <p14:creationId xmlns:p14="http://schemas.microsoft.com/office/powerpoint/2010/main" val="163754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Improvements made but disparities</a:t>
            </a:r>
            <a:r>
              <a:rPr lang="en-US" baseline="0" dirty="0"/>
              <a:t> remain</a:t>
            </a: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dirty="0"/>
          </a:p>
        </p:txBody>
      </p:sp>
    </p:spTree>
    <p:extLst>
      <p:ext uri="{BB962C8B-B14F-4D97-AF65-F5344CB8AC3E}">
        <p14:creationId xmlns:p14="http://schemas.microsoft.com/office/powerpoint/2010/main" val="18763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Screening</a:t>
            </a:r>
            <a:r>
              <a:rPr lang="en-US" b="1" baseline="0" dirty="0"/>
              <a:t> guidelines:</a:t>
            </a:r>
          </a:p>
          <a:p>
            <a:r>
              <a:rPr lang="en-US" dirty="0"/>
              <a:t>CDC guidelines: Branson BM, et al. MMWR </a:t>
            </a:r>
            <a:r>
              <a:rPr lang="en-US" dirty="0" err="1"/>
              <a:t>Recomm</a:t>
            </a:r>
            <a:r>
              <a:rPr lang="en-US" dirty="0"/>
              <a:t> Rep. 2006;55(RR-14):1-17.  [Thought that those who don’t know their status account for 50% of new infections (Marks, et al. 2006)] Test all pts 13-64 </a:t>
            </a:r>
            <a:r>
              <a:rPr lang="en-US" dirty="0" err="1"/>
              <a:t>yo</a:t>
            </a:r>
            <a:r>
              <a:rPr lang="en-US" dirty="0"/>
              <a:t>, Test all pregnant women, Test all pts with TB or STI</a:t>
            </a:r>
          </a:p>
          <a:p>
            <a:r>
              <a:rPr lang="en-US" dirty="0"/>
              <a:t>Test high risk patients at least annually</a:t>
            </a:r>
          </a:p>
          <a:p>
            <a:r>
              <a:rPr lang="en-US" dirty="0"/>
              <a:t>USPTF guidelines: Moyer, Virginia et al. Annals of Internal Medicine. 2013. </a:t>
            </a:r>
            <a:r>
              <a:rPr lang="en-US" dirty="0">
                <a:solidFill>
                  <a:schemeClr val="tx1"/>
                </a:solidFill>
              </a:rPr>
              <a:t>Test </a:t>
            </a:r>
            <a:r>
              <a:rPr lang="en-US" b="0" i="0" dirty="0">
                <a:solidFill>
                  <a:schemeClr val="tx1"/>
                </a:solidFill>
              </a:rPr>
              <a:t>all</a:t>
            </a:r>
            <a:r>
              <a:rPr lang="en-US" dirty="0">
                <a:solidFill>
                  <a:schemeClr val="tx1"/>
                </a:solidFill>
              </a:rPr>
              <a:t> 15-65 </a:t>
            </a:r>
            <a:r>
              <a:rPr lang="en-US" dirty="0" err="1">
                <a:solidFill>
                  <a:schemeClr val="tx1"/>
                </a:solidFill>
              </a:rPr>
              <a:t>yo</a:t>
            </a:r>
            <a:r>
              <a:rPr lang="en-US" dirty="0">
                <a:solidFill>
                  <a:schemeClr val="tx1"/>
                </a:solidFill>
              </a:rPr>
              <a:t>, </a:t>
            </a:r>
            <a:r>
              <a:rPr lang="en-US" b="0" i="0" dirty="0">
                <a:solidFill>
                  <a:schemeClr val="tx1"/>
                </a:solidFill>
              </a:rPr>
              <a:t>Test all </a:t>
            </a:r>
            <a:r>
              <a:rPr lang="en-US" dirty="0">
                <a:solidFill>
                  <a:schemeClr val="tx1"/>
                </a:solidFill>
              </a:rPr>
              <a:t>pregnant women, Test &lt;15 &amp; &gt;65 </a:t>
            </a:r>
            <a:r>
              <a:rPr lang="en-US" dirty="0" err="1">
                <a:solidFill>
                  <a:schemeClr val="tx1"/>
                </a:solidFill>
              </a:rPr>
              <a:t>yo</a:t>
            </a:r>
            <a:r>
              <a:rPr lang="en-US" dirty="0">
                <a:solidFill>
                  <a:schemeClr val="tx1"/>
                </a:solidFill>
              </a:rPr>
              <a:t> if at risk, Grade A recommendation.</a:t>
            </a:r>
          </a:p>
          <a:p>
            <a:endParaRPr lang="en-US" dirty="0"/>
          </a:p>
          <a:p>
            <a:r>
              <a:rPr lang="en-US" dirty="0"/>
              <a:t>Among mothers of HIV-infected infants (Reports to CDC 2003-2007): 62% at least one prenatal visit, 27% diagnosed with HIV after delivery, 29% received some ART during pregnancy</a:t>
            </a:r>
          </a:p>
          <a:p>
            <a:r>
              <a:rPr lang="en-US" dirty="0"/>
              <a:t>Annual number of HIV infections through perinatal transmission have declined more than 90% since the early 1990s.  2011 130,</a:t>
            </a:r>
            <a:r>
              <a:rPr lang="en-US" baseline="0" dirty="0"/>
              <a:t> 2012 175, 125 2013, 130 2014, 100 2015.</a:t>
            </a:r>
            <a:endParaRPr lang="en-US" dirty="0"/>
          </a:p>
          <a:p>
            <a:r>
              <a:rPr lang="en-US" dirty="0"/>
              <a:t>Of the 1,995 children living with diagnosed perinatal HIV at the end of 2015, 65% were black/African American, 15% were Hispanic/Latino, 11% were white, 3% Asian, 4% multiple races.</a:t>
            </a:r>
          </a:p>
          <a:p>
            <a:r>
              <a:rPr lang="en-US" dirty="0"/>
              <a:t>At the end of 2014, 9,525 adults and adolescents (aged 13 and older) were living with HIV acquired through perinatal transmission. Of these, 60% (5,691) were black/African American, 23% (2,225) were Hispanic/Latino, and 12% (1,133) were white.</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dirty="0"/>
          </a:p>
        </p:txBody>
      </p:sp>
    </p:spTree>
    <p:extLst>
      <p:ext uri="{BB962C8B-B14F-4D97-AF65-F5344CB8AC3E}">
        <p14:creationId xmlns:p14="http://schemas.microsoft.com/office/powerpoint/2010/main" val="398311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undetectable in 2014.  (52% undetectable 2013 data; up from 30% undetectable CDC 2012 data)</a:t>
            </a:r>
          </a:p>
          <a:p>
            <a:r>
              <a:rPr lang="en-US" dirty="0"/>
              <a:t>Consider re-testing, especially if high risk, during the third trimester before 36weeks</a:t>
            </a:r>
          </a:p>
          <a:p>
            <a:r>
              <a:rPr lang="en-US" dirty="0"/>
              <a:t>“High risk” according to perinatal guidelines: receiving care in facilities that have an HIV incidence in pregnant women of at least 1 per 1,000 per year, are incarcerated, or who reside in jurisdictions with elevated HIV incidence</a:t>
            </a:r>
          </a:p>
          <a:p>
            <a:endParaRPr lang="en-US" dirty="0"/>
          </a:p>
          <a:p>
            <a:r>
              <a:rPr lang="en-US" dirty="0"/>
              <a:t>Screening guidelines:</a:t>
            </a:r>
          </a:p>
          <a:p>
            <a:pPr marL="0" indent="0">
              <a:buFont typeface="Wingdings 2" charset="2"/>
              <a:buNone/>
              <a:defRPr/>
            </a:pPr>
            <a:r>
              <a:rPr lang="en-US" dirty="0"/>
              <a:t>CDC: Branson BM, et al. </a:t>
            </a:r>
            <a:r>
              <a:rPr lang="en-US" i="1" dirty="0"/>
              <a:t>MMWR </a:t>
            </a:r>
            <a:r>
              <a:rPr lang="en-US" i="1" dirty="0" err="1"/>
              <a:t>Recomm</a:t>
            </a:r>
            <a:r>
              <a:rPr lang="en-US" i="1" dirty="0"/>
              <a:t> Rep</a:t>
            </a:r>
            <a:r>
              <a:rPr lang="en-US" dirty="0"/>
              <a:t>. 2006;55(RR-14):1-17.  [</a:t>
            </a:r>
            <a:r>
              <a:rPr lang="en-US" sz="1200" dirty="0"/>
              <a:t>Thought that those who don’t know their status account for 50% of new </a:t>
            </a:r>
            <a:r>
              <a:rPr lang="en-US" sz="1200" dirty="0" err="1"/>
              <a:t>infections;</a:t>
            </a:r>
            <a:r>
              <a:rPr lang="en-US" sz="1600" dirty="0" err="1"/>
              <a:t>Marks</a:t>
            </a:r>
            <a:r>
              <a:rPr lang="en-US" sz="1600" dirty="0"/>
              <a:t>, et al. 2006] </a:t>
            </a:r>
            <a:r>
              <a:rPr lang="en-US" sz="1600" b="0" i="1" dirty="0"/>
              <a:t>Test all </a:t>
            </a:r>
            <a:r>
              <a:rPr lang="en-US" sz="1600" dirty="0"/>
              <a:t>pts 13-64 </a:t>
            </a:r>
            <a:r>
              <a:rPr lang="en-US" sz="1600" dirty="0" err="1"/>
              <a:t>yo</a:t>
            </a:r>
            <a:r>
              <a:rPr lang="en-US" sz="1600" dirty="0"/>
              <a:t>, Test </a:t>
            </a:r>
            <a:r>
              <a:rPr lang="en-US" sz="1600" b="0" i="0" dirty="0"/>
              <a:t>all </a:t>
            </a:r>
            <a:r>
              <a:rPr lang="en-US" sz="1600" dirty="0"/>
              <a:t>pregnant women, Test all pts with TB or STI, Test high risk patients at least annually</a:t>
            </a:r>
          </a:p>
          <a:p>
            <a:r>
              <a:rPr lang="en-US" sz="1200" dirty="0">
                <a:solidFill>
                  <a:schemeClr val="bg1"/>
                </a:solidFill>
              </a:rPr>
              <a:t>USPTF: Moyer, Virginia et al. </a:t>
            </a:r>
            <a:r>
              <a:rPr lang="en-US" sz="1200" u="sng" dirty="0">
                <a:solidFill>
                  <a:schemeClr val="bg1"/>
                </a:solidFill>
              </a:rPr>
              <a:t>Annals of Internal Medicine</a:t>
            </a:r>
            <a:r>
              <a:rPr lang="en-US" sz="1200" dirty="0">
                <a:solidFill>
                  <a:schemeClr val="bg1"/>
                </a:solidFill>
              </a:rPr>
              <a:t>. 2013. </a:t>
            </a:r>
            <a:r>
              <a:rPr lang="en-US" dirty="0"/>
              <a:t>Test </a:t>
            </a:r>
            <a:r>
              <a:rPr lang="en-US" b="0" i="0" dirty="0"/>
              <a:t>all </a:t>
            </a:r>
            <a:r>
              <a:rPr lang="en-US" dirty="0"/>
              <a:t>15-65 </a:t>
            </a:r>
            <a:r>
              <a:rPr lang="en-US" dirty="0" err="1"/>
              <a:t>yo</a:t>
            </a:r>
            <a:r>
              <a:rPr lang="en-US" dirty="0"/>
              <a:t>, Test </a:t>
            </a:r>
            <a:r>
              <a:rPr lang="en-US" b="0" i="0" dirty="0"/>
              <a:t>all</a:t>
            </a:r>
            <a:r>
              <a:rPr lang="en-US" dirty="0"/>
              <a:t> pregnant women, Test &lt;15 &amp; &gt;65 </a:t>
            </a:r>
            <a:r>
              <a:rPr lang="en-US" dirty="0" err="1"/>
              <a:t>yo</a:t>
            </a:r>
            <a:r>
              <a:rPr lang="en-US" dirty="0"/>
              <a:t> if at risk. Grade A recommendation</a:t>
            </a:r>
          </a:p>
          <a:p>
            <a:r>
              <a:rPr lang="en-US" b="1" dirty="0"/>
              <a:t>Not infectious</a:t>
            </a:r>
            <a:r>
              <a:rPr lang="en-US" dirty="0"/>
              <a:t>: Urine, Saliva, Sweat, Tears, Nasal secretions, Sputum, Vomitus, Stool</a:t>
            </a:r>
          </a:p>
          <a:p>
            <a:r>
              <a:rPr lang="en-US" dirty="0"/>
              <a:t>Image: https://healthylife.werindia.com/your-road-to-healthy-life/hiv-is-not-transmitted-by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https://www.cdc.gov/hiv/risk/estimates/riskbehaviors.htm</a:t>
            </a:r>
            <a:r>
              <a:rPr lang="en-US" sz="1100" dirty="0">
                <a:hlinkClick r:id="rId3"/>
              </a:rPr>
              <a:t>l</a:t>
            </a:r>
            <a:endParaRPr lang="en-US" sz="1100" dirty="0"/>
          </a:p>
          <a:p>
            <a:r>
              <a:rPr lang="en-US" b="1" u="none" dirty="0"/>
              <a:t>Potentially infectious: </a:t>
            </a:r>
            <a:r>
              <a:rPr lang="en-US" b="1" dirty="0"/>
              <a:t>Blood, Breast milk, Tissue, Semen, Vaginal secretions, Visibly bloody fluids, </a:t>
            </a:r>
          </a:p>
          <a:p>
            <a:r>
              <a:rPr lang="en-US" dirty="0"/>
              <a:t>Other bodily fluids (Cerebral spinal fluid, Synovial fluid, Pleural fluid, Pericardial fluid, Amniotic fluid)</a:t>
            </a:r>
            <a:endParaRPr lang="en-US" u="sng" dirty="0"/>
          </a:p>
          <a:p>
            <a:r>
              <a:rPr lang="en-US" dirty="0"/>
              <a:t>Image: https://healthylife.werindia.com/your-road-to-healthy-life/hiv-is-not-transmitted-by</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dirty="0"/>
          </a:p>
        </p:txBody>
      </p:sp>
    </p:spTree>
    <p:extLst>
      <p:ext uri="{BB962C8B-B14F-4D97-AF65-F5344CB8AC3E}">
        <p14:creationId xmlns:p14="http://schemas.microsoft.com/office/powerpoint/2010/main" val="261439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altLang="en-US" dirty="0">
                <a:ea typeface="ＭＳ Ｐゴシック" panose="020B0600070205080204" pitchFamily="34" charset="-128"/>
              </a:rPr>
              <a:t>Reducing Acquisition of HIV: Increased testing &amp; linkage to care, Delayed or fewer partners, Less risky activities, Increased condom use, Empowerment and negotiation skills, Reducing alcohol &amp; drug use, Reduce psychosocial barriers , STI treatment, HIV PEP,</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HIV PrEP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366301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Truvada</a:t>
            </a:r>
            <a:r>
              <a:rPr lang="en-US" sz="1200" baseline="30000" dirty="0">
                <a:solidFill>
                  <a:schemeClr val="tx1"/>
                </a:solidFill>
              </a:rPr>
              <a:t>®</a:t>
            </a:r>
            <a:r>
              <a:rPr lang="en-US" sz="1200" dirty="0">
                <a:solidFill>
                  <a:schemeClr val="tx1"/>
                </a:solidFill>
              </a:rPr>
              <a:t> (tenofovir disoproxil fumarate/emtricitabine) </a:t>
            </a:r>
          </a:p>
          <a:p>
            <a:r>
              <a:rPr lang="en-US" sz="1200" dirty="0">
                <a:solidFill>
                  <a:schemeClr val="tx1"/>
                </a:solidFill>
              </a:rPr>
              <a:t>MAT= medication assisted treatment for substance use disorder </a:t>
            </a:r>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dirty="0"/>
          </a:p>
        </p:txBody>
      </p:sp>
    </p:spTree>
    <p:extLst>
      <p:ext uri="{BB962C8B-B14F-4D97-AF65-F5344CB8AC3E}">
        <p14:creationId xmlns:p14="http://schemas.microsoft.com/office/powerpoint/2010/main" val="92878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Higher rate in Asia and Africa (25-40%): other medical conditions, prolonged breastfeeding</a:t>
            </a:r>
          </a:p>
          <a:p>
            <a:r>
              <a:rPr lang="en-US" dirty="0"/>
              <a:t>Give AZT even if resistance: crosses placenta readily, reduces genital viral load.</a:t>
            </a:r>
          </a:p>
          <a:p>
            <a:r>
              <a:rPr lang="en-US" dirty="0"/>
              <a:t>Conner, et al.  </a:t>
            </a:r>
            <a:r>
              <a:rPr lang="en-US" i="1" dirty="0"/>
              <a:t>Reduction of Maternal-Infant Transmission of HIV-1 with Zidovudine Treatment</a:t>
            </a:r>
            <a:r>
              <a:rPr lang="en-US" dirty="0"/>
              <a:t>.  NEJM 1994; 331(18).</a:t>
            </a:r>
          </a:p>
          <a:p>
            <a:r>
              <a:rPr lang="en-US" dirty="0"/>
              <a:t>Unexpected results:  Study halted secondary to efficacy.  Almost 70% reduction risk of transmission.  All patients offered zidovudine.</a:t>
            </a:r>
          </a:p>
          <a:p>
            <a:r>
              <a:rPr lang="en-US" dirty="0"/>
              <a:t>CDC reported children with AIDS secondary to perinatal transmission peaked at 945 in 1992 with 95% reduction in 2004 mostly a result of identifying HIV-infected pregnant women.  MMWR 2006;55:1-17</a:t>
            </a:r>
          </a:p>
          <a:p>
            <a:endParaRPr lang="en-US" dirty="0"/>
          </a:p>
        </p:txBody>
      </p:sp>
    </p:spTree>
    <p:extLst>
      <p:ext uri="{BB962C8B-B14F-4D97-AF65-F5344CB8AC3E}">
        <p14:creationId xmlns:p14="http://schemas.microsoft.com/office/powerpoint/2010/main" val="1168946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chemeClr val="tx1"/>
                </a:solidFill>
              </a:defRPr>
            </a:lvl1pPr>
            <a:lvl2pPr marL="685800" indent="-228600">
              <a:buFontTx/>
              <a:buBlip>
                <a:blip r:embed="rId3"/>
              </a:buBlip>
              <a:defRPr>
                <a:solidFill>
                  <a:schemeClr val="tx1"/>
                </a:solidFill>
              </a:defRPr>
            </a:lvl2pPr>
            <a:lvl3pPr marL="1143000" indent="-228600">
              <a:buFontTx/>
              <a:buBlip>
                <a:blip r:embed="rId4"/>
              </a:buBlip>
              <a:defRPr>
                <a:solidFill>
                  <a:schemeClr val="tx1"/>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39108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72865-FBF0-458A-BAFF-4F75173770F5}" type="datetimeFigureOut">
              <a:rPr lang="en-US" smtClean="0"/>
              <a:t>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98518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85065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410381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577113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71411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094603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3159300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915049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15377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41934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930531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dirty="0"/>
          </a:p>
        </p:txBody>
      </p:sp>
    </p:spTree>
    <p:extLst>
      <p:ext uri="{BB962C8B-B14F-4D97-AF65-F5344CB8AC3E}">
        <p14:creationId xmlns:p14="http://schemas.microsoft.com/office/powerpoint/2010/main" val="1224877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4" name="Group 3"/>
          <p:cNvGrpSpPr/>
          <p:nvPr userDrawn="1"/>
        </p:nvGrpSpPr>
        <p:grpSpPr>
          <a:xfrm>
            <a:off x="368655" y="362216"/>
            <a:ext cx="1866593" cy="462031"/>
            <a:chOff x="510323" y="709946"/>
            <a:chExt cx="6464776" cy="1600203"/>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50724" y="5841474"/>
            <a:ext cx="2574684" cy="860902"/>
          </a:xfrm>
          <a:prstGeom prst="rect">
            <a:avLst/>
          </a:prstGeom>
        </p:spPr>
      </p:pic>
    </p:spTree>
    <p:extLst>
      <p:ext uri="{BB962C8B-B14F-4D97-AF65-F5344CB8AC3E}">
        <p14:creationId xmlns:p14="http://schemas.microsoft.com/office/powerpoint/2010/main" val="39095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0.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image" Target="../media/image10.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0.xml"/><Relationship Id="rId7"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13.png"/><Relationship Id="rId4" Type="http://schemas.openxmlformats.org/officeDocument/2006/relationships/slideLayout" Target="../slideLayouts/slideLayout47.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8.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C99"/>
              </a:solidFill>
            </a:endParaRPr>
          </a:p>
        </p:txBody>
      </p:sp>
      <p:grpSp>
        <p:nvGrpSpPr>
          <p:cNvPr id="7" name="Group 6"/>
          <p:cNvGrpSpPr/>
          <p:nvPr userDrawn="1"/>
        </p:nvGrpSpPr>
        <p:grpSpPr>
          <a:xfrm>
            <a:off x="111397" y="6532446"/>
            <a:ext cx="866798" cy="216084"/>
            <a:chOff x="556043" y="709946"/>
            <a:chExt cx="6419056" cy="1600203"/>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pic>
        <p:nvPicPr>
          <p:cNvPr id="3" name="Picture 2"/>
          <p:cNvPicPr>
            <a:picLocks noChangeAspect="1"/>
          </p:cNvPicPr>
          <p:nvPr userDrawn="1"/>
        </p:nvPicPr>
        <p:blipFill>
          <a:blip r:embed="rId21"/>
          <a:stretch>
            <a:fillRect/>
          </a:stretch>
        </p:blipFill>
        <p:spPr>
          <a:xfrm>
            <a:off x="7826195" y="6520730"/>
            <a:ext cx="792549" cy="262151"/>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28" r:id="rId2"/>
    <p:sldLayoutId id="2147483729" r:id="rId3"/>
    <p:sldLayoutId id="2147483727" r:id="rId4"/>
    <p:sldLayoutId id="2147483668" r:id="rId5"/>
    <p:sldLayoutId id="2147483669" r:id="rId6"/>
    <p:sldLayoutId id="2147483670" r:id="rId7"/>
    <p:sldLayoutId id="2147483671" r:id="rId8"/>
    <p:sldLayoutId id="2147483672" r:id="rId9"/>
    <p:sldLayoutId id="2147483673" r:id="rId10"/>
    <p:sldLayoutId id="2147483676" r:id="rId11"/>
    <p:sldLayoutId id="2147483677" r:id="rId12"/>
    <p:sldLayoutId id="2147483678" r:id="rId13"/>
    <p:sldLayoutId id="2147483679" r:id="rId14"/>
    <p:sldLayoutId id="2147483746" r:id="rId15"/>
    <p:sldLayoutId id="214748374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dirty="0"/>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aidsinfo.nih.gov/guidelines/html/3/perinatal-guidelines/0"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www.apregistry.com/" TargetMode="External"/><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aidsinfo.nih.gov/guidelines/html/3/perinatal-guidelines/0"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echo.unm.edu/teleecho-programs/hiv" TargetMode="External"/><Relationship Id="rId4" Type="http://schemas.openxmlformats.org/officeDocument/2006/relationships/hyperlink" Target="https://aidsetc.org/nh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apregistry.com/" TargetMode="External"/><Relationship Id="rId7" Type="http://schemas.openxmlformats.org/officeDocument/2006/relationships/hyperlink" Target="https://www.cdc.gov/hiv/group/gender/women/index.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aids.gov/hiv-aids-basics/prevention/reduce-your-risk/pregnancy-and-childbirth/" TargetMode="External"/><Relationship Id="rId5" Type="http://schemas.openxmlformats.org/officeDocument/2006/relationships/hyperlink" Target="https://www.cdc.gov/hiv/group/gender/pregnantwomen/" TargetMode="External"/><Relationship Id="rId10" Type="http://schemas.openxmlformats.org/officeDocument/2006/relationships/image" Target="../media/image23.png"/><Relationship Id="rId4" Type="http://schemas.openxmlformats.org/officeDocument/2006/relationships/hyperlink" Target="https://clinicalinfo.hiv.gov/en/guidelines/perinatal/whats-new-guidelines"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cdc.gov/hiv/risk/gender/pregnantwomen/facts/index.html" TargetMode="External"/><Relationship Id="rId5" Type="http://schemas.openxmlformats.org/officeDocument/2006/relationships/hyperlink" Target="https://www.cdc.gov/hiv/group/gender/women/index.html"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tacks.cdc.gov/view/cdc/44065" TargetMode="External"/><Relationship Id="rId5" Type="http://schemas.openxmlformats.org/officeDocument/2006/relationships/hyperlink" Target="https://www.cdc.gov/hiv/group/gender/women/index.html"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8252" y="1156613"/>
            <a:ext cx="7145079"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Project ECHO</a:t>
            </a:r>
            <a:r>
              <a:rPr kumimoji="0" lang="en-US" sz="3200" b="1" i="0" u="none" strike="noStrike" kern="1200" cap="none" spc="0" normalizeH="0" baseline="30000" noProof="0" dirty="0">
                <a:ln>
                  <a:noFill/>
                </a:ln>
                <a:solidFill>
                  <a:srgbClr val="008C99"/>
                </a:solidFill>
                <a:effectLst/>
                <a:uLnTx/>
                <a:uFillTx/>
                <a:latin typeface="Gill Sans MT" panose="020B0502020104020203" pitchFamily="34" charset="0"/>
                <a:ea typeface="+mn-ea"/>
                <a:cs typeface="+mn-cs"/>
              </a:rPr>
              <a:t>®</a:t>
            </a:r>
            <a:r>
              <a:rPr kumimoji="0" lang="en-US" sz="3600" b="1"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 </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343955" y="2635407"/>
            <a:ext cx="7690774" cy="1236309"/>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4400" dirty="0">
                <a:solidFill>
                  <a:schemeClr val="tx1"/>
                </a:solidFill>
              </a:rPr>
              <a:t>Perinatal HIV Update:</a:t>
            </a:r>
          </a:p>
          <a:p>
            <a:pPr lvl="0">
              <a:lnSpc>
                <a:spcPct val="100000"/>
              </a:lnSpc>
              <a:spcBef>
                <a:spcPts val="0"/>
              </a:spcBef>
              <a:defRPr/>
            </a:pPr>
            <a:r>
              <a:rPr lang="en-US" dirty="0">
                <a:solidFill>
                  <a:schemeClr val="tx1"/>
                </a:solidFill>
              </a:rPr>
              <a:t>Screening, Prevention, &amp; Treatment</a:t>
            </a:r>
          </a:p>
        </p:txBody>
      </p:sp>
      <p:sp>
        <p:nvSpPr>
          <p:cNvPr id="4" name="Text Placeholder 2"/>
          <p:cNvSpPr txBox="1">
            <a:spLocks/>
          </p:cNvSpPr>
          <p:nvPr/>
        </p:nvSpPr>
        <p:spPr>
          <a:xfrm>
            <a:off x="2317316" y="4087079"/>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rgbClr val="008C99"/>
                </a:solidFill>
              </a:rPr>
              <a:t>8/2021</a:t>
            </a:r>
            <a:endParaRPr kumimoji="0" lang="en-US" sz="2400" b="0" i="0" u="none" strike="noStrike" kern="1200" cap="none" spc="0" normalizeH="0" baseline="0" noProof="0" dirty="0">
              <a:ln>
                <a:noFill/>
              </a:ln>
              <a:solidFill>
                <a:srgbClr val="008C99"/>
              </a:solidFill>
              <a:effectLst/>
              <a:uLnTx/>
              <a:uFillTx/>
            </a:endParaRPr>
          </a:p>
        </p:txBody>
      </p:sp>
      <p:sp>
        <p:nvSpPr>
          <p:cNvPr id="6" name="Text Placeholder 2"/>
          <p:cNvSpPr txBox="1">
            <a:spLocks/>
          </p:cNvSpPr>
          <p:nvPr/>
        </p:nvSpPr>
        <p:spPr>
          <a:xfrm>
            <a:off x="438251" y="4679968"/>
            <a:ext cx="7375711" cy="123315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50A5AB"/>
                </a:solidFill>
              </a:rPr>
              <a:t>Renee Mercier, PharmD</a:t>
            </a:r>
          </a:p>
          <a:p>
            <a:pPr lvl="0">
              <a:lnSpc>
                <a:spcPct val="100000"/>
              </a:lnSpc>
              <a:spcBef>
                <a:spcPts val="0"/>
              </a:spcBef>
              <a:defRPr/>
            </a:pPr>
            <a:r>
              <a:rPr lang="en-US" sz="1800" dirty="0">
                <a:solidFill>
                  <a:srgbClr val="50A5AB"/>
                </a:solidFill>
              </a:rPr>
              <a:t>Professor, UNM COP &amp; DOIM </a:t>
            </a:r>
          </a:p>
          <a:p>
            <a:pPr lvl="0">
              <a:lnSpc>
                <a:spcPct val="100000"/>
              </a:lnSpc>
              <a:spcBef>
                <a:spcPts val="0"/>
              </a:spcBef>
              <a:defRPr/>
            </a:pPr>
            <a:r>
              <a:rPr lang="en-US" sz="1800" dirty="0">
                <a:solidFill>
                  <a:srgbClr val="50A5AB"/>
                </a:solidFill>
              </a:rPr>
              <a:t>Associate Medical Director, Truman Health Services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80" y="279103"/>
            <a:ext cx="1673008" cy="646013"/>
          </a:xfrm>
          <a:prstGeom prst="rect">
            <a:avLst/>
          </a:prstGeom>
        </p:spPr>
      </p:pic>
      <p:pic>
        <p:nvPicPr>
          <p:cNvPr id="5" name="Picture 4"/>
          <p:cNvPicPr>
            <a:picLocks noChangeAspect="1"/>
          </p:cNvPicPr>
          <p:nvPr/>
        </p:nvPicPr>
        <p:blipFill>
          <a:blip r:embed="rId4"/>
          <a:stretch>
            <a:fillRect/>
          </a:stretch>
        </p:blipFill>
        <p:spPr>
          <a:xfrm>
            <a:off x="2000388" y="280652"/>
            <a:ext cx="1005927" cy="646232"/>
          </a:xfrm>
          <a:prstGeom prst="rect">
            <a:avLst/>
          </a:prstGeom>
        </p:spPr>
      </p:pic>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Effect of Antiretroviral Therapy (ART) </a:t>
            </a:r>
            <a:br>
              <a:rPr lang="en-US" dirty="0"/>
            </a:br>
            <a:r>
              <a:rPr lang="en-US" dirty="0"/>
              <a:t>on risk of vertical HIV transmission</a:t>
            </a:r>
          </a:p>
        </p:txBody>
      </p:sp>
      <p:sp>
        <p:nvSpPr>
          <p:cNvPr id="4" name="TextBox 3"/>
          <p:cNvSpPr txBox="1"/>
          <p:nvPr/>
        </p:nvSpPr>
        <p:spPr>
          <a:xfrm>
            <a:off x="1357739" y="6063360"/>
            <a:ext cx="6458990" cy="441339"/>
          </a:xfrm>
          <a:prstGeom prst="rect">
            <a:avLst/>
          </a:prstGeom>
          <a:noFill/>
        </p:spPr>
        <p:txBody>
          <a:bodyPr wrap="square" rtlCol="0">
            <a:spAutoFit/>
          </a:bodyPr>
          <a:lstStyle/>
          <a:p>
            <a:pPr marL="68580" algn="ctr">
              <a:lnSpc>
                <a:spcPct val="80000"/>
              </a:lnSpc>
            </a:pPr>
            <a:r>
              <a:rPr lang="da-DK" sz="1400" dirty="0"/>
              <a:t>Conner, et al. </a:t>
            </a:r>
            <a:r>
              <a:rPr lang="da-DK" sz="1400" u="sng" dirty="0"/>
              <a:t>NEJM</a:t>
            </a:r>
            <a:r>
              <a:rPr lang="da-DK" sz="1400" dirty="0"/>
              <a:t> 1994; 331(18).</a:t>
            </a:r>
          </a:p>
          <a:p>
            <a:pPr marL="68580" algn="ctr">
              <a:lnSpc>
                <a:spcPct val="80000"/>
              </a:lnSpc>
            </a:pPr>
            <a:r>
              <a:rPr lang="en-US" sz="1400" dirty="0">
                <a:hlinkClick r:id="rId3"/>
              </a:rPr>
              <a:t>https://aidsinfo.nih.gov/guidelines/html/3/perinatal-guidelines/0</a:t>
            </a:r>
            <a:r>
              <a:rPr lang="en-US" sz="1400" dirty="0"/>
              <a:t> </a:t>
            </a:r>
          </a:p>
        </p:txBody>
      </p:sp>
      <p:graphicFrame>
        <p:nvGraphicFramePr>
          <p:cNvPr id="6" name="Diagram 5"/>
          <p:cNvGraphicFramePr/>
          <p:nvPr/>
        </p:nvGraphicFramePr>
        <p:xfrm>
          <a:off x="1524000" y="1563255"/>
          <a:ext cx="677210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7" name="Picture 6"/>
          <p:cNvPicPr>
            <a:picLocks noChangeAspect="1"/>
          </p:cNvPicPr>
          <p:nvPr/>
        </p:nvPicPr>
        <p:blipFill>
          <a:blip r:embed="rId10"/>
          <a:stretch>
            <a:fillRect/>
          </a:stretch>
        </p:blipFill>
        <p:spPr>
          <a:xfrm>
            <a:off x="698364" y="6484324"/>
            <a:ext cx="529985" cy="340475"/>
          </a:xfrm>
          <a:prstGeom prst="rect">
            <a:avLst/>
          </a:prstGeom>
        </p:spPr>
      </p:pic>
    </p:spTree>
    <p:extLst>
      <p:ext uri="{BB962C8B-B14F-4D97-AF65-F5344CB8AC3E}">
        <p14:creationId xmlns:p14="http://schemas.microsoft.com/office/powerpoint/2010/main" val="304795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latin typeface="+mn-lt"/>
              </a:rPr>
              <a:t>Start ART in all those with HIV</a:t>
            </a:r>
          </a:p>
        </p:txBody>
      </p:sp>
      <p:sp>
        <p:nvSpPr>
          <p:cNvPr id="6" name="Text Placeholder 5"/>
          <p:cNvSpPr>
            <a:spLocks noGrp="1"/>
          </p:cNvSpPr>
          <p:nvPr>
            <p:ph type="body" sz="quarter" idx="20"/>
          </p:nvPr>
        </p:nvSpPr>
        <p:spPr>
          <a:xfrm>
            <a:off x="665022" y="1349829"/>
            <a:ext cx="8021781" cy="4378465"/>
          </a:xfrm>
        </p:spPr>
        <p:txBody>
          <a:bodyPr/>
          <a:lstStyle/>
          <a:p>
            <a:pPr marL="273050" indent="-273050" eaLnBrk="0" hangingPunct="0">
              <a:lnSpc>
                <a:spcPct val="100000"/>
              </a:lnSpc>
              <a:buClr>
                <a:srgbClr val="008C99"/>
              </a:buClr>
              <a:buFont typeface="Wingdings 2" charset="2"/>
              <a:buChar char=""/>
            </a:pPr>
            <a:r>
              <a:rPr lang="en-US" dirty="0">
                <a:solidFill>
                  <a:schemeClr val="tx1"/>
                </a:solidFill>
                <a:ea typeface="ＭＳ Ｐゴシック" charset="-128"/>
                <a:cs typeface="Arial" panose="020B0604020202020204" pitchFamily="34" charset="0"/>
              </a:rPr>
              <a:t>Start ASAP in </a:t>
            </a:r>
            <a:r>
              <a:rPr lang="en-US" b="1" i="1" dirty="0">
                <a:solidFill>
                  <a:schemeClr val="tx1"/>
                </a:solidFill>
                <a:ea typeface="ＭＳ Ｐゴシック" charset="-128"/>
                <a:cs typeface="Arial" panose="020B0604020202020204" pitchFamily="34" charset="0"/>
              </a:rPr>
              <a:t>all people with HIV </a:t>
            </a:r>
            <a:r>
              <a:rPr lang="en-US" dirty="0">
                <a:solidFill>
                  <a:schemeClr val="tx1"/>
                </a:solidFill>
                <a:ea typeface="ＭＳ Ｐゴシック" charset="-128"/>
                <a:cs typeface="Arial" panose="020B0604020202020204" pitchFamily="34" charset="0"/>
              </a:rPr>
              <a:t>as long as the patient is ready (A1 recommendation)</a:t>
            </a:r>
          </a:p>
          <a:p>
            <a:pPr marL="273050" indent="-273050" eaLnBrk="0" hangingPunct="0">
              <a:lnSpc>
                <a:spcPct val="150000"/>
              </a:lnSpc>
              <a:buClr>
                <a:srgbClr val="008C99"/>
              </a:buClr>
              <a:buFont typeface="Wingdings 2" charset="2"/>
              <a:buChar char=""/>
            </a:pPr>
            <a:endParaRPr lang="en-US" sz="800" dirty="0">
              <a:solidFill>
                <a:schemeClr val="tx1"/>
              </a:solidFill>
              <a:ea typeface="ＭＳ Ｐゴシック" charset="-128"/>
              <a:cs typeface="Arial" panose="020B0604020202020204" pitchFamily="34" charset="0"/>
            </a:endParaRPr>
          </a:p>
          <a:p>
            <a:pPr marL="273050" indent="-273050" eaLnBrk="0" hangingPunct="0">
              <a:lnSpc>
                <a:spcPct val="100000"/>
              </a:lnSpc>
              <a:buClr>
                <a:srgbClr val="008C99"/>
              </a:buClr>
              <a:buFont typeface="Wingdings 2" charset="2"/>
              <a:buChar char=""/>
            </a:pPr>
            <a:r>
              <a:rPr lang="en-US" dirty="0">
                <a:solidFill>
                  <a:schemeClr val="tx1"/>
                </a:solidFill>
                <a:ea typeface="ＭＳ Ｐゴシック" charset="-128"/>
                <a:cs typeface="Arial" panose="020B0604020202020204" pitchFamily="34" charset="0"/>
              </a:rPr>
              <a:t>Must start conditions</a:t>
            </a:r>
          </a:p>
          <a:p>
            <a:pPr marL="602234" lvl="1" indent="-273050" eaLnBrk="0" hangingPunct="0">
              <a:lnSpc>
                <a:spcPct val="100000"/>
              </a:lnSpc>
              <a:buClr>
                <a:srgbClr val="008C99"/>
              </a:buClr>
              <a:buFont typeface="Wingdings 2" charset="2"/>
              <a:buChar char=""/>
            </a:pPr>
            <a:r>
              <a:rPr lang="en-US" sz="2800" dirty="0">
                <a:solidFill>
                  <a:schemeClr val="tx1"/>
                </a:solidFill>
                <a:ea typeface="ＭＳ Ｐゴシック" charset="-128"/>
                <a:cs typeface="Arial" panose="020B0604020202020204" pitchFamily="34" charset="0"/>
              </a:rPr>
              <a:t>Opportunistic infection, Tuberculosis</a:t>
            </a:r>
          </a:p>
          <a:p>
            <a:pPr marL="602234" lvl="1" indent="-273050" eaLnBrk="0" hangingPunct="0">
              <a:lnSpc>
                <a:spcPct val="100000"/>
              </a:lnSpc>
              <a:buClr>
                <a:srgbClr val="008C99"/>
              </a:buClr>
              <a:buFont typeface="Wingdings 2" charset="2"/>
              <a:buChar char=""/>
            </a:pPr>
            <a:r>
              <a:rPr lang="en-US" sz="2800" dirty="0">
                <a:solidFill>
                  <a:schemeClr val="tx1"/>
                </a:solidFill>
                <a:ea typeface="ＭＳ Ｐゴシック" charset="-128"/>
                <a:cs typeface="Arial" panose="020B0604020202020204" pitchFamily="34" charset="0"/>
              </a:rPr>
              <a:t>Co-infection with hepatitis B or hepatitis C</a:t>
            </a:r>
          </a:p>
          <a:p>
            <a:pPr marL="602234" lvl="1" indent="-273050" eaLnBrk="0" hangingPunct="0">
              <a:lnSpc>
                <a:spcPct val="100000"/>
              </a:lnSpc>
              <a:buClr>
                <a:srgbClr val="008C99"/>
              </a:buClr>
              <a:buFont typeface="Wingdings 2" charset="2"/>
              <a:buChar char=""/>
            </a:pPr>
            <a:r>
              <a:rPr lang="en-US" sz="2800" dirty="0">
                <a:ea typeface="ＭＳ Ｐゴシック" charset="-128"/>
                <a:cs typeface="Arial" panose="020B0604020202020204" pitchFamily="34" charset="0"/>
              </a:rPr>
              <a:t>HIV-associated kidney disease </a:t>
            </a:r>
            <a:endParaRPr lang="en-US" sz="2800" dirty="0">
              <a:solidFill>
                <a:schemeClr val="tx1"/>
              </a:solidFill>
              <a:ea typeface="ＭＳ Ｐゴシック" charset="-128"/>
              <a:cs typeface="Arial" panose="020B0604020202020204" pitchFamily="34" charset="0"/>
            </a:endParaRPr>
          </a:p>
          <a:p>
            <a:pPr marL="602234" lvl="1" indent="-273050" eaLnBrk="0" hangingPunct="0">
              <a:lnSpc>
                <a:spcPct val="100000"/>
              </a:lnSpc>
              <a:buClr>
                <a:srgbClr val="008C99"/>
              </a:buClr>
              <a:buFont typeface="Wingdings 2" charset="2"/>
              <a:buChar char=""/>
            </a:pPr>
            <a:r>
              <a:rPr lang="en-US" sz="2800" b="1" i="1" dirty="0">
                <a:solidFill>
                  <a:schemeClr val="tx1"/>
                </a:solidFill>
                <a:ea typeface="ＭＳ Ｐゴシック" charset="-128"/>
                <a:cs typeface="Arial" panose="020B0604020202020204" pitchFamily="34" charset="0"/>
              </a:rPr>
              <a:t>Pregnant persons</a:t>
            </a:r>
          </a:p>
          <a:p>
            <a:endParaRPr lang="en-US" dirty="0"/>
          </a:p>
        </p:txBody>
      </p:sp>
      <p:sp>
        <p:nvSpPr>
          <p:cNvPr id="7" name="TextBox 6"/>
          <p:cNvSpPr txBox="1"/>
          <p:nvPr/>
        </p:nvSpPr>
        <p:spPr>
          <a:xfrm>
            <a:off x="540327" y="5941684"/>
            <a:ext cx="8063346" cy="523220"/>
          </a:xfrm>
          <a:prstGeom prst="rect">
            <a:avLst/>
          </a:prstGeom>
          <a:noFill/>
        </p:spPr>
        <p:txBody>
          <a:bodyPr wrap="square" rtlCol="0">
            <a:spAutoFit/>
          </a:bodyPr>
          <a:lstStyle/>
          <a:p>
            <a:pPr algn="ctr"/>
            <a:r>
              <a:rPr lang="en-US" sz="1400" dirty="0"/>
              <a:t>ART= Antiretroviral therapy (HIV treatment)</a:t>
            </a:r>
          </a:p>
          <a:p>
            <a:pPr algn="ctr"/>
            <a:r>
              <a:rPr lang="en-US" sz="1400" dirty="0"/>
              <a:t>https://aidsinfo.nih.gov/news/1592/statement-from-adult-arv-guideline-panel---start-and-temprano-trials</a:t>
            </a:r>
          </a:p>
        </p:txBody>
      </p:sp>
    </p:spTree>
    <p:extLst>
      <p:ext uri="{BB962C8B-B14F-4D97-AF65-F5344CB8AC3E}">
        <p14:creationId xmlns:p14="http://schemas.microsoft.com/office/powerpoint/2010/main" val="203460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ART in Pregnancy</a:t>
            </a:r>
          </a:p>
        </p:txBody>
      </p:sp>
      <p:sp>
        <p:nvSpPr>
          <p:cNvPr id="3" name="Text Placeholder 2"/>
          <p:cNvSpPr>
            <a:spLocks noGrp="1"/>
          </p:cNvSpPr>
          <p:nvPr>
            <p:ph type="body" sz="quarter" idx="20"/>
          </p:nvPr>
        </p:nvSpPr>
        <p:spPr>
          <a:xfrm>
            <a:off x="478971" y="1436914"/>
            <a:ext cx="8171543" cy="4542972"/>
          </a:xfrm>
        </p:spPr>
        <p:txBody>
          <a:bodyPr/>
          <a:lstStyle/>
          <a:p>
            <a:r>
              <a:rPr lang="en-US" dirty="0"/>
              <a:t>If pregnant person’s viral load is suppressed, continue current regimen</a:t>
            </a:r>
          </a:p>
          <a:p>
            <a:endParaRPr lang="en-US" sz="1400" dirty="0"/>
          </a:p>
          <a:p>
            <a:r>
              <a:rPr lang="en-US" dirty="0"/>
              <a:t>Preferred regimens:</a:t>
            </a:r>
          </a:p>
          <a:p>
            <a:pPr lvl="1"/>
            <a:r>
              <a:rPr lang="en-US" sz="2800" dirty="0"/>
              <a:t>Backbone NRTI</a:t>
            </a:r>
          </a:p>
          <a:p>
            <a:pPr lvl="2"/>
            <a:r>
              <a:rPr lang="en-US" sz="2400" dirty="0"/>
              <a:t>Tenofovir DF/emtricitabine or abacavir/lamivudine (if HLA-B*5701 not present)</a:t>
            </a:r>
          </a:p>
          <a:p>
            <a:pPr lvl="2"/>
            <a:r>
              <a:rPr lang="en-US" sz="2400" dirty="0"/>
              <a:t>TAF/FTC recommended as alternative</a:t>
            </a:r>
          </a:p>
          <a:p>
            <a:pPr lvl="1"/>
            <a:r>
              <a:rPr lang="en-US" sz="2800" dirty="0"/>
              <a:t>Addition of either</a:t>
            </a:r>
          </a:p>
          <a:p>
            <a:pPr lvl="2"/>
            <a:r>
              <a:rPr lang="en-US" sz="2400" dirty="0"/>
              <a:t>INSTI (dolutegravir or </a:t>
            </a:r>
            <a:r>
              <a:rPr lang="en-US" sz="2400" dirty="0" err="1"/>
              <a:t>raltegravir</a:t>
            </a:r>
            <a:r>
              <a:rPr lang="en-US" sz="2400" dirty="0"/>
              <a:t>)</a:t>
            </a:r>
          </a:p>
          <a:p>
            <a:pPr lvl="2"/>
            <a:r>
              <a:rPr lang="en-US" sz="2400" dirty="0"/>
              <a:t>Boosted PI (atazanavir/ritonavir </a:t>
            </a:r>
            <a:r>
              <a:rPr lang="en-US" sz="2400" dirty="0" err="1"/>
              <a:t>qday</a:t>
            </a:r>
            <a:r>
              <a:rPr lang="en-US" sz="2400" dirty="0"/>
              <a:t> or darunavir/ritonavir twice a day)</a:t>
            </a:r>
          </a:p>
        </p:txBody>
      </p:sp>
      <p:sp>
        <p:nvSpPr>
          <p:cNvPr id="4" name="TextBox 3"/>
          <p:cNvSpPr txBox="1"/>
          <p:nvPr/>
        </p:nvSpPr>
        <p:spPr>
          <a:xfrm>
            <a:off x="1351280" y="6517022"/>
            <a:ext cx="6473046" cy="307777"/>
          </a:xfrm>
          <a:prstGeom prst="rect">
            <a:avLst/>
          </a:prstGeom>
          <a:noFill/>
        </p:spPr>
        <p:txBody>
          <a:bodyPr wrap="square" rtlCol="0">
            <a:spAutoFit/>
          </a:bodyPr>
          <a:lstStyle/>
          <a:p>
            <a:pPr algn="ctr"/>
            <a:r>
              <a:rPr lang="en-US" sz="1400" dirty="0">
                <a:solidFill>
                  <a:schemeClr val="bg1"/>
                </a:solidFill>
              </a:rPr>
              <a:t>https://clinicalinfo.hiv.gov/en/guidelines/perinatal/whats-new-guidelines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6" name="Picture 5"/>
          <p:cNvPicPr>
            <a:picLocks noChangeAspect="1"/>
          </p:cNvPicPr>
          <p:nvPr/>
        </p:nvPicPr>
        <p:blipFill>
          <a:blip r:embed="rId4"/>
          <a:stretch>
            <a:fillRect/>
          </a:stretch>
        </p:blipFill>
        <p:spPr>
          <a:xfrm>
            <a:off x="698364" y="6484324"/>
            <a:ext cx="529985" cy="340475"/>
          </a:xfrm>
          <a:prstGeom prst="rect">
            <a:avLst/>
          </a:prstGeom>
        </p:spPr>
      </p:pic>
    </p:spTree>
    <p:extLst>
      <p:ext uri="{BB962C8B-B14F-4D97-AF65-F5344CB8AC3E}">
        <p14:creationId xmlns:p14="http://schemas.microsoft.com/office/powerpoint/2010/main" val="115270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ART in Pregnancy</a:t>
            </a:r>
          </a:p>
        </p:txBody>
      </p:sp>
      <p:sp>
        <p:nvSpPr>
          <p:cNvPr id="3" name="Text Placeholder 2"/>
          <p:cNvSpPr>
            <a:spLocks noGrp="1"/>
          </p:cNvSpPr>
          <p:nvPr>
            <p:ph type="body" sz="quarter" idx="20"/>
          </p:nvPr>
        </p:nvSpPr>
        <p:spPr>
          <a:xfrm>
            <a:off x="2829701" y="1263537"/>
            <a:ext cx="6128949" cy="4563686"/>
          </a:xfrm>
        </p:spPr>
        <p:txBody>
          <a:bodyPr/>
          <a:lstStyle/>
          <a:p>
            <a:r>
              <a:rPr lang="en-US" dirty="0">
                <a:solidFill>
                  <a:schemeClr val="tx1"/>
                </a:solidFill>
              </a:rPr>
              <a:t>Pregnancy may alter ARV absorption, distribution and metabolism</a:t>
            </a:r>
          </a:p>
          <a:p>
            <a:pPr lvl="1"/>
            <a:r>
              <a:rPr lang="en-US" dirty="0">
                <a:solidFill>
                  <a:schemeClr val="tx1"/>
                </a:solidFill>
              </a:rPr>
              <a:t>Dose adjustment, drug-drug interactions</a:t>
            </a:r>
          </a:p>
          <a:p>
            <a:endParaRPr lang="en-US" sz="800" dirty="0">
              <a:solidFill>
                <a:schemeClr val="tx1"/>
              </a:solidFill>
            </a:endParaRPr>
          </a:p>
          <a:p>
            <a:r>
              <a:rPr lang="en-US" dirty="0">
                <a:solidFill>
                  <a:schemeClr val="tx1"/>
                </a:solidFill>
              </a:rPr>
              <a:t>Increased risk for pre-term labor when person on perinatal ART</a:t>
            </a:r>
          </a:p>
          <a:p>
            <a:pPr lvl="1"/>
            <a:r>
              <a:rPr lang="en-US" dirty="0">
                <a:solidFill>
                  <a:schemeClr val="tx1"/>
                </a:solidFill>
              </a:rPr>
              <a:t>No increase in infant morbidity/mortality</a:t>
            </a:r>
          </a:p>
          <a:p>
            <a:endParaRPr lang="en-US" sz="800" dirty="0">
              <a:solidFill>
                <a:schemeClr val="tx1"/>
              </a:solidFill>
            </a:endParaRPr>
          </a:p>
          <a:p>
            <a:r>
              <a:rPr lang="en-US" dirty="0">
                <a:solidFill>
                  <a:schemeClr val="tx1"/>
                </a:solidFill>
              </a:rPr>
              <a:t>Report all cases of ARV drug exposure </a:t>
            </a:r>
          </a:p>
          <a:p>
            <a:pPr lvl="1"/>
            <a:r>
              <a:rPr lang="en-US" dirty="0">
                <a:solidFill>
                  <a:schemeClr val="tx1"/>
                </a:solidFill>
                <a:hlinkClick r:id="rId3"/>
              </a:rPr>
              <a:t>www.apregistry.com</a:t>
            </a:r>
            <a:endParaRPr lang="en-US" dirty="0">
              <a:solidFill>
                <a:schemeClr val="tx1"/>
              </a:solidFill>
            </a:endParaRPr>
          </a:p>
          <a:p>
            <a:pPr lvl="1"/>
            <a:r>
              <a:rPr lang="en-US" dirty="0">
                <a:solidFill>
                  <a:schemeClr val="tx1"/>
                </a:solidFill>
              </a:rPr>
              <a:t>need pregnant person’s consent</a:t>
            </a:r>
          </a:p>
          <a:p>
            <a:pPr marL="457200" lvl="1" indent="0">
              <a:buNone/>
            </a:pPr>
            <a:endParaRPr lang="en-US" dirty="0">
              <a:solidFill>
                <a:schemeClr val="tx1"/>
              </a:solidFill>
            </a:endParaRPr>
          </a:p>
        </p:txBody>
      </p:sp>
      <p:sp>
        <p:nvSpPr>
          <p:cNvPr id="4" name="TextBox 3"/>
          <p:cNvSpPr txBox="1"/>
          <p:nvPr/>
        </p:nvSpPr>
        <p:spPr>
          <a:xfrm>
            <a:off x="692727" y="5964269"/>
            <a:ext cx="7439891" cy="738664"/>
          </a:xfrm>
          <a:prstGeom prst="rect">
            <a:avLst/>
          </a:prstGeom>
          <a:noFill/>
        </p:spPr>
        <p:txBody>
          <a:bodyPr wrap="square" rtlCol="0">
            <a:spAutoFit/>
          </a:bodyPr>
          <a:lstStyle/>
          <a:p>
            <a:pPr algn="ctr"/>
            <a:r>
              <a:rPr lang="en-US" sz="1400" dirty="0">
                <a:hlinkClick r:id="rId4"/>
              </a:rPr>
              <a:t>https://www.cdc.gov/hiv/group/gender/pregnantwomen/index.html https://aidsinfo.nih.gov/guidelines/html/3/perinatal-guidelines/0</a:t>
            </a:r>
            <a:endParaRPr lang="en-US" sz="1400" dirty="0"/>
          </a:p>
          <a:p>
            <a:pPr algn="ctr"/>
            <a:endParaRPr lang="en-US" sz="14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6" name="Picture 5"/>
          <p:cNvPicPr>
            <a:picLocks noChangeAspect="1"/>
          </p:cNvPicPr>
          <p:nvPr/>
        </p:nvPicPr>
        <p:blipFill>
          <a:blip r:embed="rId6"/>
          <a:stretch>
            <a:fillRect/>
          </a:stretch>
        </p:blipFill>
        <p:spPr>
          <a:xfrm>
            <a:off x="698364" y="6484324"/>
            <a:ext cx="529985" cy="340475"/>
          </a:xfrm>
          <a:prstGeom prst="rect">
            <a:avLst/>
          </a:prstGeom>
        </p:spPr>
      </p:pic>
      <p:pic>
        <p:nvPicPr>
          <p:cNvPr id="7" name="Picture 6"/>
          <p:cNvPicPr>
            <a:picLocks noChangeAspect="1"/>
          </p:cNvPicPr>
          <p:nvPr/>
        </p:nvPicPr>
        <p:blipFill rotWithShape="1">
          <a:blip r:embed="rId7"/>
          <a:srcRect l="13447"/>
          <a:stretch/>
        </p:blipFill>
        <p:spPr>
          <a:xfrm>
            <a:off x="125631" y="1263537"/>
            <a:ext cx="2704070" cy="4193833"/>
          </a:xfrm>
          <a:prstGeom prst="rect">
            <a:avLst/>
          </a:prstGeom>
          <a:ln>
            <a:solidFill>
              <a:schemeClr val="tx1"/>
            </a:solidFill>
          </a:ln>
        </p:spPr>
      </p:pic>
    </p:spTree>
    <p:extLst>
      <p:ext uri="{BB962C8B-B14F-4D97-AF65-F5344CB8AC3E}">
        <p14:creationId xmlns:p14="http://schemas.microsoft.com/office/powerpoint/2010/main" val="100449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Intra-Partum Management</a:t>
            </a:r>
          </a:p>
        </p:txBody>
      </p:sp>
      <p:graphicFrame>
        <p:nvGraphicFramePr>
          <p:cNvPr id="7" name="Diagram 6"/>
          <p:cNvGraphicFramePr/>
          <p:nvPr>
            <p:extLst>
              <p:ext uri="{D42A27DB-BD31-4B8C-83A1-F6EECF244321}">
                <p14:modId xmlns:p14="http://schemas.microsoft.com/office/powerpoint/2010/main" val="2245015745"/>
              </p:ext>
            </p:extLst>
          </p:nvPr>
        </p:nvGraphicFramePr>
        <p:xfrm>
          <a:off x="609600" y="965200"/>
          <a:ext cx="8331199" cy="5522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40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ART at Delivery</a:t>
            </a:r>
            <a:endParaRPr lang="en-US" dirty="0"/>
          </a:p>
        </p:txBody>
      </p:sp>
      <p:sp>
        <p:nvSpPr>
          <p:cNvPr id="6" name="Text Placeholder 5"/>
          <p:cNvSpPr>
            <a:spLocks noGrp="1"/>
          </p:cNvSpPr>
          <p:nvPr>
            <p:ph type="body" sz="quarter" idx="20"/>
          </p:nvPr>
        </p:nvSpPr>
        <p:spPr>
          <a:xfrm>
            <a:off x="138830" y="1639777"/>
            <a:ext cx="8866339" cy="4467207"/>
          </a:xfrm>
        </p:spPr>
        <p:txBody>
          <a:bodyPr>
            <a:normAutofit fontScale="92500" lnSpcReduction="20000"/>
          </a:bodyPr>
          <a:lstStyle/>
          <a:p>
            <a:r>
              <a:rPr lang="en-US" dirty="0"/>
              <a:t>IV Zidovudine (ZDV)</a:t>
            </a:r>
          </a:p>
          <a:p>
            <a:pPr lvl="1"/>
            <a:r>
              <a:rPr lang="en-US" dirty="0"/>
              <a:t>During labor if 37-week VL &gt;1000 copies/mL or if viral load is not known</a:t>
            </a:r>
          </a:p>
          <a:p>
            <a:pPr lvl="1"/>
            <a:r>
              <a:rPr lang="en-US" dirty="0"/>
              <a:t>Not required if VL&lt;50 copies/mL near delivery &amp; if no concerns for adherence</a:t>
            </a:r>
          </a:p>
          <a:p>
            <a:pPr lvl="1"/>
            <a:r>
              <a:rPr lang="en-US" dirty="0"/>
              <a:t>Some experts recommend if VL&gt;50; </a:t>
            </a:r>
          </a:p>
          <a:p>
            <a:pPr lvl="2"/>
            <a:r>
              <a:rPr lang="en-US" dirty="0"/>
              <a:t>transmission risk HIV RNA [50-&lt;1000] (1-2%) compared to &lt; 50 copies/mL (1% or less)</a:t>
            </a:r>
          </a:p>
          <a:p>
            <a:pPr lvl="1"/>
            <a:r>
              <a:rPr lang="en-US" dirty="0"/>
              <a:t>Safe to pregnant person &amp; baby so may consider in all</a:t>
            </a:r>
          </a:p>
          <a:p>
            <a:pPr lvl="1"/>
            <a:r>
              <a:rPr lang="en-US" dirty="0"/>
              <a:t>Begin when admitted in labor or 3 hours before scheduled C-section</a:t>
            </a:r>
          </a:p>
          <a:p>
            <a:pPr lvl="1"/>
            <a:r>
              <a:rPr lang="en-US" dirty="0"/>
              <a:t>Standard Loading dose 2 mg/kg then start continuous infusion of 1 mg/kg/hour until the cord is clamped</a:t>
            </a:r>
          </a:p>
          <a:p>
            <a:pPr lvl="1"/>
            <a:endParaRPr lang="en-US" dirty="0"/>
          </a:p>
          <a:p>
            <a:r>
              <a:rPr lang="en-US" dirty="0"/>
              <a:t>Continue home ART regimen throughout delivery (even if NPO)</a:t>
            </a:r>
          </a:p>
          <a:p>
            <a:pPr lvl="1"/>
            <a:r>
              <a:rPr lang="en-US" dirty="0"/>
              <a:t>Patient may need to bring home ARV medications to hospital </a:t>
            </a:r>
          </a:p>
          <a:p>
            <a:endParaRPr lang="en-US" dirty="0"/>
          </a:p>
        </p:txBody>
      </p:sp>
      <p:sp>
        <p:nvSpPr>
          <p:cNvPr id="7" name="TextBox 6"/>
          <p:cNvSpPr txBox="1"/>
          <p:nvPr/>
        </p:nvSpPr>
        <p:spPr>
          <a:xfrm>
            <a:off x="1087120" y="6375420"/>
            <a:ext cx="4958986" cy="523220"/>
          </a:xfrm>
          <a:prstGeom prst="rect">
            <a:avLst/>
          </a:prstGeom>
          <a:noFill/>
        </p:spPr>
        <p:txBody>
          <a:bodyPr wrap="none" rtlCol="0">
            <a:spAutoFit/>
          </a:bodyPr>
          <a:lstStyle/>
          <a:p>
            <a:r>
              <a:rPr lang="en-US" sz="1400" dirty="0">
                <a:solidFill>
                  <a:schemeClr val="bg1"/>
                </a:solidFill>
              </a:rPr>
              <a:t>https://aidsinfo.nih.gov/guidelines/html/3/perinatal-guidelines/0</a:t>
            </a:r>
          </a:p>
          <a:p>
            <a:r>
              <a:rPr lang="en-US" sz="1400" dirty="0">
                <a:solidFill>
                  <a:schemeClr val="bg1"/>
                </a:solidFill>
              </a:rPr>
              <a:t>Briand, et al. </a:t>
            </a:r>
            <a:r>
              <a:rPr lang="en-US" sz="1400" u="sng" dirty="0">
                <a:solidFill>
                  <a:schemeClr val="bg1"/>
                </a:solidFill>
              </a:rPr>
              <a:t>CID</a:t>
            </a:r>
            <a:r>
              <a:rPr lang="en-US" sz="1400" dirty="0">
                <a:solidFill>
                  <a:schemeClr val="bg1"/>
                </a:solidFill>
              </a:rPr>
              <a:t> 2013; 57(6):903-914</a:t>
            </a:r>
          </a:p>
        </p:txBody>
      </p:sp>
      <p:pic>
        <p:nvPicPr>
          <p:cNvPr id="8" name="Picture 2" descr="Image result for zidovud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733" t="14779" r="24606" b="13252"/>
          <a:stretch/>
        </p:blipFill>
        <p:spPr bwMode="auto">
          <a:xfrm>
            <a:off x="7039428" y="247219"/>
            <a:ext cx="1346926" cy="165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9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Neonatal Management</a:t>
            </a:r>
          </a:p>
        </p:txBody>
      </p:sp>
      <p:graphicFrame>
        <p:nvGraphicFramePr>
          <p:cNvPr id="8" name="Table 7"/>
          <p:cNvGraphicFramePr>
            <a:graphicFrameLocks noGrp="1"/>
          </p:cNvGraphicFramePr>
          <p:nvPr>
            <p:extLst>
              <p:ext uri="{D42A27DB-BD31-4B8C-83A1-F6EECF244321}">
                <p14:modId xmlns:p14="http://schemas.microsoft.com/office/powerpoint/2010/main" val="1665909595"/>
              </p:ext>
            </p:extLst>
          </p:nvPr>
        </p:nvGraphicFramePr>
        <p:xfrm>
          <a:off x="457200" y="1348209"/>
          <a:ext cx="8442960" cy="5005547"/>
        </p:xfrm>
        <a:graphic>
          <a:graphicData uri="http://schemas.openxmlformats.org/drawingml/2006/table">
            <a:tbl>
              <a:tblPr firstRow="1" firstCol="1">
                <a:tableStyleId>{21E4AEA4-8DFA-4A89-87EB-49C32662AFE0}</a:tableStyleId>
              </a:tblPr>
              <a:tblGrid>
                <a:gridCol w="1686560">
                  <a:extLst>
                    <a:ext uri="{9D8B030D-6E8A-4147-A177-3AD203B41FA5}">
                      <a16:colId xmlns:a16="http://schemas.microsoft.com/office/drawing/2014/main" val="2581811178"/>
                    </a:ext>
                  </a:extLst>
                </a:gridCol>
                <a:gridCol w="4805680">
                  <a:extLst>
                    <a:ext uri="{9D8B030D-6E8A-4147-A177-3AD203B41FA5}">
                      <a16:colId xmlns:a16="http://schemas.microsoft.com/office/drawing/2014/main" val="3340805826"/>
                    </a:ext>
                  </a:extLst>
                </a:gridCol>
                <a:gridCol w="1950720">
                  <a:extLst>
                    <a:ext uri="{9D8B030D-6E8A-4147-A177-3AD203B41FA5}">
                      <a16:colId xmlns:a16="http://schemas.microsoft.com/office/drawing/2014/main" val="2498785261"/>
                    </a:ext>
                  </a:extLst>
                </a:gridCol>
              </a:tblGrid>
              <a:tr h="806985">
                <a:tc>
                  <a:txBody>
                    <a:bodyPr/>
                    <a:lstStyle/>
                    <a:p>
                      <a:pPr marL="0" marR="16510" indent="0">
                        <a:lnSpc>
                          <a:spcPct val="110000"/>
                        </a:lnSpc>
                        <a:spcBef>
                          <a:spcPts val="0"/>
                        </a:spcBef>
                        <a:spcAft>
                          <a:spcPts val="345"/>
                        </a:spcAft>
                      </a:pPr>
                      <a:r>
                        <a:rPr lang="en-US" sz="1800" dirty="0">
                          <a:effectLst/>
                        </a:rPr>
                        <a:t>Perinatal HIV Transmission Risk</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solidFill>
                      <a:srgbClr val="6666FF"/>
                    </a:solidFill>
                  </a:tcPr>
                </a:tc>
                <a:tc>
                  <a:txBody>
                    <a:bodyPr/>
                    <a:lstStyle/>
                    <a:p>
                      <a:pPr marL="0" marR="16510" indent="0" algn="ctr">
                        <a:lnSpc>
                          <a:spcPct val="110000"/>
                        </a:lnSpc>
                        <a:spcBef>
                          <a:spcPts val="0"/>
                        </a:spcBef>
                        <a:spcAft>
                          <a:spcPts val="345"/>
                        </a:spcAft>
                      </a:pPr>
                      <a:r>
                        <a:rPr lang="en-US" sz="1800" dirty="0">
                          <a:effectLst/>
                        </a:rPr>
                        <a:t>Description </a:t>
                      </a:r>
                    </a:p>
                    <a:p>
                      <a:pPr marL="0" marR="16510" indent="0" algn="ctr">
                        <a:lnSpc>
                          <a:spcPct val="110000"/>
                        </a:lnSpc>
                        <a:spcBef>
                          <a:spcPts val="0"/>
                        </a:spcBef>
                        <a:spcAft>
                          <a:spcPts val="345"/>
                        </a:spcAft>
                      </a:pPr>
                      <a:r>
                        <a:rPr lang="en-US" sz="1800" dirty="0">
                          <a:effectLst/>
                        </a:rPr>
                        <a:t>(As it relates to the mothers)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solidFill>
                      <a:srgbClr val="6666FF"/>
                    </a:solidFill>
                  </a:tcPr>
                </a:tc>
                <a:tc>
                  <a:txBody>
                    <a:bodyPr/>
                    <a:lstStyle/>
                    <a:p>
                      <a:pPr marL="0" marR="16510" indent="0" algn="ctr">
                        <a:lnSpc>
                          <a:spcPct val="110000"/>
                        </a:lnSpc>
                        <a:spcBef>
                          <a:spcPts val="0"/>
                        </a:spcBef>
                        <a:spcAft>
                          <a:spcPts val="345"/>
                        </a:spcAft>
                      </a:pPr>
                      <a:r>
                        <a:rPr lang="en-US" sz="1800" dirty="0">
                          <a:effectLst/>
                        </a:rPr>
                        <a:t>Neonatal ARV Management</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solidFill>
                      <a:srgbClr val="6666FF"/>
                    </a:solidFill>
                  </a:tcPr>
                </a:tc>
                <a:extLst>
                  <a:ext uri="{0D108BD9-81ED-4DB2-BD59-A6C34878D82A}">
                    <a16:rowId xmlns:a16="http://schemas.microsoft.com/office/drawing/2014/main" val="687612137"/>
                  </a:ext>
                </a:extLst>
              </a:tr>
              <a:tr h="806985">
                <a:tc>
                  <a:txBody>
                    <a:bodyPr/>
                    <a:lstStyle/>
                    <a:p>
                      <a:pPr marL="0" marR="16510" indent="0">
                        <a:lnSpc>
                          <a:spcPct val="110000"/>
                        </a:lnSpc>
                        <a:spcBef>
                          <a:spcPts val="0"/>
                        </a:spcBef>
                        <a:spcAft>
                          <a:spcPts val="345"/>
                        </a:spcAft>
                      </a:pPr>
                      <a:r>
                        <a:rPr lang="en-US" sz="1800" dirty="0">
                          <a:effectLst/>
                        </a:rPr>
                        <a:t>Low Risk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tc>
                <a:tc>
                  <a:txBody>
                    <a:bodyPr/>
                    <a:lstStyle/>
                    <a:p>
                      <a:pPr marL="0" marR="16510" indent="0">
                        <a:lnSpc>
                          <a:spcPct val="110000"/>
                        </a:lnSpc>
                        <a:spcBef>
                          <a:spcPts val="0"/>
                        </a:spcBef>
                        <a:spcAft>
                          <a:spcPts val="345"/>
                        </a:spcAft>
                      </a:pPr>
                      <a:r>
                        <a:rPr lang="en-US" sz="1800" dirty="0">
                          <a:effectLst/>
                        </a:rPr>
                        <a:t>ART during pregnancy with HIV RNA level &lt;50 copies/mL) near delivery and no adherence concerns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tc>
                <a:tc>
                  <a:txBody>
                    <a:bodyPr/>
                    <a:lstStyle/>
                    <a:p>
                      <a:pPr marL="0" marR="16510" indent="0">
                        <a:lnSpc>
                          <a:spcPct val="110000"/>
                        </a:lnSpc>
                        <a:spcBef>
                          <a:spcPts val="0"/>
                        </a:spcBef>
                        <a:spcAft>
                          <a:spcPts val="345"/>
                        </a:spcAft>
                      </a:pPr>
                      <a:r>
                        <a:rPr lang="en-US" sz="1800">
                          <a:effectLst/>
                        </a:rPr>
                        <a:t>ZDV for 4 weeks</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tc>
                <a:extLst>
                  <a:ext uri="{0D108BD9-81ED-4DB2-BD59-A6C34878D82A}">
                    <a16:rowId xmlns:a16="http://schemas.microsoft.com/office/drawing/2014/main" val="147471528"/>
                  </a:ext>
                </a:extLst>
              </a:tr>
              <a:tr h="3225261">
                <a:tc>
                  <a:txBody>
                    <a:bodyPr/>
                    <a:lstStyle/>
                    <a:p>
                      <a:pPr marL="0" marR="16510" indent="0">
                        <a:lnSpc>
                          <a:spcPct val="110000"/>
                        </a:lnSpc>
                        <a:spcBef>
                          <a:spcPts val="0"/>
                        </a:spcBef>
                        <a:spcAft>
                          <a:spcPts val="345"/>
                        </a:spcAft>
                      </a:pPr>
                      <a:r>
                        <a:rPr lang="en-US" sz="1800">
                          <a:effectLst/>
                        </a:rPr>
                        <a:t>High Risk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6967" marR="66967" marT="0" marB="0"/>
                </a:tc>
                <a:tc>
                  <a:txBody>
                    <a:bodyPr/>
                    <a:lstStyle/>
                    <a:p>
                      <a:pPr marL="0" marR="0">
                        <a:spcBef>
                          <a:spcPts val="0"/>
                        </a:spcBef>
                        <a:spcAft>
                          <a:spcPts val="1125"/>
                        </a:spcAft>
                      </a:pPr>
                      <a:r>
                        <a:rPr lang="en-US" sz="1800" dirty="0">
                          <a:effectLst/>
                        </a:rPr>
                        <a:t>No</a:t>
                      </a:r>
                      <a:r>
                        <a:rPr lang="en-US" sz="1800" baseline="0" dirty="0">
                          <a:effectLst/>
                        </a:rPr>
                        <a:t> </a:t>
                      </a:r>
                      <a:r>
                        <a:rPr lang="en-US" sz="1800" dirty="0">
                          <a:effectLst/>
                        </a:rPr>
                        <a:t>antepartum or intrapartum ARV drugs</a:t>
                      </a:r>
                    </a:p>
                    <a:p>
                      <a:pPr marL="0" marR="0" algn="l">
                        <a:spcBef>
                          <a:spcPts val="0"/>
                        </a:spcBef>
                        <a:spcAft>
                          <a:spcPts val="1125"/>
                        </a:spcAft>
                      </a:pPr>
                      <a:r>
                        <a:rPr lang="en-US" sz="1800" dirty="0">
                          <a:effectLst/>
                        </a:rPr>
                        <a:t>Only intrapartum ARV drugs</a:t>
                      </a:r>
                    </a:p>
                    <a:p>
                      <a:pPr marL="0" marR="0" algn="l">
                        <a:spcBef>
                          <a:spcPts val="0"/>
                        </a:spcBef>
                        <a:spcAft>
                          <a:spcPts val="1125"/>
                        </a:spcAft>
                      </a:pPr>
                      <a:r>
                        <a:rPr lang="en-US" sz="1800" dirty="0">
                          <a:effectLst/>
                        </a:rPr>
                        <a:t>Antepartum and intrapartum ARV drugs but did not have viral suppression (HIV RNA level &lt;50 copies/mL) near delivery</a:t>
                      </a:r>
                    </a:p>
                    <a:p>
                      <a:pPr marL="0" marR="16510" indent="0" algn="l">
                        <a:lnSpc>
                          <a:spcPct val="110000"/>
                        </a:lnSpc>
                        <a:spcBef>
                          <a:spcPts val="0"/>
                        </a:spcBef>
                        <a:spcAft>
                          <a:spcPts val="345"/>
                        </a:spcAft>
                      </a:pPr>
                      <a:r>
                        <a:rPr lang="en-US" sz="1800" dirty="0">
                          <a:effectLst/>
                        </a:rPr>
                        <a:t>Acute or primary HIV infection during pregnancy or breastfeeding (in which case, the birth parent </a:t>
                      </a:r>
                      <a:r>
                        <a:rPr lang="en-US" sz="1800" u="sng" dirty="0">
                          <a:effectLst/>
                        </a:rPr>
                        <a:t>should immediately discontinue</a:t>
                      </a:r>
                      <a:r>
                        <a:rPr lang="en-US" sz="1800" dirty="0">
                          <a:effectLst/>
                        </a:rPr>
                        <a:t> </a:t>
                      </a:r>
                      <a:r>
                        <a:rPr lang="en-US" sz="1800" u="sng" dirty="0">
                          <a:effectLst/>
                        </a:rPr>
                        <a:t>breastfeeding</a:t>
                      </a:r>
                      <a:r>
                        <a:rPr lang="en-US" sz="1800" dirty="0">
                          <a:effectLst/>
                        </a:rPr>
                        <a:t>) </a:t>
                      </a:r>
                    </a:p>
                  </a:txBody>
                  <a:tcPr marL="66967" marR="66967" marT="0" marB="0"/>
                </a:tc>
                <a:tc>
                  <a:txBody>
                    <a:bodyPr/>
                    <a:lstStyle/>
                    <a:p>
                      <a:r>
                        <a:rPr lang="en-US" sz="1800" kern="1200" dirty="0">
                          <a:effectLst/>
                        </a:rPr>
                        <a:t>ZDV, 3TC, and </a:t>
                      </a:r>
                      <a:r>
                        <a:rPr lang="en-US" sz="1800" kern="1200" dirty="0" err="1">
                          <a:effectLst/>
                        </a:rPr>
                        <a:t>raltegravir</a:t>
                      </a:r>
                      <a:r>
                        <a:rPr lang="en-US" sz="1800" kern="1200" dirty="0">
                          <a:effectLst/>
                        </a:rPr>
                        <a:t> from birth to age 6 weeks </a:t>
                      </a:r>
                    </a:p>
                    <a:p>
                      <a:r>
                        <a:rPr lang="en-US" sz="1800" b="1" u="sng" kern="1200" dirty="0">
                          <a:effectLst/>
                        </a:rPr>
                        <a:t>or</a:t>
                      </a:r>
                    </a:p>
                    <a:p>
                      <a:r>
                        <a:rPr lang="en-US" sz="1800" kern="1200" dirty="0">
                          <a:effectLst/>
                        </a:rPr>
                        <a:t>ZDV, lamivudine (3TC), and </a:t>
                      </a:r>
                      <a:r>
                        <a:rPr lang="en-US" sz="1800" kern="1200" dirty="0" err="1">
                          <a:effectLst/>
                        </a:rPr>
                        <a:t>nevirapine</a:t>
                      </a:r>
                      <a:r>
                        <a:rPr lang="en-US" sz="1800" kern="1200" dirty="0">
                          <a:effectLst/>
                        </a:rPr>
                        <a:t> (NVP) (treatment dose) for birth to age 6 weeks </a:t>
                      </a:r>
                      <a:endParaRPr lang="en-US" sz="1800" dirty="0"/>
                    </a:p>
                  </a:txBody>
                  <a:tcPr marL="89289" marR="89289" marT="44644" marB="44644"/>
                </a:tc>
                <a:extLst>
                  <a:ext uri="{0D108BD9-81ED-4DB2-BD59-A6C34878D82A}">
                    <a16:rowId xmlns:a16="http://schemas.microsoft.com/office/drawing/2014/main" val="2151373397"/>
                  </a:ext>
                </a:extLst>
              </a:tr>
            </a:tbl>
          </a:graphicData>
        </a:graphic>
      </p:graphicFrame>
    </p:spTree>
    <p:extLst>
      <p:ext uri="{BB962C8B-B14F-4D97-AF65-F5344CB8AC3E}">
        <p14:creationId xmlns:p14="http://schemas.microsoft.com/office/powerpoint/2010/main" val="301931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a:xfrm>
            <a:off x="128804" y="1233377"/>
            <a:ext cx="4526692" cy="4310173"/>
          </a:xfrm>
        </p:spPr>
        <p:txBody>
          <a:bodyPr/>
          <a:lstStyle/>
          <a:p>
            <a:r>
              <a:rPr lang="en-US" dirty="0">
                <a:solidFill>
                  <a:schemeClr val="tx1"/>
                </a:solidFill>
              </a:rPr>
              <a:t>Clinical Consultation Center </a:t>
            </a:r>
            <a:r>
              <a:rPr lang="en-US" sz="2400" dirty="0">
                <a:hlinkClick r:id="rId3"/>
              </a:rPr>
              <a:t>http://nccc.ucsf.edu/</a:t>
            </a:r>
            <a:endParaRPr lang="en-US" sz="2600" dirty="0">
              <a:solidFill>
                <a:schemeClr val="tx1"/>
              </a:solidFill>
            </a:endParaRPr>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800" dirty="0">
              <a:solidFill>
                <a:schemeClr val="tx1"/>
              </a:solidFill>
            </a:endParaRPr>
          </a:p>
          <a:p>
            <a:r>
              <a:rPr lang="en-US" dirty="0">
                <a:solidFill>
                  <a:schemeClr val="tx1"/>
                </a:solidFill>
              </a:rPr>
              <a:t>AETC National HIV Curriculum </a:t>
            </a:r>
            <a:r>
              <a:rPr lang="en-US" sz="2400" dirty="0">
                <a:solidFill>
                  <a:schemeClr val="tx1"/>
                </a:solidFill>
                <a:hlinkClick r:id="rId4"/>
              </a:rPr>
              <a:t>https://aidsetc.org/nhc</a:t>
            </a:r>
            <a:endParaRPr lang="en-US" sz="2400" dirty="0">
              <a:solidFill>
                <a:schemeClr val="tx1"/>
              </a:solidFill>
            </a:endParaRPr>
          </a:p>
          <a:p>
            <a:pPr marL="0" indent="0">
              <a:buNone/>
            </a:pPr>
            <a:endParaRPr lang="en-US" dirty="0">
              <a:solidFill>
                <a:schemeClr val="tx1"/>
              </a:solidFill>
            </a:endParaRPr>
          </a:p>
          <a:p>
            <a:pPr marL="0" indent="0">
              <a:buNone/>
            </a:pPr>
            <a:endParaRPr lang="en-US" dirty="0"/>
          </a:p>
        </p:txBody>
      </p:sp>
      <p:sp>
        <p:nvSpPr>
          <p:cNvPr id="4" name="Text Placeholder 3"/>
          <p:cNvSpPr>
            <a:spLocks noGrp="1"/>
          </p:cNvSpPr>
          <p:nvPr>
            <p:ph type="body" sz="quarter" idx="21"/>
          </p:nvPr>
        </p:nvSpPr>
        <p:spPr>
          <a:xfrm>
            <a:off x="4546600" y="1233377"/>
            <a:ext cx="4495800" cy="5167423"/>
          </a:xfrm>
        </p:spPr>
        <p:txBody>
          <a:bodyPr/>
          <a:lstStyle/>
          <a:p>
            <a:r>
              <a:rPr lang="en-US" dirty="0">
                <a:solidFill>
                  <a:schemeClr val="tx1"/>
                </a:solidFill>
              </a:rPr>
              <a:t>UNM Project ECHO-                  HIV </a:t>
            </a:r>
            <a:r>
              <a:rPr lang="en-US" dirty="0" err="1">
                <a:solidFill>
                  <a:schemeClr val="tx1"/>
                </a:solidFill>
              </a:rPr>
              <a:t>PrEP</a:t>
            </a:r>
            <a:r>
              <a:rPr lang="en-US" dirty="0">
                <a:solidFill>
                  <a:schemeClr val="tx1"/>
                </a:solidFill>
              </a:rPr>
              <a:t> </a:t>
            </a:r>
            <a:r>
              <a:rPr lang="en-US" dirty="0" err="1">
                <a:solidFill>
                  <a:schemeClr val="tx1"/>
                </a:solidFill>
              </a:rPr>
              <a:t>TeleECHO</a:t>
            </a:r>
            <a:r>
              <a:rPr lang="en-US" dirty="0">
                <a:solidFill>
                  <a:schemeClr val="tx1"/>
                </a:solidFill>
              </a:rPr>
              <a:t> Clinic  </a:t>
            </a:r>
            <a:r>
              <a:rPr lang="en-US" sz="2400" dirty="0">
                <a:solidFill>
                  <a:schemeClr val="tx1"/>
                </a:solidFill>
              </a:rPr>
              <a:t>hivecho@salud.unm.edu</a:t>
            </a:r>
            <a:r>
              <a:rPr lang="en-US" dirty="0">
                <a:solidFill>
                  <a:schemeClr val="tx1"/>
                </a:solidFill>
              </a:rPr>
              <a:t> </a:t>
            </a:r>
            <a:r>
              <a:rPr lang="en-US" sz="2400" dirty="0">
                <a:hlinkClick r:id="rId5"/>
              </a:rPr>
              <a:t>https://echo.unm.edu/teleecho-programs/hiv</a:t>
            </a:r>
            <a:endParaRPr lang="en-US" sz="2400" dirty="0"/>
          </a:p>
          <a:p>
            <a:endParaRPr lang="en-US" sz="800" dirty="0">
              <a:solidFill>
                <a:schemeClr val="tx1"/>
              </a:solidFill>
            </a:endParaRPr>
          </a:p>
          <a:p>
            <a:r>
              <a:rPr lang="en-US" dirty="0">
                <a:solidFill>
                  <a:schemeClr val="tx1"/>
                </a:solidFill>
              </a:rPr>
              <a:t>AETC National Coordinating Resource Center </a:t>
            </a:r>
            <a:r>
              <a:rPr lang="en-US" sz="2400" dirty="0">
                <a:solidFill>
                  <a:schemeClr val="tx1"/>
                </a:solidFill>
                <a:hlinkClick r:id="rId6"/>
              </a:rPr>
              <a:t>https://targethiv.org/library/aetc-national-coordinating-resource-center-0</a:t>
            </a:r>
            <a:endParaRPr lang="en-US" sz="2400" dirty="0">
              <a:solidFill>
                <a:schemeClr val="tx1"/>
              </a:solidFill>
            </a:endParaRPr>
          </a:p>
          <a:p>
            <a:endParaRPr lang="en-US" sz="800" dirty="0">
              <a:solidFill>
                <a:schemeClr val="tx1"/>
              </a:solidFill>
            </a:endParaRPr>
          </a:p>
          <a:p>
            <a:r>
              <a:rPr lang="en-US" dirty="0">
                <a:solidFill>
                  <a:schemeClr val="tx1"/>
                </a:solidFill>
              </a:rPr>
              <a:t>Additional Trainings  </a:t>
            </a:r>
            <a:r>
              <a:rPr lang="en-US" sz="2400" dirty="0">
                <a:solidFill>
                  <a:schemeClr val="tx1"/>
                </a:solidFill>
                <a:hlinkClick r:id="rId7"/>
              </a:rPr>
              <a:t>scaetcecho@salud.unm.edu</a:t>
            </a:r>
            <a:endParaRPr lang="en-US" sz="2400" dirty="0">
              <a:solidFill>
                <a:schemeClr val="tx1"/>
              </a:solidFill>
            </a:endParaRPr>
          </a:p>
          <a:p>
            <a:pPr marL="0" indent="0">
              <a:buNone/>
            </a:pPr>
            <a:endParaRPr lang="en-US" sz="2400" dirty="0">
              <a:solidFill>
                <a:schemeClr val="tx1"/>
              </a:solidFill>
            </a:endParaRPr>
          </a:p>
          <a:p>
            <a:endParaRPr lang="en-US" dirty="0"/>
          </a:p>
        </p:txBody>
      </p:sp>
    </p:spTree>
    <p:extLst>
      <p:ext uri="{BB962C8B-B14F-4D97-AF65-F5344CB8AC3E}">
        <p14:creationId xmlns:p14="http://schemas.microsoft.com/office/powerpoint/2010/main" val="324014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2138" y="1"/>
            <a:ext cx="5220393" cy="1073887"/>
          </a:xfrm>
        </p:spPr>
        <p:txBody>
          <a:bodyPr/>
          <a:lstStyle/>
          <a:p>
            <a:pPr algn="l"/>
            <a:r>
              <a:rPr lang="en-US" dirty="0"/>
              <a:t>References</a:t>
            </a:r>
          </a:p>
        </p:txBody>
      </p:sp>
      <p:sp>
        <p:nvSpPr>
          <p:cNvPr id="3" name="Text Placeholder 2"/>
          <p:cNvSpPr>
            <a:spLocks noGrp="1"/>
          </p:cNvSpPr>
          <p:nvPr>
            <p:ph type="body" sz="quarter" idx="20"/>
          </p:nvPr>
        </p:nvSpPr>
        <p:spPr>
          <a:xfrm>
            <a:off x="318053" y="1427747"/>
            <a:ext cx="8280515" cy="4923173"/>
          </a:xfrm>
        </p:spPr>
        <p:txBody>
          <a:bodyPr/>
          <a:lstStyle/>
          <a:p>
            <a:r>
              <a:rPr lang="en-US" sz="2000" dirty="0">
                <a:solidFill>
                  <a:schemeClr val="tx1"/>
                </a:solidFill>
              </a:rPr>
              <a:t>National Perinatal HIV Hotline (1-888-448-8765)</a:t>
            </a:r>
          </a:p>
          <a:p>
            <a:r>
              <a:rPr lang="en-US" sz="2000" dirty="0">
                <a:solidFill>
                  <a:schemeClr val="tx1"/>
                </a:solidFill>
              </a:rPr>
              <a:t>HIV ART Pregnancy Registry: </a:t>
            </a:r>
            <a:r>
              <a:rPr lang="en-US" sz="2000" dirty="0">
                <a:solidFill>
                  <a:schemeClr val="tx1"/>
                </a:solidFill>
                <a:hlinkClick r:id="rId3"/>
              </a:rPr>
              <a:t>www.apregistry.com</a:t>
            </a:r>
            <a:endParaRPr lang="en-US" sz="2000" dirty="0">
              <a:solidFill>
                <a:schemeClr val="tx1"/>
              </a:solidFill>
            </a:endParaRPr>
          </a:p>
          <a:p>
            <a:r>
              <a:rPr lang="en-US" sz="2000" dirty="0">
                <a:solidFill>
                  <a:schemeClr val="tx1"/>
                </a:solidFill>
              </a:rPr>
              <a:t>Panel on Treatment of HIV-Infected Pregnant                                                                 Women and Prevention of Perinatal Transmission.                                                          </a:t>
            </a:r>
            <a:r>
              <a:rPr lang="en-US" sz="2000" i="1" dirty="0">
                <a:solidFill>
                  <a:schemeClr val="tx1"/>
                </a:solidFill>
              </a:rPr>
              <a:t>Recommendations for Use of Antiretroviral Drugs                                                                        in Pregnant Women with HIV Infection and                                                               Interventions to Reduce Perinatal HIV Transmission                                                                    in the United States</a:t>
            </a:r>
            <a:r>
              <a:rPr lang="en-US" sz="2000" dirty="0">
                <a:solidFill>
                  <a:schemeClr val="tx1"/>
                </a:solidFill>
              </a:rPr>
              <a:t>.  Last updated </a:t>
            </a:r>
            <a:r>
              <a:rPr lang="en-US" sz="2000" dirty="0"/>
              <a:t>2</a:t>
            </a:r>
            <a:r>
              <a:rPr lang="en-US" sz="2000" dirty="0">
                <a:solidFill>
                  <a:schemeClr val="tx1"/>
                </a:solidFill>
              </a:rPr>
              <a:t>/10/21</a:t>
            </a:r>
            <a:r>
              <a:rPr lang="en-US" sz="2000" dirty="0"/>
              <a:t>. </a:t>
            </a:r>
            <a:r>
              <a:rPr lang="en-US" sz="2000" dirty="0">
                <a:hlinkClick r:id="rId4"/>
              </a:rPr>
              <a:t>https://clinicalinfo.hiv.gov/en/guidelines/perinatal/whats-new-guidelines</a:t>
            </a:r>
            <a:endParaRPr lang="en-US" sz="2000" dirty="0"/>
          </a:p>
          <a:p>
            <a:r>
              <a:rPr lang="en-US" sz="2000" dirty="0">
                <a:solidFill>
                  <a:schemeClr val="tx1"/>
                </a:solidFill>
                <a:hlinkClick r:id="rId5"/>
              </a:rPr>
              <a:t>https://www.cdc.gov/hiv/group/gender/pregnantwomen/</a:t>
            </a:r>
            <a:endParaRPr lang="en-US" sz="2000" dirty="0">
              <a:solidFill>
                <a:schemeClr val="tx1"/>
              </a:solidFill>
            </a:endParaRPr>
          </a:p>
          <a:p>
            <a:r>
              <a:rPr lang="en-US" sz="2000" dirty="0">
                <a:solidFill>
                  <a:schemeClr val="tx1"/>
                </a:solidFill>
                <a:hlinkClick r:id="rId6"/>
              </a:rPr>
              <a:t>https://www.aids.gov/hiv-aids-basics/prevention/reduce-your-risk/ pregnancy-and-childbirth/</a:t>
            </a:r>
            <a:endParaRPr lang="en-US" sz="2000" dirty="0">
              <a:solidFill>
                <a:schemeClr val="tx1"/>
              </a:solidFill>
            </a:endParaRPr>
          </a:p>
          <a:p>
            <a:r>
              <a:rPr lang="en-US" sz="2000" dirty="0">
                <a:solidFill>
                  <a:schemeClr val="tx1"/>
                </a:solidFill>
              </a:rPr>
              <a:t>HIV in Women. CDC </a:t>
            </a:r>
            <a:r>
              <a:rPr lang="en-US" sz="2000" dirty="0">
                <a:hlinkClick r:id="rId7"/>
              </a:rPr>
              <a:t>https://www.cdc.gov/hiv/group/gender/women/index.html</a:t>
            </a:r>
            <a:endParaRPr lang="en-US" sz="2000" dirty="0"/>
          </a:p>
          <a:p>
            <a:endParaRPr lang="en-US" sz="2000" dirty="0">
              <a:solidFill>
                <a:schemeClr val="tx1"/>
              </a:solidFill>
            </a:endParaRPr>
          </a:p>
          <a:p>
            <a:endParaRPr lang="en-US" sz="2000" dirty="0">
              <a:solidFill>
                <a:schemeClr val="tx1"/>
              </a:solidFill>
            </a:endParaRPr>
          </a:p>
        </p:txBody>
      </p:sp>
      <p:pic>
        <p:nvPicPr>
          <p:cNvPr id="4" name="Picture 3"/>
          <p:cNvPicPr>
            <a:picLocks noChangeAspect="1"/>
          </p:cNvPicPr>
          <p:nvPr/>
        </p:nvPicPr>
        <p:blipFill>
          <a:blip r:embed="rId8"/>
          <a:stretch>
            <a:fillRect/>
          </a:stretch>
        </p:blipFill>
        <p:spPr>
          <a:xfrm>
            <a:off x="5956215" y="240632"/>
            <a:ext cx="2974772" cy="3561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6" name="Picture 5"/>
          <p:cNvPicPr>
            <a:picLocks noChangeAspect="1"/>
          </p:cNvPicPr>
          <p:nvPr/>
        </p:nvPicPr>
        <p:blipFill>
          <a:blip r:embed="rId10"/>
          <a:stretch>
            <a:fillRect/>
          </a:stretch>
        </p:blipFill>
        <p:spPr>
          <a:xfrm>
            <a:off x="698364" y="6484324"/>
            <a:ext cx="529985" cy="340475"/>
          </a:xfrm>
          <a:prstGeom prst="rect">
            <a:avLst/>
          </a:prstGeom>
        </p:spPr>
      </p:pic>
    </p:spTree>
    <p:extLst>
      <p:ext uri="{BB962C8B-B14F-4D97-AF65-F5344CB8AC3E}">
        <p14:creationId xmlns:p14="http://schemas.microsoft.com/office/powerpoint/2010/main" val="205766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a:xfrm>
            <a:off x="523983" y="1375675"/>
            <a:ext cx="8214903" cy="4160019"/>
          </a:xfrm>
        </p:spPr>
        <p:txBody>
          <a:bodyPr/>
          <a:lstStyle/>
          <a:p>
            <a:pPr marL="811530" indent="-742950">
              <a:buFont typeface="+mj-lt"/>
              <a:buAutoNum type="arabicPeriod"/>
            </a:pPr>
            <a:endParaRPr lang="en-US" sz="800" dirty="0">
              <a:solidFill>
                <a:schemeClr val="tx1"/>
              </a:solidFill>
            </a:endParaRPr>
          </a:p>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5" name="Picture 4"/>
          <p:cNvPicPr>
            <a:picLocks noChangeAspect="1"/>
          </p:cNvPicPr>
          <p:nvPr/>
        </p:nvPicPr>
        <p:blipFill>
          <a:blip r:embed="rId4"/>
          <a:stretch>
            <a:fillRect/>
          </a:stretch>
        </p:blipFill>
        <p:spPr>
          <a:xfrm>
            <a:off x="698364" y="6484324"/>
            <a:ext cx="529985" cy="340475"/>
          </a:xfrm>
          <a:prstGeom prst="rect">
            <a:avLst/>
          </a:prstGeom>
        </p:spPr>
      </p:pic>
      <p:sp>
        <p:nvSpPr>
          <p:cNvPr id="6" name="TextBox 5">
            <a:extLst>
              <a:ext uri="{FF2B5EF4-FFF2-40B4-BE49-F238E27FC236}">
                <a16:creationId xmlns:a16="http://schemas.microsoft.com/office/drawing/2014/main" id="{A00F219D-519E-4401-A121-C43096DFDD75}"/>
              </a:ext>
            </a:extLst>
          </p:cNvPr>
          <p:cNvSpPr txBox="1"/>
          <p:nvPr/>
        </p:nvSpPr>
        <p:spPr>
          <a:xfrm>
            <a:off x="377371" y="5326743"/>
            <a:ext cx="8242646"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110852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0" dirty="0"/>
              <a:t>Learning Objectives</a:t>
            </a:r>
          </a:p>
        </p:txBody>
      </p:sp>
      <p:sp>
        <p:nvSpPr>
          <p:cNvPr id="3" name="Text Placeholder 2"/>
          <p:cNvSpPr>
            <a:spLocks noGrp="1"/>
          </p:cNvSpPr>
          <p:nvPr>
            <p:ph type="body" sz="quarter" idx="20"/>
          </p:nvPr>
        </p:nvSpPr>
        <p:spPr>
          <a:xfrm>
            <a:off x="523983" y="1375675"/>
            <a:ext cx="8214903" cy="4160019"/>
          </a:xfrm>
        </p:spPr>
        <p:txBody>
          <a:bodyPr/>
          <a:lstStyle/>
          <a:p>
            <a:pPr marL="811530" indent="-742950">
              <a:buFont typeface="+mj-lt"/>
              <a:buAutoNum type="arabicPeriod"/>
            </a:pPr>
            <a:endParaRPr lang="en-US" sz="800" dirty="0">
              <a:solidFill>
                <a:schemeClr val="tx1"/>
              </a:solidFill>
            </a:endParaRPr>
          </a:p>
          <a:p>
            <a:pPr marL="582930" indent="-514350">
              <a:buFont typeface="+mj-lt"/>
              <a:buAutoNum type="arabicPeriod"/>
            </a:pPr>
            <a:r>
              <a:rPr lang="en-US" dirty="0">
                <a:solidFill>
                  <a:schemeClr val="tx1"/>
                </a:solidFill>
              </a:rPr>
              <a:t>Recognize all pregnant persons should be screened for HIV.</a:t>
            </a:r>
          </a:p>
          <a:p>
            <a:pPr marL="514350" indent="-514350">
              <a:lnSpc>
                <a:spcPct val="150000"/>
              </a:lnSpc>
              <a:buFont typeface="+mj-lt"/>
              <a:buAutoNum type="arabicPeriod"/>
            </a:pPr>
            <a:r>
              <a:rPr lang="en-US" dirty="0">
                <a:solidFill>
                  <a:schemeClr val="tx1"/>
                </a:solidFill>
              </a:rPr>
              <a:t>Describe HIV prevention strategies.</a:t>
            </a:r>
          </a:p>
          <a:p>
            <a:pPr marL="514350" indent="-514350">
              <a:lnSpc>
                <a:spcPct val="150000"/>
              </a:lnSpc>
              <a:buFont typeface="+mj-lt"/>
              <a:buAutoNum type="arabicPeriod"/>
            </a:pPr>
            <a:r>
              <a:rPr lang="en-US" dirty="0">
                <a:solidFill>
                  <a:schemeClr val="tx1"/>
                </a:solidFill>
              </a:rPr>
              <a:t>Identify who should be started on HIV  treatment  and describe the impact.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5" name="Picture 4"/>
          <p:cNvPicPr>
            <a:picLocks noChangeAspect="1"/>
          </p:cNvPicPr>
          <p:nvPr/>
        </p:nvPicPr>
        <p:blipFill>
          <a:blip r:embed="rId4"/>
          <a:stretch>
            <a:fillRect/>
          </a:stretch>
        </p:blipFill>
        <p:spPr>
          <a:xfrm>
            <a:off x="698364" y="6484324"/>
            <a:ext cx="529985" cy="340475"/>
          </a:xfrm>
          <a:prstGeom prst="rect">
            <a:avLst/>
          </a:prstGeom>
        </p:spPr>
      </p:pic>
    </p:spTree>
    <p:extLst>
      <p:ext uri="{BB962C8B-B14F-4D97-AF65-F5344CB8AC3E}">
        <p14:creationId xmlns:p14="http://schemas.microsoft.com/office/powerpoint/2010/main" val="277087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HIV in U.S.  Cis  Women</a:t>
            </a:r>
          </a:p>
        </p:txBody>
      </p:sp>
      <p:sp>
        <p:nvSpPr>
          <p:cNvPr id="7" name="Text Placeholder 6"/>
          <p:cNvSpPr>
            <a:spLocks noGrp="1"/>
          </p:cNvSpPr>
          <p:nvPr>
            <p:ph type="body" sz="quarter" idx="20"/>
          </p:nvPr>
        </p:nvSpPr>
        <p:spPr>
          <a:xfrm>
            <a:off x="128803" y="1233377"/>
            <a:ext cx="4630867" cy="5071730"/>
          </a:xfrm>
        </p:spPr>
        <p:txBody>
          <a:bodyPr/>
          <a:lstStyle/>
          <a:p>
            <a:r>
              <a:rPr lang="en-US" dirty="0">
                <a:solidFill>
                  <a:schemeClr val="tx1"/>
                </a:solidFill>
              </a:rPr>
              <a:t>HIV diagnoses decreased 7% among women overall from 2014-2018</a:t>
            </a:r>
          </a:p>
          <a:p>
            <a:r>
              <a:rPr lang="en-US" dirty="0">
                <a:solidFill>
                  <a:schemeClr val="tx1"/>
                </a:solidFill>
              </a:rPr>
              <a:t>7,190 new HIV dx among women in 2018</a:t>
            </a:r>
          </a:p>
          <a:p>
            <a:r>
              <a:rPr lang="en-US" dirty="0">
                <a:solidFill>
                  <a:schemeClr val="tx1"/>
                </a:solidFill>
              </a:rPr>
              <a:t>85% were attributed to heterosexual contact</a:t>
            </a:r>
          </a:p>
          <a:p>
            <a:r>
              <a:rPr lang="en-US" dirty="0">
                <a:solidFill>
                  <a:schemeClr val="tx1"/>
                </a:solidFill>
              </a:rPr>
              <a:t>57% Black/African American</a:t>
            </a:r>
          </a:p>
          <a:p>
            <a:r>
              <a:rPr lang="en-US" dirty="0">
                <a:solidFill>
                  <a:schemeClr val="tx1"/>
                </a:solidFill>
              </a:rPr>
              <a:t>Women aged 25-34 had highest number new HIV dx (27%)</a:t>
            </a:r>
          </a:p>
        </p:txBody>
      </p:sp>
      <p:sp>
        <p:nvSpPr>
          <p:cNvPr id="8" name="Text Placeholder 7"/>
          <p:cNvSpPr>
            <a:spLocks noGrp="1"/>
          </p:cNvSpPr>
          <p:nvPr>
            <p:ph type="body" sz="quarter" idx="21"/>
          </p:nvPr>
        </p:nvSpPr>
        <p:spPr>
          <a:xfrm>
            <a:off x="4655496" y="1233377"/>
            <a:ext cx="4283708" cy="988962"/>
          </a:xfrm>
        </p:spPr>
        <p:txBody>
          <a:bodyPr/>
          <a:lstStyle/>
          <a:p>
            <a:r>
              <a:rPr lang="en-US" dirty="0">
                <a:solidFill>
                  <a:schemeClr val="tx1"/>
                </a:solidFill>
              </a:rPr>
              <a:t>1 in 5 (19%) PWH in U.S. are cis women</a:t>
            </a:r>
          </a:p>
        </p:txBody>
      </p:sp>
      <p:sp>
        <p:nvSpPr>
          <p:cNvPr id="10" name="TextBox 9"/>
          <p:cNvSpPr txBox="1"/>
          <p:nvPr/>
        </p:nvSpPr>
        <p:spPr>
          <a:xfrm>
            <a:off x="1632032" y="6493397"/>
            <a:ext cx="6041985" cy="307777"/>
          </a:xfrm>
          <a:prstGeom prst="rect">
            <a:avLst/>
          </a:prstGeom>
          <a:noFill/>
        </p:spPr>
        <p:txBody>
          <a:bodyPr wrap="square" rtlCol="0">
            <a:spAutoFit/>
          </a:bodyPr>
          <a:lstStyle/>
          <a:p>
            <a:r>
              <a:rPr lang="en-US" sz="1400" dirty="0">
                <a:solidFill>
                  <a:schemeClr val="bg1"/>
                </a:solidFill>
              </a:rPr>
              <a:t>CDC. Diagnoses of HIV Infection in the United States and dependent areas, 2018. </a:t>
            </a:r>
          </a:p>
        </p:txBody>
      </p:sp>
      <p:pic>
        <p:nvPicPr>
          <p:cNvPr id="11" name="Picture 10"/>
          <p:cNvPicPr>
            <a:picLocks noChangeAspect="1"/>
          </p:cNvPicPr>
          <p:nvPr/>
        </p:nvPicPr>
        <p:blipFill>
          <a:blip r:embed="rId3"/>
          <a:stretch>
            <a:fillRect/>
          </a:stretch>
        </p:blipFill>
        <p:spPr>
          <a:xfrm>
            <a:off x="5081286" y="2222339"/>
            <a:ext cx="3447462" cy="1169833"/>
          </a:xfrm>
          <a:prstGeom prst="rect">
            <a:avLst/>
          </a:prstGeom>
        </p:spPr>
      </p:pic>
      <p:pic>
        <p:nvPicPr>
          <p:cNvPr id="2" name="Picture 1"/>
          <p:cNvPicPr>
            <a:picLocks noChangeAspect="1"/>
          </p:cNvPicPr>
          <p:nvPr/>
        </p:nvPicPr>
        <p:blipFill>
          <a:blip r:embed="rId4"/>
          <a:stretch>
            <a:fillRect/>
          </a:stretch>
        </p:blipFill>
        <p:spPr>
          <a:xfrm>
            <a:off x="4857154" y="4020457"/>
            <a:ext cx="4082050" cy="1726333"/>
          </a:xfrm>
          <a:prstGeom prst="rect">
            <a:avLst/>
          </a:prstGeom>
        </p:spPr>
      </p:pic>
    </p:spTree>
    <p:extLst>
      <p:ext uri="{BB962C8B-B14F-4D97-AF65-F5344CB8AC3E}">
        <p14:creationId xmlns:p14="http://schemas.microsoft.com/office/powerpoint/2010/main" val="136377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HIV in U.S.  Cis Women</a:t>
            </a:r>
          </a:p>
        </p:txBody>
      </p:sp>
      <p:sp>
        <p:nvSpPr>
          <p:cNvPr id="6" name="Text Placeholder 5"/>
          <p:cNvSpPr>
            <a:spLocks noGrp="1"/>
          </p:cNvSpPr>
          <p:nvPr>
            <p:ph type="body" sz="quarter" idx="20"/>
          </p:nvPr>
        </p:nvSpPr>
        <p:spPr>
          <a:xfrm>
            <a:off x="451413" y="1233377"/>
            <a:ext cx="8148577" cy="4467207"/>
          </a:xfrm>
        </p:spPr>
        <p:txBody>
          <a:bodyPr/>
          <a:lstStyle/>
          <a:p>
            <a:r>
              <a:rPr lang="en-US" sz="2400" dirty="0">
                <a:solidFill>
                  <a:schemeClr val="tx1"/>
                </a:solidFill>
              </a:rPr>
              <a:t>1 in 10 cis women are unaware that they have HIV</a:t>
            </a:r>
          </a:p>
          <a:p>
            <a:r>
              <a:rPr lang="en-US" sz="2400" dirty="0">
                <a:solidFill>
                  <a:schemeClr val="tx1"/>
                </a:solidFill>
              </a:rPr>
              <a:t>Women may be unaware of their partner’s risk  (IDU,MSM)</a:t>
            </a:r>
          </a:p>
          <a:p>
            <a:r>
              <a:rPr lang="en-US" sz="2400" dirty="0">
                <a:solidFill>
                  <a:schemeClr val="tx1"/>
                </a:solidFill>
              </a:rPr>
              <a:t>89% reported having </a:t>
            </a:r>
            <a:r>
              <a:rPr lang="en-US" sz="2400" dirty="0" err="1">
                <a:solidFill>
                  <a:schemeClr val="tx1"/>
                </a:solidFill>
              </a:rPr>
              <a:t>condomless</a:t>
            </a:r>
            <a:r>
              <a:rPr lang="en-US" sz="2400" dirty="0">
                <a:solidFill>
                  <a:schemeClr val="tx1"/>
                </a:solidFill>
              </a:rPr>
              <a:t> vaginal sex in the prior year </a:t>
            </a:r>
          </a:p>
          <a:p>
            <a:r>
              <a:rPr lang="en-US" sz="2400" dirty="0">
                <a:solidFill>
                  <a:schemeClr val="tx1"/>
                </a:solidFill>
              </a:rPr>
              <a:t>24% report </a:t>
            </a:r>
            <a:r>
              <a:rPr lang="en-US" sz="2400" dirty="0" err="1">
                <a:solidFill>
                  <a:schemeClr val="tx1"/>
                </a:solidFill>
              </a:rPr>
              <a:t>condomless</a:t>
            </a:r>
            <a:r>
              <a:rPr lang="en-US" sz="2400" dirty="0">
                <a:solidFill>
                  <a:schemeClr val="tx1"/>
                </a:solidFill>
              </a:rPr>
              <a:t> anal sex in the prior year; only 20% of those screened for HIV</a:t>
            </a:r>
          </a:p>
        </p:txBody>
      </p:sp>
      <p:sp>
        <p:nvSpPr>
          <p:cNvPr id="8" name="TextBox 7"/>
          <p:cNvSpPr txBox="1"/>
          <p:nvPr/>
        </p:nvSpPr>
        <p:spPr>
          <a:xfrm>
            <a:off x="451413" y="5982695"/>
            <a:ext cx="8416816" cy="677108"/>
          </a:xfrm>
          <a:prstGeom prst="rect">
            <a:avLst/>
          </a:prstGeom>
          <a:noFill/>
        </p:spPr>
        <p:txBody>
          <a:bodyPr wrap="square" rtlCol="0">
            <a:spAutoFit/>
          </a:bodyPr>
          <a:lstStyle/>
          <a:p>
            <a:r>
              <a:rPr lang="en-US" sz="1200" dirty="0"/>
              <a:t>https://www.cdc.gov/hiv/group/gender/women/index.html ; CDC. </a:t>
            </a:r>
            <a:r>
              <a:rPr lang="en-US" sz="1200" u="sng" dirty="0"/>
              <a:t>Diagnoses of HIV infection in the United States and dependent areas, 2018</a:t>
            </a:r>
            <a:r>
              <a:rPr lang="en-US" sz="1200" dirty="0"/>
              <a:t>. </a:t>
            </a:r>
            <a:r>
              <a:rPr lang="en-US" sz="1200" i="1" dirty="0"/>
              <a:t>HIV Surveillance Report</a:t>
            </a:r>
            <a:r>
              <a:rPr lang="en-US" sz="1200" dirty="0"/>
              <a:t> 2020;31; Evans, ME et al. </a:t>
            </a:r>
            <a:r>
              <a:rPr lang="en-US" sz="1200" u="sng" dirty="0"/>
              <a:t>Am J </a:t>
            </a:r>
            <a:r>
              <a:rPr lang="en-US" sz="1200" u="sng" dirty="0" err="1"/>
              <a:t>Obst</a:t>
            </a:r>
            <a:r>
              <a:rPr lang="en-US" sz="1200" u="sng" dirty="0"/>
              <a:t> Gynecol</a:t>
            </a:r>
            <a:r>
              <a:rPr lang="en-US" sz="1200" dirty="0"/>
              <a:t>. 2018;219(4):383. </a:t>
            </a:r>
          </a:p>
          <a:p>
            <a:endParaRPr lang="en-US" sz="1400" dirty="0"/>
          </a:p>
        </p:txBody>
      </p:sp>
      <p:pic>
        <p:nvPicPr>
          <p:cNvPr id="2" name="Picture 1"/>
          <p:cNvPicPr>
            <a:picLocks noChangeAspect="1"/>
          </p:cNvPicPr>
          <p:nvPr/>
        </p:nvPicPr>
        <p:blipFill rotWithShape="1">
          <a:blip r:embed="rId2"/>
          <a:srcRect t="7556"/>
          <a:stretch/>
        </p:blipFill>
        <p:spPr>
          <a:xfrm>
            <a:off x="180975" y="3587304"/>
            <a:ext cx="8963025" cy="2113280"/>
          </a:xfrm>
          <a:prstGeom prst="rect">
            <a:avLst/>
          </a:prstGeom>
        </p:spPr>
      </p:pic>
    </p:spTree>
    <p:extLst>
      <p:ext uri="{BB962C8B-B14F-4D97-AF65-F5344CB8AC3E}">
        <p14:creationId xmlns:p14="http://schemas.microsoft.com/office/powerpoint/2010/main" val="193792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Screening Pregnant Persons</a:t>
            </a:r>
          </a:p>
        </p:txBody>
      </p:sp>
      <p:sp>
        <p:nvSpPr>
          <p:cNvPr id="3" name="Text Placeholder 2"/>
          <p:cNvSpPr>
            <a:spLocks noGrp="1"/>
          </p:cNvSpPr>
          <p:nvPr>
            <p:ph type="body" sz="quarter" idx="20"/>
          </p:nvPr>
        </p:nvSpPr>
        <p:spPr>
          <a:xfrm>
            <a:off x="694319" y="1480457"/>
            <a:ext cx="8256514" cy="4220127"/>
          </a:xfrm>
        </p:spPr>
        <p:txBody>
          <a:bodyPr/>
          <a:lstStyle/>
          <a:p>
            <a:r>
              <a:rPr lang="en-US" dirty="0"/>
              <a:t>Most cis women with HIV are of child-bearing age</a:t>
            </a:r>
          </a:p>
          <a:p>
            <a:pPr lvl="1"/>
            <a:r>
              <a:rPr lang="en-US" sz="2800" dirty="0"/>
              <a:t>Majority of new infections in 25-44yo</a:t>
            </a:r>
          </a:p>
          <a:p>
            <a:pPr lvl="1"/>
            <a:endParaRPr lang="en-US" dirty="0"/>
          </a:p>
          <a:p>
            <a:r>
              <a:rPr lang="en-US" dirty="0"/>
              <a:t>100-175 Infants born with HIV in US every year</a:t>
            </a:r>
          </a:p>
          <a:p>
            <a:endParaRPr lang="en-US" dirty="0"/>
          </a:p>
          <a:p>
            <a:r>
              <a:rPr lang="en-US" dirty="0"/>
              <a:t>40-85% of infants with HIV are born to women without documented HIV status prior to delivery</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8" name="Picture 7"/>
          <p:cNvPicPr>
            <a:picLocks noChangeAspect="1"/>
          </p:cNvPicPr>
          <p:nvPr/>
        </p:nvPicPr>
        <p:blipFill>
          <a:blip r:embed="rId4"/>
          <a:stretch>
            <a:fillRect/>
          </a:stretch>
        </p:blipFill>
        <p:spPr>
          <a:xfrm>
            <a:off x="698364" y="6484324"/>
            <a:ext cx="529985" cy="340475"/>
          </a:xfrm>
          <a:prstGeom prst="rect">
            <a:avLst/>
          </a:prstGeom>
        </p:spPr>
      </p:pic>
      <p:sp>
        <p:nvSpPr>
          <p:cNvPr id="9" name="TextBox 8"/>
          <p:cNvSpPr txBox="1"/>
          <p:nvPr/>
        </p:nvSpPr>
        <p:spPr>
          <a:xfrm>
            <a:off x="1919228" y="5750119"/>
            <a:ext cx="5076657" cy="738664"/>
          </a:xfrm>
          <a:prstGeom prst="rect">
            <a:avLst/>
          </a:prstGeom>
          <a:noFill/>
        </p:spPr>
        <p:txBody>
          <a:bodyPr wrap="square" rtlCol="0">
            <a:spAutoFit/>
          </a:bodyPr>
          <a:lstStyle/>
          <a:p>
            <a:r>
              <a:rPr lang="en-US" sz="1400" dirty="0">
                <a:hlinkClick r:id="rId5"/>
              </a:rPr>
              <a:t>https://www.cdc.gov/hiv/group/gender/women/index.html</a:t>
            </a:r>
            <a:r>
              <a:rPr lang="en-US" sz="1400" dirty="0"/>
              <a:t>; </a:t>
            </a:r>
            <a:r>
              <a:rPr lang="pt-BR" sz="1400" dirty="0">
                <a:hlinkClick r:id="rId6"/>
              </a:rPr>
              <a:t>ww.cdc.gov/hiv/risk/gender/pregnantwomen/facts/index.html</a:t>
            </a:r>
            <a:r>
              <a:rPr lang="pt-BR" sz="1400" dirty="0"/>
              <a:t>; </a:t>
            </a:r>
          </a:p>
          <a:p>
            <a:r>
              <a:rPr lang="pt-BR" sz="1400" u="sng" dirty="0"/>
              <a:t>Clin Perinatol </a:t>
            </a:r>
            <a:r>
              <a:rPr lang="pt-BR" sz="1400" dirty="0"/>
              <a:t>2010;37:751-63; </a:t>
            </a:r>
            <a:r>
              <a:rPr lang="pt-BR" sz="1400" u="sng" dirty="0"/>
              <a:t>Obstet Gynecol </a:t>
            </a:r>
            <a:r>
              <a:rPr lang="pt-BR" sz="1400" dirty="0"/>
              <a:t>2008;112:739-4.2</a:t>
            </a:r>
            <a:endParaRPr lang="en-US" sz="1400" dirty="0"/>
          </a:p>
        </p:txBody>
      </p:sp>
    </p:spTree>
    <p:extLst>
      <p:ext uri="{BB962C8B-B14F-4D97-AF65-F5344CB8AC3E}">
        <p14:creationId xmlns:p14="http://schemas.microsoft.com/office/powerpoint/2010/main" val="342160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HIV Testing Guidelines</a:t>
            </a:r>
            <a:endParaRPr lang="en-US" dirty="0"/>
          </a:p>
        </p:txBody>
      </p:sp>
      <p:sp>
        <p:nvSpPr>
          <p:cNvPr id="3" name="Text Placeholder 2"/>
          <p:cNvSpPr>
            <a:spLocks noGrp="1"/>
          </p:cNvSpPr>
          <p:nvPr>
            <p:ph type="body" sz="quarter" idx="20"/>
          </p:nvPr>
        </p:nvSpPr>
        <p:spPr>
          <a:xfrm>
            <a:off x="128804" y="1233377"/>
            <a:ext cx="8866339" cy="4978737"/>
          </a:xfrm>
        </p:spPr>
        <p:txBody>
          <a:bodyPr/>
          <a:lstStyle/>
          <a:p>
            <a:r>
              <a:rPr lang="en-US" dirty="0"/>
              <a:t>Test all pregnant persons at the initiation of care</a:t>
            </a:r>
          </a:p>
          <a:p>
            <a:r>
              <a:rPr lang="en-US" dirty="0"/>
              <a:t>Re-test during the 3rd trimester</a:t>
            </a:r>
          </a:p>
          <a:p>
            <a:pPr lvl="1"/>
            <a:r>
              <a:rPr lang="en-US" dirty="0"/>
              <a:t>high-risk; receiving care in facility where HIV incidence in pregnancy &gt;1/1000 or in areas with high HIV incidence</a:t>
            </a:r>
          </a:p>
          <a:p>
            <a:pPr lvl="1"/>
            <a:r>
              <a:rPr lang="en-US" dirty="0"/>
              <a:t>Incarcerated</a:t>
            </a:r>
          </a:p>
          <a:p>
            <a:pPr lvl="1"/>
            <a:r>
              <a:rPr lang="en-US" dirty="0"/>
              <a:t>Re-test if sexually transmitted infection or acute retroviral syndrome</a:t>
            </a:r>
          </a:p>
          <a:p>
            <a:pPr marL="457200" lvl="1" indent="0">
              <a:buNone/>
            </a:pPr>
            <a:endParaRPr lang="en-US" sz="800" dirty="0"/>
          </a:p>
          <a:p>
            <a:r>
              <a:rPr lang="en-US" dirty="0"/>
              <a:t>Rapid screening during labor if status unknown</a:t>
            </a:r>
          </a:p>
          <a:p>
            <a:pPr lvl="1"/>
            <a:r>
              <a:rPr lang="en-US" dirty="0"/>
              <a:t>Confirm positives post-partum</a:t>
            </a:r>
          </a:p>
          <a:p>
            <a:pPr lvl="1"/>
            <a:endParaRPr lang="en-US" sz="800" dirty="0"/>
          </a:p>
          <a:p>
            <a:r>
              <a:rPr lang="en-US" dirty="0"/>
              <a:t>In those at high-risk, teach about signs/ symptoms of Acute Retroviral Syndrome (ARS)</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8" name="Picture 7"/>
          <p:cNvPicPr>
            <a:picLocks noChangeAspect="1"/>
          </p:cNvPicPr>
          <p:nvPr/>
        </p:nvPicPr>
        <p:blipFill>
          <a:blip r:embed="rId4"/>
          <a:stretch>
            <a:fillRect/>
          </a:stretch>
        </p:blipFill>
        <p:spPr>
          <a:xfrm>
            <a:off x="698364" y="6484324"/>
            <a:ext cx="529985" cy="340475"/>
          </a:xfrm>
          <a:prstGeom prst="rect">
            <a:avLst/>
          </a:prstGeom>
        </p:spPr>
      </p:pic>
      <p:sp>
        <p:nvSpPr>
          <p:cNvPr id="9" name="TextBox 8"/>
          <p:cNvSpPr txBox="1"/>
          <p:nvPr/>
        </p:nvSpPr>
        <p:spPr>
          <a:xfrm>
            <a:off x="406400" y="6195206"/>
            <a:ext cx="8608796" cy="307777"/>
          </a:xfrm>
          <a:prstGeom prst="rect">
            <a:avLst/>
          </a:prstGeom>
          <a:noFill/>
        </p:spPr>
        <p:txBody>
          <a:bodyPr wrap="square" rtlCol="0">
            <a:spAutoFit/>
          </a:bodyPr>
          <a:lstStyle/>
          <a:p>
            <a:pPr algn="ctr"/>
            <a:r>
              <a:rPr lang="en-US" sz="1400" dirty="0">
                <a:solidFill>
                  <a:schemeClr val="bg1"/>
                </a:solidFill>
                <a:hlinkClick r:id="rId5"/>
              </a:rPr>
              <a:t>https://www.cdc.gov/hiv/group/gender/women/index.html</a:t>
            </a:r>
            <a:r>
              <a:rPr lang="en-US" sz="1400" dirty="0">
                <a:solidFill>
                  <a:schemeClr val="bg1"/>
                </a:solidFill>
              </a:rPr>
              <a:t>; </a:t>
            </a:r>
            <a:r>
              <a:rPr lang="en-US" sz="1400" dirty="0">
                <a:solidFill>
                  <a:schemeClr val="bg1"/>
                </a:solidFill>
                <a:hlinkClick r:id="rId6"/>
              </a:rPr>
              <a:t>https://stacks.cdc.gov/view/cdc/44065</a:t>
            </a:r>
            <a:endParaRPr lang="en-US" sz="1400" dirty="0">
              <a:solidFill>
                <a:schemeClr val="bg1"/>
              </a:solidFill>
            </a:endParaRPr>
          </a:p>
        </p:txBody>
      </p:sp>
    </p:spTree>
    <p:extLst>
      <p:ext uri="{BB962C8B-B14F-4D97-AF65-F5344CB8AC3E}">
        <p14:creationId xmlns:p14="http://schemas.microsoft.com/office/powerpoint/2010/main" val="306402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Preventing HIV During Pregnancy</a:t>
            </a:r>
          </a:p>
        </p:txBody>
      </p:sp>
      <p:sp>
        <p:nvSpPr>
          <p:cNvPr id="3" name="Text Placeholder 2"/>
          <p:cNvSpPr>
            <a:spLocks noGrp="1"/>
          </p:cNvSpPr>
          <p:nvPr>
            <p:ph type="body" sz="quarter" idx="20"/>
          </p:nvPr>
        </p:nvSpPr>
        <p:spPr>
          <a:xfrm>
            <a:off x="429491" y="1330036"/>
            <a:ext cx="8406599" cy="4713477"/>
          </a:xfrm>
        </p:spPr>
        <p:txBody>
          <a:bodyPr/>
          <a:lstStyle/>
          <a:p>
            <a:r>
              <a:rPr lang="en-US" dirty="0">
                <a:solidFill>
                  <a:schemeClr val="tx1"/>
                </a:solidFill>
              </a:rPr>
              <a:t>HIV acquisition during pregnancy is associated with a 2.8-fold increase in transmission to infant compared to those with chronic HIV infection</a:t>
            </a:r>
          </a:p>
          <a:p>
            <a:pPr lvl="1">
              <a:lnSpc>
                <a:spcPct val="130000"/>
              </a:lnSpc>
              <a:spcBef>
                <a:spcPts val="0"/>
              </a:spcBef>
            </a:pPr>
            <a:r>
              <a:rPr lang="en-US" dirty="0">
                <a:solidFill>
                  <a:schemeClr val="tx1"/>
                </a:solidFill>
              </a:rPr>
              <a:t>High-levels of viral load in pregnancy</a:t>
            </a:r>
          </a:p>
          <a:p>
            <a:pPr lvl="1">
              <a:lnSpc>
                <a:spcPct val="130000"/>
              </a:lnSpc>
              <a:spcBef>
                <a:spcPts val="0"/>
              </a:spcBef>
            </a:pPr>
            <a:r>
              <a:rPr lang="en-US" dirty="0">
                <a:solidFill>
                  <a:schemeClr val="tx1"/>
                </a:solidFill>
              </a:rPr>
              <a:t>Low levels of passively transferred </a:t>
            </a:r>
            <a:r>
              <a:rPr lang="en-US" i="1" dirty="0">
                <a:solidFill>
                  <a:schemeClr val="tx1"/>
                </a:solidFill>
              </a:rPr>
              <a:t>maternal </a:t>
            </a:r>
            <a:r>
              <a:rPr lang="en-US" dirty="0">
                <a:solidFill>
                  <a:schemeClr val="tx1"/>
                </a:solidFill>
              </a:rPr>
              <a:t>antibody</a:t>
            </a:r>
          </a:p>
          <a:p>
            <a:pPr lvl="1">
              <a:lnSpc>
                <a:spcPct val="130000"/>
              </a:lnSpc>
              <a:spcBef>
                <a:spcPts val="0"/>
              </a:spcBef>
            </a:pPr>
            <a:r>
              <a:rPr lang="en-US" dirty="0">
                <a:solidFill>
                  <a:schemeClr val="tx1"/>
                </a:solidFill>
              </a:rPr>
              <a:t>Absence of antiretroviral therapy because infection in pregnant person is initially undetected</a:t>
            </a:r>
          </a:p>
          <a:p>
            <a:pPr lvl="1">
              <a:lnSpc>
                <a:spcPct val="130000"/>
              </a:lnSpc>
              <a:spcBef>
                <a:spcPts val="0"/>
              </a:spcBef>
            </a:pPr>
            <a:endParaRPr lang="en-US" dirty="0">
              <a:solidFill>
                <a:schemeClr val="tx1"/>
              </a:solidFill>
            </a:endParaRPr>
          </a:p>
          <a:p>
            <a:pPr>
              <a:lnSpc>
                <a:spcPct val="100000"/>
              </a:lnSpc>
              <a:spcBef>
                <a:spcPts val="0"/>
              </a:spcBef>
            </a:pPr>
            <a:r>
              <a:rPr lang="en-US" dirty="0">
                <a:solidFill>
                  <a:schemeClr val="tx1"/>
                </a:solidFill>
              </a:rPr>
              <a:t>Risk reduction: barrier protection, needle exchange, opioid replacement treatment</a:t>
            </a:r>
          </a:p>
          <a:p>
            <a:pPr marL="0" indent="0">
              <a:lnSpc>
                <a:spcPct val="130000"/>
              </a:lnSpc>
              <a:buNone/>
            </a:pPr>
            <a:endParaRPr lang="en-US" dirty="0">
              <a:solidFill>
                <a:schemeClr val="tx1"/>
              </a:solidFill>
            </a:endParaRPr>
          </a:p>
          <a:p>
            <a:pPr marL="0" indent="0">
              <a:buNone/>
            </a:pPr>
            <a:endParaRPr lang="en-US" dirty="0">
              <a:solidFill>
                <a:schemeClr val="tx1"/>
              </a:solidFill>
            </a:endParaRPr>
          </a:p>
        </p:txBody>
      </p:sp>
      <p:sp>
        <p:nvSpPr>
          <p:cNvPr id="4" name="TextBox 3"/>
          <p:cNvSpPr txBox="1"/>
          <p:nvPr/>
        </p:nvSpPr>
        <p:spPr>
          <a:xfrm>
            <a:off x="1611084" y="6466215"/>
            <a:ext cx="5562301" cy="307777"/>
          </a:xfrm>
          <a:prstGeom prst="rect">
            <a:avLst/>
          </a:prstGeom>
          <a:noFill/>
        </p:spPr>
        <p:txBody>
          <a:bodyPr wrap="square" rtlCol="0">
            <a:spAutoFit/>
          </a:bodyPr>
          <a:lstStyle/>
          <a:p>
            <a:pPr algn="ctr"/>
            <a:r>
              <a:rPr lang="da-DK" sz="1400" dirty="0">
                <a:solidFill>
                  <a:schemeClr val="bg1"/>
                </a:solidFill>
              </a:rPr>
              <a:t>Drake AL, et al. (2014). PLoS Med 11(2): e1001608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 y="6525849"/>
            <a:ext cx="619767" cy="239316"/>
          </a:xfrm>
          <a:prstGeom prst="rect">
            <a:avLst/>
          </a:prstGeom>
        </p:spPr>
      </p:pic>
      <p:pic>
        <p:nvPicPr>
          <p:cNvPr id="6" name="Picture 5"/>
          <p:cNvPicPr>
            <a:picLocks noChangeAspect="1"/>
          </p:cNvPicPr>
          <p:nvPr/>
        </p:nvPicPr>
        <p:blipFill>
          <a:blip r:embed="rId4"/>
          <a:stretch>
            <a:fillRect/>
          </a:stretch>
        </p:blipFill>
        <p:spPr>
          <a:xfrm>
            <a:off x="698364" y="6484324"/>
            <a:ext cx="529985" cy="340475"/>
          </a:xfrm>
          <a:prstGeom prst="rect">
            <a:avLst/>
          </a:prstGeom>
        </p:spPr>
      </p:pic>
    </p:spTree>
    <p:extLst>
      <p:ext uri="{BB962C8B-B14F-4D97-AF65-F5344CB8AC3E}">
        <p14:creationId xmlns:p14="http://schemas.microsoft.com/office/powerpoint/2010/main" val="78669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Preventing HIV During Pregnancy</a:t>
            </a:r>
          </a:p>
        </p:txBody>
      </p:sp>
      <p:sp>
        <p:nvSpPr>
          <p:cNvPr id="3" name="Text Placeholder 2"/>
          <p:cNvSpPr>
            <a:spLocks noGrp="1"/>
          </p:cNvSpPr>
          <p:nvPr>
            <p:ph type="body" sz="quarter" idx="20"/>
          </p:nvPr>
        </p:nvSpPr>
        <p:spPr>
          <a:xfrm>
            <a:off x="128803" y="1233377"/>
            <a:ext cx="5096339" cy="5071730"/>
          </a:xfrm>
        </p:spPr>
        <p:txBody>
          <a:bodyPr>
            <a:normAutofit/>
          </a:bodyPr>
          <a:lstStyle/>
          <a:p>
            <a:r>
              <a:rPr lang="en-US" sz="2200" dirty="0">
                <a:solidFill>
                  <a:schemeClr val="tx1"/>
                </a:solidFill>
              </a:rPr>
              <a:t>Barrier protection: condoms</a:t>
            </a:r>
          </a:p>
          <a:p>
            <a:r>
              <a:rPr lang="en-US" sz="2200" dirty="0">
                <a:solidFill>
                  <a:schemeClr val="tx1"/>
                </a:solidFill>
              </a:rPr>
              <a:t>Risk reduction: needle exchange, medication assisted treatment</a:t>
            </a:r>
          </a:p>
          <a:p>
            <a:r>
              <a:rPr lang="en-US" sz="2200" dirty="0">
                <a:solidFill>
                  <a:schemeClr val="tx1"/>
                </a:solidFill>
              </a:rPr>
              <a:t>Partner with HIV on ART with VL&lt;20</a:t>
            </a:r>
          </a:p>
          <a:p>
            <a:r>
              <a:rPr lang="en-US" sz="2200" dirty="0">
                <a:solidFill>
                  <a:schemeClr val="tx1"/>
                </a:solidFill>
              </a:rPr>
              <a:t>HIV </a:t>
            </a:r>
            <a:r>
              <a:rPr lang="en-US" sz="2200" dirty="0" err="1">
                <a:solidFill>
                  <a:schemeClr val="tx1"/>
                </a:solidFill>
              </a:rPr>
              <a:t>PrEP</a:t>
            </a:r>
            <a:endParaRPr lang="en-US" sz="2200" dirty="0">
              <a:solidFill>
                <a:schemeClr val="tx1"/>
              </a:solidFill>
            </a:endParaRPr>
          </a:p>
          <a:p>
            <a:pPr marL="457200" lvl="1"/>
            <a:r>
              <a:rPr lang="en-US" sz="2200" dirty="0">
                <a:solidFill>
                  <a:schemeClr val="tx1"/>
                </a:solidFill>
              </a:rPr>
              <a:t>Not specific FDA-approved indication</a:t>
            </a:r>
          </a:p>
          <a:p>
            <a:pPr marL="457200" lvl="1"/>
            <a:r>
              <a:rPr lang="en-US" sz="2200" dirty="0">
                <a:solidFill>
                  <a:schemeClr val="tx1"/>
                </a:solidFill>
              </a:rPr>
              <a:t>Pregnancy is NOT a contraindication</a:t>
            </a:r>
          </a:p>
          <a:p>
            <a:pPr marL="457200" lvl="1"/>
            <a:r>
              <a:rPr lang="en-US" sz="2200" dirty="0">
                <a:solidFill>
                  <a:schemeClr val="tx1"/>
                </a:solidFill>
              </a:rPr>
              <a:t>Observation studies show safety</a:t>
            </a:r>
          </a:p>
          <a:p>
            <a:pPr marL="457200" lvl="1"/>
            <a:r>
              <a:rPr lang="en-US" sz="2200" dirty="0">
                <a:solidFill>
                  <a:schemeClr val="tx1"/>
                </a:solidFill>
              </a:rPr>
              <a:t>Tenofovir disoproxil fumarate/ emtricitabine) 1 po daily </a:t>
            </a:r>
          </a:p>
          <a:p>
            <a:pPr marL="0" indent="0">
              <a:buNone/>
            </a:pPr>
            <a:endParaRPr lang="en-US" dirty="0"/>
          </a:p>
        </p:txBody>
      </p:sp>
      <p:pic>
        <p:nvPicPr>
          <p:cNvPr id="5" name="Picture 2" descr="Image result for no to HIV"/>
          <p:cNvPicPr>
            <a:picLocks noChangeAspect="1" noChangeArrowheads="1"/>
          </p:cNvPicPr>
          <p:nvPr/>
        </p:nvPicPr>
        <p:blipFill rotWithShape="1">
          <a:blip r:embed="rId3">
            <a:extLst>
              <a:ext uri="{28A0092B-C50C-407E-A947-70E740481C1C}">
                <a14:useLocalDpi xmlns:a14="http://schemas.microsoft.com/office/drawing/2010/main" val="0"/>
              </a:ext>
            </a:extLst>
          </a:blip>
          <a:srcRect l="6787" t="10292" r="7444" b="7343"/>
          <a:stretch/>
        </p:blipFill>
        <p:spPr bwMode="auto">
          <a:xfrm>
            <a:off x="4968240" y="1233377"/>
            <a:ext cx="3952240" cy="3302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31228" t="13894" r="31086" b="16056"/>
          <a:stretch/>
        </p:blipFill>
        <p:spPr>
          <a:xfrm>
            <a:off x="5637767" y="4654259"/>
            <a:ext cx="2319165" cy="1690475"/>
          </a:xfrm>
          <a:prstGeom prst="rect">
            <a:avLst/>
          </a:prstGeom>
        </p:spPr>
      </p:pic>
      <p:pic>
        <p:nvPicPr>
          <p:cNvPr id="7" name="Picture 4" descr="Image result for truv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543" y="4966664"/>
            <a:ext cx="1378070" cy="1378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02455" y="6463615"/>
            <a:ext cx="5593976" cy="369332"/>
          </a:xfrm>
          <a:prstGeom prst="rect">
            <a:avLst/>
          </a:prstGeom>
          <a:noFill/>
        </p:spPr>
        <p:txBody>
          <a:bodyPr wrap="square" rtlCol="0">
            <a:spAutoFit/>
          </a:bodyPr>
          <a:lstStyle/>
          <a:p>
            <a:r>
              <a:rPr lang="da-DK" sz="900" dirty="0">
                <a:solidFill>
                  <a:schemeClr val="bg1"/>
                </a:solidFill>
              </a:rPr>
              <a:t>NEJM 2011; 365: 493-505; AIDS 2011;25(16):2005-08; JAMA 2014;312:362-71. </a:t>
            </a:r>
          </a:p>
          <a:p>
            <a:r>
              <a:rPr lang="en-US" sz="900" dirty="0">
                <a:solidFill>
                  <a:schemeClr val="bg1"/>
                </a:solidFill>
              </a:rPr>
              <a:t>CDC. </a:t>
            </a:r>
            <a:r>
              <a:rPr lang="en-US" sz="900" i="1" dirty="0">
                <a:solidFill>
                  <a:schemeClr val="bg1"/>
                </a:solidFill>
              </a:rPr>
              <a:t>Recommendations for HIV prevention with adults and adolescents with HIV in the United States, 2021.</a:t>
            </a:r>
            <a:endParaRPr lang="da-DK" sz="900" dirty="0">
              <a:solidFill>
                <a:schemeClr val="bg1"/>
              </a:solidFill>
            </a:endParaRPr>
          </a:p>
        </p:txBody>
      </p:sp>
    </p:spTree>
    <p:extLst>
      <p:ext uri="{BB962C8B-B14F-4D97-AF65-F5344CB8AC3E}">
        <p14:creationId xmlns:p14="http://schemas.microsoft.com/office/powerpoint/2010/main" val="1000315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12510</TotalTime>
  <Words>3407</Words>
  <Application>Microsoft Macintosh PowerPoint</Application>
  <PresentationFormat>On-screen Show (4:3)</PresentationFormat>
  <Paragraphs>272</Paragraphs>
  <Slides>18</Slides>
  <Notes>17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18</vt:i4>
      </vt:variant>
    </vt:vector>
  </HeadingPairs>
  <TitlesOfParts>
    <vt:vector size="31" baseType="lpstr">
      <vt:lpstr>Arial</vt:lpstr>
      <vt:lpstr>Calibri</vt:lpstr>
      <vt:lpstr>Calibri Light</vt:lpstr>
      <vt:lpstr>Gill Sans MT</vt:lpstr>
      <vt:lpstr>Wingdings 2</vt:lpstr>
      <vt:lpstr>Multipurpose Slides</vt:lpstr>
      <vt:lpstr>Map Slides</vt:lpstr>
      <vt:lpstr>Quote Slides</vt:lpstr>
      <vt:lpstr>Team Slides</vt:lpstr>
      <vt:lpstr>Technology Slides</vt:lpstr>
      <vt:lpstr>Basic Slides</vt:lpstr>
      <vt:lpstr>Closing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372</cp:revision>
  <cp:lastPrinted>2018-04-23T22:53:01Z</cp:lastPrinted>
  <dcterms:created xsi:type="dcterms:W3CDTF">2016-02-17T19:33:40Z</dcterms:created>
  <dcterms:modified xsi:type="dcterms:W3CDTF">2021-09-20T17:46:54Z</dcterms:modified>
</cp:coreProperties>
</file>