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0" r:id="rId5"/>
    <p:sldMasterId id="2147483688" r:id="rId6"/>
    <p:sldMasterId id="2147483693" r:id="rId7"/>
    <p:sldMasterId id="2147483704" r:id="rId8"/>
    <p:sldMasterId id="2147483710" r:id="rId9"/>
    <p:sldMasterId id="2147483717" r:id="rId10"/>
    <p:sldMasterId id="2147483730" r:id="rId11"/>
  </p:sldMasterIdLst>
  <p:notesMasterIdLst>
    <p:notesMasterId r:id="rId29"/>
  </p:notesMasterIdLst>
  <p:handoutMasterIdLst>
    <p:handoutMasterId r:id="rId30"/>
  </p:handoutMasterIdLst>
  <p:sldIdLst>
    <p:sldId id="272" r:id="rId12"/>
    <p:sldId id="261" r:id="rId13"/>
    <p:sldId id="266" r:id="rId14"/>
    <p:sldId id="270" r:id="rId15"/>
    <p:sldId id="283" r:id="rId16"/>
    <p:sldId id="285" r:id="rId17"/>
    <p:sldId id="282" r:id="rId18"/>
    <p:sldId id="284" r:id="rId19"/>
    <p:sldId id="286" r:id="rId20"/>
    <p:sldId id="287" r:id="rId21"/>
    <p:sldId id="288" r:id="rId22"/>
    <p:sldId id="289" r:id="rId23"/>
    <p:sldId id="290" r:id="rId24"/>
    <p:sldId id="291" r:id="rId25"/>
    <p:sldId id="292" r:id="rId26"/>
    <p:sldId id="293"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50A5AB"/>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6D66D-B72F-42DF-8110-5DA25E488FE1}" v="3" dt="2021-08-09T22:18:23.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1" autoAdjust="0"/>
    <p:restoredTop sz="80408" autoAdjust="0"/>
  </p:normalViewPr>
  <p:slideViewPr>
    <p:cSldViewPr snapToGrid="0">
      <p:cViewPr varScale="1">
        <p:scale>
          <a:sx n="102" d="100"/>
          <a:sy n="102" d="100"/>
        </p:scale>
        <p:origin x="2064" y="16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Version_ 08 2021</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1/3 (32%) of patients</a:t>
            </a:r>
            <a:r>
              <a:rPr lang="en-US" baseline="0" dirty="0"/>
              <a:t> had liver cirrhosis at baseline</a:t>
            </a:r>
          </a:p>
          <a:p>
            <a:r>
              <a:rPr lang="en-US" baseline="0" dirty="0"/>
              <a:t>26% (2,712/10,448) had a follow up of at least 3 years</a:t>
            </a:r>
          </a:p>
          <a:p>
            <a:endParaRPr lang="en-US" baseline="0" dirty="0"/>
          </a:p>
          <a:p>
            <a:r>
              <a:rPr lang="en-US" baseline="0" dirty="0"/>
              <a:t>2,359 got ribavirin, 8,089 did not</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220746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0579D2-C235-4ED6-AECE-F4AE1A05BE8B}" type="slidenum">
              <a:rPr lang="en-US" smtClean="0"/>
              <a:t>15</a:t>
            </a:fld>
            <a:endParaRPr lang="en-US"/>
          </a:p>
        </p:txBody>
      </p:sp>
    </p:spTree>
    <p:extLst>
      <p:ext uri="{BB962C8B-B14F-4D97-AF65-F5344CB8AC3E}">
        <p14:creationId xmlns:p14="http://schemas.microsoft.com/office/powerpoint/2010/main" val="551137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119612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allow patients who received</a:t>
            </a:r>
            <a:r>
              <a:rPr lang="en-US" baseline="0" dirty="0"/>
              <a:t> IFN plus </a:t>
            </a:r>
            <a:r>
              <a:rPr lang="en-US" baseline="0" dirty="0" err="1"/>
              <a:t>boc</a:t>
            </a:r>
            <a:r>
              <a:rPr lang="en-US" baseline="0" dirty="0"/>
              <a:t> or </a:t>
            </a:r>
            <a:r>
              <a:rPr lang="en-US" baseline="0" dirty="0" err="1"/>
              <a:t>telap</a:t>
            </a:r>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223056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294564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233771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3251617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321 patients</a:t>
            </a:r>
          </a:p>
          <a:p>
            <a:r>
              <a:rPr lang="en-US" dirty="0"/>
              <a:t>68.8% male, median age 57, median follow up 52 months (41-63)</a:t>
            </a:r>
          </a:p>
          <a:p>
            <a:r>
              <a:rPr lang="en-US" dirty="0"/>
              <a:t>44 patients developed liver related events: 32 with portal hypertension</a:t>
            </a:r>
            <a:r>
              <a:rPr lang="en-US" baseline="0" dirty="0"/>
              <a:t> decompensation</a:t>
            </a:r>
          </a:p>
          <a:p>
            <a:r>
              <a:rPr lang="en-US" baseline="0" dirty="0"/>
              <a:t>12 patients developed HCC (3.7%); 22 patients died</a:t>
            </a:r>
          </a:p>
          <a:p>
            <a:endParaRPr lang="en-US" baseline="0" dirty="0"/>
          </a:p>
          <a:p>
            <a:r>
              <a:rPr lang="en-US" baseline="0" dirty="0"/>
              <a:t>Patients who developed HCC were older, had cirrhosis, GT3, and diabetes</a:t>
            </a:r>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93768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04649" y="1233377"/>
            <a:ext cx="8334704"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9/20/21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1941" y="5892990"/>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targethiv.org/library/aetc-national-coordinating-resource-center-0" TargetMode="External"/><Relationship Id="rId3" Type="http://schemas.openxmlformats.org/officeDocument/2006/relationships/hyperlink" Target="http://nccc.ucsf.edu/" TargetMode="External"/><Relationship Id="rId7" Type="http://schemas.openxmlformats.org/officeDocument/2006/relationships/hyperlink" Target="https://www.hepatitisc.uw.ed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10" Type="http://schemas.openxmlformats.org/officeDocument/2006/relationships/hyperlink" Target="http://www.scaetc.org/"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01249" y="925116"/>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dirty="0">
                <a:solidFill>
                  <a:srgbClr val="008C99"/>
                </a:solidFill>
              </a:rPr>
              <a:t>HIV </a:t>
            </a:r>
            <a:r>
              <a:rPr lang="en-US" dirty="0" err="1">
                <a:solidFill>
                  <a:srgbClr val="008C99"/>
                </a:solidFill>
              </a:rPr>
              <a:t>TeleECHO</a:t>
            </a:r>
            <a:r>
              <a:rPr lang="en-US" dirty="0">
                <a:solidFill>
                  <a:srgbClr val="008C99"/>
                </a:solidFill>
              </a:rPr>
              <a:t> Clinic</a:t>
            </a:r>
          </a:p>
        </p:txBody>
      </p:sp>
      <p:sp>
        <p:nvSpPr>
          <p:cNvPr id="3" name="Text Placeholder 2"/>
          <p:cNvSpPr txBox="1">
            <a:spLocks/>
          </p:cNvSpPr>
          <p:nvPr/>
        </p:nvSpPr>
        <p:spPr>
          <a:xfrm>
            <a:off x="209550" y="2607337"/>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Benefits of SVR Post-DAA Therapy</a:t>
            </a:r>
          </a:p>
        </p:txBody>
      </p:sp>
      <p:sp>
        <p:nvSpPr>
          <p:cNvPr id="4" name="Text Placeholder 2"/>
          <p:cNvSpPr txBox="1">
            <a:spLocks/>
          </p:cNvSpPr>
          <p:nvPr/>
        </p:nvSpPr>
        <p:spPr>
          <a:xfrm>
            <a:off x="2317316" y="3693101"/>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008C99"/>
                </a:solidFill>
              </a:rPr>
              <a:t>10 August 2021</a:t>
            </a: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4728972"/>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6" name="Text Placeholder 2"/>
          <p:cNvSpPr txBox="1">
            <a:spLocks/>
          </p:cNvSpPr>
          <p:nvPr/>
        </p:nvSpPr>
        <p:spPr>
          <a:xfrm>
            <a:off x="438251" y="4301061"/>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Paulina Deming, PharmD, </a:t>
            </a:r>
            <a:r>
              <a:rPr kumimoji="0" lang="en-US" sz="2800" b="0" i="0" u="none" strike="noStrike" kern="1200" cap="none" spc="0" normalizeH="0" baseline="0" noProof="0" dirty="0" err="1">
                <a:ln>
                  <a:noFill/>
                </a:ln>
                <a:solidFill>
                  <a:srgbClr val="008C99"/>
                </a:solidFill>
                <a:effectLst/>
                <a:uLnTx/>
                <a:uFillTx/>
                <a:latin typeface="Gill Sans MT" panose="020B0502020104020203" pitchFamily="34" charset="0"/>
                <a:ea typeface="+mn-ea"/>
                <a:cs typeface="+mn-cs"/>
              </a:rPr>
              <a:t>PhC</a:t>
            </a: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7" name="TextBox 6">
            <a:extLst>
              <a:ext uri="{FF2B5EF4-FFF2-40B4-BE49-F238E27FC236}">
                <a16:creationId xmlns:a16="http://schemas.microsoft.com/office/drawing/2014/main" id="{29868E1B-D033-5742-9CE4-072A1001B40B}"/>
              </a:ext>
            </a:extLst>
          </p:cNvPr>
          <p:cNvSpPr txBox="1"/>
          <p:nvPr/>
        </p:nvSpPr>
        <p:spPr>
          <a:xfrm>
            <a:off x="1668163" y="4826675"/>
            <a:ext cx="5259517" cy="1477328"/>
          </a:xfrm>
          <a:prstGeom prst="rect">
            <a:avLst/>
          </a:prstGeom>
          <a:noFill/>
        </p:spPr>
        <p:txBody>
          <a:bodyPr wrap="none" rtlCol="0">
            <a:spAutoFit/>
          </a:bodyPr>
          <a:lstStyle/>
          <a:p>
            <a:r>
              <a:rPr lang="en-US" dirty="0">
                <a:solidFill>
                  <a:srgbClr val="008C99"/>
                </a:solidFill>
                <a:latin typeface="Gill Sans MT" panose="020B0502020104020203" pitchFamily="34" charset="77"/>
              </a:rPr>
              <a:t>Associate Professor of Pharmacy- College of Pharmacy</a:t>
            </a:r>
          </a:p>
          <a:p>
            <a:r>
              <a:rPr lang="en-US" dirty="0">
                <a:solidFill>
                  <a:srgbClr val="008C99"/>
                </a:solidFill>
                <a:latin typeface="Gill Sans MT" panose="020B0502020104020203" pitchFamily="34" charset="77"/>
              </a:rPr>
              <a:t>Assistant Director HCV Programs- ECHO  institute</a:t>
            </a:r>
          </a:p>
          <a:p>
            <a:r>
              <a:rPr lang="en-US" dirty="0">
                <a:solidFill>
                  <a:srgbClr val="008C99"/>
                </a:solidFill>
                <a:latin typeface="Gill Sans MT" panose="020B0502020104020203" pitchFamily="34" charset="77"/>
              </a:rPr>
              <a:t>University of New Mexico Health Sciences Center</a:t>
            </a:r>
          </a:p>
          <a:p>
            <a:endParaRPr lang="en-US" dirty="0">
              <a:solidFill>
                <a:srgbClr val="008C99"/>
              </a:solidFill>
              <a:latin typeface="Gill Sans MT" panose="020B0502020104020203" pitchFamily="34" charset="77"/>
            </a:endParaRPr>
          </a:p>
          <a:p>
            <a:endParaRPr lang="en-US" dirty="0">
              <a:solidFill>
                <a:srgbClr val="008C99"/>
              </a:solidFill>
              <a:latin typeface="Gill Sans MT" panose="020B0502020104020203" pitchFamily="34" charset="77"/>
            </a:endParaRP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B457E370-24D9-F842-B76E-A5ACDD5262C4}"/>
              </a:ext>
            </a:extLst>
          </p:cNvPr>
          <p:cNvSpPr txBox="1">
            <a:spLocks/>
          </p:cNvSpPr>
          <p:nvPr/>
        </p:nvSpPr>
        <p:spPr>
          <a:xfrm>
            <a:off x="2041944" y="6575197"/>
            <a:ext cx="4989671" cy="12527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bg1"/>
                </a:solidFill>
              </a:rPr>
              <a:t>Integrated Analysis: Gilead Long-Term SVR Registries, EASL 2018</a:t>
            </a:r>
            <a:endParaRPr lang="en-US" sz="1400" dirty="0">
              <a:solidFill>
                <a:schemeClr val="bg1"/>
              </a:solidFill>
            </a:endParaRPr>
          </a:p>
        </p:txBody>
      </p:sp>
      <p:graphicFrame>
        <p:nvGraphicFramePr>
          <p:cNvPr id="4" name="Table 3">
            <a:extLst>
              <a:ext uri="{FF2B5EF4-FFF2-40B4-BE49-F238E27FC236}">
                <a16:creationId xmlns:a16="http://schemas.microsoft.com/office/drawing/2014/main" id="{A00CD6F3-A01E-484D-8B56-D0EBA6D015B1}"/>
              </a:ext>
            </a:extLst>
          </p:cNvPr>
          <p:cNvGraphicFramePr>
            <a:graphicFrameLocks noGrp="1"/>
          </p:cNvGraphicFramePr>
          <p:nvPr>
            <p:extLst>
              <p:ext uri="{D42A27DB-BD31-4B8C-83A1-F6EECF244321}">
                <p14:modId xmlns:p14="http://schemas.microsoft.com/office/powerpoint/2010/main" val="2742866457"/>
              </p:ext>
            </p:extLst>
          </p:nvPr>
        </p:nvGraphicFramePr>
        <p:xfrm>
          <a:off x="96117" y="4822715"/>
          <a:ext cx="8873711" cy="1019964"/>
        </p:xfrm>
        <a:graphic>
          <a:graphicData uri="http://schemas.openxmlformats.org/drawingml/2006/table">
            <a:tbl>
              <a:tblPr>
                <a:tableStyleId>{5C22544A-7EE6-4342-B048-85BDC9FD1C3A}</a:tableStyleId>
              </a:tblPr>
              <a:tblGrid>
                <a:gridCol w="819778">
                  <a:extLst>
                    <a:ext uri="{9D8B030D-6E8A-4147-A177-3AD203B41FA5}">
                      <a16:colId xmlns:a16="http://schemas.microsoft.com/office/drawing/2014/main" val="194323134"/>
                    </a:ext>
                  </a:extLst>
                </a:gridCol>
                <a:gridCol w="239536">
                  <a:extLst>
                    <a:ext uri="{9D8B030D-6E8A-4147-A177-3AD203B41FA5}">
                      <a16:colId xmlns:a16="http://schemas.microsoft.com/office/drawing/2014/main" val="20001"/>
                    </a:ext>
                  </a:extLst>
                </a:gridCol>
                <a:gridCol w="997584">
                  <a:extLst>
                    <a:ext uri="{9D8B030D-6E8A-4147-A177-3AD203B41FA5}">
                      <a16:colId xmlns:a16="http://schemas.microsoft.com/office/drawing/2014/main" val="2609933788"/>
                    </a:ext>
                  </a:extLst>
                </a:gridCol>
                <a:gridCol w="1101814">
                  <a:extLst>
                    <a:ext uri="{9D8B030D-6E8A-4147-A177-3AD203B41FA5}">
                      <a16:colId xmlns:a16="http://schemas.microsoft.com/office/drawing/2014/main" val="1859714862"/>
                    </a:ext>
                  </a:extLst>
                </a:gridCol>
                <a:gridCol w="1777684">
                  <a:extLst>
                    <a:ext uri="{9D8B030D-6E8A-4147-A177-3AD203B41FA5}">
                      <a16:colId xmlns:a16="http://schemas.microsoft.com/office/drawing/2014/main" val="1631110912"/>
                    </a:ext>
                  </a:extLst>
                </a:gridCol>
                <a:gridCol w="1172344">
                  <a:extLst>
                    <a:ext uri="{9D8B030D-6E8A-4147-A177-3AD203B41FA5}">
                      <a16:colId xmlns:a16="http://schemas.microsoft.com/office/drawing/2014/main" val="185352106"/>
                    </a:ext>
                  </a:extLst>
                </a:gridCol>
                <a:gridCol w="1736946">
                  <a:extLst>
                    <a:ext uri="{9D8B030D-6E8A-4147-A177-3AD203B41FA5}">
                      <a16:colId xmlns:a16="http://schemas.microsoft.com/office/drawing/2014/main" val="3659698801"/>
                    </a:ext>
                  </a:extLst>
                </a:gridCol>
                <a:gridCol w="1028025">
                  <a:extLst>
                    <a:ext uri="{9D8B030D-6E8A-4147-A177-3AD203B41FA5}">
                      <a16:colId xmlns:a16="http://schemas.microsoft.com/office/drawing/2014/main" val="2067990803"/>
                    </a:ext>
                  </a:extLst>
                </a:gridCol>
              </a:tblGrid>
              <a:tr h="254991">
                <a:tc>
                  <a:txBody>
                    <a:bodyPr/>
                    <a:lstStyle/>
                    <a:p>
                      <a:pPr algn="ctr"/>
                      <a:r>
                        <a:rPr lang="en-US" sz="1050" b="1" dirty="0">
                          <a:solidFill>
                            <a:schemeClr val="bg1"/>
                          </a:solidFill>
                        </a:rPr>
                        <a:t>F2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FF"/>
                    </a:solidFill>
                  </a:tcPr>
                </a:tc>
                <a:tc rowSpan="4">
                  <a:txBody>
                    <a:bodyPr/>
                    <a:lstStyle/>
                    <a:p>
                      <a:pPr algn="ctr"/>
                      <a:endParaRPr lang="en-US" sz="1050" b="1" dirty="0">
                        <a:solidFill>
                          <a:schemeClr val="bg1"/>
                        </a:solidFill>
                      </a:endParaRPr>
                    </a:p>
                  </a:txBody>
                  <a:tcPr marL="0" marR="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050" dirty="0"/>
                        <a:t>N= 1490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1453 (1)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1380 (1)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1176 (1)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1070 (1)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965 (2)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4991">
                <a:tc>
                  <a:txBody>
                    <a:bodyPr/>
                    <a:lstStyle/>
                    <a:p>
                      <a:pPr algn="ctr"/>
                      <a:r>
                        <a:rPr lang="en-US" sz="1050" b="1" dirty="0">
                          <a:solidFill>
                            <a:schemeClr val="bg1"/>
                          </a:solidFill>
                        </a:rPr>
                        <a:t>F3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tc vMerge="1">
                  <a:txBody>
                    <a:bodyPr/>
                    <a:lstStyle/>
                    <a:p>
                      <a:pPr algn="ctr"/>
                      <a:endParaRPr lang="en-US" sz="105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tc>
                  <a:txBody>
                    <a:bodyPr/>
                    <a:lstStyle/>
                    <a:p>
                      <a:pPr algn="l"/>
                      <a:r>
                        <a:rPr lang="en-US" sz="1050" dirty="0"/>
                        <a:t>N=</a:t>
                      </a:r>
                      <a:r>
                        <a:rPr lang="en-US" sz="1050" baseline="0" dirty="0"/>
                        <a:t>   </a:t>
                      </a:r>
                      <a:r>
                        <a:rPr lang="en-US" sz="1050" dirty="0"/>
                        <a:t>858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832 (4)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782 (4)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648 (4)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572 (4)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508 (5)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4991">
                <a:tc>
                  <a:txBody>
                    <a:bodyPr/>
                    <a:lstStyle/>
                    <a:p>
                      <a:pPr algn="ctr"/>
                      <a:r>
                        <a:rPr lang="en-US" sz="1050" b="1" dirty="0">
                          <a:solidFill>
                            <a:schemeClr val="bg1"/>
                          </a:solidFill>
                        </a:rPr>
                        <a:t>CPT 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8D48"/>
                    </a:solidFill>
                  </a:tcPr>
                </a:tc>
                <a:tc vMerge="1">
                  <a:txBody>
                    <a:bodyPr/>
                    <a:lstStyle/>
                    <a:p>
                      <a:pPr algn="ctr"/>
                      <a:endParaRPr lang="en-US" sz="105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8D48"/>
                    </a:solidFill>
                  </a:tcPr>
                </a:tc>
                <a:tc>
                  <a:txBody>
                    <a:bodyPr/>
                    <a:lstStyle/>
                    <a:p>
                      <a:pPr algn="l"/>
                      <a:r>
                        <a:rPr lang="en-US" sz="1050" dirty="0"/>
                        <a:t>N= 1037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1014 (2)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868 (7)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677 (7)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592 (12)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466 (16)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878704"/>
                  </a:ext>
                </a:extLst>
              </a:tr>
              <a:tr h="254991">
                <a:tc>
                  <a:txBody>
                    <a:bodyPr/>
                    <a:lstStyle/>
                    <a:p>
                      <a:pPr algn="ctr"/>
                      <a:r>
                        <a:rPr lang="en-US" sz="1050" b="1" dirty="0">
                          <a:solidFill>
                            <a:schemeClr val="bg1"/>
                          </a:solidFill>
                        </a:rPr>
                        <a:t>CPT B+C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2A4C"/>
                    </a:solidFill>
                  </a:tcPr>
                </a:tc>
                <a:tc vMerge="1">
                  <a:txBody>
                    <a:bodyPr/>
                    <a:lstStyle/>
                    <a:p>
                      <a:pPr algn="ctr"/>
                      <a:endParaRPr lang="en-US" sz="105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2A4C"/>
                    </a:solidFill>
                  </a:tcPr>
                </a:tc>
                <a:tc>
                  <a:txBody>
                    <a:bodyPr/>
                    <a:lstStyle/>
                    <a:p>
                      <a:pPr algn="l"/>
                      <a:r>
                        <a:rPr lang="en-US" sz="1050" dirty="0"/>
                        <a:t>N=</a:t>
                      </a:r>
                      <a:r>
                        <a:rPr lang="en-US" sz="1050" baseline="0" dirty="0"/>
                        <a:t>   </a:t>
                      </a:r>
                      <a:r>
                        <a:rPr lang="en-US" sz="1050" dirty="0"/>
                        <a:t>205 (0)</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200 (4)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185 (11)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174 (16)</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151 (19)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90 (20)</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4352804"/>
                  </a:ext>
                </a:extLst>
              </a:tr>
            </a:tbl>
          </a:graphicData>
        </a:graphic>
      </p:graphicFrame>
      <p:sp>
        <p:nvSpPr>
          <p:cNvPr id="5" name="Rectangle 4">
            <a:extLst>
              <a:ext uri="{FF2B5EF4-FFF2-40B4-BE49-F238E27FC236}">
                <a16:creationId xmlns:a16="http://schemas.microsoft.com/office/drawing/2014/main" id="{964A00EC-1DB0-B14A-B8A9-8E3C7567015A}"/>
              </a:ext>
            </a:extLst>
          </p:cNvPr>
          <p:cNvSpPr/>
          <p:nvPr/>
        </p:nvSpPr>
        <p:spPr>
          <a:xfrm>
            <a:off x="0" y="4489444"/>
            <a:ext cx="3816472" cy="276999"/>
          </a:xfrm>
          <a:prstGeom prst="rect">
            <a:avLst/>
          </a:prstGeom>
        </p:spPr>
        <p:txBody>
          <a:bodyPr wrap="square">
            <a:spAutoFit/>
          </a:bodyPr>
          <a:lstStyle/>
          <a:p>
            <a:r>
              <a:rPr lang="en-US" sz="1200" b="1" dirty="0">
                <a:solidFill>
                  <a:prstClr val="black"/>
                </a:solidFill>
                <a:latin typeface="Arial"/>
              </a:rPr>
              <a:t>Cumulative events over time : at risk (events)</a:t>
            </a:r>
          </a:p>
        </p:txBody>
      </p:sp>
      <p:sp>
        <p:nvSpPr>
          <p:cNvPr id="6" name="TextBox 5">
            <a:extLst>
              <a:ext uri="{FF2B5EF4-FFF2-40B4-BE49-F238E27FC236}">
                <a16:creationId xmlns:a16="http://schemas.microsoft.com/office/drawing/2014/main" id="{66E86F2E-6031-7043-BD1F-2A9758D41EDA}"/>
              </a:ext>
            </a:extLst>
          </p:cNvPr>
          <p:cNvSpPr txBox="1"/>
          <p:nvPr/>
        </p:nvSpPr>
        <p:spPr>
          <a:xfrm rot="16200000">
            <a:off x="-479546" y="2623394"/>
            <a:ext cx="2223184" cy="452398"/>
          </a:xfrm>
          <a:prstGeom prst="rect">
            <a:avLst/>
          </a:prstGeom>
          <a:noFill/>
        </p:spPr>
        <p:txBody>
          <a:bodyPr wrap="none" rtlCol="0" anchor="b">
            <a:noAutofit/>
          </a:bodyPr>
          <a:lstStyle/>
          <a:p>
            <a:pPr algn="ctr"/>
            <a:r>
              <a:rPr lang="en-US" sz="1400" b="1" dirty="0">
                <a:solidFill>
                  <a:prstClr val="black"/>
                </a:solidFill>
                <a:latin typeface="Arial"/>
              </a:rPr>
              <a:t>Proportion of patients</a:t>
            </a:r>
          </a:p>
          <a:p>
            <a:pPr algn="ctr"/>
            <a:r>
              <a:rPr lang="en-US" sz="1400" b="1" dirty="0">
                <a:solidFill>
                  <a:prstClr val="black"/>
                </a:solidFill>
                <a:latin typeface="Arial"/>
              </a:rPr>
              <a:t> with no HCC event (%)*</a:t>
            </a:r>
          </a:p>
        </p:txBody>
      </p:sp>
      <p:sp>
        <p:nvSpPr>
          <p:cNvPr id="7" name="Rectangle 6">
            <a:extLst>
              <a:ext uri="{FF2B5EF4-FFF2-40B4-BE49-F238E27FC236}">
                <a16:creationId xmlns:a16="http://schemas.microsoft.com/office/drawing/2014/main" id="{BE060E0F-06F4-1244-BB7B-D1495B5F4E0E}"/>
              </a:ext>
            </a:extLst>
          </p:cNvPr>
          <p:cNvSpPr/>
          <p:nvPr/>
        </p:nvSpPr>
        <p:spPr>
          <a:xfrm>
            <a:off x="356757" y="436885"/>
            <a:ext cx="9021518" cy="461665"/>
          </a:xfrm>
          <a:prstGeom prst="rect">
            <a:avLst/>
          </a:prstGeom>
        </p:spPr>
        <p:txBody>
          <a:bodyPr wrap="square">
            <a:spAutoFit/>
          </a:bodyPr>
          <a:lstStyle/>
          <a:p>
            <a:r>
              <a:rPr lang="en-US" altLang="en-US" sz="2400" dirty="0">
                <a:solidFill>
                  <a:srgbClr val="008C99"/>
                </a:solidFill>
                <a:latin typeface="Arial"/>
              </a:rPr>
              <a:t>Kaplan-Meier Analysis of Time to HCC Since Achieving SVR12</a:t>
            </a:r>
            <a:endParaRPr lang="en-US" dirty="0">
              <a:solidFill>
                <a:srgbClr val="008C99"/>
              </a:solidFill>
              <a:latin typeface="Arial"/>
            </a:endParaRPr>
          </a:p>
        </p:txBody>
      </p:sp>
      <p:sp>
        <p:nvSpPr>
          <p:cNvPr id="8" name="TextBox 7">
            <a:extLst>
              <a:ext uri="{FF2B5EF4-FFF2-40B4-BE49-F238E27FC236}">
                <a16:creationId xmlns:a16="http://schemas.microsoft.com/office/drawing/2014/main" id="{1F51CC0E-081F-F342-8523-27C5ACD5F7B2}"/>
              </a:ext>
            </a:extLst>
          </p:cNvPr>
          <p:cNvSpPr txBox="1"/>
          <p:nvPr/>
        </p:nvSpPr>
        <p:spPr>
          <a:xfrm>
            <a:off x="940474" y="4830351"/>
            <a:ext cx="1772529" cy="166199"/>
          </a:xfrm>
          <a:prstGeom prst="rect">
            <a:avLst/>
          </a:prstGeom>
          <a:noFill/>
        </p:spPr>
        <p:txBody>
          <a:bodyPr wrap="square" lIns="0" tIns="0" rIns="0" bIns="0" rtlCol="0">
            <a:spAutoFit/>
          </a:bodyPr>
          <a:lstStyle/>
          <a:p>
            <a:pPr>
              <a:lnSpc>
                <a:spcPct val="90000"/>
              </a:lnSpc>
            </a:pPr>
            <a:endParaRPr lang="en-US" sz="1200" dirty="0">
              <a:solidFill>
                <a:srgbClr val="FF0000"/>
              </a:solidFill>
              <a:latin typeface="Arial"/>
            </a:endParaRPr>
          </a:p>
        </p:txBody>
      </p:sp>
      <p:sp>
        <p:nvSpPr>
          <p:cNvPr id="9" name="Rectangle 8">
            <a:extLst>
              <a:ext uri="{FF2B5EF4-FFF2-40B4-BE49-F238E27FC236}">
                <a16:creationId xmlns:a16="http://schemas.microsoft.com/office/drawing/2014/main" id="{BACC3D93-1B7F-DA42-9D9E-8DC9B1436BC6}"/>
              </a:ext>
            </a:extLst>
          </p:cNvPr>
          <p:cNvSpPr/>
          <p:nvPr/>
        </p:nvSpPr>
        <p:spPr>
          <a:xfrm rot="16200000">
            <a:off x="421908" y="5233757"/>
            <a:ext cx="1149674" cy="276999"/>
          </a:xfrm>
          <a:prstGeom prst="rect">
            <a:avLst/>
          </a:prstGeom>
        </p:spPr>
        <p:txBody>
          <a:bodyPr wrap="none">
            <a:spAutoFit/>
          </a:bodyPr>
          <a:lstStyle/>
          <a:p>
            <a:pPr algn="ctr">
              <a:defRPr/>
            </a:pPr>
            <a:r>
              <a:rPr lang="en-GB" sz="1200" dirty="0">
                <a:solidFill>
                  <a:srgbClr val="FF0000"/>
                </a:solidFill>
                <a:latin typeface="Arial"/>
              </a:rPr>
              <a:t>Registry Entry</a:t>
            </a:r>
            <a:endParaRPr lang="en-US" sz="1200" dirty="0">
              <a:solidFill>
                <a:srgbClr val="FF0000"/>
              </a:solidFill>
              <a:latin typeface="Arial"/>
            </a:endParaRPr>
          </a:p>
        </p:txBody>
      </p:sp>
      <p:sp>
        <p:nvSpPr>
          <p:cNvPr id="10" name="Rectangle 9">
            <a:extLst>
              <a:ext uri="{FF2B5EF4-FFF2-40B4-BE49-F238E27FC236}">
                <a16:creationId xmlns:a16="http://schemas.microsoft.com/office/drawing/2014/main" id="{D266A8A1-BAFA-5947-9C80-67D508EC05FB}"/>
              </a:ext>
            </a:extLst>
          </p:cNvPr>
          <p:cNvSpPr/>
          <p:nvPr/>
        </p:nvSpPr>
        <p:spPr>
          <a:xfrm>
            <a:off x="7231125" y="6263214"/>
            <a:ext cx="1212191" cy="215444"/>
          </a:xfrm>
          <a:prstGeom prst="rect">
            <a:avLst/>
          </a:prstGeom>
        </p:spPr>
        <p:txBody>
          <a:bodyPr wrap="none">
            <a:spAutoFit/>
          </a:bodyPr>
          <a:lstStyle/>
          <a:p>
            <a:r>
              <a:rPr lang="en-GB" sz="800" dirty="0">
                <a:solidFill>
                  <a:prstClr val="black"/>
                </a:solidFill>
                <a:latin typeface="Arial"/>
              </a:rPr>
              <a:t>*0-60% is not included</a:t>
            </a:r>
            <a:endParaRPr lang="en-US" sz="800" dirty="0">
              <a:solidFill>
                <a:prstClr val="black"/>
              </a:solidFill>
              <a:latin typeface="Arial"/>
            </a:endParaRPr>
          </a:p>
        </p:txBody>
      </p:sp>
      <p:sp>
        <p:nvSpPr>
          <p:cNvPr id="11" name="Rectangle 10">
            <a:extLst>
              <a:ext uri="{FF2B5EF4-FFF2-40B4-BE49-F238E27FC236}">
                <a16:creationId xmlns:a16="http://schemas.microsoft.com/office/drawing/2014/main" id="{EBE87293-72EF-A644-BDCA-81D46EB0F2B0}"/>
              </a:ext>
            </a:extLst>
          </p:cNvPr>
          <p:cNvSpPr/>
          <p:nvPr/>
        </p:nvSpPr>
        <p:spPr>
          <a:xfrm>
            <a:off x="367746" y="29453"/>
            <a:ext cx="3260508" cy="338554"/>
          </a:xfrm>
          <a:prstGeom prst="rect">
            <a:avLst/>
          </a:prstGeom>
        </p:spPr>
        <p:txBody>
          <a:bodyPr wrap="none">
            <a:spAutoFit/>
          </a:bodyPr>
          <a:lstStyle/>
          <a:p>
            <a:r>
              <a:rPr lang="en-GB" sz="1600" dirty="0">
                <a:solidFill>
                  <a:prstClr val="black"/>
                </a:solidFill>
                <a:latin typeface="Arial"/>
              </a:rPr>
              <a:t>Gilead Long-Term SVR Registries</a:t>
            </a:r>
            <a:endParaRPr lang="en-US" sz="1600" dirty="0">
              <a:solidFill>
                <a:prstClr val="black"/>
              </a:solidFill>
              <a:latin typeface="Arial"/>
            </a:endParaRPr>
          </a:p>
        </p:txBody>
      </p:sp>
      <p:graphicFrame>
        <p:nvGraphicFramePr>
          <p:cNvPr id="12" name="Object 11">
            <a:extLst>
              <a:ext uri="{FF2B5EF4-FFF2-40B4-BE49-F238E27FC236}">
                <a16:creationId xmlns:a16="http://schemas.microsoft.com/office/drawing/2014/main" id="{40FC3054-BD6A-864B-B91A-200E3FE9BAAB}"/>
              </a:ext>
            </a:extLst>
          </p:cNvPr>
          <p:cNvGraphicFramePr>
            <a:graphicFrameLocks noChangeAspect="1"/>
          </p:cNvGraphicFramePr>
          <p:nvPr>
            <p:extLst>
              <p:ext uri="{D42A27DB-BD31-4B8C-83A1-F6EECF244321}">
                <p14:modId xmlns:p14="http://schemas.microsoft.com/office/powerpoint/2010/main" val="2489988382"/>
              </p:ext>
            </p:extLst>
          </p:nvPr>
        </p:nvGraphicFramePr>
        <p:xfrm>
          <a:off x="895350" y="1088506"/>
          <a:ext cx="8145463" cy="3776663"/>
        </p:xfrm>
        <a:graphic>
          <a:graphicData uri="http://schemas.openxmlformats.org/presentationml/2006/ole">
            <mc:AlternateContent xmlns:mc="http://schemas.openxmlformats.org/markup-compatibility/2006">
              <mc:Choice xmlns:v="urn:schemas-microsoft-com:vml" Requires="v">
                <p:oleObj spid="_x0000_s1025" name="Prism 7" r:id="rId4" imgW="7769208" imgH="3605862" progId="Prism7.Document">
                  <p:embed/>
                </p:oleObj>
              </mc:Choice>
              <mc:Fallback>
                <p:oleObj name="Prism 7" r:id="rId4" imgW="7769208" imgH="3605862" progId="Prism7.Document">
                  <p:embed/>
                  <p:pic>
                    <p:nvPicPr>
                      <p:cNvPr id="12" name="Object 11">
                        <a:extLst>
                          <a:ext uri="{FF2B5EF4-FFF2-40B4-BE49-F238E27FC236}">
                            <a16:creationId xmlns:a16="http://schemas.microsoft.com/office/drawing/2014/main" id="{40FC3054-BD6A-864B-B91A-200E3FE9B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 y="1088506"/>
                        <a:ext cx="8145463" cy="377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a:extLst>
              <a:ext uri="{FF2B5EF4-FFF2-40B4-BE49-F238E27FC236}">
                <a16:creationId xmlns:a16="http://schemas.microsoft.com/office/drawing/2014/main" id="{B8C74B3E-5BBA-2C45-ADB4-68EAE6591785}"/>
              </a:ext>
            </a:extLst>
          </p:cNvPr>
          <p:cNvSpPr/>
          <p:nvPr/>
        </p:nvSpPr>
        <p:spPr>
          <a:xfrm>
            <a:off x="356757" y="5902220"/>
            <a:ext cx="8436429" cy="523220"/>
          </a:xfrm>
          <a:prstGeom prst="rect">
            <a:avLst/>
          </a:prstGeom>
        </p:spPr>
        <p:txBody>
          <a:bodyPr wrap="square">
            <a:spAutoFit/>
          </a:bodyPr>
          <a:lstStyle/>
          <a:p>
            <a:pPr algn="ctr"/>
            <a:r>
              <a:rPr lang="en-US" sz="1400" b="1" dirty="0">
                <a:solidFill>
                  <a:prstClr val="black"/>
                </a:solidFill>
                <a:latin typeface="Arial"/>
              </a:rPr>
              <a:t>The rate of de novo HCC was decreased with the achievement of SVR, including patients with decompensated cirrhosis. </a:t>
            </a:r>
          </a:p>
        </p:txBody>
      </p:sp>
    </p:spTree>
    <p:extLst>
      <p:ext uri="{BB962C8B-B14F-4D97-AF65-F5344CB8AC3E}">
        <p14:creationId xmlns:p14="http://schemas.microsoft.com/office/powerpoint/2010/main" val="279418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39795-CD0A-5D46-8B6B-B4663A90F654}"/>
              </a:ext>
            </a:extLst>
          </p:cNvPr>
          <p:cNvSpPr>
            <a:spLocks noGrp="1" noChangeArrowheads="1"/>
          </p:cNvSpPr>
          <p:nvPr>
            <p:ph type="title"/>
          </p:nvPr>
        </p:nvSpPr>
        <p:spPr>
          <a:xfrm>
            <a:off x="442464" y="504837"/>
            <a:ext cx="8354848" cy="676564"/>
          </a:xfrm>
        </p:spPr>
        <p:txBody>
          <a:bodyPr/>
          <a:lstStyle/>
          <a:p>
            <a:pPr algn="ctr"/>
            <a:r>
              <a:rPr lang="en-US" altLang="en-US" sz="2400" b="1" dirty="0">
                <a:solidFill>
                  <a:srgbClr val="008C99"/>
                </a:solidFill>
              </a:rPr>
              <a:t>SVR as a Predictor of De Novo and Recurrent HCC in HCV Patients</a:t>
            </a:r>
          </a:p>
        </p:txBody>
      </p:sp>
      <p:sp>
        <p:nvSpPr>
          <p:cNvPr id="4" name="Footer Placeholder 4">
            <a:extLst>
              <a:ext uri="{FF2B5EF4-FFF2-40B4-BE49-F238E27FC236}">
                <a16:creationId xmlns:a16="http://schemas.microsoft.com/office/drawing/2014/main" id="{B1F76CAF-2E04-A549-A364-0727E0417FAA}"/>
              </a:ext>
            </a:extLst>
          </p:cNvPr>
          <p:cNvSpPr txBox="1">
            <a:spLocks/>
          </p:cNvSpPr>
          <p:nvPr/>
        </p:nvSpPr>
        <p:spPr>
          <a:xfrm>
            <a:off x="639796" y="6590639"/>
            <a:ext cx="7772400" cy="16163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err="1">
                <a:solidFill>
                  <a:schemeClr val="bg1"/>
                </a:solidFill>
              </a:rPr>
              <a:t>Lleo</a:t>
            </a:r>
            <a:r>
              <a:rPr lang="en-US" sz="1400" dirty="0">
                <a:solidFill>
                  <a:schemeClr val="bg1"/>
                </a:solidFill>
              </a:rPr>
              <a:t>, EASL 2018, SAT-PS-154</a:t>
            </a:r>
          </a:p>
        </p:txBody>
      </p:sp>
      <p:sp>
        <p:nvSpPr>
          <p:cNvPr id="5" name="Text Placeholder 6">
            <a:extLst>
              <a:ext uri="{FF2B5EF4-FFF2-40B4-BE49-F238E27FC236}">
                <a16:creationId xmlns:a16="http://schemas.microsoft.com/office/drawing/2014/main" id="{4FD582F0-B944-574D-A56E-745F4EEEC386}"/>
              </a:ext>
            </a:extLst>
          </p:cNvPr>
          <p:cNvSpPr txBox="1">
            <a:spLocks/>
          </p:cNvSpPr>
          <p:nvPr/>
        </p:nvSpPr>
        <p:spPr>
          <a:xfrm>
            <a:off x="368084" y="1241229"/>
            <a:ext cx="8680939" cy="875489"/>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Font typeface="Wingdings" panose="05000000000000000000" pitchFamily="2" charset="2"/>
              <a:buNone/>
            </a:pPr>
            <a:r>
              <a:rPr lang="en-US" sz="1400" dirty="0">
                <a:solidFill>
                  <a:prstClr val="black"/>
                </a:solidFill>
              </a:rPr>
              <a:t>Multicenter, prospective cohort of 1927 HCV-infected cirrhotic patients from Italy</a:t>
            </a:r>
          </a:p>
        </p:txBody>
      </p:sp>
      <p:sp>
        <p:nvSpPr>
          <p:cNvPr id="6" name="TextBox 5">
            <a:extLst>
              <a:ext uri="{FF2B5EF4-FFF2-40B4-BE49-F238E27FC236}">
                <a16:creationId xmlns:a16="http://schemas.microsoft.com/office/drawing/2014/main" id="{DC3B85A5-7803-7A4E-8414-F4EFE23D0ADC}"/>
              </a:ext>
            </a:extLst>
          </p:cNvPr>
          <p:cNvSpPr txBox="1"/>
          <p:nvPr/>
        </p:nvSpPr>
        <p:spPr>
          <a:xfrm>
            <a:off x="378340" y="5999927"/>
            <a:ext cx="8504403" cy="443198"/>
          </a:xfrm>
          <a:prstGeom prst="rect">
            <a:avLst/>
          </a:prstGeom>
          <a:noFill/>
        </p:spPr>
        <p:txBody>
          <a:bodyPr wrap="square" lIns="0" tIns="0" rIns="0" bIns="0" rtlCol="0">
            <a:spAutoFit/>
          </a:bodyPr>
          <a:lstStyle/>
          <a:p>
            <a:pPr algn="ctr">
              <a:lnSpc>
                <a:spcPct val="90000"/>
              </a:lnSpc>
            </a:pPr>
            <a:r>
              <a:rPr lang="en-US" sz="1600" b="1" dirty="0">
                <a:solidFill>
                  <a:prstClr val="black"/>
                </a:solidFill>
              </a:rPr>
              <a:t>SVR  with DAA regimens  is associated with a significant reduction of  </a:t>
            </a:r>
          </a:p>
          <a:p>
            <a:pPr algn="ctr">
              <a:lnSpc>
                <a:spcPct val="90000"/>
              </a:lnSpc>
            </a:pPr>
            <a:r>
              <a:rPr lang="en-US" sz="1600" b="1" dirty="0">
                <a:solidFill>
                  <a:prstClr val="black"/>
                </a:solidFill>
              </a:rPr>
              <a:t>incidence and recurrence of HCC</a:t>
            </a:r>
          </a:p>
        </p:txBody>
      </p:sp>
      <p:pic>
        <p:nvPicPr>
          <p:cNvPr id="7" name="Picture 2">
            <a:extLst>
              <a:ext uri="{FF2B5EF4-FFF2-40B4-BE49-F238E27FC236}">
                <a16:creationId xmlns:a16="http://schemas.microsoft.com/office/drawing/2014/main" id="{339A97DB-BAA1-1C47-B359-F7848B321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7800"/>
            <a:ext cx="4721469" cy="2917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91643E3D-1119-2F49-BD84-18941E5B7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830" y="2760852"/>
            <a:ext cx="4696206" cy="2902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23D4FAC4-9FCD-F347-92C0-8AC9C4004E6A}"/>
              </a:ext>
            </a:extLst>
          </p:cNvPr>
          <p:cNvSpPr txBox="1"/>
          <p:nvPr/>
        </p:nvSpPr>
        <p:spPr>
          <a:xfrm>
            <a:off x="3053170" y="2893987"/>
            <a:ext cx="1346200" cy="276999"/>
          </a:xfrm>
          <a:prstGeom prst="rect">
            <a:avLst/>
          </a:prstGeom>
          <a:solidFill>
            <a:schemeClr val="bg1"/>
          </a:solidFill>
        </p:spPr>
        <p:txBody>
          <a:bodyPr wrap="square" rtlCol="0">
            <a:spAutoFit/>
          </a:bodyPr>
          <a:lstStyle/>
          <a:p>
            <a:r>
              <a:rPr lang="en-US" sz="1200" b="1" dirty="0">
                <a:solidFill>
                  <a:prstClr val="black"/>
                </a:solidFill>
              </a:rPr>
              <a:t>p&lt;0.0001</a:t>
            </a:r>
          </a:p>
        </p:txBody>
      </p:sp>
      <p:sp>
        <p:nvSpPr>
          <p:cNvPr id="10" name="TextBox 9">
            <a:extLst>
              <a:ext uri="{FF2B5EF4-FFF2-40B4-BE49-F238E27FC236}">
                <a16:creationId xmlns:a16="http://schemas.microsoft.com/office/drawing/2014/main" id="{C2A8BF1C-8932-2748-AB0E-114FFC696CFE}"/>
              </a:ext>
            </a:extLst>
          </p:cNvPr>
          <p:cNvSpPr txBox="1"/>
          <p:nvPr/>
        </p:nvSpPr>
        <p:spPr>
          <a:xfrm>
            <a:off x="7643091" y="2747800"/>
            <a:ext cx="1346200" cy="276999"/>
          </a:xfrm>
          <a:prstGeom prst="rect">
            <a:avLst/>
          </a:prstGeom>
          <a:solidFill>
            <a:schemeClr val="bg1"/>
          </a:solidFill>
        </p:spPr>
        <p:txBody>
          <a:bodyPr wrap="square" rtlCol="0">
            <a:spAutoFit/>
          </a:bodyPr>
          <a:lstStyle/>
          <a:p>
            <a:r>
              <a:rPr lang="en-US" sz="1200" b="1" dirty="0">
                <a:solidFill>
                  <a:prstClr val="black"/>
                </a:solidFill>
              </a:rPr>
              <a:t>p&lt;0.0001</a:t>
            </a:r>
          </a:p>
        </p:txBody>
      </p:sp>
      <p:sp>
        <p:nvSpPr>
          <p:cNvPr id="11" name="TextBox 10">
            <a:extLst>
              <a:ext uri="{FF2B5EF4-FFF2-40B4-BE49-F238E27FC236}">
                <a16:creationId xmlns:a16="http://schemas.microsoft.com/office/drawing/2014/main" id="{71BEDAAC-2A3D-FD41-9498-0679E672DC8C}"/>
              </a:ext>
            </a:extLst>
          </p:cNvPr>
          <p:cNvSpPr txBox="1"/>
          <p:nvPr/>
        </p:nvSpPr>
        <p:spPr>
          <a:xfrm>
            <a:off x="4525996" y="2076879"/>
            <a:ext cx="4271316" cy="685800"/>
          </a:xfrm>
          <a:prstGeom prst="rect">
            <a:avLst/>
          </a:prstGeom>
          <a:noFill/>
        </p:spPr>
        <p:txBody>
          <a:bodyPr wrap="none" lIns="0" tIns="0" rIns="0" bIns="0" rtlCol="0">
            <a:noAutofit/>
          </a:bodyPr>
          <a:lstStyle/>
          <a:p>
            <a:pPr algn="ctr">
              <a:lnSpc>
                <a:spcPct val="90000"/>
              </a:lnSpc>
            </a:pPr>
            <a:r>
              <a:rPr lang="en-US" sz="1200" b="1" dirty="0">
                <a:solidFill>
                  <a:prstClr val="black"/>
                </a:solidFill>
              </a:rPr>
              <a:t>161 patients with previously treated </a:t>
            </a:r>
          </a:p>
          <a:p>
            <a:pPr algn="ctr">
              <a:lnSpc>
                <a:spcPct val="90000"/>
              </a:lnSpc>
            </a:pPr>
            <a:r>
              <a:rPr lang="en-US" sz="1200" b="1" dirty="0">
                <a:solidFill>
                  <a:prstClr val="black"/>
                </a:solidFill>
              </a:rPr>
              <a:t>HCC; 38 patients developed HCC; </a:t>
            </a:r>
          </a:p>
          <a:p>
            <a:pPr algn="ctr">
              <a:lnSpc>
                <a:spcPct val="90000"/>
              </a:lnSpc>
            </a:pPr>
            <a:r>
              <a:rPr lang="en-US" sz="1200" b="1" dirty="0">
                <a:solidFill>
                  <a:prstClr val="black"/>
                </a:solidFill>
              </a:rPr>
              <a:t>average annual incidence of 24.8%</a:t>
            </a:r>
          </a:p>
        </p:txBody>
      </p:sp>
      <p:sp>
        <p:nvSpPr>
          <p:cNvPr id="12" name="TextBox 11">
            <a:extLst>
              <a:ext uri="{FF2B5EF4-FFF2-40B4-BE49-F238E27FC236}">
                <a16:creationId xmlns:a16="http://schemas.microsoft.com/office/drawing/2014/main" id="{E47154F6-96D6-464B-8BD2-2846BE35625D}"/>
              </a:ext>
            </a:extLst>
          </p:cNvPr>
          <p:cNvSpPr txBox="1"/>
          <p:nvPr/>
        </p:nvSpPr>
        <p:spPr>
          <a:xfrm>
            <a:off x="217770" y="2081471"/>
            <a:ext cx="4133568" cy="685800"/>
          </a:xfrm>
          <a:prstGeom prst="rect">
            <a:avLst/>
          </a:prstGeom>
          <a:noFill/>
        </p:spPr>
        <p:txBody>
          <a:bodyPr wrap="none" lIns="0" tIns="0" rIns="0" bIns="0" rtlCol="0">
            <a:noAutofit/>
          </a:bodyPr>
          <a:lstStyle/>
          <a:p>
            <a:pPr algn="ctr">
              <a:lnSpc>
                <a:spcPct val="90000"/>
              </a:lnSpc>
            </a:pPr>
            <a:r>
              <a:rPr lang="en-US" sz="1200" b="1" dirty="0">
                <a:solidFill>
                  <a:prstClr val="black"/>
                </a:solidFill>
              </a:rPr>
              <a:t>1766 patients no previous history of HCC; </a:t>
            </a:r>
          </a:p>
          <a:p>
            <a:pPr algn="ctr">
              <a:lnSpc>
                <a:spcPct val="90000"/>
              </a:lnSpc>
            </a:pPr>
            <a:r>
              <a:rPr lang="en-US" sz="1200" b="1" dirty="0">
                <a:solidFill>
                  <a:prstClr val="black"/>
                </a:solidFill>
              </a:rPr>
              <a:t>50 patients developed HCC (50/1766 – 2.8%);</a:t>
            </a:r>
          </a:p>
          <a:p>
            <a:pPr algn="ctr">
              <a:lnSpc>
                <a:spcPct val="90000"/>
              </a:lnSpc>
            </a:pPr>
            <a:r>
              <a:rPr lang="en-US" sz="1200" b="1" dirty="0">
                <a:solidFill>
                  <a:prstClr val="black"/>
                </a:solidFill>
              </a:rPr>
              <a:t>Average annual incidence of 2.4%</a:t>
            </a:r>
          </a:p>
        </p:txBody>
      </p:sp>
      <p:sp>
        <p:nvSpPr>
          <p:cNvPr id="13" name="TextBox 12">
            <a:extLst>
              <a:ext uri="{FF2B5EF4-FFF2-40B4-BE49-F238E27FC236}">
                <a16:creationId xmlns:a16="http://schemas.microsoft.com/office/drawing/2014/main" id="{6959B1E9-BC55-844D-B945-33D2077D95DE}"/>
              </a:ext>
            </a:extLst>
          </p:cNvPr>
          <p:cNvSpPr txBox="1"/>
          <p:nvPr/>
        </p:nvSpPr>
        <p:spPr>
          <a:xfrm>
            <a:off x="1186450" y="1599885"/>
            <a:ext cx="2196207" cy="914400"/>
          </a:xfrm>
          <a:prstGeom prst="rect">
            <a:avLst/>
          </a:prstGeom>
          <a:noFill/>
        </p:spPr>
        <p:txBody>
          <a:bodyPr wrap="none" lIns="0" tIns="0" rIns="0" bIns="0" rtlCol="0">
            <a:noAutofit/>
          </a:bodyPr>
          <a:lstStyle/>
          <a:p>
            <a:pPr>
              <a:lnSpc>
                <a:spcPct val="90000"/>
              </a:lnSpc>
            </a:pPr>
            <a:r>
              <a:rPr lang="en-US" sz="2000" b="1" dirty="0">
                <a:solidFill>
                  <a:prstClr val="black"/>
                </a:solidFill>
              </a:rPr>
              <a:t>De Novo HCC</a:t>
            </a:r>
          </a:p>
        </p:txBody>
      </p:sp>
      <p:sp>
        <p:nvSpPr>
          <p:cNvPr id="14" name="TextBox 13">
            <a:extLst>
              <a:ext uri="{FF2B5EF4-FFF2-40B4-BE49-F238E27FC236}">
                <a16:creationId xmlns:a16="http://schemas.microsoft.com/office/drawing/2014/main" id="{84EB54D7-0186-904C-A13F-C07F4E887B01}"/>
              </a:ext>
            </a:extLst>
          </p:cNvPr>
          <p:cNvSpPr txBox="1"/>
          <p:nvPr/>
        </p:nvSpPr>
        <p:spPr>
          <a:xfrm>
            <a:off x="5703282" y="1625804"/>
            <a:ext cx="2196207" cy="914400"/>
          </a:xfrm>
          <a:prstGeom prst="rect">
            <a:avLst/>
          </a:prstGeom>
          <a:noFill/>
        </p:spPr>
        <p:txBody>
          <a:bodyPr wrap="none" lIns="0" tIns="0" rIns="0" bIns="0" rtlCol="0">
            <a:noAutofit/>
          </a:bodyPr>
          <a:lstStyle/>
          <a:p>
            <a:pPr>
              <a:lnSpc>
                <a:spcPct val="90000"/>
              </a:lnSpc>
            </a:pPr>
            <a:r>
              <a:rPr lang="en-US" sz="2000" b="1" dirty="0">
                <a:solidFill>
                  <a:prstClr val="black"/>
                </a:solidFill>
              </a:rPr>
              <a:t>HCC Recurrence</a:t>
            </a:r>
          </a:p>
        </p:txBody>
      </p:sp>
      <p:sp>
        <p:nvSpPr>
          <p:cNvPr id="15" name="TextBox 14">
            <a:extLst>
              <a:ext uri="{FF2B5EF4-FFF2-40B4-BE49-F238E27FC236}">
                <a16:creationId xmlns:a16="http://schemas.microsoft.com/office/drawing/2014/main" id="{66038C10-AF0B-C643-B177-7324F96A3F6C}"/>
              </a:ext>
            </a:extLst>
          </p:cNvPr>
          <p:cNvSpPr txBox="1"/>
          <p:nvPr/>
        </p:nvSpPr>
        <p:spPr>
          <a:xfrm rot="16200000">
            <a:off x="-749160" y="3872223"/>
            <a:ext cx="2005700" cy="249299"/>
          </a:xfrm>
          <a:prstGeom prst="rect">
            <a:avLst/>
          </a:prstGeom>
          <a:solidFill>
            <a:schemeClr val="bg1"/>
          </a:solidFill>
        </p:spPr>
        <p:txBody>
          <a:bodyPr wrap="square" lIns="0" tIns="0" rIns="0" bIns="0" rtlCol="0">
            <a:spAutoFit/>
          </a:bodyPr>
          <a:lstStyle/>
          <a:p>
            <a:pPr>
              <a:lnSpc>
                <a:spcPct val="90000"/>
              </a:lnSpc>
            </a:pPr>
            <a:r>
              <a:rPr lang="en-GB" dirty="0">
                <a:solidFill>
                  <a:prstClr val="black"/>
                </a:solidFill>
              </a:rPr>
              <a:t>HCC Incidence (%)</a:t>
            </a:r>
            <a:endParaRPr lang="en-US" dirty="0">
              <a:solidFill>
                <a:prstClr val="black"/>
              </a:solidFill>
            </a:endParaRPr>
          </a:p>
        </p:txBody>
      </p:sp>
      <p:sp>
        <p:nvSpPr>
          <p:cNvPr id="16" name="TextBox 15">
            <a:extLst>
              <a:ext uri="{FF2B5EF4-FFF2-40B4-BE49-F238E27FC236}">
                <a16:creationId xmlns:a16="http://schemas.microsoft.com/office/drawing/2014/main" id="{93EB54A5-1DD7-2E4F-867B-CB8ED43A3A51}"/>
              </a:ext>
            </a:extLst>
          </p:cNvPr>
          <p:cNvSpPr txBox="1"/>
          <p:nvPr/>
        </p:nvSpPr>
        <p:spPr>
          <a:xfrm rot="16200000">
            <a:off x="3530628" y="3714924"/>
            <a:ext cx="2343228" cy="249299"/>
          </a:xfrm>
          <a:prstGeom prst="rect">
            <a:avLst/>
          </a:prstGeom>
          <a:solidFill>
            <a:schemeClr val="bg1"/>
          </a:solidFill>
        </p:spPr>
        <p:txBody>
          <a:bodyPr wrap="square" lIns="0" tIns="0" rIns="0" bIns="0" rtlCol="0">
            <a:spAutoFit/>
          </a:bodyPr>
          <a:lstStyle/>
          <a:p>
            <a:pPr>
              <a:lnSpc>
                <a:spcPct val="90000"/>
              </a:lnSpc>
            </a:pPr>
            <a:r>
              <a:rPr lang="en-GB" dirty="0">
                <a:solidFill>
                  <a:prstClr val="black"/>
                </a:solidFill>
              </a:rPr>
              <a:t>HCC Recurrence (%)</a:t>
            </a:r>
            <a:endParaRPr lang="en-US" dirty="0">
              <a:solidFill>
                <a:prstClr val="black"/>
              </a:solidFill>
            </a:endParaRPr>
          </a:p>
        </p:txBody>
      </p:sp>
    </p:spTree>
    <p:extLst>
      <p:ext uri="{BB962C8B-B14F-4D97-AF65-F5344CB8AC3E}">
        <p14:creationId xmlns:p14="http://schemas.microsoft.com/office/powerpoint/2010/main" val="323718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66B2D-AD39-2A42-B558-3E79B383F206}"/>
              </a:ext>
            </a:extLst>
          </p:cNvPr>
          <p:cNvSpPr>
            <a:spLocks noGrp="1" noChangeArrowheads="1"/>
          </p:cNvSpPr>
          <p:nvPr>
            <p:ph type="title"/>
          </p:nvPr>
        </p:nvSpPr>
        <p:spPr>
          <a:xfrm>
            <a:off x="450386" y="494429"/>
            <a:ext cx="8414426" cy="676564"/>
          </a:xfrm>
        </p:spPr>
        <p:txBody>
          <a:bodyPr/>
          <a:lstStyle/>
          <a:p>
            <a:pPr eaLnBrk="1" hangingPunct="1"/>
            <a:r>
              <a:rPr lang="en-US" altLang="en-US" sz="2800" b="1" dirty="0">
                <a:solidFill>
                  <a:srgbClr val="008C99"/>
                </a:solidFill>
              </a:rPr>
              <a:t>Long-Term Real-Life Follow-Up of Patients with Chronic HCV and Decompensated Cirrhosis After DAAs</a:t>
            </a:r>
          </a:p>
        </p:txBody>
      </p:sp>
      <p:sp>
        <p:nvSpPr>
          <p:cNvPr id="4" name="Footer Placeholder 4">
            <a:extLst>
              <a:ext uri="{FF2B5EF4-FFF2-40B4-BE49-F238E27FC236}">
                <a16:creationId xmlns:a16="http://schemas.microsoft.com/office/drawing/2014/main" id="{92AB5717-7422-C844-AF82-1CBA62656299}"/>
              </a:ext>
            </a:extLst>
          </p:cNvPr>
          <p:cNvSpPr txBox="1">
            <a:spLocks/>
          </p:cNvSpPr>
          <p:nvPr/>
        </p:nvSpPr>
        <p:spPr>
          <a:xfrm>
            <a:off x="646034" y="6605039"/>
            <a:ext cx="7772400" cy="16163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Cheung, EASL 2018, LBP-009</a:t>
            </a:r>
          </a:p>
        </p:txBody>
      </p:sp>
      <p:sp>
        <p:nvSpPr>
          <p:cNvPr id="5" name="Text Placeholder 6">
            <a:extLst>
              <a:ext uri="{FF2B5EF4-FFF2-40B4-BE49-F238E27FC236}">
                <a16:creationId xmlns:a16="http://schemas.microsoft.com/office/drawing/2014/main" id="{E6846415-1531-3B47-B994-8978A3FE2CBB}"/>
              </a:ext>
            </a:extLst>
          </p:cNvPr>
          <p:cNvSpPr txBox="1">
            <a:spLocks/>
          </p:cNvSpPr>
          <p:nvPr/>
        </p:nvSpPr>
        <p:spPr>
          <a:xfrm>
            <a:off x="370525" y="1425144"/>
            <a:ext cx="3820475" cy="554743"/>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None/>
            </a:pPr>
            <a:r>
              <a:rPr lang="en-US" sz="1400" dirty="0"/>
              <a:t>Outcomes in 449 patients with decompensated cirrhosis treated with LDV/SOF or SOF+DCV±RBV</a:t>
            </a:r>
          </a:p>
        </p:txBody>
      </p:sp>
      <p:graphicFrame>
        <p:nvGraphicFramePr>
          <p:cNvPr id="6" name="Table 5">
            <a:extLst>
              <a:ext uri="{FF2B5EF4-FFF2-40B4-BE49-F238E27FC236}">
                <a16:creationId xmlns:a16="http://schemas.microsoft.com/office/drawing/2014/main" id="{269C7E59-D966-874C-9B40-6C583269D578}"/>
              </a:ext>
            </a:extLst>
          </p:cNvPr>
          <p:cNvGraphicFramePr>
            <a:graphicFrameLocks noGrp="1"/>
          </p:cNvGraphicFramePr>
          <p:nvPr>
            <p:extLst>
              <p:ext uri="{D42A27DB-BD31-4B8C-83A1-F6EECF244321}">
                <p14:modId xmlns:p14="http://schemas.microsoft.com/office/powerpoint/2010/main" val="1200555744"/>
              </p:ext>
            </p:extLst>
          </p:nvPr>
        </p:nvGraphicFramePr>
        <p:xfrm>
          <a:off x="292135" y="2362313"/>
          <a:ext cx="2995351" cy="2031666"/>
        </p:xfrm>
        <a:graphic>
          <a:graphicData uri="http://schemas.openxmlformats.org/drawingml/2006/table">
            <a:tbl>
              <a:tblPr firstRow="1" bandRow="1">
                <a:effectLst>
                  <a:outerShdw blurRad="50800" dist="38100" dir="2700000" algn="tl" rotWithShape="0">
                    <a:prstClr val="black">
                      <a:alpha val="40000"/>
                    </a:prstClr>
                  </a:outerShdw>
                </a:effectLst>
                <a:tableStyleId>{6E25E649-3F16-4E02-A733-19D2CDBF48F0}</a:tableStyleId>
              </a:tblPr>
              <a:tblGrid>
                <a:gridCol w="1654335">
                  <a:extLst>
                    <a:ext uri="{9D8B030D-6E8A-4147-A177-3AD203B41FA5}">
                      <a16:colId xmlns:a16="http://schemas.microsoft.com/office/drawing/2014/main" val="261677240"/>
                    </a:ext>
                  </a:extLst>
                </a:gridCol>
                <a:gridCol w="1341016">
                  <a:extLst>
                    <a:ext uri="{9D8B030D-6E8A-4147-A177-3AD203B41FA5}">
                      <a16:colId xmlns:a16="http://schemas.microsoft.com/office/drawing/2014/main" val="355380581"/>
                    </a:ext>
                  </a:extLst>
                </a:gridCol>
              </a:tblGrid>
              <a:tr h="290238">
                <a:tc>
                  <a:txBody>
                    <a:bodyPr/>
                    <a:lstStyle/>
                    <a:p>
                      <a:endParaRPr lang="en-US" sz="1200" dirty="0"/>
                    </a:p>
                  </a:txBody>
                  <a:tcPr anchor="ctr"/>
                </a:tc>
                <a:tc>
                  <a:txBody>
                    <a:bodyPr/>
                    <a:lstStyle/>
                    <a:p>
                      <a:pPr algn="ctr"/>
                      <a:r>
                        <a:rPr lang="en-US" sz="1200" dirty="0"/>
                        <a:t>N=449</a:t>
                      </a:r>
                    </a:p>
                  </a:txBody>
                  <a:tcPr anchor="ctr"/>
                </a:tc>
                <a:extLst>
                  <a:ext uri="{0D108BD9-81ED-4DB2-BD59-A6C34878D82A}">
                    <a16:rowId xmlns:a16="http://schemas.microsoft.com/office/drawing/2014/main" val="990212168"/>
                  </a:ext>
                </a:extLst>
              </a:tr>
              <a:tr h="290238">
                <a:tc>
                  <a:txBody>
                    <a:bodyPr/>
                    <a:lstStyle/>
                    <a:p>
                      <a:r>
                        <a:rPr lang="en-US" sz="1200" dirty="0"/>
                        <a:t>Male, %</a:t>
                      </a:r>
                    </a:p>
                  </a:txBody>
                  <a:tcPr anchor="ctr"/>
                </a:tc>
                <a:tc>
                  <a:txBody>
                    <a:bodyPr/>
                    <a:lstStyle/>
                    <a:p>
                      <a:pPr algn="ctr"/>
                      <a:r>
                        <a:rPr lang="en-US" sz="1200" dirty="0"/>
                        <a:t>74</a:t>
                      </a:r>
                    </a:p>
                  </a:txBody>
                  <a:tcPr anchor="ctr"/>
                </a:tc>
                <a:extLst>
                  <a:ext uri="{0D108BD9-81ED-4DB2-BD59-A6C34878D82A}">
                    <a16:rowId xmlns:a16="http://schemas.microsoft.com/office/drawing/2014/main" val="2453610667"/>
                  </a:ext>
                </a:extLst>
              </a:tr>
              <a:tr h="290238">
                <a:tc>
                  <a:txBody>
                    <a:bodyPr/>
                    <a:lstStyle/>
                    <a:p>
                      <a:r>
                        <a:rPr lang="en-US" sz="1200" dirty="0"/>
                        <a:t>Median age, years</a:t>
                      </a:r>
                    </a:p>
                  </a:txBody>
                  <a:tcPr anchor="ctr"/>
                </a:tc>
                <a:tc>
                  <a:txBody>
                    <a:bodyPr/>
                    <a:lstStyle/>
                    <a:p>
                      <a:pPr algn="ctr"/>
                      <a:r>
                        <a:rPr lang="en-US" sz="1200" dirty="0"/>
                        <a:t>54 (28-79)</a:t>
                      </a:r>
                    </a:p>
                  </a:txBody>
                  <a:tcPr anchor="ctr"/>
                </a:tc>
                <a:extLst>
                  <a:ext uri="{0D108BD9-81ED-4DB2-BD59-A6C34878D82A}">
                    <a16:rowId xmlns:a16="http://schemas.microsoft.com/office/drawing/2014/main" val="3534966695"/>
                  </a:ext>
                </a:extLst>
              </a:tr>
              <a:tr h="290238">
                <a:tc>
                  <a:txBody>
                    <a:bodyPr/>
                    <a:lstStyle/>
                    <a:p>
                      <a:r>
                        <a:rPr lang="en-US" sz="1200" dirty="0"/>
                        <a:t>MELD,</a:t>
                      </a:r>
                      <a:r>
                        <a:rPr lang="en-US" sz="1200" baseline="0" dirty="0"/>
                        <a:t> mean</a:t>
                      </a:r>
                      <a:endParaRPr lang="en-US" sz="1200" dirty="0"/>
                    </a:p>
                  </a:txBody>
                  <a:tcPr anchor="ctr"/>
                </a:tc>
                <a:tc>
                  <a:txBody>
                    <a:bodyPr/>
                    <a:lstStyle/>
                    <a:p>
                      <a:pPr algn="ctr"/>
                      <a:r>
                        <a:rPr lang="en-US" sz="1200" dirty="0"/>
                        <a:t>12 (7-32)</a:t>
                      </a:r>
                    </a:p>
                  </a:txBody>
                  <a:tcPr anchor="ctr"/>
                </a:tc>
                <a:extLst>
                  <a:ext uri="{0D108BD9-81ED-4DB2-BD59-A6C34878D82A}">
                    <a16:rowId xmlns:a16="http://schemas.microsoft.com/office/drawing/2014/main" val="1240540452"/>
                  </a:ext>
                </a:extLst>
              </a:tr>
              <a:tr h="290238">
                <a:tc>
                  <a:txBody>
                    <a:bodyPr/>
                    <a:lstStyle/>
                    <a:p>
                      <a:r>
                        <a:rPr lang="en-US" sz="1200" dirty="0"/>
                        <a:t>Achieved SVR, n</a:t>
                      </a:r>
                    </a:p>
                  </a:txBody>
                  <a:tcPr anchor="ctr"/>
                </a:tc>
                <a:tc>
                  <a:txBody>
                    <a:bodyPr/>
                    <a:lstStyle/>
                    <a:p>
                      <a:pPr algn="ctr"/>
                      <a:r>
                        <a:rPr lang="en-US" sz="1200" dirty="0"/>
                        <a:t>383</a:t>
                      </a:r>
                    </a:p>
                  </a:txBody>
                  <a:tcPr anchor="ctr"/>
                </a:tc>
                <a:extLst>
                  <a:ext uri="{0D108BD9-81ED-4DB2-BD59-A6C34878D82A}">
                    <a16:rowId xmlns:a16="http://schemas.microsoft.com/office/drawing/2014/main" val="4256147026"/>
                  </a:ext>
                </a:extLst>
              </a:tr>
              <a:tr h="290238">
                <a:tc>
                  <a:txBody>
                    <a:bodyPr/>
                    <a:lstStyle/>
                    <a:p>
                      <a:r>
                        <a:rPr lang="en-US" sz="1200" dirty="0"/>
                        <a:t>Treatment failures, n</a:t>
                      </a:r>
                    </a:p>
                  </a:txBody>
                  <a:tcPr anchor="ctr"/>
                </a:tc>
                <a:tc>
                  <a:txBody>
                    <a:bodyPr/>
                    <a:lstStyle/>
                    <a:p>
                      <a:pPr algn="ctr"/>
                      <a:r>
                        <a:rPr lang="en-US" sz="1200" dirty="0"/>
                        <a:t>66</a:t>
                      </a:r>
                    </a:p>
                  </a:txBody>
                  <a:tcPr anchor="ctr"/>
                </a:tc>
                <a:extLst>
                  <a:ext uri="{0D108BD9-81ED-4DB2-BD59-A6C34878D82A}">
                    <a16:rowId xmlns:a16="http://schemas.microsoft.com/office/drawing/2014/main" val="907998739"/>
                  </a:ext>
                </a:extLst>
              </a:tr>
              <a:tr h="290238">
                <a:tc>
                  <a:txBody>
                    <a:bodyPr/>
                    <a:lstStyle/>
                    <a:p>
                      <a:r>
                        <a:rPr lang="en-US" sz="1200" dirty="0"/>
                        <a:t>Median f/u, weeks</a:t>
                      </a:r>
                    </a:p>
                  </a:txBody>
                  <a:tcPr anchor="ctr"/>
                </a:tc>
                <a:tc>
                  <a:txBody>
                    <a:bodyPr/>
                    <a:lstStyle/>
                    <a:p>
                      <a:pPr algn="ctr"/>
                      <a:r>
                        <a:rPr lang="en-US" sz="1200" dirty="0"/>
                        <a:t>136 (24-174)</a:t>
                      </a:r>
                    </a:p>
                  </a:txBody>
                  <a:tcPr anchor="ctr"/>
                </a:tc>
                <a:extLst>
                  <a:ext uri="{0D108BD9-81ED-4DB2-BD59-A6C34878D82A}">
                    <a16:rowId xmlns:a16="http://schemas.microsoft.com/office/drawing/2014/main" val="3631844995"/>
                  </a:ext>
                </a:extLst>
              </a:tr>
            </a:tbl>
          </a:graphicData>
        </a:graphic>
      </p:graphicFrame>
      <p:sp>
        <p:nvSpPr>
          <p:cNvPr id="7" name="TextBox 6">
            <a:extLst>
              <a:ext uri="{FF2B5EF4-FFF2-40B4-BE49-F238E27FC236}">
                <a16:creationId xmlns:a16="http://schemas.microsoft.com/office/drawing/2014/main" id="{9C9A085D-18CE-B345-9946-3DF40F2B0CC0}"/>
              </a:ext>
            </a:extLst>
          </p:cNvPr>
          <p:cNvSpPr txBox="1"/>
          <p:nvPr/>
        </p:nvSpPr>
        <p:spPr>
          <a:xfrm>
            <a:off x="163363" y="2013843"/>
            <a:ext cx="2893925" cy="221599"/>
          </a:xfrm>
          <a:prstGeom prst="rect">
            <a:avLst/>
          </a:prstGeom>
          <a:noFill/>
        </p:spPr>
        <p:txBody>
          <a:bodyPr wrap="square" lIns="0" tIns="0" rIns="0" bIns="0" rtlCol="0">
            <a:spAutoFit/>
          </a:bodyPr>
          <a:lstStyle/>
          <a:p>
            <a:pPr algn="ctr">
              <a:lnSpc>
                <a:spcPct val="90000"/>
              </a:lnSpc>
            </a:pPr>
            <a:r>
              <a:rPr lang="en-US" sz="1600" b="1" dirty="0"/>
              <a:t>Demographics</a:t>
            </a:r>
          </a:p>
        </p:txBody>
      </p:sp>
      <p:sp>
        <p:nvSpPr>
          <p:cNvPr id="8" name="TextBox 7">
            <a:extLst>
              <a:ext uri="{FF2B5EF4-FFF2-40B4-BE49-F238E27FC236}">
                <a16:creationId xmlns:a16="http://schemas.microsoft.com/office/drawing/2014/main" id="{B4BD4135-FFB2-C74A-9418-E44FD7F90FC0}"/>
              </a:ext>
            </a:extLst>
          </p:cNvPr>
          <p:cNvSpPr txBox="1"/>
          <p:nvPr/>
        </p:nvSpPr>
        <p:spPr>
          <a:xfrm>
            <a:off x="261257" y="5040323"/>
            <a:ext cx="3453960" cy="886397"/>
          </a:xfrm>
          <a:prstGeom prst="rect">
            <a:avLst/>
          </a:prstGeom>
          <a:noFill/>
        </p:spPr>
        <p:txBody>
          <a:bodyPr wrap="square" lIns="0" tIns="0" rIns="0" bIns="0" rtlCol="0">
            <a:spAutoFit/>
          </a:bodyPr>
          <a:lstStyle/>
          <a:p>
            <a:pPr algn="ctr">
              <a:lnSpc>
                <a:spcPct val="90000"/>
              </a:lnSpc>
            </a:pPr>
            <a:r>
              <a:rPr lang="en-US" sz="1600" b="1" dirty="0"/>
              <a:t> SVR in decompensated patients is associated with improved  transplant-free survival and reduced risk of HCC</a:t>
            </a:r>
          </a:p>
        </p:txBody>
      </p:sp>
      <p:sp>
        <p:nvSpPr>
          <p:cNvPr id="9" name="Text Placeholder 4">
            <a:extLst>
              <a:ext uri="{FF2B5EF4-FFF2-40B4-BE49-F238E27FC236}">
                <a16:creationId xmlns:a16="http://schemas.microsoft.com/office/drawing/2014/main" id="{D6393219-521C-7B48-8F10-EC6B330C5A58}"/>
              </a:ext>
            </a:extLst>
          </p:cNvPr>
          <p:cNvSpPr txBox="1">
            <a:spLocks/>
          </p:cNvSpPr>
          <p:nvPr/>
        </p:nvSpPr>
        <p:spPr>
          <a:xfrm>
            <a:off x="391891" y="34355"/>
            <a:ext cx="8229600" cy="303212"/>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ct val="0"/>
              </a:spcBef>
              <a:buNone/>
            </a:pPr>
            <a:r>
              <a:rPr lang="en-US" altLang="en-US" sz="1400" dirty="0"/>
              <a:t>NHS England Expanded Access Program (EAP)</a:t>
            </a:r>
          </a:p>
        </p:txBody>
      </p:sp>
      <p:sp>
        <p:nvSpPr>
          <p:cNvPr id="10" name="TextBox 9">
            <a:extLst>
              <a:ext uri="{FF2B5EF4-FFF2-40B4-BE49-F238E27FC236}">
                <a16:creationId xmlns:a16="http://schemas.microsoft.com/office/drawing/2014/main" id="{A4F05092-2D88-5A46-A2BA-AC865688E35F}"/>
              </a:ext>
            </a:extLst>
          </p:cNvPr>
          <p:cNvSpPr txBox="1"/>
          <p:nvPr/>
        </p:nvSpPr>
        <p:spPr>
          <a:xfrm>
            <a:off x="5172478" y="4028804"/>
            <a:ext cx="2989436" cy="221599"/>
          </a:xfrm>
          <a:prstGeom prst="rect">
            <a:avLst/>
          </a:prstGeom>
          <a:noFill/>
        </p:spPr>
        <p:txBody>
          <a:bodyPr wrap="square" lIns="0" tIns="0" rIns="0" bIns="0" rtlCol="0">
            <a:spAutoFit/>
          </a:bodyPr>
          <a:lstStyle/>
          <a:p>
            <a:pPr algn="ctr">
              <a:lnSpc>
                <a:spcPct val="90000"/>
              </a:lnSpc>
            </a:pPr>
            <a:r>
              <a:rPr lang="en-US" sz="1600" b="1" i="1" dirty="0">
                <a:solidFill>
                  <a:prstClr val="black"/>
                </a:solidFill>
              </a:rPr>
              <a:t>De Novo </a:t>
            </a:r>
            <a:r>
              <a:rPr lang="en-US" sz="1600" b="1" dirty="0">
                <a:solidFill>
                  <a:prstClr val="black"/>
                </a:solidFill>
              </a:rPr>
              <a:t>HCC Development</a:t>
            </a:r>
          </a:p>
        </p:txBody>
      </p:sp>
      <p:sp>
        <p:nvSpPr>
          <p:cNvPr id="11" name="TextBox 10">
            <a:extLst>
              <a:ext uri="{FF2B5EF4-FFF2-40B4-BE49-F238E27FC236}">
                <a16:creationId xmlns:a16="http://schemas.microsoft.com/office/drawing/2014/main" id="{3721BB4A-5CA1-D948-AEE6-06FC547B2271}"/>
              </a:ext>
            </a:extLst>
          </p:cNvPr>
          <p:cNvSpPr txBox="1"/>
          <p:nvPr/>
        </p:nvSpPr>
        <p:spPr>
          <a:xfrm>
            <a:off x="5172478" y="1502145"/>
            <a:ext cx="2989436" cy="221599"/>
          </a:xfrm>
          <a:prstGeom prst="rect">
            <a:avLst/>
          </a:prstGeom>
          <a:noFill/>
        </p:spPr>
        <p:txBody>
          <a:bodyPr wrap="square" lIns="0" tIns="0" rIns="0" bIns="0" rtlCol="0">
            <a:spAutoFit/>
          </a:bodyPr>
          <a:lstStyle/>
          <a:p>
            <a:pPr algn="ctr">
              <a:lnSpc>
                <a:spcPct val="90000"/>
              </a:lnSpc>
            </a:pPr>
            <a:r>
              <a:rPr lang="en-US" sz="1600" b="1" dirty="0">
                <a:solidFill>
                  <a:prstClr val="black"/>
                </a:solidFill>
              </a:rPr>
              <a:t>Transplant-Free Survival</a:t>
            </a:r>
          </a:p>
        </p:txBody>
      </p:sp>
      <p:pic>
        <p:nvPicPr>
          <p:cNvPr id="12" name="Picture 2">
            <a:extLst>
              <a:ext uri="{FF2B5EF4-FFF2-40B4-BE49-F238E27FC236}">
                <a16:creationId xmlns:a16="http://schemas.microsoft.com/office/drawing/2014/main" id="{6E83AC4D-CC49-4D42-A5F0-AA20FD348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434" y="4225915"/>
            <a:ext cx="5506924" cy="2303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58DCC5C5-FBEB-054B-B6BD-6BC6B2797C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59"/>
          <a:stretch/>
        </p:blipFill>
        <p:spPr bwMode="auto">
          <a:xfrm>
            <a:off x="3873815" y="2013843"/>
            <a:ext cx="5358161" cy="20455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464BBB28-7603-7945-8850-C3DF68735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82" t="2174" r="18707" b="88516"/>
          <a:stretch/>
        </p:blipFill>
        <p:spPr bwMode="auto">
          <a:xfrm>
            <a:off x="4710994" y="3326897"/>
            <a:ext cx="2171700" cy="220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CAAF4451-714C-FC41-A789-6444E7D54B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03" r="17766" b="89009"/>
          <a:stretch/>
        </p:blipFill>
        <p:spPr bwMode="auto">
          <a:xfrm>
            <a:off x="4506691" y="5705119"/>
            <a:ext cx="2452909" cy="247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A23EF43F-D08E-A141-A101-85AEF4405C9C}"/>
              </a:ext>
            </a:extLst>
          </p:cNvPr>
          <p:cNvSpPr/>
          <p:nvPr/>
        </p:nvSpPr>
        <p:spPr>
          <a:xfrm>
            <a:off x="5172478" y="4250403"/>
            <a:ext cx="2989436" cy="311641"/>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7" name="Rectangle 16">
            <a:extLst>
              <a:ext uri="{FF2B5EF4-FFF2-40B4-BE49-F238E27FC236}">
                <a16:creationId xmlns:a16="http://schemas.microsoft.com/office/drawing/2014/main" id="{38B312FE-0525-1E4C-8EA3-97C5379CA0D5}"/>
              </a:ext>
            </a:extLst>
          </p:cNvPr>
          <p:cNvSpPr/>
          <p:nvPr/>
        </p:nvSpPr>
        <p:spPr>
          <a:xfrm>
            <a:off x="4965700" y="4225915"/>
            <a:ext cx="3196214" cy="33612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822C44FD-0745-6249-BC7E-48E243578BED}"/>
              </a:ext>
            </a:extLst>
          </p:cNvPr>
          <p:cNvSpPr/>
          <p:nvPr/>
        </p:nvSpPr>
        <p:spPr>
          <a:xfrm>
            <a:off x="8447314" y="3166858"/>
            <a:ext cx="174177" cy="27011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Tree>
    <p:extLst>
      <p:ext uri="{BB962C8B-B14F-4D97-AF65-F5344CB8AC3E}">
        <p14:creationId xmlns:p14="http://schemas.microsoft.com/office/powerpoint/2010/main" val="265868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4A25D-7CD3-0A44-AA7F-57A7683A56C2}"/>
              </a:ext>
            </a:extLst>
          </p:cNvPr>
          <p:cNvPicPr/>
          <p:nvPr/>
        </p:nvPicPr>
        <p:blipFill>
          <a:blip r:embed="rId3"/>
          <a:stretch>
            <a:fillRect/>
          </a:stretch>
        </p:blipFill>
        <p:spPr>
          <a:xfrm>
            <a:off x="0" y="0"/>
            <a:ext cx="9144000" cy="6450227"/>
          </a:xfrm>
          <a:prstGeom prst="rect">
            <a:avLst/>
          </a:prstGeom>
        </p:spPr>
      </p:pic>
      <p:sp>
        <p:nvSpPr>
          <p:cNvPr id="4" name="Footer Placeholder 4">
            <a:extLst>
              <a:ext uri="{FF2B5EF4-FFF2-40B4-BE49-F238E27FC236}">
                <a16:creationId xmlns:a16="http://schemas.microsoft.com/office/drawing/2014/main" id="{67C48F17-BA8B-466F-832E-0BCFDA489572}"/>
              </a:ext>
            </a:extLst>
          </p:cNvPr>
          <p:cNvSpPr txBox="1">
            <a:spLocks/>
          </p:cNvSpPr>
          <p:nvPr/>
        </p:nvSpPr>
        <p:spPr>
          <a:xfrm>
            <a:off x="646034" y="6605039"/>
            <a:ext cx="7772400" cy="16163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Fernandez Alvarez P, EASL 2021, Poster PO-578</a:t>
            </a:r>
          </a:p>
        </p:txBody>
      </p:sp>
    </p:spTree>
    <p:extLst>
      <p:ext uri="{BB962C8B-B14F-4D97-AF65-F5344CB8AC3E}">
        <p14:creationId xmlns:p14="http://schemas.microsoft.com/office/powerpoint/2010/main" val="19969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7C54F-0073-8D47-8A27-EA6E5E0736AD}"/>
              </a:ext>
            </a:extLst>
          </p:cNvPr>
          <p:cNvSpPr>
            <a:spLocks noGrp="1"/>
          </p:cNvSpPr>
          <p:nvPr>
            <p:ph type="body" sz="quarter" idx="10"/>
          </p:nvPr>
        </p:nvSpPr>
        <p:spPr/>
        <p:txBody>
          <a:bodyPr/>
          <a:lstStyle/>
          <a:p>
            <a:r>
              <a:rPr lang="en-US" dirty="0"/>
              <a:t>Long-Term Event-free Survival of Patients with SVR</a:t>
            </a:r>
          </a:p>
        </p:txBody>
      </p:sp>
      <p:sp>
        <p:nvSpPr>
          <p:cNvPr id="4" name="Text Placeholder 2">
            <a:extLst>
              <a:ext uri="{FF2B5EF4-FFF2-40B4-BE49-F238E27FC236}">
                <a16:creationId xmlns:a16="http://schemas.microsoft.com/office/drawing/2014/main" id="{E303EE9C-93E8-D946-A4FD-DE14BC21EE9A}"/>
              </a:ext>
            </a:extLst>
          </p:cNvPr>
          <p:cNvSpPr txBox="1">
            <a:spLocks/>
          </p:cNvSpPr>
          <p:nvPr/>
        </p:nvSpPr>
        <p:spPr>
          <a:xfrm>
            <a:off x="1270687" y="6392562"/>
            <a:ext cx="6934200" cy="68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err="1">
                <a:solidFill>
                  <a:schemeClr val="bg1"/>
                </a:solidFill>
              </a:rPr>
              <a:t>Wedemeyer</a:t>
            </a:r>
            <a:r>
              <a:rPr lang="en-US" sz="1400" dirty="0">
                <a:solidFill>
                  <a:schemeClr val="bg1"/>
                </a:solidFill>
              </a:rPr>
              <a:t>, H et al.  Persistent long-term risk of liver related complications in HCV patients after antiviral therapy- Data from the German Hepatitis C-Registry.  EASL June 23-26 2021.</a:t>
            </a:r>
          </a:p>
        </p:txBody>
      </p:sp>
      <p:pic>
        <p:nvPicPr>
          <p:cNvPr id="5" name="Content Placeholder 4" descr="Screen Shot 2021-08-08 at 9.32.42 PM.png">
            <a:extLst>
              <a:ext uri="{FF2B5EF4-FFF2-40B4-BE49-F238E27FC236}">
                <a16:creationId xmlns:a16="http://schemas.microsoft.com/office/drawing/2014/main" id="{210739A2-82EA-5444-AB8D-A03BA15E2EBA}"/>
              </a:ext>
            </a:extLst>
          </p:cNvPr>
          <p:cNvPicPr>
            <a:picLocks noChangeAspect="1"/>
          </p:cNvPicPr>
          <p:nvPr/>
        </p:nvPicPr>
        <p:blipFill rotWithShape="1">
          <a:blip r:embed="rId3">
            <a:extLst>
              <a:ext uri="{28A0092B-C50C-407E-A947-70E740481C1C}">
                <a14:useLocalDpi xmlns:a14="http://schemas.microsoft.com/office/drawing/2010/main" val="0"/>
              </a:ext>
            </a:extLst>
          </a:blip>
          <a:srcRect l="6365" t="5269" r="6938"/>
          <a:stretch/>
        </p:blipFill>
        <p:spPr>
          <a:xfrm>
            <a:off x="3362384" y="1217024"/>
            <a:ext cx="5781616" cy="4040776"/>
          </a:xfrm>
          <a:prstGeom prst="rect">
            <a:avLst/>
          </a:prstGeom>
        </p:spPr>
      </p:pic>
      <p:sp>
        <p:nvSpPr>
          <p:cNvPr id="6" name="TextBox 5">
            <a:extLst>
              <a:ext uri="{FF2B5EF4-FFF2-40B4-BE49-F238E27FC236}">
                <a16:creationId xmlns:a16="http://schemas.microsoft.com/office/drawing/2014/main" id="{0A77BE3C-2C55-7C49-9CBA-370DB12B5C24}"/>
              </a:ext>
            </a:extLst>
          </p:cNvPr>
          <p:cNvSpPr txBox="1"/>
          <p:nvPr/>
        </p:nvSpPr>
        <p:spPr>
          <a:xfrm>
            <a:off x="152400" y="1219200"/>
            <a:ext cx="3200400" cy="4031873"/>
          </a:xfrm>
          <a:prstGeom prst="rect">
            <a:avLst/>
          </a:prstGeom>
          <a:noFill/>
        </p:spPr>
        <p:txBody>
          <a:bodyPr wrap="square" rtlCol="0">
            <a:spAutoFit/>
          </a:bodyPr>
          <a:lstStyle/>
          <a:p>
            <a:r>
              <a:rPr lang="en-US" sz="1600" b="1" u="sng" dirty="0"/>
              <a:t>Results:</a:t>
            </a:r>
          </a:p>
          <a:p>
            <a:endParaRPr lang="en-US" sz="1600" dirty="0"/>
          </a:p>
          <a:p>
            <a:r>
              <a:rPr lang="en-US" sz="1600" dirty="0"/>
              <a:t>Overall SVR:</a:t>
            </a:r>
          </a:p>
          <a:p>
            <a:r>
              <a:rPr lang="en-US" sz="1600" dirty="0"/>
              <a:t>95% (9,951/10,448) ITT</a:t>
            </a:r>
          </a:p>
          <a:p>
            <a:r>
              <a:rPr lang="en-US" sz="1600" dirty="0"/>
              <a:t>97% (9,824/10,157) PP</a:t>
            </a:r>
          </a:p>
          <a:p>
            <a:endParaRPr lang="en-US" sz="1600" dirty="0"/>
          </a:p>
          <a:p>
            <a:r>
              <a:rPr lang="en-US" sz="1600" dirty="0"/>
              <a:t>181 patients died</a:t>
            </a:r>
          </a:p>
          <a:p>
            <a:endParaRPr lang="en-US" sz="1600" dirty="0"/>
          </a:p>
          <a:p>
            <a:r>
              <a:rPr lang="en-US" sz="1600" dirty="0"/>
              <a:t>415 patients (5.7%) had liver related clinical events (liver transplantation, HCC, hepatic </a:t>
            </a:r>
            <a:r>
              <a:rPr lang="en-US" sz="1600" dirty="0" err="1"/>
              <a:t>decompensation</a:t>
            </a:r>
            <a:r>
              <a:rPr lang="en-US" sz="1600" dirty="0"/>
              <a:t>, or increase in MELD by </a:t>
            </a:r>
            <a:r>
              <a:rPr lang="en-US" sz="1600" u="sng" dirty="0"/>
              <a:t>&gt;</a:t>
            </a:r>
            <a:r>
              <a:rPr lang="en-US" sz="1600" dirty="0"/>
              <a:t> 3 points</a:t>
            </a:r>
          </a:p>
          <a:p>
            <a:endParaRPr lang="en-US" sz="1600" dirty="0"/>
          </a:p>
          <a:p>
            <a:r>
              <a:rPr lang="en-US" sz="1600" dirty="0"/>
              <a:t>Risk of de novo HCC 0.6%/</a:t>
            </a:r>
            <a:r>
              <a:rPr lang="en-US" sz="1600" dirty="0" err="1"/>
              <a:t>yr</a:t>
            </a:r>
            <a:endParaRPr lang="en-US" sz="1600" dirty="0"/>
          </a:p>
          <a:p>
            <a:r>
              <a:rPr lang="en-US" sz="1600" dirty="0"/>
              <a:t>In </a:t>
            </a:r>
            <a:r>
              <a:rPr lang="en-US" sz="1600" dirty="0" err="1"/>
              <a:t>pts</a:t>
            </a:r>
            <a:r>
              <a:rPr lang="en-US" sz="1600" dirty="0"/>
              <a:t> with cirrhosis: 1.2% in </a:t>
            </a:r>
            <a:r>
              <a:rPr lang="en-US" sz="1600" dirty="0" err="1"/>
              <a:t>yr</a:t>
            </a:r>
            <a:r>
              <a:rPr lang="en-US" sz="1600" dirty="0"/>
              <a:t> 1-2, then 0.8% from </a:t>
            </a:r>
            <a:r>
              <a:rPr lang="en-US" sz="1600" dirty="0" err="1"/>
              <a:t>yr</a:t>
            </a:r>
            <a:r>
              <a:rPr lang="en-US" sz="1600" dirty="0"/>
              <a:t> 3-7</a:t>
            </a:r>
          </a:p>
        </p:txBody>
      </p:sp>
    </p:spTree>
    <p:extLst>
      <p:ext uri="{BB962C8B-B14F-4D97-AF65-F5344CB8AC3E}">
        <p14:creationId xmlns:p14="http://schemas.microsoft.com/office/powerpoint/2010/main" val="421897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9FBFA-B429-FA46-B6FF-47486AB1C0CE}"/>
              </a:ext>
            </a:extLst>
          </p:cNvPr>
          <p:cNvSpPr>
            <a:spLocks noGrp="1"/>
          </p:cNvSpPr>
          <p:nvPr>
            <p:ph type="body" sz="quarter" idx="10"/>
          </p:nvPr>
        </p:nvSpPr>
        <p:spPr/>
        <p:txBody>
          <a:bodyPr/>
          <a:lstStyle/>
          <a:p>
            <a:r>
              <a:rPr lang="en-US" dirty="0"/>
              <a:t>Key Points</a:t>
            </a:r>
          </a:p>
        </p:txBody>
      </p:sp>
      <p:sp>
        <p:nvSpPr>
          <p:cNvPr id="3" name="Text Placeholder 2">
            <a:extLst>
              <a:ext uri="{FF2B5EF4-FFF2-40B4-BE49-F238E27FC236}">
                <a16:creationId xmlns:a16="http://schemas.microsoft.com/office/drawing/2014/main" id="{B339776D-0562-AF48-93B9-07E32733161F}"/>
              </a:ext>
            </a:extLst>
          </p:cNvPr>
          <p:cNvSpPr>
            <a:spLocks noGrp="1"/>
          </p:cNvSpPr>
          <p:nvPr>
            <p:ph type="body" sz="quarter" idx="20"/>
          </p:nvPr>
        </p:nvSpPr>
        <p:spPr/>
        <p:txBody>
          <a:bodyPr/>
          <a:lstStyle/>
          <a:p>
            <a:r>
              <a:rPr lang="en-US" sz="2400" dirty="0">
                <a:solidFill>
                  <a:schemeClr val="tx1"/>
                </a:solidFill>
              </a:rPr>
              <a:t>Successful treatment of HCV associated with lower incidence of diabetes as compared to patients with untreated HCV </a:t>
            </a:r>
          </a:p>
          <a:p>
            <a:r>
              <a:rPr lang="en-US" sz="2400" dirty="0">
                <a:solidFill>
                  <a:schemeClr val="tx1"/>
                </a:solidFill>
              </a:rPr>
              <a:t>Rates of HCC, decompensation, and death due to liver disease are decreased in patients with F2 or F3 who achieve SVR</a:t>
            </a:r>
          </a:p>
          <a:p>
            <a:r>
              <a:rPr lang="en-US" sz="2400" dirty="0">
                <a:solidFill>
                  <a:schemeClr val="tx1"/>
                </a:solidFill>
              </a:rPr>
              <a:t>Rates of de novo HCC reduced in patients after SVR</a:t>
            </a:r>
          </a:p>
          <a:p>
            <a:r>
              <a:rPr lang="en-US" sz="2400" dirty="0">
                <a:solidFill>
                  <a:schemeClr val="tx1"/>
                </a:solidFill>
              </a:rPr>
              <a:t>In patients with HCC who achieve SVR, HCC recurrence is reduced</a:t>
            </a:r>
          </a:p>
          <a:p>
            <a:r>
              <a:rPr lang="en-US" sz="2400" dirty="0">
                <a:solidFill>
                  <a:schemeClr val="tx1"/>
                </a:solidFill>
              </a:rPr>
              <a:t>Long-term liver disease complications reduced after SVR, especially among patients without cirrhosis</a:t>
            </a:r>
          </a:p>
          <a:p>
            <a:r>
              <a:rPr lang="en-US" sz="2400" dirty="0">
                <a:solidFill>
                  <a:schemeClr val="tx1"/>
                </a:solidFill>
              </a:rPr>
              <a:t>Patients with advanced fibrosis/cirrhosis need </a:t>
            </a:r>
          </a:p>
          <a:p>
            <a:pPr lvl="1"/>
            <a:r>
              <a:rPr lang="en-US" sz="2000" dirty="0">
                <a:solidFill>
                  <a:schemeClr val="tx1"/>
                </a:solidFill>
              </a:rPr>
              <a:t>Follow-up and management for their liver disease</a:t>
            </a:r>
          </a:p>
          <a:p>
            <a:pPr lvl="1"/>
            <a:r>
              <a:rPr lang="en-US" sz="2000" dirty="0">
                <a:solidFill>
                  <a:schemeClr val="tx1"/>
                </a:solidFill>
              </a:rPr>
              <a:t>On-going HCC surveillance every 6 months indefinitely</a:t>
            </a:r>
          </a:p>
          <a:p>
            <a:endParaRPr lang="en-US" dirty="0"/>
          </a:p>
        </p:txBody>
      </p:sp>
    </p:spTree>
    <p:extLst>
      <p:ext uri="{BB962C8B-B14F-4D97-AF65-F5344CB8AC3E}">
        <p14:creationId xmlns:p14="http://schemas.microsoft.com/office/powerpoint/2010/main" val="963969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0AA975-D1AD-4142-881F-7D00ECE39268}"/>
              </a:ext>
            </a:extLst>
          </p:cNvPr>
          <p:cNvSpPr>
            <a:spLocks noGrp="1"/>
          </p:cNvSpPr>
          <p:nvPr>
            <p:ph type="body" sz="quarter" idx="10"/>
          </p:nvPr>
        </p:nvSpPr>
        <p:spPr/>
        <p:txBody>
          <a:bodyPr/>
          <a:lstStyle/>
          <a:p>
            <a:r>
              <a:rPr lang="en-US" dirty="0"/>
              <a:t>References</a:t>
            </a:r>
          </a:p>
        </p:txBody>
      </p:sp>
      <p:sp>
        <p:nvSpPr>
          <p:cNvPr id="4" name="Text Placeholder 3">
            <a:extLst>
              <a:ext uri="{FF2B5EF4-FFF2-40B4-BE49-F238E27FC236}">
                <a16:creationId xmlns:a16="http://schemas.microsoft.com/office/drawing/2014/main" id="{A9B0C5C9-8E53-4C70-A27C-73C776731A84}"/>
              </a:ext>
            </a:extLst>
          </p:cNvPr>
          <p:cNvSpPr>
            <a:spLocks noGrp="1"/>
          </p:cNvSpPr>
          <p:nvPr>
            <p:ph type="body" sz="quarter" idx="20"/>
          </p:nvPr>
        </p:nvSpPr>
        <p:spPr>
          <a:xfrm>
            <a:off x="404649" y="1233377"/>
            <a:ext cx="8334704" cy="5145652"/>
          </a:xfrm>
        </p:spPr>
        <p:txBody>
          <a:bodyPr/>
          <a:lstStyle/>
          <a:p>
            <a:pPr>
              <a:spcBef>
                <a:spcPts val="0"/>
              </a:spcBef>
            </a:pPr>
            <a:r>
              <a:rPr lang="en-US" sz="1800" b="0" i="0" dirty="0">
                <a:solidFill>
                  <a:srgbClr val="212121"/>
                </a:solidFill>
                <a:effectLst/>
                <a:latin typeface="BlinkMacSystemFont"/>
              </a:rPr>
              <a:t>Butt AA, Yan P, Aslam S, Shaikh OS, Abou-Samra AB. Hepatitis C Virus (HCV) Treatment With Directly Acting Agents Reduces the Risk of Incident Diabetes: Results From Electronically Retrieved Cohort of HCV Infected Veterans (ERCHIVES). Clin Infect Dis. 2020 Mar 3;70(6):1153-1160. </a:t>
            </a:r>
          </a:p>
          <a:p>
            <a:pPr>
              <a:spcBef>
                <a:spcPts val="0"/>
              </a:spcBef>
            </a:pPr>
            <a:r>
              <a:rPr lang="en-US" sz="1800" dirty="0" err="1">
                <a:solidFill>
                  <a:srgbClr val="212121"/>
                </a:solidFill>
                <a:latin typeface="BlinkMacSystemFont"/>
              </a:rPr>
              <a:t>Mangia</a:t>
            </a:r>
            <a:r>
              <a:rPr lang="en-US" sz="1800" dirty="0">
                <a:solidFill>
                  <a:srgbClr val="212121"/>
                </a:solidFill>
                <a:latin typeface="BlinkMacSystemFont"/>
              </a:rPr>
              <a:t> A, et al. Long-term follow-up of patients with chronic HCV infection and compensated or decompensated cirrhosis following treatment with sofosbuvir-based regimens. 53rd EASL; Paris, France; April 11-15, 2018. Abstract GS-018.</a:t>
            </a:r>
          </a:p>
          <a:p>
            <a:pPr>
              <a:spcBef>
                <a:spcPts val="0"/>
              </a:spcBef>
            </a:pPr>
            <a:r>
              <a:rPr lang="en-US" sz="1800" b="0" i="0" dirty="0" err="1">
                <a:solidFill>
                  <a:srgbClr val="212121"/>
                </a:solidFill>
                <a:effectLst/>
                <a:latin typeface="BlinkMacSystemFont"/>
              </a:rPr>
              <a:t>Lleo</a:t>
            </a:r>
            <a:r>
              <a:rPr lang="en-US" sz="1800" b="0" i="0" dirty="0">
                <a:solidFill>
                  <a:srgbClr val="212121"/>
                </a:solidFill>
                <a:effectLst/>
                <a:latin typeface="BlinkMacSystemFont"/>
              </a:rPr>
              <a:t> A, et al. SVR is the strongest predictor of occurrence and recurrence of hepatocellular carcinoma in HCV cirrhotic patients after treatment with DAAs: a prospective multi-centric Italian study. 53rd EASL; Paris, France; April 11-15, 2018. Abstract PS-154.</a:t>
            </a:r>
          </a:p>
          <a:p>
            <a:pPr>
              <a:spcBef>
                <a:spcPts val="0"/>
              </a:spcBef>
            </a:pPr>
            <a:r>
              <a:rPr lang="en-US" sz="1800" b="0" i="0" dirty="0">
                <a:solidFill>
                  <a:srgbClr val="212121"/>
                </a:solidFill>
                <a:effectLst/>
                <a:latin typeface="BlinkMacSystemFont"/>
              </a:rPr>
              <a:t>Cheung M, et al. LBP-009 Long-term real-life follow-up of patients with chronic hepatitis C virus and decompensated cirrhosis after direct acting antivirals – what is the clinical benefit of antiviral treatment? Journal of Hepatology 68;s109-s110.</a:t>
            </a:r>
          </a:p>
          <a:p>
            <a:pPr>
              <a:spcBef>
                <a:spcPts val="0"/>
              </a:spcBef>
            </a:pPr>
            <a:r>
              <a:rPr lang="en-US" sz="1800" dirty="0" err="1">
                <a:solidFill>
                  <a:schemeClr val="tx1"/>
                </a:solidFill>
              </a:rPr>
              <a:t>Wedemeyer</a:t>
            </a:r>
            <a:r>
              <a:rPr lang="en-US" sz="1800" dirty="0">
                <a:solidFill>
                  <a:schemeClr val="tx1"/>
                </a:solidFill>
              </a:rPr>
              <a:t>, H et al.  Persistent long-term risk of liver related complications in HCV patients after antiviral therapy- Data from the German Hepatitis C-Registry.  EASL June 23-26, 2021. PO-52.</a:t>
            </a:r>
          </a:p>
          <a:p>
            <a:pPr>
              <a:spcBef>
                <a:spcPts val="0"/>
              </a:spcBef>
            </a:pPr>
            <a:r>
              <a:rPr lang="en-US" sz="1800" dirty="0">
                <a:solidFill>
                  <a:schemeClr val="tx1"/>
                </a:solidFill>
              </a:rPr>
              <a:t>Fernandez Alvarez, P et al. Long-term follow up in patients with hepatitis C virus treated with direct-acting-antiviral agents. EASL June 23-26, 2021. PO-578.</a:t>
            </a:r>
            <a:endParaRPr lang="en-US" sz="2000" b="0" i="0" dirty="0">
              <a:solidFill>
                <a:srgbClr val="212121"/>
              </a:solidFill>
              <a:effectLst/>
              <a:latin typeface="BlinkMacSystemFont"/>
            </a:endParaRPr>
          </a:p>
          <a:p>
            <a:endParaRPr lang="en-US" dirty="0"/>
          </a:p>
        </p:txBody>
      </p:sp>
    </p:spTree>
    <p:extLst>
      <p:ext uri="{BB962C8B-B14F-4D97-AF65-F5344CB8AC3E}">
        <p14:creationId xmlns:p14="http://schemas.microsoft.com/office/powerpoint/2010/main" val="258554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3727938" y="1233377"/>
            <a:ext cx="5211266" cy="5071730"/>
          </a:xfrm>
        </p:spPr>
        <p:txBody>
          <a:bodyPr/>
          <a:lstStyle/>
          <a:p>
            <a:r>
              <a:rPr lang="en-US" dirty="0">
                <a:solidFill>
                  <a:schemeClr val="tx1"/>
                </a:solidFill>
              </a:rPr>
              <a:t>AETC National HIV Curriculum </a:t>
            </a:r>
            <a:r>
              <a:rPr lang="en-US" dirty="0">
                <a:hlinkClick r:id="rId6"/>
              </a:rPr>
              <a:t>https://aidsetc.org/nhc</a:t>
            </a:r>
            <a:endParaRPr lang="en-US" dirty="0"/>
          </a:p>
          <a:p>
            <a:r>
              <a:rPr lang="en-US" dirty="0">
                <a:solidFill>
                  <a:schemeClr val="tx1"/>
                </a:solidFill>
              </a:rPr>
              <a:t>Hepatitis C Online </a:t>
            </a:r>
            <a:r>
              <a:rPr lang="en-US" dirty="0">
                <a:solidFill>
                  <a:schemeClr val="tx1"/>
                </a:solidFill>
                <a:hlinkClick r:id="rId7"/>
              </a:rPr>
              <a:t>https://www.hepatitisc.uw.edu/</a:t>
            </a:r>
            <a:endParaRPr lang="en-US" dirty="0">
              <a:solidFill>
                <a:schemeClr val="tx1"/>
              </a:solidFill>
            </a:endParaRPr>
          </a:p>
          <a:p>
            <a:r>
              <a:rPr lang="en-US" dirty="0">
                <a:solidFill>
                  <a:schemeClr val="tx1"/>
                </a:solidFill>
              </a:rPr>
              <a:t>AETC National Coordinating Resource Center </a:t>
            </a:r>
            <a:r>
              <a:rPr lang="en-US" dirty="0">
                <a:hlinkClick r:id="rId8"/>
              </a:rPr>
              <a:t>https://targethiv.org/library/aetc-national-coordinating-resource-center-0</a:t>
            </a:r>
            <a:endParaRPr lang="en-US" dirty="0"/>
          </a:p>
          <a:p>
            <a:r>
              <a:rPr lang="en-US" dirty="0">
                <a:solidFill>
                  <a:schemeClr val="tx1"/>
                </a:solidFill>
              </a:rPr>
              <a:t>Additional trainings </a:t>
            </a:r>
            <a:r>
              <a:rPr lang="en-US" dirty="0">
                <a:hlinkClick r:id="rId9"/>
              </a:rPr>
              <a:t>scaetcecho@salud.unm.edu</a:t>
            </a:r>
            <a:endParaRPr lang="en-US" dirty="0"/>
          </a:p>
          <a:p>
            <a:r>
              <a:rPr lang="en-US" dirty="0">
                <a:hlinkClick r:id="rId10"/>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451821" y="5334169"/>
            <a:ext cx="8315661"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74532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404649" y="1578279"/>
            <a:ext cx="8334704" cy="4122305"/>
          </a:xfrm>
        </p:spPr>
        <p:txBody>
          <a:bodyPr/>
          <a:lstStyle/>
          <a:p>
            <a:pPr marL="514350" indent="-514350">
              <a:buFont typeface="+mj-lt"/>
              <a:buAutoNum type="arabicPeriod"/>
            </a:pPr>
            <a:r>
              <a:rPr lang="en-US" dirty="0">
                <a:solidFill>
                  <a:schemeClr val="tx1"/>
                </a:solidFill>
              </a:rPr>
              <a:t>Describe the impact of sustained virologic response (SVR) on the risk of diabetes in patients treated with direct-acting antivirals (DAAs) for Hepatitis C virus (HCV) compared to untreated patients</a:t>
            </a:r>
          </a:p>
          <a:p>
            <a:pPr marL="514350" indent="-514350">
              <a:buFont typeface="+mj-lt"/>
              <a:buAutoNum type="arabicPeriod"/>
            </a:pPr>
            <a:endParaRPr lang="en-US" dirty="0">
              <a:solidFill>
                <a:schemeClr val="tx1"/>
              </a:solidFill>
            </a:endParaRPr>
          </a:p>
          <a:p>
            <a:pPr marL="514350" indent="-514350">
              <a:buFont typeface="+mj-lt"/>
              <a:buAutoNum type="arabicPeriod"/>
            </a:pPr>
            <a:r>
              <a:rPr lang="en-US" dirty="0">
                <a:solidFill>
                  <a:schemeClr val="tx1"/>
                </a:solidFill>
              </a:rPr>
              <a:t>Describe the impact of SVR on development of liver complications including hepatocellular carcinoma in patients with HCV</a:t>
            </a:r>
          </a:p>
          <a:p>
            <a:pPr marL="514350" indent="-51435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Background</a:t>
            </a:r>
          </a:p>
        </p:txBody>
      </p:sp>
      <p:sp>
        <p:nvSpPr>
          <p:cNvPr id="6" name="Text Placeholder 5"/>
          <p:cNvSpPr>
            <a:spLocks noGrp="1"/>
          </p:cNvSpPr>
          <p:nvPr>
            <p:ph type="body" sz="quarter" idx="20"/>
          </p:nvPr>
        </p:nvSpPr>
        <p:spPr>
          <a:xfrm>
            <a:off x="404649" y="1478071"/>
            <a:ext cx="8334704" cy="4222513"/>
          </a:xfrm>
        </p:spPr>
        <p:txBody>
          <a:bodyPr/>
          <a:lstStyle/>
          <a:p>
            <a:r>
              <a:rPr lang="en-US" dirty="0">
                <a:solidFill>
                  <a:schemeClr val="tx1"/>
                </a:solidFill>
              </a:rPr>
              <a:t>Chronic Hepatitis C virus (HCV) infections known to confer risk of diabetes</a:t>
            </a:r>
          </a:p>
          <a:p>
            <a:endParaRPr lang="en-US" dirty="0">
              <a:solidFill>
                <a:schemeClr val="tx1"/>
              </a:solidFill>
            </a:endParaRPr>
          </a:p>
          <a:p>
            <a:r>
              <a:rPr lang="en-US" dirty="0">
                <a:solidFill>
                  <a:schemeClr val="tx1"/>
                </a:solidFill>
              </a:rPr>
              <a:t>HCV direct-acting antiviral (DAA) therapy reported to have beneficial impact on diabetic control in patients treated for HCV with known diabetes</a:t>
            </a:r>
          </a:p>
          <a:p>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18625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5-01 at 2.18.24 PM.png">
            <a:extLst>
              <a:ext uri="{FF2B5EF4-FFF2-40B4-BE49-F238E27FC236}">
                <a16:creationId xmlns:a16="http://schemas.microsoft.com/office/drawing/2014/main" id="{773CDE65-1E83-2743-B4AD-E3FE987A3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0" y="0"/>
            <a:ext cx="6731000" cy="2426051"/>
          </a:xfrm>
          <a:prstGeom prst="rect">
            <a:avLst/>
          </a:prstGeom>
        </p:spPr>
      </p:pic>
      <p:sp>
        <p:nvSpPr>
          <p:cNvPr id="8" name="Rectangle 7">
            <a:extLst>
              <a:ext uri="{FF2B5EF4-FFF2-40B4-BE49-F238E27FC236}">
                <a16:creationId xmlns:a16="http://schemas.microsoft.com/office/drawing/2014/main" id="{A3A395BD-0BFD-CC49-A1B1-0FD1A2E6A4D0}"/>
              </a:ext>
            </a:extLst>
          </p:cNvPr>
          <p:cNvSpPr/>
          <p:nvPr/>
        </p:nvSpPr>
        <p:spPr>
          <a:xfrm>
            <a:off x="0" y="2525393"/>
            <a:ext cx="9144000" cy="3354765"/>
          </a:xfrm>
          <a:prstGeom prst="rect">
            <a:avLst/>
          </a:prstGeom>
        </p:spPr>
        <p:txBody>
          <a:bodyPr wrap="square">
            <a:spAutoFit/>
          </a:bodyPr>
          <a:lstStyle/>
          <a:p>
            <a:pPr marL="342900" indent="-342900">
              <a:buClr>
                <a:srgbClr val="008C99"/>
              </a:buClr>
              <a:buFont typeface="Arial" panose="020B0604020202020204" pitchFamily="34" charset="0"/>
              <a:buChar char="•"/>
            </a:pPr>
            <a:r>
              <a:rPr lang="en-US" sz="2400" b="1" dirty="0"/>
              <a:t>Objective: </a:t>
            </a:r>
            <a:r>
              <a:rPr lang="en-US" sz="2400" dirty="0"/>
              <a:t>determine the impact of newer DAA regimens upon incidence and risk of diabetes</a:t>
            </a:r>
          </a:p>
          <a:p>
            <a:pPr marL="342900" indent="-342900">
              <a:buClr>
                <a:srgbClr val="008C99"/>
              </a:buClr>
              <a:buFont typeface="Arial" panose="020B0604020202020204" pitchFamily="34" charset="0"/>
              <a:buChar char="•"/>
            </a:pPr>
            <a:endParaRPr lang="en-US" sz="2000" dirty="0"/>
          </a:p>
          <a:p>
            <a:pPr marL="342900" indent="-342900">
              <a:buClr>
                <a:srgbClr val="008C99"/>
              </a:buClr>
              <a:buFont typeface="Arial" panose="020B0604020202020204" pitchFamily="34" charset="0"/>
              <a:buChar char="•"/>
            </a:pPr>
            <a:r>
              <a:rPr lang="en-US" sz="2400" b="1" dirty="0"/>
              <a:t>Methods:</a:t>
            </a:r>
            <a:r>
              <a:rPr lang="en-US" sz="2400" dirty="0"/>
              <a:t> data from the Veterans Health Administration (ERCHIVES: electronically retrieved cohort of HCV-infected veterans)</a:t>
            </a:r>
          </a:p>
          <a:p>
            <a:pPr marL="800100" lvl="1" indent="-342900">
              <a:buClr>
                <a:srgbClr val="008C99"/>
              </a:buClr>
              <a:buFont typeface="Arial" panose="020B0604020202020204" pitchFamily="34" charset="0"/>
              <a:buChar char="•"/>
            </a:pPr>
            <a:r>
              <a:rPr lang="en-US" sz="2400" dirty="0"/>
              <a:t>All persons with confirmed chronic HCV infection</a:t>
            </a:r>
          </a:p>
          <a:p>
            <a:pPr marL="800100" lvl="1" indent="-342900">
              <a:buClr>
                <a:srgbClr val="008C99"/>
              </a:buClr>
              <a:buFont typeface="Arial" panose="020B0604020202020204" pitchFamily="34" charset="0"/>
              <a:buChar char="•"/>
            </a:pPr>
            <a:r>
              <a:rPr lang="en-US" sz="2400" dirty="0"/>
              <a:t>Excluded patients with prevalent diabetes, co-infection with HIV or HBV, or received both interferon and DAA therapy</a:t>
            </a:r>
          </a:p>
          <a:p>
            <a:pPr marL="800100" lvl="1" indent="-342900">
              <a:buClr>
                <a:srgbClr val="008C99"/>
              </a:buClr>
              <a:buFont typeface="Arial" panose="020B0604020202020204" pitchFamily="34" charset="0"/>
              <a:buChar char="•"/>
            </a:pPr>
            <a:r>
              <a:rPr lang="en-US" sz="2400" dirty="0"/>
              <a:t>Used a propensity matched control for each identified patient</a:t>
            </a:r>
            <a:endParaRPr lang="en-US" sz="2000" dirty="0"/>
          </a:p>
        </p:txBody>
      </p:sp>
      <p:sp>
        <p:nvSpPr>
          <p:cNvPr id="9" name="Text Placeholder 4">
            <a:extLst>
              <a:ext uri="{FF2B5EF4-FFF2-40B4-BE49-F238E27FC236}">
                <a16:creationId xmlns:a16="http://schemas.microsoft.com/office/drawing/2014/main" id="{E5CF9F8A-691D-5D4F-A71E-7DD71317B530}"/>
              </a:ext>
            </a:extLst>
          </p:cNvPr>
          <p:cNvSpPr txBox="1">
            <a:spLocks/>
          </p:cNvSpPr>
          <p:nvPr/>
        </p:nvSpPr>
        <p:spPr>
          <a:xfrm>
            <a:off x="381000" y="6491416"/>
            <a:ext cx="8382000" cy="36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Butt AA et al.  Clin Infect Dis.2020;70(6):1153-1160.</a:t>
            </a:r>
          </a:p>
        </p:txBody>
      </p:sp>
    </p:spTree>
    <p:extLst>
      <p:ext uri="{BB962C8B-B14F-4D97-AF65-F5344CB8AC3E}">
        <p14:creationId xmlns:p14="http://schemas.microsoft.com/office/powerpoint/2010/main" val="107327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Screen Shot 2019-05-02 at 9.43.46 AM.png">
            <a:extLst>
              <a:ext uri="{FF2B5EF4-FFF2-40B4-BE49-F238E27FC236}">
                <a16:creationId xmlns:a16="http://schemas.microsoft.com/office/drawing/2014/main" id="{BC268283-8D10-B64F-B383-9341F6A1D60D}"/>
              </a:ext>
            </a:extLst>
          </p:cNvPr>
          <p:cNvPicPr>
            <a:picLocks noChangeAspect="1"/>
          </p:cNvPicPr>
          <p:nvPr/>
        </p:nvPicPr>
        <p:blipFill rotWithShape="1">
          <a:blip r:embed="rId2">
            <a:extLst>
              <a:ext uri="{28A0092B-C50C-407E-A947-70E740481C1C}">
                <a14:useLocalDpi xmlns:a14="http://schemas.microsoft.com/office/drawing/2010/main" val="0"/>
              </a:ext>
            </a:extLst>
          </a:blip>
          <a:srcRect l="622" r="4192"/>
          <a:stretch/>
        </p:blipFill>
        <p:spPr>
          <a:xfrm>
            <a:off x="69435" y="326571"/>
            <a:ext cx="9005129" cy="5649214"/>
          </a:xfrm>
          <a:prstGeom prst="rect">
            <a:avLst/>
          </a:prstGeom>
        </p:spPr>
      </p:pic>
      <p:sp>
        <p:nvSpPr>
          <p:cNvPr id="4" name="Right Arrow 3">
            <a:extLst>
              <a:ext uri="{FF2B5EF4-FFF2-40B4-BE49-F238E27FC236}">
                <a16:creationId xmlns:a16="http://schemas.microsoft.com/office/drawing/2014/main" id="{3611566A-7D94-2348-8138-29D557D2F3F2}"/>
              </a:ext>
            </a:extLst>
          </p:cNvPr>
          <p:cNvSpPr/>
          <p:nvPr/>
        </p:nvSpPr>
        <p:spPr>
          <a:xfrm>
            <a:off x="152400" y="5105400"/>
            <a:ext cx="9144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82B02FF1-523E-448A-AB60-491DD62695BD}"/>
              </a:ext>
            </a:extLst>
          </p:cNvPr>
          <p:cNvSpPr txBox="1">
            <a:spLocks/>
          </p:cNvSpPr>
          <p:nvPr/>
        </p:nvSpPr>
        <p:spPr>
          <a:xfrm>
            <a:off x="381000" y="6491416"/>
            <a:ext cx="8382000" cy="36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Butt AA et al.  Clin Infect Dis.2020;70(6):1153-1160.</a:t>
            </a:r>
          </a:p>
        </p:txBody>
      </p:sp>
    </p:spTree>
    <p:extLst>
      <p:ext uri="{BB962C8B-B14F-4D97-AF65-F5344CB8AC3E}">
        <p14:creationId xmlns:p14="http://schemas.microsoft.com/office/powerpoint/2010/main" val="43269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Probability of DM-free Survival</a:t>
            </a:r>
          </a:p>
        </p:txBody>
      </p:sp>
      <p:pic>
        <p:nvPicPr>
          <p:cNvPr id="8" name="Content Placeholder 4" descr="Screen Shot 2019-05-01 at 2.34.26 PM.png">
            <a:extLst>
              <a:ext uri="{FF2B5EF4-FFF2-40B4-BE49-F238E27FC236}">
                <a16:creationId xmlns:a16="http://schemas.microsoft.com/office/drawing/2014/main" id="{32C26717-C885-5A4B-AD7A-170DE058B6E8}"/>
              </a:ext>
            </a:extLst>
          </p:cNvPr>
          <p:cNvPicPr>
            <a:picLocks noChangeAspect="1"/>
          </p:cNvPicPr>
          <p:nvPr/>
        </p:nvPicPr>
        <p:blipFill rotWithShape="1">
          <a:blip r:embed="rId3">
            <a:extLst>
              <a:ext uri="{28A0092B-C50C-407E-A947-70E740481C1C}">
                <a14:useLocalDpi xmlns:a14="http://schemas.microsoft.com/office/drawing/2010/main" val="0"/>
              </a:ext>
            </a:extLst>
          </a:blip>
          <a:srcRect l="-302" r="459"/>
          <a:stretch/>
        </p:blipFill>
        <p:spPr>
          <a:xfrm>
            <a:off x="0" y="925969"/>
            <a:ext cx="9114124" cy="5170031"/>
          </a:xfrm>
          <a:prstGeom prst="rect">
            <a:avLst/>
          </a:prstGeom>
        </p:spPr>
      </p:pic>
      <p:sp>
        <p:nvSpPr>
          <p:cNvPr id="5" name="Text Placeholder 4">
            <a:extLst>
              <a:ext uri="{FF2B5EF4-FFF2-40B4-BE49-F238E27FC236}">
                <a16:creationId xmlns:a16="http://schemas.microsoft.com/office/drawing/2014/main" id="{A6B78E50-4D03-4D66-9195-0714C3A001B2}"/>
              </a:ext>
            </a:extLst>
          </p:cNvPr>
          <p:cNvSpPr txBox="1">
            <a:spLocks/>
          </p:cNvSpPr>
          <p:nvPr/>
        </p:nvSpPr>
        <p:spPr>
          <a:xfrm>
            <a:off x="381000" y="6491416"/>
            <a:ext cx="8382000" cy="36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Butt AA et al.  Clin Infect Dis.2020;70(6):1153-1160.</a:t>
            </a:r>
          </a:p>
        </p:txBody>
      </p:sp>
    </p:spTree>
    <p:extLst>
      <p:ext uri="{BB962C8B-B14F-4D97-AF65-F5344CB8AC3E}">
        <p14:creationId xmlns:p14="http://schemas.microsoft.com/office/powerpoint/2010/main" val="297012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1F25E-DDEF-1742-9F15-41436AA9B170}"/>
              </a:ext>
            </a:extLst>
          </p:cNvPr>
          <p:cNvSpPr>
            <a:spLocks noGrp="1"/>
          </p:cNvSpPr>
          <p:nvPr>
            <p:ph type="body" sz="quarter" idx="10"/>
          </p:nvPr>
        </p:nvSpPr>
        <p:spPr/>
        <p:txBody>
          <a:bodyPr/>
          <a:lstStyle/>
          <a:p>
            <a:r>
              <a:rPr lang="en-US" sz="3200" dirty="0"/>
              <a:t>Long-Term Follow Up of F2/F3 Fibrosis After Achieving SVR in SOF-based Clinical Trials</a:t>
            </a:r>
          </a:p>
        </p:txBody>
      </p:sp>
      <p:sp>
        <p:nvSpPr>
          <p:cNvPr id="4" name="Footer Placeholder 4">
            <a:extLst>
              <a:ext uri="{FF2B5EF4-FFF2-40B4-BE49-F238E27FC236}">
                <a16:creationId xmlns:a16="http://schemas.microsoft.com/office/drawing/2014/main" id="{53625D7C-BC1E-B04A-A89C-05B9E3FEE03D}"/>
              </a:ext>
            </a:extLst>
          </p:cNvPr>
          <p:cNvSpPr txBox="1">
            <a:spLocks/>
          </p:cNvSpPr>
          <p:nvPr/>
        </p:nvSpPr>
        <p:spPr>
          <a:xfrm>
            <a:off x="685800" y="6569925"/>
            <a:ext cx="7772400" cy="16163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err="1">
                <a:solidFill>
                  <a:schemeClr val="bg1"/>
                </a:solidFill>
              </a:rPr>
              <a:t>Zeuzem</a:t>
            </a:r>
            <a:r>
              <a:rPr lang="en-US" sz="1400" dirty="0">
                <a:solidFill>
                  <a:schemeClr val="bg1"/>
                </a:solidFill>
              </a:rPr>
              <a:t>, EASL 2018, FRI-366</a:t>
            </a:r>
          </a:p>
        </p:txBody>
      </p:sp>
      <p:sp>
        <p:nvSpPr>
          <p:cNvPr id="5" name="Text Placeholder 4">
            <a:extLst>
              <a:ext uri="{FF2B5EF4-FFF2-40B4-BE49-F238E27FC236}">
                <a16:creationId xmlns:a16="http://schemas.microsoft.com/office/drawing/2014/main" id="{844365A3-E5A7-7A40-9D3A-F5D30B6EE9B8}"/>
              </a:ext>
            </a:extLst>
          </p:cNvPr>
          <p:cNvSpPr txBox="1">
            <a:spLocks/>
          </p:cNvSpPr>
          <p:nvPr/>
        </p:nvSpPr>
        <p:spPr>
          <a:xfrm>
            <a:off x="287846" y="1096478"/>
            <a:ext cx="8229600" cy="303212"/>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ct val="0"/>
              </a:spcBef>
              <a:buClr>
                <a:srgbClr val="E2E2E2">
                  <a:lumMod val="75000"/>
                </a:srgbClr>
              </a:buClr>
              <a:buFont typeface="Wingdings" panose="05000000000000000000" pitchFamily="2" charset="2"/>
              <a:buNone/>
            </a:pPr>
            <a:r>
              <a:rPr lang="en-US" sz="1600" dirty="0">
                <a:solidFill>
                  <a:prstClr val="black"/>
                </a:solidFill>
                <a:latin typeface="Arial"/>
              </a:rPr>
              <a:t>Gilead SVR Registry</a:t>
            </a:r>
          </a:p>
        </p:txBody>
      </p:sp>
      <p:sp>
        <p:nvSpPr>
          <p:cNvPr id="6" name="TextBox 5">
            <a:extLst>
              <a:ext uri="{FF2B5EF4-FFF2-40B4-BE49-F238E27FC236}">
                <a16:creationId xmlns:a16="http://schemas.microsoft.com/office/drawing/2014/main" id="{2C720B3D-5C05-9146-B1DF-1B650EE51ED6}"/>
              </a:ext>
            </a:extLst>
          </p:cNvPr>
          <p:cNvSpPr txBox="1"/>
          <p:nvPr/>
        </p:nvSpPr>
        <p:spPr>
          <a:xfrm>
            <a:off x="168215" y="6005140"/>
            <a:ext cx="8468863" cy="387798"/>
          </a:xfrm>
          <a:prstGeom prst="rect">
            <a:avLst/>
          </a:prstGeom>
          <a:noFill/>
        </p:spPr>
        <p:txBody>
          <a:bodyPr wrap="square" lIns="0" tIns="0" rIns="0" bIns="0" rtlCol="0">
            <a:spAutoFit/>
          </a:bodyPr>
          <a:lstStyle/>
          <a:p>
            <a:pPr algn="ctr">
              <a:lnSpc>
                <a:spcPct val="90000"/>
              </a:lnSpc>
            </a:pPr>
            <a:r>
              <a:rPr lang="en-US" sz="1400" b="1" dirty="0">
                <a:solidFill>
                  <a:prstClr val="black"/>
                </a:solidFill>
                <a:latin typeface="Arial"/>
              </a:rPr>
              <a:t>Achieving SVR after DAA treatment is linked to low likelihood of development of HCC, decompensation, and death in F2 and F3 patients</a:t>
            </a:r>
          </a:p>
        </p:txBody>
      </p:sp>
      <p:sp>
        <p:nvSpPr>
          <p:cNvPr id="7" name="Text Placeholder 6">
            <a:extLst>
              <a:ext uri="{FF2B5EF4-FFF2-40B4-BE49-F238E27FC236}">
                <a16:creationId xmlns:a16="http://schemas.microsoft.com/office/drawing/2014/main" id="{0FC260A7-8367-CC4C-B871-47F26AC03A3A}"/>
              </a:ext>
            </a:extLst>
          </p:cNvPr>
          <p:cNvSpPr txBox="1">
            <a:spLocks/>
          </p:cNvSpPr>
          <p:nvPr/>
        </p:nvSpPr>
        <p:spPr>
          <a:xfrm>
            <a:off x="5029200" y="1262445"/>
            <a:ext cx="4114800" cy="875489"/>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Font typeface="Wingdings" panose="05000000000000000000" pitchFamily="2" charset="2"/>
              <a:buNone/>
            </a:pPr>
            <a:r>
              <a:rPr lang="en-US" sz="1400" dirty="0">
                <a:solidFill>
                  <a:prstClr val="black"/>
                </a:solidFill>
                <a:latin typeface="Arial"/>
              </a:rPr>
              <a:t>2348 patients with F2 or F3 fibrosis who achieved SVR with DAA treatment were enrolled for long-term follow up to 144 weeks</a:t>
            </a:r>
          </a:p>
        </p:txBody>
      </p:sp>
      <p:graphicFrame>
        <p:nvGraphicFramePr>
          <p:cNvPr id="8" name="Content Placeholder 3">
            <a:extLst>
              <a:ext uri="{FF2B5EF4-FFF2-40B4-BE49-F238E27FC236}">
                <a16:creationId xmlns:a16="http://schemas.microsoft.com/office/drawing/2014/main" id="{B5BDB943-8482-A348-8FA6-EF9BFBB6773D}"/>
              </a:ext>
            </a:extLst>
          </p:cNvPr>
          <p:cNvGraphicFramePr>
            <a:graphicFrameLocks/>
          </p:cNvGraphicFramePr>
          <p:nvPr>
            <p:extLst>
              <p:ext uri="{D42A27DB-BD31-4B8C-83A1-F6EECF244321}">
                <p14:modId xmlns:p14="http://schemas.microsoft.com/office/powerpoint/2010/main" val="3652440111"/>
              </p:ext>
            </p:extLst>
          </p:nvPr>
        </p:nvGraphicFramePr>
        <p:xfrm>
          <a:off x="1699454" y="3810631"/>
          <a:ext cx="5791200" cy="2017522"/>
        </p:xfrm>
        <a:graphic>
          <a:graphicData uri="http://schemas.openxmlformats.org/drawingml/2006/table">
            <a:tbl>
              <a:tblPr firstRow="1" bandRow="1">
                <a:effectLst>
                  <a:outerShdw blurRad="50800" dist="38100" dir="2700000" algn="tl" rotWithShape="0">
                    <a:prstClr val="black">
                      <a:alpha val="40000"/>
                    </a:prstClr>
                  </a:outerShdw>
                </a:effectLst>
              </a:tblPr>
              <a:tblGrid>
                <a:gridCol w="35814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214653">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ctr"/>
                      <a:r>
                        <a:rPr lang="en-US" sz="1200" b="1" i="0" u="none" strike="noStrike" dirty="0">
                          <a:solidFill>
                            <a:srgbClr val="000000"/>
                          </a:solidFill>
                          <a:effectLst/>
                          <a:latin typeface="Arial" panose="020B0604020202020204" pitchFamily="34" charset="0"/>
                        </a:rPr>
                        <a:t>Complication</a:t>
                      </a:r>
                    </a:p>
                  </a:txBody>
                  <a:tcPr marL="45720" marR="45720" anchor="ctr">
                    <a:lnL>
                      <a:noFill/>
                    </a:lnL>
                    <a:lnR w="9525" cap="flat" cmpd="sng" algn="ctr">
                      <a:no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fontAlgn="ctr"/>
                      <a:r>
                        <a:rPr lang="en-US" sz="1100" b="1" i="0" u="none" strike="noStrike" dirty="0">
                          <a:solidFill>
                            <a:schemeClr val="bg1"/>
                          </a:solidFill>
                          <a:effectLst/>
                          <a:latin typeface="Arial" panose="020B0604020202020204" pitchFamily="34" charset="0"/>
                        </a:rPr>
                        <a:t>F2</a:t>
                      </a:r>
                    </a:p>
                    <a:p>
                      <a:pPr algn="ctr" fontAlgn="ctr"/>
                      <a:r>
                        <a:rPr lang="en-US" sz="1100" b="1" i="0" u="none" strike="noStrike" dirty="0">
                          <a:solidFill>
                            <a:schemeClr val="bg1"/>
                          </a:solidFill>
                          <a:effectLst/>
                          <a:latin typeface="Arial" panose="020B0604020202020204" pitchFamily="34" charset="0"/>
                        </a:rPr>
                        <a:t>N=1456</a:t>
                      </a:r>
                    </a:p>
                  </a:txBody>
                  <a:tcPr marL="5842" marR="5842" marT="5842" marB="0" anchor="ctr">
                    <a:lnL w="9525" cap="flat" cmpd="sng" algn="ctr">
                      <a:noFill/>
                      <a:prstDash val="solid"/>
                      <a:round/>
                      <a:headEnd type="none" w="med" len="med"/>
                      <a:tailEnd type="none" w="med" len="med"/>
                    </a:lnL>
                    <a:lnR>
                      <a:no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fontAlgn="ctr"/>
                      <a:r>
                        <a:rPr lang="en-US" sz="1100" b="1" i="0" u="none" strike="noStrike" dirty="0">
                          <a:solidFill>
                            <a:schemeClr val="bg1"/>
                          </a:solidFill>
                          <a:effectLst/>
                          <a:latin typeface="Arial" panose="020B0604020202020204" pitchFamily="34" charset="0"/>
                        </a:rPr>
                        <a:t>F3 </a:t>
                      </a:r>
                      <a:br>
                        <a:rPr lang="en-US" sz="1100" b="1" i="0" u="none" strike="noStrike" dirty="0">
                          <a:solidFill>
                            <a:schemeClr val="bg1"/>
                          </a:solidFill>
                          <a:effectLst/>
                          <a:latin typeface="Arial" panose="020B0604020202020204" pitchFamily="34" charset="0"/>
                        </a:rPr>
                      </a:br>
                      <a:r>
                        <a:rPr lang="en-US" sz="1100" b="1" i="0" u="none" strike="noStrike" dirty="0">
                          <a:solidFill>
                            <a:schemeClr val="bg1"/>
                          </a:solidFill>
                          <a:effectLst/>
                          <a:latin typeface="Arial" panose="020B0604020202020204" pitchFamily="34" charset="0"/>
                        </a:rPr>
                        <a:t>N=838</a:t>
                      </a:r>
                    </a:p>
                  </a:txBody>
                  <a:tcPr marL="5842" marR="5842" marT="5842" marB="0" anchor="ctr">
                    <a:lnL>
                      <a:noFill/>
                    </a:lnL>
                    <a:lnR w="28575" cap="flat" cmpd="sng" algn="ctr">
                      <a:no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2993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HCC, n</a:t>
                      </a:r>
                    </a:p>
                    <a:p>
                      <a:pPr algn="l" fontAlgn="ctr"/>
                      <a:r>
                        <a:rPr lang="en-US" sz="1200" b="0" i="0" u="none" strike="noStrike" dirty="0">
                          <a:solidFill>
                            <a:schemeClr val="tx1"/>
                          </a:solidFill>
                          <a:effectLst/>
                          <a:latin typeface="+mn-lt"/>
                        </a:rPr>
                        <a:t>  Exposure-adjusted incidence rate/100 p-y</a:t>
                      </a:r>
                    </a:p>
                  </a:txBody>
                  <a:tcPr marL="45720" marR="45720" anchor="ctr">
                    <a:lnL>
                      <a:noFill/>
                    </a:lnL>
                    <a:lnR w="9525" cap="flat" cmpd="sng" algn="ctr">
                      <a:no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US" sz="1200" b="0" i="0" u="none" strike="noStrike" dirty="0">
                          <a:solidFill>
                            <a:schemeClr val="tx1"/>
                          </a:solidFill>
                          <a:effectLst/>
                          <a:latin typeface="+mn-lt"/>
                        </a:rPr>
                        <a:t>2</a:t>
                      </a:r>
                    </a:p>
                    <a:p>
                      <a:pPr algn="ctr" fontAlgn="b"/>
                      <a:r>
                        <a:rPr lang="en-US" sz="1200" b="0" i="0" u="none" strike="noStrike" dirty="0">
                          <a:solidFill>
                            <a:schemeClr val="tx1"/>
                          </a:solidFill>
                          <a:effectLst/>
                          <a:latin typeface="+mn-lt"/>
                        </a:rPr>
                        <a:t>0.06</a:t>
                      </a:r>
                    </a:p>
                  </a:txBody>
                  <a:tcPr marL="9525" marR="9525" marT="9525" marB="0" anchor="ctr">
                    <a:lnL w="9525" cap="flat" cmpd="sng" algn="ctr">
                      <a:noFill/>
                      <a:prstDash val="solid"/>
                      <a:round/>
                      <a:headEnd type="none" w="med" len="med"/>
                      <a:tailEnd type="none" w="med" len="med"/>
                    </a:lnL>
                    <a:lnR>
                      <a:noFill/>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US" sz="1200" b="0" i="0" u="none" strike="noStrike" dirty="0">
                          <a:solidFill>
                            <a:schemeClr val="tx1"/>
                          </a:solidFill>
                          <a:effectLst/>
                          <a:latin typeface="+mn-lt"/>
                        </a:rPr>
                        <a:t>5</a:t>
                      </a:r>
                    </a:p>
                    <a:p>
                      <a:pPr algn="ctr" fontAlgn="b"/>
                      <a:r>
                        <a:rPr lang="en-US" sz="1200" b="0" i="0" u="none" strike="noStrike" dirty="0">
                          <a:solidFill>
                            <a:schemeClr val="tx1"/>
                          </a:solidFill>
                          <a:effectLst/>
                          <a:latin typeface="+mn-lt"/>
                        </a:rPr>
                        <a:t>0.25</a:t>
                      </a:r>
                    </a:p>
                  </a:txBody>
                  <a:tcPr marL="9525" marR="9525" marT="9525" marB="0" anchor="ctr">
                    <a:lnL>
                      <a:noFill/>
                    </a:lnL>
                    <a:lnR w="28575" cap="flat" cmpd="sng" algn="ctr">
                      <a:no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1"/>
                  </a:ext>
                </a:extLst>
              </a:tr>
              <a:tr h="299312">
                <a:tc>
                  <a:txBody>
                    <a:bodyPr/>
                    <a:lstStyle/>
                    <a:p>
                      <a:pPr algn="l" fontAlgn="ctr"/>
                      <a:r>
                        <a:rPr lang="en-GB" sz="1200" b="0" i="0" u="none" strike="noStrike" dirty="0">
                          <a:solidFill>
                            <a:schemeClr val="tx1"/>
                          </a:solidFill>
                          <a:effectLst/>
                          <a:latin typeface="+mn-lt"/>
                        </a:rPr>
                        <a:t>Liver related events </a:t>
                      </a:r>
                    </a:p>
                    <a:p>
                      <a:pPr algn="l" fontAlgn="ctr"/>
                      <a:r>
                        <a:rPr lang="en-GB" sz="800" b="0" i="0" u="none" strike="noStrike" dirty="0">
                          <a:solidFill>
                            <a:schemeClr val="tx1"/>
                          </a:solidFill>
                          <a:effectLst/>
                          <a:latin typeface="+mn-lt"/>
                        </a:rPr>
                        <a:t>(Ascites/</a:t>
                      </a:r>
                      <a:r>
                        <a:rPr lang="en-GB" sz="800" b="0" i="0" u="none" strike="noStrike" baseline="0" dirty="0">
                          <a:solidFill>
                            <a:schemeClr val="tx1"/>
                          </a:solidFill>
                          <a:effectLst/>
                          <a:latin typeface="+mn-lt"/>
                        </a:rPr>
                        <a:t>Varices/Encephalopathy/Jaundice)</a:t>
                      </a:r>
                      <a:endParaRPr lang="en-US" sz="800" b="0" i="0" u="none" strike="noStrike" dirty="0">
                        <a:solidFill>
                          <a:schemeClr val="tx1"/>
                        </a:solidFill>
                        <a:effectLst/>
                        <a:latin typeface="+mn-lt"/>
                      </a:endParaRPr>
                    </a:p>
                  </a:txBody>
                  <a:tcPr marL="45720" marR="45720" anchor="ctr">
                    <a:lnL>
                      <a:noFill/>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GB" sz="1200" b="0" i="0" u="none" strike="noStrike" dirty="0">
                          <a:solidFill>
                            <a:schemeClr val="tx1"/>
                          </a:solidFill>
                          <a:effectLst/>
                          <a:latin typeface="+mn-lt"/>
                        </a:rPr>
                        <a:t>7</a:t>
                      </a:r>
                      <a:endParaRPr lang="en-US" sz="12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GB" sz="1200" b="0" i="0" u="none" strike="noStrike" dirty="0">
                          <a:solidFill>
                            <a:schemeClr val="tx1"/>
                          </a:solidFill>
                          <a:effectLst/>
                          <a:latin typeface="+mn-lt"/>
                        </a:rPr>
                        <a:t>21</a:t>
                      </a:r>
                      <a:endParaRPr lang="en-US" sz="1200" b="0" i="0" u="none" strike="noStrike" dirty="0">
                        <a:solidFill>
                          <a:schemeClr val="tx1"/>
                        </a:solidFill>
                        <a:effectLst/>
                        <a:latin typeface="+mn-lt"/>
                      </a:endParaRPr>
                    </a:p>
                  </a:txBody>
                  <a:tcPr marL="9525" marR="9525" marT="9525"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4"/>
                  </a:ext>
                </a:extLst>
              </a:tr>
              <a:tr h="1760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Deaths</a:t>
                      </a:r>
                    </a:p>
                  </a:txBody>
                  <a:tcPr marL="45720" marR="45720" anchor="ctr">
                    <a:lnL>
                      <a:noFill/>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chemeClr val="tx1"/>
                          </a:solidFill>
                          <a:effectLst/>
                          <a:latin typeface="+mn-lt"/>
                        </a:rPr>
                        <a:t>4</a:t>
                      </a:r>
                    </a:p>
                  </a:txBody>
                  <a:tcPr marL="9525" marR="9525" marT="9525" marB="0" anchor="ctr">
                    <a:lnL w="952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chemeClr val="tx1"/>
                          </a:solidFill>
                          <a:effectLst/>
                          <a:latin typeface="+mn-lt"/>
                        </a:rPr>
                        <a:t>5</a:t>
                      </a:r>
                    </a:p>
                  </a:txBody>
                  <a:tcPr marL="9525" marR="9525" marT="9525"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760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HCV relapse, n</a:t>
                      </a:r>
                    </a:p>
                  </a:txBody>
                  <a:tcPr marL="45720" marR="45720" anchor="ctr">
                    <a:lnL>
                      <a:noFill/>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lnL w="952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US" sz="1200" b="0" i="0" u="none" strike="noStrike" dirty="0">
                          <a:solidFill>
                            <a:schemeClr val="tx1"/>
                          </a:solidFill>
                          <a:effectLst/>
                          <a:latin typeface="+mn-lt"/>
                        </a:rPr>
                        <a:t>1</a:t>
                      </a:r>
                    </a:p>
                  </a:txBody>
                  <a:tcPr marL="9525" marR="9525" marT="9525"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3"/>
                  </a:ext>
                </a:extLst>
              </a:tr>
              <a:tr h="176066">
                <a:tc>
                  <a:txBody>
                    <a:bodyPr/>
                    <a:lstStyle/>
                    <a:p>
                      <a:pPr algn="l" fontAlgn="ctr"/>
                      <a:r>
                        <a:rPr lang="en-US" sz="1200" b="0" i="0" u="none" strike="noStrike" dirty="0">
                          <a:solidFill>
                            <a:schemeClr val="tx1"/>
                          </a:solidFill>
                          <a:effectLst/>
                          <a:latin typeface="+mn-lt"/>
                        </a:rPr>
                        <a:t>HCV re-infection, n</a:t>
                      </a:r>
                    </a:p>
                  </a:txBody>
                  <a:tcPr marL="45720" marR="45720" anchor="ctr">
                    <a:lnL>
                      <a:noFill/>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chemeClr val="tx1"/>
                          </a:solidFill>
                          <a:effectLst/>
                          <a:latin typeface="+mn-lt"/>
                        </a:rPr>
                        <a:t>4</a:t>
                      </a:r>
                    </a:p>
                  </a:txBody>
                  <a:tcPr marL="9525" marR="9525" marT="9525" marB="0" anchor="ctr">
                    <a:lnL w="952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chemeClr val="tx1"/>
                          </a:solidFill>
                          <a:effectLst/>
                          <a:latin typeface="+mn-lt"/>
                        </a:rPr>
                        <a:t>2</a:t>
                      </a:r>
                    </a:p>
                  </a:txBody>
                  <a:tcPr marL="9525" marR="9525" marT="9525"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3130667"/>
                  </a:ext>
                </a:extLst>
              </a:tr>
            </a:tbl>
          </a:graphicData>
        </a:graphic>
      </p:graphicFrame>
      <p:sp>
        <p:nvSpPr>
          <p:cNvPr id="9" name="TextBox 8">
            <a:extLst>
              <a:ext uri="{FF2B5EF4-FFF2-40B4-BE49-F238E27FC236}">
                <a16:creationId xmlns:a16="http://schemas.microsoft.com/office/drawing/2014/main" id="{A9CB1158-7765-0A41-8164-3A1C25ACA7A7}"/>
              </a:ext>
            </a:extLst>
          </p:cNvPr>
          <p:cNvSpPr txBox="1"/>
          <p:nvPr/>
        </p:nvSpPr>
        <p:spPr>
          <a:xfrm>
            <a:off x="1944988" y="3558489"/>
            <a:ext cx="5181600" cy="221599"/>
          </a:xfrm>
          <a:prstGeom prst="rect">
            <a:avLst/>
          </a:prstGeom>
          <a:noFill/>
        </p:spPr>
        <p:txBody>
          <a:bodyPr wrap="square" lIns="0" tIns="0" rIns="0" bIns="0" rtlCol="0">
            <a:spAutoFit/>
          </a:bodyPr>
          <a:lstStyle/>
          <a:p>
            <a:pPr algn="ctr">
              <a:lnSpc>
                <a:spcPct val="90000"/>
              </a:lnSpc>
            </a:pPr>
            <a:r>
              <a:rPr lang="en-US" sz="1600" b="1" dirty="0">
                <a:solidFill>
                  <a:prstClr val="black"/>
                </a:solidFill>
                <a:latin typeface="Arial"/>
              </a:rPr>
              <a:t>Liver-Related Complications After SVR</a:t>
            </a:r>
          </a:p>
        </p:txBody>
      </p:sp>
      <p:graphicFrame>
        <p:nvGraphicFramePr>
          <p:cNvPr id="10" name="Content Placeholder 3">
            <a:extLst>
              <a:ext uri="{FF2B5EF4-FFF2-40B4-BE49-F238E27FC236}">
                <a16:creationId xmlns:a16="http://schemas.microsoft.com/office/drawing/2014/main" id="{D0BF1DC3-3C30-494D-8FA4-C8CFC5704D17}"/>
              </a:ext>
            </a:extLst>
          </p:cNvPr>
          <p:cNvGraphicFramePr>
            <a:graphicFrameLocks/>
          </p:cNvGraphicFramePr>
          <p:nvPr>
            <p:extLst>
              <p:ext uri="{D42A27DB-BD31-4B8C-83A1-F6EECF244321}">
                <p14:modId xmlns:p14="http://schemas.microsoft.com/office/powerpoint/2010/main" val="804436873"/>
              </p:ext>
            </p:extLst>
          </p:nvPr>
        </p:nvGraphicFramePr>
        <p:xfrm>
          <a:off x="374141" y="1940472"/>
          <a:ext cx="4333515" cy="1535624"/>
        </p:xfrm>
        <a:graphic>
          <a:graphicData uri="http://schemas.openxmlformats.org/drawingml/2006/table">
            <a:tbl>
              <a:tblPr firstRow="1" bandRow="1">
                <a:effectLst>
                  <a:outerShdw blurRad="50800" dist="38100" dir="2700000" algn="tl" rotWithShape="0">
                    <a:prstClr val="black">
                      <a:alpha val="40000"/>
                    </a:prstClr>
                  </a:outerShdw>
                </a:effectLst>
              </a:tblPr>
              <a:tblGrid>
                <a:gridCol w="1806106">
                  <a:extLst>
                    <a:ext uri="{9D8B030D-6E8A-4147-A177-3AD203B41FA5}">
                      <a16:colId xmlns:a16="http://schemas.microsoft.com/office/drawing/2014/main" val="20000"/>
                    </a:ext>
                  </a:extLst>
                </a:gridCol>
                <a:gridCol w="1274153">
                  <a:extLst>
                    <a:ext uri="{9D8B030D-6E8A-4147-A177-3AD203B41FA5}">
                      <a16:colId xmlns:a16="http://schemas.microsoft.com/office/drawing/2014/main" val="20001"/>
                    </a:ext>
                  </a:extLst>
                </a:gridCol>
                <a:gridCol w="1253256">
                  <a:extLst>
                    <a:ext uri="{9D8B030D-6E8A-4147-A177-3AD203B41FA5}">
                      <a16:colId xmlns:a16="http://schemas.microsoft.com/office/drawing/2014/main" val="218854350"/>
                    </a:ext>
                  </a:extLst>
                </a:gridCol>
              </a:tblGrid>
              <a:tr h="471715">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ctr"/>
                      <a:endParaRPr lang="en-US" sz="1200" b="1" i="0" u="none" strike="noStrike" dirty="0">
                        <a:solidFill>
                          <a:srgbClr val="000000"/>
                        </a:solidFill>
                        <a:effectLst/>
                        <a:latin typeface="Arial" panose="020B0604020202020204" pitchFamily="34" charset="0"/>
                      </a:endParaRPr>
                    </a:p>
                  </a:txBody>
                  <a:tcPr marL="45720" marR="45720" anchor="ctr">
                    <a:lnL>
                      <a:noFill/>
                    </a:lnL>
                    <a:lnR>
                      <a:no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100" b="1" dirty="0">
                          <a:solidFill>
                            <a:schemeClr val="bg1"/>
                          </a:solidFill>
                        </a:rPr>
                        <a:t>F2 </a:t>
                      </a:r>
                    </a:p>
                    <a:p>
                      <a:pPr algn="ctr"/>
                      <a:r>
                        <a:rPr lang="en-US" sz="1100" b="1" dirty="0">
                          <a:solidFill>
                            <a:schemeClr val="bg1"/>
                          </a:solidFill>
                        </a:rPr>
                        <a:t>n=1490</a:t>
                      </a:r>
                    </a:p>
                  </a:txBody>
                  <a:tcPr marL="5842" marR="5842" marT="5842" marB="0" anchor="ctr">
                    <a:lnL>
                      <a:noFill/>
                    </a:lnL>
                    <a:lnR>
                      <a:no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b="1" dirty="0">
                          <a:solidFill>
                            <a:schemeClr val="bg1"/>
                          </a:solidFill>
                        </a:rPr>
                        <a:t>F3 </a:t>
                      </a:r>
                    </a:p>
                    <a:p>
                      <a:pPr algn="ctr"/>
                      <a:r>
                        <a:rPr lang="en-US" sz="1100" b="1" dirty="0">
                          <a:solidFill>
                            <a:schemeClr val="bg1"/>
                          </a:solidFill>
                        </a:rPr>
                        <a:t>n=858</a:t>
                      </a:r>
                    </a:p>
                  </a:txBody>
                  <a:tcPr marL="5842" marR="5842" marT="5842" marB="0" anchor="ctr">
                    <a:lnL>
                      <a:noFill/>
                    </a:lnL>
                    <a:lnR>
                      <a:no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0"/>
                  </a:ext>
                </a:extLst>
              </a:tr>
              <a:tr h="3323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Mean age, years (range)</a:t>
                      </a:r>
                    </a:p>
                  </a:txBody>
                  <a:tcPr marL="45720" marR="45720" anchor="ctr">
                    <a:lnL>
                      <a:noFill/>
                    </a:lnL>
                    <a:lnR>
                      <a:noFill/>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r>
                        <a:rPr lang="en-US" sz="1200" kern="1200" dirty="0">
                          <a:solidFill>
                            <a:schemeClr val="tx1"/>
                          </a:solidFill>
                          <a:latin typeface="+mn-lt"/>
                          <a:ea typeface="+mn-ea"/>
                          <a:cs typeface="+mn-cs"/>
                        </a:rPr>
                        <a:t>55 (19–80)</a:t>
                      </a:r>
                    </a:p>
                  </a:txBody>
                  <a:tcPr marT="0" marB="0" anchor="ctr">
                    <a:lnL>
                      <a:noFill/>
                    </a:lnL>
                    <a:lnR>
                      <a:noFill/>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r>
                        <a:rPr lang="en-US" sz="1200" kern="1200" dirty="0">
                          <a:solidFill>
                            <a:schemeClr val="tx1"/>
                          </a:solidFill>
                          <a:latin typeface="+mn-lt"/>
                          <a:ea typeface="+mn-ea"/>
                          <a:cs typeface="+mn-cs"/>
                        </a:rPr>
                        <a:t>57 (19–82)</a:t>
                      </a:r>
                    </a:p>
                  </a:txBody>
                  <a:tcPr marT="0" marB="0" anchor="ctr">
                    <a:lnL>
                      <a:noFill/>
                    </a:lnL>
                    <a:lnR>
                      <a:noFill/>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1"/>
                  </a:ext>
                </a:extLst>
              </a:tr>
              <a:tr h="2290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Male, %</a:t>
                      </a:r>
                    </a:p>
                  </a:txBody>
                  <a:tcPr marL="45720" marR="4572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kern="1200" dirty="0">
                          <a:solidFill>
                            <a:schemeClr val="tx1"/>
                          </a:solidFill>
                          <a:latin typeface="+mn-lt"/>
                          <a:ea typeface="+mn-ea"/>
                          <a:cs typeface="+mn-cs"/>
                        </a:rPr>
                        <a:t>856 (57)</a:t>
                      </a:r>
                    </a:p>
                  </a:txBody>
                  <a:tcPr marT="0"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kern="1200" dirty="0">
                          <a:solidFill>
                            <a:schemeClr val="tx1"/>
                          </a:solidFill>
                          <a:latin typeface="+mn-lt"/>
                          <a:ea typeface="+mn-ea"/>
                          <a:cs typeface="+mn-cs"/>
                        </a:rPr>
                        <a:t>615 (72)</a:t>
                      </a:r>
                    </a:p>
                  </a:txBody>
                  <a:tcPr marT="0"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018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Median registry f/u,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years (range)</a:t>
                      </a:r>
                    </a:p>
                  </a:txBody>
                  <a:tcPr marL="45720" marR="45720" anchor="ctr">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endParaRPr lang="en-US" sz="1200" dirty="0"/>
                    </a:p>
                    <a:p>
                      <a:pPr algn="ctr" fontAlgn="b"/>
                      <a:r>
                        <a:rPr lang="en-US" sz="1200" dirty="0"/>
                        <a:t>2.5 (</a:t>
                      </a:r>
                      <a:r>
                        <a:rPr lang="en-US" sz="1200" dirty="0">
                          <a:cs typeface="Arial" panose="020B0604020202020204" pitchFamily="34" charset="0"/>
                        </a:rPr>
                        <a:t>0–3.8) </a:t>
                      </a:r>
                      <a:endParaRPr lang="en-US" sz="1200" b="0" i="0" u="none" strike="noStrike" dirty="0">
                        <a:solidFill>
                          <a:schemeClr val="tx1"/>
                        </a:solidFill>
                        <a:effectLst/>
                        <a:latin typeface="+mn-lt"/>
                      </a:endParaRPr>
                    </a:p>
                  </a:txBody>
                  <a:tcPr marL="9525" marR="9525" marT="9525" marB="0" anchor="ctr">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endParaRPr lang="en-US" sz="1200" dirty="0"/>
                    </a:p>
                    <a:p>
                      <a:pPr algn="ctr" fontAlgn="b"/>
                      <a:r>
                        <a:rPr lang="en-US" sz="1200" dirty="0"/>
                        <a:t>2.3 (</a:t>
                      </a:r>
                      <a:r>
                        <a:rPr lang="en-US" sz="1200" dirty="0">
                          <a:cs typeface="Arial" panose="020B0604020202020204" pitchFamily="34" charset="0"/>
                        </a:rPr>
                        <a:t>0–3.3) </a:t>
                      </a:r>
                      <a:endParaRPr lang="en-US" sz="1200" b="0" i="0" u="none" strike="noStrike" dirty="0">
                        <a:solidFill>
                          <a:schemeClr val="tx1"/>
                        </a:solidFill>
                        <a:effectLst/>
                        <a:latin typeface="+mn-lt"/>
                      </a:endParaRPr>
                    </a:p>
                  </a:txBody>
                  <a:tcPr marL="9525" marR="9525" marT="9525" marB="0" anchor="ctr">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823044274"/>
                  </a:ext>
                </a:extLst>
              </a:tr>
            </a:tbl>
          </a:graphicData>
        </a:graphic>
      </p:graphicFrame>
      <p:sp>
        <p:nvSpPr>
          <p:cNvPr id="11" name="TextBox 10">
            <a:extLst>
              <a:ext uri="{FF2B5EF4-FFF2-40B4-BE49-F238E27FC236}">
                <a16:creationId xmlns:a16="http://schemas.microsoft.com/office/drawing/2014/main" id="{73557DBA-01FE-684B-AC19-25A33F1399C2}"/>
              </a:ext>
            </a:extLst>
          </p:cNvPr>
          <p:cNvSpPr txBox="1"/>
          <p:nvPr/>
        </p:nvSpPr>
        <p:spPr>
          <a:xfrm>
            <a:off x="0" y="1707393"/>
            <a:ext cx="5181600" cy="221599"/>
          </a:xfrm>
          <a:prstGeom prst="rect">
            <a:avLst/>
          </a:prstGeom>
          <a:noFill/>
        </p:spPr>
        <p:txBody>
          <a:bodyPr wrap="square" lIns="0" tIns="0" rIns="0" bIns="0" rtlCol="0">
            <a:spAutoFit/>
          </a:bodyPr>
          <a:lstStyle/>
          <a:p>
            <a:pPr algn="ctr">
              <a:lnSpc>
                <a:spcPct val="90000"/>
              </a:lnSpc>
            </a:pPr>
            <a:r>
              <a:rPr lang="en-US" sz="1600" b="1" dirty="0">
                <a:solidFill>
                  <a:prstClr val="black"/>
                </a:solidFill>
                <a:latin typeface="Arial"/>
              </a:rPr>
              <a:t>Demographics</a:t>
            </a:r>
          </a:p>
        </p:txBody>
      </p:sp>
      <p:sp>
        <p:nvSpPr>
          <p:cNvPr id="12" name="Rectangle 11">
            <a:extLst>
              <a:ext uri="{FF2B5EF4-FFF2-40B4-BE49-F238E27FC236}">
                <a16:creationId xmlns:a16="http://schemas.microsoft.com/office/drawing/2014/main" id="{2F36D89F-2045-CA47-B843-0823B3BF9F23}"/>
              </a:ext>
            </a:extLst>
          </p:cNvPr>
          <p:cNvSpPr/>
          <p:nvPr/>
        </p:nvSpPr>
        <p:spPr>
          <a:xfrm>
            <a:off x="5508170" y="2471433"/>
            <a:ext cx="3232113" cy="738664"/>
          </a:xfrm>
          <a:prstGeom prst="rect">
            <a:avLst/>
          </a:prstGeom>
        </p:spPr>
        <p:txBody>
          <a:bodyPr wrap="square">
            <a:spAutoFit/>
          </a:bodyPr>
          <a:lstStyle/>
          <a:p>
            <a:pPr marL="285750" indent="-285750">
              <a:buFont typeface="Arial" panose="020B0604020202020204" pitchFamily="34" charset="0"/>
              <a:buChar char="•"/>
            </a:pPr>
            <a:r>
              <a:rPr lang="en-GB" sz="1400" dirty="0">
                <a:solidFill>
                  <a:prstClr val="black"/>
                </a:solidFill>
                <a:latin typeface="Arial"/>
              </a:rPr>
              <a:t>Patients were enrolled in the Gilead SVR Registry within 3 months of achieving SVR.</a:t>
            </a:r>
            <a:endParaRPr lang="en-US" sz="1400" dirty="0">
              <a:solidFill>
                <a:prstClr val="black"/>
              </a:solidFill>
              <a:latin typeface="Arial"/>
            </a:endParaRPr>
          </a:p>
        </p:txBody>
      </p:sp>
    </p:spTree>
    <p:extLst>
      <p:ext uri="{BB962C8B-B14F-4D97-AF65-F5344CB8AC3E}">
        <p14:creationId xmlns:p14="http://schemas.microsoft.com/office/powerpoint/2010/main" val="88089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319219D-B5F9-4440-998E-3E36A58AA135}"/>
              </a:ext>
            </a:extLst>
          </p:cNvPr>
          <p:cNvSpPr>
            <a:spLocks noGrp="1" noChangeArrowheads="1"/>
          </p:cNvSpPr>
          <p:nvPr>
            <p:ph type="title"/>
          </p:nvPr>
        </p:nvSpPr>
        <p:spPr>
          <a:xfrm>
            <a:off x="451653" y="438429"/>
            <a:ext cx="8676180" cy="676564"/>
          </a:xfrm>
        </p:spPr>
        <p:txBody>
          <a:bodyPr/>
          <a:lstStyle/>
          <a:p>
            <a:r>
              <a:rPr lang="en-US" altLang="en-US" sz="2800" b="1" dirty="0">
                <a:solidFill>
                  <a:srgbClr val="008C99"/>
                </a:solidFill>
              </a:rPr>
              <a:t>Long-Term Follow Up on Patients with Cirrhosis After Achieving SVR in </a:t>
            </a:r>
            <a:r>
              <a:rPr lang="en-GB" altLang="en-US" sz="2800" b="1" dirty="0">
                <a:solidFill>
                  <a:srgbClr val="008C99"/>
                </a:solidFill>
              </a:rPr>
              <a:t>SOF-based Clinical Trials</a:t>
            </a:r>
            <a:endParaRPr lang="en-US" altLang="en-US" sz="2800" b="1" dirty="0">
              <a:solidFill>
                <a:srgbClr val="008C99"/>
              </a:solidFill>
            </a:endParaRPr>
          </a:p>
        </p:txBody>
      </p:sp>
      <p:sp>
        <p:nvSpPr>
          <p:cNvPr id="5" name="Footer Placeholder 4">
            <a:extLst>
              <a:ext uri="{FF2B5EF4-FFF2-40B4-BE49-F238E27FC236}">
                <a16:creationId xmlns:a16="http://schemas.microsoft.com/office/drawing/2014/main" id="{5A30A5A9-05DA-C946-AEB7-3198B8201DF5}"/>
              </a:ext>
            </a:extLst>
          </p:cNvPr>
          <p:cNvSpPr txBox="1">
            <a:spLocks/>
          </p:cNvSpPr>
          <p:nvPr/>
        </p:nvSpPr>
        <p:spPr>
          <a:xfrm>
            <a:off x="1878227" y="6539425"/>
            <a:ext cx="5387546" cy="161584"/>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err="1">
                <a:solidFill>
                  <a:schemeClr val="bg1"/>
                </a:solidFill>
              </a:rPr>
              <a:t>Mangia</a:t>
            </a:r>
            <a:r>
              <a:rPr lang="en-US" sz="1400" dirty="0">
                <a:solidFill>
                  <a:schemeClr val="bg1"/>
                </a:solidFill>
              </a:rPr>
              <a:t>, EASL 2018, GS-018</a:t>
            </a:r>
          </a:p>
        </p:txBody>
      </p:sp>
      <p:sp>
        <p:nvSpPr>
          <p:cNvPr id="6" name="Text Placeholder 4">
            <a:extLst>
              <a:ext uri="{FF2B5EF4-FFF2-40B4-BE49-F238E27FC236}">
                <a16:creationId xmlns:a16="http://schemas.microsoft.com/office/drawing/2014/main" id="{FE76381F-F5C0-9644-AF44-8D4AA88B82DF}"/>
              </a:ext>
            </a:extLst>
          </p:cNvPr>
          <p:cNvSpPr txBox="1">
            <a:spLocks/>
          </p:cNvSpPr>
          <p:nvPr/>
        </p:nvSpPr>
        <p:spPr>
          <a:xfrm>
            <a:off x="376918" y="28575"/>
            <a:ext cx="8229600" cy="303212"/>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ct val="0"/>
              </a:spcBef>
              <a:buClr>
                <a:srgbClr val="E2E2E2">
                  <a:lumMod val="75000"/>
                </a:srgbClr>
              </a:buClr>
              <a:buFont typeface="Wingdings" panose="05000000000000000000" pitchFamily="2" charset="2"/>
              <a:buNone/>
            </a:pPr>
            <a:r>
              <a:rPr lang="en-US" sz="1400" dirty="0">
                <a:solidFill>
                  <a:prstClr val="black"/>
                </a:solidFill>
                <a:latin typeface="Arial"/>
              </a:rPr>
              <a:t>Gilead Cirrhosis Registry</a:t>
            </a:r>
          </a:p>
        </p:txBody>
      </p:sp>
      <p:sp>
        <p:nvSpPr>
          <p:cNvPr id="7" name="Text Placeholder 6">
            <a:extLst>
              <a:ext uri="{FF2B5EF4-FFF2-40B4-BE49-F238E27FC236}">
                <a16:creationId xmlns:a16="http://schemas.microsoft.com/office/drawing/2014/main" id="{444604B7-FC13-604F-AD30-2EF2C20B3FF1}"/>
              </a:ext>
            </a:extLst>
          </p:cNvPr>
          <p:cNvSpPr txBox="1">
            <a:spLocks/>
          </p:cNvSpPr>
          <p:nvPr/>
        </p:nvSpPr>
        <p:spPr>
          <a:xfrm>
            <a:off x="379849" y="1277706"/>
            <a:ext cx="8497452" cy="875489"/>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Font typeface="Wingdings" panose="05000000000000000000" pitchFamily="2" charset="2"/>
              <a:buNone/>
            </a:pPr>
            <a:r>
              <a:rPr lang="en-US" sz="1800" dirty="0">
                <a:solidFill>
                  <a:prstClr val="black"/>
                </a:solidFill>
                <a:latin typeface="Arial"/>
              </a:rPr>
              <a:t>1245 patients with decompensated and compensated cirrhosis followed after SVR with a SOF-based regimen</a:t>
            </a:r>
          </a:p>
        </p:txBody>
      </p:sp>
      <p:sp>
        <p:nvSpPr>
          <p:cNvPr id="9" name="TextBox 8">
            <a:extLst>
              <a:ext uri="{FF2B5EF4-FFF2-40B4-BE49-F238E27FC236}">
                <a16:creationId xmlns:a16="http://schemas.microsoft.com/office/drawing/2014/main" id="{598B4B69-C16F-C045-8CD1-F8148FF758AD}"/>
              </a:ext>
            </a:extLst>
          </p:cNvPr>
          <p:cNvSpPr txBox="1"/>
          <p:nvPr/>
        </p:nvSpPr>
        <p:spPr>
          <a:xfrm>
            <a:off x="735963" y="5842773"/>
            <a:ext cx="7772399" cy="387798"/>
          </a:xfrm>
          <a:prstGeom prst="rect">
            <a:avLst/>
          </a:prstGeom>
          <a:noFill/>
        </p:spPr>
        <p:txBody>
          <a:bodyPr wrap="square" lIns="0" tIns="0" rIns="0" bIns="0" rtlCol="0">
            <a:spAutoFit/>
          </a:bodyPr>
          <a:lstStyle/>
          <a:p>
            <a:pPr algn="ctr">
              <a:lnSpc>
                <a:spcPct val="90000"/>
              </a:lnSpc>
            </a:pPr>
            <a:r>
              <a:rPr lang="en-US" sz="1400" b="1" dirty="0">
                <a:solidFill>
                  <a:prstClr val="black"/>
                </a:solidFill>
                <a:latin typeface="Arial"/>
              </a:rPr>
              <a:t>The majority of patients with decompensated cirrhosis showed improvement in CTP class and the rate of </a:t>
            </a:r>
            <a:r>
              <a:rPr lang="en-US" sz="1400" b="1" i="1" dirty="0">
                <a:solidFill>
                  <a:prstClr val="black"/>
                </a:solidFill>
                <a:latin typeface="Arial"/>
              </a:rPr>
              <a:t>de novo </a:t>
            </a:r>
            <a:r>
              <a:rPr lang="en-US" sz="1400" b="1" dirty="0">
                <a:solidFill>
                  <a:prstClr val="black"/>
                </a:solidFill>
                <a:latin typeface="Arial"/>
              </a:rPr>
              <a:t>HCC was decreased with the achievement of SVR</a:t>
            </a:r>
          </a:p>
        </p:txBody>
      </p:sp>
      <p:sp>
        <p:nvSpPr>
          <p:cNvPr id="19" name="TextBox 18">
            <a:extLst>
              <a:ext uri="{FF2B5EF4-FFF2-40B4-BE49-F238E27FC236}">
                <a16:creationId xmlns:a16="http://schemas.microsoft.com/office/drawing/2014/main" id="{D2F34135-C901-914D-98C5-2F216F5487CE}"/>
              </a:ext>
            </a:extLst>
          </p:cNvPr>
          <p:cNvSpPr txBox="1"/>
          <p:nvPr/>
        </p:nvSpPr>
        <p:spPr>
          <a:xfrm>
            <a:off x="3064071" y="6255971"/>
            <a:ext cx="5660829" cy="161583"/>
          </a:xfrm>
          <a:prstGeom prst="rect">
            <a:avLst/>
          </a:prstGeom>
          <a:noFill/>
        </p:spPr>
        <p:txBody>
          <a:bodyPr wrap="square" lIns="0" tIns="0" rIns="0" bIns="0" rtlCol="0">
            <a:spAutoFit/>
          </a:bodyPr>
          <a:lstStyle/>
          <a:p>
            <a:r>
              <a:rPr lang="en-GB" altLang="en-US" sz="1050" dirty="0">
                <a:solidFill>
                  <a:prstClr val="black"/>
                </a:solidFill>
                <a:latin typeface="Arial"/>
              </a:rPr>
              <a:t>*13 reported deaths were excluded from the analysis.   6 were due to liver-related causes. </a:t>
            </a:r>
            <a:endParaRPr lang="en-GB" sz="1050" dirty="0">
              <a:solidFill>
                <a:prstClr val="black"/>
              </a:solidFill>
              <a:latin typeface="Arial"/>
            </a:endParaRPr>
          </a:p>
        </p:txBody>
      </p:sp>
      <p:pic>
        <p:nvPicPr>
          <p:cNvPr id="33" name="Picture 32">
            <a:extLst>
              <a:ext uri="{FF2B5EF4-FFF2-40B4-BE49-F238E27FC236}">
                <a16:creationId xmlns:a16="http://schemas.microsoft.com/office/drawing/2014/main" id="{67538352-DE49-6B44-B364-FD304A516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 y="1845322"/>
            <a:ext cx="8707576" cy="4088382"/>
          </a:xfrm>
          <a:prstGeom prst="rect">
            <a:avLst/>
          </a:prstGeom>
        </p:spPr>
      </p:pic>
    </p:spTree>
    <p:extLst>
      <p:ext uri="{BB962C8B-B14F-4D97-AF65-F5344CB8AC3E}">
        <p14:creationId xmlns:p14="http://schemas.microsoft.com/office/powerpoint/2010/main" val="1205651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E347053D512A4B990B481798FAA53D" ma:contentTypeVersion="9" ma:contentTypeDescription="Create a new document." ma:contentTypeScope="" ma:versionID="a7986e0be95369b605ea9b9e232d5508">
  <xsd:schema xmlns:xsd="http://www.w3.org/2001/XMLSchema" xmlns:xs="http://www.w3.org/2001/XMLSchema" xmlns:p="http://schemas.microsoft.com/office/2006/metadata/properties" xmlns:ns2="61107614-1b85-4d63-bfbe-29fcdc4d3c98" targetNamespace="http://schemas.microsoft.com/office/2006/metadata/properties" ma:root="true" ma:fieldsID="0df794d620e1639b8f80144e0a1bff91" ns2:_="">
    <xsd:import namespace="61107614-1b85-4d63-bfbe-29fcdc4d3c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07614-1b85-4d63-bfbe-29fcdc4d3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86672F-E27C-4CDE-8A55-B7D918C328B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66D0793-E425-4F56-A7ED-FB9C0B890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07614-1b85-4d63-bfbe-29fcdc4d3c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E8F9B2-817E-462D-9B2D-8DEC04BB49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2043</TotalTime>
  <Words>1854</Words>
  <Application>Microsoft Macintosh PowerPoint</Application>
  <PresentationFormat>On-screen Show (4:3)</PresentationFormat>
  <Paragraphs>236</Paragraphs>
  <Slides>17</Slides>
  <Notes>12</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17</vt:i4>
      </vt:variant>
    </vt:vector>
  </HeadingPairs>
  <TitlesOfParts>
    <vt:vector size="32" baseType="lpstr">
      <vt:lpstr>Arial</vt:lpstr>
      <vt:lpstr>BlinkMacSystemFont</vt:lpstr>
      <vt:lpstr>Calibri</vt:lpstr>
      <vt:lpstr>Calibri Light</vt:lpstr>
      <vt:lpstr>Gill Sans MT</vt:lpstr>
      <vt:lpstr>Wingdings</vt:lpstr>
      <vt:lpstr>Multipurpose Slides</vt:lpstr>
      <vt:lpstr>Map Slides</vt:lpstr>
      <vt:lpstr>Quote Slides</vt:lpstr>
      <vt:lpstr>Team Slides</vt:lpstr>
      <vt:lpstr>Technology Slides</vt:lpstr>
      <vt:lpstr>Basic Slides</vt:lpstr>
      <vt:lpstr>Closing</vt:lpstr>
      <vt:lpstr>Office Theme</vt:lpstr>
      <vt:lpstr>Prism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Long-Term Follow Up on Patients with Cirrhosis After Achieving SVR in SOF-based Clinical Trials</vt:lpstr>
      <vt:lpstr>PowerPoint Presentation</vt:lpstr>
      <vt:lpstr>SVR as a Predictor of De Novo and Recurrent HCC in HCV Patients</vt:lpstr>
      <vt:lpstr>Long-Term Real-Life Follow-Up of Patients with Chronic HCV and Decompensated Cirrhosis After DAAs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Judith Collins</cp:lastModifiedBy>
  <cp:revision>202</cp:revision>
  <dcterms:created xsi:type="dcterms:W3CDTF">2016-02-17T19:33:40Z</dcterms:created>
  <dcterms:modified xsi:type="dcterms:W3CDTF">2021-09-20T19:20:01Z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0x01010055E347053D512A4B990B481798FAA53D</vt:lpwstr>
  </property>
</Properties>
</file>