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28"/>
  </p:notesMasterIdLst>
  <p:handoutMasterIdLst>
    <p:handoutMasterId r:id="rId29"/>
  </p:handoutMasterIdLst>
  <p:sldIdLst>
    <p:sldId id="272" r:id="rId9"/>
    <p:sldId id="261" r:id="rId10"/>
    <p:sldId id="266" r:id="rId11"/>
    <p:sldId id="283" r:id="rId12"/>
    <p:sldId id="274" r:id="rId13"/>
    <p:sldId id="279" r:id="rId14"/>
    <p:sldId id="284" r:id="rId15"/>
    <p:sldId id="282" r:id="rId16"/>
    <p:sldId id="286" r:id="rId17"/>
    <p:sldId id="289" r:id="rId18"/>
    <p:sldId id="287" r:id="rId19"/>
    <p:sldId id="288" r:id="rId20"/>
    <p:sldId id="290" r:id="rId21"/>
    <p:sldId id="285" r:id="rId22"/>
    <p:sldId id="293" r:id="rId23"/>
    <p:sldId id="294" r:id="rId24"/>
    <p:sldId id="292" r:id="rId25"/>
    <p:sldId id="26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5AB"/>
    <a:srgbClr val="008C99"/>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5" autoAdjust="0"/>
    <p:restoredTop sz="84000" autoAdjust="0"/>
  </p:normalViewPr>
  <p:slideViewPr>
    <p:cSldViewPr snapToGrid="0">
      <p:cViewPr varScale="1">
        <p:scale>
          <a:sx n="64" d="100"/>
          <a:sy n="64" d="100"/>
        </p:scale>
        <p:origin x="1344" y="6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9/22/2021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 Id="rId6" Type="http://schemas.openxmlformats.org/officeDocument/2006/relationships/hyperlink" Target="http://microbiollogy.blogspot.com/2013/05/virology_8.html" TargetMode="External"/><Relationship Id="rId5" Type="http://schemas.openxmlformats.org/officeDocument/2006/relationships/hyperlink" Target="https://www.uptodate.com/contents/virology-of-human-papillomavirus-infections-and-the-link-to-cancer" TargetMode="External"/><Relationship Id="rId4" Type="http://schemas.openxmlformats.org/officeDocument/2006/relationships/hyperlink" Target="https://www.cdc.gov/hpv/hc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09 2021</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Cervical</a:t>
            </a:r>
            <a:r>
              <a:rPr lang="en-US" baseline="0" dirty="0"/>
              <a:t> cancer often has no signs or symptoms. In advanced disease, may cause bleeding or discharge</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135959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b="1" u="sng" dirty="0">
                <a:latin typeface="Arial" charset="0"/>
              </a:rPr>
              <a:t>Speakers Notes</a:t>
            </a:r>
          </a:p>
          <a:p>
            <a:pPr>
              <a:lnSpc>
                <a:spcPct val="90000"/>
              </a:lnSpc>
              <a:buFontTx/>
              <a:buChar char="•"/>
            </a:pPr>
            <a:r>
              <a:rPr lang="en-GB" sz="1200" dirty="0">
                <a:latin typeface="Arial" charset="0"/>
              </a:rPr>
              <a:t>Inform participants that although the discussion in this training is about screening for cervical cancer, the idea of conducting anal Pap smears for HIV-infected patients has recently gained momentum.</a:t>
            </a:r>
          </a:p>
          <a:p>
            <a:pPr>
              <a:lnSpc>
                <a:spcPct val="90000"/>
              </a:lnSpc>
            </a:pPr>
            <a:endParaRPr lang="en-GB" sz="1200" dirty="0">
              <a:latin typeface="Arial" charset="0"/>
            </a:endParaRPr>
          </a:p>
          <a:p>
            <a:pPr>
              <a:lnSpc>
                <a:spcPct val="90000"/>
              </a:lnSpc>
            </a:pPr>
            <a:r>
              <a:rPr lang="en-GB" sz="1200" u="sng" dirty="0">
                <a:latin typeface="Arial" charset="0"/>
              </a:rPr>
              <a:t>Anal and cervical cancers in HIV-infected patients</a:t>
            </a:r>
          </a:p>
          <a:p>
            <a:pPr>
              <a:lnSpc>
                <a:spcPct val="90000"/>
              </a:lnSpc>
              <a:buFontTx/>
              <a:buChar char="•"/>
            </a:pPr>
            <a:r>
              <a:rPr lang="en-GB" sz="1200" dirty="0">
                <a:latin typeface="Arial" charset="0"/>
              </a:rPr>
              <a:t>Anal and cervical cancers are associated with high-risk types of HPV infection.</a:t>
            </a:r>
          </a:p>
          <a:p>
            <a:pPr>
              <a:lnSpc>
                <a:spcPct val="90000"/>
              </a:lnSpc>
              <a:buFontTx/>
              <a:buChar char="•"/>
            </a:pPr>
            <a:r>
              <a:rPr lang="en-GB" sz="1200" dirty="0">
                <a:latin typeface="Arial" charset="0"/>
              </a:rPr>
              <a:t>The rates of anal cancer among MSM are comparable to the incidence of cervical cancer in women before the introduction of routine Pap smears (35/100,000) (</a:t>
            </a:r>
            <a:r>
              <a:rPr lang="en-GB" sz="1200" dirty="0" err="1">
                <a:latin typeface="Arial" charset="0"/>
              </a:rPr>
              <a:t>Chaio</a:t>
            </a:r>
            <a:r>
              <a:rPr lang="en-GB" sz="1200" dirty="0">
                <a:latin typeface="Arial" charset="0"/>
              </a:rPr>
              <a:t> et al., 2006).</a:t>
            </a:r>
          </a:p>
          <a:p>
            <a:pPr>
              <a:lnSpc>
                <a:spcPct val="90000"/>
              </a:lnSpc>
              <a:buFontTx/>
              <a:buChar char="•"/>
            </a:pPr>
            <a:r>
              <a:rPr lang="en-GB" sz="1200" dirty="0">
                <a:latin typeface="Arial" charset="0"/>
              </a:rPr>
              <a:t>The rates of anal cancer among HIV-infected MSM are about double what they are for non-HIV infected men.</a:t>
            </a:r>
          </a:p>
          <a:p>
            <a:pPr>
              <a:lnSpc>
                <a:spcPct val="90000"/>
              </a:lnSpc>
              <a:buFontTx/>
              <a:buChar char="•"/>
            </a:pPr>
            <a:r>
              <a:rPr lang="en-GB" sz="1200" dirty="0">
                <a:latin typeface="Arial" charset="0"/>
              </a:rPr>
              <a:t>Anal Pap smears are about as accurate in detecting pre-cancerous cells as cervical Pap smear.</a:t>
            </a:r>
          </a:p>
          <a:p>
            <a:pPr>
              <a:lnSpc>
                <a:spcPct val="90000"/>
              </a:lnSpc>
              <a:buFontTx/>
              <a:buChar char="•"/>
            </a:pPr>
            <a:r>
              <a:rPr lang="en-GB" sz="1200" dirty="0">
                <a:latin typeface="Arial" charset="0"/>
              </a:rPr>
              <a:t>Anal Pap smears involve inserting a swab blindly into the canal and fixing for cytological examination.  Anal cytology is defined by the Bethesda system as well and abnormal results are evaluated by high-resolution </a:t>
            </a:r>
            <a:r>
              <a:rPr lang="en-GB" sz="1200" dirty="0" err="1">
                <a:latin typeface="Arial" charset="0"/>
              </a:rPr>
              <a:t>anoscopy</a:t>
            </a:r>
            <a:r>
              <a:rPr lang="en-GB" sz="1200" dirty="0">
                <a:latin typeface="Arial" charset="0"/>
              </a:rPr>
              <a:t> and biopsy to produce a diagnosis.</a:t>
            </a:r>
          </a:p>
          <a:p>
            <a:pPr>
              <a:lnSpc>
                <a:spcPct val="90000"/>
              </a:lnSpc>
              <a:buFontTx/>
              <a:buChar char="•"/>
            </a:pPr>
            <a:endParaRPr lang="en-GB" sz="1200" dirty="0">
              <a:latin typeface="Arial" charset="0"/>
            </a:endParaRPr>
          </a:p>
          <a:p>
            <a:pPr>
              <a:lnSpc>
                <a:spcPct val="90000"/>
              </a:lnSpc>
            </a:pPr>
            <a:r>
              <a:rPr lang="en-GB" sz="1200" u="sng" dirty="0">
                <a:latin typeface="Arial" charset="0"/>
              </a:rPr>
              <a:t>Recommendations on the utility of anal Pap smears</a:t>
            </a:r>
          </a:p>
          <a:p>
            <a:pPr>
              <a:lnSpc>
                <a:spcPct val="90000"/>
              </a:lnSpc>
              <a:buFontTx/>
              <a:buChar char="•"/>
            </a:pPr>
            <a:r>
              <a:rPr lang="en-GB" sz="1200" dirty="0">
                <a:latin typeface="Arial" charset="0"/>
              </a:rPr>
              <a:t>Literature on the utility of anal Pap smears for HIV-infected individuals is limited due to the lack of published randomized clinical trials data looking at anal Pap smears. </a:t>
            </a:r>
          </a:p>
          <a:p>
            <a:pPr>
              <a:lnSpc>
                <a:spcPct val="90000"/>
              </a:lnSpc>
              <a:buFontTx/>
              <a:buChar char="•"/>
            </a:pPr>
            <a:r>
              <a:rPr lang="en-GB" sz="1200" dirty="0">
                <a:latin typeface="Arial" charset="0"/>
              </a:rPr>
              <a:t>Stay tuned to developments and changes as data becomes available on whether performing anal Pap smears should be a part of routine healthcare for our HIV-infected patients.</a:t>
            </a:r>
          </a:p>
          <a:p>
            <a:pPr>
              <a:lnSpc>
                <a:spcPct val="90000"/>
              </a:lnSpc>
              <a:buFontTx/>
              <a:buChar char="•"/>
            </a:pPr>
            <a:r>
              <a:rPr lang="en-GB" sz="1200" dirty="0">
                <a:latin typeface="Arial" charset="0"/>
              </a:rPr>
              <a:t>As of 2007, the New York State AIDS Institute recommends that providers conduct anal Pap smears for MSM, any patient with </a:t>
            </a:r>
            <a:r>
              <a:rPr lang="en-GB" sz="1200" dirty="0" err="1">
                <a:latin typeface="Arial" charset="0"/>
              </a:rPr>
              <a:t>anogenital</a:t>
            </a:r>
            <a:r>
              <a:rPr lang="en-GB" sz="1200" dirty="0">
                <a:latin typeface="Arial" charset="0"/>
              </a:rPr>
              <a:t> warts, and women with a history of cervical or vulvar histological abnormality.</a:t>
            </a:r>
          </a:p>
          <a:p>
            <a:pPr>
              <a:lnSpc>
                <a:spcPct val="90000"/>
              </a:lnSpc>
              <a:buFontTx/>
              <a:buChar char="•"/>
            </a:pPr>
            <a:r>
              <a:rPr lang="en-GB" sz="1200" dirty="0">
                <a:latin typeface="Arial" charset="0"/>
              </a:rPr>
              <a:t>If providers want to consider anal Pap smears, they should be sure to coordinate follow-up with a practice that is capable or conducting high-resolution </a:t>
            </a:r>
            <a:r>
              <a:rPr lang="en-GB" sz="1200" dirty="0" err="1">
                <a:latin typeface="Arial" charset="0"/>
              </a:rPr>
              <a:t>anoscopy</a:t>
            </a:r>
            <a:r>
              <a:rPr lang="en-GB" sz="1200" dirty="0">
                <a:latin typeface="Arial" charset="0"/>
              </a:rPr>
              <a:t>.</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17975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charset="0"/>
                <a:cs typeface="Helvetica" charset="0"/>
              </a:rPr>
              <a:t>The anal canal is approximately 4 cm long from the anal verge (margin) to the transitional zone. The dentate line (also called the pectinate line) is located at the proximal end of the anus. The flat squamous cells of the anal canal end here. The transitional (transition, transformation) zone has been considered synonymous with the dentate line owing to their proximity, but the transitional zone is actually just proximal to the dentate line, is considered part of the anus, and contains cube-shaped cells called transitional cells. It is the junction between rectal columnar epithelium and anal squamous epithelium, similar to the cervical transitional zone. Above the transitional zone is the rectum with its columnar epithelium. Adapted from Netter.   </a:t>
            </a:r>
            <a:r>
              <a:rPr lang="en-US" sz="1200" baseline="30000" dirty="0">
                <a:latin typeface="Helvetica" charset="0"/>
                <a:cs typeface="Helvetica" charset="0"/>
              </a:rPr>
              <a:t>5</a:t>
            </a:r>
            <a:r>
              <a:rPr lang="en-US" sz="1200" dirty="0">
                <a:latin typeface="Helvetica" charset="0"/>
                <a:cs typeface="Helvetica" charset="0"/>
              </a:rPr>
              <a:t>   
</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338432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swab (unlike</a:t>
            </a:r>
            <a:r>
              <a:rPr lang="en-US" baseline="0" dirty="0"/>
              <a:t> cervical swab which is visualized during speculum exam)</a:t>
            </a:r>
          </a:p>
          <a:p>
            <a:r>
              <a:rPr lang="en-US" dirty="0"/>
              <a:t>Goal: sample at dentate</a:t>
            </a:r>
            <a:r>
              <a:rPr lang="en-US" baseline="0" dirty="0"/>
              <a:t> line, where rectal mucosa and squamous mucosa meet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Wenoah Veikley,, ACRN:  “</a:t>
            </a:r>
            <a:r>
              <a:rPr lang="en-US" sz="1200" dirty="0">
                <a:solidFill>
                  <a:schemeClr val="tx1"/>
                </a:solidFill>
              </a:rPr>
              <a:t>Longer than you or patient are comfortable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685800" indent="-685800">
              <a:buFont typeface="Arial" panose="020B0604020202020204" pitchFamily="34" charset="0"/>
              <a:buChar char="•"/>
            </a:pPr>
            <a:r>
              <a:rPr lang="en-US" sz="1200" dirty="0"/>
              <a:t>An anal Papanicolaou is a simple test which detects abnormal cells which that may be a possible precursor of anal cancer, and can determine need for referral for HRA and further intervention</a:t>
            </a:r>
          </a:p>
          <a:p>
            <a:pPr marL="685800" indent="-685800">
              <a:buFont typeface="Arial" panose="020B0604020202020204" pitchFamily="34" charset="0"/>
              <a:buChar char="•"/>
            </a:pPr>
            <a:r>
              <a:rPr lang="en-US" sz="1200" dirty="0"/>
              <a:t>The anal pap can be done by a clinician, or by the patient via self collection.</a:t>
            </a:r>
          </a:p>
          <a:p>
            <a:pPr marL="685800" indent="-685800">
              <a:buFont typeface="Arial" panose="020B0604020202020204" pitchFamily="34" charset="0"/>
              <a:buChar char="•"/>
            </a:pPr>
            <a:r>
              <a:rPr lang="en-US" sz="1200" dirty="0"/>
              <a:t>Studies have shown that anal self-sampling and accuracy was similar to that of clinician sampled specimens.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155516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179019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Squamous cell abnormalities</a:t>
            </a:r>
          </a:p>
          <a:p>
            <a:pPr lvl="1"/>
            <a:r>
              <a:rPr lang="en-US" dirty="0">
                <a:solidFill>
                  <a:schemeClr val="tx1"/>
                </a:solidFill>
              </a:rPr>
              <a:t>Atypical squamous cells </a:t>
            </a:r>
          </a:p>
          <a:p>
            <a:pPr lvl="2"/>
            <a:r>
              <a:rPr lang="en-US" sz="2400" dirty="0">
                <a:solidFill>
                  <a:schemeClr val="tx1"/>
                </a:solidFill>
              </a:rPr>
              <a:t>Atypical squamous cells of undetermined significance</a:t>
            </a:r>
            <a:r>
              <a:rPr lang="en-US" dirty="0">
                <a:solidFill>
                  <a:schemeClr val="tx1"/>
                </a:solidFill>
              </a:rPr>
              <a:t> (ASC-US)</a:t>
            </a:r>
          </a:p>
          <a:p>
            <a:pPr lvl="2"/>
            <a:r>
              <a:rPr lang="en-US" sz="2400" dirty="0">
                <a:solidFill>
                  <a:schemeClr val="tx1"/>
                </a:solidFill>
              </a:rPr>
              <a:t>Atypical squamous cells – cannot exclude HSIL (ASC-H)</a:t>
            </a:r>
          </a:p>
          <a:p>
            <a:pPr lvl="1"/>
            <a:r>
              <a:rPr lang="en-US" dirty="0">
                <a:solidFill>
                  <a:schemeClr val="tx1"/>
                </a:solidFill>
              </a:rPr>
              <a:t>Low grade squamous intraepithelial lesion (LGSIL or LSIL)</a:t>
            </a:r>
          </a:p>
          <a:p>
            <a:pPr lvl="2"/>
            <a:r>
              <a:rPr lang="en-US" sz="2400" dirty="0">
                <a:solidFill>
                  <a:schemeClr val="tx1"/>
                </a:solidFill>
              </a:rPr>
              <a:t>HPV/mild dysplasia/CIN 1</a:t>
            </a:r>
          </a:p>
          <a:p>
            <a:pPr lvl="1"/>
            <a:r>
              <a:rPr lang="en-US" dirty="0">
                <a:solidFill>
                  <a:schemeClr val="tx1"/>
                </a:solidFill>
              </a:rPr>
              <a:t>High grade squamous intraepithelial lesion (HGSIL or HSIL)</a:t>
            </a:r>
          </a:p>
          <a:p>
            <a:pPr lvl="2"/>
            <a:r>
              <a:rPr lang="en-US" sz="2400" dirty="0">
                <a:solidFill>
                  <a:schemeClr val="tx1"/>
                </a:solidFill>
              </a:rPr>
              <a:t>CIS, CIN 2, CIN 3; invasiveness</a:t>
            </a:r>
          </a:p>
          <a:p>
            <a:pPr lvl="1"/>
            <a:r>
              <a:rPr lang="en-US" dirty="0">
                <a:solidFill>
                  <a:schemeClr val="tx1"/>
                </a:solidFill>
              </a:rPr>
              <a:t>Superficially invasive squamous cell carcinoma (SISCCA)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38084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https://www.ihs.gov/sites/hivaids/themes/responsive2017/display_objects/documents/ihshivguidelinesadultadolescent.pdf</a:t>
            </a:r>
          </a:p>
        </p:txBody>
      </p:sp>
      <p:sp>
        <p:nvSpPr>
          <p:cNvPr id="4" name="Slide Number Placeholder 3"/>
          <p:cNvSpPr>
            <a:spLocks noGrp="1"/>
          </p:cNvSpPr>
          <p:nvPr>
            <p:ph type="sldNum" sz="quarter" idx="5"/>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330007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22459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 study of American adults estimated the incidence of anal cancer per 100,000 people between 1996 and 2007.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32405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Palefsky</a:t>
            </a:r>
            <a:r>
              <a:rPr lang="en-US" sz="1200" dirty="0"/>
              <a:t>, JM. et al, </a:t>
            </a:r>
            <a:r>
              <a:rPr lang="en-US" sz="1200" u="sng" dirty="0" err="1"/>
              <a:t>Obstet</a:t>
            </a:r>
            <a:r>
              <a:rPr lang="en-US" sz="1200" u="sng" dirty="0"/>
              <a:t> </a:t>
            </a:r>
            <a:r>
              <a:rPr lang="en-US" sz="1200" u="sng" dirty="0" err="1"/>
              <a:t>Gynecol</a:t>
            </a:r>
            <a:r>
              <a:rPr lang="en-US" sz="1200" u="sng" dirty="0"/>
              <a:t> Clin </a:t>
            </a:r>
            <a:r>
              <a:rPr lang="en-US" sz="1200" dirty="0"/>
              <a:t>N Arm, 2009;36: 187-200.  Blomberg, M et al, </a:t>
            </a:r>
            <a:r>
              <a:rPr lang="en-US" sz="1200" u="sng" dirty="0"/>
              <a:t>JID</a:t>
            </a:r>
            <a:r>
              <a:rPr lang="en-US" sz="1200" dirty="0"/>
              <a:t>, 2012, May 15; 205: 1544-53. https://www.cdc.gov/cancer/cervical/basic_info/risk_factors.htm  </a:t>
            </a:r>
            <a:r>
              <a:rPr lang="en-US" dirty="0">
                <a:solidFill>
                  <a:schemeClr val="tx1"/>
                </a:solidFill>
              </a:rPr>
              <a:t>Cervical: 5+ years birth control pills, 3+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392213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Freedman, M. Prevalence of Anal Pap testing Among Men in HIV Medical Care who Have Sex with Men, United States, 2009-2012. ID Week, October 27, 2016, New Orleans.</a:t>
            </a:r>
          </a:p>
          <a:p>
            <a:r>
              <a:rPr lang="en-US" dirty="0">
                <a:solidFill>
                  <a:schemeClr val="tx1"/>
                </a:solidFill>
              </a:rPr>
              <a:t>Compared with white men, non-Hispanic blacks had a significantly lower pap testing rate (7% versus 13%</a:t>
            </a:r>
          </a:p>
          <a:p>
            <a:r>
              <a:rPr lang="en-US" dirty="0">
                <a:solidFill>
                  <a:schemeClr val="tx1"/>
                </a:solidFill>
              </a:rPr>
              <a:t>A total of 8514 men were classified as MSM and had both interview and medical record data.  An estimated 11% (95% confidence interval [CI] 9-13) of HIV-infected of MSM overall received anal pap testing in the 12 months before interview.....</a:t>
            </a:r>
            <a:r>
              <a:rPr lang="en-US" b="1" dirty="0">
                <a:solidFill>
                  <a:schemeClr val="tx1"/>
                </a:solidFill>
              </a:rPr>
              <a:t>lower in men with less than a high school education....</a:t>
            </a:r>
          </a:p>
          <a:p>
            <a:r>
              <a:rPr lang="en-US" dirty="0">
                <a:solidFill>
                  <a:schemeClr val="tx1"/>
                </a:solidFill>
              </a:rPr>
              <a:t>Men seen in a medical practice with more than 400 patients had a higher testing rate (14%) than those seen in practices with 50 to 400 patients (9%, P = 0.1) or fewer than 50 patients (4%, P &lt; 0.0001).</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271701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Additional optional reference:</a:t>
            </a:r>
            <a:r>
              <a:rPr lang="en-US" baseline="0" dirty="0"/>
              <a:t>  </a:t>
            </a:r>
            <a:r>
              <a:rPr lang="en-US" sz="1200" dirty="0"/>
              <a:t>Chin-Hong &amp; </a:t>
            </a:r>
            <a:r>
              <a:rPr lang="en-US" sz="1200" dirty="0" err="1"/>
              <a:t>Palefsky</a:t>
            </a:r>
            <a:r>
              <a:rPr lang="en-US" sz="1200" dirty="0"/>
              <a:t>, 2005. </a:t>
            </a:r>
          </a:p>
          <a:p>
            <a:r>
              <a:rPr lang="en-US" dirty="0">
                <a:solidFill>
                  <a:schemeClr val="tx1"/>
                </a:solidFill>
              </a:rPr>
              <a:t>HIV+ MSM:</a:t>
            </a:r>
            <a:r>
              <a:rPr lang="en-US" baseline="0" dirty="0">
                <a:solidFill>
                  <a:schemeClr val="tx1"/>
                </a:solidFill>
              </a:rPr>
              <a:t>  </a:t>
            </a:r>
            <a:r>
              <a:rPr lang="en-US" dirty="0">
                <a:solidFill>
                  <a:schemeClr val="tx1"/>
                </a:solidFill>
              </a:rPr>
              <a:t>Higher burden of HPV infection,</a:t>
            </a:r>
            <a:r>
              <a:rPr lang="en-US" baseline="0" dirty="0">
                <a:solidFill>
                  <a:schemeClr val="tx1"/>
                </a:solidFill>
              </a:rPr>
              <a:t> </a:t>
            </a:r>
            <a:r>
              <a:rPr lang="en-US" dirty="0">
                <a:solidFill>
                  <a:schemeClr val="tx1"/>
                </a:solidFill>
              </a:rPr>
              <a:t>Multiple HPV subtypes,</a:t>
            </a:r>
            <a:r>
              <a:rPr lang="en-US" baseline="0" dirty="0">
                <a:solidFill>
                  <a:schemeClr val="tx1"/>
                </a:solidFill>
              </a:rPr>
              <a:t> </a:t>
            </a:r>
            <a:r>
              <a:rPr lang="en-US" dirty="0">
                <a:solidFill>
                  <a:schemeClr val="tx1"/>
                </a:solidFill>
              </a:rPr>
              <a:t>More likely to develop  Anal Intraepithelial Neoplasia (AIN) than HIV negative </a:t>
            </a:r>
          </a:p>
          <a:p>
            <a:r>
              <a:rPr lang="en-US" dirty="0">
                <a:solidFill>
                  <a:schemeClr val="tx1"/>
                </a:solidFill>
              </a:rPr>
              <a:t>Relationship between decreased immune function and higher rates of anal and cervical HPV infection</a:t>
            </a:r>
          </a:p>
          <a:p>
            <a:r>
              <a:rPr lang="en-US" dirty="0">
                <a:solidFill>
                  <a:schemeClr val="tx1"/>
                </a:solidFill>
              </a:rPr>
              <a:t>Not any direct effect of HIV, rather, related to immune dysfunction</a:t>
            </a:r>
          </a:p>
          <a:p>
            <a:endParaRPr lang="en-US" dirty="0">
              <a:solidFill>
                <a:schemeClr val="tx1"/>
              </a:solidFill>
            </a:endParaRPr>
          </a:p>
          <a:p>
            <a:pPr marL="171450" indent="-171450">
              <a:buFont typeface="Arial" panose="020B0604020202020204" pitchFamily="34" charset="0"/>
              <a:buChar char="•"/>
            </a:pPr>
            <a:r>
              <a:rPr lang="en-US" sz="1200" dirty="0">
                <a:solidFill>
                  <a:schemeClr val="tx1"/>
                </a:solidFill>
              </a:rPr>
              <a:t>Double-stranded DNA virus that replicates in the nucleus of squamous epithelial cells, thus its link with cervical, anogenital, and oral sites. Single layer of flat cells with rapid diffusion. </a:t>
            </a:r>
          </a:p>
          <a:p>
            <a:pPr marL="171450" indent="-171450">
              <a:buFont typeface="Arial" panose="020B0604020202020204" pitchFamily="34" charset="0"/>
              <a:buChar char="•"/>
            </a:pPr>
            <a:r>
              <a:rPr lang="en-US" sz="1200" dirty="0">
                <a:solidFill>
                  <a:schemeClr val="tx1"/>
                </a:solidFill>
              </a:rPr>
              <a:t>Hundreds of papillomavirus types are capable of infecting humans. </a:t>
            </a:r>
          </a:p>
          <a:p>
            <a:pPr marL="171450" indent="-171450">
              <a:buFont typeface="Arial" panose="020B0604020202020204" pitchFamily="34" charset="0"/>
              <a:buChar char="•"/>
            </a:pPr>
            <a:r>
              <a:rPr lang="en-US" sz="1200" dirty="0">
                <a:solidFill>
                  <a:schemeClr val="tx1"/>
                </a:solidFill>
              </a:rPr>
              <a:t>Most cases of anal cancer are linked to infection by HPV-16, which is closely associated with cervical cancer. The infection is initiated by an opening in the skin, allowing virus entry and access to binding sites. </a:t>
            </a:r>
          </a:p>
          <a:p>
            <a:pPr marL="171450" indent="-171450" algn="l">
              <a:buFont typeface="Arial" panose="020B0604020202020204" pitchFamily="34" charset="0"/>
              <a:buChar char="•"/>
            </a:pPr>
            <a:r>
              <a:rPr lang="en-US" sz="1200" dirty="0">
                <a:solidFill>
                  <a:schemeClr val="tx1"/>
                </a:solidFill>
              </a:rPr>
              <a:t>Once the virus binds, it is brought into (endocytosed) into the host cell. Replication of the virus is closely associated with the differentiation state of the host squamous epithelial cell.</a:t>
            </a:r>
            <a:r>
              <a:rPr lang="en-US" dirty="0"/>
              <a:t> </a:t>
            </a:r>
          </a:p>
          <a:p>
            <a:pPr algn="l"/>
            <a:r>
              <a:rPr lang="en-US" sz="1200" dirty="0">
                <a:hlinkClick r:id="rId4"/>
              </a:rPr>
              <a:t>https://www.cdc.gov/hpv/hcp/</a:t>
            </a:r>
            <a:endParaRPr lang="en-US" sz="1200" dirty="0"/>
          </a:p>
          <a:p>
            <a:pPr algn="l"/>
            <a:r>
              <a:rPr lang="en-US" sz="1200" dirty="0">
                <a:hlinkClick r:id="rId5"/>
              </a:rPr>
              <a:t>https://www.uptodate.com/contents/virology-of-human-papillomavirus-infections-and-the-link-to-cancer</a:t>
            </a:r>
            <a:endParaRPr lang="en-US" sz="1200" dirty="0"/>
          </a:p>
          <a:p>
            <a:pPr algn="l"/>
            <a:r>
              <a:rPr lang="en-US" sz="1200" dirty="0">
                <a:hlinkClick r:id="rId6"/>
              </a:rPr>
              <a:t>http://microbiollogy.blogspot.com/2013/05/virology_8.html</a:t>
            </a:r>
            <a:endParaRPr lang="en-US" sz="1200" dirty="0"/>
          </a:p>
          <a:p>
            <a:pPr marL="171450" indent="-171450" algn="l">
              <a:buFont typeface="Arial" panose="020B0604020202020204" pitchFamily="34" charset="0"/>
              <a:buChar char="•"/>
            </a:pPr>
            <a:endParaRPr lang="en-US" dirty="0"/>
          </a:p>
          <a:p>
            <a:endParaRPr lang="en-US"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368531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charset="0"/>
              </a:rPr>
              <a:t>Speaker notes:</a:t>
            </a:r>
          </a:p>
          <a:p>
            <a:pPr>
              <a:buFontTx/>
              <a:buChar char="•"/>
            </a:pPr>
            <a:r>
              <a:rPr lang="en-GB" dirty="0">
                <a:latin typeface="Arial" charset="0"/>
              </a:rPr>
              <a:t>High viral loads and low CD4 cell counts among women with HIV have been associated with HPV infection in multiple studies.</a:t>
            </a:r>
          </a:p>
          <a:p>
            <a:pPr>
              <a:buFontTx/>
              <a:buChar char="•"/>
            </a:pPr>
            <a:r>
              <a:rPr lang="en-GB" dirty="0">
                <a:latin typeface="Arial" charset="0"/>
              </a:rPr>
              <a:t>Immune reconstitution with ARV therapy has not been shown in studies to lower rates of HPV progression to cancer unlike other conditions and diseases associated with the later stages of HIV infection.</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96962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https://aidsinfo.nih.gov/contentfiles/lvguidelines/glchunk/glchunk_343.pdf </a:t>
            </a:r>
          </a:p>
          <a:p>
            <a:r>
              <a:rPr lang="en-US" dirty="0"/>
              <a:t>11/2018 “AIN are recognized through visual inspection, including HRA and </a:t>
            </a:r>
            <a:r>
              <a:rPr lang="en-US" dirty="0" err="1"/>
              <a:t>bx</a:t>
            </a:r>
            <a:r>
              <a:rPr lang="en-US" dirty="0"/>
              <a:t> as needed. A DRE to feel for masses should be performed as part of routine evaluation.</a:t>
            </a:r>
          </a:p>
          <a:p>
            <a:r>
              <a:rPr lang="en-US" dirty="0"/>
              <a:t>2/2016</a:t>
            </a:r>
            <a:r>
              <a:rPr lang="en-US" baseline="0" dirty="0"/>
              <a:t> “Anal cytology screening should not be done without the availability of referral for HRA. </a:t>
            </a:r>
            <a:endParaRPr lang="en-US" dirty="0"/>
          </a:p>
          <a:p>
            <a:endParaRPr lang="en-US" dirty="0"/>
          </a:p>
          <a:p>
            <a:r>
              <a:rPr lang="en-US" dirty="0"/>
              <a:t>Berry, et al. Anogenital neoplasia</a:t>
            </a:r>
            <a:r>
              <a:rPr lang="en-US" baseline="0" dirty="0"/>
              <a:t> and HIV. HIV InSite. Nov 1998. Some experts recommend annual anal cytology for those at risk. </a:t>
            </a:r>
          </a:p>
          <a:p>
            <a:r>
              <a:rPr lang="en-US" sz="1200" dirty="0">
                <a:solidFill>
                  <a:schemeClr val="tx1"/>
                </a:solidFill>
              </a:rPr>
              <a:t>Aberg, JA, et al. CID 2013</a:t>
            </a:r>
            <a:r>
              <a:rPr lang="en-US" sz="1200" baseline="0" dirty="0">
                <a:solidFill>
                  <a:schemeClr val="tx1"/>
                </a:solidFill>
              </a:rPr>
              <a:t>. </a:t>
            </a:r>
            <a:r>
              <a:rPr lang="en-US" baseline="0" dirty="0"/>
              <a:t>MSM, women with hx receptive anal intercourse or </a:t>
            </a:r>
            <a:r>
              <a:rPr lang="en-US" baseline="0" dirty="0" err="1"/>
              <a:t>abn</a:t>
            </a:r>
            <a:r>
              <a:rPr lang="en-US" baseline="0" dirty="0"/>
              <a:t> cervical pap, and all HIV with genital warts should have anal ap.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THS, </a:t>
            </a:r>
            <a:r>
              <a:rPr lang="en-US" sz="1200" dirty="0"/>
              <a:t>The current guidelines for patient’s living with HIV is to screen for anal dysplasia with an annual digital anorectal screen (dare) for all patients ≥35 years old and those &lt;35 with symptoms of anal cancer. This is done with an Anal Papanicolaou with cytology. A baseline test should be obtained, and if normal be performed annually thereafter. </a:t>
            </a:r>
          </a:p>
          <a:p>
            <a:br>
              <a:rPr lang="en-US" dirty="0"/>
            </a:b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4250342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9/22/2021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9/22/2021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ivguidelines.org/hiv-care/anal-dysplasia-cancer/"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aidsinfo.nih.gov/guidelines/html/4/adult-and-adolescent-opportunistic-infection/0" TargetMode="External"/><Relationship Id="rId4" Type="http://schemas.openxmlformats.org/officeDocument/2006/relationships/hyperlink" Target="http://www.idsociety.org/Guidelines/Patient_Care/IDSA_Practice_Guidelines/Infections_By_Organism-28143/HIV/AIDS/Primary_Care_Management_of_HIV-Infected_Patient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image" Target="../media/image24.png"/><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ancer/dcpc/dat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hyperlink" Target="https://theconversation.com/how-the-anal-cancer-epidemic-in-gay-and-bi-hiv-positive-men-can-be-prevented-8035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Indian Country HIV </a:t>
            </a:r>
            <a:r>
              <a:rPr lang="en-US" dirty="0" err="1">
                <a:solidFill>
                  <a:srgbClr val="008C99"/>
                </a:solidFill>
              </a:rPr>
              <a:t>TeleECHO</a:t>
            </a:r>
            <a:endParaRPr lang="en-US" dirty="0">
              <a:solidFill>
                <a:srgbClr val="008C99"/>
              </a:solidFill>
            </a:endParaRP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Screening &amp; Management of Anal Dysplasia in the HIV Clinic</a:t>
            </a:r>
          </a:p>
        </p:txBody>
      </p:sp>
      <p:sp>
        <p:nvSpPr>
          <p:cNvPr id="4" name="Text Placeholder 2"/>
          <p:cNvSpPr txBox="1">
            <a:spLocks/>
          </p:cNvSpPr>
          <p:nvPr/>
        </p:nvSpPr>
        <p:spPr>
          <a:xfrm>
            <a:off x="2317316" y="3799976"/>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9/8/2021</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812097"/>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Clinical Director, SCAETC</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200" dirty="0">
                <a:solidFill>
                  <a:srgbClr val="008C99"/>
                </a:solidFill>
              </a:rPr>
              <a:t>Professor, Dept of IM, </a:t>
            </a:r>
            <a:r>
              <a:rPr lang="en-US" sz="2200" dirty="0" err="1">
                <a:solidFill>
                  <a:srgbClr val="008C99"/>
                </a:solidFill>
              </a:rPr>
              <a:t>Div</a:t>
            </a:r>
            <a:r>
              <a:rPr lang="en-US" sz="2200" dirty="0">
                <a:solidFill>
                  <a:srgbClr val="008C99"/>
                </a:solidFill>
              </a:rPr>
              <a:t> of ID, UNMHSC</a:t>
            </a: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Michelle Iandiorio, MD</a:t>
            </a:r>
          </a:p>
        </p:txBody>
      </p:sp>
      <p:pic>
        <p:nvPicPr>
          <p:cNvPr id="7" name="Picture 6">
            <a:extLst>
              <a:ext uri="{FF2B5EF4-FFF2-40B4-BE49-F238E27FC236}">
                <a16:creationId xmlns:a16="http://schemas.microsoft.com/office/drawing/2014/main" id="{0CED03F1-6590-A542-9BF1-CB8C80AE7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90" y="5625603"/>
            <a:ext cx="1041797" cy="1039091"/>
          </a:xfrm>
          <a:prstGeom prst="rect">
            <a:avLst/>
          </a:prstGeom>
        </p:spPr>
      </p:pic>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Anal Cancer Screening</a:t>
            </a:r>
          </a:p>
        </p:txBody>
      </p:sp>
      <p:sp>
        <p:nvSpPr>
          <p:cNvPr id="4" name="Text Placeholder 3"/>
          <p:cNvSpPr>
            <a:spLocks noGrp="1"/>
          </p:cNvSpPr>
          <p:nvPr>
            <p:ph type="body" sz="quarter" idx="20"/>
          </p:nvPr>
        </p:nvSpPr>
        <p:spPr>
          <a:xfrm>
            <a:off x="316089" y="1233377"/>
            <a:ext cx="8376355" cy="4941645"/>
          </a:xfrm>
        </p:spPr>
        <p:txBody>
          <a:bodyPr/>
          <a:lstStyle/>
          <a:p>
            <a:r>
              <a:rPr lang="en-US" dirty="0">
                <a:solidFill>
                  <a:schemeClr val="tx1"/>
                </a:solidFill>
              </a:rPr>
              <a:t>Perianal &amp; anal exam</a:t>
            </a:r>
          </a:p>
          <a:p>
            <a:pPr lvl="1"/>
            <a:r>
              <a:rPr lang="en-US" dirty="0">
                <a:solidFill>
                  <a:schemeClr val="tx1"/>
                </a:solidFill>
              </a:rPr>
              <a:t>Important in men &amp; women</a:t>
            </a:r>
          </a:p>
          <a:p>
            <a:pPr lvl="1"/>
            <a:r>
              <a:rPr lang="en-US" dirty="0">
                <a:solidFill>
                  <a:schemeClr val="tx1"/>
                </a:solidFill>
              </a:rPr>
              <a:t>Visualize external lesions</a:t>
            </a:r>
          </a:p>
          <a:p>
            <a:pPr lvl="1"/>
            <a:r>
              <a:rPr lang="en-US" dirty="0">
                <a:solidFill>
                  <a:schemeClr val="tx1"/>
                </a:solidFill>
              </a:rPr>
              <a:t>Masses may be palpated by DRE</a:t>
            </a:r>
          </a:p>
          <a:p>
            <a:endParaRPr lang="en-US" dirty="0">
              <a:solidFill>
                <a:schemeClr val="tx1"/>
              </a:solidFill>
            </a:endParaRPr>
          </a:p>
          <a:p>
            <a:r>
              <a:rPr lang="en-US" dirty="0">
                <a:solidFill>
                  <a:schemeClr val="tx1"/>
                </a:solidFill>
              </a:rPr>
              <a:t>Symptom review</a:t>
            </a:r>
          </a:p>
          <a:p>
            <a:pPr lvl="1"/>
            <a:r>
              <a:rPr lang="en-US" dirty="0">
                <a:solidFill>
                  <a:schemeClr val="tx1"/>
                </a:solidFill>
              </a:rPr>
              <a:t>Anal bleeding</a:t>
            </a:r>
          </a:p>
          <a:p>
            <a:pPr lvl="1"/>
            <a:r>
              <a:rPr lang="en-US" dirty="0">
                <a:solidFill>
                  <a:schemeClr val="tx1"/>
                </a:solidFill>
              </a:rPr>
              <a:t>Anal itching, pain</a:t>
            </a:r>
          </a:p>
          <a:p>
            <a:pPr lvl="1"/>
            <a:r>
              <a:rPr lang="en-US" dirty="0">
                <a:solidFill>
                  <a:schemeClr val="tx1"/>
                </a:solidFill>
              </a:rPr>
              <a:t>Anal discharge</a:t>
            </a:r>
          </a:p>
          <a:p>
            <a:pPr lvl="1"/>
            <a:r>
              <a:rPr lang="en-US" dirty="0">
                <a:solidFill>
                  <a:schemeClr val="tx1"/>
                </a:solidFill>
              </a:rPr>
              <a:t>Narrowing of stool</a:t>
            </a:r>
          </a:p>
          <a:p>
            <a:pPr lvl="1"/>
            <a:r>
              <a:rPr lang="en-US" dirty="0">
                <a:solidFill>
                  <a:schemeClr val="tx1"/>
                </a:solidFill>
              </a:rPr>
              <a:t>Mass in anus</a:t>
            </a:r>
          </a:p>
        </p:txBody>
      </p:sp>
      <p:pic>
        <p:nvPicPr>
          <p:cNvPr id="2" name="Picture 1"/>
          <p:cNvPicPr>
            <a:picLocks noChangeAspect="1"/>
          </p:cNvPicPr>
          <p:nvPr/>
        </p:nvPicPr>
        <p:blipFill>
          <a:blip r:embed="rId3"/>
          <a:stretch>
            <a:fillRect/>
          </a:stretch>
        </p:blipFill>
        <p:spPr>
          <a:xfrm>
            <a:off x="5258785" y="1353055"/>
            <a:ext cx="3322608" cy="3316511"/>
          </a:xfrm>
          <a:prstGeom prst="rect">
            <a:avLst/>
          </a:prstGeom>
        </p:spPr>
      </p:pic>
      <p:sp>
        <p:nvSpPr>
          <p:cNvPr id="5" name="TextBox 4"/>
          <p:cNvSpPr txBox="1"/>
          <p:nvPr/>
        </p:nvSpPr>
        <p:spPr>
          <a:xfrm>
            <a:off x="5576711" y="4696174"/>
            <a:ext cx="2810933" cy="276999"/>
          </a:xfrm>
          <a:prstGeom prst="rect">
            <a:avLst/>
          </a:prstGeom>
          <a:noFill/>
        </p:spPr>
        <p:txBody>
          <a:bodyPr wrap="square" rtlCol="0">
            <a:spAutoFit/>
          </a:bodyPr>
          <a:lstStyle/>
          <a:p>
            <a:pPr algn="ctr"/>
            <a:r>
              <a:rPr lang="en-US" sz="1200" dirty="0"/>
              <a:t>Image from www.hpvvaccination.com</a:t>
            </a:r>
          </a:p>
        </p:txBody>
      </p:sp>
      <p:pic>
        <p:nvPicPr>
          <p:cNvPr id="6" name="Picture 5">
            <a:extLst>
              <a:ext uri="{FF2B5EF4-FFF2-40B4-BE49-F238E27FC236}">
                <a16:creationId xmlns:a16="http://schemas.microsoft.com/office/drawing/2014/main" id="{B022729D-54BA-44E4-A9CE-024529D5B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85999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HPV Infection &amp; Detection by Anal Cytology</a:t>
            </a:r>
          </a:p>
        </p:txBody>
      </p:sp>
      <p:sp>
        <p:nvSpPr>
          <p:cNvPr id="4" name="Text Placeholder 3"/>
          <p:cNvSpPr>
            <a:spLocks noGrp="1"/>
          </p:cNvSpPr>
          <p:nvPr>
            <p:ph type="body" sz="quarter" idx="20"/>
          </p:nvPr>
        </p:nvSpPr>
        <p:spPr>
          <a:xfrm>
            <a:off x="316089" y="1233377"/>
            <a:ext cx="8376355" cy="4941645"/>
          </a:xfrm>
        </p:spPr>
        <p:txBody>
          <a:bodyPr/>
          <a:lstStyle/>
          <a:p>
            <a:pPr>
              <a:buFont typeface="Wingdings" charset="0"/>
              <a:buChar char="§"/>
            </a:pPr>
            <a:r>
              <a:rPr lang="en-GB" sz="2400" dirty="0">
                <a:solidFill>
                  <a:schemeClr val="tx1"/>
                </a:solidFill>
              </a:rPr>
              <a:t>Men and women with HIV are at higher risk of developing squamous cell cancer of the anus (especially MSM)</a:t>
            </a:r>
          </a:p>
          <a:p>
            <a:pPr>
              <a:buFont typeface="Wingdings" charset="0"/>
              <a:buChar char="§"/>
            </a:pPr>
            <a:endParaRPr lang="en-GB" sz="800" dirty="0">
              <a:solidFill>
                <a:schemeClr val="tx1"/>
              </a:solidFill>
            </a:endParaRPr>
          </a:p>
          <a:p>
            <a:pPr>
              <a:buFont typeface="Wingdings" charset="0"/>
              <a:buChar char="§"/>
            </a:pPr>
            <a:r>
              <a:rPr lang="en-GB" sz="2400" dirty="0">
                <a:solidFill>
                  <a:schemeClr val="tx1"/>
                </a:solidFill>
              </a:rPr>
              <a:t>It is possible that screening HIV-infected patients with anal Pap smears will decrease the morbidity and mortality associated with anal cancers and dysplasia</a:t>
            </a:r>
          </a:p>
          <a:p>
            <a:pPr>
              <a:buFont typeface="Wingdings" charset="0"/>
              <a:buChar char="§"/>
            </a:pPr>
            <a:endParaRPr lang="en-GB" sz="800" dirty="0">
              <a:solidFill>
                <a:schemeClr val="tx1"/>
              </a:solidFill>
            </a:endParaRPr>
          </a:p>
          <a:p>
            <a:pPr>
              <a:buFont typeface="Wingdings" charset="0"/>
              <a:buChar char="§"/>
            </a:pPr>
            <a:r>
              <a:rPr lang="en-GB" sz="2400" dirty="0">
                <a:solidFill>
                  <a:schemeClr val="tx1"/>
                </a:solidFill>
              </a:rPr>
              <a:t>Evidence in support of performing routine anal Pap smears not available…</a:t>
            </a:r>
            <a:r>
              <a:rPr lang="en-GB" sz="2400" i="1" dirty="0">
                <a:solidFill>
                  <a:schemeClr val="tx1"/>
                </a:solidFill>
              </a:rPr>
              <a:t>yet</a:t>
            </a:r>
            <a:r>
              <a:rPr lang="en-GB" sz="2400" dirty="0">
                <a:solidFill>
                  <a:schemeClr val="tx1"/>
                </a:solidFill>
              </a:rPr>
              <a:t>, but some guidelines recommend anal Pap tests at baseline and annually for:</a:t>
            </a:r>
          </a:p>
          <a:p>
            <a:pPr lvl="1"/>
            <a:r>
              <a:rPr lang="en-GB" dirty="0">
                <a:solidFill>
                  <a:schemeClr val="tx1"/>
                </a:solidFill>
              </a:rPr>
              <a:t>MSM</a:t>
            </a:r>
          </a:p>
          <a:p>
            <a:pPr lvl="1"/>
            <a:r>
              <a:rPr lang="en-GB" dirty="0">
                <a:solidFill>
                  <a:schemeClr val="tx1"/>
                </a:solidFill>
              </a:rPr>
              <a:t>Any patient with history of </a:t>
            </a:r>
            <a:r>
              <a:rPr lang="en-GB" dirty="0" err="1">
                <a:solidFill>
                  <a:schemeClr val="tx1"/>
                </a:solidFill>
              </a:rPr>
              <a:t>anogenital</a:t>
            </a:r>
            <a:r>
              <a:rPr lang="en-GB" dirty="0">
                <a:solidFill>
                  <a:schemeClr val="tx1"/>
                </a:solidFill>
              </a:rPr>
              <a:t> warts</a:t>
            </a:r>
          </a:p>
          <a:p>
            <a:pPr lvl="1"/>
            <a:r>
              <a:rPr lang="en-GB" dirty="0">
                <a:solidFill>
                  <a:schemeClr val="tx1"/>
                </a:solidFill>
              </a:rPr>
              <a:t>Women with abnormal cervical or vulvar histology</a:t>
            </a:r>
          </a:p>
        </p:txBody>
      </p:sp>
      <p:pic>
        <p:nvPicPr>
          <p:cNvPr id="5" name="Picture 4">
            <a:extLst>
              <a:ext uri="{FF2B5EF4-FFF2-40B4-BE49-F238E27FC236}">
                <a16:creationId xmlns:a16="http://schemas.microsoft.com/office/drawing/2014/main" id="{F0245726-C2A1-4B91-95F7-49254011E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366878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893" y="129436"/>
            <a:ext cx="9006214" cy="6037330"/>
          </a:xfrm>
          <a:prstGeom prst="rect">
            <a:avLst/>
          </a:prstGeom>
        </p:spPr>
      </p:pic>
      <p:sp>
        <p:nvSpPr>
          <p:cNvPr id="7" name="TextBox 6"/>
          <p:cNvSpPr txBox="1"/>
          <p:nvPr/>
        </p:nvSpPr>
        <p:spPr>
          <a:xfrm>
            <a:off x="1599222" y="6028266"/>
            <a:ext cx="5945556" cy="276999"/>
          </a:xfrm>
          <a:prstGeom prst="rect">
            <a:avLst/>
          </a:prstGeom>
          <a:noFill/>
        </p:spPr>
        <p:txBody>
          <a:bodyPr wrap="square" rtlCol="0">
            <a:spAutoFit/>
          </a:bodyPr>
          <a:lstStyle/>
          <a:p>
            <a:pPr algn="ctr"/>
            <a:r>
              <a:rPr lang="en-US" sz="1200" dirty="0">
                <a:latin typeface="Helvetica" charset="0"/>
                <a:cs typeface="Helvetica" charset="0"/>
              </a:rPr>
              <a:t>J Am Osteopath Assoc. 2011;111(3_suppl_2):S35-S43. </a:t>
            </a:r>
          </a:p>
        </p:txBody>
      </p:sp>
      <p:pic>
        <p:nvPicPr>
          <p:cNvPr id="4" name="Picture 3">
            <a:extLst>
              <a:ext uri="{FF2B5EF4-FFF2-40B4-BE49-F238E27FC236}">
                <a16:creationId xmlns:a16="http://schemas.microsoft.com/office/drawing/2014/main" id="{0696FBB2-7C2E-4BAF-85AC-B099FD52A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44396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Anal PAP Smear/Cytology</a:t>
            </a:r>
          </a:p>
        </p:txBody>
      </p:sp>
      <p:sp>
        <p:nvSpPr>
          <p:cNvPr id="4" name="Text Placeholder 3"/>
          <p:cNvSpPr>
            <a:spLocks noGrp="1"/>
          </p:cNvSpPr>
          <p:nvPr>
            <p:ph type="body" sz="quarter" idx="20"/>
          </p:nvPr>
        </p:nvSpPr>
        <p:spPr>
          <a:xfrm>
            <a:off x="316089" y="1233377"/>
            <a:ext cx="5113867" cy="4941645"/>
          </a:xfrm>
        </p:spPr>
        <p:txBody>
          <a:bodyPr/>
          <a:lstStyle/>
          <a:p>
            <a:r>
              <a:rPr lang="en-US" dirty="0">
                <a:solidFill>
                  <a:schemeClr val="tx1"/>
                </a:solidFill>
              </a:rPr>
              <a:t>Blind-sample swab </a:t>
            </a:r>
          </a:p>
          <a:p>
            <a:endParaRPr lang="en-US" sz="900" dirty="0">
              <a:solidFill>
                <a:schemeClr val="tx1"/>
              </a:solidFill>
            </a:endParaRPr>
          </a:p>
          <a:p>
            <a:r>
              <a:rPr lang="en-US" dirty="0">
                <a:solidFill>
                  <a:schemeClr val="tx1"/>
                </a:solidFill>
              </a:rPr>
              <a:t>Moistened Dacron swab</a:t>
            </a:r>
          </a:p>
          <a:p>
            <a:endParaRPr lang="en-US" sz="900" dirty="0">
              <a:solidFill>
                <a:schemeClr val="tx1"/>
              </a:solidFill>
            </a:endParaRPr>
          </a:p>
          <a:p>
            <a:r>
              <a:rPr lang="en-US" dirty="0">
                <a:solidFill>
                  <a:schemeClr val="tx1"/>
                </a:solidFill>
              </a:rPr>
              <a:t>Insert swab 2-3 inches into anal canal</a:t>
            </a:r>
          </a:p>
          <a:p>
            <a:endParaRPr lang="en-US" sz="900" dirty="0">
              <a:solidFill>
                <a:schemeClr val="tx1"/>
              </a:solidFill>
            </a:endParaRPr>
          </a:p>
          <a:p>
            <a:r>
              <a:rPr lang="en-US" dirty="0">
                <a:solidFill>
                  <a:schemeClr val="tx1"/>
                </a:solidFill>
              </a:rPr>
              <a:t>Gentle pressure in 360 degrees while withdrawing over 30 seconds</a:t>
            </a:r>
          </a:p>
        </p:txBody>
      </p:sp>
      <p:pic>
        <p:nvPicPr>
          <p:cNvPr id="6" name="Picture 5"/>
          <p:cNvPicPr>
            <a:picLocks noChangeAspect="1"/>
          </p:cNvPicPr>
          <p:nvPr/>
        </p:nvPicPr>
        <p:blipFill>
          <a:blip r:embed="rId3"/>
          <a:stretch>
            <a:fillRect/>
          </a:stretch>
        </p:blipFill>
        <p:spPr>
          <a:xfrm>
            <a:off x="5429956" y="1233377"/>
            <a:ext cx="3479592" cy="3262117"/>
          </a:xfrm>
          <a:prstGeom prst="rect">
            <a:avLst/>
          </a:prstGeom>
        </p:spPr>
      </p:pic>
      <p:pic>
        <p:nvPicPr>
          <p:cNvPr id="7" name="Picture 6"/>
          <p:cNvPicPr>
            <a:picLocks noChangeAspect="1"/>
          </p:cNvPicPr>
          <p:nvPr/>
        </p:nvPicPr>
        <p:blipFill>
          <a:blip r:embed="rId4"/>
          <a:stretch>
            <a:fillRect/>
          </a:stretch>
        </p:blipFill>
        <p:spPr>
          <a:xfrm>
            <a:off x="6175728" y="4654983"/>
            <a:ext cx="2389839" cy="304826"/>
          </a:xfrm>
          <a:prstGeom prst="rect">
            <a:avLst/>
          </a:prstGeom>
        </p:spPr>
      </p:pic>
      <p:pic>
        <p:nvPicPr>
          <p:cNvPr id="8" name="Picture 7">
            <a:extLst>
              <a:ext uri="{FF2B5EF4-FFF2-40B4-BE49-F238E27FC236}">
                <a16:creationId xmlns:a16="http://schemas.microsoft.com/office/drawing/2014/main" id="{9B5485D6-53EE-4CD0-9FBA-89F675B4D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80913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Anal Cytology Nomenclature</a:t>
            </a:r>
          </a:p>
        </p:txBody>
      </p:sp>
      <p:sp>
        <p:nvSpPr>
          <p:cNvPr id="4" name="Text Placeholder 3"/>
          <p:cNvSpPr>
            <a:spLocks noGrp="1"/>
          </p:cNvSpPr>
          <p:nvPr>
            <p:ph type="body" sz="quarter" idx="20"/>
          </p:nvPr>
        </p:nvSpPr>
        <p:spPr>
          <a:xfrm>
            <a:off x="270933" y="1338470"/>
            <a:ext cx="8703734" cy="4836552"/>
          </a:xfrm>
        </p:spPr>
        <p:txBody>
          <a:bodyPr/>
          <a:lstStyle/>
          <a:p>
            <a:pPr>
              <a:spcAft>
                <a:spcPts val="1200"/>
              </a:spcAft>
            </a:pPr>
            <a:r>
              <a:rPr lang="en-US" b="1" dirty="0">
                <a:solidFill>
                  <a:schemeClr val="tx1"/>
                </a:solidFill>
              </a:rPr>
              <a:t>Normal</a:t>
            </a:r>
            <a:r>
              <a:rPr lang="en-US" dirty="0">
                <a:solidFill>
                  <a:schemeClr val="tx1"/>
                </a:solidFill>
              </a:rPr>
              <a:t> (negative for intraepithelial lesion or malignancy) </a:t>
            </a:r>
          </a:p>
          <a:p>
            <a:pPr>
              <a:spcAft>
                <a:spcPts val="1200"/>
              </a:spcAft>
            </a:pPr>
            <a:r>
              <a:rPr lang="en-US" b="1" dirty="0">
                <a:solidFill>
                  <a:schemeClr val="tx1"/>
                </a:solidFill>
              </a:rPr>
              <a:t>LSIL</a:t>
            </a:r>
            <a:r>
              <a:rPr lang="en-US" dirty="0">
                <a:solidFill>
                  <a:schemeClr val="tx1"/>
                </a:solidFill>
              </a:rPr>
              <a:t> (low-grade squamous intraepithelial lesion) or </a:t>
            </a:r>
            <a:r>
              <a:rPr lang="en-US" b="1" dirty="0">
                <a:solidFill>
                  <a:schemeClr val="tx1"/>
                </a:solidFill>
              </a:rPr>
              <a:t>AIN</a:t>
            </a:r>
            <a:r>
              <a:rPr lang="en-US" dirty="0">
                <a:solidFill>
                  <a:schemeClr val="tx1"/>
                </a:solidFill>
              </a:rPr>
              <a:t> (anal intraepithelial neoplasia grade 1) </a:t>
            </a:r>
          </a:p>
          <a:p>
            <a:pPr>
              <a:spcAft>
                <a:spcPts val="1200"/>
              </a:spcAft>
            </a:pPr>
            <a:r>
              <a:rPr lang="en-US" b="1" dirty="0">
                <a:solidFill>
                  <a:schemeClr val="tx1"/>
                </a:solidFill>
              </a:rPr>
              <a:t>HSIL</a:t>
            </a:r>
            <a:r>
              <a:rPr lang="en-US" dirty="0">
                <a:solidFill>
                  <a:schemeClr val="tx1"/>
                </a:solidFill>
              </a:rPr>
              <a:t> (high-grade squamous intraepithelial lesion) or </a:t>
            </a:r>
            <a:r>
              <a:rPr lang="en-US" b="1" dirty="0">
                <a:solidFill>
                  <a:schemeClr val="tx1"/>
                </a:solidFill>
              </a:rPr>
              <a:t>AIN2, 3 </a:t>
            </a:r>
            <a:r>
              <a:rPr lang="en-US" dirty="0">
                <a:solidFill>
                  <a:schemeClr val="tx1"/>
                </a:solidFill>
              </a:rPr>
              <a:t>(anal intraepithelial neoplasia grade 2,3) </a:t>
            </a:r>
          </a:p>
          <a:p>
            <a:pPr>
              <a:spcAft>
                <a:spcPts val="1200"/>
              </a:spcAft>
            </a:pPr>
            <a:r>
              <a:rPr lang="en-US" b="1" dirty="0">
                <a:solidFill>
                  <a:schemeClr val="tx1"/>
                </a:solidFill>
              </a:rPr>
              <a:t>ASCUS</a:t>
            </a:r>
            <a:r>
              <a:rPr lang="en-US" dirty="0">
                <a:solidFill>
                  <a:schemeClr val="tx1"/>
                </a:solidFill>
              </a:rPr>
              <a:t> (atypical squamous cells of undetermined significance) </a:t>
            </a:r>
          </a:p>
          <a:p>
            <a:r>
              <a:rPr lang="en-US" b="1" dirty="0">
                <a:solidFill>
                  <a:schemeClr val="tx1"/>
                </a:solidFill>
              </a:rPr>
              <a:t>ASC-H</a:t>
            </a:r>
            <a:r>
              <a:rPr lang="en-US" dirty="0">
                <a:solidFill>
                  <a:schemeClr val="tx1"/>
                </a:solidFill>
              </a:rPr>
              <a:t> (atypical squamous cells, cannot rule out a high-grade lesion) </a:t>
            </a:r>
          </a:p>
        </p:txBody>
      </p:sp>
      <p:pic>
        <p:nvPicPr>
          <p:cNvPr id="5" name="Picture 4">
            <a:extLst>
              <a:ext uri="{FF2B5EF4-FFF2-40B4-BE49-F238E27FC236}">
                <a16:creationId xmlns:a16="http://schemas.microsoft.com/office/drawing/2014/main" id="{C76656BB-9995-4F27-9041-C817D1116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60971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Cytology</a:t>
            </a:r>
          </a:p>
        </p:txBody>
      </p:sp>
      <p:sp>
        <p:nvSpPr>
          <p:cNvPr id="7" name="TextBox 6"/>
          <p:cNvSpPr txBox="1"/>
          <p:nvPr/>
        </p:nvSpPr>
        <p:spPr>
          <a:xfrm>
            <a:off x="1275642" y="6163734"/>
            <a:ext cx="6186311" cy="276999"/>
          </a:xfrm>
          <a:prstGeom prst="rect">
            <a:avLst/>
          </a:prstGeom>
          <a:noFill/>
        </p:spPr>
        <p:txBody>
          <a:bodyPr wrap="square" rtlCol="0">
            <a:spAutoFit/>
          </a:bodyPr>
          <a:lstStyle/>
          <a:p>
            <a:pPr algn="ctr"/>
            <a:r>
              <a:rPr lang="en-US" sz="1200" dirty="0"/>
              <a:t>Image from Id.medicine.ucsf.edu</a:t>
            </a:r>
          </a:p>
        </p:txBody>
      </p:sp>
      <p:pic>
        <p:nvPicPr>
          <p:cNvPr id="2" name="Picture 1"/>
          <p:cNvPicPr>
            <a:picLocks noChangeAspect="1"/>
          </p:cNvPicPr>
          <p:nvPr/>
        </p:nvPicPr>
        <p:blipFill>
          <a:blip r:embed="rId3"/>
          <a:stretch>
            <a:fillRect/>
          </a:stretch>
        </p:blipFill>
        <p:spPr>
          <a:xfrm>
            <a:off x="1010868" y="913641"/>
            <a:ext cx="7122263" cy="5250093"/>
          </a:xfrm>
          <a:prstGeom prst="rect">
            <a:avLst/>
          </a:prstGeom>
        </p:spPr>
      </p:pic>
      <p:pic>
        <p:nvPicPr>
          <p:cNvPr id="5" name="Picture 4">
            <a:extLst>
              <a:ext uri="{FF2B5EF4-FFF2-40B4-BE49-F238E27FC236}">
                <a16:creationId xmlns:a16="http://schemas.microsoft.com/office/drawing/2014/main" id="{8C807B69-AB3F-47E5-8871-4E0482017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341667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6ADA75-B6FC-422D-BB4B-7A17A45A1979}"/>
              </a:ext>
            </a:extLst>
          </p:cNvPr>
          <p:cNvSpPr>
            <a:spLocks noGrp="1"/>
          </p:cNvSpPr>
          <p:nvPr>
            <p:ph type="body" sz="quarter" idx="10"/>
          </p:nvPr>
        </p:nvSpPr>
        <p:spPr/>
        <p:txBody>
          <a:bodyPr/>
          <a:lstStyle/>
          <a:p>
            <a:r>
              <a:rPr lang="en-US" dirty="0"/>
              <a:t>Anal PAP</a:t>
            </a:r>
          </a:p>
        </p:txBody>
      </p:sp>
      <p:pic>
        <p:nvPicPr>
          <p:cNvPr id="6" name="Picture 5">
            <a:extLst>
              <a:ext uri="{FF2B5EF4-FFF2-40B4-BE49-F238E27FC236}">
                <a16:creationId xmlns:a16="http://schemas.microsoft.com/office/drawing/2014/main" id="{5E7E81E3-5071-458D-ABAB-B78FD13ACDFE}"/>
              </a:ext>
            </a:extLst>
          </p:cNvPr>
          <p:cNvPicPr>
            <a:picLocks noChangeAspect="1"/>
          </p:cNvPicPr>
          <p:nvPr/>
        </p:nvPicPr>
        <p:blipFill>
          <a:blip r:embed="rId3"/>
          <a:stretch>
            <a:fillRect/>
          </a:stretch>
        </p:blipFill>
        <p:spPr>
          <a:xfrm>
            <a:off x="53008" y="1073888"/>
            <a:ext cx="4286623" cy="5210391"/>
          </a:xfrm>
          <a:prstGeom prst="rect">
            <a:avLst/>
          </a:prstGeom>
        </p:spPr>
      </p:pic>
      <p:pic>
        <p:nvPicPr>
          <p:cNvPr id="7" name="Picture 4" descr="Diagram, schematic&#10;&#10;Description automatically generated">
            <a:extLst>
              <a:ext uri="{FF2B5EF4-FFF2-40B4-BE49-F238E27FC236}">
                <a16:creationId xmlns:a16="http://schemas.microsoft.com/office/drawing/2014/main" id="{6D6D1074-A056-4A0E-8AD3-2305A1570A65}"/>
              </a:ext>
            </a:extLst>
          </p:cNvPr>
          <p:cNvPicPr>
            <a:picLocks noChangeAspect="1"/>
          </p:cNvPicPr>
          <p:nvPr/>
        </p:nvPicPr>
        <p:blipFill rotWithShape="1">
          <a:blip r:embed="rId4"/>
          <a:srcRect t="2657" b="5910"/>
          <a:stretch/>
        </p:blipFill>
        <p:spPr>
          <a:xfrm>
            <a:off x="4426224" y="1145877"/>
            <a:ext cx="4518993" cy="5062575"/>
          </a:xfrm>
          <a:prstGeom prst="rect">
            <a:avLst/>
          </a:prstGeom>
          <a:ln>
            <a:solidFill>
              <a:schemeClr val="tx1"/>
            </a:solidFill>
          </a:ln>
        </p:spPr>
      </p:pic>
      <p:sp>
        <p:nvSpPr>
          <p:cNvPr id="8" name="TextBox 7">
            <a:extLst>
              <a:ext uri="{FF2B5EF4-FFF2-40B4-BE49-F238E27FC236}">
                <a16:creationId xmlns:a16="http://schemas.microsoft.com/office/drawing/2014/main" id="{D3701678-5A8B-49B4-8623-3648A36EE521}"/>
              </a:ext>
            </a:extLst>
          </p:cNvPr>
          <p:cNvSpPr txBox="1"/>
          <p:nvPr/>
        </p:nvSpPr>
        <p:spPr>
          <a:xfrm>
            <a:off x="1364972" y="6440557"/>
            <a:ext cx="6573079" cy="461665"/>
          </a:xfrm>
          <a:prstGeom prst="rect">
            <a:avLst/>
          </a:prstGeom>
          <a:noFill/>
        </p:spPr>
        <p:txBody>
          <a:bodyPr wrap="square" rtlCol="0">
            <a:spAutoFit/>
          </a:bodyPr>
          <a:lstStyle/>
          <a:p>
            <a:pPr algn="ctr"/>
            <a:r>
              <a:rPr lang="en-US" sz="1200" dirty="0">
                <a:solidFill>
                  <a:schemeClr val="bg1"/>
                </a:solidFill>
              </a:rPr>
              <a:t>Illustration taken from Luc </a:t>
            </a:r>
            <a:r>
              <a:rPr lang="en-US" sz="1200" dirty="0" err="1">
                <a:solidFill>
                  <a:schemeClr val="bg1"/>
                </a:solidFill>
              </a:rPr>
              <a:t>Latulippe</a:t>
            </a:r>
            <a:r>
              <a:rPr lang="en-US" sz="1200" dirty="0">
                <a:solidFill>
                  <a:schemeClr val="bg1"/>
                </a:solidFill>
              </a:rPr>
              <a:t> Copyright 2005. </a:t>
            </a:r>
          </a:p>
          <a:p>
            <a:pPr algn="ctr"/>
            <a:r>
              <a:rPr lang="en-US" sz="1200" dirty="0">
                <a:solidFill>
                  <a:schemeClr val="bg1"/>
                </a:solidFill>
                <a:latin typeface="Helvetica" charset="0"/>
                <a:cs typeface="Helvetica" charset="0"/>
              </a:rPr>
              <a:t>J Am Osteopath Assoc. 2011;111(3_suppl_2):S35-S43. </a:t>
            </a:r>
          </a:p>
        </p:txBody>
      </p:sp>
      <p:pic>
        <p:nvPicPr>
          <p:cNvPr id="9" name="Picture 8">
            <a:extLst>
              <a:ext uri="{FF2B5EF4-FFF2-40B4-BE49-F238E27FC236}">
                <a16:creationId xmlns:a16="http://schemas.microsoft.com/office/drawing/2014/main" id="{7ED69BA0-B967-4C91-8DD9-8DF7AB4F7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79504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69" t="1333" r="1843" b="1430"/>
          <a:stretch/>
        </p:blipFill>
        <p:spPr>
          <a:xfrm>
            <a:off x="1761068" y="1931"/>
            <a:ext cx="5960532" cy="6503604"/>
          </a:xfrm>
          <a:prstGeom prst="rect">
            <a:avLst/>
          </a:prstGeom>
        </p:spPr>
      </p:pic>
      <p:pic>
        <p:nvPicPr>
          <p:cNvPr id="3" name="Picture 2">
            <a:extLst>
              <a:ext uri="{FF2B5EF4-FFF2-40B4-BE49-F238E27FC236}">
                <a16:creationId xmlns:a16="http://schemas.microsoft.com/office/drawing/2014/main" id="{F25A884C-E658-43A3-A04C-5A0C5A47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10858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References</a:t>
            </a:r>
          </a:p>
        </p:txBody>
      </p:sp>
      <p:sp>
        <p:nvSpPr>
          <p:cNvPr id="3" name="Text Placeholder 2"/>
          <p:cNvSpPr>
            <a:spLocks noGrp="1"/>
          </p:cNvSpPr>
          <p:nvPr>
            <p:ph type="body" sz="quarter" idx="20"/>
          </p:nvPr>
        </p:nvSpPr>
        <p:spPr>
          <a:xfrm>
            <a:off x="128804" y="1127361"/>
            <a:ext cx="9015196" cy="5233682"/>
          </a:xfrm>
        </p:spPr>
        <p:txBody>
          <a:bodyPr/>
          <a:lstStyle/>
          <a:p>
            <a:r>
              <a:rPr lang="en-US" sz="1375" dirty="0">
                <a:solidFill>
                  <a:schemeClr val="tx1"/>
                </a:solidFill>
                <a:hlinkClick r:id="rId3">
                  <a:extLst>
                    <a:ext uri="{A12FA001-AC4F-418D-AE19-62706E023703}">
                      <ahyp:hlinkClr xmlns:ahyp="http://schemas.microsoft.com/office/drawing/2018/hyperlinkcolor" val="tx"/>
                    </a:ext>
                  </a:extLst>
                </a:hlinkClick>
              </a:rPr>
              <a:t>https://www.hivguidelines.org/hiv-care/anal-dysplasia-cancer/</a:t>
            </a:r>
            <a:endParaRPr lang="en-US" sz="1375" dirty="0">
              <a:solidFill>
                <a:schemeClr val="tx1"/>
              </a:solidFill>
            </a:endParaRPr>
          </a:p>
          <a:p>
            <a:r>
              <a:rPr lang="en-US" sz="1375" dirty="0">
                <a:solidFill>
                  <a:schemeClr val="tx1"/>
                </a:solidFill>
              </a:rPr>
              <a:t>Introduction of human papillomavirus vaccination </a:t>
            </a:r>
            <a:r>
              <a:rPr lang="en-US" sz="1375" dirty="0" err="1">
                <a:solidFill>
                  <a:schemeClr val="tx1"/>
                </a:solidFill>
              </a:rPr>
              <a:t>programmes</a:t>
            </a:r>
            <a:r>
              <a:rPr lang="en-US" sz="1375" dirty="0">
                <a:solidFill>
                  <a:schemeClr val="tx1"/>
                </a:solidFill>
              </a:rPr>
              <a:t>: Updated systematic review and meta-analysis. </a:t>
            </a:r>
            <a:r>
              <a:rPr lang="en-US" sz="1375" i="1" dirty="0">
                <a:solidFill>
                  <a:schemeClr val="tx1"/>
                </a:solidFill>
              </a:rPr>
              <a:t>Lancet</a:t>
            </a:r>
            <a:r>
              <a:rPr lang="en-US" sz="1375" dirty="0">
                <a:solidFill>
                  <a:schemeClr val="tx1"/>
                </a:solidFill>
              </a:rPr>
              <a:t> 2019; 394(10197):497-509 </a:t>
            </a:r>
          </a:p>
          <a:p>
            <a:r>
              <a:rPr lang="en-US" sz="1375" dirty="0">
                <a:solidFill>
                  <a:schemeClr val="tx1"/>
                </a:solidFill>
              </a:rPr>
              <a:t>Abramowitz L, </a:t>
            </a:r>
            <a:r>
              <a:rPr lang="en-US" sz="1375" dirty="0" err="1">
                <a:solidFill>
                  <a:schemeClr val="tx1"/>
                </a:solidFill>
              </a:rPr>
              <a:t>Benabderrahmane</a:t>
            </a:r>
            <a:r>
              <a:rPr lang="en-US" sz="1375" dirty="0">
                <a:solidFill>
                  <a:schemeClr val="tx1"/>
                </a:solidFill>
              </a:rPr>
              <a:t> D, </a:t>
            </a:r>
            <a:r>
              <a:rPr lang="en-US" sz="1375" dirty="0" err="1">
                <a:solidFill>
                  <a:schemeClr val="tx1"/>
                </a:solidFill>
              </a:rPr>
              <a:t>Ravaud</a:t>
            </a:r>
            <a:r>
              <a:rPr lang="en-US" sz="1375" dirty="0">
                <a:solidFill>
                  <a:schemeClr val="tx1"/>
                </a:solidFill>
              </a:rPr>
              <a:t> P, et al. Anal squamous intraepithelial lesions and condyloma in HIV-infected heterosexual men, homosexual men and women: prevalence and associated factors. </a:t>
            </a:r>
            <a:r>
              <a:rPr lang="en-US" sz="1375" i="1" dirty="0">
                <a:solidFill>
                  <a:schemeClr val="tx1"/>
                </a:solidFill>
              </a:rPr>
              <a:t>AIDS</a:t>
            </a:r>
            <a:r>
              <a:rPr lang="en-US" sz="1375" dirty="0">
                <a:solidFill>
                  <a:schemeClr val="tx1"/>
                </a:solidFill>
              </a:rPr>
              <a:t> 2007;21(11):1457-1465 </a:t>
            </a:r>
          </a:p>
          <a:p>
            <a:r>
              <a:rPr lang="en-US" sz="1375" dirty="0" err="1">
                <a:solidFill>
                  <a:schemeClr val="tx1"/>
                </a:solidFill>
              </a:rPr>
              <a:t>Tamelet</a:t>
            </a:r>
            <a:r>
              <a:rPr lang="en-US" sz="1375" dirty="0">
                <a:solidFill>
                  <a:schemeClr val="tx1"/>
                </a:solidFill>
              </a:rPr>
              <a:t> C, </a:t>
            </a:r>
            <a:r>
              <a:rPr lang="en-US" sz="1375" dirty="0" err="1">
                <a:solidFill>
                  <a:schemeClr val="tx1"/>
                </a:solidFill>
              </a:rPr>
              <a:t>Ravaux</a:t>
            </a:r>
            <a:r>
              <a:rPr lang="en-US" sz="1375" dirty="0">
                <a:solidFill>
                  <a:schemeClr val="tx1"/>
                </a:solidFill>
              </a:rPr>
              <a:t> I, </a:t>
            </a:r>
            <a:r>
              <a:rPr lang="en-US" sz="1375" dirty="0" err="1">
                <a:solidFill>
                  <a:schemeClr val="tx1"/>
                </a:solidFill>
              </a:rPr>
              <a:t>Dhiver</a:t>
            </a:r>
            <a:r>
              <a:rPr lang="en-US" sz="1375" dirty="0">
                <a:solidFill>
                  <a:schemeClr val="tx1"/>
                </a:solidFill>
              </a:rPr>
              <a:t> C, et al. Feasibility and Acceptability of Anal Self-Sampling for Human Papillomavirus Screening in HIV-Infected Patients. </a:t>
            </a:r>
            <a:r>
              <a:rPr lang="en-US" sz="1375" dirty="0" err="1">
                <a:solidFill>
                  <a:schemeClr val="tx1"/>
                </a:solidFill>
              </a:rPr>
              <a:t>Intervirology</a:t>
            </a:r>
            <a:r>
              <a:rPr lang="en-US" sz="1375" dirty="0">
                <a:solidFill>
                  <a:schemeClr val="tx1"/>
                </a:solidFill>
              </a:rPr>
              <a:t> 2016;59:118-122. </a:t>
            </a:r>
          </a:p>
          <a:p>
            <a:r>
              <a:rPr lang="en-US" sz="1375" dirty="0">
                <a:solidFill>
                  <a:schemeClr val="tx1"/>
                </a:solidFill>
              </a:rPr>
              <a:t>Cranston RD, Darragh TM, Holly EA, Jay N, Berry JM, Da Costa M, </a:t>
            </a:r>
            <a:r>
              <a:rPr lang="en-US" sz="1375" dirty="0" err="1">
                <a:solidFill>
                  <a:schemeClr val="tx1"/>
                </a:solidFill>
              </a:rPr>
              <a:t>Efird</a:t>
            </a:r>
            <a:r>
              <a:rPr lang="en-US" sz="1375" dirty="0">
                <a:solidFill>
                  <a:schemeClr val="tx1"/>
                </a:solidFill>
              </a:rPr>
              <a:t> JT, </a:t>
            </a:r>
            <a:r>
              <a:rPr lang="en-US" sz="1375" dirty="0" err="1">
                <a:solidFill>
                  <a:schemeClr val="tx1"/>
                </a:solidFill>
              </a:rPr>
              <a:t>Palefsky</a:t>
            </a:r>
            <a:r>
              <a:rPr lang="en-US" sz="1375" dirty="0">
                <a:solidFill>
                  <a:schemeClr val="tx1"/>
                </a:solidFill>
              </a:rPr>
              <a:t> JM: Self-collected versus clinician-collected anal cytology specimens to diagnose anal intraepithelial neoplasia in HIV-positive men. J </a:t>
            </a:r>
            <a:r>
              <a:rPr lang="en-US" sz="1375" dirty="0" err="1">
                <a:solidFill>
                  <a:schemeClr val="tx1"/>
                </a:solidFill>
              </a:rPr>
              <a:t>Acquir</a:t>
            </a:r>
            <a:r>
              <a:rPr lang="en-US" sz="1375" dirty="0">
                <a:solidFill>
                  <a:schemeClr val="tx1"/>
                </a:solidFill>
              </a:rPr>
              <a:t> Immune </a:t>
            </a:r>
            <a:r>
              <a:rPr lang="en-US" sz="1375" dirty="0" err="1">
                <a:solidFill>
                  <a:schemeClr val="tx1"/>
                </a:solidFill>
              </a:rPr>
              <a:t>Defic</a:t>
            </a:r>
            <a:r>
              <a:rPr lang="en-US" sz="1375" dirty="0">
                <a:solidFill>
                  <a:schemeClr val="tx1"/>
                </a:solidFill>
              </a:rPr>
              <a:t> </a:t>
            </a:r>
            <a:r>
              <a:rPr lang="en-US" sz="1375" dirty="0" err="1">
                <a:solidFill>
                  <a:schemeClr val="tx1"/>
                </a:solidFill>
              </a:rPr>
              <a:t>Syndr</a:t>
            </a:r>
            <a:r>
              <a:rPr lang="en-US" sz="1375" dirty="0">
                <a:solidFill>
                  <a:schemeClr val="tx1"/>
                </a:solidFill>
              </a:rPr>
              <a:t> 2004;36:915-920. </a:t>
            </a:r>
          </a:p>
          <a:p>
            <a:r>
              <a:rPr lang="en-US" sz="1375" dirty="0">
                <a:solidFill>
                  <a:schemeClr val="tx1"/>
                </a:solidFill>
              </a:rPr>
              <a:t>Rosenberg JG, Dodge B, Van der Pol B, Reece M, </a:t>
            </a:r>
            <a:r>
              <a:rPr lang="en-US" sz="1375" dirty="0" err="1">
                <a:solidFill>
                  <a:schemeClr val="tx1"/>
                </a:solidFill>
              </a:rPr>
              <a:t>Herbenick</a:t>
            </a:r>
            <a:r>
              <a:rPr lang="en-US" sz="1375" dirty="0">
                <a:solidFill>
                  <a:schemeClr val="tx1"/>
                </a:solidFill>
              </a:rPr>
              <a:t> D, Fortenberry JD: Reactions to self-sampling for </a:t>
            </a:r>
            <a:r>
              <a:rPr lang="en-US" sz="1375" dirty="0" err="1">
                <a:solidFill>
                  <a:schemeClr val="tx1"/>
                </a:solidFill>
              </a:rPr>
              <a:t>ano</a:t>
            </a:r>
            <a:r>
              <a:rPr lang="en-US" sz="1375" dirty="0">
                <a:solidFill>
                  <a:schemeClr val="tx1"/>
                </a:solidFill>
              </a:rPr>
              <a:t>-rectal sexually transmitted infections among men who have sex with men: a qualitative study. Arch Sex </a:t>
            </a:r>
            <a:r>
              <a:rPr lang="en-US" sz="1375" dirty="0" err="1">
                <a:solidFill>
                  <a:schemeClr val="tx1"/>
                </a:solidFill>
              </a:rPr>
              <a:t>Behav</a:t>
            </a:r>
            <a:r>
              <a:rPr lang="en-US" sz="1375" dirty="0">
                <a:solidFill>
                  <a:schemeClr val="tx1"/>
                </a:solidFill>
              </a:rPr>
              <a:t> 2011;40:281-288.</a:t>
            </a:r>
          </a:p>
          <a:p>
            <a:r>
              <a:rPr lang="en-US" sz="1375" dirty="0" err="1">
                <a:solidFill>
                  <a:schemeClr val="tx1"/>
                </a:solidFill>
              </a:rPr>
              <a:t>Bénard</a:t>
            </a:r>
            <a:r>
              <a:rPr lang="en-US" sz="1375" dirty="0">
                <a:solidFill>
                  <a:schemeClr val="tx1"/>
                </a:solidFill>
              </a:rPr>
              <a:t> É, Pérez N, Brisson M; HPV Vaccination Impact Study Group. Population-level impact and herd effects following the introduction of HPV vaccination </a:t>
            </a:r>
            <a:r>
              <a:rPr lang="en-US" sz="1375" dirty="0" err="1">
                <a:solidFill>
                  <a:schemeClr val="tx1"/>
                </a:solidFill>
              </a:rPr>
              <a:t>programmes</a:t>
            </a:r>
            <a:r>
              <a:rPr lang="en-US" sz="1375" dirty="0">
                <a:solidFill>
                  <a:schemeClr val="tx1"/>
                </a:solidFill>
              </a:rPr>
              <a:t>: updated systematic review and meta-analysis. Lancet. 2019;394(10197):497-509.</a:t>
            </a:r>
          </a:p>
          <a:p>
            <a:r>
              <a:rPr lang="en-US" sz="1375" dirty="0">
                <a:solidFill>
                  <a:srgbClr val="0563C1"/>
                </a:solidFill>
                <a:hlinkClick r:id="rId4">
                  <a:extLst>
                    <a:ext uri="{A12FA001-AC4F-418D-AE19-62706E023703}">
                      <ahyp:hlinkClr xmlns:ahyp="http://schemas.microsoft.com/office/drawing/2018/hyperlinkcolor" val="tx"/>
                    </a:ext>
                  </a:extLst>
                </a:hlinkClick>
              </a:rPr>
              <a:t>http</a:t>
            </a:r>
            <a:r>
              <a:rPr lang="en-US" sz="1375" dirty="0">
                <a:solidFill>
                  <a:schemeClr val="tx1"/>
                </a:solidFill>
                <a:hlinkClick r:id="rId4">
                  <a:extLst>
                    <a:ext uri="{A12FA001-AC4F-418D-AE19-62706E023703}">
                      <ahyp:hlinkClr xmlns:ahyp="http://schemas.microsoft.com/office/drawing/2018/hyperlinkcolor" val="tx"/>
                    </a:ext>
                  </a:extLst>
                </a:hlinkClick>
              </a:rPr>
              <a:t>://www.idsociety.org/Guidelines/Patient_Care/IDSA_Practice_Guidelines/Infections_By_Organism-28143/HIV/AIDS/Primary_Care_Management_of_HIV-Infected_Patients/</a:t>
            </a:r>
            <a:endParaRPr lang="en-US" sz="1375" dirty="0">
              <a:solidFill>
                <a:schemeClr val="tx1"/>
              </a:solidFill>
            </a:endParaRPr>
          </a:p>
          <a:p>
            <a:r>
              <a:rPr lang="en-US" sz="1375" dirty="0">
                <a:solidFill>
                  <a:schemeClr val="tx1"/>
                </a:solidFill>
              </a:rPr>
              <a:t>Guidelines for the Prevention &amp; Treatment of Opportunistic Infections in HIV-infected Adults &amp; Adolescents. </a:t>
            </a:r>
            <a:r>
              <a:rPr lang="en-US" sz="1375" dirty="0">
                <a:solidFill>
                  <a:srgbClr val="0563C1"/>
                </a:solidFill>
                <a:hlinkClick r:id="rId5">
                  <a:extLst>
                    <a:ext uri="{A12FA001-AC4F-418D-AE19-62706E023703}">
                      <ahyp:hlinkClr xmlns:ahyp="http://schemas.microsoft.com/office/drawing/2018/hyperlinkcolor" val="tx"/>
                    </a:ext>
                  </a:extLst>
                </a:hlinkClick>
              </a:rPr>
              <a:t>https://</a:t>
            </a:r>
            <a:r>
              <a:rPr lang="en-US" sz="1375" dirty="0">
                <a:solidFill>
                  <a:schemeClr val="tx1"/>
                </a:solidFill>
                <a:hlinkClick r:id="rId5">
                  <a:extLst>
                    <a:ext uri="{A12FA001-AC4F-418D-AE19-62706E023703}">
                      <ahyp:hlinkClr xmlns:ahyp="http://schemas.microsoft.com/office/drawing/2018/hyperlinkcolor" val="tx"/>
                    </a:ext>
                  </a:extLst>
                </a:hlinkClick>
              </a:rPr>
              <a:t>aidsinfo.nih.gov/guidelines/html/4/adult-and-adolescent-opportunistic-infection/0</a:t>
            </a:r>
            <a:endParaRPr lang="en-US" sz="1375" dirty="0">
              <a:solidFill>
                <a:schemeClr val="tx1"/>
              </a:solidFill>
            </a:endParaRPr>
          </a:p>
          <a:p>
            <a:r>
              <a:rPr lang="en-US" sz="1375" dirty="0">
                <a:solidFill>
                  <a:schemeClr val="tx1"/>
                </a:solidFill>
              </a:rPr>
              <a:t>https://www.ihs.gov/sites/hivaids/themes/responsive2017/display_objects/documents/ihshivguidelinesadultadolescent.pdf</a:t>
            </a:r>
          </a:p>
          <a:p>
            <a:endParaRPr lang="en-US" sz="2000" dirty="0">
              <a:solidFill>
                <a:schemeClr val="tx1"/>
              </a:solidFill>
            </a:endParaRPr>
          </a:p>
        </p:txBody>
      </p:sp>
      <p:pic>
        <p:nvPicPr>
          <p:cNvPr id="4" name="Picture 3">
            <a:extLst>
              <a:ext uri="{FF2B5EF4-FFF2-40B4-BE49-F238E27FC236}">
                <a16:creationId xmlns:a16="http://schemas.microsoft.com/office/drawing/2014/main" id="{99D23392-2023-422C-AB3F-A3E432E53D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98769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pic>
        <p:nvPicPr>
          <p:cNvPr id="5" name="Picture 4">
            <a:extLst>
              <a:ext uri="{FF2B5EF4-FFF2-40B4-BE49-F238E27FC236}">
                <a16:creationId xmlns:a16="http://schemas.microsoft.com/office/drawing/2014/main" id="{2187D555-11FC-0144-8974-81FB9F3C83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37059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pic>
        <p:nvPicPr>
          <p:cNvPr id="6" name="Picture 5">
            <a:extLst>
              <a:ext uri="{FF2B5EF4-FFF2-40B4-BE49-F238E27FC236}">
                <a16:creationId xmlns:a16="http://schemas.microsoft.com/office/drawing/2014/main" id="{0E923458-9794-7544-9C99-07AF23BD7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7453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solidFill>
                  <a:schemeClr val="tx1"/>
                </a:solidFill>
              </a:rPr>
              <a:t>Recognize that people with HIV (PWH) are at considerably higher risk for anal dysplasia and cancer.</a:t>
            </a:r>
          </a:p>
          <a:p>
            <a:pPr marL="514350" indent="-514350">
              <a:buFont typeface="+mj-lt"/>
              <a:buAutoNum type="arabicPeriod"/>
            </a:pPr>
            <a:endParaRPr lang="en-US" sz="1000" dirty="0">
              <a:solidFill>
                <a:schemeClr val="tx1"/>
              </a:solidFill>
            </a:endParaRPr>
          </a:p>
          <a:p>
            <a:pPr marL="514350" indent="-514350">
              <a:buFont typeface="+mj-lt"/>
              <a:buAutoNum type="arabicPeriod"/>
            </a:pPr>
            <a:r>
              <a:rPr lang="en-US" dirty="0">
                <a:solidFill>
                  <a:schemeClr val="tx1"/>
                </a:solidFill>
              </a:rPr>
              <a:t>List anal cancer screening methods recommended for PWH.</a:t>
            </a:r>
          </a:p>
          <a:p>
            <a:pPr marL="514350" indent="-514350">
              <a:buFont typeface="+mj-lt"/>
              <a:buAutoNum type="arabicPeriod"/>
            </a:pPr>
            <a:endParaRPr lang="en-US" sz="1000" dirty="0">
              <a:solidFill>
                <a:schemeClr val="tx1"/>
              </a:solidFill>
            </a:endParaRPr>
          </a:p>
          <a:p>
            <a:pPr marL="514350" indent="-514350">
              <a:buFont typeface="+mj-lt"/>
              <a:buAutoNum type="arabicPeriod"/>
            </a:pPr>
            <a:r>
              <a:rPr lang="en-US" dirty="0">
                <a:solidFill>
                  <a:schemeClr val="tx1"/>
                </a:solidFill>
              </a:rPr>
              <a:t>Identify recommended follow-up for those with abnormal screening anal cytology. </a:t>
            </a:r>
          </a:p>
        </p:txBody>
      </p:sp>
      <p:pic>
        <p:nvPicPr>
          <p:cNvPr id="4" name="Picture 3">
            <a:extLst>
              <a:ext uri="{FF2B5EF4-FFF2-40B4-BE49-F238E27FC236}">
                <a16:creationId xmlns:a16="http://schemas.microsoft.com/office/drawing/2014/main" id="{903034D3-DEDC-CC49-B85E-E0A042FEC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7F68E-997D-47F1-86E4-CBC86E74728E}"/>
              </a:ext>
            </a:extLst>
          </p:cNvPr>
          <p:cNvSpPr>
            <a:spLocks noGrp="1"/>
          </p:cNvSpPr>
          <p:nvPr>
            <p:ph type="body" sz="quarter" idx="10"/>
          </p:nvPr>
        </p:nvSpPr>
        <p:spPr/>
        <p:txBody>
          <a:bodyPr/>
          <a:lstStyle/>
          <a:p>
            <a:r>
              <a:rPr lang="en-US" dirty="0"/>
              <a:t>Anal Cancer</a:t>
            </a:r>
          </a:p>
        </p:txBody>
      </p:sp>
      <p:sp>
        <p:nvSpPr>
          <p:cNvPr id="3" name="Text Placeholder 2">
            <a:extLst>
              <a:ext uri="{FF2B5EF4-FFF2-40B4-BE49-F238E27FC236}">
                <a16:creationId xmlns:a16="http://schemas.microsoft.com/office/drawing/2014/main" id="{B9EA22AA-1C7E-4AD3-89BD-CF4809235E8D}"/>
              </a:ext>
            </a:extLst>
          </p:cNvPr>
          <p:cNvSpPr>
            <a:spLocks noGrp="1"/>
          </p:cNvSpPr>
          <p:nvPr>
            <p:ph type="body" sz="quarter" idx="20"/>
          </p:nvPr>
        </p:nvSpPr>
        <p:spPr>
          <a:xfrm>
            <a:off x="232372" y="1445409"/>
            <a:ext cx="3451733" cy="4174195"/>
          </a:xfrm>
        </p:spPr>
        <p:txBody>
          <a:bodyPr/>
          <a:lstStyle/>
          <a:p>
            <a:r>
              <a:rPr lang="en-US" dirty="0">
                <a:solidFill>
                  <a:schemeClr val="tx1"/>
                </a:solidFill>
              </a:rPr>
              <a:t>8,300 in the U.S.</a:t>
            </a:r>
          </a:p>
          <a:p>
            <a:endParaRPr lang="en-US" sz="800" dirty="0">
              <a:solidFill>
                <a:schemeClr val="tx1"/>
              </a:solidFill>
            </a:endParaRPr>
          </a:p>
          <a:p>
            <a:r>
              <a:rPr lang="en-US" dirty="0">
                <a:solidFill>
                  <a:schemeClr val="tx1"/>
                </a:solidFill>
              </a:rPr>
              <a:t>Many fold (37-100) increase among people with HIV</a:t>
            </a:r>
          </a:p>
          <a:p>
            <a:endParaRPr lang="en-US" sz="800" dirty="0">
              <a:solidFill>
                <a:schemeClr val="tx1"/>
              </a:solidFill>
            </a:endParaRPr>
          </a:p>
          <a:p>
            <a:r>
              <a:rPr lang="en-US" dirty="0">
                <a:solidFill>
                  <a:schemeClr val="tx1"/>
                </a:solidFill>
              </a:rPr>
              <a:t>Very high morbidity,                 quality of life issues</a:t>
            </a:r>
          </a:p>
          <a:p>
            <a:endParaRPr lang="en-US" dirty="0"/>
          </a:p>
        </p:txBody>
      </p:sp>
      <p:sp>
        <p:nvSpPr>
          <p:cNvPr id="4" name="TextBox 3">
            <a:extLst>
              <a:ext uri="{FF2B5EF4-FFF2-40B4-BE49-F238E27FC236}">
                <a16:creationId xmlns:a16="http://schemas.microsoft.com/office/drawing/2014/main" id="{FC9D3CA5-362F-4958-A78B-D9EF21234AD8}"/>
              </a:ext>
            </a:extLst>
          </p:cNvPr>
          <p:cNvSpPr txBox="1"/>
          <p:nvPr/>
        </p:nvSpPr>
        <p:spPr>
          <a:xfrm>
            <a:off x="404649" y="6003236"/>
            <a:ext cx="8527316" cy="646331"/>
          </a:xfrm>
          <a:prstGeom prst="rect">
            <a:avLst/>
          </a:prstGeom>
          <a:noFill/>
        </p:spPr>
        <p:txBody>
          <a:bodyPr wrap="square" rtlCol="0">
            <a:spAutoFit/>
          </a:bodyPr>
          <a:lstStyle/>
          <a:p>
            <a:pPr algn="ctr"/>
            <a:r>
              <a:rPr lang="en-US" sz="1200" dirty="0">
                <a:hlinkClick r:id="rId3"/>
              </a:rPr>
              <a:t>https://www.cdc.gov/cancer/dcpc/data/</a:t>
            </a:r>
            <a:r>
              <a:rPr lang="en-US" sz="1200" dirty="0"/>
              <a:t> </a:t>
            </a:r>
          </a:p>
          <a:p>
            <a:pPr algn="ctr"/>
            <a:r>
              <a:rPr lang="en-US" sz="1200" dirty="0">
                <a:hlinkClick r:id="rId4"/>
              </a:rPr>
              <a:t>https://theconversation.com/how-the-anal-cancer-epidemic-in-gay-and-bi-hiv-positive-men-can-be-prevented-80358</a:t>
            </a:r>
            <a:endParaRPr lang="en-US" sz="1200" dirty="0"/>
          </a:p>
          <a:p>
            <a:pPr algn="ctr"/>
            <a:endParaRPr lang="en-US" sz="1200" dirty="0"/>
          </a:p>
        </p:txBody>
      </p:sp>
      <p:pic>
        <p:nvPicPr>
          <p:cNvPr id="5" name="Picture 4">
            <a:extLst>
              <a:ext uri="{FF2B5EF4-FFF2-40B4-BE49-F238E27FC236}">
                <a16:creationId xmlns:a16="http://schemas.microsoft.com/office/drawing/2014/main" id="{6B8AF7AE-A5F0-463F-8FC3-5F0333DE0A84}"/>
              </a:ext>
            </a:extLst>
          </p:cNvPr>
          <p:cNvPicPr>
            <a:picLocks noChangeAspect="1"/>
          </p:cNvPicPr>
          <p:nvPr/>
        </p:nvPicPr>
        <p:blipFill rotWithShape="1">
          <a:blip r:embed="rId5"/>
          <a:srcRect t="18131" r="11994"/>
          <a:stretch/>
        </p:blipFill>
        <p:spPr>
          <a:xfrm>
            <a:off x="3684105" y="1238396"/>
            <a:ext cx="5247860" cy="3855461"/>
          </a:xfrm>
          <a:prstGeom prst="rect">
            <a:avLst/>
          </a:prstGeom>
          <a:noFill/>
          <a:ln>
            <a:solidFill>
              <a:schemeClr val="tx1"/>
            </a:solidFill>
          </a:ln>
        </p:spPr>
      </p:pic>
      <p:pic>
        <p:nvPicPr>
          <p:cNvPr id="6" name="Picture 5">
            <a:extLst>
              <a:ext uri="{FF2B5EF4-FFF2-40B4-BE49-F238E27FC236}">
                <a16:creationId xmlns:a16="http://schemas.microsoft.com/office/drawing/2014/main" id="{22BF3F1C-9FF6-4234-8872-9F0C271E2E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81571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Anal Cancer Risk Factors</a:t>
            </a:r>
          </a:p>
        </p:txBody>
      </p:sp>
      <p:sp>
        <p:nvSpPr>
          <p:cNvPr id="5" name="Text Placeholder 4"/>
          <p:cNvSpPr>
            <a:spLocks noGrp="1"/>
          </p:cNvSpPr>
          <p:nvPr>
            <p:ph type="body" sz="quarter" idx="20"/>
          </p:nvPr>
        </p:nvSpPr>
        <p:spPr>
          <a:xfrm>
            <a:off x="301840" y="1331649"/>
            <a:ext cx="4283708" cy="4973457"/>
          </a:xfrm>
        </p:spPr>
        <p:txBody>
          <a:bodyPr/>
          <a:lstStyle/>
          <a:p>
            <a:pPr>
              <a:lnSpc>
                <a:spcPct val="100000"/>
              </a:lnSpc>
              <a:spcBef>
                <a:spcPts val="0"/>
              </a:spcBef>
              <a:spcAft>
                <a:spcPts val="1200"/>
              </a:spcAft>
            </a:pPr>
            <a:r>
              <a:rPr lang="en-US" dirty="0">
                <a:solidFill>
                  <a:schemeClr val="tx1"/>
                </a:solidFill>
              </a:rPr>
              <a:t>High risk human papilloma virus (HPV) infection</a:t>
            </a:r>
            <a:endParaRPr lang="en-US" sz="1000" dirty="0">
              <a:solidFill>
                <a:schemeClr val="tx1"/>
              </a:solidFill>
            </a:endParaRPr>
          </a:p>
          <a:p>
            <a:pPr>
              <a:lnSpc>
                <a:spcPct val="100000"/>
              </a:lnSpc>
              <a:spcBef>
                <a:spcPts val="0"/>
              </a:spcBef>
              <a:spcAft>
                <a:spcPts val="1200"/>
              </a:spcAft>
            </a:pPr>
            <a:r>
              <a:rPr lang="en-US" dirty="0">
                <a:solidFill>
                  <a:schemeClr val="tx1"/>
                </a:solidFill>
              </a:rPr>
              <a:t>Smoking </a:t>
            </a:r>
            <a:endParaRPr lang="en-US" sz="1000" dirty="0">
              <a:solidFill>
                <a:schemeClr val="tx1"/>
              </a:solidFill>
            </a:endParaRPr>
          </a:p>
          <a:p>
            <a:pPr>
              <a:lnSpc>
                <a:spcPct val="100000"/>
              </a:lnSpc>
              <a:spcBef>
                <a:spcPts val="0"/>
              </a:spcBef>
            </a:pPr>
            <a:r>
              <a:rPr lang="en-US" dirty="0">
                <a:solidFill>
                  <a:schemeClr val="tx1"/>
                </a:solidFill>
              </a:rPr>
              <a:t>Compromised immune function (including HIV), autoimmune, transplant</a:t>
            </a:r>
          </a:p>
          <a:p>
            <a:pPr marL="0" indent="0">
              <a:lnSpc>
                <a:spcPct val="150000"/>
              </a:lnSpc>
              <a:buNone/>
            </a:pPr>
            <a:endParaRPr lang="en-US" dirty="0">
              <a:solidFill>
                <a:schemeClr val="tx1"/>
              </a:solidFill>
            </a:endParaRPr>
          </a:p>
        </p:txBody>
      </p:sp>
      <p:sp>
        <p:nvSpPr>
          <p:cNvPr id="6" name="Text Placeholder 5"/>
          <p:cNvSpPr>
            <a:spLocks noGrp="1"/>
          </p:cNvSpPr>
          <p:nvPr>
            <p:ph type="body" sz="quarter" idx="21"/>
          </p:nvPr>
        </p:nvSpPr>
        <p:spPr>
          <a:xfrm>
            <a:off x="4655496" y="1331650"/>
            <a:ext cx="4283708" cy="4973456"/>
          </a:xfrm>
        </p:spPr>
        <p:txBody>
          <a:bodyPr/>
          <a:lstStyle/>
          <a:p>
            <a:pPr>
              <a:lnSpc>
                <a:spcPct val="100000"/>
              </a:lnSpc>
              <a:spcBef>
                <a:spcPts val="0"/>
              </a:spcBef>
              <a:spcAft>
                <a:spcPts val="1200"/>
              </a:spcAft>
            </a:pPr>
            <a:r>
              <a:rPr lang="en-US" dirty="0">
                <a:solidFill>
                  <a:schemeClr val="tx1"/>
                </a:solidFill>
              </a:rPr>
              <a:t>Multiple sex partners</a:t>
            </a:r>
          </a:p>
          <a:p>
            <a:pPr>
              <a:lnSpc>
                <a:spcPct val="100000"/>
              </a:lnSpc>
              <a:spcBef>
                <a:spcPts val="0"/>
              </a:spcBef>
              <a:spcAft>
                <a:spcPts val="1200"/>
              </a:spcAft>
            </a:pPr>
            <a:r>
              <a:rPr lang="en-US" dirty="0">
                <a:solidFill>
                  <a:schemeClr val="tx1"/>
                </a:solidFill>
              </a:rPr>
              <a:t>Anal warts</a:t>
            </a:r>
            <a:endParaRPr lang="en-US" sz="1000" dirty="0">
              <a:solidFill>
                <a:schemeClr val="tx1"/>
              </a:solidFill>
            </a:endParaRPr>
          </a:p>
          <a:p>
            <a:pPr>
              <a:lnSpc>
                <a:spcPct val="100000"/>
              </a:lnSpc>
              <a:spcBef>
                <a:spcPts val="0"/>
              </a:spcBef>
              <a:spcAft>
                <a:spcPts val="1200"/>
              </a:spcAft>
            </a:pPr>
            <a:r>
              <a:rPr lang="en-US" dirty="0">
                <a:solidFill>
                  <a:schemeClr val="tx1"/>
                </a:solidFill>
              </a:rPr>
              <a:t>Chronic inflammation</a:t>
            </a:r>
            <a:endParaRPr lang="en-US" sz="1000" dirty="0">
              <a:solidFill>
                <a:schemeClr val="tx1"/>
              </a:solidFill>
            </a:endParaRPr>
          </a:p>
          <a:p>
            <a:pPr>
              <a:lnSpc>
                <a:spcPct val="100000"/>
              </a:lnSpc>
              <a:spcBef>
                <a:spcPts val="0"/>
              </a:spcBef>
            </a:pPr>
            <a:r>
              <a:rPr lang="en-US" dirty="0">
                <a:solidFill>
                  <a:schemeClr val="tx1"/>
                </a:solidFill>
              </a:rPr>
              <a:t>Previous history of dysplasia (anal or cervical)</a:t>
            </a:r>
          </a:p>
          <a:p>
            <a:pPr>
              <a:lnSpc>
                <a:spcPct val="100000"/>
              </a:lnSpc>
              <a:spcBef>
                <a:spcPts val="0"/>
              </a:spcBef>
            </a:pPr>
            <a:endParaRPr lang="en-US" sz="1000" dirty="0">
              <a:solidFill>
                <a:schemeClr val="tx1"/>
              </a:solidFill>
            </a:endParaRPr>
          </a:p>
          <a:p>
            <a:pPr marL="0" indent="0">
              <a:buNone/>
            </a:pPr>
            <a:endParaRPr lang="en-US" dirty="0"/>
          </a:p>
        </p:txBody>
      </p:sp>
      <p:sp>
        <p:nvSpPr>
          <p:cNvPr id="4" name="TextBox 3"/>
          <p:cNvSpPr txBox="1"/>
          <p:nvPr/>
        </p:nvSpPr>
        <p:spPr>
          <a:xfrm>
            <a:off x="1192696" y="6175645"/>
            <a:ext cx="7076661" cy="246221"/>
          </a:xfrm>
          <a:prstGeom prst="rect">
            <a:avLst/>
          </a:prstGeom>
          <a:noFill/>
        </p:spPr>
        <p:txBody>
          <a:bodyPr wrap="square" rtlCol="0">
            <a:spAutoFit/>
          </a:bodyPr>
          <a:lstStyle/>
          <a:p>
            <a:r>
              <a:rPr lang="en-US" sz="1000" dirty="0"/>
              <a:t>Silverberg, M et al. Risk of anal cancer in HIV-infected and HIV-uninfected</a:t>
            </a:r>
            <a:r>
              <a:rPr lang="en-US" sz="1000" baseline="0" dirty="0"/>
              <a:t> individuals in North America. CID. 2012;54(7):1026-1034. </a:t>
            </a:r>
          </a:p>
        </p:txBody>
      </p:sp>
      <p:pic>
        <p:nvPicPr>
          <p:cNvPr id="7" name="Picture 6">
            <a:extLst>
              <a:ext uri="{FF2B5EF4-FFF2-40B4-BE49-F238E27FC236}">
                <a16:creationId xmlns:a16="http://schemas.microsoft.com/office/drawing/2014/main" id="{DB99587F-BE39-4062-917F-2A49B47B7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56217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b="0" dirty="0"/>
              <a:t>Few at Risk are Receiving Anal Cancer Screening</a:t>
            </a:r>
          </a:p>
        </p:txBody>
      </p:sp>
      <p:sp>
        <p:nvSpPr>
          <p:cNvPr id="3" name="Text Placeholder 2"/>
          <p:cNvSpPr>
            <a:spLocks noGrp="1"/>
          </p:cNvSpPr>
          <p:nvPr>
            <p:ph type="body" sz="quarter" idx="20"/>
          </p:nvPr>
        </p:nvSpPr>
        <p:spPr>
          <a:xfrm>
            <a:off x="441434" y="1233377"/>
            <a:ext cx="8553709" cy="4467207"/>
          </a:xfrm>
        </p:spPr>
        <p:txBody>
          <a:bodyPr/>
          <a:lstStyle/>
          <a:p>
            <a:r>
              <a:rPr lang="en-US" dirty="0">
                <a:solidFill>
                  <a:schemeClr val="tx1"/>
                </a:solidFill>
              </a:rPr>
              <a:t>U.S. MSM with HIV rates as much as 37-fold higher than the general population</a:t>
            </a:r>
          </a:p>
          <a:p>
            <a:endParaRPr lang="en-US" sz="1000" dirty="0">
              <a:solidFill>
                <a:schemeClr val="tx1"/>
              </a:solidFill>
            </a:endParaRPr>
          </a:p>
          <a:p>
            <a:r>
              <a:rPr lang="en-US" dirty="0">
                <a:solidFill>
                  <a:schemeClr val="tx1"/>
                </a:solidFill>
              </a:rPr>
              <a:t>One in 10 MSM in care for HIV are screened for </a:t>
            </a:r>
            <a:br>
              <a:rPr lang="en-US" dirty="0">
                <a:solidFill>
                  <a:schemeClr val="tx1"/>
                </a:solidFill>
              </a:rPr>
            </a:br>
            <a:r>
              <a:rPr lang="en-US" dirty="0">
                <a:solidFill>
                  <a:schemeClr val="tx1"/>
                </a:solidFill>
              </a:rPr>
              <a:t>anal cancer</a:t>
            </a:r>
          </a:p>
          <a:p>
            <a:pPr lvl="1"/>
            <a:r>
              <a:rPr lang="en-US" sz="2800" dirty="0">
                <a:solidFill>
                  <a:schemeClr val="tx1"/>
                </a:solidFill>
              </a:rPr>
              <a:t>Healthcare disparities in accessing screening</a:t>
            </a:r>
          </a:p>
          <a:p>
            <a:pPr lvl="1"/>
            <a:r>
              <a:rPr lang="en-US" sz="2800" dirty="0">
                <a:solidFill>
                  <a:schemeClr val="tx1"/>
                </a:solidFill>
              </a:rPr>
              <a:t>Less common in blacks , those with less than high school education, those followed by smaller medical practices</a:t>
            </a:r>
          </a:p>
        </p:txBody>
      </p:sp>
      <p:sp>
        <p:nvSpPr>
          <p:cNvPr id="6" name="TextBox 5"/>
          <p:cNvSpPr txBox="1"/>
          <p:nvPr/>
        </p:nvSpPr>
        <p:spPr>
          <a:xfrm>
            <a:off x="1439916" y="5743978"/>
            <a:ext cx="6747641" cy="461665"/>
          </a:xfrm>
          <a:prstGeom prst="rect">
            <a:avLst/>
          </a:prstGeom>
          <a:noFill/>
        </p:spPr>
        <p:txBody>
          <a:bodyPr wrap="square" rtlCol="0">
            <a:spAutoFit/>
          </a:bodyPr>
          <a:lstStyle/>
          <a:p>
            <a:pPr algn="ctr"/>
            <a:r>
              <a:rPr lang="en-US" sz="1200" dirty="0"/>
              <a:t>Freedman, M. Prevalence of Anal Pap testing Among Men in HIV Medical Care who Have Sex with Men, United States, 2009-2012. ID Week, October 27, 2016, New Orleans.</a:t>
            </a:r>
          </a:p>
        </p:txBody>
      </p:sp>
      <p:pic>
        <p:nvPicPr>
          <p:cNvPr id="5" name="Picture 4">
            <a:extLst>
              <a:ext uri="{FF2B5EF4-FFF2-40B4-BE49-F238E27FC236}">
                <a16:creationId xmlns:a16="http://schemas.microsoft.com/office/drawing/2014/main" id="{5570FAC8-5687-4C11-AA00-D467EA544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
        <p:nvSpPr>
          <p:cNvPr id="7" name="TextBox 6">
            <a:extLst>
              <a:ext uri="{FF2B5EF4-FFF2-40B4-BE49-F238E27FC236}">
                <a16:creationId xmlns:a16="http://schemas.microsoft.com/office/drawing/2014/main" id="{71C1F5CF-E72A-4AEF-912A-18D16861E2B1}"/>
              </a:ext>
            </a:extLst>
          </p:cNvPr>
          <p:cNvSpPr txBox="1"/>
          <p:nvPr/>
        </p:nvSpPr>
        <p:spPr>
          <a:xfrm>
            <a:off x="3377940" y="6494403"/>
            <a:ext cx="2871592" cy="307777"/>
          </a:xfrm>
          <a:prstGeom prst="rect">
            <a:avLst/>
          </a:prstGeom>
          <a:noFill/>
        </p:spPr>
        <p:txBody>
          <a:bodyPr wrap="square">
            <a:spAutoFit/>
          </a:bodyPr>
          <a:lstStyle/>
          <a:p>
            <a:pPr>
              <a:spcAft>
                <a:spcPts val="600"/>
              </a:spcAft>
            </a:pPr>
            <a:r>
              <a:rPr lang="en-US" sz="1400" dirty="0">
                <a:solidFill>
                  <a:schemeClr val="bg1"/>
                </a:solidFill>
              </a:rPr>
              <a:t>MSM = men who have sex with men</a:t>
            </a:r>
          </a:p>
        </p:txBody>
      </p:sp>
    </p:spTree>
    <p:extLst>
      <p:ext uri="{BB962C8B-B14F-4D97-AF65-F5344CB8AC3E}">
        <p14:creationId xmlns:p14="http://schemas.microsoft.com/office/powerpoint/2010/main" val="105233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b="0" dirty="0"/>
              <a:t>Human Papilloma Virus (HPV)</a:t>
            </a:r>
          </a:p>
        </p:txBody>
      </p:sp>
      <p:sp>
        <p:nvSpPr>
          <p:cNvPr id="3" name="Text Placeholder 2"/>
          <p:cNvSpPr>
            <a:spLocks noGrp="1"/>
          </p:cNvSpPr>
          <p:nvPr>
            <p:ph type="body" sz="quarter" idx="20"/>
          </p:nvPr>
        </p:nvSpPr>
        <p:spPr>
          <a:xfrm>
            <a:off x="441434" y="1233377"/>
            <a:ext cx="8553709" cy="4467207"/>
          </a:xfrm>
        </p:spPr>
        <p:txBody>
          <a:bodyPr/>
          <a:lstStyle/>
          <a:p>
            <a:r>
              <a:rPr lang="en-US" sz="2500" dirty="0">
                <a:solidFill>
                  <a:schemeClr val="tx1"/>
                </a:solidFill>
              </a:rPr>
              <a:t>Most common sexually transmitted infection: 75-80% of people exposed</a:t>
            </a:r>
          </a:p>
          <a:p>
            <a:r>
              <a:rPr lang="en-US" sz="2500" dirty="0">
                <a:solidFill>
                  <a:schemeClr val="tx1"/>
                </a:solidFill>
              </a:rPr>
              <a:t>Most immunocompetent people clear HPV infection but if it persists, it can lead to dysplasia/cancer</a:t>
            </a:r>
          </a:p>
          <a:p>
            <a:r>
              <a:rPr lang="en-US" sz="2500" dirty="0">
                <a:solidFill>
                  <a:schemeClr val="tx1"/>
                </a:solidFill>
              </a:rPr>
              <a:t>HIV: </a:t>
            </a:r>
            <a:r>
              <a:rPr lang="en-US" sz="2400" dirty="0">
                <a:solidFill>
                  <a:schemeClr val="tx1"/>
                </a:solidFill>
              </a:rPr>
              <a:t>Less clearance, multiple strains of HPV, accelerated progression to dysplasia</a:t>
            </a:r>
          </a:p>
          <a:p>
            <a:r>
              <a:rPr lang="en-US" sz="2500" dirty="0">
                <a:solidFill>
                  <a:schemeClr val="tx1"/>
                </a:solidFill>
              </a:rPr>
              <a:t>Women: </a:t>
            </a:r>
          </a:p>
          <a:p>
            <a:pPr lvl="1"/>
            <a:r>
              <a:rPr lang="en-US" sz="2000" dirty="0">
                <a:solidFill>
                  <a:schemeClr val="tx1"/>
                </a:solidFill>
              </a:rPr>
              <a:t>HIV </a:t>
            </a:r>
            <a:r>
              <a:rPr lang="en-US" sz="2000" dirty="0" err="1">
                <a:solidFill>
                  <a:schemeClr val="tx1"/>
                </a:solidFill>
              </a:rPr>
              <a:t>neg</a:t>
            </a:r>
            <a:r>
              <a:rPr lang="en-US" sz="2000" dirty="0">
                <a:solidFill>
                  <a:schemeClr val="tx1"/>
                </a:solidFill>
              </a:rPr>
              <a:t>: 40% anal HPV, 43% cervical HPV</a:t>
            </a:r>
          </a:p>
          <a:p>
            <a:pPr lvl="1"/>
            <a:r>
              <a:rPr lang="en-US" sz="2000" dirty="0">
                <a:solidFill>
                  <a:schemeClr val="tx1"/>
                </a:solidFill>
              </a:rPr>
              <a:t>PWH: 76% anal HPV, 43% cervical HPV</a:t>
            </a:r>
          </a:p>
          <a:p>
            <a:r>
              <a:rPr lang="en-US" sz="2500" dirty="0">
                <a:solidFill>
                  <a:schemeClr val="tx1"/>
                </a:solidFill>
              </a:rPr>
              <a:t>Men: </a:t>
            </a:r>
          </a:p>
          <a:p>
            <a:pPr lvl="1"/>
            <a:r>
              <a:rPr lang="en-US" sz="2000" dirty="0">
                <a:solidFill>
                  <a:schemeClr val="tx1"/>
                </a:solidFill>
              </a:rPr>
              <a:t>HIV </a:t>
            </a:r>
            <a:r>
              <a:rPr lang="en-US" sz="2000" dirty="0" err="1">
                <a:solidFill>
                  <a:schemeClr val="tx1"/>
                </a:solidFill>
              </a:rPr>
              <a:t>neg</a:t>
            </a:r>
            <a:r>
              <a:rPr lang="en-US" sz="2000" dirty="0">
                <a:solidFill>
                  <a:schemeClr val="tx1"/>
                </a:solidFill>
              </a:rPr>
              <a:t>: 60% anal HPV</a:t>
            </a:r>
          </a:p>
          <a:p>
            <a:pPr lvl="1"/>
            <a:r>
              <a:rPr lang="en-US" sz="2000" dirty="0">
                <a:solidFill>
                  <a:schemeClr val="tx1"/>
                </a:solidFill>
              </a:rPr>
              <a:t>PWH: nearly all with history of receptive anal sex</a:t>
            </a:r>
          </a:p>
        </p:txBody>
      </p:sp>
      <p:sp>
        <p:nvSpPr>
          <p:cNvPr id="6" name="TextBox 5"/>
          <p:cNvSpPr txBox="1"/>
          <p:nvPr/>
        </p:nvSpPr>
        <p:spPr>
          <a:xfrm>
            <a:off x="1439916" y="6410395"/>
            <a:ext cx="6747641" cy="461665"/>
          </a:xfrm>
          <a:prstGeom prst="rect">
            <a:avLst/>
          </a:prstGeom>
          <a:noFill/>
        </p:spPr>
        <p:txBody>
          <a:bodyPr wrap="square" rtlCol="0">
            <a:spAutoFit/>
          </a:bodyPr>
          <a:lstStyle/>
          <a:p>
            <a:pPr algn="ctr"/>
            <a:r>
              <a:rPr lang="en-US" sz="1200" dirty="0">
                <a:solidFill>
                  <a:schemeClr val="bg1"/>
                </a:solidFill>
              </a:rPr>
              <a:t>Hariri, S et al.  JID 2011. 204(4):566-73. </a:t>
            </a:r>
            <a:r>
              <a:rPr lang="en-US" sz="1200" dirty="0" err="1">
                <a:solidFill>
                  <a:schemeClr val="bg1"/>
                </a:solidFill>
              </a:rPr>
              <a:t>Konopnicki</a:t>
            </a:r>
            <a:r>
              <a:rPr lang="en-US" sz="1200" dirty="0">
                <a:solidFill>
                  <a:schemeClr val="bg1"/>
                </a:solidFill>
              </a:rPr>
              <a:t>, D et al. JID 2013, doi:10.1093/</a:t>
            </a:r>
            <a:r>
              <a:rPr lang="en-US" sz="1200" dirty="0" err="1">
                <a:solidFill>
                  <a:schemeClr val="bg1"/>
                </a:solidFill>
              </a:rPr>
              <a:t>infdis</a:t>
            </a:r>
            <a:r>
              <a:rPr lang="en-US" sz="1200" dirty="0">
                <a:solidFill>
                  <a:schemeClr val="bg1"/>
                </a:solidFill>
              </a:rPr>
              <a:t>/jit090. </a:t>
            </a:r>
          </a:p>
          <a:p>
            <a:pPr algn="ctr"/>
            <a:r>
              <a:rPr lang="en-US" sz="1200" dirty="0">
                <a:solidFill>
                  <a:schemeClr val="bg1"/>
                </a:solidFill>
              </a:rPr>
              <a:t>X-Wu Sun, et al. NEJM 1997, 337:1343-9.   www.cancer.gov/cancertopics/factsheet/risk/hpv</a:t>
            </a:r>
          </a:p>
        </p:txBody>
      </p:sp>
      <p:pic>
        <p:nvPicPr>
          <p:cNvPr id="5" name="Picture 4">
            <a:extLst>
              <a:ext uri="{FF2B5EF4-FFF2-40B4-BE49-F238E27FC236}">
                <a16:creationId xmlns:a16="http://schemas.microsoft.com/office/drawing/2014/main" id="{9DC29D40-2711-42CD-B7CB-6A2ACF0DF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342813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HPV and Immunosuppression</a:t>
            </a:r>
          </a:p>
        </p:txBody>
      </p:sp>
      <p:sp>
        <p:nvSpPr>
          <p:cNvPr id="4" name="Text Placeholder 3"/>
          <p:cNvSpPr>
            <a:spLocks noGrp="1"/>
          </p:cNvSpPr>
          <p:nvPr>
            <p:ph type="body" sz="quarter" idx="20"/>
          </p:nvPr>
        </p:nvSpPr>
        <p:spPr/>
        <p:txBody>
          <a:bodyPr/>
          <a:lstStyle/>
          <a:p>
            <a:r>
              <a:rPr lang="en-GB" dirty="0">
                <a:solidFill>
                  <a:schemeClr val="tx1"/>
                </a:solidFill>
              </a:rPr>
              <a:t>Inverse relationship between measures of immunity and HPV for HIV-infected women</a:t>
            </a:r>
          </a:p>
          <a:p>
            <a:pPr lvl="1"/>
            <a:r>
              <a:rPr lang="en-GB" dirty="0">
                <a:solidFill>
                  <a:schemeClr val="tx1"/>
                </a:solidFill>
              </a:rPr>
              <a:t>As CD4 cell count drops (and viral load increases), prevalence of HPV infection increase</a:t>
            </a:r>
          </a:p>
          <a:p>
            <a:pPr lvl="1"/>
            <a:endParaRPr lang="en-GB" sz="800" dirty="0">
              <a:solidFill>
                <a:schemeClr val="tx1"/>
              </a:solidFill>
            </a:endParaRPr>
          </a:p>
          <a:p>
            <a:r>
              <a:rPr lang="en-GB" dirty="0">
                <a:solidFill>
                  <a:schemeClr val="tx1"/>
                </a:solidFill>
              </a:rPr>
              <a:t>Studies show a higher rate of oncogenic HPV infections in women with lower CD4 cell counts</a:t>
            </a:r>
          </a:p>
          <a:p>
            <a:endParaRPr lang="en-GB" sz="800" dirty="0">
              <a:solidFill>
                <a:schemeClr val="tx1"/>
              </a:solidFill>
            </a:endParaRPr>
          </a:p>
          <a:p>
            <a:r>
              <a:rPr lang="en-GB" dirty="0">
                <a:solidFill>
                  <a:schemeClr val="tx1"/>
                </a:solidFill>
              </a:rPr>
              <a:t>Role of antiretroviral (ARV) therapy, immune reconstitution, and HPV… Jury still out</a:t>
            </a:r>
          </a:p>
          <a:p>
            <a:endParaRPr lang="en-GB" sz="800" dirty="0">
              <a:solidFill>
                <a:schemeClr val="tx1"/>
              </a:solidFill>
            </a:endParaRPr>
          </a:p>
          <a:p>
            <a:r>
              <a:rPr lang="en-US" dirty="0">
                <a:solidFill>
                  <a:schemeClr val="tx1"/>
                </a:solidFill>
              </a:rPr>
              <a:t>ARV therapy (so far) has </a:t>
            </a:r>
            <a:r>
              <a:rPr lang="en-US" i="1" u="sng" dirty="0">
                <a:solidFill>
                  <a:schemeClr val="tx1"/>
                </a:solidFill>
              </a:rPr>
              <a:t>not</a:t>
            </a:r>
            <a:r>
              <a:rPr lang="en-US" i="1" dirty="0">
                <a:solidFill>
                  <a:schemeClr val="tx1"/>
                </a:solidFill>
              </a:rPr>
              <a:t> </a:t>
            </a:r>
            <a:r>
              <a:rPr lang="en-US" dirty="0">
                <a:solidFill>
                  <a:schemeClr val="tx1"/>
                </a:solidFill>
              </a:rPr>
              <a:t>been shown to prevent progression of dysplasia</a:t>
            </a:r>
          </a:p>
        </p:txBody>
      </p:sp>
      <p:pic>
        <p:nvPicPr>
          <p:cNvPr id="5" name="Picture 4">
            <a:extLst>
              <a:ext uri="{FF2B5EF4-FFF2-40B4-BE49-F238E27FC236}">
                <a16:creationId xmlns:a16="http://schemas.microsoft.com/office/drawing/2014/main" id="{48F03074-4D67-4AD9-8DDD-FA898B86B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353498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0" dirty="0"/>
              <a:t>Anal Cancer Screening in HIV</a:t>
            </a:r>
          </a:p>
        </p:txBody>
      </p:sp>
      <p:sp>
        <p:nvSpPr>
          <p:cNvPr id="4" name="Text Placeholder 3"/>
          <p:cNvSpPr>
            <a:spLocks noGrp="1"/>
          </p:cNvSpPr>
          <p:nvPr>
            <p:ph type="body" sz="quarter" idx="20"/>
          </p:nvPr>
        </p:nvSpPr>
        <p:spPr>
          <a:xfrm>
            <a:off x="587021" y="1233377"/>
            <a:ext cx="8193723" cy="4941645"/>
          </a:xfrm>
        </p:spPr>
        <p:txBody>
          <a:bodyPr/>
          <a:lstStyle/>
          <a:p>
            <a:pPr>
              <a:lnSpc>
                <a:spcPct val="150000"/>
              </a:lnSpc>
              <a:buFont typeface="Arial"/>
              <a:buChar char="•"/>
            </a:pPr>
            <a:r>
              <a:rPr lang="en-US" dirty="0">
                <a:solidFill>
                  <a:schemeClr val="tx1"/>
                </a:solidFill>
              </a:rPr>
              <a:t>No national guidelines</a:t>
            </a:r>
          </a:p>
          <a:p>
            <a:pPr>
              <a:lnSpc>
                <a:spcPct val="100000"/>
              </a:lnSpc>
              <a:spcAft>
                <a:spcPts val="600"/>
              </a:spcAft>
              <a:buFont typeface="Arial"/>
              <a:buChar char="•"/>
            </a:pPr>
            <a:r>
              <a:rPr lang="en-US" dirty="0">
                <a:solidFill>
                  <a:schemeClr val="tx1"/>
                </a:solidFill>
              </a:rPr>
              <a:t>Annual digital anal rectal exam (DARE) recommended (BIII)</a:t>
            </a:r>
          </a:p>
          <a:p>
            <a:pPr>
              <a:lnSpc>
                <a:spcPct val="100000"/>
              </a:lnSpc>
              <a:buFont typeface="Arial"/>
              <a:buChar char="•"/>
            </a:pPr>
            <a:r>
              <a:rPr lang="en-US" dirty="0">
                <a:solidFill>
                  <a:schemeClr val="tx1"/>
                </a:solidFill>
              </a:rPr>
              <a:t>Anal cytology only IF high-resolution </a:t>
            </a:r>
            <a:r>
              <a:rPr lang="en-US" dirty="0" err="1">
                <a:solidFill>
                  <a:schemeClr val="tx1"/>
                </a:solidFill>
              </a:rPr>
              <a:t>anoscopy</a:t>
            </a:r>
            <a:r>
              <a:rPr lang="en-US" dirty="0">
                <a:solidFill>
                  <a:schemeClr val="tx1"/>
                </a:solidFill>
              </a:rPr>
              <a:t> (HRA) available</a:t>
            </a:r>
          </a:p>
          <a:p>
            <a:pPr>
              <a:lnSpc>
                <a:spcPct val="150000"/>
              </a:lnSpc>
              <a:buFont typeface="Arial"/>
              <a:buChar char="•"/>
            </a:pPr>
            <a:r>
              <a:rPr lang="en-US" dirty="0">
                <a:solidFill>
                  <a:schemeClr val="tx1"/>
                </a:solidFill>
              </a:rPr>
              <a:t>If ASCUS or greater, HRA indicated (BIII)</a:t>
            </a:r>
          </a:p>
        </p:txBody>
      </p:sp>
      <p:sp>
        <p:nvSpPr>
          <p:cNvPr id="2" name="TextBox 1"/>
          <p:cNvSpPr txBox="1"/>
          <p:nvPr/>
        </p:nvSpPr>
        <p:spPr>
          <a:xfrm>
            <a:off x="1794933" y="6039556"/>
            <a:ext cx="5791200" cy="276999"/>
          </a:xfrm>
          <a:prstGeom prst="rect">
            <a:avLst/>
          </a:prstGeom>
          <a:noFill/>
        </p:spPr>
        <p:txBody>
          <a:bodyPr wrap="square" rtlCol="0">
            <a:spAutoFit/>
          </a:bodyPr>
          <a:lstStyle/>
          <a:p>
            <a:pPr algn="ctr"/>
            <a:r>
              <a:rPr lang="en-US" sz="1200" dirty="0"/>
              <a:t>r</a:t>
            </a:r>
          </a:p>
        </p:txBody>
      </p:sp>
      <p:sp>
        <p:nvSpPr>
          <p:cNvPr id="5" name="TextBox 4">
            <a:extLst>
              <a:ext uri="{FF2B5EF4-FFF2-40B4-BE49-F238E27FC236}">
                <a16:creationId xmlns:a16="http://schemas.microsoft.com/office/drawing/2014/main" id="{9FD6EA1B-8060-40FE-98A9-4693FF20075B}"/>
              </a:ext>
            </a:extLst>
          </p:cNvPr>
          <p:cNvSpPr txBox="1"/>
          <p:nvPr/>
        </p:nvSpPr>
        <p:spPr>
          <a:xfrm>
            <a:off x="702365" y="5883965"/>
            <a:ext cx="7561103" cy="646331"/>
          </a:xfrm>
          <a:prstGeom prst="rect">
            <a:avLst/>
          </a:prstGeom>
          <a:noFill/>
        </p:spPr>
        <p:txBody>
          <a:bodyPr wrap="square" rtlCol="0">
            <a:spAutoFit/>
          </a:bodyPr>
          <a:lstStyle/>
          <a:p>
            <a:pPr algn="ctr"/>
            <a:r>
              <a:rPr lang="en-US" dirty="0"/>
              <a:t>https://aidsinfo.nih.gov/contentfiles/lvguidelines/glchunk/glchunk_343.pdf </a:t>
            </a:r>
          </a:p>
          <a:p>
            <a:pPr algn="ctr"/>
            <a:endParaRPr lang="en-US" dirty="0"/>
          </a:p>
        </p:txBody>
      </p:sp>
      <p:pic>
        <p:nvPicPr>
          <p:cNvPr id="6" name="Picture 5">
            <a:extLst>
              <a:ext uri="{FF2B5EF4-FFF2-40B4-BE49-F238E27FC236}">
                <a16:creationId xmlns:a16="http://schemas.microsoft.com/office/drawing/2014/main" id="{502882B4-FAD1-41B1-BB9E-EF9AD5030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25" y="6494403"/>
            <a:ext cx="364544" cy="363597"/>
          </a:xfrm>
          <a:prstGeom prst="rect">
            <a:avLst/>
          </a:prstGeom>
        </p:spPr>
      </p:pic>
    </p:spTree>
    <p:extLst>
      <p:ext uri="{BB962C8B-B14F-4D97-AF65-F5344CB8AC3E}">
        <p14:creationId xmlns:p14="http://schemas.microsoft.com/office/powerpoint/2010/main" val="990862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2136</TotalTime>
  <Words>2928</Words>
  <Application>Microsoft Office PowerPoint</Application>
  <PresentationFormat>On-screen Show (4:3)</PresentationFormat>
  <Paragraphs>235</Paragraphs>
  <Slides>19</Slides>
  <Notes>18</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19</vt:i4>
      </vt:variant>
    </vt:vector>
  </HeadingPairs>
  <TitlesOfParts>
    <vt:vector size="33" baseType="lpstr">
      <vt:lpstr>Arial</vt:lpstr>
      <vt:lpstr>Calibri</vt:lpstr>
      <vt:lpstr>Calibri Light</vt:lpstr>
      <vt:lpstr>Gill Sans MT</vt:lpstr>
      <vt:lpstr>Helvetica</vt:lpstr>
      <vt:lpstr>Wingdings</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205</cp:revision>
  <dcterms:created xsi:type="dcterms:W3CDTF">2016-02-17T19:33:40Z</dcterms:created>
  <dcterms:modified xsi:type="dcterms:W3CDTF">2021-09-22T16:28:33Z</dcterms:modified>
</cp:coreProperties>
</file>