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387" r:id="rId3"/>
    <p:sldId id="261" r:id="rId4"/>
    <p:sldId id="335" r:id="rId5"/>
    <p:sldId id="338" r:id="rId6"/>
    <p:sldId id="339" r:id="rId7"/>
    <p:sldId id="336" r:id="rId8"/>
    <p:sldId id="341" r:id="rId9"/>
    <p:sldId id="346" r:id="rId10"/>
    <p:sldId id="351" r:id="rId11"/>
    <p:sldId id="349" r:id="rId12"/>
    <p:sldId id="350" r:id="rId13"/>
    <p:sldId id="353" r:id="rId14"/>
    <p:sldId id="262" r:id="rId15"/>
    <p:sldId id="348" r:id="rId16"/>
    <p:sldId id="334" r:id="rId17"/>
    <p:sldId id="386" r:id="rId18"/>
    <p:sldId id="379" r:id="rId19"/>
    <p:sldId id="380" r:id="rId20"/>
    <p:sldId id="345" r:id="rId21"/>
    <p:sldId id="272" r:id="rId22"/>
    <p:sldId id="344" r:id="rId23"/>
    <p:sldId id="382" r:id="rId24"/>
    <p:sldId id="381" r:id="rId25"/>
    <p:sldId id="383" r:id="rId26"/>
    <p:sldId id="305" r:id="rId27"/>
    <p:sldId id="282" r:id="rId28"/>
    <p:sldId id="384" r:id="rId29"/>
    <p:sldId id="385" r:id="rId30"/>
    <p:sldId id="301" r:id="rId31"/>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9" autoAdjust="0"/>
  </p:normalViewPr>
  <p:slideViewPr>
    <p:cSldViewPr snapToGrid="0" snapToObjects="1">
      <p:cViewPr varScale="1">
        <p:scale>
          <a:sx n="106" d="100"/>
          <a:sy n="106" d="100"/>
        </p:scale>
        <p:origin x="96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10/29/2021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10/29/2021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re-adjusting to the return activities, e.g. sports, weddings, celebrations, religious activities, and concerts. </a:t>
            </a:r>
          </a:p>
        </p:txBody>
      </p:sp>
      <p:sp>
        <p:nvSpPr>
          <p:cNvPr id="4" name="Slide Number Placeholder 3"/>
          <p:cNvSpPr>
            <a:spLocks noGrp="1"/>
          </p:cNvSpPr>
          <p:nvPr>
            <p:ph type="sldNum" sz="quarter" idx="5"/>
          </p:nvPr>
        </p:nvSpPr>
        <p:spPr/>
        <p:txBody>
          <a:bodyPr/>
          <a:lstStyle/>
          <a:p>
            <a:fld id="{2EAF3D7C-E79C-464D-870B-78CB3C2428AA}" type="slidenum">
              <a:rPr lang="en-US" smtClean="0"/>
              <a:t>7</a:t>
            </a:fld>
            <a:endParaRPr lang="en-US" dirty="0"/>
          </a:p>
        </p:txBody>
      </p:sp>
    </p:spTree>
    <p:extLst>
      <p:ext uri="{BB962C8B-B14F-4D97-AF65-F5344CB8AC3E}">
        <p14:creationId xmlns:p14="http://schemas.microsoft.com/office/powerpoint/2010/main" val="140808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continue to struggle with stress, anxiety, depression, social isolation. </a:t>
            </a:r>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dirty="0"/>
          </a:p>
        </p:txBody>
      </p:sp>
    </p:spTree>
    <p:extLst>
      <p:ext uri="{BB962C8B-B14F-4D97-AF65-F5344CB8AC3E}">
        <p14:creationId xmlns:p14="http://schemas.microsoft.com/office/powerpoint/2010/main" val="361762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Nation Institute for Mental Health</a:t>
            </a:r>
          </a:p>
        </p:txBody>
      </p:sp>
      <p:sp>
        <p:nvSpPr>
          <p:cNvPr id="4" name="Slide Number Placeholder 3"/>
          <p:cNvSpPr>
            <a:spLocks noGrp="1"/>
          </p:cNvSpPr>
          <p:nvPr>
            <p:ph type="sldNum" sz="quarter" idx="5"/>
          </p:nvPr>
        </p:nvSpPr>
        <p:spPr/>
        <p:txBody>
          <a:bodyPr/>
          <a:lstStyle/>
          <a:p>
            <a:fld id="{2EAF3D7C-E79C-464D-870B-78CB3C2428AA}" type="slidenum">
              <a:rPr lang="en-US" smtClean="0"/>
              <a:t>16</a:t>
            </a:fld>
            <a:endParaRPr lang="en-US"/>
          </a:p>
        </p:txBody>
      </p:sp>
    </p:spTree>
    <p:extLst>
      <p:ext uri="{BB962C8B-B14F-4D97-AF65-F5344CB8AC3E}">
        <p14:creationId xmlns:p14="http://schemas.microsoft.com/office/powerpoint/2010/main" val="1348610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5" y="316504"/>
            <a:ext cx="3096774" cy="963170"/>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B3434901-20FC-42F3-96D1-134DE51A8C72}" type="datetime1">
              <a:rPr lang="en-US" smtClean="0"/>
              <a:t>10/29/2021</a:t>
            </a:fld>
            <a:endParaRPr lang="en-US"/>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3FC170D-0C5B-4932-9FEB-234E8ADF4011}" type="datetime1">
              <a:rPr lang="en-US" smtClean="0"/>
              <a:t>10/29/2021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12358D4-2236-41BE-BB60-4AE13DED5B2D}" type="datetime1">
              <a:rPr lang="en-US" smtClean="0"/>
              <a:t>10/29/2021</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7AA29867-1201-42CB-9E0E-80B2F6735D05}" type="datetime1">
              <a:rPr lang="en-US" smtClean="0"/>
              <a:t>10/29/2021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D45151C-5CA7-4288-8AA3-640BC3D7AA76}" type="datetime1">
              <a:rPr lang="en-US" smtClean="0"/>
              <a:t>10/29/2021</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0C87027-05C5-4F5A-9637-FA4D839512DE}" type="datetime1">
              <a:rPr lang="en-US" smtClean="0"/>
              <a:t>10/29/2021</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72B8CF2F-4BFF-4239-8CCD-47901F8FB629}" type="datetime1">
              <a:rPr lang="en-US" smtClean="0"/>
              <a:t>10/29/2021</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A84373-B186-476F-AD68-8BBC040FA238}" type="datetime1">
              <a:rPr lang="en-US" smtClean="0"/>
              <a:t>10/29/2021</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CD50239A-1088-4D46-8E6B-DE7E419B004E}" type="datetime1">
              <a:rPr lang="en-US" smtClean="0"/>
              <a:t>10/29/2021</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248AECEC-7A09-4F27-A925-157AA5A9FFEE}" type="datetime1">
              <a:rPr lang="en-US" smtClean="0"/>
              <a:t>10/29/2021</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yournorthcounty.com/north-county-san-diego-non-profits-for-year-end-giving/"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affairs.org/do/10.1377/hblog20200319.757883/full/" TargetMode="External"/><Relationship Id="rId2" Type="http://schemas.openxmlformats.org/officeDocument/2006/relationships/hyperlink" Target="https://doi.org/10.1080/25787489.2021.197560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imh.nih.gov/health/topics/hiv-aids/index.shtml" TargetMode="External"/><Relationship Id="rId2" Type="http://schemas.openxmlformats.org/officeDocument/2006/relationships/hyperlink" Target="https://www.kff.org/coronavirus-covid-19/issue-brief/communities-of-color-at-higher-risk-for-health-and-economic-challenges-due-to-covid-19" TargetMode="External"/><Relationship Id="rId1" Type="http://schemas.openxmlformats.org/officeDocument/2006/relationships/slideLayout" Target="../slideLayouts/slideLayout2.xml"/><Relationship Id="rId4" Type="http://schemas.openxmlformats.org/officeDocument/2006/relationships/hyperlink" Target="http://www.samhs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roundup.org.za/article/covid-19-worlds-unprecedented-experiment/"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rnorthcounty.com/earthquake-san-diego-north-county/"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thebluediamondgallery.com/handwriting/a/adaptability.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hyperlink" Target="https://creativecommons.org/licenses/by-nc/3.0/" TargetMode="External"/><Relationship Id="rId12"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ryansmithphotography.com/blog/2013/06/14/wedding-ceremony-at-the-holiday-cottage-gates-in-brookgreen-gardens-with-a-large-bridal-party/" TargetMode="External"/><Relationship Id="rId11" Type="http://schemas.openxmlformats.org/officeDocument/2006/relationships/hyperlink" Target="http://commons.wikimedia.org/wiki/File:Paramore_Concert.jpg" TargetMode="External"/><Relationship Id="rId5" Type="http://schemas.openxmlformats.org/officeDocument/2006/relationships/image" Target="../media/image9.jpg"/><Relationship Id="rId10" Type="http://schemas.openxmlformats.org/officeDocument/2006/relationships/image" Target="../media/image11.jpg"/><Relationship Id="rId4" Type="http://schemas.openxmlformats.org/officeDocument/2006/relationships/hyperlink" Target="https://en.wikipedia.org/wiki/College_basketball" TargetMode="External"/><Relationship Id="rId9" Type="http://schemas.openxmlformats.org/officeDocument/2006/relationships/hyperlink" Target="http://serendipitysoiree.wordpress.com/2012/05/18/fully-relying-on-god-some-thoughts-on-hillsides-40-days-of-prayer"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panarmenian.net/eng/news/268165/Depression_treatment_regimens_for_some_study" TargetMode="External"/><Relationship Id="rId3" Type="http://schemas.openxmlformats.org/officeDocument/2006/relationships/image" Target="../media/image1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pexels.com/photo/man-showing-distress-3777572/" TargetMode="External"/><Relationship Id="rId5" Type="http://schemas.openxmlformats.org/officeDocument/2006/relationships/image" Target="../media/image13.jpeg"/><Relationship Id="rId10" Type="http://schemas.openxmlformats.org/officeDocument/2006/relationships/hyperlink" Target="http://www.freddabranyon.com/ways-fight-depression-without-medication/" TargetMode="External"/><Relationship Id="rId4" Type="http://schemas.openxmlformats.org/officeDocument/2006/relationships/hyperlink" Target="http://journalistsresource.org/studies/economics/workers/jobless-americans-experience-deep-and-prolonged-distress" TargetMode="External"/><Relationship Id="rId9"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hyperlink" Target="https://calbudgetcenter.org/resources/covid19-california-workers-with-less-education-people-of-color-and-immigrants-are-at-greatest-financial-risk/" TargetMode="External"/><Relationship Id="rId7" Type="http://schemas.openxmlformats.org/officeDocument/2006/relationships/hyperlink" Target="https://wisconsinwatch.org/2021/06/homeownership-gap-for-people-of-color-in-wisconsin-is-wide-communities-nonprofits-try-to-close-it/"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hyperlink" Target="https://orgcominthenews.com/2020/04/21/you-just-cant-say-no-muslim-essential-workers-on-working-through-ramadan/" TargetMode="External"/><Relationship Id="rId4" Type="http://schemas.openxmlformats.org/officeDocument/2006/relationships/image" Target="../media/image17.jpeg"/><Relationship Id="rId9" Type="http://schemas.openxmlformats.org/officeDocument/2006/relationships/hyperlink" Target="https://indiadailydigital.com/2020/travel/dtc-permits-only-essential-work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200" dirty="0">
                <a:latin typeface="+mn-lt"/>
              </a:rPr>
              <a:t>The Psychological Implications of COVID-19 on People of Color with HIV/AIDS</a:t>
            </a:r>
            <a:br>
              <a:rPr lang="en-US" sz="3200" dirty="0">
                <a:latin typeface="+mn-lt"/>
              </a:rPr>
            </a:br>
            <a:br>
              <a:rPr lang="en-US" sz="3200" dirty="0">
                <a:latin typeface="+mn-lt"/>
              </a:rPr>
            </a:br>
            <a:r>
              <a:rPr lang="en-US" sz="2400" dirty="0"/>
              <a:t>				</a:t>
            </a:r>
            <a:r>
              <a:rPr lang="en-US" sz="2400" dirty="0">
                <a:latin typeface="+mn-lt"/>
              </a:rPr>
              <a:t>Cynthia J. Raines, PhD, MS</a:t>
            </a:r>
            <a:br>
              <a:rPr lang="en-US" sz="2400" dirty="0">
                <a:latin typeface="+mn-lt"/>
              </a:rPr>
            </a:br>
            <a:r>
              <a:rPr lang="en-US" sz="2400" dirty="0">
                <a:latin typeface="+mn-lt"/>
              </a:rPr>
              <a:t>				October 13, 2021</a:t>
            </a:r>
          </a:p>
        </p:txBody>
      </p:sp>
      <p:sp>
        <p:nvSpPr>
          <p:cNvPr id="4" name="Slide Number Placeholder 3"/>
          <p:cNvSpPr>
            <a:spLocks noGrp="1"/>
          </p:cNvSpPr>
          <p:nvPr>
            <p:ph type="sldNum" sz="quarter" idx="12"/>
          </p:nvPr>
        </p:nvSpPr>
        <p:spPr/>
        <p:txBody>
          <a:bodyPr/>
          <a:lstStyle/>
          <a:p>
            <a:fld id="{1D2EA5EF-C699-AF4C-BA42-C0A1CAAB713C}" type="slidenum">
              <a:rPr lang="en-US" smtClean="0"/>
              <a:t>1</a:t>
            </a:fld>
            <a:endParaRPr lang="en-US" dirty="0"/>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740A8-3A23-0E43-8217-F2B35AB3C3BC}"/>
              </a:ext>
            </a:extLst>
          </p:cNvPr>
          <p:cNvSpPr>
            <a:spLocks noGrp="1"/>
          </p:cNvSpPr>
          <p:nvPr>
            <p:ph idx="1"/>
          </p:nvPr>
        </p:nvSpPr>
        <p:spPr/>
        <p:txBody>
          <a:bodyPr/>
          <a:lstStyle/>
          <a:p>
            <a:r>
              <a:rPr lang="en-US" dirty="0"/>
              <a:t>As of April 15, 2020, case data from CDC show that in COVID-19 cases where race was specified, Blacks, who comprise 12.1% of the total U.S. population (U.S. Census Bureau, 2020), make up 30% of COVID-19 cases Kaiser Family Foundation, 2020; Health Affairs, 2020).</a:t>
            </a:r>
          </a:p>
          <a:p>
            <a:pPr marL="114112" indent="0">
              <a:buNone/>
            </a:pPr>
            <a:endParaRPr lang="en-US" dirty="0"/>
          </a:p>
          <a:p>
            <a:r>
              <a:rPr lang="en-US" dirty="0"/>
              <a:t>Latinos, who make up 18% of the population (U.S. Census Bureau, 2020), account for 17% of COVID-19 cases. </a:t>
            </a:r>
          </a:p>
        </p:txBody>
      </p:sp>
      <p:sp>
        <p:nvSpPr>
          <p:cNvPr id="4" name="Slide Number Placeholder 3">
            <a:extLst>
              <a:ext uri="{FF2B5EF4-FFF2-40B4-BE49-F238E27FC236}">
                <a16:creationId xmlns:a16="http://schemas.microsoft.com/office/drawing/2014/main" id="{2C0CBA70-01F2-714E-A348-7C47D7A2A545}"/>
              </a:ext>
            </a:extLst>
          </p:cNvPr>
          <p:cNvSpPr>
            <a:spLocks noGrp="1"/>
          </p:cNvSpPr>
          <p:nvPr>
            <p:ph type="sldNum" sz="quarter" idx="12"/>
          </p:nvPr>
        </p:nvSpPr>
        <p:spPr/>
        <p:txBody>
          <a:bodyPr/>
          <a:lstStyle/>
          <a:p>
            <a:fld id="{1D2EA5EF-C699-AF4C-BA42-C0A1CAAB713C}" type="slidenum">
              <a:rPr lang="en-US" smtClean="0"/>
              <a:t>10</a:t>
            </a:fld>
            <a:endParaRPr lang="en-US" dirty="0"/>
          </a:p>
        </p:txBody>
      </p:sp>
    </p:spTree>
    <p:extLst>
      <p:ext uri="{BB962C8B-B14F-4D97-AF65-F5344CB8AC3E}">
        <p14:creationId xmlns:p14="http://schemas.microsoft.com/office/powerpoint/2010/main" val="147199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9BF1-D789-9F45-AB48-5146A84F4FF5}"/>
              </a:ext>
            </a:extLst>
          </p:cNvPr>
          <p:cNvSpPr>
            <a:spLocks noGrp="1"/>
          </p:cNvSpPr>
          <p:nvPr>
            <p:ph type="title"/>
          </p:nvPr>
        </p:nvSpPr>
        <p:spPr/>
        <p:txBody>
          <a:bodyPr/>
          <a:lstStyle/>
          <a:p>
            <a:pPr algn="ctr"/>
            <a:r>
              <a:rPr lang="en-US" dirty="0">
                <a:latin typeface="+mn-lt"/>
              </a:rPr>
              <a:t>People of Color are:</a:t>
            </a:r>
          </a:p>
        </p:txBody>
      </p:sp>
      <p:sp>
        <p:nvSpPr>
          <p:cNvPr id="3" name="Content Placeholder 2">
            <a:extLst>
              <a:ext uri="{FF2B5EF4-FFF2-40B4-BE49-F238E27FC236}">
                <a16:creationId xmlns:a16="http://schemas.microsoft.com/office/drawing/2014/main" id="{79606163-5221-7143-9B58-1F4370BBF48F}"/>
              </a:ext>
            </a:extLst>
          </p:cNvPr>
          <p:cNvSpPr>
            <a:spLocks noGrp="1"/>
          </p:cNvSpPr>
          <p:nvPr>
            <p:ph idx="1"/>
          </p:nvPr>
        </p:nvSpPr>
        <p:spPr/>
        <p:txBody>
          <a:bodyPr/>
          <a:lstStyle/>
          <a:p>
            <a:r>
              <a:rPr lang="en-US" dirty="0"/>
              <a:t>At an increased risk for serious illness if they contract COVID-19 due to higher rates of underlying health conditions, such as diabetes, asthma, hypertension, and obesity compared to Whites; (Kaiser Family Foundation, 2020; Health Affairs, 2020).</a:t>
            </a:r>
          </a:p>
          <a:p>
            <a:r>
              <a:rPr lang="en-US" dirty="0"/>
              <a:t>More likely to be uninsured and to lack a usual source of care which is an impediment to accessing COVID-19 testing and treatment services. </a:t>
            </a:r>
          </a:p>
          <a:p>
            <a:r>
              <a:rPr lang="en-US" dirty="0"/>
              <a:t>More likely to work in the service industries such as restaurants, retail, and hospitality that are particularly at risk for loss of income during the pandemic.</a:t>
            </a:r>
          </a:p>
        </p:txBody>
      </p:sp>
      <p:sp>
        <p:nvSpPr>
          <p:cNvPr id="4" name="Slide Number Placeholder 3">
            <a:extLst>
              <a:ext uri="{FF2B5EF4-FFF2-40B4-BE49-F238E27FC236}">
                <a16:creationId xmlns:a16="http://schemas.microsoft.com/office/drawing/2014/main" id="{C7488106-6CB3-FA44-9493-FFE002C140BE}"/>
              </a:ext>
            </a:extLst>
          </p:cNvPr>
          <p:cNvSpPr>
            <a:spLocks noGrp="1"/>
          </p:cNvSpPr>
          <p:nvPr>
            <p:ph type="sldNum" sz="quarter" idx="12"/>
          </p:nvPr>
        </p:nvSpPr>
        <p:spPr/>
        <p:txBody>
          <a:bodyPr/>
          <a:lstStyle/>
          <a:p>
            <a:fld id="{1D2EA5EF-C699-AF4C-BA42-C0A1CAAB713C}" type="slidenum">
              <a:rPr lang="en-US" smtClean="0"/>
              <a:t>11</a:t>
            </a:fld>
            <a:endParaRPr lang="en-US" dirty="0"/>
          </a:p>
        </p:txBody>
      </p:sp>
    </p:spTree>
    <p:extLst>
      <p:ext uri="{BB962C8B-B14F-4D97-AF65-F5344CB8AC3E}">
        <p14:creationId xmlns:p14="http://schemas.microsoft.com/office/powerpoint/2010/main" val="13777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B8AD-2348-DC4F-9C8A-C812BF7837B1}"/>
              </a:ext>
            </a:extLst>
          </p:cNvPr>
          <p:cNvSpPr>
            <a:spLocks noGrp="1"/>
          </p:cNvSpPr>
          <p:nvPr>
            <p:ph type="title"/>
          </p:nvPr>
        </p:nvSpPr>
        <p:spPr/>
        <p:txBody>
          <a:bodyPr/>
          <a:lstStyle/>
          <a:p>
            <a:pPr algn="ctr"/>
            <a:r>
              <a:rPr lang="en-US" dirty="0">
                <a:latin typeface="+mn-lt"/>
              </a:rPr>
              <a:t>People of Color are: </a:t>
            </a:r>
          </a:p>
        </p:txBody>
      </p:sp>
      <p:sp>
        <p:nvSpPr>
          <p:cNvPr id="3" name="Content Placeholder 2">
            <a:extLst>
              <a:ext uri="{FF2B5EF4-FFF2-40B4-BE49-F238E27FC236}">
                <a16:creationId xmlns:a16="http://schemas.microsoft.com/office/drawing/2014/main" id="{99AB412D-4AEC-E640-B8F5-8E73CA17359D}"/>
              </a:ext>
            </a:extLst>
          </p:cNvPr>
          <p:cNvSpPr>
            <a:spLocks noGrp="1"/>
          </p:cNvSpPr>
          <p:nvPr>
            <p:ph idx="1"/>
          </p:nvPr>
        </p:nvSpPr>
        <p:spPr/>
        <p:txBody>
          <a:bodyPr/>
          <a:lstStyle/>
          <a:p>
            <a:r>
              <a:rPr lang="en-US" dirty="0"/>
              <a:t>More likely to live in housing situations, such as multigenerational families or low-income and public housing that make it difficult to social distance or self-isolate.</a:t>
            </a:r>
          </a:p>
          <a:p>
            <a:r>
              <a:rPr lang="en-US" dirty="0"/>
              <a:t>Often working in jobs that are not amenable to teleworking and use public transportation that puts them at risk for exposure to COVID-19 (Kaiser Family Foundation, 2020; Health Affairs, 2020).</a:t>
            </a:r>
          </a:p>
          <a:p>
            <a:endParaRPr lang="en-US" dirty="0"/>
          </a:p>
        </p:txBody>
      </p:sp>
      <p:sp>
        <p:nvSpPr>
          <p:cNvPr id="4" name="Slide Number Placeholder 3">
            <a:extLst>
              <a:ext uri="{FF2B5EF4-FFF2-40B4-BE49-F238E27FC236}">
                <a16:creationId xmlns:a16="http://schemas.microsoft.com/office/drawing/2014/main" id="{DD4681E5-2FC3-DA40-985E-00E9AB634338}"/>
              </a:ext>
            </a:extLst>
          </p:cNvPr>
          <p:cNvSpPr>
            <a:spLocks noGrp="1"/>
          </p:cNvSpPr>
          <p:nvPr>
            <p:ph type="sldNum" sz="quarter" idx="12"/>
          </p:nvPr>
        </p:nvSpPr>
        <p:spPr/>
        <p:txBody>
          <a:bodyPr/>
          <a:lstStyle/>
          <a:p>
            <a:fld id="{1D2EA5EF-C699-AF4C-BA42-C0A1CAAB713C}" type="slidenum">
              <a:rPr lang="en-US" smtClean="0"/>
              <a:t>12</a:t>
            </a:fld>
            <a:endParaRPr lang="en-US" dirty="0"/>
          </a:p>
        </p:txBody>
      </p:sp>
    </p:spTree>
    <p:extLst>
      <p:ext uri="{BB962C8B-B14F-4D97-AF65-F5344CB8AC3E}">
        <p14:creationId xmlns:p14="http://schemas.microsoft.com/office/powerpoint/2010/main" val="1431348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F6F9F-04FC-CC44-8E93-4875F5CDE2C7}"/>
              </a:ext>
            </a:extLst>
          </p:cNvPr>
          <p:cNvSpPr>
            <a:spLocks noGrp="1"/>
          </p:cNvSpPr>
          <p:nvPr>
            <p:ph type="title"/>
          </p:nvPr>
        </p:nvSpPr>
        <p:spPr/>
        <p:txBody>
          <a:bodyPr/>
          <a:lstStyle/>
          <a:p>
            <a:pPr algn="ctr"/>
            <a:r>
              <a:rPr lang="en-US" dirty="0"/>
              <a:t>Access to Behavioral Health </a:t>
            </a:r>
          </a:p>
        </p:txBody>
      </p:sp>
      <p:sp>
        <p:nvSpPr>
          <p:cNvPr id="3" name="Content Placeholder 2">
            <a:extLst>
              <a:ext uri="{FF2B5EF4-FFF2-40B4-BE49-F238E27FC236}">
                <a16:creationId xmlns:a16="http://schemas.microsoft.com/office/drawing/2014/main" id="{C3DED11D-BCA7-5C49-B986-BA95E9F66471}"/>
              </a:ext>
            </a:extLst>
          </p:cNvPr>
          <p:cNvSpPr>
            <a:spLocks noGrp="1"/>
          </p:cNvSpPr>
          <p:nvPr>
            <p:ph idx="1"/>
          </p:nvPr>
        </p:nvSpPr>
        <p:spPr/>
        <p:txBody>
          <a:bodyPr/>
          <a:lstStyle/>
          <a:p>
            <a:r>
              <a:rPr lang="en-US" dirty="0"/>
              <a:t>The COVID-19 pandemic has spotlighted racial and ethnic disparities in access to behavioral health care.</a:t>
            </a:r>
          </a:p>
          <a:p>
            <a:r>
              <a:rPr lang="en-US" dirty="0"/>
              <a:t>Black and Latino communities are continuing to deal with the opioid epidemic while now in the midst of the COVID-19 pandemic.</a:t>
            </a:r>
          </a:p>
          <a:p>
            <a:r>
              <a:rPr lang="en-US" dirty="0"/>
              <a:t>Blacks and Latinos have substantially lower access to mental health and substance-use treatment services (National Survey on Drug Use and Health, 2020). </a:t>
            </a:r>
          </a:p>
          <a:p>
            <a:r>
              <a:rPr lang="en-US" dirty="0"/>
              <a:t>Blacks and Latinos have less access to needed treatment, often terminate treatment prematurely, and experience less culturally responsive care.</a:t>
            </a:r>
          </a:p>
        </p:txBody>
      </p:sp>
      <p:sp>
        <p:nvSpPr>
          <p:cNvPr id="4" name="Slide Number Placeholder 3">
            <a:extLst>
              <a:ext uri="{FF2B5EF4-FFF2-40B4-BE49-F238E27FC236}">
                <a16:creationId xmlns:a16="http://schemas.microsoft.com/office/drawing/2014/main" id="{006F54A4-F65D-D546-8CD2-3FA730F49CF8}"/>
              </a:ext>
            </a:extLst>
          </p:cNvPr>
          <p:cNvSpPr>
            <a:spLocks noGrp="1"/>
          </p:cNvSpPr>
          <p:nvPr>
            <p:ph type="sldNum" sz="quarter" idx="12"/>
          </p:nvPr>
        </p:nvSpPr>
        <p:spPr/>
        <p:txBody>
          <a:bodyPr/>
          <a:lstStyle/>
          <a:p>
            <a:fld id="{1D2EA5EF-C699-AF4C-BA42-C0A1CAAB713C}" type="slidenum">
              <a:rPr lang="en-US" smtClean="0"/>
              <a:t>13</a:t>
            </a:fld>
            <a:endParaRPr lang="en-US" dirty="0"/>
          </a:p>
        </p:txBody>
      </p:sp>
    </p:spTree>
    <p:extLst>
      <p:ext uri="{BB962C8B-B14F-4D97-AF65-F5344CB8AC3E}">
        <p14:creationId xmlns:p14="http://schemas.microsoft.com/office/powerpoint/2010/main" val="1459196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C047-FA72-B44B-B84F-9C285EEB7957}"/>
              </a:ext>
            </a:extLst>
          </p:cNvPr>
          <p:cNvSpPr>
            <a:spLocks noGrp="1"/>
          </p:cNvSpPr>
          <p:nvPr>
            <p:ph type="title"/>
          </p:nvPr>
        </p:nvSpPr>
        <p:spPr/>
        <p:txBody>
          <a:bodyPr/>
          <a:lstStyle/>
          <a:p>
            <a:pPr algn="ctr"/>
            <a:r>
              <a:rPr lang="en-US" dirty="0"/>
              <a:t>Special Consideration: </a:t>
            </a:r>
            <a:br>
              <a:rPr lang="en-US" dirty="0"/>
            </a:br>
            <a:r>
              <a:rPr lang="en-US" dirty="0"/>
              <a:t>People with HIV  </a:t>
            </a:r>
          </a:p>
        </p:txBody>
      </p:sp>
      <p:sp>
        <p:nvSpPr>
          <p:cNvPr id="3" name="Content Placeholder 2">
            <a:extLst>
              <a:ext uri="{FF2B5EF4-FFF2-40B4-BE49-F238E27FC236}">
                <a16:creationId xmlns:a16="http://schemas.microsoft.com/office/drawing/2014/main" id="{41EE64A6-28BD-7846-8684-05166F865AC6}"/>
              </a:ext>
            </a:extLst>
          </p:cNvPr>
          <p:cNvSpPr>
            <a:spLocks noGrp="1"/>
          </p:cNvSpPr>
          <p:nvPr>
            <p:ph idx="1"/>
          </p:nvPr>
        </p:nvSpPr>
        <p:spPr/>
        <p:txBody>
          <a:bodyPr>
            <a:normAutofit/>
          </a:bodyPr>
          <a:lstStyle/>
          <a:p>
            <a:r>
              <a:rPr lang="en-US" dirty="0"/>
              <a:t>In comparison with the general population, people living with HIV (PWH) are more likely to experience depression, anxiety, suicidality, and substance abuse (</a:t>
            </a:r>
            <a:r>
              <a:rPr lang="en-US" dirty="0" err="1"/>
              <a:t>Chibanda</a:t>
            </a:r>
            <a:r>
              <a:rPr lang="en-US" dirty="0"/>
              <a:t> et al. 2016; Hughes, 2016).</a:t>
            </a:r>
          </a:p>
          <a:p>
            <a:r>
              <a:rPr lang="en-US" dirty="0"/>
              <a:t>Depression and Dysthymia are common mental health conditions faced by PWH (National Mental Health Institute, 2021).</a:t>
            </a:r>
          </a:p>
          <a:p>
            <a:r>
              <a:rPr lang="en-US" dirty="0"/>
              <a:t>Mental health problems in PWH have a negative influence on HIV treatment adherence (</a:t>
            </a:r>
            <a:r>
              <a:rPr lang="en-US" dirty="0" err="1"/>
              <a:t>Chander</a:t>
            </a:r>
            <a:r>
              <a:rPr lang="en-US" dirty="0"/>
              <a:t>, </a:t>
            </a:r>
            <a:r>
              <a:rPr lang="en-US" dirty="0" err="1"/>
              <a:t>Himelhoch</a:t>
            </a:r>
            <a:r>
              <a:rPr lang="en-US" dirty="0"/>
              <a:t>, and Moore, 2006).</a:t>
            </a:r>
          </a:p>
        </p:txBody>
      </p:sp>
      <p:sp>
        <p:nvSpPr>
          <p:cNvPr id="4" name="Slide Number Placeholder 3">
            <a:extLst>
              <a:ext uri="{FF2B5EF4-FFF2-40B4-BE49-F238E27FC236}">
                <a16:creationId xmlns:a16="http://schemas.microsoft.com/office/drawing/2014/main" id="{065C2F46-69B2-A24A-AA3B-5D0CD180C402}"/>
              </a:ext>
            </a:extLst>
          </p:cNvPr>
          <p:cNvSpPr>
            <a:spLocks noGrp="1"/>
          </p:cNvSpPr>
          <p:nvPr>
            <p:ph type="sldNum" sz="quarter" idx="12"/>
          </p:nvPr>
        </p:nvSpPr>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2650412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B26A3C-D4E1-3B4A-8F91-F68846CD113B}"/>
              </a:ext>
            </a:extLst>
          </p:cNvPr>
          <p:cNvSpPr>
            <a:spLocks noGrp="1"/>
          </p:cNvSpPr>
          <p:nvPr>
            <p:ph idx="1"/>
          </p:nvPr>
        </p:nvSpPr>
        <p:spPr/>
        <p:txBody>
          <a:bodyPr/>
          <a:lstStyle/>
          <a:p>
            <a:r>
              <a:rPr lang="en-US" dirty="0"/>
              <a:t>Patients living with HIV show more feelings of anger, guilt, and experience more suicide ideations (</a:t>
            </a:r>
            <a:r>
              <a:rPr lang="en-US" dirty="0" err="1"/>
              <a:t>Schade</a:t>
            </a:r>
            <a:r>
              <a:rPr lang="en-US" dirty="0"/>
              <a:t>, van </a:t>
            </a:r>
            <a:r>
              <a:rPr lang="en-US" dirty="0" err="1"/>
              <a:t>Grootheest</a:t>
            </a:r>
            <a:r>
              <a:rPr lang="en-US" dirty="0"/>
              <a:t>, Smit, 2013).</a:t>
            </a:r>
          </a:p>
          <a:p>
            <a:endParaRPr lang="en-US" dirty="0"/>
          </a:p>
          <a:p>
            <a:r>
              <a:rPr lang="en-US" dirty="0"/>
              <a:t>PWH suffer more from shame, stigma, and discrimination, which can also cause mental health problems (</a:t>
            </a:r>
            <a:r>
              <a:rPr lang="en-US" dirty="0" err="1"/>
              <a:t>Whetten</a:t>
            </a:r>
            <a:r>
              <a:rPr lang="en-US" dirty="0"/>
              <a:t>, </a:t>
            </a:r>
            <a:r>
              <a:rPr lang="en-US" dirty="0" err="1"/>
              <a:t>Whetten</a:t>
            </a:r>
            <a:r>
              <a:rPr lang="en-US" dirty="0"/>
              <a:t>, </a:t>
            </a:r>
            <a:r>
              <a:rPr lang="en-US" dirty="0" err="1"/>
              <a:t>Whetten</a:t>
            </a:r>
            <a:r>
              <a:rPr lang="en-US" dirty="0"/>
              <a:t>, Murphy-McMillan, 2008).</a:t>
            </a:r>
          </a:p>
          <a:p>
            <a:pPr marL="114112" indent="0">
              <a:buNone/>
            </a:pPr>
            <a:endParaRPr lang="en-US" dirty="0"/>
          </a:p>
        </p:txBody>
      </p:sp>
      <p:sp>
        <p:nvSpPr>
          <p:cNvPr id="4" name="Slide Number Placeholder 3">
            <a:extLst>
              <a:ext uri="{FF2B5EF4-FFF2-40B4-BE49-F238E27FC236}">
                <a16:creationId xmlns:a16="http://schemas.microsoft.com/office/drawing/2014/main" id="{1990A436-D63E-064E-8CA2-5DEC2034F9F8}"/>
              </a:ext>
            </a:extLst>
          </p:cNvPr>
          <p:cNvSpPr>
            <a:spLocks noGrp="1"/>
          </p:cNvSpPr>
          <p:nvPr>
            <p:ph type="sldNum" sz="quarter" idx="12"/>
          </p:nvPr>
        </p:nvSpPr>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334597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A147-1554-1743-8A06-13C0ABAA64AD}"/>
              </a:ext>
            </a:extLst>
          </p:cNvPr>
          <p:cNvSpPr>
            <a:spLocks noGrp="1"/>
          </p:cNvSpPr>
          <p:nvPr>
            <p:ph type="title"/>
          </p:nvPr>
        </p:nvSpPr>
        <p:spPr/>
        <p:txBody>
          <a:bodyPr/>
          <a:lstStyle/>
          <a:p>
            <a:pPr algn="ctr"/>
            <a:r>
              <a:rPr lang="en-US" dirty="0">
                <a:solidFill>
                  <a:schemeClr val="accent4">
                    <a:lumMod val="75000"/>
                  </a:schemeClr>
                </a:solidFill>
              </a:rPr>
              <a:t>Risk Factors among PWH</a:t>
            </a:r>
            <a:br>
              <a:rPr lang="en-US" dirty="0">
                <a:solidFill>
                  <a:schemeClr val="accent4">
                    <a:lumMod val="75000"/>
                  </a:schemeClr>
                </a:solidFill>
              </a:rPr>
            </a:br>
            <a:r>
              <a:rPr lang="en-US" sz="3600" dirty="0">
                <a:solidFill>
                  <a:schemeClr val="accent4">
                    <a:lumMod val="75000"/>
                  </a:schemeClr>
                </a:solidFill>
              </a:rPr>
              <a:t>(</a:t>
            </a:r>
            <a:r>
              <a:rPr lang="en-US" sz="2800" dirty="0">
                <a:solidFill>
                  <a:schemeClr val="accent4">
                    <a:lumMod val="75000"/>
                  </a:schemeClr>
                </a:solidFill>
              </a:rPr>
              <a:t>National Institute for Mental Health, 2021</a:t>
            </a:r>
            <a:r>
              <a:rPr lang="en-US" sz="3600" dirty="0">
                <a:solidFill>
                  <a:schemeClr val="accent4">
                    <a:lumMod val="75000"/>
                  </a:schemeClr>
                </a:solidFill>
              </a:rPr>
              <a:t>)</a:t>
            </a:r>
          </a:p>
        </p:txBody>
      </p:sp>
      <p:sp>
        <p:nvSpPr>
          <p:cNvPr id="3" name="Content Placeholder 2">
            <a:extLst>
              <a:ext uri="{FF2B5EF4-FFF2-40B4-BE49-F238E27FC236}">
                <a16:creationId xmlns:a16="http://schemas.microsoft.com/office/drawing/2014/main" id="{444F153A-3005-154B-AEE1-E81C6AF310B9}"/>
              </a:ext>
            </a:extLst>
          </p:cNvPr>
          <p:cNvSpPr>
            <a:spLocks noGrp="1"/>
          </p:cNvSpPr>
          <p:nvPr>
            <p:ph idx="1"/>
          </p:nvPr>
        </p:nvSpPr>
        <p:spPr/>
        <p:txBody>
          <a:bodyPr>
            <a:noAutofit/>
          </a:bodyPr>
          <a:lstStyle/>
          <a:p>
            <a:pPr marL="571312" indent="-457200">
              <a:buFont typeface="+mj-lt"/>
              <a:buAutoNum type="arabicPeriod"/>
            </a:pPr>
            <a:r>
              <a:rPr lang="en-US" dirty="0"/>
              <a:t> Trouble accessing mental health services.</a:t>
            </a:r>
          </a:p>
          <a:p>
            <a:pPr marL="571312" indent="-457200">
              <a:buFont typeface="+mj-lt"/>
              <a:buAutoNum type="arabicPeriod"/>
            </a:pPr>
            <a:r>
              <a:rPr lang="en-US" dirty="0"/>
              <a:t>Experiencing a loss of social support, resulting in isolation.</a:t>
            </a:r>
          </a:p>
          <a:p>
            <a:pPr marL="571312" indent="-457200">
              <a:buFont typeface="+mj-lt"/>
              <a:buAutoNum type="arabicPeriod"/>
            </a:pPr>
            <a:r>
              <a:rPr lang="en-US" dirty="0"/>
              <a:t>Having to tell others about an HIV diagnosis.</a:t>
            </a:r>
          </a:p>
          <a:p>
            <a:pPr marL="571312" indent="-457200">
              <a:buFont typeface="+mj-lt"/>
              <a:buAutoNum type="arabicPeriod"/>
            </a:pPr>
            <a:r>
              <a:rPr lang="en-US" dirty="0"/>
              <a:t>Managing HIV medicines and medical treatment.</a:t>
            </a:r>
          </a:p>
          <a:p>
            <a:pPr marL="571312" indent="-457200">
              <a:buFont typeface="+mj-lt"/>
              <a:buAutoNum type="arabicPeriod"/>
            </a:pPr>
            <a:r>
              <a:rPr lang="en-US" dirty="0"/>
              <a:t>Dealing with loss, including the loss of relationships or the death of loved ones.</a:t>
            </a:r>
          </a:p>
          <a:p>
            <a:pPr marL="571312" indent="-457200">
              <a:buFont typeface="+mj-lt"/>
              <a:buAutoNum type="arabicPeriod"/>
            </a:pPr>
            <a:r>
              <a:rPr lang="en-US" dirty="0"/>
              <a:t>Facing stigma and discrimination associated with HIV/AIDS.</a:t>
            </a:r>
          </a:p>
          <a:p>
            <a:pPr marL="0" indent="0">
              <a:buNone/>
            </a:pPr>
            <a:br>
              <a:rPr lang="en-US" dirty="0"/>
            </a:br>
            <a:endParaRPr lang="en-US" dirty="0"/>
          </a:p>
        </p:txBody>
      </p:sp>
    </p:spTree>
    <p:extLst>
      <p:ext uri="{BB962C8B-B14F-4D97-AF65-F5344CB8AC3E}">
        <p14:creationId xmlns:p14="http://schemas.microsoft.com/office/powerpoint/2010/main" val="53449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8689-26AB-3F4D-811F-86ECC9CA3994}"/>
              </a:ext>
            </a:extLst>
          </p:cNvPr>
          <p:cNvSpPr>
            <a:spLocks noGrp="1"/>
          </p:cNvSpPr>
          <p:nvPr>
            <p:ph type="title"/>
          </p:nvPr>
        </p:nvSpPr>
        <p:spPr/>
        <p:txBody>
          <a:bodyPr/>
          <a:lstStyle/>
          <a:p>
            <a:pPr algn="ctr"/>
            <a:r>
              <a:rPr lang="en-US" sz="2800" b="1" dirty="0"/>
              <a:t> </a:t>
            </a:r>
            <a:r>
              <a:rPr lang="en-US" sz="3600" b="1" dirty="0">
                <a:solidFill>
                  <a:schemeClr val="accent4">
                    <a:lumMod val="75000"/>
                  </a:schemeClr>
                </a:solidFill>
              </a:rPr>
              <a:t>Impact of COVID 19 on the </a:t>
            </a:r>
            <a:br>
              <a:rPr lang="en-US" sz="3600" b="1" dirty="0">
                <a:solidFill>
                  <a:schemeClr val="accent4">
                    <a:lumMod val="75000"/>
                  </a:schemeClr>
                </a:solidFill>
              </a:rPr>
            </a:br>
            <a:r>
              <a:rPr lang="en-US" sz="3600" b="1" dirty="0">
                <a:solidFill>
                  <a:schemeClr val="accent4">
                    <a:lumMod val="75000"/>
                  </a:schemeClr>
                </a:solidFill>
              </a:rPr>
              <a:t>mental health of PWH</a:t>
            </a:r>
            <a:br>
              <a:rPr lang="en-US" sz="3600" b="1" dirty="0"/>
            </a:br>
            <a:endParaRPr lang="en-US" sz="3600" dirty="0"/>
          </a:p>
        </p:txBody>
      </p:sp>
      <p:sp>
        <p:nvSpPr>
          <p:cNvPr id="3" name="Content Placeholder 2">
            <a:extLst>
              <a:ext uri="{FF2B5EF4-FFF2-40B4-BE49-F238E27FC236}">
                <a16:creationId xmlns:a16="http://schemas.microsoft.com/office/drawing/2014/main" id="{2074260B-E731-A04B-9A40-6DF15D0F59E9}"/>
              </a:ext>
            </a:extLst>
          </p:cNvPr>
          <p:cNvSpPr>
            <a:spLocks noGrp="1"/>
          </p:cNvSpPr>
          <p:nvPr>
            <p:ph idx="1"/>
          </p:nvPr>
        </p:nvSpPr>
        <p:spPr/>
        <p:txBody>
          <a:bodyPr>
            <a:normAutofit/>
          </a:bodyPr>
          <a:lstStyle/>
          <a:p>
            <a:r>
              <a:rPr lang="en-US" dirty="0"/>
              <a:t>Increased feelings of isolation and loneliness due to social distancing and quarantine protocols (Barbera, </a:t>
            </a:r>
            <a:r>
              <a:rPr lang="en-US" dirty="0" err="1"/>
              <a:t>Kamis</a:t>
            </a:r>
            <a:r>
              <a:rPr lang="en-US" dirty="0"/>
              <a:t>, Rowan, Davis, Shehata, Carlson, 2021).</a:t>
            </a:r>
          </a:p>
          <a:p>
            <a:r>
              <a:rPr lang="en-US" dirty="0"/>
              <a:t>Increased worry about finances, physical health, and mental health (</a:t>
            </a:r>
            <a:r>
              <a:rPr lang="en-US" dirty="0" err="1"/>
              <a:t>Weerasuria</a:t>
            </a:r>
            <a:r>
              <a:rPr lang="en-US" dirty="0"/>
              <a:t>, Ko, </a:t>
            </a:r>
            <a:r>
              <a:rPr lang="en-US" dirty="0" err="1"/>
              <a:t>Ehm</a:t>
            </a:r>
            <a:r>
              <a:rPr lang="en-US" dirty="0"/>
              <a:t>, et al, 2021). </a:t>
            </a:r>
          </a:p>
          <a:p>
            <a:r>
              <a:rPr lang="en-US" dirty="0"/>
              <a:t>Study of 703 PWH participants: </a:t>
            </a:r>
          </a:p>
          <a:p>
            <a:pPr lvl="1"/>
            <a:r>
              <a:rPr lang="en-US" dirty="0"/>
              <a:t>61% increased depressed symptoms</a:t>
            </a:r>
          </a:p>
          <a:p>
            <a:pPr lvl="1"/>
            <a:r>
              <a:rPr lang="en-US" dirty="0"/>
              <a:t>50% increased anxiety</a:t>
            </a:r>
          </a:p>
          <a:p>
            <a:pPr lvl="1"/>
            <a:r>
              <a:rPr lang="en-US" dirty="0"/>
              <a:t>39% increased insomnia  </a:t>
            </a:r>
          </a:p>
          <a:p>
            <a:pPr marL="410805" lvl="1" indent="0">
              <a:buNone/>
            </a:pPr>
            <a:r>
              <a:rPr lang="en-US" dirty="0"/>
              <a:t>(Sun, Chen, Brown, </a:t>
            </a:r>
            <a:r>
              <a:rPr lang="en-US" dirty="0" err="1"/>
              <a:t>Operario</a:t>
            </a:r>
            <a:r>
              <a:rPr lang="en-US" dirty="0"/>
              <a:t>, 2020).</a:t>
            </a:r>
          </a:p>
          <a:p>
            <a:endParaRPr lang="en-US" dirty="0"/>
          </a:p>
        </p:txBody>
      </p:sp>
      <p:sp>
        <p:nvSpPr>
          <p:cNvPr id="4" name="Slide Number Placeholder 3">
            <a:extLst>
              <a:ext uri="{FF2B5EF4-FFF2-40B4-BE49-F238E27FC236}">
                <a16:creationId xmlns:a16="http://schemas.microsoft.com/office/drawing/2014/main" id="{C7B221D0-4FBB-C64C-963D-402EF541BC4F}"/>
              </a:ext>
            </a:extLst>
          </p:cNvPr>
          <p:cNvSpPr>
            <a:spLocks noGrp="1"/>
          </p:cNvSpPr>
          <p:nvPr>
            <p:ph type="sldNum" sz="quarter" idx="12"/>
          </p:nvPr>
        </p:nvSpPr>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149527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D654-B771-9C41-B12A-A961DDB8422B}"/>
              </a:ext>
            </a:extLst>
          </p:cNvPr>
          <p:cNvSpPr>
            <a:spLocks noGrp="1"/>
          </p:cNvSpPr>
          <p:nvPr>
            <p:ph type="title"/>
          </p:nvPr>
        </p:nvSpPr>
        <p:spPr/>
        <p:txBody>
          <a:bodyPr/>
          <a:lstStyle/>
          <a:p>
            <a:pPr algn="ctr"/>
            <a:r>
              <a:rPr lang="en-US" dirty="0">
                <a:solidFill>
                  <a:schemeClr val="accent4">
                    <a:lumMod val="75000"/>
                  </a:schemeClr>
                </a:solidFill>
                <a:latin typeface="+mn-lt"/>
              </a:rPr>
              <a:t>Helping</a:t>
            </a:r>
            <a:r>
              <a:rPr lang="en-US" dirty="0">
                <a:solidFill>
                  <a:schemeClr val="accent4">
                    <a:lumMod val="75000"/>
                  </a:schemeClr>
                </a:solidFill>
              </a:rPr>
              <a:t> our patients </a:t>
            </a:r>
          </a:p>
        </p:txBody>
      </p:sp>
      <p:sp>
        <p:nvSpPr>
          <p:cNvPr id="3" name="Content Placeholder 2">
            <a:extLst>
              <a:ext uri="{FF2B5EF4-FFF2-40B4-BE49-F238E27FC236}">
                <a16:creationId xmlns:a16="http://schemas.microsoft.com/office/drawing/2014/main" id="{3D1298C4-70D0-C247-A025-4E4A5A91B1B5}"/>
              </a:ext>
            </a:extLst>
          </p:cNvPr>
          <p:cNvSpPr>
            <a:spLocks noGrp="1"/>
          </p:cNvSpPr>
          <p:nvPr>
            <p:ph idx="1"/>
          </p:nvPr>
        </p:nvSpPr>
        <p:spPr>
          <a:xfrm>
            <a:off x="457201" y="1589970"/>
            <a:ext cx="8315569" cy="4367299"/>
          </a:xfrm>
        </p:spPr>
        <p:txBody>
          <a:bodyPr/>
          <a:lstStyle/>
          <a:p>
            <a:pPr marL="114112" indent="0" algn="ctr">
              <a:buNone/>
            </a:pPr>
            <a:r>
              <a:rPr lang="en-US" dirty="0"/>
              <a:t>Skill building and Accessing Resources are key! </a:t>
            </a:r>
          </a:p>
          <a:p>
            <a:pPr marL="114112" indent="0" algn="ctr">
              <a:buNone/>
            </a:pPr>
            <a:endParaRPr lang="en-US" dirty="0"/>
          </a:p>
          <a:p>
            <a:r>
              <a:rPr lang="en-US" dirty="0"/>
              <a:t>Brain</a:t>
            </a:r>
          </a:p>
          <a:p>
            <a:pPr lvl="1"/>
            <a:r>
              <a:rPr lang="en-US" sz="2400" dirty="0"/>
              <a:t>Thoughts, mindset, interpretations, self-talk, out-look</a:t>
            </a:r>
          </a:p>
          <a:p>
            <a:r>
              <a:rPr lang="en-US" dirty="0"/>
              <a:t>Body</a:t>
            </a:r>
          </a:p>
          <a:p>
            <a:pPr lvl="1"/>
            <a:r>
              <a:rPr lang="en-US" sz="2400" dirty="0"/>
              <a:t>Physiological sensations </a:t>
            </a:r>
          </a:p>
          <a:p>
            <a:pPr lvl="1"/>
            <a:r>
              <a:rPr lang="en-US" sz="2400" dirty="0"/>
              <a:t>Emotional experiences/feelings</a:t>
            </a:r>
          </a:p>
          <a:p>
            <a:r>
              <a:rPr lang="en-US" dirty="0"/>
              <a:t>Behavior</a:t>
            </a:r>
          </a:p>
          <a:p>
            <a:pPr lvl="1"/>
            <a:r>
              <a:rPr lang="en-US" sz="2400" dirty="0"/>
              <a:t>Actions, performance, behavioral responses</a:t>
            </a:r>
          </a:p>
          <a:p>
            <a:endParaRPr lang="en-US" dirty="0"/>
          </a:p>
        </p:txBody>
      </p:sp>
    </p:spTree>
    <p:extLst>
      <p:ext uri="{BB962C8B-B14F-4D97-AF65-F5344CB8AC3E}">
        <p14:creationId xmlns:p14="http://schemas.microsoft.com/office/powerpoint/2010/main" val="2448237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3E70A-4FF2-9D40-9C01-47994A4CC436}"/>
              </a:ext>
            </a:extLst>
          </p:cNvPr>
          <p:cNvSpPr>
            <a:spLocks noGrp="1"/>
          </p:cNvSpPr>
          <p:nvPr>
            <p:ph type="title"/>
          </p:nvPr>
        </p:nvSpPr>
        <p:spPr/>
        <p:txBody>
          <a:bodyPr/>
          <a:lstStyle/>
          <a:p>
            <a:pPr algn="ctr"/>
            <a:r>
              <a:rPr lang="en-US" dirty="0"/>
              <a:t> </a:t>
            </a:r>
            <a:r>
              <a:rPr lang="en-US" dirty="0">
                <a:solidFill>
                  <a:schemeClr val="accent4">
                    <a:lumMod val="75000"/>
                  </a:schemeClr>
                </a:solidFill>
              </a:rPr>
              <a:t>Six Strategies for Mental Wellness </a:t>
            </a:r>
          </a:p>
        </p:txBody>
      </p:sp>
      <p:sp>
        <p:nvSpPr>
          <p:cNvPr id="3" name="Content Placeholder 2">
            <a:extLst>
              <a:ext uri="{FF2B5EF4-FFF2-40B4-BE49-F238E27FC236}">
                <a16:creationId xmlns:a16="http://schemas.microsoft.com/office/drawing/2014/main" id="{76B4BA98-3FA5-2F4E-88C9-F31C7554A660}"/>
              </a:ext>
            </a:extLst>
          </p:cNvPr>
          <p:cNvSpPr>
            <a:spLocks noGrp="1"/>
          </p:cNvSpPr>
          <p:nvPr>
            <p:ph idx="1"/>
          </p:nvPr>
        </p:nvSpPr>
        <p:spPr/>
        <p:txBody>
          <a:bodyPr/>
          <a:lstStyle/>
          <a:p>
            <a:pPr marL="114112" indent="0">
              <a:buNone/>
            </a:pPr>
            <a:r>
              <a:rPr lang="en-US" dirty="0"/>
              <a:t>Strategy # 1 	 Challenge negative self talk (Brain)</a:t>
            </a:r>
          </a:p>
          <a:p>
            <a:pPr marL="114112" indent="0">
              <a:buNone/>
            </a:pPr>
            <a:r>
              <a:rPr lang="en-US" dirty="0"/>
              <a:t>Strategy # 2 	 Help clients reduce worry (Brain)</a:t>
            </a:r>
          </a:p>
          <a:p>
            <a:pPr marL="114112" indent="0">
              <a:buNone/>
            </a:pPr>
            <a:r>
              <a:rPr lang="en-US" dirty="0"/>
              <a:t>Strategy # 3   	 Eat, Sleep, Move, Spirituality (ESMS) 			 (Body)</a:t>
            </a:r>
          </a:p>
          <a:p>
            <a:pPr marL="114112" indent="0">
              <a:buNone/>
            </a:pPr>
            <a:r>
              <a:rPr lang="en-US" dirty="0"/>
              <a:t>Strategy # 4 	 </a:t>
            </a:r>
            <a:r>
              <a:rPr lang="en-US" dirty="0" err="1"/>
              <a:t>Breathwork</a:t>
            </a:r>
            <a:r>
              <a:rPr lang="en-US" dirty="0"/>
              <a:t> (Body) </a:t>
            </a:r>
          </a:p>
          <a:p>
            <a:pPr marL="114112" indent="0">
              <a:buNone/>
            </a:pPr>
            <a:r>
              <a:rPr lang="en-US" dirty="0"/>
              <a:t>Strategy # 5 	 Learn stress competencies (Behavior) </a:t>
            </a:r>
          </a:p>
          <a:p>
            <a:pPr marL="114112" indent="0">
              <a:buNone/>
            </a:pPr>
            <a:r>
              <a:rPr lang="en-US" dirty="0"/>
              <a:t>Strategy # 6	 	Improve Depression Through 				 Connection (Behavior) </a:t>
            </a:r>
          </a:p>
          <a:p>
            <a:pPr marL="0" indent="0">
              <a:buNone/>
            </a:pPr>
            <a:endParaRPr lang="en-US" dirty="0"/>
          </a:p>
          <a:p>
            <a:endParaRPr lang="en-US" dirty="0"/>
          </a:p>
        </p:txBody>
      </p:sp>
    </p:spTree>
    <p:extLst>
      <p:ext uri="{BB962C8B-B14F-4D97-AF65-F5344CB8AC3E}">
        <p14:creationId xmlns:p14="http://schemas.microsoft.com/office/powerpoint/2010/main" val="250317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75000"/>
                  </a:schemeClr>
                </a:solidFill>
              </a:rPr>
              <a:t>Disclosures</a:t>
            </a:r>
          </a:p>
        </p:txBody>
      </p:sp>
      <p:sp>
        <p:nvSpPr>
          <p:cNvPr id="3" name="Content Placeholder 2"/>
          <p:cNvSpPr>
            <a:spLocks noGrp="1"/>
          </p:cNvSpPr>
          <p:nvPr>
            <p:ph idx="1"/>
          </p:nvPr>
        </p:nvSpPr>
        <p:spPr/>
        <p:txBody>
          <a:bodyPr>
            <a:normAutofit/>
          </a:bodyPr>
          <a:lstStyle/>
          <a:p>
            <a:pPr marL="0" indent="0">
              <a:lnSpc>
                <a:spcPct val="120000"/>
              </a:lnSpc>
              <a:spcBef>
                <a:spcPts val="0"/>
              </a:spcBef>
              <a:buNone/>
            </a:pPr>
            <a:r>
              <a:rPr lang="en-US" kern="0" dirty="0"/>
              <a:t>“This program is supported by the Health Resources and Services Administration (HRSA) of the U.S. Department of Health and Human Services (HHS) as part of an award totaling </a:t>
            </a:r>
            <a:r>
              <a:rPr lang="en-US" kern="0"/>
              <a:t>$3,845,677 </a:t>
            </a:r>
            <a:r>
              <a:rPr lang="en-US" kern="0" dirty="0"/>
              <a:t>with zero percentage financed with nongovernmental sources. The contents are those of the author(s) and do not necessarily represent the official views of, nor an endorsement, by HRSA, HHS or the U.S. Government.”</a:t>
            </a:r>
          </a:p>
          <a:p>
            <a:pPr marL="0" indent="0">
              <a:lnSpc>
                <a:spcPct val="120000"/>
              </a:lnSpc>
              <a:spcBef>
                <a:spcPts val="0"/>
              </a:spcBef>
              <a:buNone/>
            </a:pPr>
            <a:endParaRPr lang="en-US" kern="0" dirty="0"/>
          </a:p>
          <a:p>
            <a:pPr marL="0" indent="0">
              <a:lnSpc>
                <a:spcPct val="120000"/>
              </a:lnSpc>
              <a:spcBef>
                <a:spcPts val="0"/>
              </a:spcBef>
              <a:buNone/>
            </a:pPr>
            <a:endParaRPr lang="en-US" kern="0" dirty="0"/>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159847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EAF8-F489-2F46-984E-8134AF90C1C1}"/>
              </a:ext>
            </a:extLst>
          </p:cNvPr>
          <p:cNvSpPr>
            <a:spLocks noGrp="1"/>
          </p:cNvSpPr>
          <p:nvPr>
            <p:ph type="title"/>
          </p:nvPr>
        </p:nvSpPr>
        <p:spPr/>
        <p:txBody>
          <a:bodyPr/>
          <a:lstStyle/>
          <a:p>
            <a:pPr algn="ctr"/>
            <a:r>
              <a:rPr lang="en-US" dirty="0">
                <a:solidFill>
                  <a:schemeClr val="accent4">
                    <a:lumMod val="75000"/>
                  </a:schemeClr>
                </a:solidFill>
              </a:rPr>
              <a:t>Challenge Negative Self Talk</a:t>
            </a:r>
          </a:p>
        </p:txBody>
      </p:sp>
      <p:sp>
        <p:nvSpPr>
          <p:cNvPr id="3" name="Content Placeholder 2">
            <a:extLst>
              <a:ext uri="{FF2B5EF4-FFF2-40B4-BE49-F238E27FC236}">
                <a16:creationId xmlns:a16="http://schemas.microsoft.com/office/drawing/2014/main" id="{E28E6409-B1F8-9C47-9DAA-E23DF43C127A}"/>
              </a:ext>
            </a:extLst>
          </p:cNvPr>
          <p:cNvSpPr>
            <a:spLocks noGrp="1"/>
          </p:cNvSpPr>
          <p:nvPr>
            <p:ph idx="1"/>
          </p:nvPr>
        </p:nvSpPr>
        <p:spPr/>
        <p:txBody>
          <a:bodyPr/>
          <a:lstStyle/>
          <a:p>
            <a:pPr marL="0" indent="0">
              <a:buNone/>
            </a:pPr>
            <a:endParaRPr lang="en-US" dirty="0"/>
          </a:p>
          <a:p>
            <a:r>
              <a:rPr lang="en-US" dirty="0"/>
              <a:t>Important to catch worry and negative “looping”  ASAP.</a:t>
            </a:r>
          </a:p>
          <a:p>
            <a:r>
              <a:rPr lang="en-US" dirty="0"/>
              <a:t>The goal is to disrupt the habit of negative thinking with greater awareness.</a:t>
            </a:r>
          </a:p>
          <a:p>
            <a:r>
              <a:rPr lang="en-US" dirty="0"/>
              <a:t>Teach productive responses to anxious or depressive thinking, e.g. “where’s the evidence that this is true”.</a:t>
            </a:r>
          </a:p>
          <a:p>
            <a:pPr marL="114112" indent="0">
              <a:buNone/>
            </a:pPr>
            <a:endParaRPr lang="en-US" dirty="0"/>
          </a:p>
          <a:p>
            <a:endParaRPr lang="en-US" dirty="0"/>
          </a:p>
          <a:p>
            <a:endParaRPr lang="en-US" dirty="0"/>
          </a:p>
        </p:txBody>
      </p:sp>
    </p:spTree>
    <p:extLst>
      <p:ext uri="{BB962C8B-B14F-4D97-AF65-F5344CB8AC3E}">
        <p14:creationId xmlns:p14="http://schemas.microsoft.com/office/powerpoint/2010/main" val="3515550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1E848-859F-464B-94D7-6D685BA5B34C}"/>
              </a:ext>
            </a:extLst>
          </p:cNvPr>
          <p:cNvSpPr>
            <a:spLocks noGrp="1"/>
          </p:cNvSpPr>
          <p:nvPr>
            <p:ph type="title"/>
          </p:nvPr>
        </p:nvSpPr>
        <p:spPr/>
        <p:txBody>
          <a:bodyPr/>
          <a:lstStyle/>
          <a:p>
            <a:pPr algn="ctr"/>
            <a:r>
              <a:rPr lang="en-US" dirty="0">
                <a:solidFill>
                  <a:schemeClr val="accent4">
                    <a:lumMod val="75000"/>
                  </a:schemeClr>
                </a:solidFill>
              </a:rPr>
              <a:t>Reduce Worry </a:t>
            </a:r>
          </a:p>
        </p:txBody>
      </p:sp>
      <p:sp>
        <p:nvSpPr>
          <p:cNvPr id="3" name="Content Placeholder 2">
            <a:extLst>
              <a:ext uri="{FF2B5EF4-FFF2-40B4-BE49-F238E27FC236}">
                <a16:creationId xmlns:a16="http://schemas.microsoft.com/office/drawing/2014/main" id="{D7F1AF5D-BCD1-3243-A48B-E52372D08544}"/>
              </a:ext>
            </a:extLst>
          </p:cNvPr>
          <p:cNvSpPr>
            <a:spLocks noGrp="1"/>
          </p:cNvSpPr>
          <p:nvPr>
            <p:ph idx="1"/>
          </p:nvPr>
        </p:nvSpPr>
        <p:spPr/>
        <p:txBody>
          <a:bodyPr/>
          <a:lstStyle/>
          <a:p>
            <a:r>
              <a:rPr lang="en-US" dirty="0"/>
              <a:t>Worry is common with anxiety, depression, and grief. </a:t>
            </a:r>
          </a:p>
          <a:p>
            <a:r>
              <a:rPr lang="en-US" dirty="0"/>
              <a:t>Important to teach the difference between productive and unproductive worry.</a:t>
            </a:r>
          </a:p>
          <a:p>
            <a:r>
              <a:rPr lang="en-US" dirty="0"/>
              <a:t>Reduce the habit of generalized unproductive worry vs. individual worries.</a:t>
            </a:r>
          </a:p>
          <a:p>
            <a:r>
              <a:rPr lang="en-US" dirty="0"/>
              <a:t>Increase awareness and challenge of unproductive worry. </a:t>
            </a:r>
          </a:p>
          <a:p>
            <a:r>
              <a:rPr lang="en-US" dirty="0"/>
              <a:t>In-session practice </a:t>
            </a:r>
          </a:p>
          <a:p>
            <a:pPr lvl="1"/>
            <a:r>
              <a:rPr lang="en-US" sz="2400" dirty="0"/>
              <a:t>Wishing well vs. worrying </a:t>
            </a:r>
          </a:p>
          <a:p>
            <a:pPr marL="114112" indent="0">
              <a:buNone/>
            </a:pPr>
            <a:endParaRPr lang="en-US" dirty="0"/>
          </a:p>
          <a:p>
            <a:endParaRPr lang="en-US" dirty="0"/>
          </a:p>
        </p:txBody>
      </p:sp>
      <p:sp>
        <p:nvSpPr>
          <p:cNvPr id="4" name="Slide Number Placeholder 3">
            <a:extLst>
              <a:ext uri="{FF2B5EF4-FFF2-40B4-BE49-F238E27FC236}">
                <a16:creationId xmlns:a16="http://schemas.microsoft.com/office/drawing/2014/main" id="{7D2E1EEB-6BED-234F-9BAD-71C5B566AA9B}"/>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2419845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EE9A-B1F8-8544-A769-829FFAAF0A1A}"/>
              </a:ext>
            </a:extLst>
          </p:cNvPr>
          <p:cNvSpPr>
            <a:spLocks noGrp="1"/>
          </p:cNvSpPr>
          <p:nvPr>
            <p:ph type="title"/>
          </p:nvPr>
        </p:nvSpPr>
        <p:spPr/>
        <p:txBody>
          <a:bodyPr/>
          <a:lstStyle/>
          <a:p>
            <a:pPr algn="ctr"/>
            <a:r>
              <a:rPr lang="en-US" dirty="0"/>
              <a:t> </a:t>
            </a:r>
            <a:r>
              <a:rPr lang="en-US" dirty="0">
                <a:solidFill>
                  <a:schemeClr val="accent4">
                    <a:lumMod val="75000"/>
                  </a:schemeClr>
                </a:solidFill>
              </a:rPr>
              <a:t>Eating, Sleeping, Moving, &amp; Spirituality</a:t>
            </a:r>
          </a:p>
        </p:txBody>
      </p:sp>
      <p:sp>
        <p:nvSpPr>
          <p:cNvPr id="3" name="Content Placeholder 2">
            <a:extLst>
              <a:ext uri="{FF2B5EF4-FFF2-40B4-BE49-F238E27FC236}">
                <a16:creationId xmlns:a16="http://schemas.microsoft.com/office/drawing/2014/main" id="{B458F65C-87D4-9543-B9AD-05943A4E359E}"/>
              </a:ext>
            </a:extLst>
          </p:cNvPr>
          <p:cNvSpPr>
            <a:spLocks noGrp="1"/>
          </p:cNvSpPr>
          <p:nvPr>
            <p:ph idx="1"/>
          </p:nvPr>
        </p:nvSpPr>
        <p:spPr/>
        <p:txBody>
          <a:bodyPr/>
          <a:lstStyle/>
          <a:p>
            <a:r>
              <a:rPr lang="en-US" dirty="0"/>
              <a:t>Physical health is the foundation for mental health.</a:t>
            </a:r>
          </a:p>
          <a:p>
            <a:r>
              <a:rPr lang="en-US" dirty="0"/>
              <a:t>Exercise decreases the impact of stress (</a:t>
            </a:r>
            <a:r>
              <a:rPr lang="en-US" dirty="0" err="1"/>
              <a:t>Ratey</a:t>
            </a:r>
            <a:r>
              <a:rPr lang="en-US" dirty="0"/>
              <a:t>, 2009).</a:t>
            </a:r>
          </a:p>
          <a:p>
            <a:r>
              <a:rPr lang="en-US" dirty="0"/>
              <a:t>Limit caffeine, alcohol, tobacco, and sugar (CATS) (</a:t>
            </a:r>
            <a:r>
              <a:rPr lang="en-US" dirty="0" err="1"/>
              <a:t>Wehrenberg</a:t>
            </a:r>
            <a:r>
              <a:rPr lang="en-US" dirty="0"/>
              <a:t>, 2008).</a:t>
            </a:r>
          </a:p>
          <a:p>
            <a:r>
              <a:rPr lang="en-US" dirty="0"/>
              <a:t>Improve spirit/soul through prayer, meditation, chanting, and/or mindfulness. </a:t>
            </a:r>
          </a:p>
          <a:p>
            <a:endParaRPr lang="en-US" dirty="0"/>
          </a:p>
        </p:txBody>
      </p:sp>
    </p:spTree>
    <p:extLst>
      <p:ext uri="{BB962C8B-B14F-4D97-AF65-F5344CB8AC3E}">
        <p14:creationId xmlns:p14="http://schemas.microsoft.com/office/powerpoint/2010/main" val="1106992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4DDF8-CB2C-7143-9373-377EF6D694FA}"/>
              </a:ext>
            </a:extLst>
          </p:cNvPr>
          <p:cNvSpPr>
            <a:spLocks noGrp="1"/>
          </p:cNvSpPr>
          <p:nvPr>
            <p:ph idx="1"/>
          </p:nvPr>
        </p:nvSpPr>
        <p:spPr>
          <a:xfrm>
            <a:off x="982638" y="1618736"/>
            <a:ext cx="7069541" cy="3540861"/>
          </a:xfrm>
        </p:spPr>
        <p:txBody>
          <a:bodyPr>
            <a:normAutofit/>
          </a:bodyPr>
          <a:lstStyle/>
          <a:p>
            <a:r>
              <a:rPr lang="en-US" dirty="0"/>
              <a:t>Breath improves vagal tone which stimulates the peripheral nervous system.</a:t>
            </a:r>
          </a:p>
          <a:p>
            <a:r>
              <a:rPr lang="en-US" dirty="0"/>
              <a:t>Various types of breathing exercise can induce a calm, relaxed mind (Brown, 2012).</a:t>
            </a:r>
          </a:p>
          <a:p>
            <a:r>
              <a:rPr lang="en-US" dirty="0"/>
              <a:t>“Take 10” exercises-releases nitric oxide.</a:t>
            </a:r>
          </a:p>
          <a:p>
            <a:pPr marL="114112" indent="0">
              <a:buNone/>
            </a:pPr>
            <a:endParaRPr lang="en-US" dirty="0"/>
          </a:p>
          <a:p>
            <a:endParaRPr lang="en-US" dirty="0"/>
          </a:p>
        </p:txBody>
      </p:sp>
      <p:sp>
        <p:nvSpPr>
          <p:cNvPr id="5" name="Title 4">
            <a:extLst>
              <a:ext uri="{FF2B5EF4-FFF2-40B4-BE49-F238E27FC236}">
                <a16:creationId xmlns:a16="http://schemas.microsoft.com/office/drawing/2014/main" id="{E82546CB-B58E-8F4A-9483-8478161C0148}"/>
              </a:ext>
            </a:extLst>
          </p:cNvPr>
          <p:cNvSpPr>
            <a:spLocks noGrp="1"/>
          </p:cNvSpPr>
          <p:nvPr>
            <p:ph type="title"/>
          </p:nvPr>
        </p:nvSpPr>
        <p:spPr/>
        <p:txBody>
          <a:bodyPr/>
          <a:lstStyle/>
          <a:p>
            <a:pPr algn="ctr"/>
            <a:r>
              <a:rPr lang="en-US" dirty="0" err="1">
                <a:solidFill>
                  <a:schemeClr val="accent4">
                    <a:lumMod val="75000"/>
                  </a:schemeClr>
                </a:solidFill>
              </a:rPr>
              <a:t>Breathwork</a:t>
            </a:r>
            <a:r>
              <a:rPr lang="en-US" dirty="0">
                <a:solidFill>
                  <a:schemeClr val="accent4">
                    <a:lumMod val="75000"/>
                  </a:schemeClr>
                </a:solidFill>
              </a:rPr>
              <a:t> </a:t>
            </a:r>
          </a:p>
        </p:txBody>
      </p:sp>
    </p:spTree>
    <p:extLst>
      <p:ext uri="{BB962C8B-B14F-4D97-AF65-F5344CB8AC3E}">
        <p14:creationId xmlns:p14="http://schemas.microsoft.com/office/powerpoint/2010/main" val="178496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4476-D0E2-F645-9E2A-B26A2E857F47}"/>
              </a:ext>
            </a:extLst>
          </p:cNvPr>
          <p:cNvSpPr>
            <a:spLocks noGrp="1"/>
          </p:cNvSpPr>
          <p:nvPr>
            <p:ph type="title"/>
          </p:nvPr>
        </p:nvSpPr>
        <p:spPr/>
        <p:txBody>
          <a:bodyPr/>
          <a:lstStyle/>
          <a:p>
            <a:pPr algn="ctr"/>
            <a:r>
              <a:rPr lang="en-US" dirty="0">
                <a:solidFill>
                  <a:schemeClr val="accent4">
                    <a:lumMod val="75000"/>
                  </a:schemeClr>
                </a:solidFill>
              </a:rPr>
              <a:t>Stress Competencies </a:t>
            </a:r>
            <a:br>
              <a:rPr lang="en-US" dirty="0">
                <a:solidFill>
                  <a:schemeClr val="accent4">
                    <a:lumMod val="75000"/>
                  </a:schemeClr>
                </a:solidFill>
              </a:rPr>
            </a:br>
            <a:r>
              <a:rPr lang="en-US" sz="2800" dirty="0">
                <a:solidFill>
                  <a:schemeClr val="accent4">
                    <a:lumMod val="75000"/>
                  </a:schemeClr>
                </a:solidFill>
              </a:rPr>
              <a:t>(</a:t>
            </a:r>
            <a:r>
              <a:rPr lang="en-US" sz="2800" dirty="0" err="1">
                <a:solidFill>
                  <a:schemeClr val="accent4">
                    <a:lumMod val="75000"/>
                  </a:schemeClr>
                </a:solidFill>
              </a:rPr>
              <a:t>Wehrenberg</a:t>
            </a:r>
            <a:r>
              <a:rPr lang="en-US" sz="2800" dirty="0">
                <a:solidFill>
                  <a:schemeClr val="accent4">
                    <a:lumMod val="75000"/>
                  </a:schemeClr>
                </a:solidFill>
              </a:rPr>
              <a:t>, 2008)</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B6D93A0E-252C-7840-B490-CF21EB456C02}"/>
              </a:ext>
            </a:extLst>
          </p:cNvPr>
          <p:cNvSpPr>
            <a:spLocks noGrp="1"/>
          </p:cNvSpPr>
          <p:nvPr>
            <p:ph idx="1"/>
          </p:nvPr>
        </p:nvSpPr>
        <p:spPr/>
        <p:txBody>
          <a:bodyPr/>
          <a:lstStyle/>
          <a:p>
            <a:pPr marL="114112" indent="0">
              <a:buNone/>
            </a:pPr>
            <a:r>
              <a:rPr lang="en-US" dirty="0"/>
              <a:t>1.	Eliminate the stressor or demand.</a:t>
            </a:r>
          </a:p>
          <a:p>
            <a:pPr marL="114112" indent="0">
              <a:buNone/>
            </a:pPr>
            <a:r>
              <a:rPr lang="en-US" dirty="0"/>
              <a:t>2. 	Manage the stressor through better organization of 	time and environment.</a:t>
            </a:r>
          </a:p>
          <a:p>
            <a:pPr marL="114112" indent="0">
              <a:buNone/>
            </a:pPr>
            <a:r>
              <a:rPr lang="en-US" dirty="0"/>
              <a:t>3.	Improve internal resources with self care, rest,    	productive self-talk.</a:t>
            </a:r>
          </a:p>
          <a:p>
            <a:pPr marL="114112" indent="0">
              <a:buNone/>
            </a:pPr>
            <a:r>
              <a:rPr lang="en-US" dirty="0"/>
              <a:t>4. 	Activate external resources for support, e.g. ask for 	help.</a:t>
            </a:r>
          </a:p>
          <a:p>
            <a:pPr marL="114112" indent="0">
              <a:buNone/>
            </a:pPr>
            <a:r>
              <a:rPr lang="en-US" dirty="0"/>
              <a:t>5. 	Practice radical acceptance. </a:t>
            </a:r>
          </a:p>
          <a:p>
            <a:endParaRPr lang="en-US" dirty="0"/>
          </a:p>
        </p:txBody>
      </p:sp>
      <p:sp>
        <p:nvSpPr>
          <p:cNvPr id="4" name="Slide Number Placeholder 3">
            <a:extLst>
              <a:ext uri="{FF2B5EF4-FFF2-40B4-BE49-F238E27FC236}">
                <a16:creationId xmlns:a16="http://schemas.microsoft.com/office/drawing/2014/main" id="{D2F9CDDE-69C8-764B-9220-9870CC4EBE3E}"/>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698802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FF2DD-712E-A041-8467-BEBFD7104959}"/>
              </a:ext>
            </a:extLst>
          </p:cNvPr>
          <p:cNvSpPr>
            <a:spLocks noGrp="1"/>
          </p:cNvSpPr>
          <p:nvPr>
            <p:ph type="title"/>
          </p:nvPr>
        </p:nvSpPr>
        <p:spPr/>
        <p:txBody>
          <a:bodyPr>
            <a:normAutofit fontScale="90000"/>
          </a:bodyPr>
          <a:lstStyle/>
          <a:p>
            <a:pPr algn="ctr"/>
            <a:r>
              <a:rPr lang="en-US" dirty="0">
                <a:solidFill>
                  <a:schemeClr val="accent4">
                    <a:lumMod val="75000"/>
                  </a:schemeClr>
                </a:solidFill>
              </a:rPr>
              <a:t>Improve Depression with Connection</a:t>
            </a:r>
            <a:br>
              <a:rPr lang="en-US" dirty="0">
                <a:solidFill>
                  <a:schemeClr val="accent4">
                    <a:lumMod val="75000"/>
                  </a:schemeClr>
                </a:solidFill>
              </a:rPr>
            </a:br>
            <a:r>
              <a:rPr lang="en-US" sz="3600" dirty="0">
                <a:solidFill>
                  <a:schemeClr val="accent4">
                    <a:lumMod val="75000"/>
                  </a:schemeClr>
                </a:solidFill>
              </a:rPr>
              <a:t>(Hari, 2018) </a:t>
            </a:r>
          </a:p>
        </p:txBody>
      </p:sp>
      <p:sp>
        <p:nvSpPr>
          <p:cNvPr id="3" name="Content Placeholder 2">
            <a:extLst>
              <a:ext uri="{FF2B5EF4-FFF2-40B4-BE49-F238E27FC236}">
                <a16:creationId xmlns:a16="http://schemas.microsoft.com/office/drawing/2014/main" id="{58669286-9C26-434F-BA36-B2980E63B216}"/>
              </a:ext>
            </a:extLst>
          </p:cNvPr>
          <p:cNvSpPr>
            <a:spLocks noGrp="1"/>
          </p:cNvSpPr>
          <p:nvPr>
            <p:ph idx="1"/>
          </p:nvPr>
        </p:nvSpPr>
        <p:spPr>
          <a:xfrm>
            <a:off x="457202" y="1845863"/>
            <a:ext cx="8315569" cy="4367299"/>
          </a:xfrm>
        </p:spPr>
        <p:txBody>
          <a:bodyPr>
            <a:normAutofit/>
          </a:bodyPr>
          <a:lstStyle/>
          <a:p>
            <a:r>
              <a:rPr lang="en-US" dirty="0"/>
              <a:t>Help clients restore lost connections:</a:t>
            </a:r>
          </a:p>
          <a:p>
            <a:pPr lvl="2"/>
            <a:r>
              <a:rPr lang="en-US" sz="2400" dirty="0"/>
              <a:t>Disconnection from meaningful work</a:t>
            </a:r>
          </a:p>
          <a:p>
            <a:pPr lvl="2"/>
            <a:r>
              <a:rPr lang="en-US" sz="2400" dirty="0"/>
              <a:t>Disconnection from people</a:t>
            </a:r>
          </a:p>
          <a:p>
            <a:pPr lvl="2"/>
            <a:r>
              <a:rPr lang="en-US" sz="2400" dirty="0"/>
              <a:t>Disconnection from meaningful values </a:t>
            </a:r>
          </a:p>
          <a:p>
            <a:pPr lvl="2"/>
            <a:r>
              <a:rPr lang="en-US" sz="2400" dirty="0"/>
              <a:t>Disconnection from nature</a:t>
            </a:r>
          </a:p>
          <a:p>
            <a:pPr lvl="2"/>
            <a:r>
              <a:rPr lang="en-US" sz="2400" dirty="0"/>
              <a:t>Disconnection from hope  </a:t>
            </a:r>
          </a:p>
        </p:txBody>
      </p:sp>
    </p:spTree>
    <p:extLst>
      <p:ext uri="{BB962C8B-B14F-4D97-AF65-F5344CB8AC3E}">
        <p14:creationId xmlns:p14="http://schemas.microsoft.com/office/powerpoint/2010/main" val="609951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D6BD68-25D8-D54C-B413-4CBFD746B6DE}"/>
              </a:ext>
            </a:extLst>
          </p:cNvPr>
          <p:cNvSpPr>
            <a:spLocks noGrp="1"/>
          </p:cNvSpPr>
          <p:nvPr>
            <p:ph idx="1"/>
          </p:nvPr>
        </p:nvSpPr>
        <p:spPr>
          <a:xfrm>
            <a:off x="1673352" y="2351315"/>
            <a:ext cx="5797296" cy="2810956"/>
          </a:xfrm>
        </p:spPr>
        <p:txBody>
          <a:bodyPr>
            <a:normAutofit/>
          </a:bodyPr>
          <a:lstStyle/>
          <a:p>
            <a:pPr algn="ctr"/>
            <a:r>
              <a:rPr lang="en-US" sz="2100"/>
              <a:t>National Suicide Prevention </a:t>
            </a:r>
          </a:p>
          <a:p>
            <a:pPr marL="0" indent="0" algn="ctr">
              <a:buNone/>
            </a:pPr>
            <a:r>
              <a:rPr lang="en-US" sz="2100"/>
              <a:t>1-800-273-Talk (8255)</a:t>
            </a:r>
          </a:p>
          <a:p>
            <a:pPr marL="0" indent="0" algn="ctr">
              <a:buNone/>
            </a:pPr>
            <a:endParaRPr lang="en-US" sz="2100"/>
          </a:p>
          <a:p>
            <a:pPr marL="0" indent="0" algn="ctr">
              <a:buNone/>
            </a:pPr>
            <a:r>
              <a:rPr lang="en-US" sz="2100"/>
              <a:t>Suicide Text Number </a:t>
            </a:r>
          </a:p>
          <a:p>
            <a:pPr marL="0" indent="0" algn="ctr">
              <a:buNone/>
            </a:pPr>
            <a:r>
              <a:rPr lang="en-US" sz="2100"/>
              <a:t>Text CONNECT TO </a:t>
            </a:r>
          </a:p>
          <a:p>
            <a:pPr marL="0" indent="0" algn="ctr">
              <a:buNone/>
            </a:pPr>
            <a:r>
              <a:rPr lang="en-US" sz="2100"/>
              <a:t>741741</a:t>
            </a:r>
          </a:p>
        </p:txBody>
      </p:sp>
    </p:spTree>
    <p:extLst>
      <p:ext uri="{BB962C8B-B14F-4D97-AF65-F5344CB8AC3E}">
        <p14:creationId xmlns:p14="http://schemas.microsoft.com/office/powerpoint/2010/main" val="1608267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DDFF2-6F09-8244-98F5-E1BF7EE3CE59}"/>
              </a:ext>
            </a:extLst>
          </p:cNvPr>
          <p:cNvSpPr>
            <a:spLocks noGrp="1"/>
          </p:cNvSpPr>
          <p:nvPr>
            <p:ph type="title"/>
          </p:nvPr>
        </p:nvSpPr>
        <p:spPr>
          <a:xfrm>
            <a:off x="1673352" y="725864"/>
            <a:ext cx="5797296" cy="904973"/>
          </a:xfrm>
        </p:spPr>
        <p:txBody>
          <a:bodyPr/>
          <a:lstStyle/>
          <a:p>
            <a:pPr algn="ctr"/>
            <a:r>
              <a:rPr lang="en-US" dirty="0">
                <a:solidFill>
                  <a:schemeClr val="accent4">
                    <a:lumMod val="75000"/>
                  </a:schemeClr>
                </a:solidFill>
              </a:rPr>
              <a:t>Remember!!!</a:t>
            </a:r>
          </a:p>
        </p:txBody>
      </p:sp>
      <p:sp>
        <p:nvSpPr>
          <p:cNvPr id="3" name="Content Placeholder 2">
            <a:extLst>
              <a:ext uri="{FF2B5EF4-FFF2-40B4-BE49-F238E27FC236}">
                <a16:creationId xmlns:a16="http://schemas.microsoft.com/office/drawing/2014/main" id="{CF98953B-6D66-F248-9F2B-B524F8283C2B}"/>
              </a:ext>
            </a:extLst>
          </p:cNvPr>
          <p:cNvSpPr>
            <a:spLocks noGrp="1"/>
          </p:cNvSpPr>
          <p:nvPr>
            <p:ph idx="1"/>
          </p:nvPr>
        </p:nvSpPr>
        <p:spPr>
          <a:xfrm>
            <a:off x="772998" y="1734532"/>
            <a:ext cx="6697650" cy="3653741"/>
          </a:xfrm>
        </p:spPr>
        <p:txBody>
          <a:bodyPr/>
          <a:lstStyle/>
          <a:p>
            <a:endParaRPr lang="en-US"/>
          </a:p>
          <a:p>
            <a:r>
              <a:rPr lang="en-US" sz="2100"/>
              <a:t>As Helping Professionals we </a:t>
            </a:r>
            <a:r>
              <a:rPr lang="en-US" sz="2100" b="1"/>
              <a:t>must </a:t>
            </a:r>
            <a:r>
              <a:rPr lang="en-US" sz="2100"/>
              <a:t>strive to address our own physical, psychological, and emotional needs first </a:t>
            </a:r>
            <a:r>
              <a:rPr lang="en-US" sz="2100" b="1"/>
              <a:t>before</a:t>
            </a:r>
            <a:r>
              <a:rPr lang="en-US" sz="2100"/>
              <a:t> helping others!</a:t>
            </a:r>
          </a:p>
          <a:p>
            <a:endParaRPr lang="en-US"/>
          </a:p>
        </p:txBody>
      </p:sp>
      <p:pic>
        <p:nvPicPr>
          <p:cNvPr id="5" name="Picture 4">
            <a:extLst>
              <a:ext uri="{FF2B5EF4-FFF2-40B4-BE49-F238E27FC236}">
                <a16:creationId xmlns:a16="http://schemas.microsoft.com/office/drawing/2014/main" id="{34AD0F03-FF11-444B-A3B9-A31BF4ABF1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22333" y="3571728"/>
            <a:ext cx="3413760" cy="1920240"/>
          </a:xfrm>
          <a:prstGeom prst="rect">
            <a:avLst/>
          </a:prstGeom>
        </p:spPr>
      </p:pic>
    </p:spTree>
    <p:extLst>
      <p:ext uri="{BB962C8B-B14F-4D97-AF65-F5344CB8AC3E}">
        <p14:creationId xmlns:p14="http://schemas.microsoft.com/office/powerpoint/2010/main" val="182967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554F-302F-144E-BA10-9238D860E04D}"/>
              </a:ext>
            </a:extLst>
          </p:cNvPr>
          <p:cNvSpPr>
            <a:spLocks noGrp="1"/>
          </p:cNvSpPr>
          <p:nvPr>
            <p:ph type="title"/>
          </p:nvPr>
        </p:nvSpPr>
        <p:spPr/>
        <p:txBody>
          <a:bodyPr/>
          <a:lstStyle/>
          <a:p>
            <a:pPr algn="ctr"/>
            <a:r>
              <a:rPr lang="en-US" dirty="0">
                <a:solidFill>
                  <a:schemeClr val="accent4">
                    <a:lumMod val="75000"/>
                  </a:schemeClr>
                </a:solidFill>
              </a:rPr>
              <a:t>References</a:t>
            </a:r>
          </a:p>
        </p:txBody>
      </p:sp>
      <p:sp>
        <p:nvSpPr>
          <p:cNvPr id="3" name="Content Placeholder 2">
            <a:extLst>
              <a:ext uri="{FF2B5EF4-FFF2-40B4-BE49-F238E27FC236}">
                <a16:creationId xmlns:a16="http://schemas.microsoft.com/office/drawing/2014/main" id="{3EEEB055-0E48-9340-8F61-3AA428FB1B9D}"/>
              </a:ext>
            </a:extLst>
          </p:cNvPr>
          <p:cNvSpPr>
            <a:spLocks noGrp="1"/>
          </p:cNvSpPr>
          <p:nvPr>
            <p:ph idx="1"/>
          </p:nvPr>
        </p:nvSpPr>
        <p:spPr/>
        <p:txBody>
          <a:bodyPr>
            <a:normAutofit/>
          </a:bodyPr>
          <a:lstStyle/>
          <a:p>
            <a:r>
              <a:rPr lang="en-US" sz="1400" dirty="0"/>
              <a:t>Barbera, L. K., </a:t>
            </a:r>
            <a:r>
              <a:rPr lang="en-US" sz="1400" dirty="0" err="1"/>
              <a:t>Kamis</a:t>
            </a:r>
            <a:r>
              <a:rPr lang="en-US" sz="1400" dirty="0"/>
              <a:t>, K., Rowan, S. E., Davis, A., Shehata, S., Carlson, J., Johnson, S &amp; Erlandson, K.  (2021) HIV and COVID-19: review of clinical course and outcomes, HIV Research &amp; Clinical Practice, 22:4, 102-118, DOI: </a:t>
            </a:r>
            <a:r>
              <a:rPr lang="en-US" sz="1400" u="sng" dirty="0">
                <a:hlinkClick r:id="rId2"/>
              </a:rPr>
              <a:t>10.1080/25787489.2021.1975608</a:t>
            </a:r>
            <a:r>
              <a:rPr lang="en-US" sz="1400" u="sng" dirty="0"/>
              <a:t>.</a:t>
            </a:r>
            <a:endParaRPr lang="en-US" sz="1400" dirty="0"/>
          </a:p>
          <a:p>
            <a:r>
              <a:rPr lang="en-US" sz="1400" dirty="0"/>
              <a:t>Brown, R., </a:t>
            </a:r>
            <a:r>
              <a:rPr lang="en-US" sz="1400" dirty="0" err="1"/>
              <a:t>Gerbarg</a:t>
            </a:r>
            <a:r>
              <a:rPr lang="en-US" sz="1400" dirty="0"/>
              <a:t>, P. &amp; </a:t>
            </a:r>
            <a:r>
              <a:rPr lang="en-US" sz="1400" dirty="0" err="1"/>
              <a:t>Muskin</a:t>
            </a:r>
            <a:r>
              <a:rPr lang="en-US" sz="1400" dirty="0"/>
              <a:t>, P. (2012). </a:t>
            </a:r>
            <a:r>
              <a:rPr lang="en-US" sz="1400" i="1" dirty="0"/>
              <a:t>How to use herbs, nutrients and yoga in mental health care. </a:t>
            </a:r>
            <a:r>
              <a:rPr lang="en-US" sz="1400" dirty="0"/>
              <a:t>W.W. Norton. </a:t>
            </a:r>
          </a:p>
          <a:p>
            <a:r>
              <a:rPr lang="en-US" sz="1400" dirty="0" err="1"/>
              <a:t>Chander</a:t>
            </a:r>
            <a:r>
              <a:rPr lang="en-US" sz="1400" dirty="0"/>
              <a:t>, G., </a:t>
            </a:r>
            <a:r>
              <a:rPr lang="en-US" sz="1400" dirty="0" err="1"/>
              <a:t>Himelhoch</a:t>
            </a:r>
            <a:r>
              <a:rPr lang="en-US" sz="1400" dirty="0"/>
              <a:t>, S., &amp; Moore, R.D. (2006).  Substance abuse and psychiatric disorders in HIV-positive patients: epidemiology and impact on antiretroviral therapy</a:t>
            </a:r>
            <a:r>
              <a:rPr lang="en-US" sz="1400" i="1" dirty="0"/>
              <a:t>. Drugs, </a:t>
            </a:r>
            <a:r>
              <a:rPr lang="en-US" sz="1400" dirty="0"/>
              <a:t>66, 769–789.</a:t>
            </a:r>
          </a:p>
          <a:p>
            <a:r>
              <a:rPr lang="en-US" sz="1400" dirty="0" err="1"/>
              <a:t>Chibanda</a:t>
            </a:r>
            <a:r>
              <a:rPr lang="en-US" sz="1400" dirty="0"/>
              <a:t>, D. , Cowan, F., </a:t>
            </a:r>
            <a:r>
              <a:rPr lang="en-US" sz="1400" dirty="0" err="1"/>
              <a:t>Gobsom</a:t>
            </a:r>
            <a:r>
              <a:rPr lang="en-US" sz="1400" dirty="0"/>
              <a:t>, L., Weiss, H. A., &amp; Lund, S. (2016). Prevalence and correlates of probably common mental disorders in a population with high prevalence of HIV in Zimbabwe. </a:t>
            </a:r>
            <a:r>
              <a:rPr lang="en-US" sz="1400" i="1" dirty="0"/>
              <a:t>BMC Psychiatry</a:t>
            </a:r>
            <a:r>
              <a:rPr lang="en-US" sz="1400" dirty="0"/>
              <a:t>, 16, 55. </a:t>
            </a:r>
          </a:p>
          <a:p>
            <a:r>
              <a:rPr lang="en-US" sz="1400" dirty="0"/>
              <a:t>Hari, J. (2018). </a:t>
            </a:r>
            <a:r>
              <a:rPr lang="en-US" sz="1400" i="1" dirty="0"/>
              <a:t>Lost connections: Uncovering the real causes of depression a the unexpected solutions</a:t>
            </a:r>
            <a:r>
              <a:rPr lang="en-US" sz="1400" dirty="0"/>
              <a:t>. Bloomsbury. </a:t>
            </a:r>
          </a:p>
          <a:p>
            <a:r>
              <a:rPr lang="en-US" sz="1400" dirty="0"/>
              <a:t>Health Affairs. (2020, March 2020). Health Justice Strategies To Combat COVID-19: Protecting Vulnerable Communities During A Pandemic. </a:t>
            </a:r>
            <a:r>
              <a:rPr lang="en-US" sz="1400" dirty="0">
                <a:hlinkClick r:id="rId3"/>
              </a:rPr>
              <a:t>https://www.healthaffairs.org/do/10.1377/hblog20200319.757883/full/</a:t>
            </a:r>
            <a:r>
              <a:rPr lang="en-US" sz="1400" dirty="0"/>
              <a:t>.</a:t>
            </a:r>
          </a:p>
          <a:p>
            <a:r>
              <a:rPr lang="en-US" sz="1400" dirty="0" err="1"/>
              <a:t>Huges</a:t>
            </a:r>
            <a:r>
              <a:rPr lang="en-US" sz="1400" dirty="0"/>
              <a:t>, E., </a:t>
            </a:r>
            <a:r>
              <a:rPr lang="en-US" sz="1400" dirty="0" err="1"/>
              <a:t>Bassi</a:t>
            </a:r>
            <a:r>
              <a:rPr lang="en-US" sz="1400" dirty="0"/>
              <a:t>, S., </a:t>
            </a:r>
            <a:r>
              <a:rPr lang="en-US" sz="1400" dirty="0" err="1"/>
              <a:t>Gilbody</a:t>
            </a:r>
            <a:r>
              <a:rPr lang="en-US" sz="1400" dirty="0"/>
              <a:t>, S., Bland, M., &amp; Martin, F. (2016). Prevalence of HIV, hepatitis B, and hepatitis C in people with severe mental illness: A systematic review and meta-analysis. </a:t>
            </a:r>
            <a:r>
              <a:rPr lang="en-US" sz="1400" i="1" dirty="0"/>
              <a:t>Lancet Psychiatry</a:t>
            </a:r>
            <a:r>
              <a:rPr lang="en-US" sz="1400" dirty="0"/>
              <a:t>, 3, 40-48. </a:t>
            </a:r>
          </a:p>
          <a:p>
            <a:endParaRPr lang="en-US" dirty="0"/>
          </a:p>
        </p:txBody>
      </p:sp>
      <p:sp>
        <p:nvSpPr>
          <p:cNvPr id="4" name="Slide Number Placeholder 3">
            <a:extLst>
              <a:ext uri="{FF2B5EF4-FFF2-40B4-BE49-F238E27FC236}">
                <a16:creationId xmlns:a16="http://schemas.microsoft.com/office/drawing/2014/main" id="{387A19AD-91B2-F54B-89D2-763455E29957}"/>
              </a:ext>
            </a:extLst>
          </p:cNvPr>
          <p:cNvSpPr>
            <a:spLocks noGrp="1"/>
          </p:cNvSpPr>
          <p:nvPr>
            <p:ph type="sldNum" sz="quarter" idx="12"/>
          </p:nvPr>
        </p:nvSpPr>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271694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8B105-2B41-4440-B2EA-19B9B61A0242}"/>
              </a:ext>
            </a:extLst>
          </p:cNvPr>
          <p:cNvSpPr>
            <a:spLocks noGrp="1"/>
          </p:cNvSpPr>
          <p:nvPr>
            <p:ph type="title"/>
          </p:nvPr>
        </p:nvSpPr>
        <p:spPr/>
        <p:txBody>
          <a:bodyPr/>
          <a:lstStyle/>
          <a:p>
            <a:pPr algn="ctr"/>
            <a:r>
              <a:rPr lang="en-US" dirty="0">
                <a:solidFill>
                  <a:schemeClr val="accent4">
                    <a:lumMod val="75000"/>
                  </a:schemeClr>
                </a:solidFill>
              </a:rPr>
              <a:t>References</a:t>
            </a:r>
          </a:p>
        </p:txBody>
      </p:sp>
      <p:sp>
        <p:nvSpPr>
          <p:cNvPr id="3" name="Content Placeholder 2">
            <a:extLst>
              <a:ext uri="{FF2B5EF4-FFF2-40B4-BE49-F238E27FC236}">
                <a16:creationId xmlns:a16="http://schemas.microsoft.com/office/drawing/2014/main" id="{C027BF15-401D-2841-8F41-0751BDDEA674}"/>
              </a:ext>
            </a:extLst>
          </p:cNvPr>
          <p:cNvSpPr>
            <a:spLocks noGrp="1"/>
          </p:cNvSpPr>
          <p:nvPr>
            <p:ph idx="1"/>
          </p:nvPr>
        </p:nvSpPr>
        <p:spPr/>
        <p:txBody>
          <a:bodyPr>
            <a:normAutofit lnSpcReduction="10000"/>
          </a:bodyPr>
          <a:lstStyle/>
          <a:p>
            <a:r>
              <a:rPr lang="en-US" sz="1400" dirty="0"/>
              <a:t>Kaiser Family Foundation. (2020, April 9). Communities of Color at Higher Risk for Health and Economic Challenges due to COVID-19. </a:t>
            </a:r>
            <a:r>
              <a:rPr lang="en-US" sz="1400" dirty="0">
                <a:hlinkClick r:id="rId2"/>
              </a:rPr>
              <a:t>https://www.kff.org/coronavirus-covid-19/issue-brief/communities-of-color-at-higher-risk-for-health-and-economic-challenges-due-to-covid-19</a:t>
            </a:r>
            <a:r>
              <a:rPr lang="en-US" sz="1400" dirty="0"/>
              <a:t>.</a:t>
            </a:r>
          </a:p>
          <a:p>
            <a:r>
              <a:rPr lang="en-US" sz="1400" dirty="0"/>
              <a:t>National Institute of Mental Health. (2021, March 17). </a:t>
            </a:r>
            <a:r>
              <a:rPr lang="en-US" sz="1400" i="1" dirty="0"/>
              <a:t>HIV/AIDS and Mental Health. </a:t>
            </a:r>
            <a:r>
              <a:rPr lang="en-US" sz="1400" dirty="0">
                <a:hlinkClick r:id="rId3"/>
              </a:rPr>
              <a:t>https://www.nimh.nih.gov/health/topics/hiv-aids/index.shtml</a:t>
            </a:r>
            <a:r>
              <a:rPr lang="en-US" sz="1400" dirty="0"/>
              <a:t>.</a:t>
            </a:r>
          </a:p>
          <a:p>
            <a:r>
              <a:rPr lang="en-US" sz="1400" dirty="0"/>
              <a:t>National Survey on Drug Use and Health. (2020, September). </a:t>
            </a:r>
            <a:r>
              <a:rPr lang="en-US" sz="1400" dirty="0">
                <a:hlinkClick r:id="rId4"/>
              </a:rPr>
              <a:t>www.samhsa.gov</a:t>
            </a:r>
            <a:r>
              <a:rPr lang="en-US" sz="1400" dirty="0"/>
              <a:t>.</a:t>
            </a:r>
          </a:p>
          <a:p>
            <a:r>
              <a:rPr lang="en-US" sz="1400" dirty="0" err="1"/>
              <a:t>Ratey</a:t>
            </a:r>
            <a:r>
              <a:rPr lang="en-US" sz="1400" dirty="0"/>
              <a:t>, J. (2009).  </a:t>
            </a:r>
            <a:r>
              <a:rPr lang="en-US" sz="1400" i="1" dirty="0"/>
              <a:t>Spark: The Revolutionary New Science of Exercise and the Brain.</a:t>
            </a:r>
            <a:r>
              <a:rPr lang="en-US" sz="1400" dirty="0"/>
              <a:t> Little Brown.</a:t>
            </a:r>
          </a:p>
          <a:p>
            <a:r>
              <a:rPr lang="en-US" sz="1400" dirty="0"/>
              <a:t>Sun, S., Hou, J., Chen, Y., Lu, Y., Brown, L., &amp; </a:t>
            </a:r>
            <a:r>
              <a:rPr lang="en-US" sz="1400" dirty="0" err="1"/>
              <a:t>Operario</a:t>
            </a:r>
            <a:r>
              <a:rPr lang="en-US" sz="1400" dirty="0"/>
              <a:t>, D. Challenges to HIV care and psychological health during the COVID-19 pandemic among people living with HIV in China. </a:t>
            </a:r>
            <a:r>
              <a:rPr lang="en-US" sz="1400" i="1" dirty="0"/>
              <a:t>AIDS </a:t>
            </a:r>
            <a:r>
              <a:rPr lang="en-US" sz="1400" i="1" dirty="0" err="1"/>
              <a:t>Behav</a:t>
            </a:r>
            <a:r>
              <a:rPr lang="en-US" sz="1400" i="1" dirty="0"/>
              <a:t>.</a:t>
            </a:r>
            <a:r>
              <a:rPr lang="en-US" sz="1400" dirty="0"/>
              <a:t> 2020;24(10):2764–2765. </a:t>
            </a:r>
          </a:p>
          <a:p>
            <a:r>
              <a:rPr lang="en-US" sz="1400" dirty="0"/>
              <a:t>Schade, A., van </a:t>
            </a:r>
            <a:r>
              <a:rPr lang="en-US" sz="1400" dirty="0" err="1"/>
              <a:t>Grootheest</a:t>
            </a:r>
            <a:r>
              <a:rPr lang="en-US" sz="1400" dirty="0"/>
              <a:t>, G., &amp; Smit, J. H. (2013). HIV-infected mental health patients: characteristics and comparison with HIV-infected patients from the general population and non-infected mental health patients. </a:t>
            </a:r>
            <a:r>
              <a:rPr lang="en-US" sz="1400" i="1" dirty="0"/>
              <a:t>BMC Psychiatry, 13, 13-35.</a:t>
            </a:r>
            <a:endParaRPr lang="en-US" sz="1400" dirty="0"/>
          </a:p>
          <a:p>
            <a:r>
              <a:rPr lang="en-US" sz="1400" dirty="0" err="1"/>
              <a:t>Wehrenberg</a:t>
            </a:r>
            <a:r>
              <a:rPr lang="en-US" sz="1400" dirty="0"/>
              <a:t>, M. (2010). </a:t>
            </a:r>
            <a:r>
              <a:rPr lang="en-US" sz="1400" i="1" dirty="0"/>
              <a:t>The ten best-ever anxiety management techniques</a:t>
            </a:r>
            <a:r>
              <a:rPr lang="en-US" sz="1400" dirty="0"/>
              <a:t>. W.W. Norton. </a:t>
            </a:r>
          </a:p>
          <a:p>
            <a:r>
              <a:rPr lang="en-US" sz="1400" dirty="0"/>
              <a:t>Whetten, K.., </a:t>
            </a:r>
            <a:r>
              <a:rPr lang="en-US" sz="1400" dirty="0" err="1"/>
              <a:t>Reif</a:t>
            </a:r>
            <a:r>
              <a:rPr lang="en-US" sz="1400" dirty="0"/>
              <a:t>, S.,  Whetten, R., &amp; Murphy-McMillan, K. (2008).  Trauma, Mental Health, Distrust, and Stigma Among HIV-Positive Persons: Implications for Effective Care. </a:t>
            </a:r>
            <a:r>
              <a:rPr lang="en-US" sz="1400" i="1" dirty="0" err="1"/>
              <a:t>Psychosom</a:t>
            </a:r>
            <a:r>
              <a:rPr lang="en-US" sz="1400" dirty="0"/>
              <a:t> </a:t>
            </a:r>
            <a:r>
              <a:rPr lang="en-US" sz="1400" i="1" dirty="0"/>
              <a:t>Med,</a:t>
            </a:r>
            <a:r>
              <a:rPr lang="en-US" sz="1400" dirty="0"/>
              <a:t> 70, 531–538.</a:t>
            </a:r>
          </a:p>
          <a:p>
            <a:r>
              <a:rPr lang="en-US" sz="1500" dirty="0" err="1"/>
              <a:t>Weerasuria</a:t>
            </a:r>
            <a:r>
              <a:rPr lang="en-US" sz="1500" dirty="0"/>
              <a:t>, M., </a:t>
            </a:r>
            <a:r>
              <a:rPr lang="en-US" sz="1500" dirty="0" err="1"/>
              <a:t>Ko,C</a:t>
            </a:r>
            <a:r>
              <a:rPr lang="en-US" sz="1500" dirty="0"/>
              <a:t>., </a:t>
            </a:r>
            <a:r>
              <a:rPr lang="en-US" sz="1500" dirty="0" err="1"/>
              <a:t>Ehm</a:t>
            </a:r>
            <a:r>
              <a:rPr lang="en-US" sz="1500" dirty="0"/>
              <a:t>, A., et al. The impact of the COVID-19 pandemic on people living with HIV in Victoria, Australia. </a:t>
            </a:r>
            <a:r>
              <a:rPr lang="en-US" sz="1500" i="1" dirty="0"/>
              <a:t>AIDS Res Hum Retroviruses.</a:t>
            </a:r>
            <a:r>
              <a:rPr lang="en-US" sz="1500" dirty="0"/>
              <a:t> 2021;37(4):322–328.</a:t>
            </a:r>
          </a:p>
          <a:p>
            <a:pPr marL="114112" indent="0">
              <a:buNone/>
            </a:pPr>
            <a:endParaRPr lang="en-US" sz="1500" dirty="0"/>
          </a:p>
          <a:p>
            <a:pPr marL="114112" indent="0">
              <a:buNone/>
            </a:pPr>
            <a:endParaRPr lang="en-US" dirty="0"/>
          </a:p>
        </p:txBody>
      </p:sp>
      <p:sp>
        <p:nvSpPr>
          <p:cNvPr id="4" name="Slide Number Placeholder 3">
            <a:extLst>
              <a:ext uri="{FF2B5EF4-FFF2-40B4-BE49-F238E27FC236}">
                <a16:creationId xmlns:a16="http://schemas.microsoft.com/office/drawing/2014/main" id="{5353E2E2-76C2-174A-9FC8-2A24CA7848D1}"/>
              </a:ext>
            </a:extLst>
          </p:cNvPr>
          <p:cNvSpPr>
            <a:spLocks noGrp="1"/>
          </p:cNvSpPr>
          <p:nvPr>
            <p:ph type="sldNum" sz="quarter" idx="12"/>
          </p:nvPr>
        </p:nvSpPr>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95067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FEAD7-DB8A-E947-AB86-43317E007BD5}"/>
              </a:ext>
            </a:extLst>
          </p:cNvPr>
          <p:cNvSpPr>
            <a:spLocks noGrp="1"/>
          </p:cNvSpPr>
          <p:nvPr>
            <p:ph type="title"/>
          </p:nvPr>
        </p:nvSpPr>
        <p:spPr/>
        <p:txBody>
          <a:bodyPr/>
          <a:lstStyle/>
          <a:p>
            <a:pPr algn="ctr"/>
            <a:r>
              <a:rPr lang="en-US" sz="3200" dirty="0">
                <a:solidFill>
                  <a:schemeClr val="accent4">
                    <a:lumMod val="75000"/>
                  </a:schemeClr>
                </a:solidFill>
                <a:latin typeface="+mn-lt"/>
              </a:rPr>
              <a:t>Training Objectives</a:t>
            </a:r>
          </a:p>
        </p:txBody>
      </p:sp>
      <p:sp>
        <p:nvSpPr>
          <p:cNvPr id="3" name="Content Placeholder 2">
            <a:extLst>
              <a:ext uri="{FF2B5EF4-FFF2-40B4-BE49-F238E27FC236}">
                <a16:creationId xmlns:a16="http://schemas.microsoft.com/office/drawing/2014/main" id="{EFD30689-371E-1D43-8D09-3578007750F1}"/>
              </a:ext>
            </a:extLst>
          </p:cNvPr>
          <p:cNvSpPr>
            <a:spLocks noGrp="1"/>
          </p:cNvSpPr>
          <p:nvPr>
            <p:ph idx="1"/>
          </p:nvPr>
        </p:nvSpPr>
        <p:spPr/>
        <p:txBody>
          <a:bodyPr/>
          <a:lstStyle/>
          <a:p>
            <a:pPr marL="114112" indent="0">
              <a:buNone/>
            </a:pPr>
            <a:r>
              <a:rPr lang="en-US" dirty="0"/>
              <a:t>1)Describe the mental, emotional, and behavioral impact of   </a:t>
            </a:r>
          </a:p>
          <a:p>
            <a:pPr marL="114112" indent="0">
              <a:buNone/>
            </a:pPr>
            <a:r>
              <a:rPr lang="en-US" dirty="0"/>
              <a:t>   COVID-19 on people of color with HIV/AIDS.</a:t>
            </a:r>
          </a:p>
          <a:p>
            <a:pPr marL="114112" indent="0">
              <a:buNone/>
            </a:pPr>
            <a:r>
              <a:rPr lang="en-US" dirty="0"/>
              <a:t>2) Discuss how the pandemic exposed racial and ethnic  </a:t>
            </a:r>
          </a:p>
          <a:p>
            <a:pPr marL="114112" indent="0">
              <a:buNone/>
            </a:pPr>
            <a:r>
              <a:rPr lang="en-US" dirty="0"/>
              <a:t>    disparities in accessing behavioral health care.</a:t>
            </a:r>
          </a:p>
          <a:p>
            <a:pPr marL="114112" indent="0">
              <a:buNone/>
            </a:pPr>
            <a:r>
              <a:rPr lang="en-US" dirty="0"/>
              <a:t>3) Discuss strategies we can use to help our patients </a:t>
            </a:r>
          </a:p>
          <a:p>
            <a:pPr marL="114112" indent="0">
              <a:buNone/>
            </a:pPr>
            <a:r>
              <a:rPr lang="en-US" dirty="0"/>
              <a:t>    discuss, identify, and effectively manage their mental </a:t>
            </a:r>
          </a:p>
          <a:p>
            <a:pPr marL="114112" indent="0">
              <a:buNone/>
            </a:pPr>
            <a:r>
              <a:rPr lang="en-US" dirty="0"/>
              <a:t>    health during the pandemic and beyond.</a:t>
            </a:r>
          </a:p>
          <a:p>
            <a:pPr marL="114112" indent="0">
              <a:buNone/>
            </a:pPr>
            <a:endParaRPr lang="en-US" dirty="0"/>
          </a:p>
          <a:p>
            <a:pPr marL="114112" indent="0">
              <a:buNone/>
            </a:pPr>
            <a:endParaRPr lang="en-US" dirty="0"/>
          </a:p>
          <a:p>
            <a:pPr marL="114112" indent="0">
              <a:buNone/>
            </a:pPr>
            <a:endParaRPr lang="en-US" dirty="0"/>
          </a:p>
        </p:txBody>
      </p:sp>
      <p:sp>
        <p:nvSpPr>
          <p:cNvPr id="4" name="Slide Number Placeholder 3">
            <a:extLst>
              <a:ext uri="{FF2B5EF4-FFF2-40B4-BE49-F238E27FC236}">
                <a16:creationId xmlns:a16="http://schemas.microsoft.com/office/drawing/2014/main" id="{70B18435-A66B-5A46-BF54-1A0154491E1F}"/>
              </a:ext>
            </a:extLst>
          </p:cNvPr>
          <p:cNvSpPr>
            <a:spLocks noGrp="1"/>
          </p:cNvSpPr>
          <p:nvPr>
            <p:ph type="sldNum" sz="quarter" idx="12"/>
          </p:nvPr>
        </p:nvSpPr>
        <p:spPr/>
        <p:txBody>
          <a:bodyPr/>
          <a:lstStyle/>
          <a:p>
            <a:fld id="{1D2EA5EF-C699-AF4C-BA42-C0A1CAAB713C}" type="slidenum">
              <a:rPr lang="en-US" smtClean="0"/>
              <a:t>3</a:t>
            </a:fld>
            <a:endParaRPr lang="en-US" dirty="0"/>
          </a:p>
        </p:txBody>
      </p:sp>
    </p:spTree>
    <p:extLst>
      <p:ext uri="{BB962C8B-B14F-4D97-AF65-F5344CB8AC3E}">
        <p14:creationId xmlns:p14="http://schemas.microsoft.com/office/powerpoint/2010/main" val="2105107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F3F4-2305-C84F-A960-E650597D86D3}"/>
              </a:ext>
            </a:extLst>
          </p:cNvPr>
          <p:cNvSpPr>
            <a:spLocks noGrp="1"/>
          </p:cNvSpPr>
          <p:nvPr>
            <p:ph type="title"/>
          </p:nvPr>
        </p:nvSpPr>
        <p:spPr/>
        <p:txBody>
          <a:bodyPr/>
          <a:lstStyle/>
          <a:p>
            <a:pPr algn="ctr"/>
            <a:r>
              <a:rPr lang="en-US" dirty="0">
                <a:solidFill>
                  <a:schemeClr val="accent4">
                    <a:lumMod val="75000"/>
                  </a:schemeClr>
                </a:solidFill>
              </a:rPr>
              <a:t>Contact Information </a:t>
            </a:r>
          </a:p>
        </p:txBody>
      </p:sp>
      <p:sp>
        <p:nvSpPr>
          <p:cNvPr id="3" name="Content Placeholder 2">
            <a:extLst>
              <a:ext uri="{FF2B5EF4-FFF2-40B4-BE49-F238E27FC236}">
                <a16:creationId xmlns:a16="http://schemas.microsoft.com/office/drawing/2014/main" id="{082DDBD4-209D-1F4B-81BB-53F7F5F79030}"/>
              </a:ext>
            </a:extLst>
          </p:cNvPr>
          <p:cNvSpPr>
            <a:spLocks noGrp="1"/>
          </p:cNvSpPr>
          <p:nvPr>
            <p:ph idx="1"/>
          </p:nvPr>
        </p:nvSpPr>
        <p:spPr/>
        <p:txBody>
          <a:bodyPr/>
          <a:lstStyle/>
          <a:p>
            <a:pPr algn="ctr">
              <a:buNone/>
              <a:defRPr/>
            </a:pPr>
            <a:r>
              <a:rPr lang="en-US" sz="1800"/>
              <a:t>Dr. Cynthia J. Raines</a:t>
            </a:r>
          </a:p>
          <a:p>
            <a:pPr algn="ctr">
              <a:buNone/>
              <a:defRPr/>
            </a:pPr>
            <a:r>
              <a:rPr lang="en-US" sz="1800"/>
              <a:t>Pavilion Counseling Services </a:t>
            </a:r>
          </a:p>
          <a:p>
            <a:pPr algn="ctr">
              <a:buNone/>
              <a:defRPr/>
            </a:pPr>
            <a:r>
              <a:rPr lang="en-US" sz="1800"/>
              <a:t>(973) 731-1428</a:t>
            </a:r>
          </a:p>
          <a:p>
            <a:pPr algn="ctr">
              <a:buNone/>
              <a:defRPr/>
            </a:pPr>
            <a:endParaRPr lang="en-US" sz="1800"/>
          </a:p>
          <a:p>
            <a:pPr algn="ctr">
              <a:buNone/>
              <a:defRPr/>
            </a:pPr>
            <a:r>
              <a:rPr lang="en-US" sz="1800" err="1"/>
              <a:t>pavilioncounseling@gmail.com</a:t>
            </a:r>
            <a:endParaRPr lang="en-US" sz="1800"/>
          </a:p>
          <a:p>
            <a:endParaRPr lang="en-US"/>
          </a:p>
        </p:txBody>
      </p:sp>
    </p:spTree>
    <p:extLst>
      <p:ext uri="{BB962C8B-B14F-4D97-AF65-F5344CB8AC3E}">
        <p14:creationId xmlns:p14="http://schemas.microsoft.com/office/powerpoint/2010/main" val="2494940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997A4134-EED9-BD4C-A0C3-09741DBFF53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099595" y="717631"/>
            <a:ext cx="7211027" cy="4132162"/>
          </a:xfrm>
        </p:spPr>
      </p:pic>
    </p:spTree>
    <p:extLst>
      <p:ext uri="{BB962C8B-B14F-4D97-AF65-F5344CB8AC3E}">
        <p14:creationId xmlns:p14="http://schemas.microsoft.com/office/powerpoint/2010/main" val="370720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67B9-192A-5240-9E7A-79043AF87B40}"/>
              </a:ext>
            </a:extLst>
          </p:cNvPr>
          <p:cNvSpPr>
            <a:spLocks noGrp="1"/>
          </p:cNvSpPr>
          <p:nvPr>
            <p:ph type="title"/>
          </p:nvPr>
        </p:nvSpPr>
        <p:spPr/>
        <p:txBody>
          <a:bodyPr/>
          <a:lstStyle/>
          <a:p>
            <a:pPr algn="ctr"/>
            <a:r>
              <a:rPr lang="en-US" sz="3200" dirty="0">
                <a:solidFill>
                  <a:schemeClr val="accent5">
                    <a:lumMod val="75000"/>
                  </a:schemeClr>
                </a:solidFill>
                <a:latin typeface="+mn-lt"/>
              </a:rPr>
              <a:t>Profound destabilization of life as we knew it in 2020..</a:t>
            </a:r>
          </a:p>
        </p:txBody>
      </p:sp>
      <p:pic>
        <p:nvPicPr>
          <p:cNvPr id="5" name="Content Placeholder 4">
            <a:extLst>
              <a:ext uri="{FF2B5EF4-FFF2-40B4-BE49-F238E27FC236}">
                <a16:creationId xmlns:a16="http://schemas.microsoft.com/office/drawing/2014/main" id="{D0841A9E-9609-794B-B185-B3A1E4DFCDB0}"/>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041590" y="1885960"/>
            <a:ext cx="4334271" cy="2911078"/>
          </a:xfrm>
        </p:spPr>
      </p:pic>
      <p:sp>
        <p:nvSpPr>
          <p:cNvPr id="12" name="TextBox 11">
            <a:extLst>
              <a:ext uri="{FF2B5EF4-FFF2-40B4-BE49-F238E27FC236}">
                <a16:creationId xmlns:a16="http://schemas.microsoft.com/office/drawing/2014/main" id="{6CFA326C-5B1C-C448-83C2-DFFFD2B4F6C4}"/>
              </a:ext>
            </a:extLst>
          </p:cNvPr>
          <p:cNvSpPr txBox="1"/>
          <p:nvPr/>
        </p:nvSpPr>
        <p:spPr>
          <a:xfrm>
            <a:off x="6579394" y="2743200"/>
            <a:ext cx="1510061" cy="646331"/>
          </a:xfrm>
          <a:prstGeom prst="rect">
            <a:avLst/>
          </a:prstGeom>
          <a:noFill/>
        </p:spPr>
        <p:txBody>
          <a:bodyPr wrap="square" rtlCol="0">
            <a:spAutoFit/>
          </a:bodyPr>
          <a:lstStyle/>
          <a:p>
            <a:r>
              <a:rPr lang="en-US" dirty="0">
                <a:solidFill>
                  <a:schemeClr val="accent5">
                    <a:lumMod val="75000"/>
                  </a:schemeClr>
                </a:solidFill>
              </a:rPr>
              <a:t>Job Changes </a:t>
            </a:r>
          </a:p>
        </p:txBody>
      </p:sp>
      <p:sp>
        <p:nvSpPr>
          <p:cNvPr id="13" name="TextBox 12">
            <a:extLst>
              <a:ext uri="{FF2B5EF4-FFF2-40B4-BE49-F238E27FC236}">
                <a16:creationId xmlns:a16="http://schemas.microsoft.com/office/drawing/2014/main" id="{A768DBA1-95E4-D943-8890-982CCE06364E}"/>
              </a:ext>
            </a:extLst>
          </p:cNvPr>
          <p:cNvSpPr txBox="1"/>
          <p:nvPr/>
        </p:nvSpPr>
        <p:spPr>
          <a:xfrm>
            <a:off x="6579394" y="4061222"/>
            <a:ext cx="1733231" cy="369332"/>
          </a:xfrm>
          <a:prstGeom prst="rect">
            <a:avLst/>
          </a:prstGeom>
          <a:noFill/>
        </p:spPr>
        <p:txBody>
          <a:bodyPr wrap="none" rtlCol="0">
            <a:spAutoFit/>
          </a:bodyPr>
          <a:lstStyle/>
          <a:p>
            <a:r>
              <a:rPr lang="en-US" dirty="0">
                <a:solidFill>
                  <a:schemeClr val="accent5">
                    <a:lumMod val="75000"/>
                  </a:schemeClr>
                </a:solidFill>
              </a:rPr>
              <a:t>Loss of Travel </a:t>
            </a:r>
            <a:r>
              <a:rPr lang="en-US" sz="1350" dirty="0"/>
              <a:t> </a:t>
            </a:r>
          </a:p>
        </p:txBody>
      </p:sp>
      <p:sp>
        <p:nvSpPr>
          <p:cNvPr id="15" name="TextBox 14">
            <a:extLst>
              <a:ext uri="{FF2B5EF4-FFF2-40B4-BE49-F238E27FC236}">
                <a16:creationId xmlns:a16="http://schemas.microsoft.com/office/drawing/2014/main" id="{83961849-F106-5244-A0EE-518A15E9A9B0}"/>
              </a:ext>
            </a:extLst>
          </p:cNvPr>
          <p:cNvSpPr txBox="1"/>
          <p:nvPr/>
        </p:nvSpPr>
        <p:spPr>
          <a:xfrm>
            <a:off x="621502" y="4018360"/>
            <a:ext cx="1035283" cy="369332"/>
          </a:xfrm>
          <a:prstGeom prst="rect">
            <a:avLst/>
          </a:prstGeom>
          <a:noFill/>
        </p:spPr>
        <p:txBody>
          <a:bodyPr wrap="none" rtlCol="0">
            <a:spAutoFit/>
          </a:bodyPr>
          <a:lstStyle/>
          <a:p>
            <a:r>
              <a:rPr lang="en-US" dirty="0">
                <a:solidFill>
                  <a:schemeClr val="accent5">
                    <a:lumMod val="75000"/>
                  </a:schemeClr>
                </a:solidFill>
              </a:rPr>
              <a:t>Trauma</a:t>
            </a:r>
            <a:r>
              <a:rPr lang="en-US" dirty="0"/>
              <a:t> </a:t>
            </a:r>
          </a:p>
        </p:txBody>
      </p:sp>
      <p:sp>
        <p:nvSpPr>
          <p:cNvPr id="16" name="TextBox 15">
            <a:extLst>
              <a:ext uri="{FF2B5EF4-FFF2-40B4-BE49-F238E27FC236}">
                <a16:creationId xmlns:a16="http://schemas.microsoft.com/office/drawing/2014/main" id="{19CDD5BE-4A2C-D04B-9D63-E95258DA89C5}"/>
              </a:ext>
            </a:extLst>
          </p:cNvPr>
          <p:cNvSpPr txBox="1"/>
          <p:nvPr/>
        </p:nvSpPr>
        <p:spPr>
          <a:xfrm>
            <a:off x="240393" y="1958801"/>
            <a:ext cx="1774845" cy="369332"/>
          </a:xfrm>
          <a:prstGeom prst="rect">
            <a:avLst/>
          </a:prstGeom>
          <a:noFill/>
        </p:spPr>
        <p:txBody>
          <a:bodyPr wrap="none" rtlCol="0">
            <a:spAutoFit/>
          </a:bodyPr>
          <a:lstStyle/>
          <a:p>
            <a:r>
              <a:rPr lang="en-US" dirty="0">
                <a:solidFill>
                  <a:schemeClr val="accent5">
                    <a:lumMod val="75000"/>
                  </a:schemeClr>
                </a:solidFill>
              </a:rPr>
              <a:t>Financial Strain</a:t>
            </a:r>
          </a:p>
        </p:txBody>
      </p:sp>
      <p:sp>
        <p:nvSpPr>
          <p:cNvPr id="17" name="TextBox 16">
            <a:extLst>
              <a:ext uri="{FF2B5EF4-FFF2-40B4-BE49-F238E27FC236}">
                <a16:creationId xmlns:a16="http://schemas.microsoft.com/office/drawing/2014/main" id="{00A30817-A34E-604C-9AD8-D6062309F8D0}"/>
              </a:ext>
            </a:extLst>
          </p:cNvPr>
          <p:cNvSpPr txBox="1"/>
          <p:nvPr/>
        </p:nvSpPr>
        <p:spPr>
          <a:xfrm>
            <a:off x="621507" y="3096816"/>
            <a:ext cx="1005403" cy="369332"/>
          </a:xfrm>
          <a:prstGeom prst="rect">
            <a:avLst/>
          </a:prstGeom>
          <a:noFill/>
        </p:spPr>
        <p:txBody>
          <a:bodyPr wrap="none" rtlCol="0">
            <a:spAutoFit/>
          </a:bodyPr>
          <a:lstStyle/>
          <a:p>
            <a:r>
              <a:rPr lang="en-US" dirty="0">
                <a:solidFill>
                  <a:schemeClr val="accent5">
                    <a:lumMod val="75000"/>
                  </a:schemeClr>
                </a:solidFill>
              </a:rPr>
              <a:t>Anxiety </a:t>
            </a:r>
          </a:p>
        </p:txBody>
      </p:sp>
      <p:sp>
        <p:nvSpPr>
          <p:cNvPr id="19" name="TextBox 18">
            <a:extLst>
              <a:ext uri="{FF2B5EF4-FFF2-40B4-BE49-F238E27FC236}">
                <a16:creationId xmlns:a16="http://schemas.microsoft.com/office/drawing/2014/main" id="{2DEA285E-3460-D549-9C3A-E82580BF504B}"/>
              </a:ext>
            </a:extLst>
          </p:cNvPr>
          <p:cNvSpPr txBox="1"/>
          <p:nvPr/>
        </p:nvSpPr>
        <p:spPr>
          <a:xfrm>
            <a:off x="6482953" y="5154216"/>
            <a:ext cx="2492990" cy="369332"/>
          </a:xfrm>
          <a:prstGeom prst="rect">
            <a:avLst/>
          </a:prstGeom>
          <a:noFill/>
        </p:spPr>
        <p:txBody>
          <a:bodyPr wrap="none" rtlCol="0">
            <a:spAutoFit/>
          </a:bodyPr>
          <a:lstStyle/>
          <a:p>
            <a:r>
              <a:rPr lang="en-US" dirty="0">
                <a:solidFill>
                  <a:schemeClr val="accent5">
                    <a:lumMod val="75000"/>
                  </a:schemeClr>
                </a:solidFill>
              </a:rPr>
              <a:t>Separation from family</a:t>
            </a:r>
          </a:p>
        </p:txBody>
      </p:sp>
      <p:sp>
        <p:nvSpPr>
          <p:cNvPr id="20" name="TextBox 19">
            <a:extLst>
              <a:ext uri="{FF2B5EF4-FFF2-40B4-BE49-F238E27FC236}">
                <a16:creationId xmlns:a16="http://schemas.microsoft.com/office/drawing/2014/main" id="{6A709CFB-447E-F545-9424-ADD39AA11316}"/>
              </a:ext>
            </a:extLst>
          </p:cNvPr>
          <p:cNvSpPr txBox="1"/>
          <p:nvPr/>
        </p:nvSpPr>
        <p:spPr>
          <a:xfrm>
            <a:off x="342900" y="5422106"/>
            <a:ext cx="1800493" cy="369332"/>
          </a:xfrm>
          <a:prstGeom prst="rect">
            <a:avLst/>
          </a:prstGeom>
          <a:noFill/>
        </p:spPr>
        <p:txBody>
          <a:bodyPr wrap="none" rtlCol="0">
            <a:spAutoFit/>
          </a:bodyPr>
          <a:lstStyle/>
          <a:p>
            <a:r>
              <a:rPr lang="en-US" dirty="0">
                <a:solidFill>
                  <a:schemeClr val="accent5">
                    <a:lumMod val="75000"/>
                  </a:schemeClr>
                </a:solidFill>
              </a:rPr>
              <a:t>Social Isolation </a:t>
            </a:r>
          </a:p>
        </p:txBody>
      </p:sp>
      <p:sp>
        <p:nvSpPr>
          <p:cNvPr id="23" name="TextBox 22">
            <a:extLst>
              <a:ext uri="{FF2B5EF4-FFF2-40B4-BE49-F238E27FC236}">
                <a16:creationId xmlns:a16="http://schemas.microsoft.com/office/drawing/2014/main" id="{5D8D14E9-452F-5542-976B-C5665D382024}"/>
              </a:ext>
            </a:extLst>
          </p:cNvPr>
          <p:cNvSpPr txBox="1"/>
          <p:nvPr/>
        </p:nvSpPr>
        <p:spPr>
          <a:xfrm>
            <a:off x="7179469" y="3643313"/>
            <a:ext cx="1274708" cy="369332"/>
          </a:xfrm>
          <a:prstGeom prst="rect">
            <a:avLst/>
          </a:prstGeom>
          <a:noFill/>
        </p:spPr>
        <p:txBody>
          <a:bodyPr wrap="none" rtlCol="0">
            <a:spAutoFit/>
          </a:bodyPr>
          <a:lstStyle/>
          <a:p>
            <a:r>
              <a:rPr lang="en-US" dirty="0">
                <a:solidFill>
                  <a:schemeClr val="accent5">
                    <a:lumMod val="75000"/>
                  </a:schemeClr>
                </a:solidFill>
              </a:rPr>
              <a:t>Education</a:t>
            </a:r>
            <a:r>
              <a:rPr lang="en-US" dirty="0"/>
              <a:t> </a:t>
            </a:r>
          </a:p>
        </p:txBody>
      </p:sp>
      <p:sp>
        <p:nvSpPr>
          <p:cNvPr id="26" name="TextBox 25">
            <a:extLst>
              <a:ext uri="{FF2B5EF4-FFF2-40B4-BE49-F238E27FC236}">
                <a16:creationId xmlns:a16="http://schemas.microsoft.com/office/drawing/2014/main" id="{52A38FCC-550F-0740-8CE3-1892B7E2DBD4}"/>
              </a:ext>
            </a:extLst>
          </p:cNvPr>
          <p:cNvSpPr txBox="1"/>
          <p:nvPr/>
        </p:nvSpPr>
        <p:spPr>
          <a:xfrm>
            <a:off x="5027998" y="5415892"/>
            <a:ext cx="1800493" cy="369332"/>
          </a:xfrm>
          <a:prstGeom prst="rect">
            <a:avLst/>
          </a:prstGeom>
          <a:noFill/>
        </p:spPr>
        <p:txBody>
          <a:bodyPr wrap="none" rtlCol="0">
            <a:spAutoFit/>
          </a:bodyPr>
          <a:lstStyle/>
          <a:p>
            <a:r>
              <a:rPr lang="en-US" dirty="0">
                <a:solidFill>
                  <a:schemeClr val="accent5">
                    <a:lumMod val="75000"/>
                  </a:schemeClr>
                </a:solidFill>
              </a:rPr>
              <a:t>Collective Loss </a:t>
            </a:r>
          </a:p>
        </p:txBody>
      </p:sp>
      <p:sp>
        <p:nvSpPr>
          <p:cNvPr id="29" name="TextBox 28">
            <a:extLst>
              <a:ext uri="{FF2B5EF4-FFF2-40B4-BE49-F238E27FC236}">
                <a16:creationId xmlns:a16="http://schemas.microsoft.com/office/drawing/2014/main" id="{DA30330A-7D3C-DD44-A907-176F4193B8CC}"/>
              </a:ext>
            </a:extLst>
          </p:cNvPr>
          <p:cNvSpPr txBox="1"/>
          <p:nvPr/>
        </p:nvSpPr>
        <p:spPr>
          <a:xfrm>
            <a:off x="2346723" y="5700713"/>
            <a:ext cx="1762021" cy="369332"/>
          </a:xfrm>
          <a:prstGeom prst="rect">
            <a:avLst/>
          </a:prstGeom>
          <a:noFill/>
        </p:spPr>
        <p:txBody>
          <a:bodyPr wrap="none" rtlCol="0">
            <a:spAutoFit/>
          </a:bodyPr>
          <a:lstStyle/>
          <a:p>
            <a:r>
              <a:rPr lang="en-US" dirty="0">
                <a:solidFill>
                  <a:schemeClr val="accent5">
                    <a:lumMod val="75000"/>
                  </a:schemeClr>
                </a:solidFill>
              </a:rPr>
              <a:t>Chronic Stress </a:t>
            </a:r>
          </a:p>
        </p:txBody>
      </p:sp>
      <p:sp>
        <p:nvSpPr>
          <p:cNvPr id="31" name="TextBox 30">
            <a:extLst>
              <a:ext uri="{FF2B5EF4-FFF2-40B4-BE49-F238E27FC236}">
                <a16:creationId xmlns:a16="http://schemas.microsoft.com/office/drawing/2014/main" id="{9C4F4AB1-B1D1-2E49-9804-A37A8D70EE0F}"/>
              </a:ext>
            </a:extLst>
          </p:cNvPr>
          <p:cNvSpPr txBox="1"/>
          <p:nvPr/>
        </p:nvSpPr>
        <p:spPr>
          <a:xfrm>
            <a:off x="6402214" y="2089639"/>
            <a:ext cx="1886094" cy="369332"/>
          </a:xfrm>
          <a:prstGeom prst="rect">
            <a:avLst/>
          </a:prstGeom>
          <a:noFill/>
        </p:spPr>
        <p:txBody>
          <a:bodyPr wrap="none" rtlCol="0">
            <a:spAutoFit/>
          </a:bodyPr>
          <a:lstStyle/>
          <a:p>
            <a:r>
              <a:rPr lang="en-US" dirty="0">
                <a:solidFill>
                  <a:schemeClr val="accent5">
                    <a:lumMod val="75000"/>
                  </a:schemeClr>
                </a:solidFill>
              </a:rPr>
              <a:t>Persistent Worry</a:t>
            </a:r>
          </a:p>
        </p:txBody>
      </p:sp>
    </p:spTree>
    <p:extLst>
      <p:ext uri="{BB962C8B-B14F-4D97-AF65-F5344CB8AC3E}">
        <p14:creationId xmlns:p14="http://schemas.microsoft.com/office/powerpoint/2010/main" val="194245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93F4-3B70-5A43-8DCD-F5D606502D56}"/>
              </a:ext>
            </a:extLst>
          </p:cNvPr>
          <p:cNvSpPr>
            <a:spLocks noGrp="1"/>
          </p:cNvSpPr>
          <p:nvPr>
            <p:ph type="title"/>
          </p:nvPr>
        </p:nvSpPr>
        <p:spPr/>
        <p:txBody>
          <a:bodyPr/>
          <a:lstStyle/>
          <a:p>
            <a:pPr algn="ctr"/>
            <a:r>
              <a:rPr lang="en-US" dirty="0"/>
              <a:t> </a:t>
            </a:r>
          </a:p>
        </p:txBody>
      </p:sp>
      <p:pic>
        <p:nvPicPr>
          <p:cNvPr id="5" name="Picture 4">
            <a:extLst>
              <a:ext uri="{FF2B5EF4-FFF2-40B4-BE49-F238E27FC236}">
                <a16:creationId xmlns:a16="http://schemas.microsoft.com/office/drawing/2014/main" id="{C1DF06F6-3F61-0243-A435-8BA5AE77BC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13833" y="436673"/>
            <a:ext cx="4663440" cy="1671638"/>
          </a:xfrm>
          <a:prstGeom prst="rect">
            <a:avLst/>
          </a:prstGeom>
        </p:spPr>
      </p:pic>
      <p:sp>
        <p:nvSpPr>
          <p:cNvPr id="8" name="Content Placeholder 7">
            <a:extLst>
              <a:ext uri="{FF2B5EF4-FFF2-40B4-BE49-F238E27FC236}">
                <a16:creationId xmlns:a16="http://schemas.microsoft.com/office/drawing/2014/main" id="{D5C94675-F45F-FD44-BC6E-BCE606D7A7EB}"/>
              </a:ext>
            </a:extLst>
          </p:cNvPr>
          <p:cNvSpPr>
            <a:spLocks noGrp="1"/>
          </p:cNvSpPr>
          <p:nvPr>
            <p:ph idx="1"/>
          </p:nvPr>
        </p:nvSpPr>
        <p:spPr/>
        <p:txBody>
          <a:bodyPr>
            <a:noAutofit/>
          </a:bodyPr>
          <a:lstStyle/>
          <a:p>
            <a:pPr marL="0" indent="0">
              <a:buNone/>
            </a:pPr>
            <a:r>
              <a:rPr lang="en-US" dirty="0"/>
              <a:t>Adaptability:</a:t>
            </a:r>
          </a:p>
          <a:p>
            <a:pPr lvl="1"/>
            <a:r>
              <a:rPr lang="en-US" sz="2400" dirty="0"/>
              <a:t>The ability to be creative and flexible in the face of new situations </a:t>
            </a:r>
          </a:p>
          <a:p>
            <a:pPr lvl="1"/>
            <a:r>
              <a:rPr lang="en-US" sz="2400" dirty="0"/>
              <a:t>The ability to adjust to new or altered conditions </a:t>
            </a:r>
          </a:p>
          <a:p>
            <a:pPr lvl="1"/>
            <a:r>
              <a:rPr lang="en-US" sz="2400" dirty="0"/>
              <a:t>The ability to change in order to become successful </a:t>
            </a:r>
          </a:p>
          <a:p>
            <a:pPr marL="42863" indent="0">
              <a:buNone/>
            </a:pPr>
            <a:endParaRPr lang="en-US" dirty="0"/>
          </a:p>
          <a:p>
            <a:pPr marL="42863" indent="0">
              <a:buNone/>
            </a:pPr>
            <a:r>
              <a:rPr lang="en-US" dirty="0"/>
              <a:t>Humans have the capacity to adapt naturally to changing environments. </a:t>
            </a:r>
          </a:p>
          <a:p>
            <a:pPr marL="42863" indent="0">
              <a:buNone/>
            </a:pPr>
            <a:endParaRPr lang="en-US" sz="2000" dirty="0"/>
          </a:p>
          <a:p>
            <a:pPr marL="42863" indent="0">
              <a:buNone/>
            </a:pPr>
            <a:endParaRPr lang="en-US" sz="2000" dirty="0"/>
          </a:p>
          <a:p>
            <a:pPr marL="342900" lvl="1" indent="0">
              <a:buNone/>
            </a:pPr>
            <a:r>
              <a:rPr lang="en-US" sz="2000" dirty="0"/>
              <a:t>	</a:t>
            </a:r>
          </a:p>
        </p:txBody>
      </p:sp>
    </p:spTree>
    <p:extLst>
      <p:ext uri="{BB962C8B-B14F-4D97-AF65-F5344CB8AC3E}">
        <p14:creationId xmlns:p14="http://schemas.microsoft.com/office/powerpoint/2010/main" val="1591586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4CD56F78-E9D1-6C43-8C8A-49A612A117D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88081" y="1092163"/>
            <a:ext cx="3079103" cy="2057400"/>
          </a:xfrm>
        </p:spPr>
      </p:pic>
      <p:pic>
        <p:nvPicPr>
          <p:cNvPr id="18" name="Picture 17">
            <a:extLst>
              <a:ext uri="{FF2B5EF4-FFF2-40B4-BE49-F238E27FC236}">
                <a16:creationId xmlns:a16="http://schemas.microsoft.com/office/drawing/2014/main" id="{290B1FB6-09B1-D945-BA48-8BDC8FD50A6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145309" y="1056207"/>
            <a:ext cx="3566160" cy="2372794"/>
          </a:xfrm>
          <a:prstGeom prst="rect">
            <a:avLst/>
          </a:prstGeom>
        </p:spPr>
      </p:pic>
      <p:sp>
        <p:nvSpPr>
          <p:cNvPr id="19" name="TextBox 18">
            <a:extLst>
              <a:ext uri="{FF2B5EF4-FFF2-40B4-BE49-F238E27FC236}">
                <a16:creationId xmlns:a16="http://schemas.microsoft.com/office/drawing/2014/main" id="{DCEAFE8D-65B5-344E-89CB-6CD8E4D2548A}"/>
              </a:ext>
            </a:extLst>
          </p:cNvPr>
          <p:cNvSpPr txBox="1"/>
          <p:nvPr/>
        </p:nvSpPr>
        <p:spPr>
          <a:xfrm>
            <a:off x="3663662" y="8363405"/>
            <a:ext cx="3223260" cy="196208"/>
          </a:xfrm>
          <a:prstGeom prst="rect">
            <a:avLst/>
          </a:prstGeom>
          <a:noFill/>
        </p:spPr>
        <p:txBody>
          <a:bodyPr wrap="square" rtlCol="0">
            <a:spAutoFit/>
          </a:bodyPr>
          <a:lstStyle/>
          <a:p>
            <a:r>
              <a:rPr lang="en-US" sz="675" dirty="0">
                <a:hlinkClick r:id="rId6" tooltip="https://www.ryansmithphotography.com/blog/2013/06/14/wedding-ceremony-at-the-holiday-cottage-gates-in-brookgreen-gardens-with-a-large-bridal-party/"/>
              </a:rPr>
              <a:t>This Photo</a:t>
            </a:r>
            <a:r>
              <a:rPr lang="en-US" sz="675" dirty="0"/>
              <a:t> by Unknown Author is licensed under </a:t>
            </a:r>
            <a:r>
              <a:rPr lang="en-US" sz="675" dirty="0">
                <a:hlinkClick r:id="rId7" tooltip="https://creativecommons.org/licenses/by-nc/3.0/"/>
              </a:rPr>
              <a:t>CC BY-NC</a:t>
            </a:r>
            <a:endParaRPr lang="en-US" sz="675" dirty="0"/>
          </a:p>
        </p:txBody>
      </p:sp>
      <p:pic>
        <p:nvPicPr>
          <p:cNvPr id="21" name="Picture 20">
            <a:extLst>
              <a:ext uri="{FF2B5EF4-FFF2-40B4-BE49-F238E27FC236}">
                <a16:creationId xmlns:a16="http://schemas.microsoft.com/office/drawing/2014/main" id="{2A202BA2-87EB-9540-9B2E-E6610D147ABC}"/>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176041" y="3666365"/>
            <a:ext cx="3154680" cy="2093225"/>
          </a:xfrm>
          <a:prstGeom prst="rect">
            <a:avLst/>
          </a:prstGeom>
        </p:spPr>
      </p:pic>
      <p:pic>
        <p:nvPicPr>
          <p:cNvPr id="26" name="Picture 25">
            <a:extLst>
              <a:ext uri="{FF2B5EF4-FFF2-40B4-BE49-F238E27FC236}">
                <a16:creationId xmlns:a16="http://schemas.microsoft.com/office/drawing/2014/main" id="{4C36D647-66B1-E94E-9DE2-DF8D3C5AFC1A}"/>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5852160" y="3566682"/>
            <a:ext cx="3291840" cy="2203624"/>
          </a:xfrm>
          <a:prstGeom prst="rect">
            <a:avLst/>
          </a:prstGeom>
        </p:spPr>
      </p:pic>
      <p:sp>
        <p:nvSpPr>
          <p:cNvPr id="27" name="TextBox 26">
            <a:extLst>
              <a:ext uri="{FF2B5EF4-FFF2-40B4-BE49-F238E27FC236}">
                <a16:creationId xmlns:a16="http://schemas.microsoft.com/office/drawing/2014/main" id="{D5E95B40-8670-7B48-8D5A-CE0545B48BAB}"/>
              </a:ext>
            </a:extLst>
          </p:cNvPr>
          <p:cNvSpPr txBox="1"/>
          <p:nvPr/>
        </p:nvSpPr>
        <p:spPr>
          <a:xfrm>
            <a:off x="4480718" y="9611915"/>
            <a:ext cx="3291840" cy="196208"/>
          </a:xfrm>
          <a:prstGeom prst="rect">
            <a:avLst/>
          </a:prstGeom>
          <a:noFill/>
        </p:spPr>
        <p:txBody>
          <a:bodyPr wrap="square" rtlCol="0">
            <a:spAutoFit/>
          </a:bodyPr>
          <a:lstStyle/>
          <a:p>
            <a:r>
              <a:rPr lang="en-US" sz="675" dirty="0">
                <a:hlinkClick r:id="rId11" tooltip="http://commons.wikimedia.org/wiki/File:Paramore_Concert.jpg"/>
              </a:rPr>
              <a:t>This Photo</a:t>
            </a:r>
            <a:r>
              <a:rPr lang="en-US" sz="675" dirty="0"/>
              <a:t> by Unknown Author is licensed under </a:t>
            </a:r>
            <a:r>
              <a:rPr lang="en-US" sz="675" dirty="0">
                <a:hlinkClick r:id="rId12" tooltip="https://creativecommons.org/licenses/by-sa/3.0/"/>
              </a:rPr>
              <a:t>CC BY-SA</a:t>
            </a:r>
            <a:endParaRPr lang="en-US" sz="675" dirty="0"/>
          </a:p>
        </p:txBody>
      </p:sp>
    </p:spTree>
    <p:extLst>
      <p:ext uri="{BB962C8B-B14F-4D97-AF65-F5344CB8AC3E}">
        <p14:creationId xmlns:p14="http://schemas.microsoft.com/office/powerpoint/2010/main" val="46686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31C8770-0E1E-CC48-8278-F3E2629B4DF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59685" y="998936"/>
            <a:ext cx="4046555" cy="2057400"/>
          </a:xfrm>
        </p:spPr>
      </p:pic>
      <p:pic>
        <p:nvPicPr>
          <p:cNvPr id="8" name="Picture 7">
            <a:extLst>
              <a:ext uri="{FF2B5EF4-FFF2-40B4-BE49-F238E27FC236}">
                <a16:creationId xmlns:a16="http://schemas.microsoft.com/office/drawing/2014/main" id="{D70E0193-5787-2049-BE67-504220EB1E0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72000" y="972504"/>
            <a:ext cx="4206239" cy="2804159"/>
          </a:xfrm>
          <a:prstGeom prst="rect">
            <a:avLst/>
          </a:prstGeom>
        </p:spPr>
      </p:pic>
      <p:pic>
        <p:nvPicPr>
          <p:cNvPr id="10" name="Picture 9">
            <a:extLst>
              <a:ext uri="{FF2B5EF4-FFF2-40B4-BE49-F238E27FC236}">
                <a16:creationId xmlns:a16="http://schemas.microsoft.com/office/drawing/2014/main" id="{B7FADF66-FDF9-0641-934D-CB7CF238CD64}"/>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42173" y="3429000"/>
            <a:ext cx="3228975" cy="2152650"/>
          </a:xfrm>
          <a:prstGeom prst="rect">
            <a:avLst/>
          </a:prstGeom>
        </p:spPr>
      </p:pic>
      <p:pic>
        <p:nvPicPr>
          <p:cNvPr id="13" name="Picture 12">
            <a:extLst>
              <a:ext uri="{FF2B5EF4-FFF2-40B4-BE49-F238E27FC236}">
                <a16:creationId xmlns:a16="http://schemas.microsoft.com/office/drawing/2014/main" id="{32E758A8-586C-AB44-9310-1E36AA146381}"/>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5177075" y="3937160"/>
            <a:ext cx="3360420" cy="2016252"/>
          </a:xfrm>
          <a:prstGeom prst="rect">
            <a:avLst/>
          </a:prstGeom>
        </p:spPr>
      </p:pic>
    </p:spTree>
    <p:extLst>
      <p:ext uri="{BB962C8B-B14F-4D97-AF65-F5344CB8AC3E}">
        <p14:creationId xmlns:p14="http://schemas.microsoft.com/office/powerpoint/2010/main" val="1420494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7073-DE79-0441-B995-E6F92558F3C2}"/>
              </a:ext>
            </a:extLst>
          </p:cNvPr>
          <p:cNvSpPr>
            <a:spLocks noGrp="1"/>
          </p:cNvSpPr>
          <p:nvPr>
            <p:ph type="title"/>
          </p:nvPr>
        </p:nvSpPr>
        <p:spPr>
          <a:xfrm>
            <a:off x="489700" y="358816"/>
            <a:ext cx="8316408" cy="590308"/>
          </a:xfrm>
        </p:spPr>
        <p:txBody>
          <a:bodyPr/>
          <a:lstStyle/>
          <a:p>
            <a:pPr algn="ctr"/>
            <a:r>
              <a:rPr lang="en-US" dirty="0">
                <a:latin typeface="+mn-lt"/>
              </a:rPr>
              <a:t>Impact on People of Color…..</a:t>
            </a:r>
          </a:p>
        </p:txBody>
      </p:sp>
      <p:sp>
        <p:nvSpPr>
          <p:cNvPr id="4" name="Slide Number Placeholder 3">
            <a:extLst>
              <a:ext uri="{FF2B5EF4-FFF2-40B4-BE49-F238E27FC236}">
                <a16:creationId xmlns:a16="http://schemas.microsoft.com/office/drawing/2014/main" id="{E7B06C22-9A8B-9F4A-A97E-57C397F73FED}"/>
              </a:ext>
            </a:extLst>
          </p:cNvPr>
          <p:cNvSpPr>
            <a:spLocks noGrp="1"/>
          </p:cNvSpPr>
          <p:nvPr>
            <p:ph type="sldNum" sz="quarter" idx="12"/>
          </p:nvPr>
        </p:nvSpPr>
        <p:spPr/>
        <p:txBody>
          <a:bodyPr/>
          <a:lstStyle/>
          <a:p>
            <a:fld id="{1D2EA5EF-C699-AF4C-BA42-C0A1CAAB713C}" type="slidenum">
              <a:rPr lang="en-US" smtClean="0"/>
              <a:t>9</a:t>
            </a:fld>
            <a:endParaRPr lang="en-US" dirty="0"/>
          </a:p>
        </p:txBody>
      </p:sp>
      <p:pic>
        <p:nvPicPr>
          <p:cNvPr id="5" name="Content Placeholder 5">
            <a:extLst>
              <a:ext uri="{FF2B5EF4-FFF2-40B4-BE49-F238E27FC236}">
                <a16:creationId xmlns:a16="http://schemas.microsoft.com/office/drawing/2014/main" id="{013ADAB8-9DC0-FC4F-81BE-8320317FCBD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3093" y="949124"/>
            <a:ext cx="3899422" cy="2942653"/>
          </a:xfrm>
        </p:spPr>
      </p:pic>
      <p:pic>
        <p:nvPicPr>
          <p:cNvPr id="6" name="Picture 5">
            <a:extLst>
              <a:ext uri="{FF2B5EF4-FFF2-40B4-BE49-F238E27FC236}">
                <a16:creationId xmlns:a16="http://schemas.microsoft.com/office/drawing/2014/main" id="{1D7CCB7F-3B7B-2A42-938C-91FAB4B6220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50471" y="3363229"/>
            <a:ext cx="4421529" cy="2942653"/>
          </a:xfrm>
          <a:prstGeom prst="rect">
            <a:avLst/>
          </a:prstGeom>
        </p:spPr>
      </p:pic>
      <p:pic>
        <p:nvPicPr>
          <p:cNvPr id="7" name="Picture 6">
            <a:extLst>
              <a:ext uri="{FF2B5EF4-FFF2-40B4-BE49-F238E27FC236}">
                <a16:creationId xmlns:a16="http://schemas.microsoft.com/office/drawing/2014/main" id="{22C647FD-948A-4D49-8B10-0090485F6F6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933879" y="949124"/>
            <a:ext cx="4589273" cy="2535897"/>
          </a:xfrm>
          <a:prstGeom prst="rect">
            <a:avLst/>
          </a:prstGeom>
        </p:spPr>
      </p:pic>
      <p:pic>
        <p:nvPicPr>
          <p:cNvPr id="8" name="Picture 7">
            <a:extLst>
              <a:ext uri="{FF2B5EF4-FFF2-40B4-BE49-F238E27FC236}">
                <a16:creationId xmlns:a16="http://schemas.microsoft.com/office/drawing/2014/main" id="{635E5078-A82C-3048-AD56-48E1E6D4E2E2}"/>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4554729" y="3258644"/>
            <a:ext cx="4589272" cy="3047238"/>
          </a:xfrm>
          <a:prstGeom prst="rect">
            <a:avLst/>
          </a:prstGeom>
        </p:spPr>
      </p:pic>
    </p:spTree>
    <p:extLst>
      <p:ext uri="{BB962C8B-B14F-4D97-AF65-F5344CB8AC3E}">
        <p14:creationId xmlns:p14="http://schemas.microsoft.com/office/powerpoint/2010/main" val="2563283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AETC-NCRC master -16x9-template</Template>
  <TotalTime>10599</TotalTime>
  <Words>2144</Words>
  <Application>Microsoft Office PowerPoint</Application>
  <PresentationFormat>On-screen Show (4:3)</PresentationFormat>
  <Paragraphs>181</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ITC Avant Garde Std Bk</vt:lpstr>
      <vt:lpstr>Wingdings</vt:lpstr>
      <vt:lpstr>AETC-NCRC master -16x9-template</vt:lpstr>
      <vt:lpstr>The Psychological Implications of COVID-19 on People of Color with HIV/AIDS      Cynthia J. Raines, PhD, MS     October 13, 2021</vt:lpstr>
      <vt:lpstr>Disclosures</vt:lpstr>
      <vt:lpstr>Training Objectives</vt:lpstr>
      <vt:lpstr>PowerPoint Presentation</vt:lpstr>
      <vt:lpstr>Profound destabilization of life as we knew it in 2020..</vt:lpstr>
      <vt:lpstr> </vt:lpstr>
      <vt:lpstr>PowerPoint Presentation</vt:lpstr>
      <vt:lpstr>PowerPoint Presentation</vt:lpstr>
      <vt:lpstr>Impact on People of Color…..</vt:lpstr>
      <vt:lpstr>PowerPoint Presentation</vt:lpstr>
      <vt:lpstr>People of Color are:</vt:lpstr>
      <vt:lpstr>People of Color are: </vt:lpstr>
      <vt:lpstr>Access to Behavioral Health </vt:lpstr>
      <vt:lpstr>Special Consideration:  People with HIV  </vt:lpstr>
      <vt:lpstr>PowerPoint Presentation</vt:lpstr>
      <vt:lpstr>Risk Factors among PWH (National Institute for Mental Health, 2021)</vt:lpstr>
      <vt:lpstr> Impact of COVID 19 on the  mental health of PWH </vt:lpstr>
      <vt:lpstr>Helping our patients </vt:lpstr>
      <vt:lpstr> Six Strategies for Mental Wellness </vt:lpstr>
      <vt:lpstr>Challenge Negative Self Talk</vt:lpstr>
      <vt:lpstr>Reduce Worry </vt:lpstr>
      <vt:lpstr> Eating, Sleeping, Moving, &amp; Spirituality</vt:lpstr>
      <vt:lpstr>Breathwork </vt:lpstr>
      <vt:lpstr>Stress Competencies  (Wehrenberg, 2008)</vt:lpstr>
      <vt:lpstr>Improve Depression with Connection (Hari, 2018) </vt:lpstr>
      <vt:lpstr>PowerPoint Presentation</vt:lpstr>
      <vt:lpstr>Remember!!!</vt:lpstr>
      <vt:lpstr>References</vt:lpstr>
      <vt:lpstr>References</vt:lpstr>
      <vt:lpstr>Contact Information </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Judith Collins</cp:lastModifiedBy>
  <cp:revision>53</cp:revision>
  <dcterms:created xsi:type="dcterms:W3CDTF">2016-05-10T21:03:54Z</dcterms:created>
  <dcterms:modified xsi:type="dcterms:W3CDTF">2021-10-29T15:25:16Z</dcterms:modified>
</cp:coreProperties>
</file>