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handoutMasterIdLst>
    <p:handoutMasterId r:id="rId30"/>
  </p:handoutMasterIdLst>
  <p:sldIdLst>
    <p:sldId id="259" r:id="rId2"/>
    <p:sldId id="322" r:id="rId3"/>
    <p:sldId id="257" r:id="rId4"/>
    <p:sldId id="286" r:id="rId5"/>
    <p:sldId id="287" r:id="rId6"/>
    <p:sldId id="258" r:id="rId7"/>
    <p:sldId id="260" r:id="rId8"/>
    <p:sldId id="262" r:id="rId9"/>
    <p:sldId id="280" r:id="rId10"/>
    <p:sldId id="272" r:id="rId11"/>
    <p:sldId id="268" r:id="rId12"/>
    <p:sldId id="269" r:id="rId13"/>
    <p:sldId id="261" r:id="rId14"/>
    <p:sldId id="263" r:id="rId15"/>
    <p:sldId id="274" r:id="rId16"/>
    <p:sldId id="264" r:id="rId17"/>
    <p:sldId id="265" r:id="rId18"/>
    <p:sldId id="275" r:id="rId19"/>
    <p:sldId id="266" r:id="rId20"/>
    <p:sldId id="267" r:id="rId21"/>
    <p:sldId id="283" r:id="rId22"/>
    <p:sldId id="278" r:id="rId23"/>
    <p:sldId id="282" r:id="rId24"/>
    <p:sldId id="279" r:id="rId25"/>
    <p:sldId id="284" r:id="rId26"/>
    <p:sldId id="281" r:id="rId27"/>
    <p:sldId id="285" r:id="rId28"/>
  </p:sldIdLst>
  <p:sldSz cx="9144000" cy="6858000" type="screen4x3"/>
  <p:notesSz cx="6858000" cy="9144000"/>
  <p:defaultTextStyle>
    <a:defPPr>
      <a:defRPr lang="en-US"/>
    </a:defPPr>
    <a:lvl1pPr marL="0" algn="l" defTabSz="456449" rtl="0" eaLnBrk="1" latinLnBrk="0" hangingPunct="1">
      <a:defRPr sz="1800" kern="1200">
        <a:solidFill>
          <a:schemeClr val="tx1"/>
        </a:solidFill>
        <a:latin typeface="+mn-lt"/>
        <a:ea typeface="+mn-ea"/>
        <a:cs typeface="+mn-cs"/>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83" autoAdjust="0"/>
    <p:restoredTop sz="94737" autoAdjust="0"/>
  </p:normalViewPr>
  <p:slideViewPr>
    <p:cSldViewPr snapToGrid="0" snapToObjects="1">
      <p:cViewPr varScale="1">
        <p:scale>
          <a:sx n="95" d="100"/>
          <a:sy n="95" d="100"/>
        </p:scale>
        <p:origin x="888"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5" d="100"/>
          <a:sy n="95" d="100"/>
        </p:scale>
        <p:origin x="-393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355C59-C1FD-6442-AEB5-D92696AF80D8}" type="datetimeFigureOut">
              <a:rPr lang="en-US" smtClean="0"/>
              <a:t>4/14/21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7E4F94-7953-2847-870B-5C6DE618401D}" type="slidenum">
              <a:rPr lang="en-US" smtClean="0"/>
              <a:t>‹#›</a:t>
            </a:fld>
            <a:endParaRPr lang="en-US"/>
          </a:p>
        </p:txBody>
      </p:sp>
    </p:spTree>
    <p:extLst>
      <p:ext uri="{BB962C8B-B14F-4D97-AF65-F5344CB8AC3E}">
        <p14:creationId xmlns:p14="http://schemas.microsoft.com/office/powerpoint/2010/main" val="3793806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09A58B-C66D-0E4D-9CF4-D0A97D2815BD}" type="datetimeFigureOut">
              <a:rPr lang="en-US" smtClean="0"/>
              <a:t>4/14/21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AF3D7C-E79C-464D-870B-78CB3C2428AA}" type="slidenum">
              <a:rPr lang="en-US" smtClean="0"/>
              <a:t>‹#›</a:t>
            </a:fld>
            <a:endParaRPr lang="en-US"/>
          </a:p>
        </p:txBody>
      </p:sp>
    </p:spTree>
    <p:extLst>
      <p:ext uri="{BB962C8B-B14F-4D97-AF65-F5344CB8AC3E}">
        <p14:creationId xmlns:p14="http://schemas.microsoft.com/office/powerpoint/2010/main" val="990912024"/>
      </p:ext>
    </p:extLst>
  </p:cSld>
  <p:clrMap bg1="lt1" tx1="dk1" bg2="lt2" tx2="dk2" accent1="accent1" accent2="accent2" accent3="accent3" accent4="accent4" accent5="accent5" accent6="accent6" hlink="hlink" folHlink="folHlink"/>
  <p:notesStyle>
    <a:lvl1pPr marL="0" algn="l" defTabSz="456449" rtl="0" eaLnBrk="1" latinLnBrk="0" hangingPunct="1">
      <a:defRPr sz="1200" kern="1200">
        <a:solidFill>
          <a:schemeClr val="tx1"/>
        </a:solidFill>
        <a:latin typeface="+mn-lt"/>
        <a:ea typeface="+mn-ea"/>
        <a:cs typeface="+mn-cs"/>
      </a:defRPr>
    </a:lvl1pPr>
    <a:lvl2pPr marL="456449" algn="l" defTabSz="456449" rtl="0" eaLnBrk="1" latinLnBrk="0" hangingPunct="1">
      <a:defRPr sz="1200" kern="1200">
        <a:solidFill>
          <a:schemeClr val="tx1"/>
        </a:solidFill>
        <a:latin typeface="+mn-lt"/>
        <a:ea typeface="+mn-ea"/>
        <a:cs typeface="+mn-cs"/>
      </a:defRPr>
    </a:lvl2pPr>
    <a:lvl3pPr marL="912899" algn="l" defTabSz="456449" rtl="0" eaLnBrk="1" latinLnBrk="0" hangingPunct="1">
      <a:defRPr sz="1200" kern="1200">
        <a:solidFill>
          <a:schemeClr val="tx1"/>
        </a:solidFill>
        <a:latin typeface="+mn-lt"/>
        <a:ea typeface="+mn-ea"/>
        <a:cs typeface="+mn-cs"/>
      </a:defRPr>
    </a:lvl3pPr>
    <a:lvl4pPr marL="1369349" algn="l" defTabSz="456449" rtl="0" eaLnBrk="1" latinLnBrk="0" hangingPunct="1">
      <a:defRPr sz="1200" kern="1200">
        <a:solidFill>
          <a:schemeClr val="tx1"/>
        </a:solidFill>
        <a:latin typeface="+mn-lt"/>
        <a:ea typeface="+mn-ea"/>
        <a:cs typeface="+mn-cs"/>
      </a:defRPr>
    </a:lvl4pPr>
    <a:lvl5pPr marL="1825798" algn="l" defTabSz="456449" rtl="0" eaLnBrk="1" latinLnBrk="0" hangingPunct="1">
      <a:defRPr sz="1200" kern="1200">
        <a:solidFill>
          <a:schemeClr val="tx1"/>
        </a:solidFill>
        <a:latin typeface="+mn-lt"/>
        <a:ea typeface="+mn-ea"/>
        <a:cs typeface="+mn-cs"/>
      </a:defRPr>
    </a:lvl5pPr>
    <a:lvl6pPr marL="2282248" algn="l" defTabSz="456449" rtl="0" eaLnBrk="1" latinLnBrk="0" hangingPunct="1">
      <a:defRPr sz="1200" kern="1200">
        <a:solidFill>
          <a:schemeClr val="tx1"/>
        </a:solidFill>
        <a:latin typeface="+mn-lt"/>
        <a:ea typeface="+mn-ea"/>
        <a:cs typeface="+mn-cs"/>
      </a:defRPr>
    </a:lvl6pPr>
    <a:lvl7pPr marL="2738697" algn="l" defTabSz="456449" rtl="0" eaLnBrk="1" latinLnBrk="0" hangingPunct="1">
      <a:defRPr sz="1200" kern="1200">
        <a:solidFill>
          <a:schemeClr val="tx1"/>
        </a:solidFill>
        <a:latin typeface="+mn-lt"/>
        <a:ea typeface="+mn-ea"/>
        <a:cs typeface="+mn-cs"/>
      </a:defRPr>
    </a:lvl7pPr>
    <a:lvl8pPr marL="3195147" algn="l" defTabSz="456449" rtl="0" eaLnBrk="1" latinLnBrk="0" hangingPunct="1">
      <a:defRPr sz="1200" kern="1200">
        <a:solidFill>
          <a:schemeClr val="tx1"/>
        </a:solidFill>
        <a:latin typeface="+mn-lt"/>
        <a:ea typeface="+mn-ea"/>
        <a:cs typeface="+mn-cs"/>
      </a:defRPr>
    </a:lvl8pPr>
    <a:lvl9pPr marL="3651597" algn="l" defTabSz="4564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9794B2-19D7-7143-A883-29A084EE34B9}" type="slidenum">
              <a:rPr lang="en-US" smtClean="0"/>
              <a:t>3</a:t>
            </a:fld>
            <a:endParaRPr lang="en-US"/>
          </a:p>
        </p:txBody>
      </p:sp>
    </p:spTree>
    <p:extLst>
      <p:ext uri="{BB962C8B-B14F-4D97-AF65-F5344CB8AC3E}">
        <p14:creationId xmlns:p14="http://schemas.microsoft.com/office/powerpoint/2010/main" val="195581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9794B2-19D7-7143-A883-29A084EE34B9}" type="slidenum">
              <a:rPr lang="en-US" smtClean="0"/>
              <a:t>22</a:t>
            </a:fld>
            <a:endParaRPr lang="en-US"/>
          </a:p>
        </p:txBody>
      </p:sp>
    </p:spTree>
    <p:extLst>
      <p:ext uri="{BB962C8B-B14F-4D97-AF65-F5344CB8AC3E}">
        <p14:creationId xmlns:p14="http://schemas.microsoft.com/office/powerpoint/2010/main" val="2784333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hasn’t been submitted for approval yet, so we don’t know when it will be approved</a:t>
            </a:r>
          </a:p>
          <a:p>
            <a:r>
              <a:rPr lang="en-US" dirty="0"/>
              <a:t>It</a:t>
            </a:r>
            <a:r>
              <a:rPr lang="en-US" baseline="0" dirty="0"/>
              <a:t> is being said that they</a:t>
            </a:r>
            <a:r>
              <a:rPr lang="en-US" dirty="0"/>
              <a:t> are hoping to submit</a:t>
            </a:r>
            <a:r>
              <a:rPr lang="en-US" baseline="0" dirty="0"/>
              <a:t> for approval in the first half of 2021</a:t>
            </a:r>
            <a:endParaRPr lang="en-US" dirty="0"/>
          </a:p>
        </p:txBody>
      </p:sp>
      <p:sp>
        <p:nvSpPr>
          <p:cNvPr id="4" name="Slide Number Placeholder 3"/>
          <p:cNvSpPr>
            <a:spLocks noGrp="1"/>
          </p:cNvSpPr>
          <p:nvPr>
            <p:ph type="sldNum" sz="quarter" idx="10"/>
          </p:nvPr>
        </p:nvSpPr>
        <p:spPr/>
        <p:txBody>
          <a:bodyPr/>
          <a:lstStyle/>
          <a:p>
            <a:fld id="{3D9794B2-19D7-7143-A883-29A084EE34B9}" type="slidenum">
              <a:rPr lang="en-US" smtClean="0"/>
              <a:t>23</a:t>
            </a:fld>
            <a:endParaRPr lang="en-US"/>
          </a:p>
        </p:txBody>
      </p:sp>
    </p:spTree>
    <p:extLst>
      <p:ext uri="{BB962C8B-B14F-4D97-AF65-F5344CB8AC3E}">
        <p14:creationId xmlns:p14="http://schemas.microsoft.com/office/powerpoint/2010/main" val="3341754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9794B2-19D7-7143-A883-29A084EE34B9}" type="slidenum">
              <a:rPr lang="en-US" smtClean="0"/>
              <a:t>24</a:t>
            </a:fld>
            <a:endParaRPr lang="en-US"/>
          </a:p>
        </p:txBody>
      </p:sp>
    </p:spTree>
    <p:extLst>
      <p:ext uri="{BB962C8B-B14F-4D97-AF65-F5344CB8AC3E}">
        <p14:creationId xmlns:p14="http://schemas.microsoft.com/office/powerpoint/2010/main" val="543636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Cite both Cabenuva studies</a:t>
            </a:r>
          </a:p>
        </p:txBody>
      </p:sp>
      <p:sp>
        <p:nvSpPr>
          <p:cNvPr id="4" name="Slide Number Placeholder 3"/>
          <p:cNvSpPr>
            <a:spLocks noGrp="1"/>
          </p:cNvSpPr>
          <p:nvPr>
            <p:ph type="sldNum" sz="quarter" idx="10"/>
          </p:nvPr>
        </p:nvSpPr>
        <p:spPr/>
        <p:txBody>
          <a:bodyPr/>
          <a:lstStyle/>
          <a:p>
            <a:fld id="{3D9794B2-19D7-7143-A883-29A084EE34B9}" type="slidenum">
              <a:rPr lang="en-US" smtClean="0"/>
              <a:t>26</a:t>
            </a:fld>
            <a:endParaRPr lang="en-US"/>
          </a:p>
        </p:txBody>
      </p:sp>
    </p:spTree>
    <p:extLst>
      <p:ext uri="{BB962C8B-B14F-4D97-AF65-F5344CB8AC3E}">
        <p14:creationId xmlns:p14="http://schemas.microsoft.com/office/powerpoint/2010/main" val="1672559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Had to be on uninterrupted</a:t>
            </a:r>
            <a:r>
              <a:rPr lang="en-US" baseline="0" dirty="0"/>
              <a:t> current regimen (either initial or second ARV regimen) for at least 6 months prior to screening for ATLAS trial. Any prior switch, defined as a change of a single drug or multiple drugs simultaneously, must have occurred due to tolerability/safety, access to medications, or convenience/simplification, and must NOT have been done for treatment failure (HIV-1 RNA &gt;400 c/mL).</a:t>
            </a:r>
          </a:p>
          <a:p>
            <a:endParaRPr lang="en-US" dirty="0"/>
          </a:p>
          <a:p>
            <a:r>
              <a:rPr lang="en-US" dirty="0"/>
              <a:t>In FLAIR trial, study participants who were suppressed (HIV-1</a:t>
            </a:r>
            <a:r>
              <a:rPr lang="en-US" baseline="0" dirty="0"/>
              <a:t> RIN &lt;50 c/mL) after 20 weeks on </a:t>
            </a:r>
            <a:r>
              <a:rPr lang="en-US" baseline="0" dirty="0" err="1"/>
              <a:t>Triumeq</a:t>
            </a:r>
            <a:r>
              <a:rPr lang="en-US" baseline="0" dirty="0"/>
              <a:t> (ABC/DTG/3TC) were eligible to be randomized into the Cabenuva oral lead-on and injection phases.</a:t>
            </a:r>
            <a:endParaRPr lang="en-US" dirty="0"/>
          </a:p>
          <a:p>
            <a:endParaRPr lang="en-US" dirty="0"/>
          </a:p>
          <a:p>
            <a:r>
              <a:rPr lang="en-US" dirty="0"/>
              <a:t>Did they require a genotype?</a:t>
            </a:r>
            <a:r>
              <a:rPr lang="en-US" baseline="0" dirty="0"/>
              <a:t> Doesn’t seem like they required an initial genotype in any of the studies. It only states in the exclusion criteria that if they has a known genotype with resistance they were not included (or the investigators were able to retest it) and that they did genotypes on participants who met confirmed </a:t>
            </a:r>
            <a:r>
              <a:rPr lang="en-US" baseline="0" dirty="0" err="1"/>
              <a:t>virological</a:t>
            </a:r>
            <a:r>
              <a:rPr lang="en-US" baseline="0" dirty="0"/>
              <a:t> withdrawal criteria to see if they had resistance.</a:t>
            </a:r>
            <a:endParaRPr lang="en-US" dirty="0"/>
          </a:p>
        </p:txBody>
      </p:sp>
      <p:sp>
        <p:nvSpPr>
          <p:cNvPr id="4" name="Slide Number Placeholder 3"/>
          <p:cNvSpPr>
            <a:spLocks noGrp="1"/>
          </p:cNvSpPr>
          <p:nvPr>
            <p:ph type="sldNum" sz="quarter" idx="10"/>
          </p:nvPr>
        </p:nvSpPr>
        <p:spPr/>
        <p:txBody>
          <a:bodyPr/>
          <a:lstStyle/>
          <a:p>
            <a:fld id="{3D9794B2-19D7-7143-A883-29A084EE34B9}" type="slidenum">
              <a:rPr lang="en-US" smtClean="0"/>
              <a:t>6</a:t>
            </a:fld>
            <a:endParaRPr lang="en-US"/>
          </a:p>
        </p:txBody>
      </p:sp>
    </p:spTree>
    <p:extLst>
      <p:ext uri="{BB962C8B-B14F-4D97-AF65-F5344CB8AC3E}">
        <p14:creationId xmlns:p14="http://schemas.microsoft.com/office/powerpoint/2010/main" val="218145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9794B2-19D7-7143-A883-29A084EE34B9}" type="slidenum">
              <a:rPr lang="en-US" smtClean="0"/>
              <a:t>9</a:t>
            </a:fld>
            <a:endParaRPr lang="en-US"/>
          </a:p>
        </p:txBody>
      </p:sp>
    </p:spTree>
    <p:extLst>
      <p:ext uri="{BB962C8B-B14F-4D97-AF65-F5344CB8AC3E}">
        <p14:creationId xmlns:p14="http://schemas.microsoft.com/office/powerpoint/2010/main" val="2717707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that in the naïve patient trial 98% of injections were given within appropriate time frame in ATLAS and FLAIR</a:t>
            </a:r>
            <a:endParaRPr lang="en-US" i="1" u="none" dirty="0">
              <a:solidFill>
                <a:srgbClr val="FF0000"/>
              </a:solidFill>
            </a:endParaRPr>
          </a:p>
        </p:txBody>
      </p:sp>
      <p:sp>
        <p:nvSpPr>
          <p:cNvPr id="4" name="Slide Number Placeholder 3"/>
          <p:cNvSpPr>
            <a:spLocks noGrp="1"/>
          </p:cNvSpPr>
          <p:nvPr>
            <p:ph type="sldNum" sz="quarter" idx="10"/>
          </p:nvPr>
        </p:nvSpPr>
        <p:spPr/>
        <p:txBody>
          <a:bodyPr/>
          <a:lstStyle/>
          <a:p>
            <a:fld id="{3D9794B2-19D7-7143-A883-29A084EE34B9}" type="slidenum">
              <a:rPr lang="en-US" smtClean="0"/>
              <a:t>11</a:t>
            </a:fld>
            <a:endParaRPr lang="en-US"/>
          </a:p>
        </p:txBody>
      </p:sp>
    </p:spTree>
    <p:extLst>
      <p:ext uri="{BB962C8B-B14F-4D97-AF65-F5344CB8AC3E}">
        <p14:creationId xmlns:p14="http://schemas.microsoft.com/office/powerpoint/2010/main" val="4287809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Depression much less likely than with efavirenz (</a:t>
            </a:r>
            <a:r>
              <a:rPr lang="en-US" i="1" dirty="0" err="1"/>
              <a:t>Atripla</a:t>
            </a:r>
            <a:r>
              <a:rPr lang="en-US" i="1" dirty="0"/>
              <a:t>)</a:t>
            </a:r>
          </a:p>
        </p:txBody>
      </p:sp>
      <p:sp>
        <p:nvSpPr>
          <p:cNvPr id="4" name="Slide Number Placeholder 3"/>
          <p:cNvSpPr>
            <a:spLocks noGrp="1"/>
          </p:cNvSpPr>
          <p:nvPr>
            <p:ph type="sldNum" sz="quarter" idx="10"/>
          </p:nvPr>
        </p:nvSpPr>
        <p:spPr/>
        <p:txBody>
          <a:bodyPr/>
          <a:lstStyle/>
          <a:p>
            <a:fld id="{3D9794B2-19D7-7143-A883-29A084EE34B9}" type="slidenum">
              <a:rPr lang="en-US" smtClean="0"/>
              <a:t>15</a:t>
            </a:fld>
            <a:endParaRPr lang="en-US"/>
          </a:p>
        </p:txBody>
      </p:sp>
    </p:spTree>
    <p:extLst>
      <p:ext uri="{BB962C8B-B14F-4D97-AF65-F5344CB8AC3E}">
        <p14:creationId xmlns:p14="http://schemas.microsoft.com/office/powerpoint/2010/main" val="1517010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Potential</a:t>
            </a:r>
            <a:r>
              <a:rPr lang="en-US" baseline="0" dirty="0"/>
              <a:t> concerns:</a:t>
            </a:r>
          </a:p>
          <a:p>
            <a:r>
              <a:rPr lang="en-US" baseline="0" dirty="0"/>
              <a:t>ADEs</a:t>
            </a:r>
          </a:p>
          <a:p>
            <a:r>
              <a:rPr lang="en-US" baseline="0" dirty="0"/>
              <a:t>Pregnancy</a:t>
            </a:r>
            <a:endParaRPr lang="en-US" dirty="0"/>
          </a:p>
        </p:txBody>
      </p:sp>
      <p:sp>
        <p:nvSpPr>
          <p:cNvPr id="4" name="Slide Number Placeholder 3"/>
          <p:cNvSpPr>
            <a:spLocks noGrp="1"/>
          </p:cNvSpPr>
          <p:nvPr>
            <p:ph type="sldNum" sz="quarter" idx="10"/>
          </p:nvPr>
        </p:nvSpPr>
        <p:spPr/>
        <p:txBody>
          <a:bodyPr/>
          <a:lstStyle/>
          <a:p>
            <a:fld id="{3D9794B2-19D7-7143-A883-29A084EE34B9}" type="slidenum">
              <a:rPr lang="en-US" smtClean="0"/>
              <a:t>16</a:t>
            </a:fld>
            <a:endParaRPr lang="en-US"/>
          </a:p>
        </p:txBody>
      </p:sp>
    </p:spTree>
    <p:extLst>
      <p:ext uri="{BB962C8B-B14F-4D97-AF65-F5344CB8AC3E}">
        <p14:creationId xmlns:p14="http://schemas.microsoft.com/office/powerpoint/2010/main" val="242643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side effects were mild and did not frequently lead to discontinuation (3-5%)</a:t>
            </a:r>
          </a:p>
        </p:txBody>
      </p:sp>
      <p:sp>
        <p:nvSpPr>
          <p:cNvPr id="4" name="Slide Number Placeholder 3"/>
          <p:cNvSpPr>
            <a:spLocks noGrp="1"/>
          </p:cNvSpPr>
          <p:nvPr>
            <p:ph type="sldNum" sz="quarter" idx="5"/>
          </p:nvPr>
        </p:nvSpPr>
        <p:spPr/>
        <p:txBody>
          <a:bodyPr/>
          <a:lstStyle/>
          <a:p>
            <a:fld id="{3D9794B2-19D7-7143-A883-29A084EE34B9}" type="slidenum">
              <a:rPr lang="en-US" smtClean="0"/>
              <a:t>17</a:t>
            </a:fld>
            <a:endParaRPr lang="en-US"/>
          </a:p>
        </p:txBody>
      </p:sp>
    </p:spTree>
    <p:extLst>
      <p:ext uri="{BB962C8B-B14F-4D97-AF65-F5344CB8AC3E}">
        <p14:creationId xmlns:p14="http://schemas.microsoft.com/office/powerpoint/2010/main" val="3348003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are u</a:t>
            </a:r>
            <a:r>
              <a:rPr lang="en-US" dirty="0"/>
              <a:t>ncommon</a:t>
            </a:r>
            <a:r>
              <a:rPr lang="en-US" baseline="0" dirty="0"/>
              <a:t> events that occurred </a:t>
            </a:r>
            <a:endParaRPr lang="en-US" dirty="0"/>
          </a:p>
        </p:txBody>
      </p:sp>
      <p:sp>
        <p:nvSpPr>
          <p:cNvPr id="4" name="Slide Number Placeholder 3"/>
          <p:cNvSpPr>
            <a:spLocks noGrp="1"/>
          </p:cNvSpPr>
          <p:nvPr>
            <p:ph type="sldNum" sz="quarter" idx="10"/>
          </p:nvPr>
        </p:nvSpPr>
        <p:spPr/>
        <p:txBody>
          <a:bodyPr/>
          <a:lstStyle/>
          <a:p>
            <a:fld id="{3D9794B2-19D7-7143-A883-29A084EE34B9}" type="slidenum">
              <a:rPr lang="en-US" smtClean="0"/>
              <a:t>18</a:t>
            </a:fld>
            <a:endParaRPr lang="en-US"/>
          </a:p>
        </p:txBody>
      </p:sp>
    </p:spTree>
    <p:extLst>
      <p:ext uri="{BB962C8B-B14F-4D97-AF65-F5344CB8AC3E}">
        <p14:creationId xmlns:p14="http://schemas.microsoft.com/office/powerpoint/2010/main" val="1990590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gender</a:t>
            </a:r>
            <a:r>
              <a:rPr lang="en-US" baseline="0" dirty="0"/>
              <a:t> affirming hormone therapies and birth control are not known to interact</a:t>
            </a:r>
          </a:p>
          <a:p>
            <a:endParaRPr lang="en-US" dirty="0"/>
          </a:p>
          <a:p>
            <a:r>
              <a:rPr lang="en-US" dirty="0"/>
              <a:t>Drugs that induce UGT1A1 or cytochrome P450 CYP3A4 may decrease the plasma concentrations of </a:t>
            </a:r>
            <a:r>
              <a:rPr lang="en-US" dirty="0" err="1"/>
              <a:t>cabotegravir</a:t>
            </a:r>
            <a:r>
              <a:rPr lang="en-US" dirty="0"/>
              <a:t> and/or </a:t>
            </a:r>
            <a:r>
              <a:rPr lang="en-US" dirty="0" err="1"/>
              <a:t>rilpivirine</a:t>
            </a:r>
            <a:endParaRPr lang="en-US" dirty="0"/>
          </a:p>
          <a:p>
            <a:pPr lvl="1"/>
            <a:r>
              <a:rPr lang="en-US" dirty="0"/>
              <a:t>These medications include:</a:t>
            </a:r>
          </a:p>
          <a:p>
            <a:pPr lvl="2"/>
            <a:r>
              <a:rPr lang="en-US" dirty="0"/>
              <a:t>Anticonvulsants: carbamazepine, </a:t>
            </a:r>
            <a:r>
              <a:rPr lang="en-US" dirty="0" err="1"/>
              <a:t>oxcarbazepine</a:t>
            </a:r>
            <a:r>
              <a:rPr lang="en-US" dirty="0"/>
              <a:t>, phenobarbital, phenytoin</a:t>
            </a:r>
          </a:p>
          <a:p>
            <a:pPr lvl="2"/>
            <a:r>
              <a:rPr lang="en-US" dirty="0" err="1"/>
              <a:t>Antimycobacterials</a:t>
            </a:r>
            <a:r>
              <a:rPr lang="en-US" dirty="0"/>
              <a:t>: </a:t>
            </a:r>
            <a:r>
              <a:rPr lang="en-US" dirty="0" err="1"/>
              <a:t>rifabutin</a:t>
            </a:r>
            <a:r>
              <a:rPr lang="en-US" dirty="0"/>
              <a:t>, rifampin, </a:t>
            </a:r>
            <a:r>
              <a:rPr lang="en-US" dirty="0" err="1"/>
              <a:t>rifapentine</a:t>
            </a:r>
            <a:endParaRPr lang="en-US" dirty="0"/>
          </a:p>
          <a:p>
            <a:pPr lvl="2"/>
            <a:r>
              <a:rPr lang="en-US" dirty="0"/>
              <a:t>Glucocorticoid (systemic): dexamethasone (more than a single-dose treatment)</a:t>
            </a:r>
          </a:p>
          <a:p>
            <a:pPr lvl="2"/>
            <a:r>
              <a:rPr lang="en-US" dirty="0"/>
              <a:t>Herbal product/OTC supplement: St John’s </a:t>
            </a:r>
            <a:r>
              <a:rPr lang="en-US" dirty="0" err="1"/>
              <a:t>wort</a:t>
            </a:r>
            <a:r>
              <a:rPr lang="en-US" dirty="0"/>
              <a:t> (</a:t>
            </a:r>
            <a:r>
              <a:rPr lang="en-US" i="1" dirty="0" err="1"/>
              <a:t>Hypericum</a:t>
            </a:r>
            <a:r>
              <a:rPr lang="en-US" i="1" dirty="0"/>
              <a:t> </a:t>
            </a:r>
            <a:r>
              <a:rPr lang="en-US" i="1" dirty="0" err="1"/>
              <a:t>perforatum</a:t>
            </a:r>
            <a:r>
              <a:rPr lang="en-US" dirty="0"/>
              <a:t>)</a:t>
            </a:r>
          </a:p>
        </p:txBody>
      </p:sp>
      <p:sp>
        <p:nvSpPr>
          <p:cNvPr id="4" name="Slide Number Placeholder 3"/>
          <p:cNvSpPr>
            <a:spLocks noGrp="1"/>
          </p:cNvSpPr>
          <p:nvPr>
            <p:ph type="sldNum" sz="quarter" idx="10"/>
          </p:nvPr>
        </p:nvSpPr>
        <p:spPr/>
        <p:txBody>
          <a:bodyPr/>
          <a:lstStyle/>
          <a:p>
            <a:fld id="{3D9794B2-19D7-7143-A883-29A084EE34B9}" type="slidenum">
              <a:rPr lang="en-US" smtClean="0"/>
              <a:t>19</a:t>
            </a:fld>
            <a:endParaRPr lang="en-US"/>
          </a:p>
        </p:txBody>
      </p:sp>
    </p:spTree>
    <p:extLst>
      <p:ext uri="{BB962C8B-B14F-4D97-AF65-F5344CB8AC3E}">
        <p14:creationId xmlns:p14="http://schemas.microsoft.com/office/powerpoint/2010/main" val="2290992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2025526"/>
            <a:ext cx="7772399" cy="2474409"/>
          </a:xfrm>
        </p:spPr>
        <p:txBody>
          <a:bodyPr anchor="t"/>
          <a:lstStyle>
            <a:lvl1pPr>
              <a:defRPr sz="54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1" y="4681685"/>
            <a:ext cx="7772398" cy="1066800"/>
          </a:xfrm>
        </p:spPr>
        <p:txBody>
          <a:bodyPr anchor="t">
            <a:normAutofit/>
          </a:bodyPr>
          <a:lstStyle>
            <a:lvl1pPr marL="0" indent="0" algn="l">
              <a:buNone/>
              <a:defRPr sz="2800">
                <a:solidFill>
                  <a:srgbClr val="222222"/>
                </a:solidFill>
              </a:defRPr>
            </a:lvl1pPr>
            <a:lvl2pPr marL="456449" indent="0" algn="ctr">
              <a:buNone/>
              <a:defRPr>
                <a:solidFill>
                  <a:schemeClr val="tx1">
                    <a:tint val="75000"/>
                  </a:schemeClr>
                </a:solidFill>
              </a:defRPr>
            </a:lvl2pPr>
            <a:lvl3pPr marL="912899" indent="0" algn="ctr">
              <a:buNone/>
              <a:defRPr>
                <a:solidFill>
                  <a:schemeClr val="tx1">
                    <a:tint val="75000"/>
                  </a:schemeClr>
                </a:solidFill>
              </a:defRPr>
            </a:lvl3pPr>
            <a:lvl4pPr marL="1369349" indent="0" algn="ctr">
              <a:buNone/>
              <a:defRPr>
                <a:solidFill>
                  <a:schemeClr val="tx1">
                    <a:tint val="75000"/>
                  </a:schemeClr>
                </a:solidFill>
              </a:defRPr>
            </a:lvl4pPr>
            <a:lvl5pPr marL="1825798" indent="0" algn="ctr">
              <a:buNone/>
              <a:defRPr>
                <a:solidFill>
                  <a:schemeClr val="tx1">
                    <a:tint val="75000"/>
                  </a:schemeClr>
                </a:solidFill>
              </a:defRPr>
            </a:lvl5pPr>
            <a:lvl6pPr marL="2282248" indent="0" algn="ctr">
              <a:buNone/>
              <a:defRPr>
                <a:solidFill>
                  <a:schemeClr val="tx1">
                    <a:tint val="75000"/>
                  </a:schemeClr>
                </a:solidFill>
              </a:defRPr>
            </a:lvl6pPr>
            <a:lvl7pPr marL="2738697" indent="0" algn="ctr">
              <a:buNone/>
              <a:defRPr>
                <a:solidFill>
                  <a:schemeClr val="tx1">
                    <a:tint val="75000"/>
                  </a:schemeClr>
                </a:solidFill>
              </a:defRPr>
            </a:lvl7pPr>
            <a:lvl8pPr marL="3195147" indent="0" algn="ctr">
              <a:buNone/>
              <a:defRPr>
                <a:solidFill>
                  <a:schemeClr val="tx1">
                    <a:tint val="75000"/>
                  </a:schemeClr>
                </a:solidFill>
              </a:defRPr>
            </a:lvl8pPr>
            <a:lvl9pPr marL="3651597"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1D2EA5EF-C699-AF4C-BA42-C0A1CAAB713C}" type="slidenum">
              <a:rPr lang="en-US" smtClean="0"/>
              <a:t>‹#›</a:t>
            </a:fld>
            <a:endParaRPr lang="en-US"/>
          </a:p>
        </p:txBody>
      </p:sp>
      <p:sp>
        <p:nvSpPr>
          <p:cNvPr id="11" name="Date Placeholder 3"/>
          <p:cNvSpPr>
            <a:spLocks noGrp="1"/>
          </p:cNvSpPr>
          <p:nvPr>
            <p:ph type="dt" sz="half" idx="10"/>
          </p:nvPr>
        </p:nvSpPr>
        <p:spPr>
          <a:xfrm>
            <a:off x="7719760" y="6352708"/>
            <a:ext cx="738443" cy="365760"/>
          </a:xfrm>
          <a:prstGeom prst="rect">
            <a:avLst/>
          </a:prstGeom>
        </p:spPr>
        <p:txBody>
          <a:bodyPr anchor="ctr"/>
          <a:lstStyle>
            <a:lvl1pPr>
              <a:defRPr sz="1200" b="0" i="0">
                <a:solidFill>
                  <a:srgbClr val="88A7DF"/>
                </a:solidFill>
                <a:latin typeface="+mn-lt"/>
                <a:cs typeface="ITC Avant Garde Std Bk Cn"/>
              </a:defRPr>
            </a:lvl1pPr>
          </a:lstStyle>
          <a:p>
            <a:fld id="{79B5CB50-9D49-6A42-A3BA-71BD02FED546}" type="datetime1">
              <a:rPr lang="en-US" smtClean="0"/>
              <a:t>4/14/21</a:t>
            </a:fld>
            <a:endParaRPr lang="en-US" dirty="0"/>
          </a:p>
        </p:txBody>
      </p:sp>
      <p:sp>
        <p:nvSpPr>
          <p:cNvPr id="12" name="Footer Placeholder 4"/>
          <p:cNvSpPr>
            <a:spLocks noGrp="1"/>
          </p:cNvSpPr>
          <p:nvPr>
            <p:ph type="ftr" sz="quarter" idx="11"/>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a:t>paetc.org</a:t>
            </a:r>
            <a:endParaRPr lang="en-US" dirty="0"/>
          </a:p>
        </p:txBody>
      </p:sp>
      <p:pic>
        <p:nvPicPr>
          <p:cNvPr id="4" name="Picture 3" descr="image00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248" y="349494"/>
            <a:ext cx="2956560" cy="100584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8B6FE2D8-96E1-A84F-AF81-31C353BBAB5D}" type="datetime1">
              <a:rPr lang="en-US" smtClean="0"/>
              <a:t>4/14/21</a:t>
            </a:fld>
            <a:endParaRPr lang="en-US"/>
          </a:p>
        </p:txBody>
      </p:sp>
      <p:pic>
        <p:nvPicPr>
          <p:cNvPr id="7" name="Picture 6"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
        <p:nvSpPr>
          <p:cNvPr id="12" name="Footer Placeholder 4"/>
          <p:cNvSpPr>
            <a:spLocks noGrp="1"/>
          </p:cNvSpPr>
          <p:nvPr>
            <p:ph type="ftr" sz="quarter" idx="11"/>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a:t>paetc.org</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6" y="3187172"/>
            <a:ext cx="7659687" cy="1168401"/>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7" y="1553633"/>
            <a:ext cx="6135687" cy="1633538"/>
          </a:xfrm>
        </p:spPr>
        <p:txBody>
          <a:bodyPr anchor="b"/>
          <a:lstStyle>
            <a:lvl1pPr marL="0" indent="0">
              <a:buNone/>
              <a:defRPr sz="2000">
                <a:solidFill>
                  <a:srgbClr val="222222"/>
                </a:solidFill>
              </a:defRPr>
            </a:lvl1pPr>
            <a:lvl2pPr marL="456449" indent="0">
              <a:buNone/>
              <a:defRPr sz="1800">
                <a:solidFill>
                  <a:schemeClr val="tx1">
                    <a:tint val="75000"/>
                  </a:schemeClr>
                </a:solidFill>
              </a:defRPr>
            </a:lvl2pPr>
            <a:lvl3pPr marL="912899" indent="0">
              <a:buNone/>
              <a:defRPr sz="1600">
                <a:solidFill>
                  <a:schemeClr val="tx1">
                    <a:tint val="75000"/>
                  </a:schemeClr>
                </a:solidFill>
              </a:defRPr>
            </a:lvl3pPr>
            <a:lvl4pPr marL="1369349" indent="0">
              <a:buNone/>
              <a:defRPr sz="1400">
                <a:solidFill>
                  <a:schemeClr val="tx1">
                    <a:tint val="75000"/>
                  </a:schemeClr>
                </a:solidFill>
              </a:defRPr>
            </a:lvl4pPr>
            <a:lvl5pPr marL="1825798" indent="0">
              <a:buNone/>
              <a:defRPr sz="1400">
                <a:solidFill>
                  <a:schemeClr val="tx1">
                    <a:tint val="75000"/>
                  </a:schemeClr>
                </a:solidFill>
              </a:defRPr>
            </a:lvl5pPr>
            <a:lvl6pPr marL="2282248" indent="0">
              <a:buNone/>
              <a:defRPr sz="1400">
                <a:solidFill>
                  <a:schemeClr val="tx1">
                    <a:tint val="75000"/>
                  </a:schemeClr>
                </a:solidFill>
              </a:defRPr>
            </a:lvl6pPr>
            <a:lvl7pPr marL="2738697" indent="0">
              <a:buNone/>
              <a:defRPr sz="1400">
                <a:solidFill>
                  <a:schemeClr val="tx1">
                    <a:tint val="75000"/>
                  </a:schemeClr>
                </a:solidFill>
              </a:defRPr>
            </a:lvl7pPr>
            <a:lvl8pPr marL="3195147" indent="0">
              <a:buNone/>
              <a:defRPr sz="1400">
                <a:solidFill>
                  <a:schemeClr val="tx1">
                    <a:tint val="75000"/>
                  </a:schemeClr>
                </a:solidFill>
              </a:defRPr>
            </a:lvl8pPr>
            <a:lvl9pPr marL="3651597"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B167E5F1-27B9-824E-9D13-C3BE89638FF1}" type="datetime1">
              <a:rPr lang="en-US" smtClean="0"/>
              <a:t>4/14/21</a:t>
            </a:fld>
            <a:endParaRPr lang="en-US"/>
          </a:p>
        </p:txBody>
      </p:sp>
      <p:pic>
        <p:nvPicPr>
          <p:cNvPr id="10" name="Picture 9"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
        <p:nvSpPr>
          <p:cNvPr id="12" name="Footer Placeholder 4"/>
          <p:cNvSpPr>
            <a:spLocks noGrp="1"/>
          </p:cNvSpPr>
          <p:nvPr>
            <p:ph type="ftr" sz="quarter" idx="11"/>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a:t>paetc.org</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536192"/>
            <a:ext cx="3657600"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2" y="1536192"/>
            <a:ext cx="4038599"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Date Placeholder 3"/>
          <p:cNvSpPr>
            <a:spLocks noGrp="1"/>
          </p:cNvSpPr>
          <p:nvPr>
            <p:ph type="dt" sz="half" idx="13"/>
          </p:nvPr>
        </p:nvSpPr>
        <p:spPr>
          <a:xfrm>
            <a:off x="7719760" y="6352708"/>
            <a:ext cx="738443" cy="365760"/>
          </a:xfrm>
          <a:prstGeom prst="rect">
            <a:avLst/>
          </a:prstGeom>
        </p:spPr>
        <p:txBody>
          <a:bodyPr anchor="ctr"/>
          <a:lstStyle>
            <a:lvl1pPr>
              <a:defRPr sz="1200">
                <a:solidFill>
                  <a:srgbClr val="88A7DF"/>
                </a:solidFill>
              </a:defRPr>
            </a:lvl1pPr>
          </a:lstStyle>
          <a:p>
            <a:fld id="{5F92D01F-63AE-D541-A52F-9BD786893816}" type="datetime1">
              <a:rPr lang="en-US" smtClean="0"/>
              <a:t>4/14/21</a:t>
            </a:fld>
            <a:endParaRPr lang="en-US"/>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
        <p:nvSpPr>
          <p:cNvPr id="13" name="Footer Placeholder 4"/>
          <p:cNvSpPr>
            <a:spLocks noGrp="1"/>
          </p:cNvSpPr>
          <p:nvPr>
            <p:ph type="ftr" sz="quarter" idx="11"/>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a:t>paetc.org</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4605"/>
            <a:ext cx="3890108"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08721"/>
            <a:ext cx="3890108"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10" y="1644605"/>
            <a:ext cx="4038599"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10" y="2408721"/>
            <a:ext cx="4038599"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D2EA5EF-C699-AF4C-BA42-C0A1CAAB713C}" type="slidenum">
              <a:rPr lang="en-US" smtClean="0"/>
              <a:t>‹#›</a:t>
            </a:fld>
            <a:endParaRPr lang="en-US"/>
          </a:p>
        </p:txBody>
      </p:sp>
      <p:sp>
        <p:nvSpPr>
          <p:cNvPr id="11" name="Date Placeholder 3"/>
          <p:cNvSpPr>
            <a:spLocks noGrp="1"/>
          </p:cNvSpPr>
          <p:nvPr>
            <p:ph type="dt" sz="half" idx="13"/>
          </p:nvPr>
        </p:nvSpPr>
        <p:spPr>
          <a:xfrm>
            <a:off x="7719760" y="6352708"/>
            <a:ext cx="738443" cy="365760"/>
          </a:xfrm>
          <a:prstGeom prst="rect">
            <a:avLst/>
          </a:prstGeom>
        </p:spPr>
        <p:txBody>
          <a:bodyPr anchor="ctr"/>
          <a:lstStyle>
            <a:lvl1pPr>
              <a:defRPr sz="1200">
                <a:solidFill>
                  <a:srgbClr val="88A7DF"/>
                </a:solidFill>
              </a:defRPr>
            </a:lvl1pPr>
          </a:lstStyle>
          <a:p>
            <a:fld id="{BDC0CF74-FC58-614C-B95C-AD0FA7757DEA}" type="datetime1">
              <a:rPr lang="en-US" smtClean="0"/>
              <a:t>4/14/21</a:t>
            </a:fld>
            <a:endParaRPr lang="en-US"/>
          </a:p>
        </p:txBody>
      </p:sp>
      <p:pic>
        <p:nvPicPr>
          <p:cNvPr id="13" name="Picture 12"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
        <p:nvSpPr>
          <p:cNvPr id="15" name="Footer Placeholder 4"/>
          <p:cNvSpPr>
            <a:spLocks noGrp="1"/>
          </p:cNvSpPr>
          <p:nvPr>
            <p:ph type="ftr" sz="quarter" idx="11"/>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a:t>paetc.org</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D2EA5EF-C699-AF4C-BA42-C0A1CAAB713C}" type="slidenum">
              <a:rPr lang="en-US" smtClean="0"/>
              <a:t>‹#›</a:t>
            </a:fld>
            <a:endParaRPr lang="en-US"/>
          </a:p>
        </p:txBody>
      </p:sp>
      <p:sp>
        <p:nvSpPr>
          <p:cNvPr id="7"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F8C01DF9-D358-0142-93B9-42327D292D5F}" type="datetime1">
              <a:rPr lang="en-US" smtClean="0"/>
              <a:t>4/14/21</a:t>
            </a:fld>
            <a:endParaRPr lang="en-US"/>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
        <p:nvSpPr>
          <p:cNvPr id="12" name="Footer Placeholder 4"/>
          <p:cNvSpPr>
            <a:spLocks noGrp="1"/>
          </p:cNvSpPr>
          <p:nvPr>
            <p:ph type="ftr" sz="quarter" idx="11"/>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a:t>paetc.org</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EA5EF-C699-AF4C-BA42-C0A1CAAB713C}" type="slidenum">
              <a:rPr lang="en-US" smtClean="0"/>
              <a:t>‹#›</a:t>
            </a:fld>
            <a:endParaRPr lang="en-US"/>
          </a:p>
        </p:txBody>
      </p:sp>
      <p:sp>
        <p:nvSpPr>
          <p:cNvPr id="6"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58D193D8-E8F8-4E47-A5DB-EA9B5BAC6A51}" type="datetime1">
              <a:rPr lang="en-US" smtClean="0"/>
              <a:t>4/14/21</a:t>
            </a:fld>
            <a:endParaRPr lang="en-US"/>
          </a:p>
        </p:txBody>
      </p:sp>
      <p:pic>
        <p:nvPicPr>
          <p:cNvPr id="8" name="Picture 7"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
        <p:nvSpPr>
          <p:cNvPr id="10" name="Footer Placeholder 4"/>
          <p:cNvSpPr>
            <a:spLocks noGrp="1"/>
          </p:cNvSpPr>
          <p:nvPr>
            <p:ph type="ftr" sz="quarter" idx="11"/>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a:t>paetc.org</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3" y="5495544"/>
            <a:ext cx="8516815" cy="59436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Content Placeholder 8"/>
          <p:cNvSpPr>
            <a:spLocks noGrp="1"/>
          </p:cNvSpPr>
          <p:nvPr>
            <p:ph sz="quarter" idx="13"/>
          </p:nvPr>
        </p:nvSpPr>
        <p:spPr>
          <a:xfrm>
            <a:off x="304803" y="381001"/>
            <a:ext cx="8516815" cy="49428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1A7C471A-D924-E741-9D28-52270CEED4B4}" type="datetime1">
              <a:rPr lang="en-US" smtClean="0"/>
              <a:t>4/14/21</a:t>
            </a:fld>
            <a:endParaRPr lang="en-US"/>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
        <p:nvSpPr>
          <p:cNvPr id="13" name="Footer Placeholder 4"/>
          <p:cNvSpPr>
            <a:spLocks noGrp="1"/>
          </p:cNvSpPr>
          <p:nvPr>
            <p:ph type="ftr" sz="quarter" idx="11"/>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a:t>paetc.org</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006831"/>
            <a:ext cx="8588248" cy="522557"/>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7"/>
            <a:ext cx="9144000" cy="4913922"/>
          </a:xfrm>
        </p:spPr>
        <p:txBody>
          <a:bodyPr/>
          <a:lstStyle>
            <a:lvl1pPr marL="0" indent="0">
              <a:buNone/>
              <a:defRPr sz="3200"/>
            </a:lvl1pPr>
            <a:lvl2pPr marL="456449" indent="0">
              <a:buNone/>
              <a:defRPr sz="2800"/>
            </a:lvl2pPr>
            <a:lvl3pPr marL="912899" indent="0">
              <a:buNone/>
              <a:defRPr sz="2400"/>
            </a:lvl3pPr>
            <a:lvl4pPr marL="1369349" indent="0">
              <a:buNone/>
              <a:defRPr sz="2000"/>
            </a:lvl4pPr>
            <a:lvl5pPr marL="1825798" indent="0">
              <a:buNone/>
              <a:defRPr sz="2000"/>
            </a:lvl5pPr>
            <a:lvl6pPr marL="2282248" indent="0">
              <a:buNone/>
              <a:defRPr sz="2000"/>
            </a:lvl6pPr>
            <a:lvl7pPr marL="2738697" indent="0">
              <a:buNone/>
              <a:defRPr sz="2000"/>
            </a:lvl7pPr>
            <a:lvl8pPr marL="3195147" indent="0">
              <a:buNone/>
              <a:defRPr sz="2000"/>
            </a:lvl8pPr>
            <a:lvl9pPr marL="3651597"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301752" y="5607552"/>
            <a:ext cx="8588248" cy="538394"/>
          </a:xfrm>
        </p:spPr>
        <p:txBody>
          <a:bodyPr>
            <a:normAutofit/>
          </a:bodyPr>
          <a:lstStyle>
            <a:lvl1pPr marL="0" indent="0" algn="ctr">
              <a:buNone/>
              <a:defRPr sz="1600"/>
            </a:lvl1pPr>
            <a:lvl2pPr marL="456449" indent="0">
              <a:buNone/>
              <a:defRPr sz="1200"/>
            </a:lvl2pPr>
            <a:lvl3pPr marL="912899" indent="0">
              <a:buNone/>
              <a:defRPr sz="1000"/>
            </a:lvl3pPr>
            <a:lvl4pPr marL="1369349" indent="0">
              <a:buNone/>
              <a:defRPr sz="900"/>
            </a:lvl4pPr>
            <a:lvl5pPr marL="1825798" indent="0">
              <a:buNone/>
              <a:defRPr sz="900"/>
            </a:lvl5pPr>
            <a:lvl6pPr marL="2282248" indent="0">
              <a:buNone/>
              <a:defRPr sz="900"/>
            </a:lvl6pPr>
            <a:lvl7pPr marL="2738697" indent="0">
              <a:buNone/>
              <a:defRPr sz="900"/>
            </a:lvl7pPr>
            <a:lvl8pPr marL="3195147" indent="0">
              <a:buNone/>
              <a:defRPr sz="900"/>
            </a:lvl8pPr>
            <a:lvl9pPr marL="3651597"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1D2EA5EF-C699-AF4C-BA42-C0A1CAAB713C}" type="slidenum">
              <a:rPr lang="en-US" smtClean="0"/>
              <a:t>‹#›</a:t>
            </a:fld>
            <a:endParaRPr lang="en-US"/>
          </a:p>
        </p:txBody>
      </p:sp>
      <p:sp>
        <p:nvSpPr>
          <p:cNvPr id="10" name="Date Placeholder 3"/>
          <p:cNvSpPr>
            <a:spLocks noGrp="1"/>
          </p:cNvSpPr>
          <p:nvPr>
            <p:ph type="dt" sz="half" idx="12"/>
          </p:nvPr>
        </p:nvSpPr>
        <p:spPr>
          <a:xfrm>
            <a:off x="7719760" y="6352708"/>
            <a:ext cx="738443" cy="365760"/>
          </a:xfrm>
          <a:prstGeom prst="rect">
            <a:avLst/>
          </a:prstGeom>
        </p:spPr>
        <p:txBody>
          <a:bodyPr anchor="ctr"/>
          <a:lstStyle>
            <a:lvl1pPr>
              <a:defRPr sz="1200">
                <a:solidFill>
                  <a:srgbClr val="88A7DF"/>
                </a:solidFill>
              </a:defRPr>
            </a:lvl1pPr>
          </a:lstStyle>
          <a:p>
            <a:fld id="{3BF8B4CF-9F68-4A40-884A-A45E1B3AF2E8}" type="datetime1">
              <a:rPr lang="en-US" smtClean="0"/>
              <a:t>4/14/21</a:t>
            </a:fld>
            <a:endParaRPr lang="en-US"/>
          </a:p>
        </p:txBody>
      </p:sp>
      <p:pic>
        <p:nvPicPr>
          <p:cNvPr id="12" name="Picture 11"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
        <p:nvSpPr>
          <p:cNvPr id="14" name="Footer Placeholder 4"/>
          <p:cNvSpPr>
            <a:spLocks noGrp="1"/>
          </p:cNvSpPr>
          <p:nvPr>
            <p:ph type="ftr" sz="quarter" idx="13"/>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a:t>paetc.org</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p:nvPicPr>
        <p:blipFill rotWithShape="1">
          <a:blip r:embed="rId11">
            <a:extLst>
              <a:ext uri="{28A0092B-C50C-407E-A947-70E740481C1C}">
                <a14:useLocalDpi xmlns:a14="http://schemas.microsoft.com/office/drawing/2010/main" val="0"/>
              </a:ext>
            </a:extLst>
          </a:blip>
          <a:srcRect l="22457" t="32317" r="11115"/>
          <a:stretch/>
        </p:blipFill>
        <p:spPr>
          <a:xfrm>
            <a:off x="4" y="4"/>
            <a:ext cx="9143999" cy="6197487"/>
          </a:xfrm>
          <a:prstGeom prst="rect">
            <a:avLst/>
          </a:prstGeom>
        </p:spPr>
      </p:pic>
      <p:sp>
        <p:nvSpPr>
          <p:cNvPr id="7" name="Rectangle 6"/>
          <p:cNvSpPr/>
          <p:nvPr/>
        </p:nvSpPr>
        <p:spPr>
          <a:xfrm>
            <a:off x="4" y="6223069"/>
            <a:ext cx="9143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a:p>
        </p:txBody>
      </p:sp>
      <p:sp>
        <p:nvSpPr>
          <p:cNvPr id="2" name="Title Placeholder 1"/>
          <p:cNvSpPr>
            <a:spLocks noGrp="1"/>
          </p:cNvSpPr>
          <p:nvPr>
            <p:ph type="title"/>
          </p:nvPr>
        </p:nvSpPr>
        <p:spPr>
          <a:xfrm>
            <a:off x="457202" y="274639"/>
            <a:ext cx="8315569" cy="1143000"/>
          </a:xfrm>
          <a:prstGeom prst="rect">
            <a:avLst/>
          </a:prstGeom>
        </p:spPr>
        <p:txBody>
          <a:bodyPr vert="horz" lIns="91290" tIns="45645" rIns="91290" bIns="45645"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2" y="1600203"/>
            <a:ext cx="8315569" cy="4367299"/>
          </a:xfrm>
          <a:prstGeom prst="rect">
            <a:avLst/>
          </a:prstGeom>
        </p:spPr>
        <p:txBody>
          <a:bodyPr vert="horz" lIns="91290" tIns="45645" rIns="91290" bIns="456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6223069"/>
            <a:ext cx="6858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8531788" y="6305882"/>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fld id="{1D2EA5EF-C699-AF4C-BA42-C0A1CAAB713C}" type="slidenum">
              <a:rPr lang="en-US" smtClean="0"/>
              <a:t>‹#›</a:t>
            </a:fld>
            <a:endParaRPr lang="en-US"/>
          </a:p>
        </p:txBody>
      </p:sp>
      <p:sp>
        <p:nvSpPr>
          <p:cNvPr id="15" name="Date Placeholder 3"/>
          <p:cNvSpPr>
            <a:spLocks noGrp="1"/>
          </p:cNvSpPr>
          <p:nvPr>
            <p:ph type="dt" sz="half" idx="2"/>
          </p:nvPr>
        </p:nvSpPr>
        <p:spPr>
          <a:xfrm>
            <a:off x="7719760" y="6352708"/>
            <a:ext cx="738443" cy="365760"/>
          </a:xfrm>
          <a:prstGeom prst="rect">
            <a:avLst/>
          </a:prstGeom>
        </p:spPr>
        <p:txBody>
          <a:bodyPr lIns="91290" tIns="45645" rIns="91290" bIns="45645" anchor="ctr"/>
          <a:lstStyle>
            <a:lvl1pPr>
              <a:defRPr sz="1200">
                <a:solidFill>
                  <a:srgbClr val="88A7DF"/>
                </a:solidFill>
              </a:defRPr>
            </a:lvl1pPr>
          </a:lstStyle>
          <a:p>
            <a:fld id="{8F85C437-A3DD-3747-B7B8-A576BA399B37}" type="datetime1">
              <a:rPr lang="en-US" smtClean="0"/>
              <a:t>4/14/21</a:t>
            </a:fld>
            <a:endParaRPr lang="en-US"/>
          </a:p>
        </p:txBody>
      </p:sp>
      <p:sp>
        <p:nvSpPr>
          <p:cNvPr id="10" name="Footer Placeholder 4"/>
          <p:cNvSpPr>
            <a:spLocks noGrp="1"/>
          </p:cNvSpPr>
          <p:nvPr>
            <p:ph type="ftr" sz="quarter" idx="3"/>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a:t>paetc.org</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912899"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337" indent="-228225" algn="l" defTabSz="912899"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39030" indent="-228225" algn="l" defTabSz="912899"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4189" indent="-228225" algn="l" defTabSz="912899"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78059" indent="-228225" algn="l" defTabSz="912899"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1928" indent="-228225" algn="l" defTabSz="912899"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4509" indent="-182580" algn="l" defTabSz="912899"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7088" indent="-182580" algn="l" defTabSz="912899"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9668" indent="-182580" algn="l" defTabSz="912899"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2248" indent="-182580" algn="l" defTabSz="912899"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2899" rtl="0" eaLnBrk="1" latinLnBrk="0" hangingPunct="1">
        <a:defRPr sz="1800" kern="1200">
          <a:solidFill>
            <a:schemeClr val="tx1"/>
          </a:solidFill>
          <a:latin typeface="+mn-lt"/>
          <a:ea typeface="+mn-ea"/>
          <a:cs typeface="+mn-cs"/>
        </a:defRPr>
      </a:lvl1pPr>
      <a:lvl2pPr marL="456449" algn="l" defTabSz="912899" rtl="0" eaLnBrk="1" latinLnBrk="0" hangingPunct="1">
        <a:defRPr sz="1800" kern="1200">
          <a:solidFill>
            <a:schemeClr val="tx1"/>
          </a:solidFill>
          <a:latin typeface="+mn-lt"/>
          <a:ea typeface="+mn-ea"/>
          <a:cs typeface="+mn-cs"/>
        </a:defRPr>
      </a:lvl2pPr>
      <a:lvl3pPr marL="912899" algn="l" defTabSz="912899" rtl="0" eaLnBrk="1" latinLnBrk="0" hangingPunct="1">
        <a:defRPr sz="1800" kern="1200">
          <a:solidFill>
            <a:schemeClr val="tx1"/>
          </a:solidFill>
          <a:latin typeface="+mn-lt"/>
          <a:ea typeface="+mn-ea"/>
          <a:cs typeface="+mn-cs"/>
        </a:defRPr>
      </a:lvl3pPr>
      <a:lvl4pPr marL="1369349" algn="l" defTabSz="912899" rtl="0" eaLnBrk="1" latinLnBrk="0" hangingPunct="1">
        <a:defRPr sz="1800" kern="1200">
          <a:solidFill>
            <a:schemeClr val="tx1"/>
          </a:solidFill>
          <a:latin typeface="+mn-lt"/>
          <a:ea typeface="+mn-ea"/>
          <a:cs typeface="+mn-cs"/>
        </a:defRPr>
      </a:lvl4pPr>
      <a:lvl5pPr marL="1825798" algn="l" defTabSz="912899" rtl="0" eaLnBrk="1" latinLnBrk="0" hangingPunct="1">
        <a:defRPr sz="1800" kern="1200">
          <a:solidFill>
            <a:schemeClr val="tx1"/>
          </a:solidFill>
          <a:latin typeface="+mn-lt"/>
          <a:ea typeface="+mn-ea"/>
          <a:cs typeface="+mn-cs"/>
        </a:defRPr>
      </a:lvl5pPr>
      <a:lvl6pPr marL="2282248" algn="l" defTabSz="912899" rtl="0" eaLnBrk="1" latinLnBrk="0" hangingPunct="1">
        <a:defRPr sz="1800" kern="1200">
          <a:solidFill>
            <a:schemeClr val="tx1"/>
          </a:solidFill>
          <a:latin typeface="+mn-lt"/>
          <a:ea typeface="+mn-ea"/>
          <a:cs typeface="+mn-cs"/>
        </a:defRPr>
      </a:lvl6pPr>
      <a:lvl7pPr marL="2738697" algn="l" defTabSz="912899" rtl="0" eaLnBrk="1" latinLnBrk="0" hangingPunct="1">
        <a:defRPr sz="1800" kern="1200">
          <a:solidFill>
            <a:schemeClr val="tx1"/>
          </a:solidFill>
          <a:latin typeface="+mn-lt"/>
          <a:ea typeface="+mn-ea"/>
          <a:cs typeface="+mn-cs"/>
        </a:defRPr>
      </a:lvl7pPr>
      <a:lvl8pPr marL="3195147" algn="l" defTabSz="912899" rtl="0" eaLnBrk="1" latinLnBrk="0" hangingPunct="1">
        <a:defRPr sz="1800" kern="1200">
          <a:solidFill>
            <a:schemeClr val="tx1"/>
          </a:solidFill>
          <a:latin typeface="+mn-lt"/>
          <a:ea typeface="+mn-ea"/>
          <a:cs typeface="+mn-cs"/>
        </a:defRPr>
      </a:lvl8pPr>
      <a:lvl9pPr marL="3651597" algn="l" defTabSz="91289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www.hptn.org/research/studies/hptn077" TargetMode="External"/><Relationship Id="rId3" Type="http://schemas.openxmlformats.org/officeDocument/2006/relationships/hyperlink" Target="https://www.accessdata.fda.gov/drugsatfda_docs/label/2021/212888s000lbl.pdf" TargetMode="External"/><Relationship Id="rId7" Type="http://schemas.openxmlformats.org/officeDocument/2006/relationships/hyperlink" Target="https://www.clinicaltrials.gov/ct2/show/NCT03635788"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clinicaltrials.gov/ct2/show/NCT02938520" TargetMode="External"/><Relationship Id="rId5" Type="http://schemas.openxmlformats.org/officeDocument/2006/relationships/hyperlink" Target="https://www.clinicaltrials.gov/ct2/show/study/NCT02951052" TargetMode="External"/><Relationship Id="rId4" Type="http://schemas.openxmlformats.org/officeDocument/2006/relationships/hyperlink" Target="https://clinicalinfo.hiv.gov/en/drugs/cabotegravir/patient%23:~:text=An%20application%20for%20marketing%20approval,an%20oral%20formulation%20of%20cabotegravir" TargetMode="External"/><Relationship Id="rId9" Type="http://schemas.openxmlformats.org/officeDocument/2006/relationships/hyperlink" Target="https://www.hptn.org/research/studies/hptn084"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1084" y="2050075"/>
            <a:ext cx="7772399" cy="2474409"/>
          </a:xfrm>
        </p:spPr>
        <p:txBody>
          <a:bodyPr/>
          <a:lstStyle/>
          <a:p>
            <a:r>
              <a:rPr lang="en-US" dirty="0"/>
              <a:t>Injectable </a:t>
            </a:r>
            <a:br>
              <a:rPr lang="en-US" dirty="0"/>
            </a:br>
            <a:r>
              <a:rPr lang="en-US" dirty="0"/>
              <a:t>HIV Therapy</a:t>
            </a:r>
          </a:p>
        </p:txBody>
      </p:sp>
      <p:sp>
        <p:nvSpPr>
          <p:cNvPr id="3" name="Subtitle 2"/>
          <p:cNvSpPr>
            <a:spLocks noGrp="1"/>
          </p:cNvSpPr>
          <p:nvPr>
            <p:ph type="subTitle" idx="1"/>
          </p:nvPr>
        </p:nvSpPr>
        <p:spPr>
          <a:xfrm>
            <a:off x="431677" y="4681685"/>
            <a:ext cx="8280646" cy="1066800"/>
          </a:xfrm>
        </p:spPr>
        <p:txBody>
          <a:bodyPr>
            <a:normAutofit fontScale="92500"/>
          </a:bodyPr>
          <a:lstStyle/>
          <a:p>
            <a:r>
              <a:rPr lang="en-US" b="1" dirty="0"/>
              <a:t>Larry York, PharmD, BCIDP, BCPS, AAHIVP</a:t>
            </a:r>
          </a:p>
          <a:p>
            <a:r>
              <a:rPr lang="en-US" dirty="0"/>
              <a:t>Slides created by and adapted from </a:t>
            </a:r>
            <a:r>
              <a:rPr lang="en-US" b="1" dirty="0"/>
              <a:t>Kendra O’Connor</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1D2EA5EF-C699-AF4C-BA42-C0A1CAAB713C}" type="slidenum">
              <a:rPr lang="en-US" smtClean="0"/>
              <a:t>1</a:t>
            </a:fld>
            <a:endParaRPr lang="en-US" dirty="0"/>
          </a:p>
        </p:txBody>
      </p:sp>
      <p:pic>
        <p:nvPicPr>
          <p:cNvPr id="1026" name="Picture 2" descr="Cabenuva kit packaging and two vials">
            <a:extLst>
              <a:ext uri="{FF2B5EF4-FFF2-40B4-BE49-F238E27FC236}">
                <a16:creationId xmlns:a16="http://schemas.microsoft.com/office/drawing/2014/main" id="{DC68E90C-6148-49B5-9A14-DA0BFA2AD4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6717" y="0"/>
            <a:ext cx="4367284" cy="4367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003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Administration Instructions</a:t>
            </a:r>
          </a:p>
        </p:txBody>
      </p:sp>
      <p:sp>
        <p:nvSpPr>
          <p:cNvPr id="3" name="Content Placeholder 2"/>
          <p:cNvSpPr>
            <a:spLocks noGrp="1"/>
          </p:cNvSpPr>
          <p:nvPr>
            <p:ph idx="1"/>
          </p:nvPr>
        </p:nvSpPr>
        <p:spPr/>
        <p:txBody>
          <a:bodyPr>
            <a:normAutofit fontScale="92500" lnSpcReduction="20000"/>
          </a:bodyPr>
          <a:lstStyle/>
          <a:p>
            <a:r>
              <a:rPr lang="en-US" dirty="0"/>
              <a:t>CAB/RPV should be removed from the refrigerator at least 15 minutes prior to preparing the injections to allow the medications to come to room temperature</a:t>
            </a:r>
          </a:p>
          <a:p>
            <a:endParaRPr lang="en-US" dirty="0"/>
          </a:p>
          <a:p>
            <a:r>
              <a:rPr lang="en-US" dirty="0"/>
              <a:t>The vials may remain in the carton at room temperature for up to 6 hours</a:t>
            </a:r>
          </a:p>
          <a:p>
            <a:pPr marL="0" indent="0">
              <a:buNone/>
            </a:pPr>
            <a:endParaRPr lang="en-US" dirty="0"/>
          </a:p>
          <a:p>
            <a:r>
              <a:rPr lang="en-US" dirty="0"/>
              <a:t>Once the suspensions have been drawn into syringes, they should be administered as soon as possible, but may remain in the syringes for up to 2 hours</a:t>
            </a:r>
          </a:p>
          <a:p>
            <a:endParaRPr lang="en-US" dirty="0"/>
          </a:p>
          <a:p>
            <a:r>
              <a:rPr lang="en-US" dirty="0"/>
              <a:t>Consider the BMI of the patient to ensure that the needle length is sufficient to reach the gluteus muscle</a:t>
            </a:r>
          </a:p>
        </p:txBody>
      </p:sp>
      <p:pic>
        <p:nvPicPr>
          <p:cNvPr id="4" name="Picture 3" descr="Clock with 15 minutes on i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82377" y="250942"/>
            <a:ext cx="1190394" cy="1190394"/>
          </a:xfrm>
          <a:prstGeom prst="rect">
            <a:avLst/>
          </a:prstGeom>
        </p:spPr>
      </p:pic>
      <p:sp>
        <p:nvSpPr>
          <p:cNvPr id="5" name="Slide Number Placeholder 3">
            <a:extLst>
              <a:ext uri="{FF2B5EF4-FFF2-40B4-BE49-F238E27FC236}">
                <a16:creationId xmlns:a16="http://schemas.microsoft.com/office/drawing/2014/main" id="{55D6BEEF-57C9-4C4F-B195-0C40EE19C80F}"/>
              </a:ext>
              <a:ext uri="{C183D7F6-B498-43B3-948B-1728B52AA6E4}">
                <adec:decorative xmlns:adec="http://schemas.microsoft.com/office/drawing/2017/decorative" val="1"/>
              </a:ext>
            </a:extLst>
          </p:cNvPr>
          <p:cNvSpPr>
            <a:spLocks noGrp="1"/>
          </p:cNvSpPr>
          <p:nvPr>
            <p:ph type="sldNum" sz="quarter" idx="12"/>
          </p:nvPr>
        </p:nvSpPr>
        <p:spPr>
          <a:xfrm>
            <a:off x="8531788" y="6305882"/>
            <a:ext cx="548640" cy="396240"/>
          </a:xfrm>
        </p:spPr>
        <p:txBody>
          <a:bodyPr/>
          <a:lstStyle/>
          <a:p>
            <a:fld id="{1D2EA5EF-C699-AF4C-BA42-C0A1CAAB713C}" type="slidenum">
              <a:rPr lang="en-US" smtClean="0"/>
              <a:t>10</a:t>
            </a:fld>
            <a:endParaRPr lang="en-US" dirty="0"/>
          </a:p>
        </p:txBody>
      </p:sp>
    </p:spTree>
    <p:extLst>
      <p:ext uri="{BB962C8B-B14F-4D97-AF65-F5344CB8AC3E}">
        <p14:creationId xmlns:p14="http://schemas.microsoft.com/office/powerpoint/2010/main" val="3890929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Adherence</a:t>
            </a:r>
          </a:p>
        </p:txBody>
      </p:sp>
      <p:sp>
        <p:nvSpPr>
          <p:cNvPr id="3" name="Content Placeholder 2"/>
          <p:cNvSpPr>
            <a:spLocks noGrp="1"/>
          </p:cNvSpPr>
          <p:nvPr>
            <p:ph idx="1"/>
          </p:nvPr>
        </p:nvSpPr>
        <p:spPr/>
        <p:txBody>
          <a:bodyPr>
            <a:normAutofit fontScale="92500" lnSpcReduction="10000"/>
          </a:bodyPr>
          <a:lstStyle/>
          <a:p>
            <a:r>
              <a:rPr lang="en-US" dirty="0"/>
              <a:t>CAB/RPV must be administered by a healthcare professional</a:t>
            </a:r>
          </a:p>
          <a:p>
            <a:endParaRPr lang="en-US" dirty="0"/>
          </a:p>
          <a:p>
            <a:r>
              <a:rPr lang="en-US" dirty="0"/>
              <a:t>Patient must agree to required monthly injection dosing schedule</a:t>
            </a:r>
          </a:p>
          <a:p>
            <a:endParaRPr lang="en-US" dirty="0"/>
          </a:p>
          <a:p>
            <a:r>
              <a:rPr lang="en-US" dirty="0"/>
              <a:t>Patients should be counseled on the importance of adherence to scheduled dosing visits to help maintain viral suppression and avoid potential development of resistance with missed doses</a:t>
            </a:r>
          </a:p>
          <a:p>
            <a:endParaRPr lang="en-US" dirty="0"/>
          </a:p>
          <a:p>
            <a:r>
              <a:rPr lang="en-US" dirty="0"/>
              <a:t>CAB/RPV may be given up to 7 days before or after the date the patient is scheduled to receive monthly injections</a:t>
            </a:r>
          </a:p>
        </p:txBody>
      </p:sp>
      <p:pic>
        <p:nvPicPr>
          <p:cNvPr id="6" name="Picture 5" descr="Remember to schedule the injection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20354" y="0"/>
            <a:ext cx="2523646" cy="1261823"/>
          </a:xfrm>
          <a:prstGeom prst="rect">
            <a:avLst/>
          </a:prstGeom>
        </p:spPr>
      </p:pic>
      <p:sp>
        <p:nvSpPr>
          <p:cNvPr id="7" name="Slide Number Placeholder 3">
            <a:extLst>
              <a:ext uri="{FF2B5EF4-FFF2-40B4-BE49-F238E27FC236}">
                <a16:creationId xmlns:a16="http://schemas.microsoft.com/office/drawing/2014/main" id="{F64EEDEC-0657-4105-83DB-6F891E7E6D7E}"/>
              </a:ext>
              <a:ext uri="{C183D7F6-B498-43B3-948B-1728B52AA6E4}">
                <adec:decorative xmlns:adec="http://schemas.microsoft.com/office/drawing/2017/decorative" val="1"/>
              </a:ext>
            </a:extLst>
          </p:cNvPr>
          <p:cNvSpPr>
            <a:spLocks noGrp="1"/>
          </p:cNvSpPr>
          <p:nvPr>
            <p:ph type="sldNum" sz="quarter" idx="12"/>
          </p:nvPr>
        </p:nvSpPr>
        <p:spPr>
          <a:xfrm>
            <a:off x="8531788" y="6305882"/>
            <a:ext cx="548640" cy="396240"/>
          </a:xfrm>
        </p:spPr>
        <p:txBody>
          <a:bodyPr/>
          <a:lstStyle/>
          <a:p>
            <a:fld id="{1D2EA5EF-C699-AF4C-BA42-C0A1CAAB713C}" type="slidenum">
              <a:rPr lang="en-US" smtClean="0"/>
              <a:t>11</a:t>
            </a:fld>
            <a:endParaRPr lang="en-US" dirty="0"/>
          </a:p>
        </p:txBody>
      </p:sp>
    </p:spTree>
    <p:extLst>
      <p:ext uri="{BB962C8B-B14F-4D97-AF65-F5344CB8AC3E}">
        <p14:creationId xmlns:p14="http://schemas.microsoft.com/office/powerpoint/2010/main" val="1206043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Missed Injections</a:t>
            </a:r>
          </a:p>
        </p:txBody>
      </p:sp>
      <p:sp>
        <p:nvSpPr>
          <p:cNvPr id="3" name="Content Placeholder 2"/>
          <p:cNvSpPr>
            <a:spLocks noGrp="1"/>
          </p:cNvSpPr>
          <p:nvPr>
            <p:ph idx="1"/>
          </p:nvPr>
        </p:nvSpPr>
        <p:spPr/>
        <p:txBody>
          <a:bodyPr>
            <a:normAutofit fontScale="85000" lnSpcReduction="10000"/>
          </a:bodyPr>
          <a:lstStyle/>
          <a:p>
            <a:r>
              <a:rPr lang="en-US" dirty="0"/>
              <a:t>Patients who miss a scheduled injection by more than 7 days (and oral therapy has not been taken in the interim) should be clinically reassessed to ensure resumption of therapy remains appropriate</a:t>
            </a:r>
          </a:p>
          <a:p>
            <a:endParaRPr lang="en-US" dirty="0"/>
          </a:p>
          <a:p>
            <a:r>
              <a:rPr lang="en-US" dirty="0"/>
              <a:t>Planned missed injections:</a:t>
            </a:r>
          </a:p>
          <a:p>
            <a:pPr lvl="1"/>
            <a:r>
              <a:rPr lang="en-US" dirty="0"/>
              <a:t>If a patient plans to miss a scheduled injection visit by more than 7 days, daily oral therapy may be taken to replace up to 2 consecutive monthly injection visits</a:t>
            </a:r>
          </a:p>
          <a:p>
            <a:pPr lvl="2"/>
            <a:r>
              <a:rPr lang="en-US" dirty="0"/>
              <a:t>The oral dosing is the same as during the trial period prior to starting CAB/RPV.</a:t>
            </a:r>
          </a:p>
          <a:p>
            <a:pPr lvl="2"/>
            <a:r>
              <a:rPr lang="en-US" dirty="0"/>
              <a:t>The first dose of oral therapy should be taken ~1 month after the last injection dose and continued until the day injection dosing is restarted</a:t>
            </a:r>
          </a:p>
          <a:p>
            <a:pPr lvl="2"/>
            <a:r>
              <a:rPr lang="en-US" dirty="0"/>
              <a:t>If injections are restarted, the higher (loading dose) must be given again</a:t>
            </a:r>
          </a:p>
        </p:txBody>
      </p:sp>
      <p:pic>
        <p:nvPicPr>
          <p:cNvPr id="4" name="Picture 3" descr="Plan missed injection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837528" y="18750"/>
            <a:ext cx="2306472" cy="1243686"/>
          </a:xfrm>
          <a:prstGeom prst="rect">
            <a:avLst/>
          </a:prstGeom>
        </p:spPr>
      </p:pic>
      <p:sp>
        <p:nvSpPr>
          <p:cNvPr id="5" name="Slide Number Placeholder 3">
            <a:extLst>
              <a:ext uri="{FF2B5EF4-FFF2-40B4-BE49-F238E27FC236}">
                <a16:creationId xmlns:a16="http://schemas.microsoft.com/office/drawing/2014/main" id="{5ACD0420-76AB-4CA3-9DA1-AB007CB1EB35}"/>
              </a:ext>
              <a:ext uri="{C183D7F6-B498-43B3-948B-1728B52AA6E4}">
                <adec:decorative xmlns:adec="http://schemas.microsoft.com/office/drawing/2017/decorative" val="1"/>
              </a:ext>
            </a:extLst>
          </p:cNvPr>
          <p:cNvSpPr>
            <a:spLocks noGrp="1"/>
          </p:cNvSpPr>
          <p:nvPr>
            <p:ph type="sldNum" sz="quarter" idx="12"/>
          </p:nvPr>
        </p:nvSpPr>
        <p:spPr>
          <a:xfrm>
            <a:off x="8531788" y="6305882"/>
            <a:ext cx="548640" cy="396240"/>
          </a:xfrm>
        </p:spPr>
        <p:txBody>
          <a:bodyPr/>
          <a:lstStyle/>
          <a:p>
            <a:fld id="{1D2EA5EF-C699-AF4C-BA42-C0A1CAAB713C}" type="slidenum">
              <a:rPr lang="en-US" smtClean="0"/>
              <a:t>12</a:t>
            </a:fld>
            <a:endParaRPr lang="en-US" dirty="0"/>
          </a:p>
        </p:txBody>
      </p:sp>
    </p:spTree>
    <p:extLst>
      <p:ext uri="{BB962C8B-B14F-4D97-AF65-F5344CB8AC3E}">
        <p14:creationId xmlns:p14="http://schemas.microsoft.com/office/powerpoint/2010/main" val="4156914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Contraindications</a:t>
            </a:r>
          </a:p>
        </p:txBody>
      </p:sp>
      <p:sp>
        <p:nvSpPr>
          <p:cNvPr id="3" name="Content Placeholder 2"/>
          <p:cNvSpPr>
            <a:spLocks noGrp="1"/>
          </p:cNvSpPr>
          <p:nvPr>
            <p:ph idx="1"/>
          </p:nvPr>
        </p:nvSpPr>
        <p:spPr>
          <a:xfrm>
            <a:off x="303373" y="1682045"/>
            <a:ext cx="8623226" cy="4367299"/>
          </a:xfrm>
        </p:spPr>
        <p:txBody>
          <a:bodyPr>
            <a:normAutofit/>
          </a:bodyPr>
          <a:lstStyle/>
          <a:p>
            <a:r>
              <a:rPr lang="en-US" sz="3200" dirty="0"/>
              <a:t>Patients who do </a:t>
            </a:r>
            <a:r>
              <a:rPr lang="en-US" sz="3200" u="sng" dirty="0"/>
              <a:t>NOT</a:t>
            </a:r>
            <a:r>
              <a:rPr lang="en-US" sz="3200" dirty="0"/>
              <a:t> qualify for CAB/RPV :</a:t>
            </a:r>
          </a:p>
          <a:p>
            <a:pPr lvl="1"/>
            <a:r>
              <a:rPr lang="en-US" sz="2800" dirty="0"/>
              <a:t>Anyone who has had a previous allergic (hypersensitivity) reaction to either </a:t>
            </a:r>
            <a:r>
              <a:rPr lang="en-US" sz="2800" dirty="0" err="1"/>
              <a:t>cabotegravir</a:t>
            </a:r>
            <a:r>
              <a:rPr lang="en-US" sz="2800" dirty="0"/>
              <a:t> or </a:t>
            </a:r>
            <a:r>
              <a:rPr lang="en-US" sz="2800" dirty="0" err="1"/>
              <a:t>rilpivirine</a:t>
            </a:r>
            <a:endParaRPr lang="en-US" sz="2800" dirty="0"/>
          </a:p>
          <a:p>
            <a:pPr lvl="1"/>
            <a:r>
              <a:rPr lang="en-US" sz="2800" dirty="0"/>
              <a:t>Anyone taking other medications that interact with either </a:t>
            </a:r>
            <a:r>
              <a:rPr lang="en-US" sz="2800" dirty="0" err="1"/>
              <a:t>cabotegravir</a:t>
            </a:r>
            <a:r>
              <a:rPr lang="en-US" sz="2800" dirty="0"/>
              <a:t> or </a:t>
            </a:r>
            <a:r>
              <a:rPr lang="en-US" sz="2800" dirty="0" err="1"/>
              <a:t>rilpivirine</a:t>
            </a:r>
            <a:r>
              <a:rPr lang="en-US" sz="2800" dirty="0"/>
              <a:t> to cause significant decreases in the plasma concentrations of them</a:t>
            </a:r>
          </a:p>
          <a:p>
            <a:pPr lvl="2"/>
            <a:r>
              <a:rPr lang="en-US" sz="2400" dirty="0"/>
              <a:t>This may result in loss of </a:t>
            </a:r>
            <a:r>
              <a:rPr lang="en-US" sz="2400" dirty="0" err="1"/>
              <a:t>virologic</a:t>
            </a:r>
            <a:r>
              <a:rPr lang="en-US" sz="2400" dirty="0"/>
              <a:t> response</a:t>
            </a:r>
          </a:p>
        </p:txBody>
      </p:sp>
      <p:pic>
        <p:nvPicPr>
          <p:cNvPr id="5" name="Picture 4" descr="variety of medications that may interac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741293" y="8554"/>
            <a:ext cx="2402707" cy="1600203"/>
          </a:xfrm>
          <a:prstGeom prst="rect">
            <a:avLst/>
          </a:prstGeom>
        </p:spPr>
      </p:pic>
      <p:sp>
        <p:nvSpPr>
          <p:cNvPr id="6" name="Slide Number Placeholder 3">
            <a:extLst>
              <a:ext uri="{FF2B5EF4-FFF2-40B4-BE49-F238E27FC236}">
                <a16:creationId xmlns:a16="http://schemas.microsoft.com/office/drawing/2014/main" id="{B7D10B32-310E-47A2-A7E3-6BA4A90A7677}"/>
              </a:ext>
              <a:ext uri="{C183D7F6-B498-43B3-948B-1728B52AA6E4}">
                <adec:decorative xmlns:adec="http://schemas.microsoft.com/office/drawing/2017/decorative" val="1"/>
              </a:ext>
            </a:extLst>
          </p:cNvPr>
          <p:cNvSpPr>
            <a:spLocks noGrp="1"/>
          </p:cNvSpPr>
          <p:nvPr>
            <p:ph type="sldNum" sz="quarter" idx="12"/>
          </p:nvPr>
        </p:nvSpPr>
        <p:spPr>
          <a:xfrm>
            <a:off x="8531788" y="6305882"/>
            <a:ext cx="548640" cy="396240"/>
          </a:xfrm>
        </p:spPr>
        <p:txBody>
          <a:bodyPr/>
          <a:lstStyle/>
          <a:p>
            <a:fld id="{1D2EA5EF-C699-AF4C-BA42-C0A1CAAB713C}" type="slidenum">
              <a:rPr lang="en-US" smtClean="0"/>
              <a:t>13</a:t>
            </a:fld>
            <a:endParaRPr lang="en-US" dirty="0"/>
          </a:p>
        </p:txBody>
      </p:sp>
    </p:spTree>
    <p:extLst>
      <p:ext uri="{BB962C8B-B14F-4D97-AF65-F5344CB8AC3E}">
        <p14:creationId xmlns:p14="http://schemas.microsoft.com/office/powerpoint/2010/main" val="3445895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Warnings and Precautions</a:t>
            </a:r>
          </a:p>
        </p:txBody>
      </p:sp>
      <p:sp>
        <p:nvSpPr>
          <p:cNvPr id="3" name="Content Placeholder 2"/>
          <p:cNvSpPr>
            <a:spLocks noGrp="1"/>
          </p:cNvSpPr>
          <p:nvPr>
            <p:ph idx="1"/>
          </p:nvPr>
        </p:nvSpPr>
        <p:spPr/>
        <p:txBody>
          <a:bodyPr>
            <a:normAutofit fontScale="85000" lnSpcReduction="10000"/>
          </a:bodyPr>
          <a:lstStyle/>
          <a:p>
            <a:r>
              <a:rPr lang="en-US" dirty="0"/>
              <a:t>Allergic (hypersensitivity) reactions have been reported with </a:t>
            </a:r>
            <a:r>
              <a:rPr lang="en-US" dirty="0" err="1"/>
              <a:t>rilpivirine</a:t>
            </a:r>
            <a:endParaRPr lang="en-US" dirty="0"/>
          </a:p>
          <a:p>
            <a:pPr lvl="1"/>
            <a:r>
              <a:rPr lang="en-US" dirty="0"/>
              <a:t>Discontinue CAB/RPV immediately if signs or symptoms of allergic reactions develop (including, but not limited to, severe rash, or rash accompanied by fever, discomfort, fatigue, muscle or joint aches, oral blisters or lesions, pink eye, facial swelling, &amp;/or difficulty breathing) </a:t>
            </a:r>
          </a:p>
          <a:p>
            <a:endParaRPr lang="en-US" dirty="0"/>
          </a:p>
          <a:p>
            <a:r>
              <a:rPr lang="en-US" dirty="0"/>
              <a:t>Serious post-injection reactions with </a:t>
            </a:r>
            <a:r>
              <a:rPr lang="en-US" dirty="0" err="1"/>
              <a:t>rilpivirine</a:t>
            </a:r>
            <a:r>
              <a:rPr lang="en-US" dirty="0"/>
              <a:t> were reported</a:t>
            </a:r>
          </a:p>
          <a:p>
            <a:pPr lvl="1"/>
            <a:r>
              <a:rPr lang="en-US" dirty="0"/>
              <a:t>These include: difficulty breathing, agitation, abdominal cramping, flushing, sweating, oral numbness, &amp; changes in BP within minutes after receiving the injection</a:t>
            </a:r>
          </a:p>
          <a:p>
            <a:pPr lvl="1"/>
            <a:r>
              <a:rPr lang="en-US" dirty="0"/>
              <a:t>Monitor (for ~10 minutes) and treat if needed (typically began to resolve within a few minutes after the injection)</a:t>
            </a:r>
          </a:p>
          <a:p>
            <a:pPr lvl="1"/>
            <a:r>
              <a:rPr lang="en-US" dirty="0"/>
              <a:t>These events have been associated with unintentional (partial) IV administration</a:t>
            </a:r>
          </a:p>
        </p:txBody>
      </p:sp>
      <p:pic>
        <p:nvPicPr>
          <p:cNvPr id="4" name="Picture 3" descr="Warning sign"/>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95253" y="372291"/>
            <a:ext cx="2455817" cy="1227909"/>
          </a:xfrm>
          <a:prstGeom prst="rect">
            <a:avLst/>
          </a:prstGeom>
        </p:spPr>
      </p:pic>
      <p:sp>
        <p:nvSpPr>
          <p:cNvPr id="5" name="Slide Number Placeholder 3">
            <a:extLst>
              <a:ext uri="{FF2B5EF4-FFF2-40B4-BE49-F238E27FC236}">
                <a16:creationId xmlns:a16="http://schemas.microsoft.com/office/drawing/2014/main" id="{44C3DF16-865C-4894-92D8-5C68385EEAA1}"/>
              </a:ext>
              <a:ext uri="{C183D7F6-B498-43B3-948B-1728B52AA6E4}">
                <adec:decorative xmlns:adec="http://schemas.microsoft.com/office/drawing/2017/decorative" val="1"/>
              </a:ext>
            </a:extLst>
          </p:cNvPr>
          <p:cNvSpPr>
            <a:spLocks noGrp="1"/>
          </p:cNvSpPr>
          <p:nvPr>
            <p:ph type="sldNum" sz="quarter" idx="12"/>
          </p:nvPr>
        </p:nvSpPr>
        <p:spPr>
          <a:xfrm>
            <a:off x="8531788" y="6305882"/>
            <a:ext cx="548640" cy="396240"/>
          </a:xfrm>
        </p:spPr>
        <p:txBody>
          <a:bodyPr/>
          <a:lstStyle/>
          <a:p>
            <a:fld id="{1D2EA5EF-C699-AF4C-BA42-C0A1CAAB713C}" type="slidenum">
              <a:rPr lang="en-US" smtClean="0"/>
              <a:t>14</a:t>
            </a:fld>
            <a:endParaRPr lang="en-US" dirty="0"/>
          </a:p>
        </p:txBody>
      </p:sp>
    </p:spTree>
    <p:extLst>
      <p:ext uri="{BB962C8B-B14F-4D97-AF65-F5344CB8AC3E}">
        <p14:creationId xmlns:p14="http://schemas.microsoft.com/office/powerpoint/2010/main" val="1018733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Warnings and Precautions for Hepatotoxicity and Depressive Disorders</a:t>
            </a:r>
          </a:p>
        </p:txBody>
      </p:sp>
      <p:sp>
        <p:nvSpPr>
          <p:cNvPr id="3" name="Content Placeholder 2"/>
          <p:cNvSpPr>
            <a:spLocks noGrp="1"/>
          </p:cNvSpPr>
          <p:nvPr>
            <p:ph idx="1"/>
          </p:nvPr>
        </p:nvSpPr>
        <p:spPr/>
        <p:txBody>
          <a:bodyPr>
            <a:normAutofit fontScale="92500" lnSpcReduction="20000"/>
          </a:bodyPr>
          <a:lstStyle/>
          <a:p>
            <a:r>
              <a:rPr lang="en-US" dirty="0"/>
              <a:t>Hepatotoxicity (liver toxicity) has been reported with CAB/RPV use</a:t>
            </a:r>
          </a:p>
          <a:p>
            <a:pPr lvl="1"/>
            <a:r>
              <a:rPr lang="en-US" dirty="0"/>
              <a:t>Monitoring of liver chemistries is recommended</a:t>
            </a:r>
          </a:p>
          <a:p>
            <a:pPr lvl="1"/>
            <a:r>
              <a:rPr lang="en-US" dirty="0"/>
              <a:t>Discontinue CAB/RPV if hepatotoxicity is suspected</a:t>
            </a:r>
          </a:p>
          <a:p>
            <a:pPr lvl="1"/>
            <a:r>
              <a:rPr lang="en-US" dirty="0"/>
              <a:t>Patients with underlying liver disease or marked elevations in AST/ALT prior to treatment may be at increased risk for worsening or development of AST/ALT elevations</a:t>
            </a:r>
          </a:p>
          <a:p>
            <a:endParaRPr lang="en-US" dirty="0"/>
          </a:p>
          <a:p>
            <a:r>
              <a:rPr lang="en-US" dirty="0"/>
              <a:t>Depressive disorders have been reported with CAB/RPV</a:t>
            </a:r>
          </a:p>
          <a:p>
            <a:pPr lvl="1"/>
            <a:r>
              <a:rPr lang="en-US" dirty="0"/>
              <a:t>Immediate medical evaluation is recommended for depressive symptoms (including depressed mood, depression, major depression, mood altered, mood swings, unease/general dissatisfaction with life, negative thoughts, suicidal ideation or attempt) </a:t>
            </a:r>
          </a:p>
          <a:p>
            <a:pPr lvl="1"/>
            <a:endParaRPr lang="en-US" dirty="0"/>
          </a:p>
        </p:txBody>
      </p:sp>
      <p:sp>
        <p:nvSpPr>
          <p:cNvPr id="4" name="Slide Number Placeholder 3">
            <a:extLst>
              <a:ext uri="{FF2B5EF4-FFF2-40B4-BE49-F238E27FC236}">
                <a16:creationId xmlns:a16="http://schemas.microsoft.com/office/drawing/2014/main" id="{F0417FB3-DC9D-48D0-8FE8-C72A5201EC84}"/>
              </a:ext>
              <a:ext uri="{C183D7F6-B498-43B3-948B-1728B52AA6E4}">
                <adec:decorative xmlns:adec="http://schemas.microsoft.com/office/drawing/2017/decorative" val="1"/>
              </a:ext>
            </a:extLst>
          </p:cNvPr>
          <p:cNvSpPr>
            <a:spLocks noGrp="1"/>
          </p:cNvSpPr>
          <p:nvPr>
            <p:ph type="sldNum" sz="quarter" idx="12"/>
          </p:nvPr>
        </p:nvSpPr>
        <p:spPr>
          <a:xfrm>
            <a:off x="8531788" y="6305882"/>
            <a:ext cx="548640" cy="396240"/>
          </a:xfrm>
        </p:spPr>
        <p:txBody>
          <a:bodyPr/>
          <a:lstStyle/>
          <a:p>
            <a:fld id="{1D2EA5EF-C699-AF4C-BA42-C0A1CAAB713C}" type="slidenum">
              <a:rPr lang="en-US" smtClean="0"/>
              <a:t>15</a:t>
            </a:fld>
            <a:endParaRPr lang="en-US" dirty="0"/>
          </a:p>
        </p:txBody>
      </p:sp>
    </p:spTree>
    <p:extLst>
      <p:ext uri="{BB962C8B-B14F-4D97-AF65-F5344CB8AC3E}">
        <p14:creationId xmlns:p14="http://schemas.microsoft.com/office/powerpoint/2010/main" val="1179660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Warnings and Precautions for Residual Concentrations</a:t>
            </a:r>
          </a:p>
        </p:txBody>
      </p:sp>
      <p:sp>
        <p:nvSpPr>
          <p:cNvPr id="3" name="Content Placeholder 2"/>
          <p:cNvSpPr>
            <a:spLocks noGrp="1"/>
          </p:cNvSpPr>
          <p:nvPr>
            <p:ph idx="1"/>
          </p:nvPr>
        </p:nvSpPr>
        <p:spPr/>
        <p:txBody>
          <a:bodyPr>
            <a:noAutofit/>
          </a:bodyPr>
          <a:lstStyle/>
          <a:p>
            <a:r>
              <a:rPr lang="en-US" sz="2800" dirty="0"/>
              <a:t>Residual concentrations of </a:t>
            </a:r>
            <a:r>
              <a:rPr lang="en-US" sz="2800" dirty="0" err="1"/>
              <a:t>cabotegravir</a:t>
            </a:r>
            <a:r>
              <a:rPr lang="en-US" sz="2800" dirty="0"/>
              <a:t> and </a:t>
            </a:r>
            <a:r>
              <a:rPr lang="en-US" sz="2800" dirty="0" err="1"/>
              <a:t>rilpivirine</a:t>
            </a:r>
            <a:r>
              <a:rPr lang="en-US" sz="2800" dirty="0"/>
              <a:t> may remain in the systemic circulation of patients for </a:t>
            </a:r>
            <a:r>
              <a:rPr lang="en-US" sz="2800" u="sng" dirty="0"/>
              <a:t>up to 12 months or longer</a:t>
            </a:r>
          </a:p>
          <a:p>
            <a:pPr lvl="1"/>
            <a:r>
              <a:rPr lang="en-US" sz="2400" dirty="0"/>
              <a:t>It is essential to initiate an alternative, fully suppressive ARV regimen no later than 1 month after the final injection of Cabenuva to avoid potential resistance to these ARVs</a:t>
            </a:r>
          </a:p>
          <a:p>
            <a:pPr lvl="1"/>
            <a:r>
              <a:rPr lang="en-US" sz="2400" dirty="0"/>
              <a:t>If </a:t>
            </a:r>
            <a:r>
              <a:rPr lang="en-US" sz="2400" dirty="0" err="1"/>
              <a:t>virologic</a:t>
            </a:r>
            <a:r>
              <a:rPr lang="en-US" sz="2400" dirty="0"/>
              <a:t> failure is suspected, an alternate regimen should be prescribed as soon as possible</a:t>
            </a:r>
          </a:p>
        </p:txBody>
      </p:sp>
      <p:sp>
        <p:nvSpPr>
          <p:cNvPr id="4" name="Slide Number Placeholder 3">
            <a:extLst>
              <a:ext uri="{FF2B5EF4-FFF2-40B4-BE49-F238E27FC236}">
                <a16:creationId xmlns:a16="http://schemas.microsoft.com/office/drawing/2014/main" id="{CD108B5A-D7D5-4416-98F7-B6FB6B79D6C4}"/>
              </a:ext>
              <a:ext uri="{C183D7F6-B498-43B3-948B-1728B52AA6E4}">
                <adec:decorative xmlns:adec="http://schemas.microsoft.com/office/drawing/2017/decorative" val="1"/>
              </a:ext>
            </a:extLst>
          </p:cNvPr>
          <p:cNvSpPr>
            <a:spLocks noGrp="1"/>
          </p:cNvSpPr>
          <p:nvPr>
            <p:ph type="sldNum" sz="quarter" idx="12"/>
          </p:nvPr>
        </p:nvSpPr>
        <p:spPr>
          <a:xfrm>
            <a:off x="8531788" y="6305882"/>
            <a:ext cx="548640" cy="396240"/>
          </a:xfrm>
        </p:spPr>
        <p:txBody>
          <a:bodyPr/>
          <a:lstStyle/>
          <a:p>
            <a:fld id="{1D2EA5EF-C699-AF4C-BA42-C0A1CAAB713C}" type="slidenum">
              <a:rPr lang="en-US" smtClean="0"/>
              <a:t>16</a:t>
            </a:fld>
            <a:endParaRPr lang="en-US" dirty="0"/>
          </a:p>
        </p:txBody>
      </p:sp>
    </p:spTree>
    <p:extLst>
      <p:ext uri="{BB962C8B-B14F-4D97-AF65-F5344CB8AC3E}">
        <p14:creationId xmlns:p14="http://schemas.microsoft.com/office/powerpoint/2010/main" val="105962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Adverse Reactions</a:t>
            </a:r>
          </a:p>
        </p:txBody>
      </p:sp>
      <p:sp>
        <p:nvSpPr>
          <p:cNvPr id="3" name="Content Placeholder 2"/>
          <p:cNvSpPr>
            <a:spLocks noGrp="1"/>
          </p:cNvSpPr>
          <p:nvPr>
            <p:ph idx="1"/>
          </p:nvPr>
        </p:nvSpPr>
        <p:spPr/>
        <p:txBody>
          <a:bodyPr>
            <a:noAutofit/>
          </a:bodyPr>
          <a:lstStyle/>
          <a:p>
            <a:r>
              <a:rPr lang="en-US" dirty="0"/>
              <a:t>The most common side effects observed </a:t>
            </a:r>
            <a:r>
              <a:rPr lang="en-US" u="sng" dirty="0"/>
              <a:t>in at least 2% of patients</a:t>
            </a:r>
            <a:r>
              <a:rPr lang="en-US" dirty="0"/>
              <a:t> who received CAB/RPV were: </a:t>
            </a:r>
          </a:p>
          <a:p>
            <a:pPr lvl="1"/>
            <a:r>
              <a:rPr lang="en-US" dirty="0"/>
              <a:t>Injection site reactions </a:t>
            </a:r>
          </a:p>
          <a:p>
            <a:pPr lvl="1"/>
            <a:r>
              <a:rPr lang="en-US" dirty="0"/>
              <a:t>Fever (pyrexia)</a:t>
            </a:r>
          </a:p>
          <a:p>
            <a:pPr lvl="1"/>
            <a:r>
              <a:rPr lang="en-US" dirty="0"/>
              <a:t>Tiredness (fatigue)</a:t>
            </a:r>
          </a:p>
          <a:p>
            <a:pPr lvl="1"/>
            <a:r>
              <a:rPr lang="en-US" dirty="0"/>
              <a:t>Headache</a:t>
            </a:r>
          </a:p>
          <a:p>
            <a:pPr lvl="1"/>
            <a:r>
              <a:rPr lang="en-US" dirty="0"/>
              <a:t>Muscle pain</a:t>
            </a:r>
          </a:p>
          <a:p>
            <a:pPr lvl="1"/>
            <a:r>
              <a:rPr lang="en-US" dirty="0"/>
              <a:t>Nausea</a:t>
            </a:r>
          </a:p>
          <a:p>
            <a:pPr lvl="1"/>
            <a:r>
              <a:rPr lang="en-US" dirty="0"/>
              <a:t>Sleep disorders</a:t>
            </a:r>
          </a:p>
          <a:p>
            <a:pPr lvl="1"/>
            <a:r>
              <a:rPr lang="en-US" dirty="0"/>
              <a:t>Dizziness</a:t>
            </a:r>
          </a:p>
          <a:p>
            <a:pPr lvl="1"/>
            <a:r>
              <a:rPr lang="en-US" dirty="0"/>
              <a:t>Rash</a:t>
            </a:r>
          </a:p>
        </p:txBody>
      </p:sp>
      <p:sp>
        <p:nvSpPr>
          <p:cNvPr id="5" name="Slide Number Placeholder 3">
            <a:extLst>
              <a:ext uri="{FF2B5EF4-FFF2-40B4-BE49-F238E27FC236}">
                <a16:creationId xmlns:a16="http://schemas.microsoft.com/office/drawing/2014/main" id="{BBD0E6B8-D47C-49F5-8286-1852D9D97FDF}"/>
              </a:ext>
              <a:ext uri="{C183D7F6-B498-43B3-948B-1728B52AA6E4}">
                <adec:decorative xmlns:adec="http://schemas.microsoft.com/office/drawing/2017/decorative" val="1"/>
              </a:ext>
            </a:extLst>
          </p:cNvPr>
          <p:cNvSpPr>
            <a:spLocks noGrp="1"/>
          </p:cNvSpPr>
          <p:nvPr>
            <p:ph type="sldNum" sz="quarter" idx="12"/>
          </p:nvPr>
        </p:nvSpPr>
        <p:spPr>
          <a:xfrm>
            <a:off x="8531788" y="6305882"/>
            <a:ext cx="548640" cy="396240"/>
          </a:xfrm>
        </p:spPr>
        <p:txBody>
          <a:bodyPr/>
          <a:lstStyle/>
          <a:p>
            <a:fld id="{1D2EA5EF-C699-AF4C-BA42-C0A1CAAB713C}" type="slidenum">
              <a:rPr lang="en-US" smtClean="0"/>
              <a:t>17</a:t>
            </a:fld>
            <a:endParaRPr lang="en-US" dirty="0"/>
          </a:p>
        </p:txBody>
      </p:sp>
    </p:spTree>
    <p:extLst>
      <p:ext uri="{BB962C8B-B14F-4D97-AF65-F5344CB8AC3E}">
        <p14:creationId xmlns:p14="http://schemas.microsoft.com/office/powerpoint/2010/main" val="187952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Adverse Reactions Continued</a:t>
            </a:r>
          </a:p>
        </p:txBody>
      </p:sp>
      <p:sp>
        <p:nvSpPr>
          <p:cNvPr id="3" name="Content Placeholder 2"/>
          <p:cNvSpPr>
            <a:spLocks noGrp="1"/>
          </p:cNvSpPr>
          <p:nvPr>
            <p:ph idx="1"/>
          </p:nvPr>
        </p:nvSpPr>
        <p:spPr/>
        <p:txBody>
          <a:bodyPr>
            <a:normAutofit fontScale="92500" lnSpcReduction="20000"/>
          </a:bodyPr>
          <a:lstStyle/>
          <a:p>
            <a:r>
              <a:rPr lang="en-US" dirty="0"/>
              <a:t>Less common side effects observed in </a:t>
            </a:r>
            <a:r>
              <a:rPr lang="en-US" u="sng" dirty="0"/>
              <a:t>less than 2% of patients</a:t>
            </a:r>
            <a:r>
              <a:rPr lang="en-US" dirty="0"/>
              <a:t> who received CAB/RPV were: </a:t>
            </a:r>
          </a:p>
          <a:p>
            <a:pPr lvl="1"/>
            <a:r>
              <a:rPr lang="en-US" dirty="0"/>
              <a:t>Abdominal pain</a:t>
            </a:r>
          </a:p>
          <a:p>
            <a:pPr lvl="1"/>
            <a:r>
              <a:rPr lang="en-US" dirty="0"/>
              <a:t>Inflammation/irritation of the stomach lining</a:t>
            </a:r>
          </a:p>
          <a:p>
            <a:pPr lvl="1"/>
            <a:r>
              <a:rPr lang="en-US" dirty="0"/>
              <a:t>Indigestion</a:t>
            </a:r>
          </a:p>
          <a:p>
            <a:pPr lvl="1"/>
            <a:r>
              <a:rPr lang="en-US" dirty="0"/>
              <a:t>Vomiting</a:t>
            </a:r>
          </a:p>
          <a:p>
            <a:pPr lvl="1"/>
            <a:r>
              <a:rPr lang="en-US" dirty="0"/>
              <a:t>Diarrhea</a:t>
            </a:r>
          </a:p>
          <a:p>
            <a:pPr lvl="1"/>
            <a:r>
              <a:rPr lang="en-US" dirty="0"/>
              <a:t>Gas</a:t>
            </a:r>
          </a:p>
          <a:p>
            <a:pPr lvl="1"/>
            <a:r>
              <a:rPr lang="en-US" dirty="0"/>
              <a:t>Hepatotoxicity</a:t>
            </a:r>
          </a:p>
          <a:p>
            <a:pPr lvl="1"/>
            <a:r>
              <a:rPr lang="en-US" dirty="0"/>
              <a:t>Weight increase</a:t>
            </a:r>
          </a:p>
          <a:p>
            <a:pPr lvl="1"/>
            <a:r>
              <a:rPr lang="en-US" dirty="0"/>
              <a:t>Anxiety (including irritability)</a:t>
            </a:r>
          </a:p>
          <a:p>
            <a:pPr lvl="1"/>
            <a:r>
              <a:rPr lang="en-US" dirty="0"/>
              <a:t>Depression</a:t>
            </a:r>
          </a:p>
          <a:p>
            <a:pPr lvl="1"/>
            <a:r>
              <a:rPr lang="en-US" dirty="0"/>
              <a:t>Abnormal dreams</a:t>
            </a:r>
          </a:p>
          <a:p>
            <a:pPr lvl="1"/>
            <a:r>
              <a:rPr lang="en-US" dirty="0"/>
              <a:t>Allergic reactions</a:t>
            </a:r>
          </a:p>
        </p:txBody>
      </p:sp>
      <p:sp>
        <p:nvSpPr>
          <p:cNvPr id="4" name="Slide Number Placeholder 3">
            <a:extLst>
              <a:ext uri="{FF2B5EF4-FFF2-40B4-BE49-F238E27FC236}">
                <a16:creationId xmlns:a16="http://schemas.microsoft.com/office/drawing/2014/main" id="{49113544-610E-42E4-A7C7-1692FFC63C60}"/>
              </a:ext>
              <a:ext uri="{C183D7F6-B498-43B3-948B-1728B52AA6E4}">
                <adec:decorative xmlns:adec="http://schemas.microsoft.com/office/drawing/2017/decorative" val="1"/>
              </a:ext>
            </a:extLst>
          </p:cNvPr>
          <p:cNvSpPr>
            <a:spLocks noGrp="1"/>
          </p:cNvSpPr>
          <p:nvPr>
            <p:ph type="sldNum" sz="quarter" idx="12"/>
          </p:nvPr>
        </p:nvSpPr>
        <p:spPr>
          <a:xfrm>
            <a:off x="8531788" y="6305882"/>
            <a:ext cx="548640" cy="396240"/>
          </a:xfrm>
        </p:spPr>
        <p:txBody>
          <a:bodyPr/>
          <a:lstStyle/>
          <a:p>
            <a:fld id="{1D2EA5EF-C699-AF4C-BA42-C0A1CAAB713C}" type="slidenum">
              <a:rPr lang="en-US" smtClean="0"/>
              <a:t>18</a:t>
            </a:fld>
            <a:endParaRPr lang="en-US" dirty="0"/>
          </a:p>
        </p:txBody>
      </p:sp>
    </p:spTree>
    <p:extLst>
      <p:ext uri="{BB962C8B-B14F-4D97-AF65-F5344CB8AC3E}">
        <p14:creationId xmlns:p14="http://schemas.microsoft.com/office/powerpoint/2010/main" val="9742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 Interactions</a:t>
            </a:r>
          </a:p>
        </p:txBody>
      </p:sp>
      <p:sp>
        <p:nvSpPr>
          <p:cNvPr id="3" name="Content Placeholder 2"/>
          <p:cNvSpPr>
            <a:spLocks noGrp="1"/>
          </p:cNvSpPr>
          <p:nvPr>
            <p:ph idx="1"/>
          </p:nvPr>
        </p:nvSpPr>
        <p:spPr/>
        <p:txBody>
          <a:bodyPr>
            <a:normAutofit fontScale="92500" lnSpcReduction="10000"/>
          </a:bodyPr>
          <a:lstStyle/>
          <a:p>
            <a:r>
              <a:rPr lang="en-US" dirty="0"/>
              <a:t>Because CAB/RPV is a complete HIV treatment regimen, administration with other HIV medications is not recommended</a:t>
            </a:r>
          </a:p>
          <a:p>
            <a:endParaRPr lang="en-US" dirty="0"/>
          </a:p>
          <a:p>
            <a:r>
              <a:rPr lang="en-US" dirty="0"/>
              <a:t>CAB/RPV has potential interactions with certain seizure medications, behavioral health medications, tuberculosis medications, and some common over the counter/prescription medications</a:t>
            </a:r>
          </a:p>
          <a:p>
            <a:endParaRPr lang="en-US" dirty="0"/>
          </a:p>
          <a:p>
            <a:r>
              <a:rPr lang="en-US" dirty="0"/>
              <a:t>CAB/RPV is not expected to interact with common hormone therapies</a:t>
            </a:r>
          </a:p>
          <a:p>
            <a:endParaRPr lang="en-US" dirty="0"/>
          </a:p>
          <a:p>
            <a:r>
              <a:rPr lang="en-US" dirty="0"/>
              <a:t>Pharmacist can review for drug interactions</a:t>
            </a:r>
          </a:p>
        </p:txBody>
      </p:sp>
      <p:pic>
        <p:nvPicPr>
          <p:cNvPr id="5" name="Picture 4" descr="Two medications fighting, indicating that they do not interact well"/>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91619" y="0"/>
            <a:ext cx="2852382" cy="1604074"/>
          </a:xfrm>
          <a:prstGeom prst="rect">
            <a:avLst/>
          </a:prstGeom>
        </p:spPr>
      </p:pic>
      <p:sp>
        <p:nvSpPr>
          <p:cNvPr id="6" name="Slide Number Placeholder 3">
            <a:extLst>
              <a:ext uri="{FF2B5EF4-FFF2-40B4-BE49-F238E27FC236}">
                <a16:creationId xmlns:a16="http://schemas.microsoft.com/office/drawing/2014/main" id="{A9C13CE5-3C78-44AB-A950-51C8501D75FA}"/>
              </a:ext>
              <a:ext uri="{C183D7F6-B498-43B3-948B-1728B52AA6E4}">
                <adec:decorative xmlns:adec="http://schemas.microsoft.com/office/drawing/2017/decorative" val="1"/>
              </a:ext>
            </a:extLst>
          </p:cNvPr>
          <p:cNvSpPr>
            <a:spLocks noGrp="1"/>
          </p:cNvSpPr>
          <p:nvPr>
            <p:ph type="sldNum" sz="quarter" idx="12"/>
          </p:nvPr>
        </p:nvSpPr>
        <p:spPr>
          <a:xfrm>
            <a:off x="8531788" y="6305882"/>
            <a:ext cx="548640" cy="396240"/>
          </a:xfrm>
        </p:spPr>
        <p:txBody>
          <a:bodyPr/>
          <a:lstStyle/>
          <a:p>
            <a:fld id="{1D2EA5EF-C699-AF4C-BA42-C0A1CAAB713C}" type="slidenum">
              <a:rPr lang="en-US" smtClean="0"/>
              <a:t>19</a:t>
            </a:fld>
            <a:endParaRPr lang="en-US" dirty="0"/>
          </a:p>
        </p:txBody>
      </p:sp>
    </p:spTree>
    <p:extLst>
      <p:ext uri="{BB962C8B-B14F-4D97-AF65-F5344CB8AC3E}">
        <p14:creationId xmlns:p14="http://schemas.microsoft.com/office/powerpoint/2010/main" val="1518196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9" name="Content Placeholder 2">
            <a:extLst>
              <a:ext uri="{FF2B5EF4-FFF2-40B4-BE49-F238E27FC236}">
                <a16:creationId xmlns:a16="http://schemas.microsoft.com/office/drawing/2014/main" id="{5BFD5D02-445A-42D6-AC6C-15A57564FBD8}"/>
              </a:ext>
            </a:extLst>
          </p:cNvPr>
          <p:cNvSpPr>
            <a:spLocks noGrp="1"/>
          </p:cNvSpPr>
          <p:nvPr>
            <p:ph idx="1"/>
          </p:nvPr>
        </p:nvSpPr>
        <p:spPr>
          <a:xfrm>
            <a:off x="457203" y="1600203"/>
            <a:ext cx="8315569" cy="4367299"/>
          </a:xfrm>
        </p:spPr>
        <p:txBody>
          <a:bodyPr>
            <a:normAutofit fontScale="92500" lnSpcReduction="10000"/>
          </a:bodyPr>
          <a:lstStyle/>
          <a:p>
            <a:pPr marL="85584" indent="0">
              <a:buNone/>
            </a:pPr>
            <a:r>
              <a:rPr lang="en-US" sz="1725" i="1" dirty="0"/>
              <a:t>“This presentation is supported by the Health Resources and Services Administration (HRSA) of the U.S. Department of Health and Human Services (HHS) as part of an award totaling $3,278,366. The contents are those of the author(s) and do not necessarily represent the official views of, nor an endorsement, by HRSA, HHS or the U.S. Government.”</a:t>
            </a:r>
          </a:p>
          <a:p>
            <a:pPr marL="85584" indent="0">
              <a:buNone/>
            </a:pPr>
            <a:endParaRPr lang="en-US" sz="1725" dirty="0"/>
          </a:p>
          <a:p>
            <a:pPr marL="85584" indent="0">
              <a:buNone/>
            </a:pPr>
            <a:endParaRPr lang="en-US" sz="1725" i="1" dirty="0"/>
          </a:p>
          <a:p>
            <a:pPr marL="85584" indent="0">
              <a:buNone/>
            </a:pPr>
            <a:r>
              <a:rPr lang="en-US" sz="1725" i="1" dirty="0"/>
              <a:t>The views and opinions expressed in this presentation are not necessarily those of the Pacific AIDS Education and Training Centers (PAETC), the Regents of the University of California or its San Francisco campus (UCSF or collectively, University) nor of our funder the Health Resources and Services Administration (HRSA).  Neither PAETC, University, HRSA nor any of their officers, board members, agents, employees, students or volunteers make any warranty, express or implied, including the warranties of merchantability and fitness for a particular purpose; nor assume any legal liability or responsibility for the accuracy, completeness or usefulness of information [,apparatus, product] or process assessed or described; nor represent that its use would not infringe privately owned rights. </a:t>
            </a:r>
            <a:endParaRPr lang="en-US" sz="1725" dirty="0"/>
          </a:p>
          <a:p>
            <a:pPr marL="85584" indent="0">
              <a:buNone/>
            </a:pPr>
            <a:endParaRPr lang="en-US" dirty="0"/>
          </a:p>
        </p:txBody>
      </p:sp>
      <p:sp>
        <p:nvSpPr>
          <p:cNvPr id="4" name="Slide Number Placeholder 3">
            <a:extLst>
              <a:ext uri="{FF2B5EF4-FFF2-40B4-BE49-F238E27FC236}">
                <a16:creationId xmlns:a16="http://schemas.microsoft.com/office/drawing/2014/main" id="{B24E661A-A10D-4717-9832-3D82BD4103D3}"/>
              </a:ext>
            </a:extLst>
          </p:cNvPr>
          <p:cNvSpPr>
            <a:spLocks noGrp="1"/>
          </p:cNvSpPr>
          <p:nvPr>
            <p:ph type="sldNum" sz="quarter" idx="12"/>
          </p:nvPr>
        </p:nvSpPr>
        <p:spPr>
          <a:xfrm>
            <a:off x="8531788" y="6305882"/>
            <a:ext cx="548640" cy="396240"/>
          </a:xfrm>
        </p:spPr>
        <p:txBody>
          <a:bodyPr/>
          <a:lstStyle/>
          <a:p>
            <a:fld id="{1D2EA5EF-C699-AF4C-BA42-C0A1CAAB713C}" type="slidenum">
              <a:rPr lang="en-US" smtClean="0"/>
              <a:t>2</a:t>
            </a:fld>
            <a:endParaRPr lang="en-US"/>
          </a:p>
        </p:txBody>
      </p:sp>
    </p:spTree>
    <p:extLst>
      <p:ext uri="{BB962C8B-B14F-4D97-AF65-F5344CB8AC3E}">
        <p14:creationId xmlns:p14="http://schemas.microsoft.com/office/powerpoint/2010/main" val="700233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in Specific Populations</a:t>
            </a:r>
          </a:p>
        </p:txBody>
      </p:sp>
      <p:sp>
        <p:nvSpPr>
          <p:cNvPr id="3" name="Content Placeholder 2"/>
          <p:cNvSpPr>
            <a:spLocks noGrp="1"/>
          </p:cNvSpPr>
          <p:nvPr>
            <p:ph idx="1"/>
          </p:nvPr>
        </p:nvSpPr>
        <p:spPr/>
        <p:txBody>
          <a:bodyPr>
            <a:normAutofit fontScale="77500" lnSpcReduction="20000"/>
          </a:bodyPr>
          <a:lstStyle/>
          <a:p>
            <a:r>
              <a:rPr lang="en-US" dirty="0"/>
              <a:t>Pregnancy:</a:t>
            </a:r>
          </a:p>
          <a:p>
            <a:pPr lvl="1"/>
            <a:r>
              <a:rPr lang="en-US" dirty="0"/>
              <a:t>There are insufficient human data on the use of CAB/RPV during pregnancy to adequately assess a drug-associated risk of birth defects and miscarriage</a:t>
            </a:r>
          </a:p>
          <a:p>
            <a:endParaRPr lang="en-US" dirty="0"/>
          </a:p>
          <a:p>
            <a:r>
              <a:rPr lang="en-US" dirty="0"/>
              <a:t>Lactation:</a:t>
            </a:r>
          </a:p>
          <a:p>
            <a:pPr lvl="1"/>
            <a:r>
              <a:rPr lang="en-US" dirty="0"/>
              <a:t>Breastfeeding is not recommended due to the potential for HIV-1 transmission</a:t>
            </a:r>
          </a:p>
          <a:p>
            <a:endParaRPr lang="en-US" dirty="0"/>
          </a:p>
          <a:p>
            <a:r>
              <a:rPr lang="en-US" dirty="0"/>
              <a:t>Kidney &amp; Liver Impairment:</a:t>
            </a:r>
          </a:p>
          <a:p>
            <a:pPr lvl="1"/>
            <a:r>
              <a:rPr lang="en-US" dirty="0"/>
              <a:t>Mild or moderate: No dose adjustments necessary</a:t>
            </a:r>
          </a:p>
          <a:p>
            <a:pPr lvl="1"/>
            <a:r>
              <a:rPr lang="en-US" dirty="0"/>
              <a:t>Severe: Increased monitoring for ADEs is recommended (kidney) &amp; unknown (liver)</a:t>
            </a:r>
          </a:p>
          <a:p>
            <a:endParaRPr lang="en-US" dirty="0"/>
          </a:p>
          <a:p>
            <a:r>
              <a:rPr lang="en-US" dirty="0"/>
              <a:t>Hepatitis B Co-infection:</a:t>
            </a:r>
          </a:p>
          <a:p>
            <a:pPr lvl="1"/>
            <a:r>
              <a:rPr lang="en-US" dirty="0"/>
              <a:t>Cabenuva is not indicated for the treatment of Hepatitis B</a:t>
            </a:r>
          </a:p>
          <a:p>
            <a:pPr lvl="1"/>
            <a:r>
              <a:rPr lang="en-US" dirty="0"/>
              <a:t>Hepatitis B status must be confirmed if switching to Cabenuva from a regimen that treats Hepatitis B</a:t>
            </a:r>
          </a:p>
        </p:txBody>
      </p:sp>
      <p:pic>
        <p:nvPicPr>
          <p:cNvPr id="4" name="Picture 3" descr="Illustration of pregnant women"/>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120418" y="19113"/>
            <a:ext cx="1023582" cy="1843560"/>
          </a:xfrm>
          <a:prstGeom prst="rect">
            <a:avLst/>
          </a:prstGeom>
        </p:spPr>
      </p:pic>
      <p:sp>
        <p:nvSpPr>
          <p:cNvPr id="5" name="Slide Number Placeholder 3">
            <a:extLst>
              <a:ext uri="{FF2B5EF4-FFF2-40B4-BE49-F238E27FC236}">
                <a16:creationId xmlns:a16="http://schemas.microsoft.com/office/drawing/2014/main" id="{C2F1C37C-1C95-4E8E-B060-11DA96C7DE7A}"/>
              </a:ext>
              <a:ext uri="{C183D7F6-B498-43B3-948B-1728B52AA6E4}">
                <adec:decorative xmlns:adec="http://schemas.microsoft.com/office/drawing/2017/decorative" val="1"/>
              </a:ext>
            </a:extLst>
          </p:cNvPr>
          <p:cNvSpPr>
            <a:spLocks noGrp="1"/>
          </p:cNvSpPr>
          <p:nvPr>
            <p:ph type="sldNum" sz="quarter" idx="12"/>
          </p:nvPr>
        </p:nvSpPr>
        <p:spPr>
          <a:xfrm>
            <a:off x="8531788" y="6305882"/>
            <a:ext cx="548640" cy="396240"/>
          </a:xfrm>
        </p:spPr>
        <p:txBody>
          <a:bodyPr/>
          <a:lstStyle/>
          <a:p>
            <a:fld id="{1D2EA5EF-C699-AF4C-BA42-C0A1CAAB713C}" type="slidenum">
              <a:rPr lang="en-US" smtClean="0"/>
              <a:t>20</a:t>
            </a:fld>
            <a:endParaRPr lang="en-US" dirty="0"/>
          </a:p>
        </p:txBody>
      </p:sp>
    </p:spTree>
    <p:extLst>
      <p:ext uri="{BB962C8B-B14F-4D97-AF65-F5344CB8AC3E}">
        <p14:creationId xmlns:p14="http://schemas.microsoft.com/office/powerpoint/2010/main" val="3887998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26548-F4D5-45E0-96E4-481C54959103}"/>
              </a:ext>
            </a:extLst>
          </p:cNvPr>
          <p:cNvSpPr>
            <a:spLocks noGrp="1"/>
          </p:cNvSpPr>
          <p:nvPr>
            <p:ph type="title"/>
          </p:nvPr>
        </p:nvSpPr>
        <p:spPr>
          <a:xfrm>
            <a:off x="457202" y="105957"/>
            <a:ext cx="8315569" cy="1143000"/>
          </a:xfrm>
        </p:spPr>
        <p:txBody>
          <a:bodyPr/>
          <a:lstStyle/>
          <a:p>
            <a:r>
              <a:rPr lang="en-US" dirty="0"/>
              <a:t>Potential Advantages/Disadvantages</a:t>
            </a:r>
          </a:p>
        </p:txBody>
      </p:sp>
      <p:graphicFrame>
        <p:nvGraphicFramePr>
          <p:cNvPr id="4" name="Table 4">
            <a:extLst>
              <a:ext uri="{FF2B5EF4-FFF2-40B4-BE49-F238E27FC236}">
                <a16:creationId xmlns:a16="http://schemas.microsoft.com/office/drawing/2014/main" id="{5760716C-9D80-4C4B-AD87-70F4471357C6}"/>
              </a:ext>
            </a:extLst>
          </p:cNvPr>
          <p:cNvGraphicFramePr>
            <a:graphicFrameLocks noGrp="1"/>
          </p:cNvGraphicFramePr>
          <p:nvPr>
            <p:ph idx="1"/>
            <p:extLst>
              <p:ext uri="{D42A27DB-BD31-4B8C-83A1-F6EECF244321}">
                <p14:modId xmlns:p14="http://schemas.microsoft.com/office/powerpoint/2010/main" val="3577623730"/>
              </p:ext>
            </p:extLst>
          </p:nvPr>
        </p:nvGraphicFramePr>
        <p:xfrm>
          <a:off x="457199" y="1026847"/>
          <a:ext cx="8322733" cy="5125720"/>
        </p:xfrm>
        <a:graphic>
          <a:graphicData uri="http://schemas.openxmlformats.org/drawingml/2006/table">
            <a:tbl>
              <a:tblPr firstRow="1" bandRow="1">
                <a:tableStyleId>{5C22544A-7EE6-4342-B048-85BDC9FD1C3A}</a:tableStyleId>
              </a:tblPr>
              <a:tblGrid>
                <a:gridCol w="3913055">
                  <a:extLst>
                    <a:ext uri="{9D8B030D-6E8A-4147-A177-3AD203B41FA5}">
                      <a16:colId xmlns:a16="http://schemas.microsoft.com/office/drawing/2014/main" val="3649123878"/>
                    </a:ext>
                  </a:extLst>
                </a:gridCol>
                <a:gridCol w="4409678">
                  <a:extLst>
                    <a:ext uri="{9D8B030D-6E8A-4147-A177-3AD203B41FA5}">
                      <a16:colId xmlns:a16="http://schemas.microsoft.com/office/drawing/2014/main" val="3609519551"/>
                    </a:ext>
                  </a:extLst>
                </a:gridCol>
              </a:tblGrid>
              <a:tr h="370840">
                <a:tc>
                  <a:txBody>
                    <a:bodyPr/>
                    <a:lstStyle/>
                    <a:p>
                      <a:r>
                        <a:rPr lang="en-US" dirty="0"/>
                        <a:t>Potential Advantages</a:t>
                      </a:r>
                    </a:p>
                  </a:txBody>
                  <a:tcPr>
                    <a:solidFill>
                      <a:schemeClr val="accent1">
                        <a:lumMod val="75000"/>
                      </a:schemeClr>
                    </a:solidFill>
                  </a:tcPr>
                </a:tc>
                <a:tc>
                  <a:txBody>
                    <a:bodyPr/>
                    <a:lstStyle/>
                    <a:p>
                      <a:r>
                        <a:rPr lang="en-US" dirty="0"/>
                        <a:t>Potential Disadvantages/Barriers</a:t>
                      </a:r>
                    </a:p>
                  </a:txBody>
                  <a:tcPr>
                    <a:solidFill>
                      <a:schemeClr val="accent1">
                        <a:lumMod val="75000"/>
                      </a:schemeClr>
                    </a:solidFill>
                  </a:tcPr>
                </a:tc>
                <a:extLst>
                  <a:ext uri="{0D108BD9-81ED-4DB2-BD59-A6C34878D82A}">
                    <a16:rowId xmlns:a16="http://schemas.microsoft.com/office/drawing/2014/main" val="2900993157"/>
                  </a:ext>
                </a:extLst>
              </a:tr>
              <a:tr h="1112520">
                <a:tc>
                  <a:txBody>
                    <a:bodyPr/>
                    <a:lstStyle/>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Greater convenience for individuals concerned about taking daily pills</a:t>
                      </a:r>
                    </a:p>
                    <a:p>
                      <a:pPr marL="285750" indent="-285750">
                        <a:buFont typeface="Arial" panose="020B0604020202020204" pitchFamily="34" charset="0"/>
                        <a:buChar char="•"/>
                      </a:pPr>
                      <a:endParaRPr lang="en-US" sz="1800" b="0" i="0" kern="1200" dirty="0">
                        <a:solidFill>
                          <a:schemeClr val="dk1"/>
                        </a:solidFill>
                        <a:effectLst/>
                        <a:latin typeface="+mn-lt"/>
                        <a:ea typeface="+mn-ea"/>
                        <a:cs typeface="+mn-cs"/>
                      </a:endParaRPr>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Option for those with difficulty swallowing or absorbing pills</a:t>
                      </a:r>
                    </a:p>
                    <a:p>
                      <a:pPr marL="285750" indent="-285750">
                        <a:buFont typeface="Arial" panose="020B0604020202020204" pitchFamily="34" charset="0"/>
                        <a:buChar char="•"/>
                      </a:pPr>
                      <a:endParaRPr lang="en-US" sz="1800" b="0" i="0" kern="1200" dirty="0">
                        <a:solidFill>
                          <a:schemeClr val="dk1"/>
                        </a:solidFill>
                        <a:effectLst/>
                        <a:latin typeface="+mn-lt"/>
                        <a:ea typeface="+mn-ea"/>
                        <a:cs typeface="+mn-cs"/>
                      </a:endParaRPr>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Potential for less stigma – having to think about HIV treatment only 12 times a year and not having pill bottles that could reveal status to others</a:t>
                      </a:r>
                    </a:p>
                    <a:p>
                      <a:pPr marL="285750" indent="-285750">
                        <a:buFont typeface="Arial" panose="020B0604020202020204" pitchFamily="34" charset="0"/>
                        <a:buChar char="•"/>
                      </a:pPr>
                      <a:endParaRPr lang="en-US" sz="1800" b="0" i="0" kern="1200" dirty="0">
                        <a:solidFill>
                          <a:schemeClr val="dk1"/>
                        </a:solidFill>
                        <a:effectLst/>
                        <a:latin typeface="+mn-lt"/>
                        <a:ea typeface="+mn-ea"/>
                        <a:cs typeface="+mn-cs"/>
                      </a:endParaRPr>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Patients enrolled in studies reported high satisfaction with </a:t>
                      </a:r>
                      <a:r>
                        <a:rPr lang="en-US" sz="1800" b="0" i="0" kern="1200" dirty="0" err="1">
                          <a:solidFill>
                            <a:schemeClr val="dk1"/>
                          </a:solidFill>
                          <a:effectLst/>
                          <a:latin typeface="+mn-lt"/>
                          <a:ea typeface="+mn-ea"/>
                          <a:cs typeface="+mn-cs"/>
                        </a:rPr>
                        <a:t>Cabenuva</a:t>
                      </a:r>
                      <a:endParaRPr lang="en-US" sz="1800" b="0" i="0" kern="1200" dirty="0">
                        <a:solidFill>
                          <a:schemeClr val="dk1"/>
                        </a:solidFill>
                        <a:effectLst/>
                        <a:latin typeface="+mn-lt"/>
                        <a:ea typeface="+mn-ea"/>
                        <a:cs typeface="+mn-cs"/>
                      </a:endParaRPr>
                    </a:p>
                  </a:txBody>
                  <a:tcPr/>
                </a:tc>
                <a:tc>
                  <a:txBody>
                    <a:bodyPr/>
                    <a:lstStyle/>
                    <a:p>
                      <a:pPr marL="285750" indent="-285750">
                        <a:buFont typeface="Arial" panose="020B0604020202020204" pitchFamily="34" charset="0"/>
                        <a:buChar char="•"/>
                      </a:pPr>
                      <a:r>
                        <a:rPr lang="en-US" dirty="0"/>
                        <a:t>Regimens cannot be self-administered and require monthly injections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Medication leaves the body slowly (can be present for 12+ months)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Potential for resistance to important medication classes with missed doses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Inability to quickly remove drug if side effects occur (hopefully most side effects identified during oral phase)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Drug interactions (cannot quickly adjust regimen)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Fear of needles</a:t>
                      </a:r>
                    </a:p>
                  </a:txBody>
                  <a:tcPr/>
                </a:tc>
                <a:extLst>
                  <a:ext uri="{0D108BD9-81ED-4DB2-BD59-A6C34878D82A}">
                    <a16:rowId xmlns:a16="http://schemas.microsoft.com/office/drawing/2014/main" val="621318002"/>
                  </a:ext>
                </a:extLst>
              </a:tr>
            </a:tbl>
          </a:graphicData>
        </a:graphic>
      </p:graphicFrame>
      <p:sp>
        <p:nvSpPr>
          <p:cNvPr id="5" name="Slide Number Placeholder 3">
            <a:extLst>
              <a:ext uri="{FF2B5EF4-FFF2-40B4-BE49-F238E27FC236}">
                <a16:creationId xmlns:a16="http://schemas.microsoft.com/office/drawing/2014/main" id="{689C43F6-8AB3-4A26-9677-50279F98F926}"/>
              </a:ext>
              <a:ext uri="{C183D7F6-B498-43B3-948B-1728B52AA6E4}">
                <adec:decorative xmlns:adec="http://schemas.microsoft.com/office/drawing/2017/decorative" val="1"/>
              </a:ext>
            </a:extLst>
          </p:cNvPr>
          <p:cNvSpPr>
            <a:spLocks noGrp="1"/>
          </p:cNvSpPr>
          <p:nvPr>
            <p:ph type="sldNum" sz="quarter" idx="12"/>
          </p:nvPr>
        </p:nvSpPr>
        <p:spPr>
          <a:xfrm>
            <a:off x="8531788" y="6305882"/>
            <a:ext cx="548640" cy="396240"/>
          </a:xfrm>
        </p:spPr>
        <p:txBody>
          <a:bodyPr/>
          <a:lstStyle/>
          <a:p>
            <a:fld id="{1D2EA5EF-C699-AF4C-BA42-C0A1CAAB713C}" type="slidenum">
              <a:rPr lang="en-US" smtClean="0"/>
              <a:t>21</a:t>
            </a:fld>
            <a:endParaRPr lang="en-US" dirty="0"/>
          </a:p>
        </p:txBody>
      </p:sp>
    </p:spTree>
    <p:extLst>
      <p:ext uri="{BB962C8B-B14F-4D97-AF65-F5344CB8AC3E}">
        <p14:creationId xmlns:p14="http://schemas.microsoft.com/office/powerpoint/2010/main" val="2357908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PrEP</a:t>
            </a:r>
            <a:r>
              <a:rPr lang="en-US" dirty="0"/>
              <a:t> Ongoing Research</a:t>
            </a:r>
          </a:p>
        </p:txBody>
      </p:sp>
      <p:sp>
        <p:nvSpPr>
          <p:cNvPr id="3" name="Content Placeholder 2"/>
          <p:cNvSpPr>
            <a:spLocks noGrp="1"/>
          </p:cNvSpPr>
          <p:nvPr>
            <p:ph idx="1"/>
          </p:nvPr>
        </p:nvSpPr>
        <p:spPr/>
        <p:txBody>
          <a:bodyPr>
            <a:noAutofit/>
          </a:bodyPr>
          <a:lstStyle/>
          <a:p>
            <a:r>
              <a:rPr lang="en-US" sz="1600" dirty="0"/>
              <a:t>Trial HPTN 077 results reveal that long acting injectable </a:t>
            </a:r>
            <a:r>
              <a:rPr lang="en-US" sz="1600" dirty="0" err="1"/>
              <a:t>cabotegravir</a:t>
            </a:r>
            <a:r>
              <a:rPr lang="en-US" sz="1600" dirty="0"/>
              <a:t> (CAB LA) in HIV uninfected individuals:</a:t>
            </a:r>
          </a:p>
          <a:p>
            <a:pPr lvl="1"/>
            <a:r>
              <a:rPr lang="en-US" sz="1400" dirty="0"/>
              <a:t>Cabotegravir was not associated with weight gain in HIV negative individuals</a:t>
            </a:r>
          </a:p>
          <a:p>
            <a:pPr lvl="1"/>
            <a:r>
              <a:rPr lang="en-US" sz="1400" dirty="0" err="1"/>
              <a:t>Cabotegravir</a:t>
            </a:r>
            <a:r>
              <a:rPr lang="en-US" sz="1400" dirty="0"/>
              <a:t> does not seem to have clinically significant interactions with hormonal contraception</a:t>
            </a:r>
          </a:p>
          <a:p>
            <a:pPr lvl="1"/>
            <a:r>
              <a:rPr lang="en-US" sz="1400" dirty="0"/>
              <a:t>The half-life is more prolonged in females compared to males, and longer for those with higher Body Mass Index (BMI)</a:t>
            </a:r>
          </a:p>
          <a:p>
            <a:endParaRPr lang="en-US" sz="1600" dirty="0"/>
          </a:p>
          <a:p>
            <a:r>
              <a:rPr lang="en-US" sz="1600" dirty="0"/>
              <a:t>Trial HPTN 083 results reveal that long acting injectable </a:t>
            </a:r>
            <a:r>
              <a:rPr lang="en-US" sz="1600" dirty="0" err="1"/>
              <a:t>cabotegravir</a:t>
            </a:r>
            <a:r>
              <a:rPr lang="en-US" sz="1600" dirty="0"/>
              <a:t> (CAB LA) every 8 weeks as </a:t>
            </a:r>
            <a:r>
              <a:rPr lang="en-US" sz="1600" dirty="0" err="1"/>
              <a:t>PrEP</a:t>
            </a:r>
            <a:r>
              <a:rPr lang="en-US" sz="1600" dirty="0"/>
              <a:t> is highly effective in preventing HIV acquisition in </a:t>
            </a:r>
            <a:r>
              <a:rPr lang="en-US" sz="1600" dirty="0" err="1"/>
              <a:t>cisgender</a:t>
            </a:r>
            <a:r>
              <a:rPr lang="en-US" sz="1600" dirty="0"/>
              <a:t> men who have sex with men and in transgender women who have sex with men</a:t>
            </a:r>
          </a:p>
          <a:p>
            <a:endParaRPr lang="en-US" sz="1600" dirty="0"/>
          </a:p>
          <a:p>
            <a:r>
              <a:rPr lang="en-US" sz="1600" dirty="0"/>
              <a:t>Trial HPTN 084 results reveal that long-acting injectable </a:t>
            </a:r>
            <a:r>
              <a:rPr lang="en-US" sz="1600" dirty="0" err="1"/>
              <a:t>cabotegravir</a:t>
            </a:r>
            <a:r>
              <a:rPr lang="en-US" sz="1600" dirty="0"/>
              <a:t> (CAB LA) every 8 weeks as </a:t>
            </a:r>
            <a:r>
              <a:rPr lang="en-US" sz="1600" dirty="0" err="1"/>
              <a:t>PrEP</a:t>
            </a:r>
            <a:r>
              <a:rPr lang="en-US" sz="1600" dirty="0"/>
              <a:t> is highly effective in preventing HIV acquisition in </a:t>
            </a:r>
            <a:r>
              <a:rPr lang="en-US" sz="1600" dirty="0" err="1"/>
              <a:t>cisgender</a:t>
            </a:r>
            <a:r>
              <a:rPr lang="en-US" sz="1600" dirty="0"/>
              <a:t> women</a:t>
            </a:r>
          </a:p>
          <a:p>
            <a:endParaRPr lang="en-US" sz="1600" dirty="0"/>
          </a:p>
          <a:p>
            <a:r>
              <a:rPr lang="en-US" sz="1600" dirty="0"/>
              <a:t>In both trials, CAB LA was found to be statistically superior in preventing HIV infection in comparison to daily oral Truvada (TDF+FTC) for </a:t>
            </a:r>
            <a:r>
              <a:rPr lang="en-US" sz="1600" dirty="0" err="1"/>
              <a:t>PrEP</a:t>
            </a:r>
            <a:endParaRPr lang="en-US" sz="1600" dirty="0"/>
          </a:p>
        </p:txBody>
      </p:sp>
      <p:pic>
        <p:nvPicPr>
          <p:cNvPr id="4" name="Picture 3" descr="Rainbow flag behind a person holding a bottle of PrEP medication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46961" y="0"/>
            <a:ext cx="1897039" cy="1422780"/>
          </a:xfrm>
          <a:prstGeom prst="rect">
            <a:avLst/>
          </a:prstGeom>
        </p:spPr>
      </p:pic>
      <p:sp>
        <p:nvSpPr>
          <p:cNvPr id="5" name="Slide Number Placeholder 3">
            <a:extLst>
              <a:ext uri="{FF2B5EF4-FFF2-40B4-BE49-F238E27FC236}">
                <a16:creationId xmlns:a16="http://schemas.microsoft.com/office/drawing/2014/main" id="{AF135A6F-8512-4915-865E-B23DF3B77F76}"/>
              </a:ext>
              <a:ext uri="{C183D7F6-B498-43B3-948B-1728B52AA6E4}">
                <adec:decorative xmlns:adec="http://schemas.microsoft.com/office/drawing/2017/decorative" val="1"/>
              </a:ext>
            </a:extLst>
          </p:cNvPr>
          <p:cNvSpPr>
            <a:spLocks noGrp="1"/>
          </p:cNvSpPr>
          <p:nvPr>
            <p:ph type="sldNum" sz="quarter" idx="12"/>
          </p:nvPr>
        </p:nvSpPr>
        <p:spPr>
          <a:xfrm>
            <a:off x="8531788" y="6305882"/>
            <a:ext cx="548640" cy="396240"/>
          </a:xfrm>
        </p:spPr>
        <p:txBody>
          <a:bodyPr/>
          <a:lstStyle/>
          <a:p>
            <a:fld id="{1D2EA5EF-C699-AF4C-BA42-C0A1CAAB713C}" type="slidenum">
              <a:rPr lang="en-US" smtClean="0"/>
              <a:t>22</a:t>
            </a:fld>
            <a:endParaRPr lang="en-US" dirty="0"/>
          </a:p>
        </p:txBody>
      </p:sp>
    </p:spTree>
    <p:extLst>
      <p:ext uri="{BB962C8B-B14F-4D97-AF65-F5344CB8AC3E}">
        <p14:creationId xmlns:p14="http://schemas.microsoft.com/office/powerpoint/2010/main" val="3258899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PrEP</a:t>
            </a:r>
            <a:r>
              <a:rPr lang="en-US" dirty="0"/>
              <a:t> Ongoing Research Continued</a:t>
            </a:r>
          </a:p>
        </p:txBody>
      </p:sp>
      <p:sp>
        <p:nvSpPr>
          <p:cNvPr id="3" name="Content Placeholder 2"/>
          <p:cNvSpPr>
            <a:spLocks noGrp="1"/>
          </p:cNvSpPr>
          <p:nvPr>
            <p:ph idx="1"/>
          </p:nvPr>
        </p:nvSpPr>
        <p:spPr/>
        <p:txBody>
          <a:bodyPr>
            <a:normAutofit/>
          </a:bodyPr>
          <a:lstStyle/>
          <a:p>
            <a:r>
              <a:rPr lang="en-US" sz="1800" dirty="0"/>
              <a:t>In November 2020, the FDA granted breakthrough therapy designation to a CAB LA injection for </a:t>
            </a:r>
            <a:r>
              <a:rPr lang="en-US" sz="1800" dirty="0" err="1"/>
              <a:t>PrEP</a:t>
            </a:r>
            <a:endParaRPr lang="en-US" sz="1800" dirty="0"/>
          </a:p>
          <a:p>
            <a:pPr marL="0" indent="0">
              <a:buNone/>
            </a:pPr>
            <a:endParaRPr lang="en-US" sz="1800" dirty="0"/>
          </a:p>
          <a:p>
            <a:r>
              <a:rPr lang="en-US" sz="1800" dirty="0"/>
              <a:t>This designation reduces hurdles in submitting the drug application and expedites FDA review</a:t>
            </a:r>
            <a:br>
              <a:rPr lang="en-US" sz="1800" dirty="0"/>
            </a:br>
            <a:endParaRPr lang="en-US" sz="1800" dirty="0"/>
          </a:p>
          <a:p>
            <a:r>
              <a:rPr lang="en-US" sz="1800" dirty="0"/>
              <a:t>The status is granted for drugs that address serious medical conditions and may provide a substantial improvement over currently available products</a:t>
            </a:r>
          </a:p>
          <a:p>
            <a:endParaRPr lang="en-US" sz="1800" dirty="0"/>
          </a:p>
          <a:p>
            <a:r>
              <a:rPr lang="en-US" sz="1800" dirty="0"/>
              <a:t>This is clearly the case in the </a:t>
            </a:r>
            <a:r>
              <a:rPr lang="en-US" sz="1800" dirty="0" err="1"/>
              <a:t>PrEP</a:t>
            </a:r>
            <a:r>
              <a:rPr lang="en-US" sz="1800"/>
              <a:t> arena, where TAF/FTC and TDF/FTC are currently the only approved options</a:t>
            </a:r>
          </a:p>
          <a:p>
            <a:pPr marL="114112" indent="0">
              <a:buNone/>
            </a:pPr>
            <a:endParaRPr lang="en-US" sz="1800" dirty="0"/>
          </a:p>
          <a:p>
            <a:r>
              <a:rPr lang="en-US" sz="1800" dirty="0"/>
              <a:t>The FDA’s breakthrough designation was based on results from the HIV Prevention Trials Network (HPTN) 083 and 084 clinical trials</a:t>
            </a:r>
          </a:p>
        </p:txBody>
      </p:sp>
      <p:sp>
        <p:nvSpPr>
          <p:cNvPr id="5" name="Slide Number Placeholder 3">
            <a:extLst>
              <a:ext uri="{FF2B5EF4-FFF2-40B4-BE49-F238E27FC236}">
                <a16:creationId xmlns:a16="http://schemas.microsoft.com/office/drawing/2014/main" id="{1F2938C8-E334-459C-BD02-ADD9DC5A37C5}"/>
              </a:ext>
              <a:ext uri="{C183D7F6-B498-43B3-948B-1728B52AA6E4}">
                <adec:decorative xmlns:adec="http://schemas.microsoft.com/office/drawing/2017/decorative" val="1"/>
              </a:ext>
            </a:extLst>
          </p:cNvPr>
          <p:cNvSpPr>
            <a:spLocks noGrp="1"/>
          </p:cNvSpPr>
          <p:nvPr>
            <p:ph type="sldNum" sz="quarter" idx="12"/>
          </p:nvPr>
        </p:nvSpPr>
        <p:spPr>
          <a:xfrm>
            <a:off x="8531788" y="6305882"/>
            <a:ext cx="548640" cy="396240"/>
          </a:xfrm>
        </p:spPr>
        <p:txBody>
          <a:bodyPr/>
          <a:lstStyle/>
          <a:p>
            <a:fld id="{1D2EA5EF-C699-AF4C-BA42-C0A1CAAB713C}" type="slidenum">
              <a:rPr lang="en-US" smtClean="0"/>
              <a:t>23</a:t>
            </a:fld>
            <a:endParaRPr lang="en-US" dirty="0"/>
          </a:p>
        </p:txBody>
      </p:sp>
    </p:spTree>
    <p:extLst>
      <p:ext uri="{BB962C8B-B14F-4D97-AF65-F5344CB8AC3E}">
        <p14:creationId xmlns:p14="http://schemas.microsoft.com/office/powerpoint/2010/main" val="41247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PEP Ongoing Research</a:t>
            </a:r>
          </a:p>
        </p:txBody>
      </p:sp>
      <p:sp>
        <p:nvSpPr>
          <p:cNvPr id="3" name="Content Placeholder 2"/>
          <p:cNvSpPr>
            <a:spLocks noGrp="1"/>
          </p:cNvSpPr>
          <p:nvPr>
            <p:ph idx="1"/>
          </p:nvPr>
        </p:nvSpPr>
        <p:spPr/>
        <p:txBody>
          <a:bodyPr/>
          <a:lstStyle/>
          <a:p>
            <a:r>
              <a:rPr lang="en-US" dirty="0"/>
              <a:t>There are currently no ongoing studies regarding the use of CAB/RPV or cabotegravir LA for PEP</a:t>
            </a:r>
          </a:p>
          <a:p>
            <a:endParaRPr lang="en-US" dirty="0"/>
          </a:p>
          <a:p>
            <a:r>
              <a:rPr lang="en-US" dirty="0"/>
              <a:t>A potential reason for the lack of these studies is that a ~1 month (at least 28 days) regimen of oral therapy is required prior to starting LA injection therapy</a:t>
            </a:r>
          </a:p>
          <a:p>
            <a:pPr lvl="1"/>
            <a:r>
              <a:rPr lang="en-US" dirty="0"/>
              <a:t>Current PEP regimens consist of 28 days of therapy</a:t>
            </a:r>
          </a:p>
        </p:txBody>
      </p:sp>
      <p:sp>
        <p:nvSpPr>
          <p:cNvPr id="4" name="Slide Number Placeholder 3">
            <a:extLst>
              <a:ext uri="{FF2B5EF4-FFF2-40B4-BE49-F238E27FC236}">
                <a16:creationId xmlns:a16="http://schemas.microsoft.com/office/drawing/2014/main" id="{0D98B0DD-8FC0-4625-B371-7571CBC07154}"/>
              </a:ext>
              <a:ext uri="{C183D7F6-B498-43B3-948B-1728B52AA6E4}">
                <adec:decorative xmlns:adec="http://schemas.microsoft.com/office/drawing/2017/decorative" val="1"/>
              </a:ext>
            </a:extLst>
          </p:cNvPr>
          <p:cNvSpPr>
            <a:spLocks noGrp="1"/>
          </p:cNvSpPr>
          <p:nvPr>
            <p:ph type="sldNum" sz="quarter" idx="12"/>
          </p:nvPr>
        </p:nvSpPr>
        <p:spPr>
          <a:xfrm>
            <a:off x="8531788" y="6305882"/>
            <a:ext cx="548640" cy="396240"/>
          </a:xfrm>
        </p:spPr>
        <p:txBody>
          <a:bodyPr/>
          <a:lstStyle/>
          <a:p>
            <a:fld id="{1D2EA5EF-C699-AF4C-BA42-C0A1CAAB713C}" type="slidenum">
              <a:rPr lang="en-US" smtClean="0"/>
              <a:t>24</a:t>
            </a:fld>
            <a:endParaRPr lang="en-US" dirty="0"/>
          </a:p>
        </p:txBody>
      </p:sp>
    </p:spTree>
    <p:extLst>
      <p:ext uri="{BB962C8B-B14F-4D97-AF65-F5344CB8AC3E}">
        <p14:creationId xmlns:p14="http://schemas.microsoft.com/office/powerpoint/2010/main" val="3215442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51B-6A49-4D9C-A37B-163D0D97CC4A}"/>
              </a:ext>
            </a:extLst>
          </p:cNvPr>
          <p:cNvSpPr>
            <a:spLocks noGrp="1"/>
          </p:cNvSpPr>
          <p:nvPr>
            <p:ph type="title"/>
          </p:nvPr>
        </p:nvSpPr>
        <p:spPr>
          <a:xfrm>
            <a:off x="457200" y="653321"/>
            <a:ext cx="8229600" cy="990600"/>
          </a:xfrm>
        </p:spPr>
        <p:txBody>
          <a:bodyPr>
            <a:normAutofit fontScale="90000"/>
          </a:bodyPr>
          <a:lstStyle/>
          <a:p>
            <a:r>
              <a:rPr lang="en-US" dirty="0"/>
              <a:t>Other Alternatives to Daily Dosing on the Horizon</a:t>
            </a:r>
          </a:p>
        </p:txBody>
      </p:sp>
      <p:sp>
        <p:nvSpPr>
          <p:cNvPr id="3" name="Content Placeholder 2">
            <a:extLst>
              <a:ext uri="{FF2B5EF4-FFF2-40B4-BE49-F238E27FC236}">
                <a16:creationId xmlns:a16="http://schemas.microsoft.com/office/drawing/2014/main" id="{07814206-BD7A-46DB-B4FE-13DF621BE7C3}"/>
              </a:ext>
            </a:extLst>
          </p:cNvPr>
          <p:cNvSpPr>
            <a:spLocks noGrp="1"/>
          </p:cNvSpPr>
          <p:nvPr>
            <p:ph idx="1"/>
          </p:nvPr>
        </p:nvSpPr>
        <p:spPr>
          <a:xfrm>
            <a:off x="457200" y="1757596"/>
            <a:ext cx="8229600" cy="4876800"/>
          </a:xfrm>
        </p:spPr>
        <p:txBody>
          <a:bodyPr/>
          <a:lstStyle/>
          <a:p>
            <a:r>
              <a:rPr lang="en-US" dirty="0"/>
              <a:t>Early trials are ongoing for:</a:t>
            </a:r>
          </a:p>
          <a:p>
            <a:pPr lvl="1"/>
            <a:r>
              <a:rPr lang="en-US" dirty="0"/>
              <a:t>Every other month administration of CAB/RPV </a:t>
            </a:r>
          </a:p>
          <a:p>
            <a:pPr lvl="1"/>
            <a:r>
              <a:rPr lang="en-US" dirty="0"/>
              <a:t>Other injectable therapies that can be administered every other month or even less frequently</a:t>
            </a:r>
          </a:p>
          <a:p>
            <a:pPr lvl="1"/>
            <a:r>
              <a:rPr lang="en-US" dirty="0"/>
              <a:t>Weekly or monthly oral options</a:t>
            </a:r>
          </a:p>
          <a:p>
            <a:pPr lvl="1"/>
            <a:r>
              <a:rPr lang="en-US" dirty="0"/>
              <a:t>Long-acting medications delivered via implant (similar to Nexplanon contraceptive)</a:t>
            </a:r>
          </a:p>
        </p:txBody>
      </p:sp>
      <p:sp>
        <p:nvSpPr>
          <p:cNvPr id="4" name="Slide Number Placeholder 3">
            <a:extLst>
              <a:ext uri="{FF2B5EF4-FFF2-40B4-BE49-F238E27FC236}">
                <a16:creationId xmlns:a16="http://schemas.microsoft.com/office/drawing/2014/main" id="{B80907DF-650A-45CB-8F4D-B63D0AA2BA17}"/>
              </a:ext>
              <a:ext uri="{C183D7F6-B498-43B3-948B-1728B52AA6E4}">
                <adec:decorative xmlns:adec="http://schemas.microsoft.com/office/drawing/2017/decorative" val="1"/>
              </a:ext>
            </a:extLst>
          </p:cNvPr>
          <p:cNvSpPr>
            <a:spLocks noGrp="1"/>
          </p:cNvSpPr>
          <p:nvPr>
            <p:ph type="sldNum" sz="quarter" idx="12"/>
          </p:nvPr>
        </p:nvSpPr>
        <p:spPr>
          <a:xfrm>
            <a:off x="8531788" y="6305882"/>
            <a:ext cx="548640" cy="396240"/>
          </a:xfrm>
        </p:spPr>
        <p:txBody>
          <a:bodyPr/>
          <a:lstStyle/>
          <a:p>
            <a:fld id="{1D2EA5EF-C699-AF4C-BA42-C0A1CAAB713C}" type="slidenum">
              <a:rPr lang="en-US" smtClean="0"/>
              <a:t>25</a:t>
            </a:fld>
            <a:endParaRPr lang="en-US" dirty="0"/>
          </a:p>
        </p:txBody>
      </p:sp>
    </p:spTree>
    <p:extLst>
      <p:ext uri="{BB962C8B-B14F-4D97-AF65-F5344CB8AC3E}">
        <p14:creationId xmlns:p14="http://schemas.microsoft.com/office/powerpoint/2010/main" val="535288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References</a:t>
            </a:r>
          </a:p>
        </p:txBody>
      </p:sp>
      <p:sp>
        <p:nvSpPr>
          <p:cNvPr id="3" name="Content Placeholder 2"/>
          <p:cNvSpPr>
            <a:spLocks noGrp="1"/>
          </p:cNvSpPr>
          <p:nvPr>
            <p:ph idx="1"/>
          </p:nvPr>
        </p:nvSpPr>
        <p:spPr/>
        <p:txBody>
          <a:bodyPr>
            <a:normAutofit fontScale="55000" lnSpcReduction="20000"/>
          </a:bodyPr>
          <a:lstStyle/>
          <a:p>
            <a:r>
              <a:rPr lang="en-US" dirty="0">
                <a:hlinkClick r:id="rId3"/>
              </a:rPr>
              <a:t>https://www.accessdata.fda.gov/drugsatfda_docs/label/2021/212888s000lbl.pdf</a:t>
            </a:r>
            <a:endParaRPr lang="en-US" dirty="0"/>
          </a:p>
          <a:p>
            <a:endParaRPr lang="en-US" dirty="0"/>
          </a:p>
          <a:p>
            <a:r>
              <a:rPr lang="en-US" dirty="0">
                <a:hlinkClick r:id="rId4"/>
              </a:rPr>
              <a:t>https://clinicalinfo.hiv.gov/en/drugs/cabotegravir/patient#:~:text=An%20application%20for%20marketing%20approval,an%20oral%20formulation%20of%20cabotegravir</a:t>
            </a:r>
            <a:r>
              <a:rPr lang="en-US" dirty="0"/>
              <a:t>.</a:t>
            </a:r>
          </a:p>
          <a:p>
            <a:endParaRPr lang="en-US" dirty="0"/>
          </a:p>
          <a:p>
            <a:r>
              <a:rPr lang="en-US" dirty="0">
                <a:hlinkClick r:id="rId5"/>
              </a:rPr>
              <a:t>https://www.clinicaltrials.gov/ct2/show/study/NCT02951052</a:t>
            </a:r>
            <a:endParaRPr lang="en-US" dirty="0"/>
          </a:p>
          <a:p>
            <a:endParaRPr lang="en-US" dirty="0"/>
          </a:p>
          <a:p>
            <a:r>
              <a:rPr lang="en-US" dirty="0">
                <a:hlinkClick r:id="rId6"/>
              </a:rPr>
              <a:t>https://clinicaltrials.gov/ct2/show/NCT02938520</a:t>
            </a:r>
            <a:endParaRPr lang="en-US" dirty="0"/>
          </a:p>
          <a:p>
            <a:endParaRPr lang="en-US" dirty="0"/>
          </a:p>
          <a:p>
            <a:r>
              <a:rPr lang="en-US" dirty="0">
                <a:hlinkClick r:id="rId7"/>
              </a:rPr>
              <a:t>https://www.clinicaltrials.gov/ct2/show/NCT03635788</a:t>
            </a:r>
            <a:endParaRPr lang="en-US" dirty="0"/>
          </a:p>
          <a:p>
            <a:endParaRPr lang="en-US" dirty="0"/>
          </a:p>
          <a:p>
            <a:r>
              <a:rPr lang="en-US" dirty="0">
                <a:hlinkClick r:id="rId8"/>
              </a:rPr>
              <a:t>https://www.hptn.org/research/studies/hptn077</a:t>
            </a:r>
            <a:endParaRPr lang="en-US" dirty="0"/>
          </a:p>
          <a:p>
            <a:endParaRPr lang="en-US" dirty="0"/>
          </a:p>
          <a:p>
            <a:r>
              <a:rPr lang="en-US" dirty="0">
                <a:hlinkClick r:id="" action="ppaction://noaction"/>
              </a:rPr>
              <a:t>https://www.hptn.org/research/studies/hptn083</a:t>
            </a:r>
          </a:p>
          <a:p>
            <a:endParaRPr lang="en-US" dirty="0">
              <a:hlinkClick r:id="" action="ppaction://noaction"/>
            </a:endParaRPr>
          </a:p>
          <a:p>
            <a:r>
              <a:rPr lang="en-US" dirty="0">
                <a:hlinkClick r:id="rId9"/>
              </a:rPr>
              <a:t>https://www.hptn.org/research/studies/hptn084</a:t>
            </a:r>
            <a:endParaRPr lang="en-US" dirty="0"/>
          </a:p>
          <a:p>
            <a:endParaRPr lang="en-US" dirty="0">
              <a:hlinkClick r:id="" action="ppaction://noaction"/>
            </a:endParaRPr>
          </a:p>
          <a:p>
            <a:r>
              <a:rPr lang="en-US" dirty="0">
                <a:hlinkClick r:id="" action="ppaction://noaction"/>
              </a:rPr>
              <a:t>https://www.who.int/news/item/09-11-2020-trial-results-reveal-that-long-acting-injectable-cabotegravir-as-prep-is-highly-effective-in-preventing-hiv-acquisition-in-women</a:t>
            </a:r>
            <a:endParaRPr lang="en-US" dirty="0"/>
          </a:p>
          <a:p>
            <a:endParaRPr lang="en-US" dirty="0">
              <a:hlinkClick r:id="" action="ppaction://noaction"/>
            </a:endParaRPr>
          </a:p>
          <a:p>
            <a:r>
              <a:rPr lang="en-US" dirty="0">
                <a:hlinkClick r:id="" action="ppaction://noaction"/>
              </a:rPr>
              <a:t>https://www.thebodypro.com/article/europe-approval-long-acting-hiv-treatment-cabotegravir-rilpivirine-cabenuva</a:t>
            </a:r>
            <a:endParaRPr lang="en-US" dirty="0"/>
          </a:p>
        </p:txBody>
      </p:sp>
      <p:sp>
        <p:nvSpPr>
          <p:cNvPr id="4" name="Slide Number Placeholder 3">
            <a:extLst>
              <a:ext uri="{FF2B5EF4-FFF2-40B4-BE49-F238E27FC236}">
                <a16:creationId xmlns:a16="http://schemas.microsoft.com/office/drawing/2014/main" id="{A878C0F3-60BC-4A97-92E8-F643E89BEBB3}"/>
              </a:ext>
              <a:ext uri="{C183D7F6-B498-43B3-948B-1728B52AA6E4}">
                <adec:decorative xmlns:adec="http://schemas.microsoft.com/office/drawing/2017/decorative" val="1"/>
              </a:ext>
            </a:extLst>
          </p:cNvPr>
          <p:cNvSpPr>
            <a:spLocks noGrp="1"/>
          </p:cNvSpPr>
          <p:nvPr>
            <p:ph type="sldNum" sz="quarter" idx="12"/>
          </p:nvPr>
        </p:nvSpPr>
        <p:spPr>
          <a:xfrm>
            <a:off x="8531788" y="6305882"/>
            <a:ext cx="548640" cy="396240"/>
          </a:xfrm>
        </p:spPr>
        <p:txBody>
          <a:bodyPr/>
          <a:lstStyle/>
          <a:p>
            <a:fld id="{1D2EA5EF-C699-AF4C-BA42-C0A1CAAB713C}" type="slidenum">
              <a:rPr lang="en-US" smtClean="0"/>
              <a:t>26</a:t>
            </a:fld>
            <a:endParaRPr lang="en-US" dirty="0"/>
          </a:p>
        </p:txBody>
      </p:sp>
    </p:spTree>
    <p:extLst>
      <p:ext uri="{BB962C8B-B14F-4D97-AF65-F5344CB8AC3E}">
        <p14:creationId xmlns:p14="http://schemas.microsoft.com/office/powerpoint/2010/main" val="3474138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A66EA-5DD7-41EC-998C-EFDE31F32C9C}"/>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A28A2632-A391-4713-950C-11BF95A8A6BC}"/>
              </a:ext>
              <a:ext uri="{C183D7F6-B498-43B3-948B-1728B52AA6E4}">
                <adec:decorative xmlns:adec="http://schemas.microsoft.com/office/drawing/2017/decorative" val="1"/>
              </a:ext>
            </a:extLst>
          </p:cNvPr>
          <p:cNvSpPr>
            <a:spLocks noGrp="1"/>
          </p:cNvSpPr>
          <p:nvPr>
            <p:ph type="sldNum" sz="quarter" idx="12"/>
          </p:nvPr>
        </p:nvSpPr>
        <p:spPr/>
        <p:txBody>
          <a:bodyPr/>
          <a:lstStyle/>
          <a:p>
            <a:fld id="{1D2EA5EF-C699-AF4C-BA42-C0A1CAAB713C}" type="slidenum">
              <a:rPr lang="en-US" smtClean="0"/>
              <a:t>27</a:t>
            </a:fld>
            <a:endParaRPr lang="en-US"/>
          </a:p>
        </p:txBody>
      </p:sp>
    </p:spTree>
    <p:extLst>
      <p:ext uri="{BB962C8B-B14F-4D97-AF65-F5344CB8AC3E}">
        <p14:creationId xmlns:p14="http://schemas.microsoft.com/office/powerpoint/2010/main" val="588781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Injectable CAB/RPV</a:t>
            </a:r>
          </a:p>
        </p:txBody>
      </p:sp>
      <p:sp>
        <p:nvSpPr>
          <p:cNvPr id="3" name="Content Placeholder 2"/>
          <p:cNvSpPr>
            <a:spLocks noGrp="1"/>
          </p:cNvSpPr>
          <p:nvPr>
            <p:ph idx="1"/>
          </p:nvPr>
        </p:nvSpPr>
        <p:spPr>
          <a:xfrm>
            <a:off x="414215" y="1764466"/>
            <a:ext cx="8315569" cy="4367299"/>
          </a:xfrm>
        </p:spPr>
        <p:txBody>
          <a:bodyPr>
            <a:noAutofit/>
          </a:bodyPr>
          <a:lstStyle/>
          <a:p>
            <a:r>
              <a:rPr lang="en-US" sz="2800" dirty="0"/>
              <a:t>Consists of:</a:t>
            </a:r>
          </a:p>
          <a:p>
            <a:pPr lvl="1"/>
            <a:r>
              <a:rPr lang="en-US" sz="2400" dirty="0" err="1"/>
              <a:t>Cabotegravir</a:t>
            </a:r>
            <a:r>
              <a:rPr lang="en-US" sz="2400" dirty="0"/>
              <a:t> extended-release injectable suspension </a:t>
            </a:r>
          </a:p>
          <a:p>
            <a:pPr lvl="2"/>
            <a:r>
              <a:rPr lang="en-US" sz="2000" dirty="0" err="1"/>
              <a:t>Integrase</a:t>
            </a:r>
            <a:r>
              <a:rPr lang="en-US" sz="2000" dirty="0"/>
              <a:t> inhibitor (INSTI)</a:t>
            </a:r>
          </a:p>
          <a:p>
            <a:pPr lvl="2"/>
            <a:r>
              <a:rPr lang="en-US" sz="2000" dirty="0"/>
              <a:t>White to light pink color</a:t>
            </a:r>
          </a:p>
          <a:p>
            <a:pPr lvl="1"/>
            <a:r>
              <a:rPr lang="en-US" sz="2400" dirty="0" err="1"/>
              <a:t>Rilpivirine</a:t>
            </a:r>
            <a:r>
              <a:rPr lang="en-US" sz="2400" dirty="0"/>
              <a:t> extended-release injectable suspension</a:t>
            </a:r>
          </a:p>
          <a:p>
            <a:pPr lvl="2"/>
            <a:r>
              <a:rPr lang="en-US" sz="2000" dirty="0"/>
              <a:t>Non-nucleoside reverse transcriptase inhibitor (NNRTI)</a:t>
            </a:r>
          </a:p>
          <a:p>
            <a:pPr lvl="2"/>
            <a:r>
              <a:rPr lang="en-US" sz="2000" dirty="0"/>
              <a:t>White to off-white color</a:t>
            </a:r>
          </a:p>
          <a:p>
            <a:pPr lvl="1"/>
            <a:r>
              <a:rPr lang="en-US" sz="2400" dirty="0"/>
              <a:t>For intramuscular (IM) use </a:t>
            </a:r>
          </a:p>
          <a:p>
            <a:pPr lvl="1"/>
            <a:endParaRPr lang="en-US" sz="2400" dirty="0"/>
          </a:p>
          <a:p>
            <a:r>
              <a:rPr lang="en-US" sz="2800" dirty="0"/>
              <a:t>FDA approved January 21</a:t>
            </a:r>
            <a:r>
              <a:rPr lang="en-US" sz="2800" baseline="30000" dirty="0"/>
              <a:t>st</a:t>
            </a:r>
            <a:r>
              <a:rPr lang="en-US" sz="2800" dirty="0"/>
              <a:t>, 2021</a:t>
            </a:r>
          </a:p>
        </p:txBody>
      </p:sp>
      <p:pic>
        <p:nvPicPr>
          <p:cNvPr id="4" name="Picture 3" descr="Profile view of a person's buttocks and pelvic region. The Cabenuva IM injection should be administered at the ventrogluteal site."/>
          <p:cNvPicPr>
            <a:picLocks noChangeAspect="1"/>
          </p:cNvPicPr>
          <p:nvPr/>
        </p:nvPicPr>
        <p:blipFill rotWithShape="1">
          <a:blip r:embed="rId3">
            <a:extLst>
              <a:ext uri="{28A0092B-C50C-407E-A947-70E740481C1C}">
                <a14:useLocalDpi xmlns:a14="http://schemas.microsoft.com/office/drawing/2010/main" val="0"/>
              </a:ext>
            </a:extLst>
          </a:blip>
          <a:srcRect l="33940" r="35779" b="18439"/>
          <a:stretch/>
        </p:blipFill>
        <p:spPr>
          <a:xfrm>
            <a:off x="7176189" y="0"/>
            <a:ext cx="1967811" cy="2262697"/>
          </a:xfrm>
          <a:prstGeom prst="rect">
            <a:avLst/>
          </a:prstGeom>
        </p:spPr>
      </p:pic>
      <p:sp>
        <p:nvSpPr>
          <p:cNvPr id="5" name="Slide Number Placeholder 3">
            <a:extLst>
              <a:ext uri="{FF2B5EF4-FFF2-40B4-BE49-F238E27FC236}">
                <a16:creationId xmlns:a16="http://schemas.microsoft.com/office/drawing/2014/main" id="{55E3E57E-3E41-4DCA-9BE3-1F5DAFC25ACF}"/>
              </a:ext>
              <a:ext uri="{C183D7F6-B498-43B3-948B-1728B52AA6E4}">
                <adec:decorative xmlns:adec="http://schemas.microsoft.com/office/drawing/2017/decorative" val="1"/>
              </a:ext>
            </a:extLst>
          </p:cNvPr>
          <p:cNvSpPr>
            <a:spLocks noGrp="1"/>
          </p:cNvSpPr>
          <p:nvPr>
            <p:ph type="sldNum" sz="quarter" idx="12"/>
          </p:nvPr>
        </p:nvSpPr>
        <p:spPr>
          <a:xfrm>
            <a:off x="8531788" y="6305882"/>
            <a:ext cx="548640" cy="396240"/>
          </a:xfrm>
        </p:spPr>
        <p:txBody>
          <a:bodyPr/>
          <a:lstStyle/>
          <a:p>
            <a:fld id="{1D2EA5EF-C699-AF4C-BA42-C0A1CAAB713C}" type="slidenum">
              <a:rPr lang="en-US" smtClean="0"/>
              <a:t>3</a:t>
            </a:fld>
            <a:endParaRPr lang="en-US" dirty="0"/>
          </a:p>
        </p:txBody>
      </p:sp>
    </p:spTree>
    <p:extLst>
      <p:ext uri="{BB962C8B-B14F-4D97-AF65-F5344CB8AC3E}">
        <p14:creationId xmlns:p14="http://schemas.microsoft.com/office/powerpoint/2010/main" val="1152090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bg2"/>
            </a:gs>
            <a:gs pos="83000">
              <a:schemeClr val="bg2"/>
            </a:gs>
            <a:gs pos="100000">
              <a:schemeClr val="bg2"/>
            </a:gs>
          </a:gsLst>
          <a:lin ang="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5F6DF-00F1-43F2-A06C-99A0C3AD4F00}"/>
              </a:ext>
            </a:extLst>
          </p:cNvPr>
          <p:cNvSpPr>
            <a:spLocks noGrp="1"/>
          </p:cNvSpPr>
          <p:nvPr>
            <p:ph type="title"/>
          </p:nvPr>
        </p:nvSpPr>
        <p:spPr/>
        <p:txBody>
          <a:bodyPr/>
          <a:lstStyle/>
          <a:p>
            <a:r>
              <a:rPr lang="en-US" dirty="0" err="1"/>
              <a:t>Rilpivirine</a:t>
            </a:r>
            <a:r>
              <a:rPr lang="en-US" dirty="0"/>
              <a:t> (</a:t>
            </a:r>
            <a:r>
              <a:rPr lang="en-US" dirty="0" err="1"/>
              <a:t>Edurant</a:t>
            </a:r>
            <a:r>
              <a:rPr lang="en-US" dirty="0"/>
              <a:t>)</a:t>
            </a:r>
          </a:p>
        </p:txBody>
      </p:sp>
      <p:sp>
        <p:nvSpPr>
          <p:cNvPr id="3" name="Content Placeholder 2">
            <a:extLst>
              <a:ext uri="{FF2B5EF4-FFF2-40B4-BE49-F238E27FC236}">
                <a16:creationId xmlns:a16="http://schemas.microsoft.com/office/drawing/2014/main" id="{EA256E23-82B9-4CE4-B4D3-7A1FE27A8C57}"/>
              </a:ext>
            </a:extLst>
          </p:cNvPr>
          <p:cNvSpPr>
            <a:spLocks noGrp="1"/>
          </p:cNvSpPr>
          <p:nvPr>
            <p:ph idx="1"/>
          </p:nvPr>
        </p:nvSpPr>
        <p:spPr/>
        <p:txBody>
          <a:bodyPr/>
          <a:lstStyle/>
          <a:p>
            <a:r>
              <a:rPr lang="en-US" dirty="0"/>
              <a:t>Key component in </a:t>
            </a:r>
            <a:r>
              <a:rPr lang="en-US" dirty="0" err="1"/>
              <a:t>Complera</a:t>
            </a:r>
            <a:r>
              <a:rPr lang="en-US" dirty="0"/>
              <a:t>, </a:t>
            </a:r>
            <a:r>
              <a:rPr lang="en-US" dirty="0" err="1"/>
              <a:t>Odefsey</a:t>
            </a:r>
            <a:r>
              <a:rPr lang="en-US" dirty="0"/>
              <a:t>, </a:t>
            </a:r>
            <a:r>
              <a:rPr lang="en-US" dirty="0" err="1"/>
              <a:t>Juluca</a:t>
            </a:r>
            <a:endParaRPr lang="en-US" dirty="0"/>
          </a:p>
          <a:p>
            <a:endParaRPr lang="en-US" dirty="0"/>
          </a:p>
          <a:p>
            <a:r>
              <a:rPr lang="en-US" dirty="0"/>
              <a:t>Significant issues with acid-suppressing medications</a:t>
            </a:r>
          </a:p>
          <a:p>
            <a:endParaRPr lang="en-US" dirty="0"/>
          </a:p>
          <a:p>
            <a:r>
              <a:rPr lang="en-US" dirty="0"/>
              <a:t>Lacks significant potency and high barrier to resistance</a:t>
            </a:r>
          </a:p>
          <a:p>
            <a:endParaRPr lang="en-US" dirty="0"/>
          </a:p>
          <a:p>
            <a:r>
              <a:rPr lang="en-US" dirty="0"/>
              <a:t>Must be taken with a full meal (390+ kcals)</a:t>
            </a:r>
          </a:p>
        </p:txBody>
      </p:sp>
      <p:sp>
        <p:nvSpPr>
          <p:cNvPr id="4" name="Slide Number Placeholder 3">
            <a:extLst>
              <a:ext uri="{FF2B5EF4-FFF2-40B4-BE49-F238E27FC236}">
                <a16:creationId xmlns:a16="http://schemas.microsoft.com/office/drawing/2014/main" id="{F50E7DAE-EBE9-4AFE-94AB-6D416D620303}"/>
              </a:ext>
              <a:ext uri="{C183D7F6-B498-43B3-948B-1728B52AA6E4}">
                <adec:decorative xmlns:adec="http://schemas.microsoft.com/office/drawing/2017/decorative" val="1"/>
              </a:ext>
            </a:extLst>
          </p:cNvPr>
          <p:cNvSpPr>
            <a:spLocks noGrp="1"/>
          </p:cNvSpPr>
          <p:nvPr>
            <p:ph type="sldNum" sz="quarter" idx="12"/>
          </p:nvPr>
        </p:nvSpPr>
        <p:spPr/>
        <p:txBody>
          <a:bodyPr/>
          <a:lstStyle/>
          <a:p>
            <a:fld id="{1D2EA5EF-C699-AF4C-BA42-C0A1CAAB713C}" type="slidenum">
              <a:rPr lang="en-US" smtClean="0"/>
              <a:t>4</a:t>
            </a:fld>
            <a:endParaRPr lang="en-US"/>
          </a:p>
        </p:txBody>
      </p:sp>
      <p:pic>
        <p:nvPicPr>
          <p:cNvPr id="6" name="Picture 5" descr="Front and back of white pill labeled TMC and 25.">
            <a:extLst>
              <a:ext uri="{FF2B5EF4-FFF2-40B4-BE49-F238E27FC236}">
                <a16:creationId xmlns:a16="http://schemas.microsoft.com/office/drawing/2014/main" id="{9FCD8D62-5E0C-4370-979D-A46BF4600FA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548" b="89950" l="5333" r="90933">
                        <a14:foregroundMark x1="20800" y1="34171" x2="20800" y2="34171"/>
                        <a14:foregroundMark x1="23733" y1="47739" x2="23733" y2="47739"/>
                        <a14:foregroundMark x1="29600" y1="37688" x2="29600" y2="37688"/>
                        <a14:foregroundMark x1="27200" y1="21106" x2="27200" y2="21106"/>
                        <a14:foregroundMark x1="37867" y1="27638" x2="37867" y2="27638"/>
                        <a14:foregroundMark x1="41333" y1="55276" x2="41333" y2="55276"/>
                        <a14:foregroundMark x1="41333" y1="42211" x2="41333" y2="42211"/>
                        <a14:foregroundMark x1="40267" y1="29648" x2="40267" y2="29648"/>
                        <a14:foregroundMark x1="39200" y1="24121" x2="39200" y2="24121"/>
                        <a14:foregroundMark x1="42133" y1="37688" x2="42133" y2="37688"/>
                        <a14:foregroundMark x1="42133" y1="48744" x2="42133" y2="48744"/>
                        <a14:foregroundMark x1="42133" y1="43216" x2="42133" y2="43216"/>
                        <a14:foregroundMark x1="42133" y1="48744" x2="42133" y2="48744"/>
                        <a14:foregroundMark x1="39200" y1="26633" x2="39200" y2="26633"/>
                        <a14:foregroundMark x1="5600" y1="53266" x2="5600" y2="53266"/>
                        <a14:foregroundMark x1="72000" y1="50754" x2="72000" y2="50754"/>
                        <a14:foregroundMark x1="77333" y1="28643" x2="77333" y2="28643"/>
                        <a14:foregroundMark x1="62133" y1="22111" x2="62133" y2="22111"/>
                        <a14:foregroundMark x1="63733" y1="33166" x2="63733" y2="33166"/>
                        <a14:foregroundMark x1="61333" y1="49749" x2="61333" y2="49749"/>
                        <a14:foregroundMark x1="66133" y1="40704" x2="66133" y2="40704"/>
                        <a14:foregroundMark x1="76800" y1="49749" x2="76800" y2="49749"/>
                        <a14:foregroundMark x1="83733" y1="61809" x2="83733" y2="61809"/>
                        <a14:foregroundMark x1="88000" y1="56281" x2="88000" y2="56281"/>
                        <a14:foregroundMark x1="85067" y1="33166" x2="85067" y2="33166"/>
                        <a14:foregroundMark x1="70400" y1="22111" x2="70400" y2="22111"/>
                        <a14:foregroundMark x1="70400" y1="22111" x2="70400" y2="22111"/>
                        <a14:foregroundMark x1="68000" y1="43216" x2="68000" y2="43216"/>
                        <a14:foregroundMark x1="72533" y1="39698" x2="72533" y2="39698"/>
                        <a14:foregroundMark x1="77333" y1="29648" x2="77333" y2="29648"/>
                        <a14:foregroundMark x1="81600" y1="43216" x2="81600" y2="43216"/>
                        <a14:foregroundMark x1="84533" y1="50754" x2="84533" y2="50754"/>
                        <a14:foregroundMark x1="89600" y1="53266" x2="89600" y2="53266"/>
                        <a14:foregroundMark x1="89067" y1="36683" x2="89067" y2="36683"/>
                        <a14:foregroundMark x1="90933" y1="33166" x2="90933" y2="33166"/>
                        <a14:foregroundMark x1="86667" y1="25628" x2="86667" y2="25628"/>
                        <a14:foregroundMark x1="87467" y1="21106" x2="87467" y2="21106"/>
                        <a14:foregroundMark x1="83733" y1="18593" x2="83733" y2="18593"/>
                        <a14:foregroundMark x1="88533" y1="29648" x2="88533" y2="29648"/>
                        <a14:foregroundMark x1="89067" y1="33166" x2="89067" y2="33166"/>
                        <a14:foregroundMark x1="90400" y1="36683" x2="90400" y2="36683"/>
                        <a14:foregroundMark x1="42667" y1="46231" x2="42667" y2="46231"/>
                        <a14:foregroundMark x1="43200" y1="42211" x2="43200" y2="42211"/>
                        <a14:foregroundMark x1="40800" y1="32161" x2="40800" y2="32161"/>
                        <a14:foregroundMark x1="43200" y1="44221" x2="43200" y2="44221"/>
                        <a14:foregroundMark x1="43733" y1="37688" x2="43733" y2="37688"/>
                        <a14:foregroundMark x1="40800" y1="32161" x2="40800" y2="32161"/>
                        <a14:foregroundMark x1="43733" y1="46231" x2="43733" y2="46231"/>
                        <a14:foregroundMark x1="89600" y1="33166" x2="89600" y2="33166"/>
                        <a14:foregroundMark x1="88000" y1="28643" x2="88000" y2="28643"/>
                        <a14:foregroundMark x1="82667" y1="19598" x2="82667" y2="19598"/>
                        <a14:foregroundMark x1="84533" y1="19598" x2="84533" y2="19598"/>
                        <a14:foregroundMark x1="82133" y1="17588" x2="82133" y2="17588"/>
                      </a14:backgroundRemoval>
                    </a14:imgEffect>
                  </a14:imgLayer>
                </a14:imgProps>
              </a:ext>
            </a:extLst>
          </a:blip>
          <a:stretch>
            <a:fillRect/>
          </a:stretch>
        </p:blipFill>
        <p:spPr>
          <a:xfrm>
            <a:off x="6303146" y="318060"/>
            <a:ext cx="1990247" cy="1056158"/>
          </a:xfrm>
          <a:prstGeom prst="rect">
            <a:avLst/>
          </a:prstGeom>
        </p:spPr>
      </p:pic>
    </p:spTree>
    <p:extLst>
      <p:ext uri="{BB962C8B-B14F-4D97-AF65-F5344CB8AC3E}">
        <p14:creationId xmlns:p14="http://schemas.microsoft.com/office/powerpoint/2010/main" val="3831072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bg2"/>
            </a:gs>
            <a:gs pos="83000">
              <a:schemeClr val="bg2"/>
            </a:gs>
            <a:gs pos="100000">
              <a:schemeClr val="bg2"/>
            </a:gs>
          </a:gsLst>
          <a:lin ang="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4A549-66C6-423D-B042-BBCAF60FE399}"/>
              </a:ext>
            </a:extLst>
          </p:cNvPr>
          <p:cNvSpPr>
            <a:spLocks noGrp="1"/>
          </p:cNvSpPr>
          <p:nvPr>
            <p:ph type="title"/>
          </p:nvPr>
        </p:nvSpPr>
        <p:spPr/>
        <p:txBody>
          <a:bodyPr/>
          <a:lstStyle/>
          <a:p>
            <a:r>
              <a:rPr lang="en-US" dirty="0"/>
              <a:t>Cabotegravir (</a:t>
            </a:r>
            <a:r>
              <a:rPr lang="en-US" dirty="0" err="1"/>
              <a:t>Vocabria</a:t>
            </a:r>
            <a:r>
              <a:rPr lang="en-US" dirty="0"/>
              <a:t>)</a:t>
            </a:r>
          </a:p>
        </p:txBody>
      </p:sp>
      <p:sp>
        <p:nvSpPr>
          <p:cNvPr id="3" name="Content Placeholder 2">
            <a:extLst>
              <a:ext uri="{FF2B5EF4-FFF2-40B4-BE49-F238E27FC236}">
                <a16:creationId xmlns:a16="http://schemas.microsoft.com/office/drawing/2014/main" id="{2B00CC82-98B1-4096-8D12-CE08C5B29A78}"/>
              </a:ext>
            </a:extLst>
          </p:cNvPr>
          <p:cNvSpPr>
            <a:spLocks noGrp="1"/>
          </p:cNvSpPr>
          <p:nvPr>
            <p:ph idx="1"/>
          </p:nvPr>
        </p:nvSpPr>
        <p:spPr/>
        <p:txBody>
          <a:bodyPr/>
          <a:lstStyle/>
          <a:p>
            <a:r>
              <a:rPr lang="en-US" dirty="0"/>
              <a:t>Brand new agent</a:t>
            </a:r>
          </a:p>
          <a:p>
            <a:endParaRPr lang="en-US" dirty="0"/>
          </a:p>
          <a:p>
            <a:r>
              <a:rPr lang="en-US" dirty="0"/>
              <a:t>Structurally analogous to dolutegravir</a:t>
            </a:r>
          </a:p>
          <a:p>
            <a:endParaRPr lang="en-US" dirty="0"/>
          </a:p>
          <a:p>
            <a:r>
              <a:rPr lang="en-US" dirty="0"/>
              <a:t>Fair barrier against HIV resistance but &lt; DTG, BIC</a:t>
            </a:r>
          </a:p>
          <a:p>
            <a:endParaRPr lang="en-US" dirty="0"/>
          </a:p>
          <a:p>
            <a:r>
              <a:rPr lang="en-US" dirty="0"/>
              <a:t>Adverse effects appear similar to those of dolutegravir</a:t>
            </a:r>
          </a:p>
        </p:txBody>
      </p:sp>
      <p:sp>
        <p:nvSpPr>
          <p:cNvPr id="4" name="Slide Number Placeholder 3">
            <a:extLst>
              <a:ext uri="{FF2B5EF4-FFF2-40B4-BE49-F238E27FC236}">
                <a16:creationId xmlns:a16="http://schemas.microsoft.com/office/drawing/2014/main" id="{8A97BD92-A070-4C9C-B134-2ABCF2329733}"/>
              </a:ext>
              <a:ext uri="{C183D7F6-B498-43B3-948B-1728B52AA6E4}">
                <adec:decorative xmlns:adec="http://schemas.microsoft.com/office/drawing/2017/decorative" val="1"/>
              </a:ext>
            </a:extLst>
          </p:cNvPr>
          <p:cNvSpPr>
            <a:spLocks noGrp="1"/>
          </p:cNvSpPr>
          <p:nvPr>
            <p:ph type="sldNum" sz="quarter" idx="12"/>
          </p:nvPr>
        </p:nvSpPr>
        <p:spPr/>
        <p:txBody>
          <a:bodyPr/>
          <a:lstStyle/>
          <a:p>
            <a:fld id="{1D2EA5EF-C699-AF4C-BA42-C0A1CAAB713C}" type="slidenum">
              <a:rPr lang="en-US" smtClean="0"/>
              <a:t>5</a:t>
            </a:fld>
            <a:endParaRPr lang="en-US"/>
          </a:p>
        </p:txBody>
      </p:sp>
      <p:pic>
        <p:nvPicPr>
          <p:cNvPr id="6" name="Picture 5" descr="White pill with SV CTV inscribed.">
            <a:extLst>
              <a:ext uri="{FF2B5EF4-FFF2-40B4-BE49-F238E27FC236}">
                <a16:creationId xmlns:a16="http://schemas.microsoft.com/office/drawing/2014/main" id="{E97C00FA-E86B-4E58-AF2D-F33F2DECF1B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6597011" y="139532"/>
            <a:ext cx="1934777" cy="1451083"/>
          </a:xfrm>
          <a:prstGeom prst="rect">
            <a:avLst/>
          </a:prstGeom>
        </p:spPr>
      </p:pic>
    </p:spTree>
    <p:extLst>
      <p:ext uri="{BB962C8B-B14F-4D97-AF65-F5344CB8AC3E}">
        <p14:creationId xmlns:p14="http://schemas.microsoft.com/office/powerpoint/2010/main" val="706073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Indications and Usage</a:t>
            </a:r>
          </a:p>
        </p:txBody>
      </p:sp>
      <p:sp>
        <p:nvSpPr>
          <p:cNvPr id="3" name="Content Placeholder 2"/>
          <p:cNvSpPr>
            <a:spLocks noGrp="1"/>
          </p:cNvSpPr>
          <p:nvPr>
            <p:ph idx="1"/>
          </p:nvPr>
        </p:nvSpPr>
        <p:spPr/>
        <p:txBody>
          <a:bodyPr>
            <a:normAutofit fontScale="92500" lnSpcReduction="10000"/>
          </a:bodyPr>
          <a:lstStyle/>
          <a:p>
            <a:r>
              <a:rPr lang="en-US" dirty="0"/>
              <a:t>A complete regimen for the treatment of HIV-1 infection in adults </a:t>
            </a:r>
          </a:p>
          <a:p>
            <a:pPr marL="0" indent="0">
              <a:buNone/>
            </a:pPr>
            <a:endParaRPr lang="en-US" dirty="0"/>
          </a:p>
          <a:p>
            <a:r>
              <a:rPr lang="en-US" dirty="0"/>
              <a:t>Indicated to replace the current antiretroviral (ARV) regimen in those who are virologically suppressed (HIV RNA less than 50 copies/mL) on a stable ARV regimen </a:t>
            </a:r>
          </a:p>
          <a:p>
            <a:pPr marL="0" indent="0">
              <a:buNone/>
            </a:pPr>
            <a:endParaRPr lang="en-US" dirty="0"/>
          </a:p>
          <a:p>
            <a:r>
              <a:rPr lang="en-US" dirty="0"/>
              <a:t>Only for patients with no history of treatment failure and with no known or suspected resistance to either </a:t>
            </a:r>
            <a:r>
              <a:rPr lang="en-US" dirty="0" err="1"/>
              <a:t>cabotegravir</a:t>
            </a:r>
            <a:r>
              <a:rPr lang="en-US" dirty="0"/>
              <a:t> or </a:t>
            </a:r>
            <a:r>
              <a:rPr lang="en-US" dirty="0" err="1"/>
              <a:t>rilpivirine</a:t>
            </a:r>
            <a:endParaRPr lang="en-US" dirty="0"/>
          </a:p>
          <a:p>
            <a:endParaRPr lang="en-US" dirty="0"/>
          </a:p>
          <a:p>
            <a:r>
              <a:rPr lang="en-US" dirty="0"/>
              <a:t>Cabenuva does not treat Hepatitis B</a:t>
            </a:r>
          </a:p>
        </p:txBody>
      </p:sp>
      <p:sp>
        <p:nvSpPr>
          <p:cNvPr id="5" name="Slide Number Placeholder 3">
            <a:extLst>
              <a:ext uri="{FF2B5EF4-FFF2-40B4-BE49-F238E27FC236}">
                <a16:creationId xmlns:a16="http://schemas.microsoft.com/office/drawing/2014/main" id="{58A319C1-F1DF-4A3B-9B78-EA6D4A6BF12E}"/>
              </a:ext>
              <a:ext uri="{C183D7F6-B498-43B3-948B-1728B52AA6E4}">
                <adec:decorative xmlns:adec="http://schemas.microsoft.com/office/drawing/2017/decorative" val="1"/>
              </a:ext>
            </a:extLst>
          </p:cNvPr>
          <p:cNvSpPr>
            <a:spLocks noGrp="1"/>
          </p:cNvSpPr>
          <p:nvPr>
            <p:ph type="sldNum" sz="quarter" idx="12"/>
          </p:nvPr>
        </p:nvSpPr>
        <p:spPr>
          <a:xfrm>
            <a:off x="8531788" y="6305882"/>
            <a:ext cx="548640" cy="396240"/>
          </a:xfrm>
        </p:spPr>
        <p:txBody>
          <a:bodyPr/>
          <a:lstStyle/>
          <a:p>
            <a:fld id="{1D2EA5EF-C699-AF4C-BA42-C0A1CAAB713C}" type="slidenum">
              <a:rPr lang="en-US" smtClean="0"/>
              <a:t>6</a:t>
            </a:fld>
            <a:endParaRPr lang="en-US" dirty="0"/>
          </a:p>
        </p:txBody>
      </p:sp>
    </p:spTree>
    <p:extLst>
      <p:ext uri="{BB962C8B-B14F-4D97-AF65-F5344CB8AC3E}">
        <p14:creationId xmlns:p14="http://schemas.microsoft.com/office/powerpoint/2010/main" val="2253235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Dosage and Administration</a:t>
            </a:r>
          </a:p>
        </p:txBody>
      </p:sp>
      <p:sp>
        <p:nvSpPr>
          <p:cNvPr id="3" name="Content Placeholder 2"/>
          <p:cNvSpPr>
            <a:spLocks noGrp="1"/>
          </p:cNvSpPr>
          <p:nvPr>
            <p:ph idx="1"/>
          </p:nvPr>
        </p:nvSpPr>
        <p:spPr/>
        <p:txBody>
          <a:bodyPr>
            <a:normAutofit fontScale="77500" lnSpcReduction="20000"/>
          </a:bodyPr>
          <a:lstStyle/>
          <a:p>
            <a:r>
              <a:rPr lang="en-US" dirty="0"/>
              <a:t>Prior to starting injectable CAB/RPV:</a:t>
            </a:r>
          </a:p>
          <a:p>
            <a:pPr lvl="1"/>
            <a:r>
              <a:rPr lang="en-US" dirty="0"/>
              <a:t>Oral (PO) </a:t>
            </a:r>
            <a:r>
              <a:rPr lang="en-US" dirty="0" err="1"/>
              <a:t>cabotegravir</a:t>
            </a:r>
            <a:r>
              <a:rPr lang="en-US" dirty="0"/>
              <a:t> and </a:t>
            </a:r>
            <a:r>
              <a:rPr lang="en-US" dirty="0" err="1"/>
              <a:t>rilpivirine</a:t>
            </a:r>
            <a:r>
              <a:rPr lang="en-US" dirty="0"/>
              <a:t> should be used for ~1 month (at least 28 days) to assess the tolerability of both medications</a:t>
            </a:r>
          </a:p>
          <a:p>
            <a:pPr lvl="2"/>
            <a:r>
              <a:rPr lang="en-US" dirty="0"/>
              <a:t>Cabotegravir 30 mg PO once daily + </a:t>
            </a:r>
            <a:r>
              <a:rPr lang="en-US" dirty="0" err="1"/>
              <a:t>Rilpivirine</a:t>
            </a:r>
            <a:r>
              <a:rPr lang="en-US" dirty="0"/>
              <a:t> 25 mg PO once daily with a meal</a:t>
            </a:r>
          </a:p>
          <a:p>
            <a:endParaRPr lang="en-US" dirty="0"/>
          </a:p>
          <a:p>
            <a:r>
              <a:rPr lang="en-US" dirty="0"/>
              <a:t>Injectable CAB/RPV is for IM gluteal injection only</a:t>
            </a:r>
          </a:p>
          <a:p>
            <a:pPr lvl="1"/>
            <a:r>
              <a:rPr lang="en-US" dirty="0" err="1"/>
              <a:t>Cabotegravir</a:t>
            </a:r>
            <a:r>
              <a:rPr lang="en-US" dirty="0"/>
              <a:t> and </a:t>
            </a:r>
            <a:r>
              <a:rPr lang="en-US" dirty="0" err="1"/>
              <a:t>rilpivirine</a:t>
            </a:r>
            <a:r>
              <a:rPr lang="en-US" dirty="0"/>
              <a:t> are administered as two different injections at separate gluteal injection sites (on opposite sides or 2 cm apart) during the same visit</a:t>
            </a:r>
          </a:p>
          <a:p>
            <a:endParaRPr lang="en-US" dirty="0"/>
          </a:p>
          <a:p>
            <a:r>
              <a:rPr lang="en-US" dirty="0"/>
              <a:t>Recommended dosing schedule:</a:t>
            </a:r>
          </a:p>
          <a:p>
            <a:pPr lvl="1"/>
            <a:r>
              <a:rPr lang="en-US" dirty="0"/>
              <a:t>Start CAB/RPV injections on the last day of oral therapy</a:t>
            </a:r>
          </a:p>
          <a:p>
            <a:pPr lvl="2"/>
            <a:r>
              <a:rPr lang="en-US" dirty="0"/>
              <a:t>First dose: </a:t>
            </a:r>
            <a:r>
              <a:rPr lang="en-US" dirty="0" err="1"/>
              <a:t>cabotegravir</a:t>
            </a:r>
            <a:r>
              <a:rPr lang="en-US" dirty="0"/>
              <a:t> 600 mg &amp; </a:t>
            </a:r>
            <a:r>
              <a:rPr lang="en-US" dirty="0" err="1"/>
              <a:t>rilpivirine</a:t>
            </a:r>
            <a:r>
              <a:rPr lang="en-US" dirty="0"/>
              <a:t> 900 mg</a:t>
            </a:r>
          </a:p>
          <a:p>
            <a:pPr lvl="1"/>
            <a:r>
              <a:rPr lang="en-US" dirty="0"/>
              <a:t>Continue with monthly IM injections</a:t>
            </a:r>
          </a:p>
          <a:p>
            <a:pPr lvl="2"/>
            <a:r>
              <a:rPr lang="en-US" dirty="0"/>
              <a:t>Following doses: </a:t>
            </a:r>
            <a:r>
              <a:rPr lang="en-US" dirty="0" err="1"/>
              <a:t>cabotegravir</a:t>
            </a:r>
            <a:r>
              <a:rPr lang="en-US" dirty="0"/>
              <a:t> 400 mg &amp; </a:t>
            </a:r>
            <a:r>
              <a:rPr lang="en-US" dirty="0" err="1"/>
              <a:t>rilpivirine</a:t>
            </a:r>
            <a:r>
              <a:rPr lang="en-US" dirty="0"/>
              <a:t> 600 mg</a:t>
            </a:r>
          </a:p>
          <a:p>
            <a:pPr lvl="1"/>
            <a:endParaRPr lang="en-US" dirty="0"/>
          </a:p>
        </p:txBody>
      </p:sp>
      <p:pic>
        <p:nvPicPr>
          <p:cNvPr id="4" name="Picture 3" descr="Injection needle drawing Cabenuva from a vial."/>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250890" y="4462631"/>
            <a:ext cx="1893110" cy="1751126"/>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50891" y="-4750"/>
            <a:ext cx="1893110" cy="1893110"/>
          </a:xfrm>
          <a:prstGeom prst="rect">
            <a:avLst/>
          </a:prstGeom>
        </p:spPr>
      </p:pic>
      <p:sp>
        <p:nvSpPr>
          <p:cNvPr id="6" name="Slide Number Placeholder 3">
            <a:extLst>
              <a:ext uri="{FF2B5EF4-FFF2-40B4-BE49-F238E27FC236}">
                <a16:creationId xmlns:a16="http://schemas.microsoft.com/office/drawing/2014/main" id="{2EA13885-18F8-4739-8C12-53AF39707838}"/>
              </a:ext>
              <a:ext uri="{C183D7F6-B498-43B3-948B-1728B52AA6E4}">
                <adec:decorative xmlns:adec="http://schemas.microsoft.com/office/drawing/2017/decorative" val="1"/>
              </a:ext>
            </a:extLst>
          </p:cNvPr>
          <p:cNvSpPr>
            <a:spLocks noGrp="1"/>
          </p:cNvSpPr>
          <p:nvPr>
            <p:ph type="sldNum" sz="quarter" idx="12"/>
          </p:nvPr>
        </p:nvSpPr>
        <p:spPr>
          <a:xfrm>
            <a:off x="8531788" y="6305882"/>
            <a:ext cx="548640" cy="396240"/>
          </a:xfrm>
        </p:spPr>
        <p:txBody>
          <a:bodyPr/>
          <a:lstStyle/>
          <a:p>
            <a:fld id="{1D2EA5EF-C699-AF4C-BA42-C0A1CAAB713C}" type="slidenum">
              <a:rPr lang="en-US" smtClean="0"/>
              <a:t>7</a:t>
            </a:fld>
            <a:endParaRPr lang="en-US" dirty="0"/>
          </a:p>
        </p:txBody>
      </p:sp>
    </p:spTree>
    <p:extLst>
      <p:ext uri="{BB962C8B-B14F-4D97-AF65-F5344CB8AC3E}">
        <p14:creationId xmlns:p14="http://schemas.microsoft.com/office/powerpoint/2010/main" val="709580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Cabenuva Dosing Schedule</a:t>
            </a:r>
          </a:p>
        </p:txBody>
      </p:sp>
      <p:pic>
        <p:nvPicPr>
          <p:cNvPr id="6" name="Picture 5" descr="Recommended Oral Lead-In and Intramuscular Injection Dosing Schedule in Adults. Oral lead-In (at least 28 days) for Cabotegravir at Month 1 equals 30 mg once daily with a meal. For Rilpivirine at Month 1 25 mg once daily with a meal. Intramuscular (gluteal) initiation injections (one-time dosing) for Cabotegravir at Month 2 (on the last day of oral lead-in dosing) 600 mg or 3mL. For Rilpivirine at Month 2 900 mg or 3 mL. Intramuscular (gluteal) continuation injections (once-monthly dosing) for Cabotegravir at Month 3 onwards 400 mg or 2 mL. For Rilpivirine at Month 3 onwards 600 mg or 2 m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61377"/>
            <a:ext cx="9144000" cy="2649498"/>
          </a:xfrm>
          <a:prstGeom prst="rect">
            <a:avLst/>
          </a:prstGeom>
        </p:spPr>
      </p:pic>
      <p:sp>
        <p:nvSpPr>
          <p:cNvPr id="4" name="Slide Number Placeholder 3">
            <a:extLst>
              <a:ext uri="{FF2B5EF4-FFF2-40B4-BE49-F238E27FC236}">
                <a16:creationId xmlns:a16="http://schemas.microsoft.com/office/drawing/2014/main" id="{0522E7CC-61B5-4042-ADFD-A37B2FAC51D9}"/>
              </a:ext>
              <a:ext uri="{C183D7F6-B498-43B3-948B-1728B52AA6E4}">
                <adec:decorative xmlns:adec="http://schemas.microsoft.com/office/drawing/2017/decorative" val="1"/>
              </a:ext>
            </a:extLst>
          </p:cNvPr>
          <p:cNvSpPr>
            <a:spLocks noGrp="1"/>
          </p:cNvSpPr>
          <p:nvPr>
            <p:ph type="sldNum" sz="quarter" idx="12"/>
          </p:nvPr>
        </p:nvSpPr>
        <p:spPr>
          <a:xfrm>
            <a:off x="8531788" y="6305882"/>
            <a:ext cx="548640" cy="396240"/>
          </a:xfrm>
        </p:spPr>
        <p:txBody>
          <a:bodyPr/>
          <a:lstStyle/>
          <a:p>
            <a:fld id="{1D2EA5EF-C699-AF4C-BA42-C0A1CAAB713C}" type="slidenum">
              <a:rPr lang="en-US" smtClean="0"/>
              <a:t>8</a:t>
            </a:fld>
            <a:endParaRPr lang="en-US" dirty="0"/>
          </a:p>
        </p:txBody>
      </p:sp>
    </p:spTree>
    <p:extLst>
      <p:ext uri="{BB962C8B-B14F-4D97-AF65-F5344CB8AC3E}">
        <p14:creationId xmlns:p14="http://schemas.microsoft.com/office/powerpoint/2010/main" val="865740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7386"/>
            <a:ext cx="8315569" cy="1143000"/>
          </a:xfrm>
        </p:spPr>
        <p:txBody>
          <a:bodyPr/>
          <a:lstStyle/>
          <a:p>
            <a:r>
              <a:rPr lang="en-US" dirty="0"/>
              <a:t>Cabenuva Kits</a:t>
            </a:r>
          </a:p>
        </p:txBody>
      </p:sp>
      <p:pic>
        <p:nvPicPr>
          <p:cNvPr id="5" name="Picture 4" descr="A cabenuva kit consists of a cabotegravir vial with a vial cap which is the rubber stopper under the cap, a Rilpivirine vial with a vial cap, two vial adaptors, 2 syringes with plungers, 2 syringe labels, and 2 injection needles with needle guards and ca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350" y="800100"/>
            <a:ext cx="7861300" cy="5257800"/>
          </a:xfrm>
          <a:prstGeom prst="rect">
            <a:avLst/>
          </a:prstGeom>
        </p:spPr>
      </p:pic>
      <p:sp>
        <p:nvSpPr>
          <p:cNvPr id="4" name="Slide Number Placeholder 3">
            <a:extLst>
              <a:ext uri="{FF2B5EF4-FFF2-40B4-BE49-F238E27FC236}">
                <a16:creationId xmlns:a16="http://schemas.microsoft.com/office/drawing/2014/main" id="{530BEF10-C57D-44C9-BA8B-A0E6DF2B3AB9}"/>
              </a:ext>
              <a:ext uri="{C183D7F6-B498-43B3-948B-1728B52AA6E4}">
                <adec:decorative xmlns:adec="http://schemas.microsoft.com/office/drawing/2017/decorative" val="1"/>
              </a:ext>
            </a:extLst>
          </p:cNvPr>
          <p:cNvSpPr>
            <a:spLocks noGrp="1"/>
          </p:cNvSpPr>
          <p:nvPr>
            <p:ph type="sldNum" sz="quarter" idx="12"/>
          </p:nvPr>
        </p:nvSpPr>
        <p:spPr>
          <a:xfrm>
            <a:off x="8531788" y="6305882"/>
            <a:ext cx="548640" cy="396240"/>
          </a:xfrm>
        </p:spPr>
        <p:txBody>
          <a:bodyPr/>
          <a:lstStyle/>
          <a:p>
            <a:fld id="{1D2EA5EF-C699-AF4C-BA42-C0A1CAAB713C}" type="slidenum">
              <a:rPr lang="en-US" smtClean="0"/>
              <a:t>9</a:t>
            </a:fld>
            <a:endParaRPr lang="en-US" dirty="0"/>
          </a:p>
        </p:txBody>
      </p:sp>
    </p:spTree>
    <p:extLst>
      <p:ext uri="{BB962C8B-B14F-4D97-AF65-F5344CB8AC3E}">
        <p14:creationId xmlns:p14="http://schemas.microsoft.com/office/powerpoint/2010/main" val="7169039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 Program master slide template 4x3">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AETC Program master slide template 4x3.potx</Template>
  <TotalTime>522</TotalTime>
  <Words>2568</Words>
  <Application>Microsoft Macintosh PowerPoint</Application>
  <PresentationFormat>On-screen Show (4:3)</PresentationFormat>
  <Paragraphs>290</Paragraphs>
  <Slides>27</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ITC Avant Garde Std Bk</vt:lpstr>
      <vt:lpstr>Wingdings</vt:lpstr>
      <vt:lpstr>AETC Program master slide template 4x3</vt:lpstr>
      <vt:lpstr>Injectable  HIV Therapy</vt:lpstr>
      <vt:lpstr>Disclaimer</vt:lpstr>
      <vt:lpstr>Injectable CAB/RPV</vt:lpstr>
      <vt:lpstr>Rilpivirine (Edurant)</vt:lpstr>
      <vt:lpstr>Cabotegravir (Vocabria)</vt:lpstr>
      <vt:lpstr>Indications and Usage</vt:lpstr>
      <vt:lpstr>Dosage and Administration</vt:lpstr>
      <vt:lpstr>Cabenuva Dosing Schedule</vt:lpstr>
      <vt:lpstr>Cabenuva Kits</vt:lpstr>
      <vt:lpstr>Administration Instructions</vt:lpstr>
      <vt:lpstr>Adherence</vt:lpstr>
      <vt:lpstr>Missed Injections</vt:lpstr>
      <vt:lpstr>Contraindications</vt:lpstr>
      <vt:lpstr>Warnings and Precautions</vt:lpstr>
      <vt:lpstr>Warnings and Precautions for Hepatotoxicity and Depressive Disorders</vt:lpstr>
      <vt:lpstr>Warnings and Precautions for Residual Concentrations</vt:lpstr>
      <vt:lpstr>Adverse Reactions</vt:lpstr>
      <vt:lpstr>Adverse Reactions Continued</vt:lpstr>
      <vt:lpstr>Drug Interactions</vt:lpstr>
      <vt:lpstr>Use in Specific Populations</vt:lpstr>
      <vt:lpstr>Potential Advantages/Disadvantages</vt:lpstr>
      <vt:lpstr>PrEP Ongoing Research</vt:lpstr>
      <vt:lpstr>PrEP Ongoing Research Continued</vt:lpstr>
      <vt:lpstr>PEP Ongoing Research</vt:lpstr>
      <vt:lpstr>Other Alternatives to Daily Dosing on the Horizon</vt:lpstr>
      <vt:lpstr>References</vt:lpstr>
      <vt:lpstr>Questions?</vt:lpstr>
    </vt:vector>
  </TitlesOfParts>
  <Company>UMDNJ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UMDNJ</dc:creator>
  <cp:lastModifiedBy>Nigon, Brittany Marie - (bmnigon)</cp:lastModifiedBy>
  <cp:revision>42</cp:revision>
  <dcterms:created xsi:type="dcterms:W3CDTF">2016-05-10T21:03:54Z</dcterms:created>
  <dcterms:modified xsi:type="dcterms:W3CDTF">2021-04-14T17:49:08Z</dcterms:modified>
</cp:coreProperties>
</file>