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73" r:id="rId2"/>
  </p:sldMasterIdLst>
  <p:notesMasterIdLst>
    <p:notesMasterId r:id="rId74"/>
  </p:notesMasterIdLst>
  <p:sldIdLst>
    <p:sldId id="322" r:id="rId3"/>
    <p:sldId id="257" r:id="rId4"/>
    <p:sldId id="256" r:id="rId5"/>
    <p:sldId id="258" r:id="rId6"/>
    <p:sldId id="270" r:id="rId7"/>
    <p:sldId id="268" r:id="rId8"/>
    <p:sldId id="325" r:id="rId9"/>
    <p:sldId id="607" r:id="rId10"/>
    <p:sldId id="609" r:id="rId11"/>
    <p:sldId id="608" r:id="rId12"/>
    <p:sldId id="627" r:id="rId13"/>
    <p:sldId id="636" r:id="rId14"/>
    <p:sldId id="408" r:id="rId15"/>
    <p:sldId id="660" r:id="rId16"/>
    <p:sldId id="272" r:id="rId17"/>
    <p:sldId id="275" r:id="rId18"/>
    <p:sldId id="274" r:id="rId19"/>
    <p:sldId id="273" r:id="rId20"/>
    <p:sldId id="286" r:id="rId21"/>
    <p:sldId id="277" r:id="rId22"/>
    <p:sldId id="289" r:id="rId23"/>
    <p:sldId id="261" r:id="rId24"/>
    <p:sldId id="661" r:id="rId25"/>
    <p:sldId id="287" r:id="rId26"/>
    <p:sldId id="276" r:id="rId27"/>
    <p:sldId id="628" r:id="rId28"/>
    <p:sldId id="629" r:id="rId29"/>
    <p:sldId id="281" r:id="rId30"/>
    <p:sldId id="279" r:id="rId31"/>
    <p:sldId id="662" r:id="rId32"/>
    <p:sldId id="407" r:id="rId33"/>
    <p:sldId id="282" r:id="rId34"/>
    <p:sldId id="363" r:id="rId35"/>
    <p:sldId id="625" r:id="rId36"/>
    <p:sldId id="620" r:id="rId37"/>
    <p:sldId id="621" r:id="rId38"/>
    <p:sldId id="365" r:id="rId39"/>
    <p:sldId id="631" r:id="rId40"/>
    <p:sldId id="630" r:id="rId41"/>
    <p:sldId id="619" r:id="rId42"/>
    <p:sldId id="280" r:id="rId43"/>
    <p:sldId id="314" r:id="rId44"/>
    <p:sldId id="633" r:id="rId45"/>
    <p:sldId id="632" r:id="rId46"/>
    <p:sldId id="634" r:id="rId47"/>
    <p:sldId id="639" r:id="rId48"/>
    <p:sldId id="638" r:id="rId49"/>
    <p:sldId id="266" r:id="rId50"/>
    <p:sldId id="640" r:id="rId51"/>
    <p:sldId id="641" r:id="rId52"/>
    <p:sldId id="265" r:id="rId53"/>
    <p:sldId id="264" r:id="rId54"/>
    <p:sldId id="262" r:id="rId55"/>
    <p:sldId id="635" r:id="rId56"/>
    <p:sldId id="267" r:id="rId57"/>
    <p:sldId id="651" r:id="rId58"/>
    <p:sldId id="653" r:id="rId59"/>
    <p:sldId id="655" r:id="rId60"/>
    <p:sldId id="656" r:id="rId61"/>
    <p:sldId id="642" r:id="rId62"/>
    <p:sldId id="654" r:id="rId63"/>
    <p:sldId id="657" r:id="rId64"/>
    <p:sldId id="658" r:id="rId65"/>
    <p:sldId id="659" r:id="rId66"/>
    <p:sldId id="652" r:id="rId67"/>
    <p:sldId id="269" r:id="rId68"/>
    <p:sldId id="623" r:id="rId69"/>
    <p:sldId id="624" r:id="rId70"/>
    <p:sldId id="637" r:id="rId71"/>
    <p:sldId id="329" r:id="rId72"/>
    <p:sldId id="330"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0D"/>
    <a:srgbClr val="0F6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21" autoAdjust="0"/>
    <p:restoredTop sz="86322" autoAdjust="0"/>
  </p:normalViewPr>
  <p:slideViewPr>
    <p:cSldViewPr snapToGrid="0">
      <p:cViewPr varScale="1">
        <p:scale>
          <a:sx n="79" d="100"/>
          <a:sy n="79" d="100"/>
        </p:scale>
        <p:origin x="816" y="184"/>
      </p:cViewPr>
      <p:guideLst/>
    </p:cSldViewPr>
  </p:slideViewPr>
  <p:outlineViewPr>
    <p:cViewPr>
      <p:scale>
        <a:sx n="33" d="100"/>
        <a:sy n="33" d="100"/>
      </p:scale>
      <p:origin x="0" y="-17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F3E99-7D54-4DC2-A378-3D1FD7F5F2DA}" type="datetimeFigureOut">
              <a:rPr lang="en-US" smtClean="0"/>
              <a:t>4/14/21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DB1CA-A47B-4554-A109-95586CFDFB75}" type="slidenum">
              <a:rPr lang="en-US" smtClean="0"/>
              <a:t>‹#›</a:t>
            </a:fld>
            <a:endParaRPr lang="en-US"/>
          </a:p>
        </p:txBody>
      </p:sp>
    </p:spTree>
    <p:extLst>
      <p:ext uri="{BB962C8B-B14F-4D97-AF65-F5344CB8AC3E}">
        <p14:creationId xmlns:p14="http://schemas.microsoft.com/office/powerpoint/2010/main" val="112200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for</a:t>
            </a:r>
          </a:p>
        </p:txBody>
      </p:sp>
      <p:sp>
        <p:nvSpPr>
          <p:cNvPr id="4" name="Slide Number Placeholder 3"/>
          <p:cNvSpPr>
            <a:spLocks noGrp="1"/>
          </p:cNvSpPr>
          <p:nvPr>
            <p:ph type="sldNum" sz="quarter" idx="5"/>
          </p:nvPr>
        </p:nvSpPr>
        <p:spPr/>
        <p:txBody>
          <a:bodyPr/>
          <a:lstStyle/>
          <a:p>
            <a:fld id="{045DB1CA-A47B-4554-A109-95586CFDFB75}" type="slidenum">
              <a:rPr lang="en-US" smtClean="0"/>
              <a:t>2</a:t>
            </a:fld>
            <a:endParaRPr lang="en-US"/>
          </a:p>
        </p:txBody>
      </p:sp>
    </p:spTree>
    <p:extLst>
      <p:ext uri="{BB962C8B-B14F-4D97-AF65-F5344CB8AC3E}">
        <p14:creationId xmlns:p14="http://schemas.microsoft.com/office/powerpoint/2010/main" val="2775318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resource</a:t>
            </a:r>
          </a:p>
        </p:txBody>
      </p:sp>
      <p:sp>
        <p:nvSpPr>
          <p:cNvPr id="4" name="Slide Number Placeholder 3"/>
          <p:cNvSpPr>
            <a:spLocks noGrp="1"/>
          </p:cNvSpPr>
          <p:nvPr>
            <p:ph type="sldNum" sz="quarter" idx="5"/>
          </p:nvPr>
        </p:nvSpPr>
        <p:spPr/>
        <p:txBody>
          <a:bodyPr/>
          <a:lstStyle/>
          <a:p>
            <a:fld id="{045DB1CA-A47B-4554-A109-95586CFDFB75}" type="slidenum">
              <a:rPr lang="en-US" smtClean="0"/>
              <a:t>51</a:t>
            </a:fld>
            <a:endParaRPr lang="en-US"/>
          </a:p>
        </p:txBody>
      </p:sp>
    </p:spTree>
    <p:extLst>
      <p:ext uri="{BB962C8B-B14F-4D97-AF65-F5344CB8AC3E}">
        <p14:creationId xmlns:p14="http://schemas.microsoft.com/office/powerpoint/2010/main" val="213043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Anything taken directly from a source should have a hyperlink to that source (or citation with previous hyperlink)</a:t>
            </a:r>
          </a:p>
          <a:p>
            <a:endParaRPr lang="en-US" dirty="0"/>
          </a:p>
        </p:txBody>
      </p:sp>
      <p:sp>
        <p:nvSpPr>
          <p:cNvPr id="4" name="Slide Number Placeholder 3"/>
          <p:cNvSpPr>
            <a:spLocks noGrp="1"/>
          </p:cNvSpPr>
          <p:nvPr>
            <p:ph type="sldNum" sz="quarter" idx="5"/>
          </p:nvPr>
        </p:nvSpPr>
        <p:spPr/>
        <p:txBody>
          <a:bodyPr/>
          <a:lstStyle/>
          <a:p>
            <a:fld id="{045DB1CA-A47B-4554-A109-95586CFDFB75}" type="slidenum">
              <a:rPr lang="en-US" smtClean="0"/>
              <a:t>5</a:t>
            </a:fld>
            <a:endParaRPr lang="en-US"/>
          </a:p>
        </p:txBody>
      </p:sp>
    </p:spTree>
    <p:extLst>
      <p:ext uri="{BB962C8B-B14F-4D97-AF65-F5344CB8AC3E}">
        <p14:creationId xmlns:p14="http://schemas.microsoft.com/office/powerpoint/2010/main" val="265783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DB1CA-A47B-4554-A109-95586CFDFB75}" type="slidenum">
              <a:rPr lang="en-US" smtClean="0"/>
              <a:t>6</a:t>
            </a:fld>
            <a:endParaRPr lang="en-US"/>
          </a:p>
        </p:txBody>
      </p:sp>
    </p:spTree>
    <p:extLst>
      <p:ext uri="{BB962C8B-B14F-4D97-AF65-F5344CB8AC3E}">
        <p14:creationId xmlns:p14="http://schemas.microsoft.com/office/powerpoint/2010/main" val="66863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10.4</a:t>
            </a:r>
            <a:r>
              <a:rPr lang="en-US" baseline="0" dirty="0"/>
              <a:t> the peak in the early 1990’s.  52.6 the official rate in 1953. if under 1 case/million, then reach goal of elimination.</a:t>
            </a:r>
            <a:endParaRPr lang="en-US" dirty="0"/>
          </a:p>
          <a:p>
            <a:endParaRPr lang="en-US" dirty="0"/>
          </a:p>
        </p:txBody>
      </p:sp>
      <p:sp>
        <p:nvSpPr>
          <p:cNvPr id="4" name="Slide Number Placeholder 3"/>
          <p:cNvSpPr>
            <a:spLocks noGrp="1"/>
          </p:cNvSpPr>
          <p:nvPr>
            <p:ph type="sldNum" sz="quarter" idx="5"/>
          </p:nvPr>
        </p:nvSpPr>
        <p:spPr/>
        <p:txBody>
          <a:bodyPr/>
          <a:lstStyle/>
          <a:p>
            <a:fld id="{045DB1CA-A47B-4554-A109-95586CFDFB75}" type="slidenum">
              <a:rPr lang="en-US" smtClean="0"/>
              <a:t>12</a:t>
            </a:fld>
            <a:endParaRPr lang="en-US"/>
          </a:p>
        </p:txBody>
      </p:sp>
    </p:spTree>
    <p:extLst>
      <p:ext uri="{BB962C8B-B14F-4D97-AF65-F5344CB8AC3E}">
        <p14:creationId xmlns:p14="http://schemas.microsoft.com/office/powerpoint/2010/main" val="415142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p:txBody>
      </p:sp>
      <p:sp>
        <p:nvSpPr>
          <p:cNvPr id="4" name="Slide Number Placeholder 3"/>
          <p:cNvSpPr>
            <a:spLocks noGrp="1"/>
          </p:cNvSpPr>
          <p:nvPr>
            <p:ph type="sldNum" sz="quarter" idx="5"/>
          </p:nvPr>
        </p:nvSpPr>
        <p:spPr/>
        <p:txBody>
          <a:bodyPr/>
          <a:lstStyle/>
          <a:p>
            <a:fld id="{045DB1CA-A47B-4554-A109-95586CFDFB75}" type="slidenum">
              <a:rPr lang="en-US" smtClean="0"/>
              <a:t>14</a:t>
            </a:fld>
            <a:endParaRPr lang="en-US"/>
          </a:p>
        </p:txBody>
      </p:sp>
    </p:spTree>
    <p:extLst>
      <p:ext uri="{BB962C8B-B14F-4D97-AF65-F5344CB8AC3E}">
        <p14:creationId xmlns:p14="http://schemas.microsoft.com/office/powerpoint/2010/main" val="347025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number of pills</a:t>
            </a:r>
          </a:p>
        </p:txBody>
      </p:sp>
      <p:sp>
        <p:nvSpPr>
          <p:cNvPr id="4" name="Slide Number Placeholder 3"/>
          <p:cNvSpPr>
            <a:spLocks noGrp="1"/>
          </p:cNvSpPr>
          <p:nvPr>
            <p:ph type="sldNum" sz="quarter" idx="5"/>
          </p:nvPr>
        </p:nvSpPr>
        <p:spPr/>
        <p:txBody>
          <a:bodyPr/>
          <a:lstStyle/>
          <a:p>
            <a:fld id="{045DB1CA-A47B-4554-A109-95586CFDFB75}" type="slidenum">
              <a:rPr lang="en-US" smtClean="0"/>
              <a:t>20</a:t>
            </a:fld>
            <a:endParaRPr lang="en-US"/>
          </a:p>
        </p:txBody>
      </p:sp>
    </p:spTree>
    <p:extLst>
      <p:ext uri="{BB962C8B-B14F-4D97-AF65-F5344CB8AC3E}">
        <p14:creationId xmlns:p14="http://schemas.microsoft.com/office/powerpoint/2010/main" val="28039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DB1CA-A47B-4554-A109-95586CFDFB75}" type="slidenum">
              <a:rPr lang="en-US" smtClean="0"/>
              <a:t>25</a:t>
            </a:fld>
            <a:endParaRPr lang="en-US"/>
          </a:p>
        </p:txBody>
      </p:sp>
    </p:spTree>
    <p:extLst>
      <p:ext uri="{BB962C8B-B14F-4D97-AF65-F5344CB8AC3E}">
        <p14:creationId xmlns:p14="http://schemas.microsoft.com/office/powerpoint/2010/main" val="361077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source document</a:t>
            </a:r>
          </a:p>
        </p:txBody>
      </p:sp>
      <p:sp>
        <p:nvSpPr>
          <p:cNvPr id="4" name="Slide Number Placeholder 3"/>
          <p:cNvSpPr>
            <a:spLocks noGrp="1"/>
          </p:cNvSpPr>
          <p:nvPr>
            <p:ph type="sldNum" sz="quarter" idx="5"/>
          </p:nvPr>
        </p:nvSpPr>
        <p:spPr/>
        <p:txBody>
          <a:bodyPr/>
          <a:lstStyle/>
          <a:p>
            <a:fld id="{045DB1CA-A47B-4554-A109-95586CFDFB75}" type="slidenum">
              <a:rPr lang="en-US" smtClean="0"/>
              <a:t>30</a:t>
            </a:fld>
            <a:endParaRPr lang="en-US"/>
          </a:p>
        </p:txBody>
      </p:sp>
    </p:spTree>
    <p:extLst>
      <p:ext uri="{BB962C8B-B14F-4D97-AF65-F5344CB8AC3E}">
        <p14:creationId xmlns:p14="http://schemas.microsoft.com/office/powerpoint/2010/main" val="118361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can see chat: what are some reasons for preferring IGRA’s?  How about the TST?</a:t>
            </a:r>
          </a:p>
        </p:txBody>
      </p:sp>
      <p:sp>
        <p:nvSpPr>
          <p:cNvPr id="4" name="Slide Number Placeholder 3"/>
          <p:cNvSpPr>
            <a:spLocks noGrp="1"/>
          </p:cNvSpPr>
          <p:nvPr>
            <p:ph type="sldNum" sz="quarter" idx="5"/>
          </p:nvPr>
        </p:nvSpPr>
        <p:spPr/>
        <p:txBody>
          <a:bodyPr/>
          <a:lstStyle/>
          <a:p>
            <a:fld id="{045DB1CA-A47B-4554-A109-95586CFDFB75}" type="slidenum">
              <a:rPr lang="en-US" smtClean="0"/>
              <a:t>34</a:t>
            </a:fld>
            <a:endParaRPr lang="en-US"/>
          </a:p>
        </p:txBody>
      </p:sp>
    </p:spTree>
    <p:extLst>
      <p:ext uri="{BB962C8B-B14F-4D97-AF65-F5344CB8AC3E}">
        <p14:creationId xmlns:p14="http://schemas.microsoft.com/office/powerpoint/2010/main" val="232079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F2D567-7B1D-F64D-84E2-88E1EAE9526C}"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128138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10685-4225-F243-8DDC-4F63B70E8B88}"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81769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668F2-8D4D-3643-A6BC-BB09DBC3D3E5}"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210413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18A0AB8-4732-EB44-BAFB-D047056C0E5E}"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73DC9-3A2C-4B53-8EF1-89D748E977D0}"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8797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FC8AD1-E0DE-0649-9BF0-D60D8352BF70}"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2470743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CA4D9-8616-B647-9A3D-8334473C6A12}"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269556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98984-7564-AE4A-AEC3-CC38D3DA1303}"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148311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63DF28-11A0-1E49-90CA-DB6CD5654B34}"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312647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3E986E-093D-2142-9944-A2058626AFCE}" type="datetime1">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18676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3B504A-1775-A343-B4B4-92D396056779}" type="datetime1">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89989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4195-4C60-A748-89B9-EBB9A59F767F}" type="datetime1">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63494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2B83E-79CF-B84D-83FB-C7D14C596856}"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1503441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1AD73-F818-6048-A3A5-45AC6A293EFC}"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3693871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CC812-5F69-2D43-AE11-F89741F0CB1F}"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159937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4B75D-A327-C449-8F69-2AA7410046C1}"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17378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69B29-9473-7647-86B5-5A26D4892488}"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2F25F-0D4F-4C6E-B873-28321D0F45DF}" type="slidenum">
              <a:rPr lang="en-US" smtClean="0"/>
              <a:t>‹#›</a:t>
            </a:fld>
            <a:endParaRPr lang="en-US"/>
          </a:p>
        </p:txBody>
      </p:sp>
    </p:spTree>
    <p:extLst>
      <p:ext uri="{BB962C8B-B14F-4D97-AF65-F5344CB8AC3E}">
        <p14:creationId xmlns:p14="http://schemas.microsoft.com/office/powerpoint/2010/main" val="388792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DF69C8-BEC0-8A48-BA61-F2DC66D4362F}"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253293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F95F3-B512-D345-81FE-519E51E58D38}"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203818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C33213-5C1D-CA4E-B189-35DD41B353BB}" type="datetime1">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429329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A06ABD-B9D4-A04B-AF66-DE11AE8A5FD8}" type="datetime1">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309005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7659F-4A66-0A46-96A7-40FC54185219}" type="datetime1">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158499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BA22B-BD5F-0C43-B09A-BBBD51576D75}"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365939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BE0908-A988-5C44-A362-3771F87558DC}"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5B291-BA1D-407A-8F59-A820FF1A9BA6}" type="slidenum">
              <a:rPr lang="en-US" smtClean="0"/>
              <a:t>‹#›</a:t>
            </a:fld>
            <a:endParaRPr lang="en-US"/>
          </a:p>
        </p:txBody>
      </p:sp>
    </p:spTree>
    <p:extLst>
      <p:ext uri="{BB962C8B-B14F-4D97-AF65-F5344CB8AC3E}">
        <p14:creationId xmlns:p14="http://schemas.microsoft.com/office/powerpoint/2010/main" val="290396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ADACC-E407-3E4C-9934-A61FCC277A81}" type="datetime1">
              <a:rPr lang="en-US" smtClean="0"/>
              <a:t>4/14/21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5B291-BA1D-407A-8F59-A820FF1A9BA6}" type="slidenum">
              <a:rPr lang="en-US" smtClean="0"/>
              <a:t>‹#›</a:t>
            </a:fld>
            <a:endParaRPr lang="en-US"/>
          </a:p>
        </p:txBody>
      </p:sp>
    </p:spTree>
    <p:extLst>
      <p:ext uri="{BB962C8B-B14F-4D97-AF65-F5344CB8AC3E}">
        <p14:creationId xmlns:p14="http://schemas.microsoft.com/office/powerpoint/2010/main" val="310580055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C8A80-67A5-2045-90C0-0782754D8F87}" type="datetime1">
              <a:rPr lang="en-US" smtClean="0"/>
              <a:t>4/14/21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F25F-0D4F-4C6E-B873-28321D0F45DF}" type="slidenum">
              <a:rPr lang="en-US" smtClean="0"/>
              <a:t>‹#›</a:t>
            </a:fld>
            <a:endParaRPr lang="en-US"/>
          </a:p>
        </p:txBody>
      </p:sp>
    </p:spTree>
    <p:extLst>
      <p:ext uri="{BB962C8B-B14F-4D97-AF65-F5344CB8AC3E}">
        <p14:creationId xmlns:p14="http://schemas.microsoft.com/office/powerpoint/2010/main" val="4581619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mmwr/volumes/70/wr/pdfs/mm7012a1-H.pdf" TargetMode="External"/><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hyperlink" Target="https://www.azdhs.gov/preparedness/epidemiology-disease-control/disease-integration-services/index.php#tb-control-data-repor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c.gov/mmwr/volumes/69/rr/pdfs/rr6901a1-H.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dc.gov/tb/topic/treatment/pdf/LTBITreatmentRegimens.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tb/topic/basics/Thustory.htm?ACSTrackingID=FCP_20_USCDC_18_1-DM50602&amp;ACSTrackingLabel=%5BProof%2020%5D%20New%20CDC%20TB%20Personal%20Stories--Watch%20and%20Share%20Now%21&amp;deliveryName=FCP_20_USCDC_18_1-DM5060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etc.medicine.ufl.edu/wordpress/files/2021/01/TB-HIV_Resource_Card_October-2020.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dc.gov/tb/publications/LTBI/default.htm"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tbcontrollers.org/resources/tb-infection/clinical-recommendations/#.YEaqi2hKg2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dc.gov/tb/education/corecurr/index.ht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tino1b2be/16912628276/in/photolist-rLvDaf-7uYYtf-phc4FQ-f3iQGT-6U2gfa-26wtrGY-skehbk-tkHTtd-5omgDG-akEUe1-e2Z7h8-aw5jdg-p64jyJ-6caYBM-bsMxxU-8fBiXd-qe1anD-dodxpV-7vKsZ7-dbn8cu-6caYf6-98SsBy-ktrxGX-2jJPUdQ-kttajY-ktqUec-ktqTmv-kttdpf-28JHn4K-ktrwEX-6cf6XS-98ZaVX-ktqYJz-mdfdj-2f7hGjL-4BGQQY-kttcLw-6caXTD-6mdi7H-dody6i-cabTGQ-6LDEV8-aFyDgr-aFyDb8-6GBs3Z-dodvSv-VDsBgQ-7Z76VL-pfWTUb-pPm9W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tb/education/corecurr/index.ht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cdc.gov/tb/education/corecurr/pdf/chapter2.pdf"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tb/publications/factsheets/testing/igra.htm" TargetMode="External"/><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www.quantiferon.com/us/wp-content/uploads/sites/13/2017/10/PROM-11186-001_1107785_BRO_QFT-Plus_GeneralSales_0717_US.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tspot.com/wp-content/uploads/2020/04/T-SPOT.TB-result-interpretation.p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tspot.com/wp-content/uploads/2020/04/T-SPOT.TB-result-interpretation.png"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mmwr/pdf/rr/rr5417.pdf"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cdc.gov/vaccines/covid-19/info-by-product/clinical-considerations.html#laboratory-test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mmwr/pdf/rr/rr5417.pdf" TargetMode="External"/><Relationship Id="rId2" Type="http://schemas.openxmlformats.org/officeDocument/2006/relationships/hyperlink" Target="https://apps.azsos.gov/public_services/Title_09/9-10.pdf" TargetMode="External"/><Relationship Id="rId1" Type="http://schemas.openxmlformats.org/officeDocument/2006/relationships/slideLayout" Target="../slideLayouts/slideLayout5.xml"/><Relationship Id="rId6" Type="http://schemas.openxmlformats.org/officeDocument/2006/relationships/hyperlink" Target="https://www.cdc.gov/tb/publications/guidelines/pdf/appendixb_092706.pdf" TargetMode="External"/><Relationship Id="rId5" Type="http://schemas.openxmlformats.org/officeDocument/2006/relationships/hyperlink" Target="https://acoem.org/acoem/media/PDF-Library/Publications/Tuberculosis_Screening,_Testing,_and_Treatment.pdf" TargetMode="External"/><Relationship Id="rId4" Type="http://schemas.openxmlformats.org/officeDocument/2006/relationships/hyperlink" Target="https://www.cdc.gov/mmwr/volumes/68/wr/mm6819a3.htm?s_cid=mm6819a3_w"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cdc.gov/tb/publications/guidelines/pdf/appendixb_09270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fda.gov/drugs/drug-safety-and-availability/fda-updates-and-press-announcements-nitrosamines-rifampin-and-rifapentine"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hyperlink" Target="https://www.treatmentactiongroup.org/publication/nitrosamines-and-tb-medicines-information-note-and-patient-faq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zdhs.gov/tb"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hyperlink" Target="https://www.azdhs.gov/preparedness/epidemiology-disease-control/index.php#reporting-providers" TargetMode="Externa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hyperlink" Target="mailto:tb@azdhs.gov" TargetMode="External"/><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hyperlink" Target="http://www.tstin3d.com/en/calc.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cdc.gov/tb/publications/infographic/pdf/Flyer-Tuberculosis-Disease-Only-the-Tip-of-the-Iceberg-8.5x1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http://www.tbfacts.org/images/colonies.jpg" TargetMode="Externa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hyperlink" Target="http://www.cdc.gov/tb/publications/LTBI/default.htm" TargetMode="External"/><Relationship Id="rId2" Type="http://schemas.openxmlformats.org/officeDocument/2006/relationships/hyperlink" Target="http://globaltb.njms.rutgers.edu/products/ltbimultimedia.htm" TargetMode="External"/><Relationship Id="rId1" Type="http://schemas.openxmlformats.org/officeDocument/2006/relationships/slideLayout" Target="../slideLayouts/slideLayout2.xml"/><Relationship Id="rId6" Type="http://schemas.openxmlformats.org/officeDocument/2006/relationships/hyperlink" Target="http://www.cdc.gov/tb/education/Mantoux/guide.htm" TargetMode="External"/><Relationship Id="rId5" Type="http://schemas.openxmlformats.org/officeDocument/2006/relationships/hyperlink" Target="http://www2c.cdc.gov/podcasts/player.asp?f=3739" TargetMode="External"/><Relationship Id="rId4" Type="http://schemas.openxmlformats.org/officeDocument/2006/relationships/hyperlink" Target="http://www.cdc.gov/tb/publications/Posters/images/Mantoux_wallchart.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sntc.medicine.ufl.edu/Files/Products/UFTB%20English%20Flyer.pdf" TargetMode="External"/><Relationship Id="rId2" Type="http://schemas.openxmlformats.org/officeDocument/2006/relationships/hyperlink" Target="http://www.cdc.gov/tb/publications/Posters/stoptb.htm" TargetMode="External"/><Relationship Id="rId1" Type="http://schemas.openxmlformats.org/officeDocument/2006/relationships/slideLayout" Target="../slideLayouts/slideLayout2.xml"/><Relationship Id="rId6" Type="http://schemas.openxmlformats.org/officeDocument/2006/relationships/hyperlink" Target="http://www.youtube.com/watch?v=iQzq5S9ZsOM" TargetMode="External"/><Relationship Id="rId5" Type="http://schemas.openxmlformats.org/officeDocument/2006/relationships/hyperlink" Target="http://www.youtube.com/watch?v=1wqy4LxcAmU&amp;feature=youtu.be" TargetMode="External"/><Relationship Id="rId4" Type="http://schemas.openxmlformats.org/officeDocument/2006/relationships/hyperlink" Target="https://sntc.medicine.ufl.edu/Files/Products/0UFTB%20Spanish%20Flyer.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Lst>
          </p:cNvPr>
          <p:cNvSpPr>
            <a:spLocks noGrp="1"/>
          </p:cNvSpPr>
          <p:nvPr>
            <p:ph idx="1"/>
          </p:nvPr>
        </p:nvSpPr>
        <p:spPr>
          <a:xfrm>
            <a:off x="490539" y="1487908"/>
            <a:ext cx="8315569" cy="4367299"/>
          </a:xfrm>
        </p:spPr>
        <p:txBody>
          <a:bodyPr>
            <a:normAutofit/>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a:t>
            </a:fld>
            <a:endParaRPr lang="en-US"/>
          </a:p>
        </p:txBody>
      </p:sp>
      <p:pic>
        <p:nvPicPr>
          <p:cNvPr id="5" name="Picture 4" descr="Pacific AETC logo">
            <a:extLst>
              <a:ext uri="{FF2B5EF4-FFF2-40B4-BE49-F238E27FC236}">
                <a16:creationId xmlns:a16="http://schemas.microsoft.com/office/drawing/2014/main" id="{E344592C-43A8-EC42-B534-83E33B532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Tree>
    <p:extLst>
      <p:ext uri="{BB962C8B-B14F-4D97-AF65-F5344CB8AC3E}">
        <p14:creationId xmlns:p14="http://schemas.microsoft.com/office/powerpoint/2010/main" val="208573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03FE-0F8F-405D-9CCF-9D4408F24E82}"/>
              </a:ext>
            </a:extLst>
          </p:cNvPr>
          <p:cNvSpPr>
            <a:spLocks noGrp="1"/>
          </p:cNvSpPr>
          <p:nvPr>
            <p:ph type="title" idx="4294967295"/>
          </p:nvPr>
        </p:nvSpPr>
        <p:spPr>
          <a:xfrm>
            <a:off x="6014354" y="430716"/>
            <a:ext cx="2427309" cy="826718"/>
          </a:xfrm>
          <a:solidFill>
            <a:srgbClr val="C00000"/>
          </a:solidFill>
        </p:spPr>
        <p:txBody>
          <a:bodyPr>
            <a:normAutofit/>
          </a:bodyPr>
          <a:lstStyle/>
          <a:p>
            <a:pPr algn="ctr"/>
            <a:r>
              <a:rPr lang="en-US" sz="3200" dirty="0">
                <a:solidFill>
                  <a:schemeClr val="bg1"/>
                </a:solidFill>
              </a:rPr>
              <a:t>TB is Curable</a:t>
            </a:r>
          </a:p>
        </p:txBody>
      </p:sp>
      <p:sp>
        <p:nvSpPr>
          <p:cNvPr id="16" name="TextBox 15">
            <a:extLst>
              <a:ext uri="{FF2B5EF4-FFF2-40B4-BE49-F238E27FC236}">
                <a16:creationId xmlns:a16="http://schemas.microsoft.com/office/drawing/2014/main" id="{49067F56-8D14-41D4-8369-509EB390D284}"/>
              </a:ext>
            </a:extLst>
          </p:cNvPr>
          <p:cNvSpPr txBox="1"/>
          <p:nvPr/>
        </p:nvSpPr>
        <p:spPr>
          <a:xfrm>
            <a:off x="5869914" y="1257434"/>
            <a:ext cx="2514600" cy="3693319"/>
          </a:xfrm>
          <a:prstGeom prst="rect">
            <a:avLst/>
          </a:prstGeom>
          <a:noFill/>
        </p:spPr>
        <p:txBody>
          <a:bodyPr wrap="square" rtlCol="0">
            <a:spAutoFit/>
          </a:bodyPr>
          <a:lstStyle/>
          <a:p>
            <a:pPr algn="ctr"/>
            <a:r>
              <a:rPr lang="en-US" dirty="0"/>
              <a:t> </a:t>
            </a:r>
          </a:p>
          <a:p>
            <a:pPr marL="285750" indent="-285750" algn="ctr">
              <a:buFont typeface="Arial" panose="020B0604020202020204" pitchFamily="34" charset="0"/>
              <a:buChar char="•"/>
            </a:pPr>
            <a:r>
              <a:rPr lang="en-US" dirty="0"/>
              <a:t>If you think someone needs treatment for TB disease, regardless of site of disease, report it to your local health department (LHD)</a:t>
            </a:r>
          </a:p>
          <a:p>
            <a:pPr marL="285750" indent="-285750" algn="ctr">
              <a:buFont typeface="Arial" panose="020B0604020202020204" pitchFamily="34" charset="0"/>
              <a:buChar char="•"/>
            </a:pPr>
            <a:r>
              <a:rPr lang="en-US" i="1" dirty="0"/>
              <a:t>Case management is key to ensure completion of treatment</a:t>
            </a:r>
          </a:p>
          <a:p>
            <a:pPr marL="285750" indent="-285750" algn="ctr">
              <a:buFont typeface="Arial" panose="020B0604020202020204" pitchFamily="34" charset="0"/>
              <a:buChar char="•"/>
            </a:pPr>
            <a:endParaRPr lang="en-US" i="1" dirty="0"/>
          </a:p>
        </p:txBody>
      </p:sp>
      <p:pic>
        <p:nvPicPr>
          <p:cNvPr id="3" name="Picture 2" descr="The same CDC infographic with steps to stop the spread of TB  as on the last slide is shown."/>
          <p:cNvPicPr/>
          <p:nvPr/>
        </p:nvPicPr>
        <p:blipFill rotWithShape="1">
          <a:blip r:embed="rId2" cstate="email">
            <a:extLst>
              <a:ext uri="{28A0092B-C50C-407E-A947-70E740481C1C}">
                <a14:useLocalDpi xmlns:a14="http://schemas.microsoft.com/office/drawing/2010/main"/>
              </a:ext>
            </a:extLst>
          </a:blip>
          <a:srcRect/>
          <a:stretch/>
        </p:blipFill>
        <p:spPr bwMode="auto">
          <a:xfrm>
            <a:off x="428367" y="200480"/>
            <a:ext cx="5057775" cy="6515417"/>
          </a:xfrm>
          <a:prstGeom prst="rect">
            <a:avLst/>
          </a:prstGeom>
          <a:ln>
            <a:noFill/>
          </a:ln>
          <a:extLst>
            <a:ext uri="{53640926-AAD7-44D8-BBD7-CCE9431645EC}">
              <a14:shadowObscured xmlns:a14="http://schemas.microsoft.com/office/drawing/2010/main"/>
            </a:ext>
          </a:extLst>
        </p:spPr>
      </p:pic>
      <p:sp>
        <p:nvSpPr>
          <p:cNvPr id="11" name="Oval 10" descr="The presenter circle step seven to highlight the importance of TB medicine adherence and case management."/>
          <p:cNvSpPr/>
          <p:nvPr/>
        </p:nvSpPr>
        <p:spPr>
          <a:xfrm>
            <a:off x="282895" y="1823060"/>
            <a:ext cx="2218481" cy="2076364"/>
          </a:xfrm>
          <a:prstGeom prst="ellipse">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2" descr="There are four types of TB treatment medications.">
            <a:extLst>
              <a:ext uri="{FF2B5EF4-FFF2-40B4-BE49-F238E27FC236}">
                <a16:creationId xmlns:a16="http://schemas.microsoft.com/office/drawing/2014/main" id="{D06CCD81-39BF-41D8-A190-8E7341ADC9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620" y="4936153"/>
            <a:ext cx="1978778" cy="132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0BB9BE81-6592-314E-A4EC-57B81E2E15C4}"/>
              </a:ext>
            </a:extLst>
          </p:cNvPr>
          <p:cNvSpPr>
            <a:spLocks noGrp="1"/>
          </p:cNvSpPr>
          <p:nvPr>
            <p:ph type="sldNum" sz="quarter" idx="12"/>
          </p:nvPr>
        </p:nvSpPr>
        <p:spPr/>
        <p:txBody>
          <a:bodyPr/>
          <a:lstStyle/>
          <a:p>
            <a:fld id="{77B5B291-BA1D-407A-8F59-A820FF1A9BA6}" type="slidenum">
              <a:rPr lang="en-US" smtClean="0"/>
              <a:t>10</a:t>
            </a:fld>
            <a:endParaRPr lang="en-US"/>
          </a:p>
        </p:txBody>
      </p:sp>
    </p:spTree>
    <p:extLst>
      <p:ext uri="{BB962C8B-B14F-4D97-AF65-F5344CB8AC3E}">
        <p14:creationId xmlns:p14="http://schemas.microsoft.com/office/powerpoint/2010/main" val="9351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50" fill="hold"/>
                                        <p:tgtEl>
                                          <p:spTgt spid="6"/>
                                        </p:tgtEl>
                                        <p:attrNameLst>
                                          <p:attrName>ppt_x</p:attrName>
                                        </p:attrNameLst>
                                      </p:cBhvr>
                                      <p:tavLst>
                                        <p:tav tm="0">
                                          <p:val>
                                            <p:strVal val="#ppt_x"/>
                                          </p:val>
                                        </p:tav>
                                        <p:tav tm="100000">
                                          <p:val>
                                            <p:strVal val="#ppt_x"/>
                                          </p:val>
                                        </p:tav>
                                      </p:tavLst>
                                    </p:anim>
                                    <p:anim calcmode="lin" valueType="num">
                                      <p:cBhvr additive="base">
                                        <p:cTn id="15"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rmAutofit fontScale="90000"/>
          </a:bodyPr>
          <a:lstStyle/>
          <a:p>
            <a:r>
              <a:rPr lang="en-US" dirty="0">
                <a:latin typeface="Impact" panose="020B0806030902050204" pitchFamily="34" charset="0"/>
              </a:rPr>
              <a:t>2 Steps to Prevent </a:t>
            </a:r>
            <a:br>
              <a:rPr lang="en-US" dirty="0">
                <a:latin typeface="Impact" panose="020B0806030902050204" pitchFamily="34" charset="0"/>
              </a:rPr>
            </a:br>
            <a:r>
              <a:rPr lang="en-US" dirty="0">
                <a:latin typeface="Impact" panose="020B0806030902050204" pitchFamily="34" charset="0"/>
              </a:rPr>
              <a:t>M. </a:t>
            </a:r>
            <a:r>
              <a:rPr lang="en-US" dirty="0" err="1">
                <a:latin typeface="Impact" panose="020B0806030902050204" pitchFamily="34" charset="0"/>
              </a:rPr>
              <a:t>bovis</a:t>
            </a:r>
            <a:r>
              <a:rPr lang="en-US" dirty="0">
                <a:latin typeface="Impact" panose="020B0806030902050204" pitchFamily="34" charset="0"/>
              </a:rPr>
              <a:t> (cow TB)</a:t>
            </a:r>
          </a:p>
        </p:txBody>
      </p:sp>
      <p:sp>
        <p:nvSpPr>
          <p:cNvPr id="5" name="Content Placeholder 4"/>
          <p:cNvSpPr>
            <a:spLocks noGrp="1"/>
          </p:cNvSpPr>
          <p:nvPr>
            <p:ph sz="half" idx="1"/>
          </p:nvPr>
        </p:nvSpPr>
        <p:spPr>
          <a:xfrm>
            <a:off x="457200" y="4393388"/>
            <a:ext cx="4038600" cy="1732775"/>
          </a:xfrm>
        </p:spPr>
        <p:txBody>
          <a:bodyPr/>
          <a:lstStyle/>
          <a:p>
            <a:pPr marL="0" indent="0" algn="ctr">
              <a:buNone/>
            </a:pPr>
            <a:r>
              <a:rPr lang="en-US" dirty="0">
                <a:latin typeface="Lucida Calligraphy" panose="03010101010101010101" pitchFamily="66" charset="0"/>
              </a:rPr>
              <a:t>Test cows for TB</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065" y="2266357"/>
            <a:ext cx="3202556" cy="21270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648200" y="4393388"/>
            <a:ext cx="4038600" cy="1732775"/>
          </a:xfrm>
        </p:spPr>
        <p:txBody>
          <a:bodyPr/>
          <a:lstStyle/>
          <a:p>
            <a:pPr marL="0" indent="0" algn="ctr">
              <a:buNone/>
            </a:pPr>
            <a:r>
              <a:rPr lang="en-US" dirty="0">
                <a:latin typeface="Lucida Calligraphy" panose="03010101010101010101" pitchFamily="66" charset="0"/>
              </a:rPr>
              <a:t>Pasteurization</a:t>
            </a: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9856115">
            <a:off x="6002887" y="2548002"/>
            <a:ext cx="1151089" cy="15637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1" y="5257800"/>
            <a:ext cx="7391400" cy="707886"/>
          </a:xfrm>
          <a:prstGeom prst="rect">
            <a:avLst/>
          </a:prstGeom>
          <a:noFill/>
          <a:ln w="41275" cmpd="tri">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Lucida Calligraphy" panose="03010101010101010101" pitchFamily="66" charset="0"/>
                <a:ea typeface="+mn-ea"/>
                <a:cs typeface="+mn-cs"/>
              </a:rPr>
              <a:t>Keep your family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Lucida Calligraphy" panose="03010101010101010101" pitchFamily="66" charset="0"/>
                <a:ea typeface="+mn-ea"/>
                <a:cs typeface="+mn-cs"/>
              </a:rPr>
              <a:t>Make sure your </a:t>
            </a:r>
            <a:r>
              <a:rPr kumimoji="0" lang="en-US" sz="2000" b="1" i="0" u="none" strike="noStrike" kern="1200" cap="none" spc="0" normalizeH="0" baseline="0" noProof="0" dirty="0" err="1">
                <a:ln>
                  <a:noFill/>
                </a:ln>
                <a:solidFill>
                  <a:srgbClr val="FF0000"/>
                </a:solidFill>
                <a:effectLst/>
                <a:uLnTx/>
                <a:uFillTx/>
                <a:latin typeface="Lucida Calligraphy" panose="03010101010101010101" pitchFamily="66" charset="0"/>
                <a:ea typeface="+mn-ea"/>
                <a:cs typeface="+mn-cs"/>
              </a:rPr>
              <a:t>Queso</a:t>
            </a:r>
            <a:r>
              <a:rPr kumimoji="0" lang="en-US" sz="2000" b="1" i="0" u="none" strike="noStrike" kern="1200" cap="none" spc="0" normalizeH="0" baseline="0" noProof="0" dirty="0">
                <a:ln>
                  <a:noFill/>
                </a:ln>
                <a:solidFill>
                  <a:srgbClr val="FF0000"/>
                </a:solidFill>
                <a:effectLst/>
                <a:uLnTx/>
                <a:uFillTx/>
                <a:latin typeface="Lucida Calligraphy" panose="03010101010101010101" pitchFamily="66" charset="0"/>
                <a:ea typeface="+mn-ea"/>
                <a:cs typeface="+mn-cs"/>
              </a:rPr>
              <a:t> Fresco is Pasteurized!</a:t>
            </a:r>
            <a:endParaRPr kumimoji="0" lang="en-US" sz="20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endParaRPr>
          </a:p>
        </p:txBody>
      </p:sp>
      <p:sp>
        <p:nvSpPr>
          <p:cNvPr id="2" name="Slide Number Placeholder 1">
            <a:extLst>
              <a:ext uri="{FF2B5EF4-FFF2-40B4-BE49-F238E27FC236}">
                <a16:creationId xmlns:a16="http://schemas.microsoft.com/office/drawing/2014/main" id="{96BFC328-E86D-264A-881A-57AC4C2529CC}"/>
              </a:ext>
            </a:extLst>
          </p:cNvPr>
          <p:cNvSpPr>
            <a:spLocks noGrp="1"/>
          </p:cNvSpPr>
          <p:nvPr>
            <p:ph type="sldNum" sz="quarter" idx="12"/>
          </p:nvPr>
        </p:nvSpPr>
        <p:spPr/>
        <p:txBody>
          <a:bodyPr/>
          <a:lstStyle/>
          <a:p>
            <a:fld id="{46E2F25F-0D4F-4C6E-B873-28321D0F45DF}" type="slidenum">
              <a:rPr lang="en-US" smtClean="0"/>
              <a:t>11</a:t>
            </a:fld>
            <a:endParaRPr lang="en-US"/>
          </a:p>
        </p:txBody>
      </p:sp>
    </p:spTree>
    <p:extLst>
      <p:ext uri="{BB962C8B-B14F-4D97-AF65-F5344CB8AC3E}">
        <p14:creationId xmlns:p14="http://schemas.microsoft.com/office/powerpoint/2010/main" val="52883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623808-5785-4DE2-8655-F1982A863122}"/>
              </a:ext>
            </a:extLst>
          </p:cNvPr>
          <p:cNvSpPr>
            <a:spLocks noGrp="1"/>
          </p:cNvSpPr>
          <p:nvPr>
            <p:ph type="title"/>
          </p:nvPr>
        </p:nvSpPr>
        <p:spPr/>
        <p:txBody>
          <a:bodyPr>
            <a:normAutofit fontScale="90000"/>
          </a:bodyPr>
          <a:lstStyle/>
          <a:p>
            <a:r>
              <a:rPr lang="en-US" dirty="0"/>
              <a:t>Polling slide: Which do you think it closest to the US 2020 TB case rate?</a:t>
            </a:r>
          </a:p>
        </p:txBody>
      </p:sp>
      <p:sp>
        <p:nvSpPr>
          <p:cNvPr id="6" name="Content Placeholder 5">
            <a:extLst>
              <a:ext uri="{FF2B5EF4-FFF2-40B4-BE49-F238E27FC236}">
                <a16:creationId xmlns:a16="http://schemas.microsoft.com/office/drawing/2014/main" id="{AB0EE89F-244A-4BEB-ACDB-05A0C6EDA568}"/>
              </a:ext>
            </a:extLst>
          </p:cNvPr>
          <p:cNvSpPr>
            <a:spLocks noGrp="1"/>
          </p:cNvSpPr>
          <p:nvPr>
            <p:ph idx="1"/>
          </p:nvPr>
        </p:nvSpPr>
        <p:spPr/>
        <p:txBody>
          <a:bodyPr/>
          <a:lstStyle/>
          <a:p>
            <a:pPr marL="514350" indent="-514350">
              <a:buFont typeface="Arial" panose="020B0604020202020204" pitchFamily="34" charset="0"/>
              <a:buAutoNum type="alphaUcPeriod"/>
            </a:pPr>
            <a:r>
              <a:rPr lang="en-US" dirty="0"/>
              <a:t>52.6 per 100,000</a:t>
            </a:r>
          </a:p>
          <a:p>
            <a:pPr marL="514350" indent="-514350">
              <a:buFont typeface="Arial" panose="020B0604020202020204" pitchFamily="34" charset="0"/>
              <a:buAutoNum type="alphaUcPeriod"/>
            </a:pPr>
            <a:r>
              <a:rPr lang="en-US" dirty="0"/>
              <a:t>10.4 per 100,000</a:t>
            </a:r>
          </a:p>
          <a:p>
            <a:pPr marL="514350" indent="-514350">
              <a:buFont typeface="Arial" panose="020B0604020202020204" pitchFamily="34" charset="0"/>
              <a:buAutoNum type="alphaUcPeriod"/>
            </a:pPr>
            <a:r>
              <a:rPr lang="en-US" dirty="0"/>
              <a:t>2.2 per 100,000</a:t>
            </a:r>
          </a:p>
          <a:p>
            <a:pPr marL="514350" indent="-514350">
              <a:buFont typeface="Arial" panose="020B0604020202020204" pitchFamily="34" charset="0"/>
              <a:buAutoNum type="alphaUcPeriod"/>
            </a:pPr>
            <a:r>
              <a:rPr lang="en-US" dirty="0"/>
              <a:t>10 per 1,000,000</a:t>
            </a:r>
          </a:p>
          <a:p>
            <a:pPr marL="514350" indent="-514350">
              <a:buFont typeface="Arial" panose="020B0604020202020204" pitchFamily="34" charset="0"/>
              <a:buAutoNum type="alphaUcPeriod"/>
            </a:pPr>
            <a:r>
              <a:rPr lang="en-US" dirty="0"/>
              <a:t>1 per 1,000,000</a:t>
            </a:r>
          </a:p>
          <a:p>
            <a:endParaRPr lang="en-US" dirty="0"/>
          </a:p>
        </p:txBody>
      </p:sp>
      <p:sp>
        <p:nvSpPr>
          <p:cNvPr id="2" name="Slide Number Placeholder 1">
            <a:extLst>
              <a:ext uri="{FF2B5EF4-FFF2-40B4-BE49-F238E27FC236}">
                <a16:creationId xmlns:a16="http://schemas.microsoft.com/office/drawing/2014/main" id="{8AECD716-009C-D041-93A5-19DFC9EFBD43}"/>
              </a:ext>
            </a:extLst>
          </p:cNvPr>
          <p:cNvSpPr>
            <a:spLocks noGrp="1"/>
          </p:cNvSpPr>
          <p:nvPr>
            <p:ph type="sldNum" sz="quarter" idx="12"/>
          </p:nvPr>
        </p:nvSpPr>
        <p:spPr/>
        <p:txBody>
          <a:bodyPr/>
          <a:lstStyle/>
          <a:p>
            <a:fld id="{46E2F25F-0D4F-4C6E-B873-28321D0F45DF}" type="slidenum">
              <a:rPr lang="en-US" smtClean="0"/>
              <a:t>12</a:t>
            </a:fld>
            <a:endParaRPr lang="en-US"/>
          </a:p>
        </p:txBody>
      </p:sp>
    </p:spTree>
    <p:extLst>
      <p:ext uri="{BB962C8B-B14F-4D97-AF65-F5344CB8AC3E}">
        <p14:creationId xmlns:p14="http://schemas.microsoft.com/office/powerpoint/2010/main" val="200512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68B9-577F-4DA7-98D8-3DF6D605B925}"/>
              </a:ext>
            </a:extLst>
          </p:cNvPr>
          <p:cNvSpPr>
            <a:spLocks noGrp="1"/>
          </p:cNvSpPr>
          <p:nvPr>
            <p:ph type="title"/>
          </p:nvPr>
        </p:nvSpPr>
        <p:spPr/>
        <p:txBody>
          <a:bodyPr>
            <a:normAutofit fontScale="90000"/>
          </a:bodyPr>
          <a:lstStyle/>
          <a:p>
            <a:pPr algn="ctr"/>
            <a:r>
              <a:rPr lang="en-US" dirty="0"/>
              <a:t>TB diagnosis decreased in the US in 2020</a:t>
            </a:r>
          </a:p>
        </p:txBody>
      </p:sp>
      <p:pic>
        <p:nvPicPr>
          <p:cNvPr id="2050" name="Picture 2" descr="https://lh6.googleusercontent.com/SBEJIjIB_khzkMFDjujQEZdLtzTVmX7tFzi1-Q5ejNLHVAsA_U9TMI0R1d9H44513S6D_OIi4AC7Hrg8kEQ7VoklA1vW4Yhn3PKXXW-Fj-wHbsaIigmUopLtE7qrbp2ovNADxewYT90">
            <a:extLst>
              <a:ext uri="{FF2B5EF4-FFF2-40B4-BE49-F238E27FC236}">
                <a16:creationId xmlns:a16="http://schemas.microsoft.com/office/drawing/2014/main" id="{544D12B8-94CA-411A-9DFD-A79F36B29F1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939" t="8029" r="34586" b="5873"/>
          <a:stretch/>
        </p:blipFill>
        <p:spPr bwMode="auto">
          <a:xfrm>
            <a:off x="766363" y="2354374"/>
            <a:ext cx="3302494" cy="3746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126B8E-9A57-4E74-A3DE-BD669B49B6DB}"/>
              </a:ext>
            </a:extLst>
          </p:cNvPr>
          <p:cNvSpPr/>
          <p:nvPr/>
        </p:nvSpPr>
        <p:spPr>
          <a:xfrm>
            <a:off x="1680989" y="1708043"/>
            <a:ext cx="2106667" cy="646331"/>
          </a:xfrm>
          <a:prstGeom prst="rect">
            <a:avLst/>
          </a:prstGeom>
        </p:spPr>
        <p:txBody>
          <a:bodyPr wrap="none">
            <a:spAutoFit/>
          </a:bodyPr>
          <a:lstStyle/>
          <a:p>
            <a:pPr algn="ctr"/>
            <a:r>
              <a:rPr lang="en-US" dirty="0"/>
              <a:t> Hx 5-yr [2016-2020]</a:t>
            </a:r>
          </a:p>
          <a:p>
            <a:pPr algn="ctr"/>
            <a:r>
              <a:rPr lang="en-US" dirty="0"/>
              <a:t>Rate/100,000 </a:t>
            </a:r>
          </a:p>
        </p:txBody>
      </p:sp>
      <p:sp>
        <p:nvSpPr>
          <p:cNvPr id="8" name="TextBox 7">
            <a:extLst>
              <a:ext uri="{FF2B5EF4-FFF2-40B4-BE49-F238E27FC236}">
                <a16:creationId xmlns:a16="http://schemas.microsoft.com/office/drawing/2014/main" id="{11A41349-4F68-4EB0-AA4E-97FE130CCDC5}"/>
              </a:ext>
            </a:extLst>
          </p:cNvPr>
          <p:cNvSpPr txBox="1"/>
          <p:nvPr/>
        </p:nvSpPr>
        <p:spPr>
          <a:xfrm>
            <a:off x="4350058" y="1890944"/>
            <a:ext cx="4254068"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were </a:t>
            </a:r>
            <a:r>
              <a:rPr lang="en-US" sz="2400" b="1" dirty="0"/>
              <a:t>7,163</a:t>
            </a:r>
            <a:r>
              <a:rPr lang="en-US" sz="2400" dirty="0"/>
              <a:t> </a:t>
            </a:r>
            <a:r>
              <a:rPr lang="en-US" sz="2400" dirty="0">
                <a:hlinkClick r:id="rId3"/>
              </a:rPr>
              <a:t>reported TB cases in the US</a:t>
            </a:r>
            <a:r>
              <a:rPr lang="en-US" sz="2400" dirty="0"/>
              <a:t>, for an incidence rate of </a:t>
            </a:r>
            <a:r>
              <a:rPr lang="en-US" sz="2400" b="1" dirty="0"/>
              <a:t>2.2</a:t>
            </a:r>
            <a:r>
              <a:rPr lang="en-US" sz="2400" dirty="0"/>
              <a:t> per 100,000. This was a </a:t>
            </a:r>
            <a:r>
              <a:rPr lang="en-US" sz="2400" b="1" dirty="0"/>
              <a:t>20</a:t>
            </a:r>
            <a:r>
              <a:rPr lang="en-US" sz="2400" dirty="0"/>
              <a:t>% decrease from </a:t>
            </a:r>
            <a:r>
              <a:rPr lang="en-US" sz="2400" b="1" dirty="0"/>
              <a:t>2.7</a:t>
            </a:r>
            <a:r>
              <a:rPr lang="en-US" sz="2400" dirty="0"/>
              <a:t> in 2019.</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ADHS data is available on our </a:t>
            </a:r>
            <a:r>
              <a:rPr lang="en-US" sz="2400" dirty="0">
                <a:hlinkClick r:id="rId4"/>
              </a:rPr>
              <a:t>website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LTBI is not reportable (except in children 5 years of age and younger) in AZ</a:t>
            </a:r>
          </a:p>
          <a:p>
            <a:endParaRPr lang="en-US" dirty="0"/>
          </a:p>
        </p:txBody>
      </p:sp>
    </p:spTree>
    <p:extLst>
      <p:ext uri="{BB962C8B-B14F-4D97-AF65-F5344CB8AC3E}">
        <p14:creationId xmlns:p14="http://schemas.microsoft.com/office/powerpoint/2010/main" val="27691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2BD2-3E92-45B0-A741-B5A2C0FEA5A0}"/>
              </a:ext>
            </a:extLst>
          </p:cNvPr>
          <p:cNvSpPr>
            <a:spLocks noGrp="1"/>
          </p:cNvSpPr>
          <p:nvPr>
            <p:ph type="title"/>
          </p:nvPr>
        </p:nvSpPr>
        <p:spPr/>
        <p:txBody>
          <a:bodyPr>
            <a:noAutofit/>
          </a:bodyPr>
          <a:lstStyle/>
          <a:p>
            <a:pPr algn="ctr"/>
            <a:r>
              <a:rPr lang="en-US" sz="3600" dirty="0"/>
              <a:t>AZ experienced a</a:t>
            </a:r>
            <a:r>
              <a:rPr lang="en-US" sz="3600" b="1" dirty="0"/>
              <a:t> 27</a:t>
            </a:r>
            <a:r>
              <a:rPr lang="en-US" sz="3600" dirty="0"/>
              <a:t>% decrease in reported TB numbers, with a </a:t>
            </a:r>
            <a:r>
              <a:rPr lang="en-US" sz="3600" b="1" dirty="0"/>
              <a:t>31</a:t>
            </a:r>
            <a:r>
              <a:rPr lang="en-US" sz="3600" dirty="0"/>
              <a:t>% decrease in case rate (per 100,000) </a:t>
            </a:r>
          </a:p>
        </p:txBody>
      </p:sp>
      <p:pic>
        <p:nvPicPr>
          <p:cNvPr id="1026" name="Picture 2" descr="https://lh5.googleusercontent.com/D1D8IWltpiLicYFlFbx7WpXKaWo30Kc2AKy3f0TKzz2NXpLauO7zbmzfZCZdZm13JwaJSwDRJ7_Kd0IdAp9FijveClaRkhRi6GxJaZUp28lqTXUpcgPHjkc7N3VWWcfXVd9qZPO5rEQ">
            <a:extLst>
              <a:ext uri="{FF2B5EF4-FFF2-40B4-BE49-F238E27FC236}">
                <a16:creationId xmlns:a16="http://schemas.microsoft.com/office/drawing/2014/main" id="{CE718F16-92AC-4E18-B669-F207293018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78" t="6245" r="34466" b="5292"/>
          <a:stretch/>
        </p:blipFill>
        <p:spPr bwMode="auto">
          <a:xfrm>
            <a:off x="829053" y="1747802"/>
            <a:ext cx="3742947" cy="4470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dYkEZvN95ovAn1BydxR6B9ehErfX1FclQkZq4S6NgcpBjplnmbOqUH4Ey2yA1720hTPGD3vgs48DDLJJgQf6EXwucT0znQXQzVDSwCwNJgHy5nXBEalfKbmUiKqgsXZrh0sCzeDEeRY">
            <a:extLst>
              <a:ext uri="{FF2B5EF4-FFF2-40B4-BE49-F238E27FC236}">
                <a16:creationId xmlns:a16="http://schemas.microsoft.com/office/drawing/2014/main" id="{C6DC73E2-A7BE-48E2-8BB6-24A936040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215" y="1845388"/>
            <a:ext cx="3419732" cy="2091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ZXCj9ZTZOC2bmYbbcqk_sGqNtlMkISKLe04EG0MSLVZoTdDO51WH2H0xRAG5ZkNQW1q_0KFtdEEKR7_BycVNyNH2JMatRvMipd3kHr6sas-JEQEHWGAOjQ8u8ztR3n5_Vr5T_ReL7fw">
            <a:extLst>
              <a:ext uri="{FF2B5EF4-FFF2-40B4-BE49-F238E27FC236}">
                <a16:creationId xmlns:a16="http://schemas.microsoft.com/office/drawing/2014/main" id="{94F3419B-3A4B-4FF3-8C95-D03BD8E84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215" y="4093419"/>
            <a:ext cx="3419732" cy="21489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E04D30-F74A-468F-B2B3-1DD845A1229C}"/>
              </a:ext>
            </a:extLst>
          </p:cNvPr>
          <p:cNvPicPr>
            <a:picLocks noChangeAspect="1"/>
          </p:cNvPicPr>
          <p:nvPr/>
        </p:nvPicPr>
        <p:blipFill>
          <a:blip r:embed="rId6"/>
          <a:stretch>
            <a:fillRect/>
          </a:stretch>
        </p:blipFill>
        <p:spPr>
          <a:xfrm>
            <a:off x="905522" y="5743532"/>
            <a:ext cx="1473276" cy="444523"/>
          </a:xfrm>
          <a:prstGeom prst="rect">
            <a:avLst/>
          </a:prstGeom>
        </p:spPr>
      </p:pic>
    </p:spTree>
    <p:extLst>
      <p:ext uri="{BB962C8B-B14F-4D97-AF65-F5344CB8AC3E}">
        <p14:creationId xmlns:p14="http://schemas.microsoft.com/office/powerpoint/2010/main" val="317588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F9C8-8A01-4E78-8079-134A5747F1E8}"/>
              </a:ext>
            </a:extLst>
          </p:cNvPr>
          <p:cNvSpPr>
            <a:spLocks noGrp="1"/>
          </p:cNvSpPr>
          <p:nvPr>
            <p:ph type="title"/>
          </p:nvPr>
        </p:nvSpPr>
        <p:spPr/>
        <p:txBody>
          <a:bodyPr/>
          <a:lstStyle/>
          <a:p>
            <a:pPr algn="ctr"/>
            <a:r>
              <a:rPr lang="en-US" b="1" dirty="0">
                <a:solidFill>
                  <a:schemeClr val="accent5"/>
                </a:solidFill>
              </a:rPr>
              <a:t>2020 LTBI Treatment Guidelines</a:t>
            </a:r>
          </a:p>
        </p:txBody>
      </p:sp>
      <p:pic>
        <p:nvPicPr>
          <p:cNvPr id="4" name="Content Placeholder 3" descr="The cover art for the CDC Morbidity and Mortality Weekly Report from February 14, 2020 reads: Guidelines for the treatment of latent TB infection: recommendations from the national tuberculosis controllers association and CDC, 2020.">
            <a:hlinkClick r:id="rId2"/>
            <a:extLst>
              <a:ext uri="{FF2B5EF4-FFF2-40B4-BE49-F238E27FC236}">
                <a16:creationId xmlns:a16="http://schemas.microsoft.com/office/drawing/2014/main" id="{C5416154-8593-4ACF-990C-557AC669A6EC}"/>
              </a:ext>
            </a:extLst>
          </p:cNvPr>
          <p:cNvPicPr>
            <a:picLocks noGrp="1" noChangeAspect="1"/>
          </p:cNvPicPr>
          <p:nvPr>
            <p:ph idx="1"/>
          </p:nvPr>
        </p:nvPicPr>
        <p:blipFill>
          <a:blip r:embed="rId3"/>
          <a:stretch>
            <a:fillRect/>
          </a:stretch>
        </p:blipFill>
        <p:spPr>
          <a:xfrm>
            <a:off x="977715" y="1972364"/>
            <a:ext cx="7188569" cy="4057859"/>
          </a:xfrm>
          <a:prstGeom prst="rect">
            <a:avLst/>
          </a:prstGeom>
        </p:spPr>
      </p:pic>
      <p:sp>
        <p:nvSpPr>
          <p:cNvPr id="3" name="Slide Number Placeholder 2">
            <a:extLst>
              <a:ext uri="{FF2B5EF4-FFF2-40B4-BE49-F238E27FC236}">
                <a16:creationId xmlns:a16="http://schemas.microsoft.com/office/drawing/2014/main" id="{2FA29160-0B96-9A49-99CC-B1856A688208}"/>
              </a:ext>
            </a:extLst>
          </p:cNvPr>
          <p:cNvSpPr>
            <a:spLocks noGrp="1"/>
          </p:cNvSpPr>
          <p:nvPr>
            <p:ph type="sldNum" sz="quarter" idx="12"/>
          </p:nvPr>
        </p:nvSpPr>
        <p:spPr/>
        <p:txBody>
          <a:bodyPr/>
          <a:lstStyle/>
          <a:p>
            <a:fld id="{77B5B291-BA1D-407A-8F59-A820FF1A9BA6}" type="slidenum">
              <a:rPr lang="en-US" smtClean="0"/>
              <a:t>15</a:t>
            </a:fld>
            <a:endParaRPr lang="en-US"/>
          </a:p>
        </p:txBody>
      </p:sp>
    </p:spTree>
    <p:extLst>
      <p:ext uri="{BB962C8B-B14F-4D97-AF65-F5344CB8AC3E}">
        <p14:creationId xmlns:p14="http://schemas.microsoft.com/office/powerpoint/2010/main" val="215057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E403-BB4D-4ADE-8656-0FAE2962B8C2}"/>
              </a:ext>
            </a:extLst>
          </p:cNvPr>
          <p:cNvSpPr>
            <a:spLocks noGrp="1"/>
          </p:cNvSpPr>
          <p:nvPr>
            <p:ph type="title"/>
          </p:nvPr>
        </p:nvSpPr>
        <p:spPr/>
        <p:txBody>
          <a:bodyPr>
            <a:noAutofit/>
          </a:bodyPr>
          <a:lstStyle/>
          <a:p>
            <a:r>
              <a:rPr lang="en-US" b="1" dirty="0">
                <a:solidFill>
                  <a:schemeClr val="accent5"/>
                </a:solidFill>
              </a:rPr>
              <a:t>Polling question: Which is the preferred regimen for treatment of LTBI?</a:t>
            </a:r>
          </a:p>
        </p:txBody>
      </p:sp>
      <p:sp>
        <p:nvSpPr>
          <p:cNvPr id="3" name="Content Placeholder 2">
            <a:extLst>
              <a:ext uri="{FF2B5EF4-FFF2-40B4-BE49-F238E27FC236}">
                <a16:creationId xmlns:a16="http://schemas.microsoft.com/office/drawing/2014/main" id="{2794EF99-F6D9-4374-AD6F-9449912BCA27}"/>
              </a:ext>
            </a:extLst>
          </p:cNvPr>
          <p:cNvSpPr>
            <a:spLocks noGrp="1"/>
          </p:cNvSpPr>
          <p:nvPr>
            <p:ph idx="1"/>
          </p:nvPr>
        </p:nvSpPr>
        <p:spPr>
          <a:xfrm>
            <a:off x="628650" y="2379215"/>
            <a:ext cx="7886700" cy="3797747"/>
          </a:xfrm>
        </p:spPr>
        <p:txBody>
          <a:bodyPr/>
          <a:lstStyle/>
          <a:p>
            <a:pPr marL="514350" indent="-514350">
              <a:buFont typeface="+mj-lt"/>
              <a:buAutoNum type="alphaLcParenR"/>
            </a:pPr>
            <a:r>
              <a:rPr lang="en-US" dirty="0"/>
              <a:t>Isoniazid 300 mg every day for 9 months (9H)</a:t>
            </a:r>
          </a:p>
          <a:p>
            <a:pPr marL="514350" indent="-514350">
              <a:buFont typeface="+mj-lt"/>
              <a:buAutoNum type="alphaLcParenR"/>
            </a:pPr>
            <a:r>
              <a:rPr lang="en-US" dirty="0"/>
              <a:t>Rifampin 600 mg every day for 4 months (4R)</a:t>
            </a:r>
          </a:p>
          <a:p>
            <a:pPr marL="514350" indent="-514350">
              <a:buFont typeface="+mj-lt"/>
              <a:buAutoNum type="alphaLcParenR"/>
            </a:pPr>
            <a:r>
              <a:rPr lang="en-US" dirty="0"/>
              <a:t>Isoniazid 900 mg and Rifapentine 900 mg once a week for twelve weeks (3HP)</a:t>
            </a:r>
          </a:p>
          <a:p>
            <a:pPr marL="514350" indent="-514350">
              <a:buFont typeface="+mj-lt"/>
              <a:buAutoNum type="alphaLcParenR"/>
            </a:pPr>
            <a:r>
              <a:rPr lang="en-US" dirty="0"/>
              <a:t>It depends upon patient preference and potential drug interactions</a:t>
            </a:r>
          </a:p>
          <a:p>
            <a:endParaRPr lang="en-US" dirty="0"/>
          </a:p>
        </p:txBody>
      </p:sp>
      <p:sp>
        <p:nvSpPr>
          <p:cNvPr id="4" name="Slide Number Placeholder 3">
            <a:extLst>
              <a:ext uri="{FF2B5EF4-FFF2-40B4-BE49-F238E27FC236}">
                <a16:creationId xmlns:a16="http://schemas.microsoft.com/office/drawing/2014/main" id="{A93F4589-14F6-8F42-A544-D21F92FB7D8E}"/>
              </a:ext>
            </a:extLst>
          </p:cNvPr>
          <p:cNvSpPr>
            <a:spLocks noGrp="1"/>
          </p:cNvSpPr>
          <p:nvPr>
            <p:ph type="sldNum" sz="quarter" idx="12"/>
          </p:nvPr>
        </p:nvSpPr>
        <p:spPr/>
        <p:txBody>
          <a:bodyPr/>
          <a:lstStyle/>
          <a:p>
            <a:fld id="{77B5B291-BA1D-407A-8F59-A820FF1A9BA6}" type="slidenum">
              <a:rPr lang="en-US" smtClean="0"/>
              <a:t>16</a:t>
            </a:fld>
            <a:endParaRPr lang="en-US"/>
          </a:p>
        </p:txBody>
      </p:sp>
    </p:spTree>
    <p:extLst>
      <p:ext uri="{BB962C8B-B14F-4D97-AF65-F5344CB8AC3E}">
        <p14:creationId xmlns:p14="http://schemas.microsoft.com/office/powerpoint/2010/main" val="84779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6A9CA-0209-4CF9-B985-AAA6FA41A0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6113" y="1891104"/>
            <a:ext cx="7771774" cy="2296048"/>
          </a:xfrm>
          <a:prstGeom prst="rect">
            <a:avLst/>
          </a:prstGeom>
        </p:spPr>
      </p:pic>
      <p:sp>
        <p:nvSpPr>
          <p:cNvPr id="2" name="Title 1">
            <a:extLst>
              <a:ext uri="{FF2B5EF4-FFF2-40B4-BE49-F238E27FC236}">
                <a16:creationId xmlns:a16="http://schemas.microsoft.com/office/drawing/2014/main" id="{245538E4-49A3-4E56-A3F8-CC8549C5484E}"/>
              </a:ext>
            </a:extLst>
          </p:cNvPr>
          <p:cNvSpPr>
            <a:spLocks noGrp="1"/>
          </p:cNvSpPr>
          <p:nvPr>
            <p:ph type="title" idx="4294967295"/>
          </p:nvPr>
        </p:nvSpPr>
        <p:spPr/>
        <p:txBody>
          <a:bodyPr/>
          <a:lstStyle/>
          <a:p>
            <a:r>
              <a:rPr lang="en-US" dirty="0"/>
              <a:t>Recommendations for Regimens to Treat</a:t>
            </a:r>
            <a:r>
              <a:rPr lang="en-US" baseline="0" dirty="0"/>
              <a:t> Latent TB Infection</a:t>
            </a:r>
            <a:endParaRPr lang="en-US" dirty="0"/>
          </a:p>
        </p:txBody>
      </p:sp>
      <p:pic>
        <p:nvPicPr>
          <p:cNvPr id="5" name="Picture 4" descr="The strongest recommended treatment regimens are 3 months of isoniazid plus rifapentine given once weekly or 4 months of rifampin given daily. Another preferred option that is conditional is 3 months of isoniazid plus rifampin given daily. Two alternative options are 6 months of isoniazid given daily, which is the strongest recommendation for those persons unable to take a preferred regimen, for example due to drug intolerability or drug-drug interaction. Another alternative is 9 months of isoniazid given daily.">
            <a:extLst>
              <a:ext uri="{FF2B5EF4-FFF2-40B4-BE49-F238E27FC236}">
                <a16:creationId xmlns:a16="http://schemas.microsoft.com/office/drawing/2014/main" id="{F6EE60AC-4B5F-4A64-86F7-4FDDAA0D862B}"/>
              </a:ext>
            </a:extLst>
          </p:cNvPr>
          <p:cNvPicPr>
            <a:picLocks noChangeAspect="1"/>
          </p:cNvPicPr>
          <p:nvPr/>
        </p:nvPicPr>
        <p:blipFill>
          <a:blip r:embed="rId3"/>
          <a:stretch>
            <a:fillRect/>
          </a:stretch>
        </p:blipFill>
        <p:spPr>
          <a:xfrm>
            <a:off x="2405693" y="4387568"/>
            <a:ext cx="4332614" cy="1949119"/>
          </a:xfrm>
          <a:prstGeom prst="rect">
            <a:avLst/>
          </a:prstGeom>
        </p:spPr>
      </p:pic>
      <p:sp>
        <p:nvSpPr>
          <p:cNvPr id="3" name="Slide Number Placeholder 2">
            <a:extLst>
              <a:ext uri="{FF2B5EF4-FFF2-40B4-BE49-F238E27FC236}">
                <a16:creationId xmlns:a16="http://schemas.microsoft.com/office/drawing/2014/main" id="{EBA4E26F-0635-CC4A-AC29-D584558FDB25}"/>
              </a:ext>
            </a:extLst>
          </p:cNvPr>
          <p:cNvSpPr>
            <a:spLocks noGrp="1"/>
          </p:cNvSpPr>
          <p:nvPr>
            <p:ph type="sldNum" sz="quarter" idx="12"/>
          </p:nvPr>
        </p:nvSpPr>
        <p:spPr/>
        <p:txBody>
          <a:bodyPr/>
          <a:lstStyle/>
          <a:p>
            <a:fld id="{77B5B291-BA1D-407A-8F59-A820FF1A9BA6}" type="slidenum">
              <a:rPr lang="en-US" smtClean="0"/>
              <a:t>17</a:t>
            </a:fld>
            <a:endParaRPr lang="en-US"/>
          </a:p>
        </p:txBody>
      </p:sp>
    </p:spTree>
    <p:extLst>
      <p:ext uri="{BB962C8B-B14F-4D97-AF65-F5344CB8AC3E}">
        <p14:creationId xmlns:p14="http://schemas.microsoft.com/office/powerpoint/2010/main" val="333924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B077-46B2-49F4-9C43-6FF66F765C86}"/>
              </a:ext>
            </a:extLst>
          </p:cNvPr>
          <p:cNvSpPr>
            <a:spLocks noGrp="1"/>
          </p:cNvSpPr>
          <p:nvPr>
            <p:ph type="title" idx="4294967295"/>
          </p:nvPr>
        </p:nvSpPr>
        <p:spPr>
          <a:xfrm>
            <a:off x="628650" y="0"/>
            <a:ext cx="7886700" cy="1325563"/>
          </a:xfrm>
        </p:spPr>
        <p:txBody>
          <a:bodyPr>
            <a:normAutofit/>
          </a:bodyPr>
          <a:lstStyle/>
          <a:p>
            <a:r>
              <a:rPr lang="en-US" sz="4000" dirty="0"/>
              <a:t>Dosages for Recommended</a:t>
            </a:r>
            <a:r>
              <a:rPr lang="en-US" sz="4000" baseline="0" dirty="0"/>
              <a:t> Latent TB Infection Treatment Regimens</a:t>
            </a:r>
            <a:endParaRPr lang="en-US" sz="4000" dirty="0"/>
          </a:p>
        </p:txBody>
      </p:sp>
      <p:pic>
        <p:nvPicPr>
          <p:cNvPr id="4" name="Picture 3" descr="There are four groups of recommended dosages for LTBI treatment regimens. &#10;One, for people taking a combination of isoniazid and rifapentine, take once weekly for a total of 12 doses or 3 months. Adults and children aged greater than 12 years should take 15 mg/kg or 900 mg max of isoniazid. For rifapentine: 10 to 14 kg equals 300 mg, 14.1 to 25 kg equals 450 mg, for 25.1 to 32 kg equals 600 mg, for 32.1 to 49.9 kg equals 750 mg, and for greater than or equal to 50 kg equals 900 mg max. Children aged 2 to 11 years should take 25 mg per kg and 900 mg max of isoniazid. The dosage of rifapentine is the same as the aforementioned dosage. &#10;Two, for people taking rifampin, take daily for 120 doses or 4 months. Adults should take 10 mg per kg and children should take 15 to 20 mg per kg. The max dose should be 600 mg.&#10;Three, for people taking a combination of isoniazid and rifampin, take daily for 90 doses or 3 months. Adults should take 5 mg per kg or 300 mg max of isoniazid and 10 mg per kg or 600 mg max for rifampin. Children should take 10 to 20 mg per kg or 300 mg max of isoniazid and 15 to 20 mg per kg or 600 mg max of rifampin.&#10;Four, adults taking 5 mg per kg of isoniazid or children taking 10 to 20 mg per kg of isoniazid or 300 mg max, the dose needs to be taken daily for 180 doses or 6 months. However, adults taking isoniazid at 15 mg per kg or children at 20 to 40 mg per kg or a max dose of 900 mg, doses must be taken twice per week for 52 doses over 6 months. Adults taking isoniazid at 5 mg per kg or children at 10 to 20 mg per kg or a max dose of 300 mg should take dose daily for 270 doses over 9 months. Adults taking isoniazid at 15 mg per kg or children at 20 to 40 mg per kg or at the max dose of 900 mg should take dose twice per week for 76 doses over 9 months.">
            <a:extLst>
              <a:ext uri="{FF2B5EF4-FFF2-40B4-BE49-F238E27FC236}">
                <a16:creationId xmlns:a16="http://schemas.microsoft.com/office/drawing/2014/main" id="{097EFB86-8621-47EB-9A8F-EE588C45D3FF}"/>
              </a:ext>
            </a:extLst>
          </p:cNvPr>
          <p:cNvPicPr>
            <a:picLocks noChangeAspect="1"/>
          </p:cNvPicPr>
          <p:nvPr/>
        </p:nvPicPr>
        <p:blipFill>
          <a:blip r:embed="rId2"/>
          <a:stretch>
            <a:fillRect/>
          </a:stretch>
        </p:blipFill>
        <p:spPr>
          <a:xfrm>
            <a:off x="952296" y="1224909"/>
            <a:ext cx="7239408" cy="5449801"/>
          </a:xfrm>
          <a:prstGeom prst="rect">
            <a:avLst/>
          </a:prstGeom>
        </p:spPr>
      </p:pic>
      <p:sp>
        <p:nvSpPr>
          <p:cNvPr id="3" name="Slide Number Placeholder 2">
            <a:extLst>
              <a:ext uri="{FF2B5EF4-FFF2-40B4-BE49-F238E27FC236}">
                <a16:creationId xmlns:a16="http://schemas.microsoft.com/office/drawing/2014/main" id="{B04EC216-21A8-3B44-BCCE-5DB387B34EDE}"/>
              </a:ext>
            </a:extLst>
          </p:cNvPr>
          <p:cNvSpPr>
            <a:spLocks noGrp="1"/>
          </p:cNvSpPr>
          <p:nvPr>
            <p:ph type="sldNum" sz="quarter" idx="12"/>
          </p:nvPr>
        </p:nvSpPr>
        <p:spPr/>
        <p:txBody>
          <a:bodyPr/>
          <a:lstStyle/>
          <a:p>
            <a:fld id="{77B5B291-BA1D-407A-8F59-A820FF1A9BA6}" type="slidenum">
              <a:rPr lang="en-US" smtClean="0"/>
              <a:t>18</a:t>
            </a:fld>
            <a:endParaRPr lang="en-US"/>
          </a:p>
        </p:txBody>
      </p:sp>
    </p:spTree>
    <p:extLst>
      <p:ext uri="{BB962C8B-B14F-4D97-AF65-F5344CB8AC3E}">
        <p14:creationId xmlns:p14="http://schemas.microsoft.com/office/powerpoint/2010/main" val="127531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BFF375-2254-44AE-A9F2-5F22484D0D65}"/>
              </a:ext>
              <a:ext uri="{C183D7F6-B498-43B3-948B-1728B52AA6E4}">
                <adec:decorative xmlns:adec="http://schemas.microsoft.com/office/drawing/2017/decorative" val="1"/>
              </a:ext>
            </a:extLst>
          </p:cNvPr>
          <p:cNvSpPr/>
          <p:nvPr/>
        </p:nvSpPr>
        <p:spPr>
          <a:xfrm>
            <a:off x="491319" y="263692"/>
            <a:ext cx="1720085" cy="1325563"/>
          </a:xfrm>
          <a:prstGeom prst="rect">
            <a:avLst/>
          </a:prstGeom>
          <a:solidFill>
            <a:srgbClr val="0F6B6B"/>
          </a:solidFill>
          <a:ln>
            <a:solidFill>
              <a:srgbClr val="0F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4FF9E3C-C30D-4C07-A1B0-77AB6654091F}"/>
              </a:ext>
            </a:extLst>
          </p:cNvPr>
          <p:cNvSpPr>
            <a:spLocks noGrp="1"/>
          </p:cNvSpPr>
          <p:nvPr>
            <p:ph type="title" idx="4294967295"/>
          </p:nvPr>
        </p:nvSpPr>
        <p:spPr>
          <a:xfrm>
            <a:off x="491319" y="263691"/>
            <a:ext cx="1720085" cy="1325563"/>
          </a:xfrm>
        </p:spPr>
        <p:txBody>
          <a:bodyPr>
            <a:normAutofit fontScale="90000"/>
          </a:bodyPr>
          <a:lstStyle/>
          <a:p>
            <a:r>
              <a:rPr lang="en-US" sz="2000" dirty="0">
                <a:solidFill>
                  <a:schemeClr val="bg1"/>
                </a:solidFill>
              </a:rPr>
              <a:t>Latent</a:t>
            </a:r>
            <a:r>
              <a:rPr lang="en-US" sz="2000" baseline="0" dirty="0">
                <a:solidFill>
                  <a:schemeClr val="bg1"/>
                </a:solidFill>
              </a:rPr>
              <a:t> Tuberculosis Infection Treatment Regimens</a:t>
            </a:r>
            <a:endParaRPr lang="en-US" sz="2000" dirty="0">
              <a:solidFill>
                <a:schemeClr val="bg1"/>
              </a:solidFill>
            </a:endParaRPr>
          </a:p>
        </p:txBody>
      </p:sp>
      <p:pic>
        <p:nvPicPr>
          <p:cNvPr id="2" name="Picture 1" descr="The CDC and the National Tuberculosis Controllers Association preferentially recommend short-course, rifamycin-based, 3- or 4-month latent TB infection treatments over 6- or 9-month isoniazid monotherapy. However clinicians should choose the appropriate treatment regimen based on drug susceptibility results of the presumed source case (if known), coexisting medical conditions (e.g., HIV), and potential for drug-drug interactions.&#10;The isoniazid and rifapentine combination is called 3HP. The rifampin monotherapy is called 4R. the isoniazid and rifampin combination is called 3 HR. The isoniazid monotherapy is called 6H or 9H.">
            <a:hlinkClick r:id="rId2"/>
            <a:extLst>
              <a:ext uri="{FF2B5EF4-FFF2-40B4-BE49-F238E27FC236}">
                <a16:creationId xmlns:a16="http://schemas.microsoft.com/office/drawing/2014/main" id="{B708392D-9465-482F-9AB6-CB6328880821}"/>
              </a:ext>
            </a:extLst>
          </p:cNvPr>
          <p:cNvPicPr>
            <a:picLocks noChangeAspect="1"/>
          </p:cNvPicPr>
          <p:nvPr/>
        </p:nvPicPr>
        <p:blipFill>
          <a:blip r:embed="rId3"/>
          <a:stretch>
            <a:fillRect/>
          </a:stretch>
        </p:blipFill>
        <p:spPr>
          <a:xfrm>
            <a:off x="429369" y="207386"/>
            <a:ext cx="8293211" cy="6449411"/>
          </a:xfrm>
          <a:prstGeom prst="rect">
            <a:avLst/>
          </a:prstGeom>
        </p:spPr>
      </p:pic>
      <p:sp>
        <p:nvSpPr>
          <p:cNvPr id="5" name="Slide Number Placeholder 4">
            <a:extLst>
              <a:ext uri="{FF2B5EF4-FFF2-40B4-BE49-F238E27FC236}">
                <a16:creationId xmlns:a16="http://schemas.microsoft.com/office/drawing/2014/main" id="{8203B158-BDC7-694B-9693-68356007BC4D}"/>
              </a:ext>
            </a:extLst>
          </p:cNvPr>
          <p:cNvSpPr>
            <a:spLocks noGrp="1"/>
          </p:cNvSpPr>
          <p:nvPr>
            <p:ph type="sldNum" sz="quarter" idx="12"/>
          </p:nvPr>
        </p:nvSpPr>
        <p:spPr/>
        <p:txBody>
          <a:bodyPr/>
          <a:lstStyle/>
          <a:p>
            <a:fld id="{77B5B291-BA1D-407A-8F59-A820FF1A9BA6}" type="slidenum">
              <a:rPr lang="en-US" smtClean="0"/>
              <a:t>19</a:t>
            </a:fld>
            <a:endParaRPr lang="en-US"/>
          </a:p>
        </p:txBody>
      </p:sp>
    </p:spTree>
    <p:extLst>
      <p:ext uri="{BB962C8B-B14F-4D97-AF65-F5344CB8AC3E}">
        <p14:creationId xmlns:p14="http://schemas.microsoft.com/office/powerpoint/2010/main" val="91846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78D3-F55F-4243-9E22-640696918BDD}"/>
              </a:ext>
            </a:extLst>
          </p:cNvPr>
          <p:cNvSpPr>
            <a:spLocks noGrp="1"/>
          </p:cNvSpPr>
          <p:nvPr>
            <p:ph type="title"/>
          </p:nvPr>
        </p:nvSpPr>
        <p:spPr/>
        <p:txBody>
          <a:bodyPr/>
          <a:lstStyle/>
          <a:p>
            <a:r>
              <a:rPr lang="en-US" dirty="0"/>
              <a:t>Before we begin.  . .</a:t>
            </a:r>
          </a:p>
        </p:txBody>
      </p:sp>
      <p:sp>
        <p:nvSpPr>
          <p:cNvPr id="3" name="Content Placeholder 2">
            <a:extLst>
              <a:ext uri="{FF2B5EF4-FFF2-40B4-BE49-F238E27FC236}">
                <a16:creationId xmlns:a16="http://schemas.microsoft.com/office/drawing/2014/main" id="{4A25943F-A1C0-4A41-93D6-C70960C1DDBD}"/>
              </a:ext>
            </a:extLst>
          </p:cNvPr>
          <p:cNvSpPr>
            <a:spLocks noGrp="1"/>
          </p:cNvSpPr>
          <p:nvPr>
            <p:ph idx="1"/>
          </p:nvPr>
        </p:nvSpPr>
        <p:spPr/>
        <p:txBody>
          <a:bodyPr/>
          <a:lstStyle/>
          <a:p>
            <a:r>
              <a:rPr lang="en-US" dirty="0">
                <a:hlinkClick r:id="rId3"/>
              </a:rPr>
              <a:t>Link to CDC Website to Watch Thu's Personal TB Story</a:t>
            </a:r>
            <a:endParaRPr lang="en-US" dirty="0"/>
          </a:p>
          <a:p>
            <a:endParaRPr lang="en-US" dirty="0"/>
          </a:p>
        </p:txBody>
      </p:sp>
      <p:sp>
        <p:nvSpPr>
          <p:cNvPr id="4" name="Slide Number Placeholder 3">
            <a:extLst>
              <a:ext uri="{FF2B5EF4-FFF2-40B4-BE49-F238E27FC236}">
                <a16:creationId xmlns:a16="http://schemas.microsoft.com/office/drawing/2014/main" id="{2EA83D3B-A1D1-134A-80C5-9166F034AD7E}"/>
              </a:ext>
            </a:extLst>
          </p:cNvPr>
          <p:cNvSpPr>
            <a:spLocks noGrp="1"/>
          </p:cNvSpPr>
          <p:nvPr>
            <p:ph type="sldNum" sz="quarter" idx="12"/>
          </p:nvPr>
        </p:nvSpPr>
        <p:spPr/>
        <p:txBody>
          <a:bodyPr/>
          <a:lstStyle/>
          <a:p>
            <a:fld id="{77B5B291-BA1D-407A-8F59-A820FF1A9BA6}" type="slidenum">
              <a:rPr lang="en-US" smtClean="0"/>
              <a:t>2</a:t>
            </a:fld>
            <a:endParaRPr lang="en-US"/>
          </a:p>
        </p:txBody>
      </p:sp>
    </p:spTree>
    <p:extLst>
      <p:ext uri="{BB962C8B-B14F-4D97-AF65-F5344CB8AC3E}">
        <p14:creationId xmlns:p14="http://schemas.microsoft.com/office/powerpoint/2010/main" val="372930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14633-4CEF-4628-81C9-7E4246542BCC}"/>
              </a:ext>
            </a:extLst>
          </p:cNvPr>
          <p:cNvSpPr>
            <a:spLocks noGrp="1"/>
          </p:cNvSpPr>
          <p:nvPr>
            <p:ph type="title" idx="4294967295"/>
          </p:nvPr>
        </p:nvSpPr>
        <p:spPr>
          <a:xfrm>
            <a:off x="388018" y="15658"/>
            <a:ext cx="7886700" cy="862315"/>
          </a:xfrm>
        </p:spPr>
        <p:txBody>
          <a:bodyPr>
            <a:normAutofit/>
          </a:bodyPr>
          <a:lstStyle/>
          <a:p>
            <a:r>
              <a:rPr lang="en-US" sz="3200" dirty="0"/>
              <a:t>Regimens</a:t>
            </a:r>
            <a:r>
              <a:rPr lang="en-US" sz="3200" baseline="0" dirty="0"/>
              <a:t> for Treating LTBI</a:t>
            </a:r>
            <a:endParaRPr lang="en-US" sz="3200" dirty="0"/>
          </a:p>
        </p:txBody>
      </p:sp>
      <p:grpSp>
        <p:nvGrpSpPr>
          <p:cNvPr id="3" name="Group 2" descr="The difficulty of the longer treatment regimens for LTBI is adherence. Fewer than 60% of patients taking the isoniazid monotherapy over 9 months complete the full course. The combination of isoniazid and rifapentine once a week for 12 weeks has the smallest number of pills to be taken to complete the course, 108 pills.">
            <a:extLst>
              <a:ext uri="{FF2B5EF4-FFF2-40B4-BE49-F238E27FC236}">
                <a16:creationId xmlns:a16="http://schemas.microsoft.com/office/drawing/2014/main" id="{2BD07B02-3166-4674-8CEC-EB73B2C091AC}"/>
              </a:ext>
            </a:extLst>
          </p:cNvPr>
          <p:cNvGrpSpPr/>
          <p:nvPr/>
        </p:nvGrpSpPr>
        <p:grpSpPr>
          <a:xfrm>
            <a:off x="982314" y="747422"/>
            <a:ext cx="7179372" cy="5232605"/>
            <a:chOff x="533394" y="1017767"/>
            <a:chExt cx="7179372" cy="5232605"/>
          </a:xfrm>
        </p:grpSpPr>
        <p:pic>
          <p:nvPicPr>
            <p:cNvPr id="6" name="Picture 5" descr="Document1 - Microsoft Word"/>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3400" y="1017767"/>
              <a:ext cx="7179365" cy="1199610"/>
            </a:xfrm>
            <a:prstGeom prst="rect">
              <a:avLst/>
            </a:prstGeom>
          </p:spPr>
        </p:pic>
        <p:pic>
          <p:nvPicPr>
            <p:cNvPr id="7" name="Picture 6" descr="Document1 - Microsoft Word">
              <a:extLst>
                <a:ext uri="{FF2B5EF4-FFF2-40B4-BE49-F238E27FC236}">
                  <a16:creationId xmlns:a16="http://schemas.microsoft.com/office/drawing/2014/main" id="{BA802098-FC26-4EAA-B350-C6E03924D60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33396" y="4707424"/>
              <a:ext cx="7179363" cy="1542948"/>
            </a:xfrm>
            <a:prstGeom prst="rect">
              <a:avLst/>
            </a:prstGeom>
          </p:spPr>
        </p:pic>
        <p:pic>
          <p:nvPicPr>
            <p:cNvPr id="2" name="Picture 1">
              <a:extLst>
                <a:ext uri="{FF2B5EF4-FFF2-40B4-BE49-F238E27FC236}">
                  <a16:creationId xmlns:a16="http://schemas.microsoft.com/office/drawing/2014/main" id="{9EBC3810-AC67-46DE-84E1-85D8C518EC8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33402" y="2217378"/>
              <a:ext cx="7179364" cy="1211622"/>
            </a:xfrm>
            <a:prstGeom prst="rect">
              <a:avLst/>
            </a:prstGeom>
          </p:spPr>
        </p:pic>
        <p:pic>
          <p:nvPicPr>
            <p:cNvPr id="8" name="Picture 7" descr="Document1 - Microsoft Word">
              <a:extLst>
                <a:ext uri="{FF2B5EF4-FFF2-40B4-BE49-F238E27FC236}">
                  <a16:creationId xmlns:a16="http://schemas.microsoft.com/office/drawing/2014/main" id="{D2E02D45-B5CD-4853-86D2-6244EB02F244}"/>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33394" y="3429000"/>
              <a:ext cx="7179365" cy="1278424"/>
            </a:xfrm>
            <a:prstGeom prst="rect">
              <a:avLst/>
            </a:prstGeom>
          </p:spPr>
        </p:pic>
      </p:grpSp>
      <p:sp>
        <p:nvSpPr>
          <p:cNvPr id="5" name="Slide Number Placeholder 4">
            <a:extLst>
              <a:ext uri="{FF2B5EF4-FFF2-40B4-BE49-F238E27FC236}">
                <a16:creationId xmlns:a16="http://schemas.microsoft.com/office/drawing/2014/main" id="{30A61D6E-91A1-F64E-B20C-EEA3A8BCA143}"/>
              </a:ext>
            </a:extLst>
          </p:cNvPr>
          <p:cNvSpPr>
            <a:spLocks noGrp="1"/>
          </p:cNvSpPr>
          <p:nvPr>
            <p:ph type="sldNum" sz="quarter" idx="12"/>
          </p:nvPr>
        </p:nvSpPr>
        <p:spPr/>
        <p:txBody>
          <a:bodyPr/>
          <a:lstStyle/>
          <a:p>
            <a:fld id="{77B5B291-BA1D-407A-8F59-A820FF1A9BA6}" type="slidenum">
              <a:rPr lang="en-US" smtClean="0"/>
              <a:t>20</a:t>
            </a:fld>
            <a:endParaRPr lang="en-US"/>
          </a:p>
        </p:txBody>
      </p:sp>
    </p:spTree>
    <p:extLst>
      <p:ext uri="{BB962C8B-B14F-4D97-AF65-F5344CB8AC3E}">
        <p14:creationId xmlns:p14="http://schemas.microsoft.com/office/powerpoint/2010/main" val="31240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8112-7326-4AC3-9FEB-330C573D8ED3}"/>
              </a:ext>
            </a:extLst>
          </p:cNvPr>
          <p:cNvSpPr>
            <a:spLocks noGrp="1"/>
          </p:cNvSpPr>
          <p:nvPr>
            <p:ph type="title"/>
          </p:nvPr>
        </p:nvSpPr>
        <p:spPr>
          <a:xfrm>
            <a:off x="628650" y="365126"/>
            <a:ext cx="4093927" cy="1325563"/>
          </a:xfrm>
        </p:spPr>
        <p:txBody>
          <a:bodyPr>
            <a:normAutofit/>
          </a:bodyPr>
          <a:lstStyle/>
          <a:p>
            <a:pPr algn="ctr"/>
            <a:r>
              <a:rPr lang="en-US" b="1" dirty="0">
                <a:solidFill>
                  <a:schemeClr val="accent5"/>
                </a:solidFill>
              </a:rPr>
              <a:t>LTBI Treatment </a:t>
            </a:r>
            <a:br>
              <a:rPr lang="en-US" b="1" dirty="0">
                <a:solidFill>
                  <a:schemeClr val="accent5"/>
                </a:solidFill>
              </a:rPr>
            </a:br>
            <a:r>
              <a:rPr lang="en-US" b="1" dirty="0">
                <a:solidFill>
                  <a:schemeClr val="accent5"/>
                </a:solidFill>
              </a:rPr>
              <a:t>&amp; HIV</a:t>
            </a:r>
          </a:p>
        </p:txBody>
      </p:sp>
      <p:pic>
        <p:nvPicPr>
          <p:cNvPr id="4" name="Content Placeholder 3" descr="LTBI treatment and ART both decrease the risk of TB disease and both are recommended to prevent TB disease.">
            <a:hlinkClick r:id="rId2"/>
            <a:extLst>
              <a:ext uri="{FF2B5EF4-FFF2-40B4-BE49-F238E27FC236}">
                <a16:creationId xmlns:a16="http://schemas.microsoft.com/office/drawing/2014/main" id="{6E741CEC-F220-4D9A-BBCF-54B35FE6DE6D}"/>
              </a:ext>
            </a:extLst>
          </p:cNvPr>
          <p:cNvPicPr>
            <a:picLocks noGrp="1" noChangeAspect="1"/>
          </p:cNvPicPr>
          <p:nvPr>
            <p:ph sz="half" idx="1"/>
          </p:nvPr>
        </p:nvPicPr>
        <p:blipFill>
          <a:blip r:embed="rId3"/>
          <a:stretch>
            <a:fillRect/>
          </a:stretch>
        </p:blipFill>
        <p:spPr>
          <a:xfrm>
            <a:off x="5434837" y="762825"/>
            <a:ext cx="3080513" cy="5332349"/>
          </a:xfrm>
          <a:prstGeom prst="rect">
            <a:avLst/>
          </a:prstGeom>
        </p:spPr>
      </p:pic>
      <p:sp>
        <p:nvSpPr>
          <p:cNvPr id="5" name="Content Placeholder 4">
            <a:extLst>
              <a:ext uri="{FF2B5EF4-FFF2-40B4-BE49-F238E27FC236}">
                <a16:creationId xmlns:a16="http://schemas.microsoft.com/office/drawing/2014/main" id="{377B4B6D-EA44-4CE7-96FB-1E4214DF7486}"/>
              </a:ext>
            </a:extLst>
          </p:cNvPr>
          <p:cNvSpPr>
            <a:spLocks noGrp="1"/>
          </p:cNvSpPr>
          <p:nvPr>
            <p:ph sz="half" idx="2"/>
          </p:nvPr>
        </p:nvSpPr>
        <p:spPr>
          <a:xfrm>
            <a:off x="836377" y="1690689"/>
            <a:ext cx="3886200" cy="4351338"/>
          </a:xfrm>
        </p:spPr>
        <p:txBody>
          <a:bodyPr/>
          <a:lstStyle/>
          <a:p>
            <a:r>
              <a:rPr lang="en-US" dirty="0"/>
              <a:t>3HP preferred, if not contraindicated by drug interactions</a:t>
            </a:r>
          </a:p>
          <a:p>
            <a:r>
              <a:rPr lang="en-US" dirty="0"/>
              <a:t>9INH if 3HP cannot be used</a:t>
            </a:r>
          </a:p>
          <a:p>
            <a:r>
              <a:rPr lang="en-US" dirty="0"/>
              <a:t>Include B6 25-50 mg with INH containing regimens</a:t>
            </a:r>
          </a:p>
          <a:p>
            <a:r>
              <a:rPr lang="en-US" i="1" dirty="0"/>
              <a:t>Resource is updated twice a year</a:t>
            </a:r>
          </a:p>
        </p:txBody>
      </p:sp>
      <p:sp>
        <p:nvSpPr>
          <p:cNvPr id="3" name="Slide Number Placeholder 2">
            <a:extLst>
              <a:ext uri="{FF2B5EF4-FFF2-40B4-BE49-F238E27FC236}">
                <a16:creationId xmlns:a16="http://schemas.microsoft.com/office/drawing/2014/main" id="{63266D15-FDA1-8D47-86FA-422DA99CCCEB}"/>
              </a:ext>
            </a:extLst>
          </p:cNvPr>
          <p:cNvSpPr>
            <a:spLocks noGrp="1"/>
          </p:cNvSpPr>
          <p:nvPr>
            <p:ph type="sldNum" sz="quarter" idx="12"/>
          </p:nvPr>
        </p:nvSpPr>
        <p:spPr/>
        <p:txBody>
          <a:bodyPr/>
          <a:lstStyle/>
          <a:p>
            <a:fld id="{77B5B291-BA1D-407A-8F59-A820FF1A9BA6}" type="slidenum">
              <a:rPr lang="en-US" smtClean="0"/>
              <a:t>21</a:t>
            </a:fld>
            <a:endParaRPr lang="en-US"/>
          </a:p>
        </p:txBody>
      </p:sp>
    </p:spTree>
    <p:extLst>
      <p:ext uri="{BB962C8B-B14F-4D97-AF65-F5344CB8AC3E}">
        <p14:creationId xmlns:p14="http://schemas.microsoft.com/office/powerpoint/2010/main" val="870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C285-6EC4-4E2C-A34C-EAE6E2E016DB}"/>
              </a:ext>
            </a:extLst>
          </p:cNvPr>
          <p:cNvSpPr>
            <a:spLocks noGrp="1"/>
          </p:cNvSpPr>
          <p:nvPr>
            <p:ph type="title"/>
          </p:nvPr>
        </p:nvSpPr>
        <p:spPr/>
        <p:txBody>
          <a:bodyPr>
            <a:normAutofit/>
          </a:bodyPr>
          <a:lstStyle/>
          <a:p>
            <a:pPr algn="ctr"/>
            <a:r>
              <a:rPr lang="en-US" b="1" dirty="0">
                <a:solidFill>
                  <a:schemeClr val="accent5"/>
                </a:solidFill>
              </a:rPr>
              <a:t>Updated Practical Resources</a:t>
            </a:r>
          </a:p>
        </p:txBody>
      </p:sp>
      <p:pic>
        <p:nvPicPr>
          <p:cNvPr id="4" name="Content Placeholder 3" descr="CDC resource called Latent Tuberculosis infection: a guide for primary health care providers.">
            <a:hlinkClick r:id="rId2"/>
            <a:extLst>
              <a:ext uri="{FF2B5EF4-FFF2-40B4-BE49-F238E27FC236}">
                <a16:creationId xmlns:a16="http://schemas.microsoft.com/office/drawing/2014/main" id="{83CD367B-3CDB-43FD-8172-5F045E38BACC}"/>
              </a:ext>
            </a:extLst>
          </p:cNvPr>
          <p:cNvPicPr>
            <a:picLocks noGrp="1" noChangeAspect="1"/>
          </p:cNvPicPr>
          <p:nvPr>
            <p:ph idx="1"/>
          </p:nvPr>
        </p:nvPicPr>
        <p:blipFill>
          <a:blip r:embed="rId3"/>
          <a:stretch>
            <a:fillRect/>
          </a:stretch>
        </p:blipFill>
        <p:spPr>
          <a:xfrm>
            <a:off x="1191556" y="1556007"/>
            <a:ext cx="2943121" cy="4016859"/>
          </a:xfrm>
          <a:prstGeom prst="rect">
            <a:avLst/>
          </a:prstGeom>
          <a:ln>
            <a:noFill/>
          </a:ln>
          <a:effectLst>
            <a:outerShdw blurRad="292100" dist="139700" dir="2700000" algn="tl" rotWithShape="0">
              <a:srgbClr val="333333">
                <a:alpha val="65000"/>
              </a:srgbClr>
            </a:outerShdw>
          </a:effectLst>
        </p:spPr>
      </p:pic>
      <p:pic>
        <p:nvPicPr>
          <p:cNvPr id="5" name="Picture 4" descr="The national society of tuberculosis clinicians provides a resource called A guide for health care providers and public health programs: testing and treatment of latent tuberculosis infection in the United States: clinical recommendations.">
            <a:hlinkClick r:id="rId4"/>
            <a:extLst>
              <a:ext uri="{FF2B5EF4-FFF2-40B4-BE49-F238E27FC236}">
                <a16:creationId xmlns:a16="http://schemas.microsoft.com/office/drawing/2014/main" id="{240D7F3E-7E5F-4DF3-B847-0BB06861DDBD}"/>
              </a:ext>
            </a:extLst>
          </p:cNvPr>
          <p:cNvPicPr>
            <a:picLocks noChangeAspect="1"/>
          </p:cNvPicPr>
          <p:nvPr/>
        </p:nvPicPr>
        <p:blipFill>
          <a:blip r:embed="rId5"/>
          <a:stretch>
            <a:fillRect/>
          </a:stretch>
        </p:blipFill>
        <p:spPr>
          <a:xfrm>
            <a:off x="4829850" y="1556008"/>
            <a:ext cx="3122594" cy="401685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8B0BA047-6A50-F842-A367-E397435A5888}"/>
              </a:ext>
            </a:extLst>
          </p:cNvPr>
          <p:cNvSpPr>
            <a:spLocks noGrp="1"/>
          </p:cNvSpPr>
          <p:nvPr>
            <p:ph type="sldNum" sz="quarter" idx="12"/>
          </p:nvPr>
        </p:nvSpPr>
        <p:spPr/>
        <p:txBody>
          <a:bodyPr/>
          <a:lstStyle/>
          <a:p>
            <a:fld id="{77B5B291-BA1D-407A-8F59-A820FF1A9BA6}" type="slidenum">
              <a:rPr lang="en-US" smtClean="0"/>
              <a:t>22</a:t>
            </a:fld>
            <a:endParaRPr lang="en-US"/>
          </a:p>
        </p:txBody>
      </p:sp>
    </p:spTree>
    <p:extLst>
      <p:ext uri="{BB962C8B-B14F-4D97-AF65-F5344CB8AC3E}">
        <p14:creationId xmlns:p14="http://schemas.microsoft.com/office/powerpoint/2010/main" val="78795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413C0A00-CD59-4876-A24E-0DF6C36C1DA1}"/>
              </a:ext>
            </a:extLst>
          </p:cNvPr>
          <p:cNvPicPr>
            <a:picLocks noChangeAspect="1"/>
          </p:cNvPicPr>
          <p:nvPr/>
        </p:nvPicPr>
        <p:blipFill>
          <a:blip r:embed="rId3"/>
          <a:stretch>
            <a:fillRect/>
          </a:stretch>
        </p:blipFill>
        <p:spPr>
          <a:xfrm>
            <a:off x="2760676" y="397054"/>
            <a:ext cx="3622648" cy="4655102"/>
          </a:xfrm>
          <a:prstGeom prst="rect">
            <a:avLst/>
          </a:prstGeom>
        </p:spPr>
      </p:pic>
      <p:sp>
        <p:nvSpPr>
          <p:cNvPr id="5" name="Text Placeholder 4">
            <a:extLst>
              <a:ext uri="{FF2B5EF4-FFF2-40B4-BE49-F238E27FC236}">
                <a16:creationId xmlns:a16="http://schemas.microsoft.com/office/drawing/2014/main" id="{A282C3E7-F579-4A10-9C0C-D248B73B2055}"/>
              </a:ext>
            </a:extLst>
          </p:cNvPr>
          <p:cNvSpPr>
            <a:spLocks noGrp="1"/>
          </p:cNvSpPr>
          <p:nvPr>
            <p:ph type="body" idx="1"/>
          </p:nvPr>
        </p:nvSpPr>
        <p:spPr>
          <a:xfrm>
            <a:off x="623888" y="5131293"/>
            <a:ext cx="7886700" cy="958358"/>
          </a:xfrm>
        </p:spPr>
        <p:txBody>
          <a:bodyPr/>
          <a:lstStyle/>
          <a:p>
            <a:pPr algn="ctr"/>
            <a:r>
              <a:rPr lang="en-US" dirty="0"/>
              <a:t>Free CE available through CDC</a:t>
            </a:r>
          </a:p>
        </p:txBody>
      </p:sp>
      <p:sp>
        <p:nvSpPr>
          <p:cNvPr id="2" name="Slide Number Placeholder 1">
            <a:extLst>
              <a:ext uri="{FF2B5EF4-FFF2-40B4-BE49-F238E27FC236}">
                <a16:creationId xmlns:a16="http://schemas.microsoft.com/office/drawing/2014/main" id="{8DE32001-7E61-4609-BAD9-F2DEA97319D5}"/>
              </a:ext>
            </a:extLst>
          </p:cNvPr>
          <p:cNvSpPr>
            <a:spLocks noGrp="1"/>
          </p:cNvSpPr>
          <p:nvPr>
            <p:ph type="sldNum" sz="quarter" idx="12"/>
          </p:nvPr>
        </p:nvSpPr>
        <p:spPr/>
        <p:txBody>
          <a:bodyPr/>
          <a:lstStyle/>
          <a:p>
            <a:fld id="{77B5B291-BA1D-407A-8F59-A820FF1A9BA6}" type="slidenum">
              <a:rPr lang="en-US" smtClean="0"/>
              <a:t>23</a:t>
            </a:fld>
            <a:endParaRPr lang="en-US"/>
          </a:p>
        </p:txBody>
      </p:sp>
    </p:spTree>
    <p:extLst>
      <p:ext uri="{BB962C8B-B14F-4D97-AF65-F5344CB8AC3E}">
        <p14:creationId xmlns:p14="http://schemas.microsoft.com/office/powerpoint/2010/main" val="109251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585D-4A1D-4692-848B-F510E673CB3D}"/>
              </a:ext>
            </a:extLst>
          </p:cNvPr>
          <p:cNvSpPr>
            <a:spLocks noGrp="1"/>
          </p:cNvSpPr>
          <p:nvPr>
            <p:ph type="title"/>
          </p:nvPr>
        </p:nvSpPr>
        <p:spPr/>
        <p:txBody>
          <a:bodyPr>
            <a:normAutofit/>
          </a:bodyPr>
          <a:lstStyle/>
          <a:p>
            <a:r>
              <a:rPr lang="en-US" b="1" dirty="0">
                <a:solidFill>
                  <a:srgbClr val="00620D"/>
                </a:solidFill>
              </a:rPr>
              <a:t>Polling question: Should everyone be tested for LTBI? </a:t>
            </a:r>
          </a:p>
        </p:txBody>
      </p:sp>
      <p:sp>
        <p:nvSpPr>
          <p:cNvPr id="3" name="Content Placeholder 2">
            <a:extLst>
              <a:ext uri="{FF2B5EF4-FFF2-40B4-BE49-F238E27FC236}">
                <a16:creationId xmlns:a16="http://schemas.microsoft.com/office/drawing/2014/main" id="{E0DE9877-ECFB-48C3-8931-82947E2DC044}"/>
              </a:ext>
            </a:extLst>
          </p:cNvPr>
          <p:cNvSpPr>
            <a:spLocks noGrp="1"/>
          </p:cNvSpPr>
          <p:nvPr>
            <p:ph idx="1"/>
          </p:nvPr>
        </p:nvSpPr>
        <p:spPr/>
        <p:txBody>
          <a:bodyPr/>
          <a:lstStyle/>
          <a:p>
            <a:pPr marL="514350" indent="-514350">
              <a:buFont typeface="+mj-lt"/>
              <a:buAutoNum type="alphaLcParenR"/>
            </a:pPr>
            <a:r>
              <a:rPr lang="en-US" dirty="0"/>
              <a:t>Yes</a:t>
            </a:r>
          </a:p>
          <a:p>
            <a:pPr marL="514350" indent="-514350">
              <a:buFont typeface="+mj-lt"/>
              <a:buAutoNum type="alphaLcParenR"/>
            </a:pPr>
            <a:r>
              <a:rPr lang="en-US" dirty="0"/>
              <a:t>No</a:t>
            </a:r>
          </a:p>
          <a:p>
            <a:pPr marL="514350" indent="-514350">
              <a:buFont typeface="+mj-lt"/>
              <a:buAutoNum type="alphaLcParenR"/>
            </a:pPr>
            <a:r>
              <a:rPr lang="en-US" dirty="0"/>
              <a:t>I don’t know</a:t>
            </a:r>
          </a:p>
        </p:txBody>
      </p:sp>
      <p:sp>
        <p:nvSpPr>
          <p:cNvPr id="4" name="Slide Number Placeholder 3">
            <a:extLst>
              <a:ext uri="{FF2B5EF4-FFF2-40B4-BE49-F238E27FC236}">
                <a16:creationId xmlns:a16="http://schemas.microsoft.com/office/drawing/2014/main" id="{EC642C90-CEEA-014B-B496-36C14B94C583}"/>
              </a:ext>
            </a:extLst>
          </p:cNvPr>
          <p:cNvSpPr>
            <a:spLocks noGrp="1"/>
          </p:cNvSpPr>
          <p:nvPr>
            <p:ph type="sldNum" sz="quarter" idx="12"/>
          </p:nvPr>
        </p:nvSpPr>
        <p:spPr/>
        <p:txBody>
          <a:bodyPr/>
          <a:lstStyle/>
          <a:p>
            <a:fld id="{77B5B291-BA1D-407A-8F59-A820FF1A9BA6}" type="slidenum">
              <a:rPr lang="en-US" smtClean="0"/>
              <a:t>24</a:t>
            </a:fld>
            <a:endParaRPr lang="en-US"/>
          </a:p>
        </p:txBody>
      </p:sp>
    </p:spTree>
    <p:extLst>
      <p:ext uri="{BB962C8B-B14F-4D97-AF65-F5344CB8AC3E}">
        <p14:creationId xmlns:p14="http://schemas.microsoft.com/office/powerpoint/2010/main" val="133493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Image of a dartboard to symbolizes targeted testing.">
            <a:hlinkClick r:id="rId3"/>
            <a:extLst>
              <a:ext uri="{FF2B5EF4-FFF2-40B4-BE49-F238E27FC236}">
                <a16:creationId xmlns:a16="http://schemas.microsoft.com/office/drawing/2014/main" id="{E665CE87-C4A2-4046-A033-0D4C6189A4F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44487"/>
            <a:ext cx="9050466" cy="6041186"/>
          </a:xfrm>
        </p:spPr>
      </p:pic>
      <p:sp>
        <p:nvSpPr>
          <p:cNvPr id="2" name="Title 1">
            <a:extLst>
              <a:ext uri="{FF2B5EF4-FFF2-40B4-BE49-F238E27FC236}">
                <a16:creationId xmlns:a16="http://schemas.microsoft.com/office/drawing/2014/main" id="{0D2AD780-559B-45A2-9E0A-A06B2A8A184A}"/>
              </a:ext>
            </a:extLst>
          </p:cNvPr>
          <p:cNvSpPr>
            <a:spLocks noGrp="1"/>
          </p:cNvSpPr>
          <p:nvPr>
            <p:ph type="title"/>
          </p:nvPr>
        </p:nvSpPr>
        <p:spPr>
          <a:xfrm>
            <a:off x="727969" y="669981"/>
            <a:ext cx="3844031" cy="4532334"/>
          </a:xfrm>
          <a:solidFill>
            <a:srgbClr val="00620D"/>
          </a:solidFill>
        </p:spPr>
        <p:txBody>
          <a:bodyPr>
            <a:normAutofit/>
          </a:bodyPr>
          <a:lstStyle/>
          <a:p>
            <a:pPr algn="ctr"/>
            <a:r>
              <a:rPr lang="en-US" b="1" dirty="0">
                <a:solidFill>
                  <a:schemeClr val="bg1"/>
                </a:solidFill>
              </a:rPr>
              <a:t>Targeted Testing</a:t>
            </a:r>
            <a:br>
              <a:rPr lang="en-US" b="1" dirty="0">
                <a:solidFill>
                  <a:schemeClr val="bg1"/>
                </a:solidFill>
              </a:rPr>
            </a:br>
            <a:br>
              <a:rPr lang="en-US" b="1" dirty="0">
                <a:solidFill>
                  <a:schemeClr val="bg1"/>
                </a:solidFill>
              </a:rPr>
            </a:br>
            <a:r>
              <a:rPr lang="en-US" b="1" dirty="0">
                <a:solidFill>
                  <a:schemeClr val="bg1"/>
                </a:solidFill>
              </a:rPr>
              <a:t>TB Risk Assessment</a:t>
            </a:r>
            <a:br>
              <a:rPr lang="en-US" b="1" dirty="0">
                <a:solidFill>
                  <a:schemeClr val="bg1"/>
                </a:solidFill>
              </a:rPr>
            </a:br>
            <a:br>
              <a:rPr lang="en-US" b="1" dirty="0">
                <a:solidFill>
                  <a:schemeClr val="bg1"/>
                </a:solidFill>
              </a:rPr>
            </a:br>
            <a:r>
              <a:rPr lang="en-US" b="1" dirty="0">
                <a:solidFill>
                  <a:schemeClr val="bg1"/>
                </a:solidFill>
              </a:rPr>
              <a:t>Screening Questionnaire</a:t>
            </a:r>
          </a:p>
        </p:txBody>
      </p:sp>
      <p:sp>
        <p:nvSpPr>
          <p:cNvPr id="3" name="Slide Number Placeholder 2">
            <a:extLst>
              <a:ext uri="{FF2B5EF4-FFF2-40B4-BE49-F238E27FC236}">
                <a16:creationId xmlns:a16="http://schemas.microsoft.com/office/drawing/2014/main" id="{39A5A996-DB89-FA44-AFE4-39441B2B86BC}"/>
              </a:ext>
            </a:extLst>
          </p:cNvPr>
          <p:cNvSpPr>
            <a:spLocks noGrp="1"/>
          </p:cNvSpPr>
          <p:nvPr>
            <p:ph type="sldNum" sz="quarter" idx="12"/>
          </p:nvPr>
        </p:nvSpPr>
        <p:spPr/>
        <p:txBody>
          <a:bodyPr/>
          <a:lstStyle/>
          <a:p>
            <a:fld id="{77B5B291-BA1D-407A-8F59-A820FF1A9BA6}" type="slidenum">
              <a:rPr lang="en-US" smtClean="0"/>
              <a:t>25</a:t>
            </a:fld>
            <a:endParaRPr lang="en-US"/>
          </a:p>
        </p:txBody>
      </p:sp>
    </p:spTree>
    <p:extLst>
      <p:ext uri="{BB962C8B-B14F-4D97-AF65-F5344CB8AC3E}">
        <p14:creationId xmlns:p14="http://schemas.microsoft.com/office/powerpoint/2010/main" val="1050485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5C96-3597-46E0-BC22-43AF319AE857}"/>
              </a:ext>
            </a:extLst>
          </p:cNvPr>
          <p:cNvSpPr>
            <a:spLocks noGrp="1"/>
          </p:cNvSpPr>
          <p:nvPr>
            <p:ph type="title"/>
          </p:nvPr>
        </p:nvSpPr>
        <p:spPr/>
        <p:txBody>
          <a:bodyPr/>
          <a:lstStyle/>
          <a:p>
            <a:pPr algn="ctr"/>
            <a:r>
              <a:rPr lang="en-US" b="1" dirty="0">
                <a:solidFill>
                  <a:srgbClr val="00620D"/>
                </a:solidFill>
              </a:rPr>
              <a:t>Tuberculosis Risk Assessment</a:t>
            </a:r>
          </a:p>
        </p:txBody>
      </p:sp>
      <p:sp>
        <p:nvSpPr>
          <p:cNvPr id="3" name="Content Placeholder 2">
            <a:extLst>
              <a:ext uri="{FF2B5EF4-FFF2-40B4-BE49-F238E27FC236}">
                <a16:creationId xmlns:a16="http://schemas.microsoft.com/office/drawing/2014/main" id="{EF860809-198A-46DF-8627-12CE945D4393}"/>
              </a:ext>
            </a:extLst>
          </p:cNvPr>
          <p:cNvSpPr>
            <a:spLocks noGrp="1"/>
          </p:cNvSpPr>
          <p:nvPr>
            <p:ph idx="1"/>
          </p:nvPr>
        </p:nvSpPr>
        <p:spPr>
          <a:xfrm>
            <a:off x="628650" y="1825625"/>
            <a:ext cx="7886700" cy="2284736"/>
          </a:xfrm>
        </p:spPr>
        <p:txBody>
          <a:bodyPr>
            <a:normAutofit/>
          </a:bodyPr>
          <a:lstStyle/>
          <a:p>
            <a:pPr lvl="0"/>
            <a:r>
              <a:rPr lang="en-US" dirty="0"/>
              <a:t>Example is for asymptomatic </a:t>
            </a:r>
            <a:r>
              <a:rPr lang="en-US" b="1" dirty="0"/>
              <a:t>adults</a:t>
            </a:r>
            <a:r>
              <a:rPr lang="en-US" dirty="0"/>
              <a:t>.</a:t>
            </a:r>
          </a:p>
          <a:p>
            <a:pPr lvl="0"/>
            <a:r>
              <a:rPr lang="en-US" dirty="0"/>
              <a:t>Re-testing should only be performed in persons who previously tested negative and who have </a:t>
            </a:r>
            <a:r>
              <a:rPr lang="en-US" b="1" u="sng" dirty="0"/>
              <a:t>new</a:t>
            </a:r>
            <a:r>
              <a:rPr lang="en-US" b="1" dirty="0"/>
              <a:t> risk factors</a:t>
            </a:r>
            <a:r>
              <a:rPr lang="en-US" dirty="0"/>
              <a:t> since the last assessment.</a:t>
            </a:r>
          </a:p>
          <a:p>
            <a:endParaRPr lang="en-US" dirty="0"/>
          </a:p>
        </p:txBody>
      </p:sp>
      <p:sp>
        <p:nvSpPr>
          <p:cNvPr id="4" name="Content Placeholder 2">
            <a:extLst>
              <a:ext uri="{FF2B5EF4-FFF2-40B4-BE49-F238E27FC236}">
                <a16:creationId xmlns:a16="http://schemas.microsoft.com/office/drawing/2014/main" id="{82AF1888-A333-4A86-940F-896BCE8911EE}"/>
              </a:ext>
            </a:extLst>
          </p:cNvPr>
          <p:cNvSpPr txBox="1">
            <a:spLocks/>
          </p:cNvSpPr>
          <p:nvPr/>
        </p:nvSpPr>
        <p:spPr>
          <a:xfrm>
            <a:off x="781050" y="3764132"/>
            <a:ext cx="7886700" cy="2565231"/>
          </a:xfrm>
          <a:prstGeom prst="rect">
            <a:avLst/>
          </a:prstGeom>
          <a:solidFill>
            <a:schemeClr val="tx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For patients with TB symptoms or abnormal chest x-ray consistent with active TB disease → Evaluate for active TB disease.</a:t>
            </a:r>
            <a:r>
              <a:rPr lang="en-US" dirty="0">
                <a:solidFill>
                  <a:schemeClr val="bg1"/>
                </a:solidFill>
              </a:rPr>
              <a:t>  </a:t>
            </a:r>
          </a:p>
          <a:p>
            <a:pPr marL="0" indent="0" algn="ctr">
              <a:buNone/>
            </a:pPr>
            <a:r>
              <a:rPr lang="en-US" dirty="0">
                <a:solidFill>
                  <a:schemeClr val="bg1"/>
                </a:solidFill>
              </a:rPr>
              <a:t>Do not start treatment for LTBI until active TB has been ruled out.   </a:t>
            </a:r>
          </a:p>
          <a:p>
            <a:pPr marL="0" indent="0" algn="ctr">
              <a:buNone/>
            </a:pPr>
            <a:r>
              <a:rPr lang="en-US" i="1" dirty="0">
                <a:solidFill>
                  <a:schemeClr val="bg1"/>
                </a:solidFill>
              </a:rPr>
              <a:t>Please note: A negative tuberculin skin test or interferon gamma release assay does not rule out active TB disease.</a:t>
            </a:r>
            <a:endParaRPr lang="en-US" dirty="0">
              <a:solidFill>
                <a:schemeClr val="bg1"/>
              </a:solidFill>
            </a:endParaRPr>
          </a:p>
          <a:p>
            <a:endParaRPr lang="en-US" dirty="0"/>
          </a:p>
        </p:txBody>
      </p:sp>
      <p:sp>
        <p:nvSpPr>
          <p:cNvPr id="5" name="Slide Number Placeholder 4">
            <a:extLst>
              <a:ext uri="{FF2B5EF4-FFF2-40B4-BE49-F238E27FC236}">
                <a16:creationId xmlns:a16="http://schemas.microsoft.com/office/drawing/2014/main" id="{62444CCB-4BE2-2141-9849-F862A9C1E6E6}"/>
              </a:ext>
            </a:extLst>
          </p:cNvPr>
          <p:cNvSpPr>
            <a:spLocks noGrp="1"/>
          </p:cNvSpPr>
          <p:nvPr>
            <p:ph type="sldNum" sz="quarter" idx="12"/>
          </p:nvPr>
        </p:nvSpPr>
        <p:spPr/>
        <p:txBody>
          <a:bodyPr/>
          <a:lstStyle/>
          <a:p>
            <a:fld id="{77B5B291-BA1D-407A-8F59-A820FF1A9BA6}" type="slidenum">
              <a:rPr lang="en-US" smtClean="0"/>
              <a:t>26</a:t>
            </a:fld>
            <a:endParaRPr lang="en-US"/>
          </a:p>
        </p:txBody>
      </p:sp>
    </p:spTree>
    <p:extLst>
      <p:ext uri="{BB962C8B-B14F-4D97-AF65-F5344CB8AC3E}">
        <p14:creationId xmlns:p14="http://schemas.microsoft.com/office/powerpoint/2010/main" val="37732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E4F2-55B0-4332-82FB-22FA27437378}"/>
              </a:ext>
            </a:extLst>
          </p:cNvPr>
          <p:cNvSpPr>
            <a:spLocks noGrp="1"/>
          </p:cNvSpPr>
          <p:nvPr>
            <p:ph type="title"/>
          </p:nvPr>
        </p:nvSpPr>
        <p:spPr/>
        <p:txBody>
          <a:bodyPr>
            <a:normAutofit/>
          </a:bodyPr>
          <a:lstStyle/>
          <a:p>
            <a:pPr algn="ctr"/>
            <a:r>
              <a:rPr lang="en-US" b="1" dirty="0">
                <a:solidFill>
                  <a:srgbClr val="00620D"/>
                </a:solidFill>
              </a:rPr>
              <a:t>Adult Screening for LTBI testing: </a:t>
            </a:r>
          </a:p>
        </p:txBody>
      </p:sp>
      <p:graphicFrame>
        <p:nvGraphicFramePr>
          <p:cNvPr id="4" name="Content Placeholder 3">
            <a:extLst>
              <a:ext uri="{FF2B5EF4-FFF2-40B4-BE49-F238E27FC236}">
                <a16:creationId xmlns:a16="http://schemas.microsoft.com/office/drawing/2014/main" id="{F81ACA73-BBB0-4B45-B5F1-DD7272AF1AA4}"/>
              </a:ext>
            </a:extLst>
          </p:cNvPr>
          <p:cNvGraphicFramePr>
            <a:graphicFrameLocks noGrp="1"/>
          </p:cNvGraphicFramePr>
          <p:nvPr>
            <p:ph idx="1"/>
            <p:extLst>
              <p:ext uri="{D42A27DB-BD31-4B8C-83A1-F6EECF244321}">
                <p14:modId xmlns:p14="http://schemas.microsoft.com/office/powerpoint/2010/main" val="4021301260"/>
              </p:ext>
            </p:extLst>
          </p:nvPr>
        </p:nvGraphicFramePr>
        <p:xfrm>
          <a:off x="554022" y="1690689"/>
          <a:ext cx="8225994" cy="4967161"/>
        </p:xfrm>
        <a:graphic>
          <a:graphicData uri="http://schemas.openxmlformats.org/drawingml/2006/table">
            <a:tbl>
              <a:tblPr firstRow="1" firstCol="1" bandRow="1">
                <a:tableStyleId>{93296810-A885-4BE3-A3E7-6D5BEEA58F35}</a:tableStyleId>
              </a:tblPr>
              <a:tblGrid>
                <a:gridCol w="8225994">
                  <a:extLst>
                    <a:ext uri="{9D8B030D-6E8A-4147-A177-3AD203B41FA5}">
                      <a16:colId xmlns:a16="http://schemas.microsoft.com/office/drawing/2014/main" val="4117462547"/>
                    </a:ext>
                  </a:extLst>
                </a:gridCol>
              </a:tblGrid>
              <a:tr h="1351414">
                <a:tc>
                  <a:txBody>
                    <a:bodyPr/>
                    <a:lstStyle/>
                    <a:p>
                      <a:pPr marL="0" marR="0">
                        <a:lnSpc>
                          <a:spcPct val="115000"/>
                        </a:lnSpc>
                        <a:spcBef>
                          <a:spcPts val="600"/>
                        </a:spcBef>
                        <a:spcAft>
                          <a:spcPts val="0"/>
                        </a:spcAft>
                      </a:pPr>
                      <a:r>
                        <a:rPr lang="en-US" sz="2000" dirty="0">
                          <a:effectLst/>
                        </a:rPr>
                        <a:t>□ </a:t>
                      </a:r>
                      <a:r>
                        <a:rPr lang="en-US" sz="2400" dirty="0">
                          <a:effectLst/>
                        </a:rPr>
                        <a:t>Travel or residence in a country with an elevated TB rate </a:t>
                      </a:r>
                      <a:r>
                        <a:rPr lang="en-US" sz="2400" u="sng" dirty="0">
                          <a:effectLst/>
                        </a:rPr>
                        <a:t>&gt;</a:t>
                      </a:r>
                      <a:r>
                        <a:rPr lang="en-US" sz="2400" dirty="0">
                          <a:effectLst/>
                        </a:rPr>
                        <a:t> 1 month</a:t>
                      </a:r>
                      <a:endParaRPr lang="en-US" sz="1800" dirty="0">
                        <a:effectLst/>
                      </a:endParaRPr>
                    </a:p>
                    <a:p>
                      <a:pPr marL="0" marR="0" lvl="0" indent="0">
                        <a:lnSpc>
                          <a:spcPct val="115000"/>
                        </a:lnSpc>
                        <a:spcBef>
                          <a:spcPts val="0"/>
                        </a:spcBef>
                        <a:spcAft>
                          <a:spcPts val="0"/>
                        </a:spcAft>
                        <a:buFont typeface="Symbol" panose="05050102010706020507" pitchFamily="18" charset="2"/>
                        <a:buNone/>
                      </a:pPr>
                      <a:r>
                        <a:rPr lang="en-US" sz="1800" dirty="0">
                          <a:effectLst/>
                        </a:rPr>
                        <a:t>   Includes countries other than the United States, Canada, Australia, New Zealand, </a:t>
                      </a:r>
                    </a:p>
                    <a:p>
                      <a:pPr marL="0" marR="0" lvl="0" indent="0">
                        <a:lnSpc>
                          <a:spcPct val="115000"/>
                        </a:lnSpc>
                        <a:spcBef>
                          <a:spcPts val="0"/>
                        </a:spcBef>
                        <a:spcAft>
                          <a:spcPts val="0"/>
                        </a:spcAft>
                        <a:buFont typeface="Symbol" panose="05050102010706020507" pitchFamily="18" charset="2"/>
                        <a:buNone/>
                      </a:pPr>
                      <a:r>
                        <a:rPr lang="en-US" sz="1800" dirty="0">
                          <a:effectLst/>
                        </a:rPr>
                        <a:t>   western or northern European countries</a:t>
                      </a:r>
                      <a:endParaRPr lang="en-US" sz="1600" b="0" dirty="0">
                        <a:effectLst/>
                      </a:endParaRPr>
                    </a:p>
                  </a:txBody>
                  <a:tcPr marL="68580" marR="68580" marT="0" marB="0">
                    <a:solidFill>
                      <a:srgbClr val="00620D"/>
                    </a:solidFill>
                  </a:tcPr>
                </a:tc>
                <a:extLst>
                  <a:ext uri="{0D108BD9-81ED-4DB2-BD59-A6C34878D82A}">
                    <a16:rowId xmlns:a16="http://schemas.microsoft.com/office/drawing/2014/main" val="2941097760"/>
                  </a:ext>
                </a:extLst>
              </a:tr>
              <a:tr h="1086851">
                <a:tc>
                  <a:txBody>
                    <a:bodyPr/>
                    <a:lstStyle/>
                    <a:p>
                      <a:pPr marL="0" marR="0">
                        <a:lnSpc>
                          <a:spcPct val="115000"/>
                        </a:lnSpc>
                        <a:spcBef>
                          <a:spcPts val="600"/>
                        </a:spcBef>
                        <a:spcAft>
                          <a:spcPts val="0"/>
                        </a:spcAft>
                      </a:pPr>
                      <a:r>
                        <a:rPr lang="en-US" sz="2000" dirty="0">
                          <a:effectLst/>
                        </a:rPr>
                        <a:t>□ </a:t>
                      </a:r>
                      <a:r>
                        <a:rPr lang="en-US" sz="2400" dirty="0">
                          <a:effectLst/>
                        </a:rPr>
                        <a:t>Medical conditions increasing risk for progression to TB disease</a:t>
                      </a:r>
                      <a:endParaRPr lang="en-US" sz="1800" dirty="0">
                        <a:effectLst/>
                      </a:endParaRPr>
                    </a:p>
                    <a:p>
                      <a:pPr marL="274320" marR="0">
                        <a:lnSpc>
                          <a:spcPct val="115000"/>
                        </a:lnSpc>
                        <a:spcBef>
                          <a:spcPts val="0"/>
                        </a:spcBef>
                        <a:spcAft>
                          <a:spcPts val="600"/>
                        </a:spcAft>
                      </a:pPr>
                      <a:r>
                        <a:rPr lang="en-US" sz="1800" dirty="0">
                          <a:effectLst/>
                        </a:rPr>
                        <a:t>Radiographic evidence of prior healed TB, low body weight (10% below ideal), silicosis, diabetes mellitus, chronic renal failure or on hemodialysis, gastrectomy, jejunoileal bypass, solid organ transplant, head and neck cancer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20D"/>
                    </a:solidFill>
                  </a:tcPr>
                </a:tc>
                <a:extLst>
                  <a:ext uri="{0D108BD9-81ED-4DB2-BD59-A6C34878D82A}">
                    <a16:rowId xmlns:a16="http://schemas.microsoft.com/office/drawing/2014/main" val="3103485752"/>
                  </a:ext>
                </a:extLst>
              </a:tr>
              <a:tr h="1086851">
                <a:tc>
                  <a:txBody>
                    <a:bodyPr/>
                    <a:lstStyle/>
                    <a:p>
                      <a:pPr marL="0" marR="0">
                        <a:lnSpc>
                          <a:spcPct val="115000"/>
                        </a:lnSpc>
                        <a:spcBef>
                          <a:spcPts val="600"/>
                        </a:spcBef>
                        <a:spcAft>
                          <a:spcPts val="0"/>
                        </a:spcAft>
                      </a:pPr>
                      <a:r>
                        <a:rPr lang="en-US" sz="2000" dirty="0">
                          <a:effectLst/>
                        </a:rPr>
                        <a:t>□ </a:t>
                      </a:r>
                      <a:r>
                        <a:rPr lang="en-US" sz="2400" dirty="0">
                          <a:effectLst/>
                        </a:rPr>
                        <a:t>Immunosuppression, current or planned</a:t>
                      </a:r>
                      <a:endParaRPr lang="en-US" sz="1800" dirty="0">
                        <a:effectLst/>
                      </a:endParaRPr>
                    </a:p>
                    <a:p>
                      <a:pPr marL="274320" marR="0">
                        <a:lnSpc>
                          <a:spcPct val="115000"/>
                        </a:lnSpc>
                        <a:spcBef>
                          <a:spcPts val="0"/>
                        </a:spcBef>
                        <a:spcAft>
                          <a:spcPts val="600"/>
                        </a:spcAft>
                      </a:pPr>
                      <a:r>
                        <a:rPr lang="en-US" sz="1800" dirty="0">
                          <a:effectLst/>
                        </a:rPr>
                        <a:t>HIV infection, injection drug use, organ transplant recipient, treated with TNF-alpha antagonist (e.g., infliximab, etanercept, others), steroids (equivalent of prednisone </a:t>
                      </a:r>
                      <a:r>
                        <a:rPr lang="en-US" sz="1800" u="sng" dirty="0">
                          <a:effectLst/>
                        </a:rPr>
                        <a:t>&gt;</a:t>
                      </a:r>
                      <a:r>
                        <a:rPr lang="en-US" sz="1800" dirty="0">
                          <a:effectLst/>
                        </a:rPr>
                        <a:t> 15 mg/day for </a:t>
                      </a:r>
                      <a:r>
                        <a:rPr lang="en-US" sz="1800" u="sng" dirty="0">
                          <a:effectLst/>
                        </a:rPr>
                        <a:t>&gt;</a:t>
                      </a:r>
                      <a:r>
                        <a:rPr lang="en-US" sz="1800" dirty="0">
                          <a:effectLst/>
                        </a:rPr>
                        <a:t> 1 month) or other immunosuppressive medication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20D"/>
                    </a:solidFill>
                  </a:tcPr>
                </a:tc>
                <a:extLst>
                  <a:ext uri="{0D108BD9-81ED-4DB2-BD59-A6C34878D82A}">
                    <a16:rowId xmlns:a16="http://schemas.microsoft.com/office/drawing/2014/main" val="3294203008"/>
                  </a:ext>
                </a:extLst>
              </a:tr>
              <a:tr h="290525">
                <a:tc>
                  <a:txBody>
                    <a:bodyPr/>
                    <a:lstStyle/>
                    <a:p>
                      <a:pPr marL="0" marR="0">
                        <a:lnSpc>
                          <a:spcPct val="115000"/>
                        </a:lnSpc>
                        <a:spcBef>
                          <a:spcPts val="600"/>
                        </a:spcBef>
                        <a:spcAft>
                          <a:spcPts val="600"/>
                        </a:spcAft>
                      </a:pPr>
                      <a:r>
                        <a:rPr lang="en-US" sz="2000" dirty="0">
                          <a:effectLst/>
                        </a:rPr>
                        <a:t>□ </a:t>
                      </a:r>
                      <a:r>
                        <a:rPr lang="en-US" sz="2400" dirty="0">
                          <a:effectLst/>
                        </a:rPr>
                        <a:t>Close contact to someone with infectious TB disease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20D"/>
                    </a:solidFill>
                  </a:tcPr>
                </a:tc>
                <a:extLst>
                  <a:ext uri="{0D108BD9-81ED-4DB2-BD59-A6C34878D82A}">
                    <a16:rowId xmlns:a16="http://schemas.microsoft.com/office/drawing/2014/main" val="519072191"/>
                  </a:ext>
                </a:extLst>
              </a:tr>
            </a:tbl>
          </a:graphicData>
        </a:graphic>
      </p:graphicFrame>
      <p:sp>
        <p:nvSpPr>
          <p:cNvPr id="3" name="Slide Number Placeholder 2">
            <a:extLst>
              <a:ext uri="{FF2B5EF4-FFF2-40B4-BE49-F238E27FC236}">
                <a16:creationId xmlns:a16="http://schemas.microsoft.com/office/drawing/2014/main" id="{FFC6124A-48A7-8141-9F41-F9648E53F37D}"/>
              </a:ext>
            </a:extLst>
          </p:cNvPr>
          <p:cNvSpPr>
            <a:spLocks noGrp="1"/>
          </p:cNvSpPr>
          <p:nvPr>
            <p:ph type="sldNum" sz="quarter" idx="12"/>
          </p:nvPr>
        </p:nvSpPr>
        <p:spPr/>
        <p:txBody>
          <a:bodyPr/>
          <a:lstStyle/>
          <a:p>
            <a:fld id="{77B5B291-BA1D-407A-8F59-A820FF1A9BA6}" type="slidenum">
              <a:rPr lang="en-US" smtClean="0"/>
              <a:t>27</a:t>
            </a:fld>
            <a:endParaRPr lang="en-US"/>
          </a:p>
        </p:txBody>
      </p:sp>
    </p:spTree>
    <p:extLst>
      <p:ext uri="{BB962C8B-B14F-4D97-AF65-F5344CB8AC3E}">
        <p14:creationId xmlns:p14="http://schemas.microsoft.com/office/powerpoint/2010/main" val="51806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585D-4A1D-4692-848B-F510E673CB3D}"/>
              </a:ext>
            </a:extLst>
          </p:cNvPr>
          <p:cNvSpPr>
            <a:spLocks noGrp="1"/>
          </p:cNvSpPr>
          <p:nvPr>
            <p:ph type="title"/>
          </p:nvPr>
        </p:nvSpPr>
        <p:spPr/>
        <p:txBody>
          <a:bodyPr/>
          <a:lstStyle/>
          <a:p>
            <a:pPr algn="ctr"/>
            <a:r>
              <a:rPr lang="en-US" b="1" dirty="0">
                <a:solidFill>
                  <a:srgbClr val="00620D"/>
                </a:solidFill>
              </a:rPr>
              <a:t>Should they be tested for LTBI?</a:t>
            </a:r>
            <a:br>
              <a:rPr lang="en-US" b="1" dirty="0">
                <a:solidFill>
                  <a:srgbClr val="00620D"/>
                </a:solidFill>
              </a:rPr>
            </a:br>
            <a:r>
              <a:rPr lang="en-US" b="1" dirty="0">
                <a:solidFill>
                  <a:srgbClr val="00620D"/>
                </a:solidFill>
              </a:rPr>
              <a:t>Yes, No, Maybe? </a:t>
            </a:r>
          </a:p>
        </p:txBody>
      </p:sp>
      <p:sp>
        <p:nvSpPr>
          <p:cNvPr id="3" name="Content Placeholder 2">
            <a:extLst>
              <a:ext uri="{FF2B5EF4-FFF2-40B4-BE49-F238E27FC236}">
                <a16:creationId xmlns:a16="http://schemas.microsoft.com/office/drawing/2014/main" id="{E0DE9877-ECFB-48C3-8931-82947E2DC044}"/>
              </a:ext>
            </a:extLst>
          </p:cNvPr>
          <p:cNvSpPr>
            <a:spLocks noGrp="1"/>
          </p:cNvSpPr>
          <p:nvPr>
            <p:ph idx="1"/>
          </p:nvPr>
        </p:nvSpPr>
        <p:spPr/>
        <p:txBody>
          <a:bodyPr>
            <a:normAutofit/>
          </a:bodyPr>
          <a:lstStyle/>
          <a:p>
            <a:pPr marL="514350" indent="-514350">
              <a:buFont typeface="+mj-lt"/>
              <a:buAutoNum type="alphaLcParenR"/>
            </a:pPr>
            <a:r>
              <a:rPr lang="en-US" dirty="0"/>
              <a:t>Dialysis patient who is being worked up for a kidney transplant.</a:t>
            </a:r>
          </a:p>
          <a:p>
            <a:pPr marL="514350" indent="-514350">
              <a:buFont typeface="+mj-lt"/>
              <a:buAutoNum type="alphaLcParenR"/>
            </a:pPr>
            <a:r>
              <a:rPr lang="en-US" dirty="0"/>
              <a:t>A US born male who served in the Navy, with deployments in Asia (including the Philippines).</a:t>
            </a:r>
          </a:p>
          <a:p>
            <a:pPr marL="514350" indent="-514350">
              <a:buFont typeface="+mj-lt"/>
              <a:buAutoNum type="alphaLcParenR"/>
            </a:pPr>
            <a:r>
              <a:rPr lang="en-US" dirty="0"/>
              <a:t>A health care worker whose baseline QFT was negative two years ago.  Last summer she spent three months in Peru visiting family.</a:t>
            </a:r>
          </a:p>
          <a:p>
            <a:pPr marL="514350" indent="-514350">
              <a:buFont typeface="+mj-lt"/>
              <a:buAutoNum type="alphaLcParenR"/>
            </a:pPr>
            <a:r>
              <a:rPr lang="en-US" dirty="0"/>
              <a:t>A patient comes in saying that his mom called saying that his uncle has TB.</a:t>
            </a:r>
          </a:p>
        </p:txBody>
      </p:sp>
      <p:sp>
        <p:nvSpPr>
          <p:cNvPr id="4" name="Slide Number Placeholder 3">
            <a:extLst>
              <a:ext uri="{FF2B5EF4-FFF2-40B4-BE49-F238E27FC236}">
                <a16:creationId xmlns:a16="http://schemas.microsoft.com/office/drawing/2014/main" id="{F2CD2815-4EFD-9D4A-95B2-48F6ED91F70D}"/>
              </a:ext>
            </a:extLst>
          </p:cNvPr>
          <p:cNvSpPr>
            <a:spLocks noGrp="1"/>
          </p:cNvSpPr>
          <p:nvPr>
            <p:ph type="sldNum" sz="quarter" idx="12"/>
          </p:nvPr>
        </p:nvSpPr>
        <p:spPr/>
        <p:txBody>
          <a:bodyPr/>
          <a:lstStyle/>
          <a:p>
            <a:fld id="{77B5B291-BA1D-407A-8F59-A820FF1A9BA6}" type="slidenum">
              <a:rPr lang="en-US" smtClean="0"/>
              <a:t>28</a:t>
            </a:fld>
            <a:endParaRPr lang="en-US"/>
          </a:p>
        </p:txBody>
      </p:sp>
    </p:spTree>
    <p:extLst>
      <p:ext uri="{BB962C8B-B14F-4D97-AF65-F5344CB8AC3E}">
        <p14:creationId xmlns:p14="http://schemas.microsoft.com/office/powerpoint/2010/main" val="25968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E352-188A-4A4C-A0B4-7EA22A3D1BBF}"/>
              </a:ext>
            </a:extLst>
          </p:cNvPr>
          <p:cNvSpPr>
            <a:spLocks noGrp="1"/>
          </p:cNvSpPr>
          <p:nvPr>
            <p:ph type="title"/>
          </p:nvPr>
        </p:nvSpPr>
        <p:spPr/>
        <p:txBody>
          <a:bodyPr/>
          <a:lstStyle/>
          <a:p>
            <a:r>
              <a:rPr lang="en-US" b="1" dirty="0">
                <a:solidFill>
                  <a:srgbClr val="00620D"/>
                </a:solidFill>
              </a:rPr>
              <a:t>How about a patient recently diagnosed with HIV?</a:t>
            </a:r>
          </a:p>
        </p:txBody>
      </p:sp>
      <p:sp>
        <p:nvSpPr>
          <p:cNvPr id="3" name="Content Placeholder 2">
            <a:extLst>
              <a:ext uri="{FF2B5EF4-FFF2-40B4-BE49-F238E27FC236}">
                <a16:creationId xmlns:a16="http://schemas.microsoft.com/office/drawing/2014/main" id="{7EA17D2E-6CA6-43C6-82CF-12F5C6E69495}"/>
              </a:ext>
            </a:extLst>
          </p:cNvPr>
          <p:cNvSpPr>
            <a:spLocks noGrp="1"/>
          </p:cNvSpPr>
          <p:nvPr>
            <p:ph idx="1"/>
          </p:nvPr>
        </p:nvSpPr>
        <p:spPr/>
        <p:txBody>
          <a:bodyPr/>
          <a:lstStyle/>
          <a:p>
            <a:r>
              <a:rPr lang="en-US" dirty="0"/>
              <a:t>Test for LTBI at diagnosis</a:t>
            </a:r>
          </a:p>
          <a:p>
            <a:r>
              <a:rPr lang="en-US" dirty="0"/>
              <a:t>Repeat if there are ongoing risks for exposure</a:t>
            </a:r>
          </a:p>
          <a:p>
            <a:r>
              <a:rPr lang="en-US" dirty="0"/>
              <a:t>Repeat once CD4 &gt;200</a:t>
            </a:r>
          </a:p>
          <a:p>
            <a:r>
              <a:rPr lang="en-US" i="1" dirty="0"/>
              <a:t>If there is an exposure to potentially infectious TB, coordinate with the local health department for testing, reporting, and to see if window prophylaxis is needed.</a:t>
            </a:r>
          </a:p>
          <a:p>
            <a:r>
              <a:rPr lang="en-US" dirty="0"/>
              <a:t>If test is positive for LTBI, rule out TB disease before starting preventative treatment</a:t>
            </a:r>
          </a:p>
        </p:txBody>
      </p:sp>
      <p:sp>
        <p:nvSpPr>
          <p:cNvPr id="4" name="Slide Number Placeholder 3">
            <a:extLst>
              <a:ext uri="{FF2B5EF4-FFF2-40B4-BE49-F238E27FC236}">
                <a16:creationId xmlns:a16="http://schemas.microsoft.com/office/drawing/2014/main" id="{18B6994A-A147-614D-A2D5-A4510ED6056C}"/>
              </a:ext>
            </a:extLst>
          </p:cNvPr>
          <p:cNvSpPr>
            <a:spLocks noGrp="1"/>
          </p:cNvSpPr>
          <p:nvPr>
            <p:ph type="sldNum" sz="quarter" idx="12"/>
          </p:nvPr>
        </p:nvSpPr>
        <p:spPr/>
        <p:txBody>
          <a:bodyPr/>
          <a:lstStyle/>
          <a:p>
            <a:fld id="{77B5B291-BA1D-407A-8F59-A820FF1A9BA6}" type="slidenum">
              <a:rPr lang="en-US" smtClean="0"/>
              <a:t>29</a:t>
            </a:fld>
            <a:endParaRPr lang="en-US"/>
          </a:p>
        </p:txBody>
      </p:sp>
    </p:spTree>
    <p:extLst>
      <p:ext uri="{BB962C8B-B14F-4D97-AF65-F5344CB8AC3E}">
        <p14:creationId xmlns:p14="http://schemas.microsoft.com/office/powerpoint/2010/main" val="41190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EB8447-AE04-469B-96EB-242E42AA0E7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75883"/>
            <a:ext cx="9133958" cy="3196421"/>
          </a:xfrm>
          <a:prstGeom prst="rect">
            <a:avLst/>
          </a:prstGeom>
        </p:spPr>
      </p:pic>
      <p:sp>
        <p:nvSpPr>
          <p:cNvPr id="2" name="Title 1">
            <a:extLst>
              <a:ext uri="{FF2B5EF4-FFF2-40B4-BE49-F238E27FC236}">
                <a16:creationId xmlns:a16="http://schemas.microsoft.com/office/drawing/2014/main" id="{98F75A75-785A-4F6B-BCF5-A50D3005655A}"/>
              </a:ext>
            </a:extLst>
          </p:cNvPr>
          <p:cNvSpPr>
            <a:spLocks noGrp="1"/>
          </p:cNvSpPr>
          <p:nvPr>
            <p:ph type="ctrTitle"/>
          </p:nvPr>
        </p:nvSpPr>
        <p:spPr>
          <a:xfrm>
            <a:off x="753814" y="1590898"/>
            <a:ext cx="7772400" cy="2387600"/>
          </a:xfrm>
        </p:spPr>
        <p:txBody>
          <a:bodyPr>
            <a:normAutofit/>
          </a:bodyPr>
          <a:lstStyle/>
          <a:p>
            <a:r>
              <a:rPr lang="en-US" sz="4800" b="1" dirty="0">
                <a:solidFill>
                  <a:schemeClr val="bg1"/>
                </a:solidFill>
                <a:effectLst>
                  <a:outerShdw blurRad="38100" dist="38100" dir="2700000" algn="tl">
                    <a:srgbClr val="000000">
                      <a:alpha val="43137"/>
                    </a:srgbClr>
                  </a:outerShdw>
                </a:effectLst>
              </a:rPr>
              <a:t>Latent TB Infection (LTBI): </a:t>
            </a:r>
            <a:r>
              <a:rPr lang="en-US" sz="4400" b="1" dirty="0">
                <a:solidFill>
                  <a:schemeClr val="bg1"/>
                </a:solidFill>
                <a:effectLst>
                  <a:outerShdw blurRad="38100" dist="38100" dir="2700000" algn="tl">
                    <a:srgbClr val="000000">
                      <a:alpha val="43137"/>
                    </a:srgbClr>
                  </a:outerShdw>
                </a:effectLst>
              </a:rPr>
              <a:t>Updates for AZ Community Health Centers</a:t>
            </a:r>
            <a:endParaRPr lang="en-US" sz="48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6309BC5-32FE-4A79-8880-958F220241BD}"/>
              </a:ext>
            </a:extLst>
          </p:cNvPr>
          <p:cNvSpPr>
            <a:spLocks noGrp="1"/>
          </p:cNvSpPr>
          <p:nvPr>
            <p:ph type="subTitle" idx="1"/>
          </p:nvPr>
        </p:nvSpPr>
        <p:spPr>
          <a:xfrm>
            <a:off x="1143000" y="4178117"/>
            <a:ext cx="6858000" cy="1655762"/>
          </a:xfrm>
        </p:spPr>
        <p:txBody>
          <a:bodyPr>
            <a:normAutofit lnSpcReduction="10000"/>
          </a:bodyPr>
          <a:lstStyle/>
          <a:p>
            <a:r>
              <a:rPr lang="en-US" dirty="0"/>
              <a:t>Cherie Stafford, RN, MSN/MPH</a:t>
            </a:r>
          </a:p>
          <a:p>
            <a:r>
              <a:rPr lang="en-US" dirty="0"/>
              <a:t>TB Nurse Coordinator</a:t>
            </a:r>
          </a:p>
          <a:p>
            <a:r>
              <a:rPr lang="en-US" dirty="0"/>
              <a:t>Arizona Department of Health Services</a:t>
            </a:r>
          </a:p>
          <a:p>
            <a:r>
              <a:rPr lang="en-US" dirty="0"/>
              <a:t>April 13, 2021</a:t>
            </a:r>
          </a:p>
          <a:p>
            <a:endParaRPr lang="en-US" dirty="0"/>
          </a:p>
        </p:txBody>
      </p:sp>
    </p:spTree>
    <p:extLst>
      <p:ext uri="{BB962C8B-B14F-4D97-AF65-F5344CB8AC3E}">
        <p14:creationId xmlns:p14="http://schemas.microsoft.com/office/powerpoint/2010/main" val="141157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3484C-0D42-4ABE-9732-FB90A8DC54B4}"/>
              </a:ext>
            </a:extLst>
          </p:cNvPr>
          <p:cNvSpPr>
            <a:spLocks noGrp="1"/>
          </p:cNvSpPr>
          <p:nvPr>
            <p:ph type="title"/>
          </p:nvPr>
        </p:nvSpPr>
        <p:spPr>
          <a:xfrm>
            <a:off x="715693" y="465269"/>
            <a:ext cx="7886700" cy="994172"/>
          </a:xfrm>
          <a:prstGeom prst="ellipse">
            <a:avLst/>
          </a:prstGeom>
        </p:spPr>
        <p:txBody>
          <a:bodyPr vert="horz" lIns="68580" tIns="34290" rIns="68580" bIns="34290" rtlCol="0" anchor="ctr">
            <a:normAutofit fontScale="90000"/>
          </a:bodyPr>
          <a:lstStyle/>
          <a:p>
            <a:pPr algn="ctr"/>
            <a:r>
              <a:rPr lang="en-US" sz="4400" b="1" dirty="0">
                <a:solidFill>
                  <a:schemeClr val="accent6"/>
                </a:solidFill>
              </a:rPr>
              <a:t>Risk of Disease Progression</a:t>
            </a:r>
          </a:p>
        </p:txBody>
      </p:sp>
      <p:sp>
        <p:nvSpPr>
          <p:cNvPr id="2" name="Rectangle 1">
            <a:extLst>
              <a:ext uri="{FF2B5EF4-FFF2-40B4-BE49-F238E27FC236}">
                <a16:creationId xmlns:a16="http://schemas.microsoft.com/office/drawing/2014/main" id="{35E2846B-14C6-4FF9-BB27-D48BC952549B}"/>
              </a:ext>
            </a:extLst>
          </p:cNvPr>
          <p:cNvSpPr/>
          <p:nvPr/>
        </p:nvSpPr>
        <p:spPr>
          <a:xfrm>
            <a:off x="1888724" y="5506472"/>
            <a:ext cx="5366551" cy="646331"/>
          </a:xfrm>
          <a:prstGeom prst="rect">
            <a:avLst/>
          </a:prstGeom>
        </p:spPr>
        <p:txBody>
          <a:bodyPr wrap="square">
            <a:spAutoFit/>
          </a:bodyPr>
          <a:lstStyle/>
          <a:p>
            <a:r>
              <a:rPr lang="en-US" dirty="0">
                <a:hlinkClick r:id="rId3"/>
              </a:rPr>
              <a:t>https://www.cdc.gov/tb/education/corecurr/index.htm</a:t>
            </a:r>
            <a:endParaRPr lang="en-US" dirty="0"/>
          </a:p>
          <a:p>
            <a:endParaRPr lang="en-US" dirty="0"/>
          </a:p>
        </p:txBody>
      </p:sp>
      <p:pic>
        <p:nvPicPr>
          <p:cNvPr id="7" name="Picture 6">
            <a:extLst>
              <a:ext uri="{FF2B5EF4-FFF2-40B4-BE49-F238E27FC236}">
                <a16:creationId xmlns:a16="http://schemas.microsoft.com/office/drawing/2014/main" id="{1CE2C016-140B-4609-96D2-A9FB6EE55B49}"/>
              </a:ext>
            </a:extLst>
          </p:cNvPr>
          <p:cNvPicPr>
            <a:picLocks noChangeAspect="1"/>
          </p:cNvPicPr>
          <p:nvPr/>
        </p:nvPicPr>
        <p:blipFill>
          <a:blip r:embed="rId4"/>
          <a:stretch>
            <a:fillRect/>
          </a:stretch>
        </p:blipFill>
        <p:spPr>
          <a:xfrm>
            <a:off x="857481" y="1459441"/>
            <a:ext cx="7603123" cy="4072728"/>
          </a:xfrm>
          <a:prstGeom prst="rect">
            <a:avLst/>
          </a:prstGeom>
        </p:spPr>
      </p:pic>
      <p:sp>
        <p:nvSpPr>
          <p:cNvPr id="3" name="Slide Number Placeholder 2">
            <a:extLst>
              <a:ext uri="{FF2B5EF4-FFF2-40B4-BE49-F238E27FC236}">
                <a16:creationId xmlns:a16="http://schemas.microsoft.com/office/drawing/2014/main" id="{63346F7D-9D20-43FA-973D-B5B428A74D74}"/>
              </a:ext>
            </a:extLst>
          </p:cNvPr>
          <p:cNvSpPr>
            <a:spLocks noGrp="1"/>
          </p:cNvSpPr>
          <p:nvPr>
            <p:ph type="sldNum" sz="quarter" idx="12"/>
          </p:nvPr>
        </p:nvSpPr>
        <p:spPr/>
        <p:txBody>
          <a:bodyPr/>
          <a:lstStyle/>
          <a:p>
            <a:fld id="{77B5B291-BA1D-407A-8F59-A820FF1A9BA6}" type="slidenum">
              <a:rPr lang="en-US" smtClean="0"/>
              <a:t>30</a:t>
            </a:fld>
            <a:endParaRPr lang="en-US"/>
          </a:p>
        </p:txBody>
      </p:sp>
    </p:spTree>
    <p:extLst>
      <p:ext uri="{BB962C8B-B14F-4D97-AF65-F5344CB8AC3E}">
        <p14:creationId xmlns:p14="http://schemas.microsoft.com/office/powerpoint/2010/main" val="203077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3484C-0D42-4ABE-9732-FB90A8DC54B4}"/>
              </a:ext>
            </a:extLst>
          </p:cNvPr>
          <p:cNvSpPr>
            <a:spLocks noGrp="1"/>
          </p:cNvSpPr>
          <p:nvPr>
            <p:ph type="title"/>
          </p:nvPr>
        </p:nvSpPr>
        <p:spPr>
          <a:xfrm>
            <a:off x="628650" y="1131094"/>
            <a:ext cx="7886700" cy="994172"/>
          </a:xfrm>
          <a:prstGeom prst="ellipse">
            <a:avLst/>
          </a:prstGeom>
        </p:spPr>
        <p:txBody>
          <a:bodyPr vert="horz" lIns="68580" tIns="34290" rIns="68580" bIns="34290" rtlCol="0" anchor="ctr">
            <a:normAutofit fontScale="90000"/>
          </a:bodyPr>
          <a:lstStyle/>
          <a:p>
            <a:pPr algn="ctr"/>
            <a:r>
              <a:rPr lang="en-US" sz="4400" b="1" dirty="0">
                <a:solidFill>
                  <a:srgbClr val="00620D"/>
                </a:solidFill>
              </a:rPr>
              <a:t>Risk of Disease Progression</a:t>
            </a:r>
          </a:p>
        </p:txBody>
      </p:sp>
      <p:pic>
        <p:nvPicPr>
          <p:cNvPr id="9" name="Picture Placeholder 8" descr="For people with TB infection, no risk factors, and no treatment, the risk is about 5% in the first 2 years after infection and about 10% over a lifetime. For people with TB infection and diabetes, and with no treatment, the risk is three times as high, or about 30% over a lifetime. For people with TB infection and untreated HIV infection and with no LTBI treatment, the risk is about 7% to 10% per year, a very high risk over a lifetime. ">
            <a:hlinkClick r:id="rId2"/>
            <a:extLst>
              <a:ext uri="{FF2B5EF4-FFF2-40B4-BE49-F238E27FC236}">
                <a16:creationId xmlns:a16="http://schemas.microsoft.com/office/drawing/2014/main" id="{A6EA7B3A-6380-4C5F-B84F-CA41BC868C4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5732" r="1" b="839"/>
          <a:stretch/>
        </p:blipFill>
        <p:spPr>
          <a:xfrm>
            <a:off x="621507" y="2226469"/>
            <a:ext cx="7893844" cy="3263504"/>
          </a:xfrm>
          <a:prstGeom prst="rect">
            <a:avLst/>
          </a:prstGeom>
        </p:spPr>
      </p:pic>
      <p:sp>
        <p:nvSpPr>
          <p:cNvPr id="2" name="Slide Number Placeholder 1">
            <a:extLst>
              <a:ext uri="{FF2B5EF4-FFF2-40B4-BE49-F238E27FC236}">
                <a16:creationId xmlns:a16="http://schemas.microsoft.com/office/drawing/2014/main" id="{4F5ABC2C-C757-2B4A-9101-8E0B9934EEA4}"/>
              </a:ext>
            </a:extLst>
          </p:cNvPr>
          <p:cNvSpPr>
            <a:spLocks noGrp="1"/>
          </p:cNvSpPr>
          <p:nvPr>
            <p:ph type="sldNum" sz="quarter" idx="12"/>
          </p:nvPr>
        </p:nvSpPr>
        <p:spPr/>
        <p:txBody>
          <a:bodyPr/>
          <a:lstStyle/>
          <a:p>
            <a:fld id="{77B5B291-BA1D-407A-8F59-A820FF1A9BA6}" type="slidenum">
              <a:rPr lang="en-US" smtClean="0"/>
              <a:t>31</a:t>
            </a:fld>
            <a:endParaRPr lang="en-US"/>
          </a:p>
        </p:txBody>
      </p:sp>
    </p:spTree>
    <p:extLst>
      <p:ext uri="{BB962C8B-B14F-4D97-AF65-F5344CB8AC3E}">
        <p14:creationId xmlns:p14="http://schemas.microsoft.com/office/powerpoint/2010/main" val="1057258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B928-9EA7-4B60-8244-5E9E91089D61}"/>
              </a:ext>
            </a:extLst>
          </p:cNvPr>
          <p:cNvSpPr>
            <a:spLocks noGrp="1"/>
          </p:cNvSpPr>
          <p:nvPr>
            <p:ph type="title"/>
          </p:nvPr>
        </p:nvSpPr>
        <p:spPr>
          <a:xfrm>
            <a:off x="628650" y="681038"/>
            <a:ext cx="7886700" cy="1325563"/>
          </a:xfrm>
        </p:spPr>
        <p:txBody>
          <a:bodyPr>
            <a:normAutofit fontScale="90000"/>
          </a:bodyPr>
          <a:lstStyle/>
          <a:p>
            <a:r>
              <a:rPr lang="en-US" b="1" dirty="0">
                <a:solidFill>
                  <a:schemeClr val="accent1"/>
                </a:solidFill>
              </a:rPr>
              <a:t>Polling question: Which of the following do you use in your practice to test for TB Infection?  (all the apply)</a:t>
            </a:r>
          </a:p>
        </p:txBody>
      </p:sp>
      <p:sp>
        <p:nvSpPr>
          <p:cNvPr id="3" name="Content Placeholder 2">
            <a:extLst>
              <a:ext uri="{FF2B5EF4-FFF2-40B4-BE49-F238E27FC236}">
                <a16:creationId xmlns:a16="http://schemas.microsoft.com/office/drawing/2014/main" id="{7F167DC8-4318-4D63-AF31-A6B76FB5D524}"/>
              </a:ext>
            </a:extLst>
          </p:cNvPr>
          <p:cNvSpPr>
            <a:spLocks noGrp="1"/>
          </p:cNvSpPr>
          <p:nvPr>
            <p:ph idx="1"/>
          </p:nvPr>
        </p:nvSpPr>
        <p:spPr>
          <a:xfrm>
            <a:off x="628650" y="2878372"/>
            <a:ext cx="7886700" cy="3298590"/>
          </a:xfrm>
        </p:spPr>
        <p:txBody>
          <a:bodyPr/>
          <a:lstStyle/>
          <a:p>
            <a:pPr marL="514350" indent="-514350">
              <a:buFont typeface="+mj-lt"/>
              <a:buAutoNum type="alphaLcParenR"/>
            </a:pPr>
            <a:r>
              <a:rPr lang="en-US" dirty="0"/>
              <a:t>TST</a:t>
            </a:r>
          </a:p>
          <a:p>
            <a:pPr marL="514350" indent="-514350">
              <a:buFont typeface="+mj-lt"/>
              <a:buAutoNum type="alphaLcParenR"/>
            </a:pPr>
            <a:r>
              <a:rPr lang="en-US" dirty="0"/>
              <a:t>QFT</a:t>
            </a:r>
          </a:p>
          <a:p>
            <a:pPr marL="514350" indent="-514350">
              <a:buFont typeface="+mj-lt"/>
              <a:buAutoNum type="alphaLcParenR"/>
            </a:pPr>
            <a:r>
              <a:rPr lang="en-US" dirty="0"/>
              <a:t>T-spot</a:t>
            </a:r>
          </a:p>
          <a:p>
            <a:pPr marL="514350" indent="-514350">
              <a:buFont typeface="+mj-lt"/>
              <a:buAutoNum type="alphaLcParenR"/>
            </a:pPr>
            <a:r>
              <a:rPr lang="en-US" dirty="0"/>
              <a:t>I don’t know</a:t>
            </a:r>
          </a:p>
        </p:txBody>
      </p:sp>
      <p:sp>
        <p:nvSpPr>
          <p:cNvPr id="4" name="Slide Number Placeholder 3">
            <a:extLst>
              <a:ext uri="{FF2B5EF4-FFF2-40B4-BE49-F238E27FC236}">
                <a16:creationId xmlns:a16="http://schemas.microsoft.com/office/drawing/2014/main" id="{E733B908-E88A-B440-8CAF-36E702C87DE7}"/>
              </a:ext>
            </a:extLst>
          </p:cNvPr>
          <p:cNvSpPr>
            <a:spLocks noGrp="1"/>
          </p:cNvSpPr>
          <p:nvPr>
            <p:ph type="sldNum" sz="quarter" idx="12"/>
          </p:nvPr>
        </p:nvSpPr>
        <p:spPr/>
        <p:txBody>
          <a:bodyPr/>
          <a:lstStyle/>
          <a:p>
            <a:fld id="{77B5B291-BA1D-407A-8F59-A820FF1A9BA6}" type="slidenum">
              <a:rPr lang="en-US" smtClean="0"/>
              <a:t>32</a:t>
            </a:fld>
            <a:endParaRPr lang="en-US"/>
          </a:p>
        </p:txBody>
      </p:sp>
    </p:spTree>
    <p:extLst>
      <p:ext uri="{BB962C8B-B14F-4D97-AF65-F5344CB8AC3E}">
        <p14:creationId xmlns:p14="http://schemas.microsoft.com/office/powerpoint/2010/main" val="111678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normAutofit/>
          </a:bodyPr>
          <a:lstStyle/>
          <a:p>
            <a:pPr algn="ctr"/>
            <a:r>
              <a:rPr lang="en-US" sz="4000" b="1" dirty="0">
                <a:solidFill>
                  <a:schemeClr val="accent1"/>
                </a:solidFill>
              </a:rPr>
              <a:t>The Options</a:t>
            </a:r>
          </a:p>
        </p:txBody>
      </p:sp>
      <p:pic>
        <p:nvPicPr>
          <p:cNvPr id="4" name="Picture 4" descr="TST test goes approximately 1.2 mm into the dermis with a needle."/>
          <p:cNvPicPr>
            <a:picLocks noChangeAspect="1" noChangeArrowheads="1"/>
          </p:cNvPicPr>
          <p:nvPr/>
        </p:nvPicPr>
        <p:blipFill>
          <a:blip r:embed="rId2" cstate="print">
            <a:lum contrast="6000"/>
            <a:extLst>
              <a:ext uri="{28A0092B-C50C-407E-A947-70E740481C1C}">
                <a14:useLocalDpi xmlns:a14="http://schemas.microsoft.com/office/drawing/2010/main" val="0"/>
              </a:ext>
            </a:extLst>
          </a:blip>
          <a:srcRect/>
          <a:stretch>
            <a:fillRect/>
          </a:stretch>
        </p:blipFill>
        <p:spPr bwMode="auto">
          <a:xfrm>
            <a:off x="1123183" y="1412692"/>
            <a:ext cx="3124200" cy="206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descr="Testing Option 1: TST"/>
          <p:cNvSpPr/>
          <p:nvPr/>
        </p:nvSpPr>
        <p:spPr>
          <a:xfrm>
            <a:off x="312890" y="3303381"/>
            <a:ext cx="12068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TST</a:t>
            </a:r>
          </a:p>
        </p:txBody>
      </p:sp>
      <p:cxnSp>
        <p:nvCxnSpPr>
          <p:cNvPr id="11" name="Straight Arrow Connector 10">
            <a:extLst>
              <a:ext uri="{C183D7F6-B498-43B3-948B-1728B52AA6E4}">
                <adec:decorative xmlns:adec="http://schemas.microsoft.com/office/drawing/2017/decorative" val="1"/>
              </a:ext>
            </a:extLst>
          </p:cNvPr>
          <p:cNvCxnSpPr>
            <a:stCxn id="4" idx="2"/>
            <a:endCxn id="1026" idx="0"/>
          </p:cNvCxnSpPr>
          <p:nvPr/>
        </p:nvCxnSpPr>
        <p:spPr>
          <a:xfrm flipH="1">
            <a:off x="1459633" y="3481967"/>
            <a:ext cx="1225650" cy="7090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Brand of TST called Tubersol packaging and vial with green rubber 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4" y="4191001"/>
            <a:ext cx="2552697" cy="191452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C183D7F6-B498-43B3-948B-1728B52AA6E4}">
                <adec:decorative xmlns:adec="http://schemas.microsoft.com/office/drawing/2017/decorative" val="1"/>
              </a:ext>
            </a:extLst>
          </p:cNvPr>
          <p:cNvCxnSpPr>
            <a:stCxn id="4" idx="2"/>
            <a:endCxn id="1028" idx="0"/>
          </p:cNvCxnSpPr>
          <p:nvPr/>
        </p:nvCxnSpPr>
        <p:spPr>
          <a:xfrm>
            <a:off x="2685283" y="3481967"/>
            <a:ext cx="958666" cy="5661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TST brand called Aplisol, packaging and vi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05545" y="4048124"/>
            <a:ext cx="1676808" cy="20574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descr="Testing Option 2: IGRA"/>
          <p:cNvSpPr/>
          <p:nvPr/>
        </p:nvSpPr>
        <p:spPr>
          <a:xfrm>
            <a:off x="6623374" y="1570724"/>
            <a:ext cx="16450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IGRA</a:t>
            </a:r>
          </a:p>
        </p:txBody>
      </p:sp>
      <p:sp>
        <p:nvSpPr>
          <p:cNvPr id="24" name="Rectangle 23">
            <a:extLst>
              <a:ext uri="{C183D7F6-B498-43B3-948B-1728B52AA6E4}">
                <adec:decorative xmlns:adec="http://schemas.microsoft.com/office/drawing/2017/decorative" val="1"/>
              </a:ext>
            </a:extLst>
          </p:cNvPr>
          <p:cNvSpPr/>
          <p:nvPr/>
        </p:nvSpPr>
        <p:spPr>
          <a:xfrm>
            <a:off x="5334000" y="2429470"/>
            <a:ext cx="2949936" cy="105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2" descr="Person getting a blood draw for IGRA testing."/>
          <p:cNvPicPr>
            <a:picLocks noGrp="1" noChangeAspect="1" noChangeArrowheads="1"/>
          </p:cNvPicPr>
          <p:nvPr>
            <p:ph idx="4294967295"/>
          </p:nvPr>
        </p:nvPicPr>
        <p:blipFill rotWithShape="1">
          <a:blip r:embed="rId5" cstate="print">
            <a:extLst>
              <a:ext uri="{28A0092B-C50C-407E-A947-70E740481C1C}">
                <a14:useLocalDpi xmlns:a14="http://schemas.microsoft.com/office/drawing/2010/main" val="0"/>
              </a:ext>
            </a:extLst>
          </a:blip>
          <a:srcRect/>
          <a:stretch/>
        </p:blipFill>
        <p:spPr bwMode="auto">
          <a:xfrm>
            <a:off x="5715916" y="1449178"/>
            <a:ext cx="780592" cy="199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2"/>
          <p:cNvSpPr txBox="1">
            <a:spLocks noChangeArrowheads="1"/>
          </p:cNvSpPr>
          <p:nvPr/>
        </p:nvSpPr>
        <p:spPr bwMode="auto">
          <a:xfrm>
            <a:off x="5111878" y="5383720"/>
            <a:ext cx="1485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rPr>
              <a:t>T Spot</a:t>
            </a:r>
            <a:endParaRPr kumimoji="0" lang="en-US" sz="2400" b="1" i="0" u="none" strike="noStrike" kern="1200" cap="none" spc="0" normalizeH="0" baseline="0" noProof="0" dirty="0">
              <a:ln>
                <a:noFill/>
              </a:ln>
              <a:solidFill>
                <a:prstClr val="black"/>
              </a:solidFill>
              <a:effectLst/>
              <a:uLnTx/>
              <a:uFillTx/>
              <a:latin typeface="Arial" charset="0"/>
              <a:ea typeface="+mn-ea"/>
              <a:cs typeface="Arial" charset="0"/>
            </a:endParaRPr>
          </a:p>
        </p:txBody>
      </p:sp>
      <p:cxnSp>
        <p:nvCxnSpPr>
          <p:cNvPr id="23" name="Straight Arrow Connector 22">
            <a:extLst>
              <a:ext uri="{C183D7F6-B498-43B3-948B-1728B52AA6E4}">
                <adec:decorative xmlns:adec="http://schemas.microsoft.com/office/drawing/2017/decorative" val="1"/>
              </a:ext>
            </a:extLst>
          </p:cNvPr>
          <p:cNvCxnSpPr>
            <a:cxnSpLocks/>
            <a:stCxn id="24" idx="2"/>
          </p:cNvCxnSpPr>
          <p:nvPr/>
        </p:nvCxnSpPr>
        <p:spPr>
          <a:xfrm flipH="1">
            <a:off x="5943602" y="3481967"/>
            <a:ext cx="865366" cy="5661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7" descr="T-Spot culture plate from blood dra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6599" y="4166322"/>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7445875" y="5875392"/>
            <a:ext cx="887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Arial" charset="0"/>
              </a:rPr>
              <a:t>QFT</a:t>
            </a: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p:txBody>
      </p:sp>
      <p:cxnSp>
        <p:nvCxnSpPr>
          <p:cNvPr id="18" name="Straight Arrow Connector 17">
            <a:extLst>
              <a:ext uri="{C183D7F6-B498-43B3-948B-1728B52AA6E4}">
                <adec:decorative xmlns:adec="http://schemas.microsoft.com/office/drawing/2017/decorative" val="1"/>
              </a:ext>
            </a:extLst>
          </p:cNvPr>
          <p:cNvCxnSpPr/>
          <p:nvPr/>
        </p:nvCxnSpPr>
        <p:spPr>
          <a:xfrm>
            <a:off x="6877050" y="3506284"/>
            <a:ext cx="741472" cy="33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QFT vials for IG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3962400"/>
            <a:ext cx="2025418" cy="182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2C32E7B5-4A4C-3545-9E48-A86C87540305}"/>
              </a:ext>
            </a:extLst>
          </p:cNvPr>
          <p:cNvSpPr>
            <a:spLocks noGrp="1"/>
          </p:cNvSpPr>
          <p:nvPr>
            <p:ph type="sldNum" sz="quarter" idx="12"/>
          </p:nvPr>
        </p:nvSpPr>
        <p:spPr/>
        <p:txBody>
          <a:bodyPr/>
          <a:lstStyle/>
          <a:p>
            <a:fld id="{77B5B291-BA1D-407A-8F59-A820FF1A9BA6}" type="slidenum">
              <a:rPr lang="en-US" smtClean="0"/>
              <a:t>33</a:t>
            </a:fld>
            <a:endParaRPr lang="en-US"/>
          </a:p>
        </p:txBody>
      </p:sp>
    </p:spTree>
    <p:extLst>
      <p:ext uri="{BB962C8B-B14F-4D97-AF65-F5344CB8AC3E}">
        <p14:creationId xmlns:p14="http://schemas.microsoft.com/office/powerpoint/2010/main" val="152315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6F1B-4CBF-4E9A-B439-B9D74B9EDB48}"/>
              </a:ext>
            </a:extLst>
          </p:cNvPr>
          <p:cNvSpPr>
            <a:spLocks noGrp="1"/>
          </p:cNvSpPr>
          <p:nvPr>
            <p:ph type="title"/>
          </p:nvPr>
        </p:nvSpPr>
        <p:spPr/>
        <p:txBody>
          <a:bodyPr>
            <a:normAutofit/>
          </a:bodyPr>
          <a:lstStyle/>
          <a:p>
            <a:r>
              <a:rPr lang="en-US" sz="4000" b="1" dirty="0">
                <a:solidFill>
                  <a:schemeClr val="accent1"/>
                </a:solidFill>
              </a:rPr>
              <a:t>Which to choose?</a:t>
            </a:r>
          </a:p>
        </p:txBody>
      </p:sp>
      <p:sp>
        <p:nvSpPr>
          <p:cNvPr id="5" name="TextBox 4">
            <a:extLst>
              <a:ext uri="{FF2B5EF4-FFF2-40B4-BE49-F238E27FC236}">
                <a16:creationId xmlns:a16="http://schemas.microsoft.com/office/drawing/2014/main" id="{84FC0480-A116-49AF-9946-BFDDBCD22BCF}"/>
              </a:ext>
            </a:extLst>
          </p:cNvPr>
          <p:cNvSpPr txBox="1"/>
          <p:nvPr/>
        </p:nvSpPr>
        <p:spPr>
          <a:xfrm>
            <a:off x="5086904" y="567434"/>
            <a:ext cx="3362171"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Logistics        Cost</a:t>
            </a:r>
          </a:p>
          <a:p>
            <a:pPr algn="ctr"/>
            <a:r>
              <a:rPr lang="en-US" sz="2000" b="1" dirty="0"/>
              <a:t>Patient &amp; Provider preference</a:t>
            </a:r>
          </a:p>
        </p:txBody>
      </p:sp>
      <p:pic>
        <p:nvPicPr>
          <p:cNvPr id="4" name="Content Placeholder 3" descr="Comparison of the Interferon-Gamma Release Assay and Tuberculin Skin Test. &#10;&#10;IGRA includes an indirect in vitro test, more specific antigens, requires a blood test, detects interferon-gamma release, a prior IGRA does not boost a subsequent IGRA; a prior TST can boost the IGRA after 72 hours and up to 6 months, 1 to 2 patient visits, fixed interpretation criteria, results in 1 to 2 days (although batching extends the turnaround time), not affected by BCG or most non-tuberculous mycobacteria, and standard lab reporting in medical records.&#10;&#10;On the other side of the table, TST includes indirect in vivo testing, less specific antigens, requires an intradermal test, interpreted by induration not erythema, a prior TST can boost a subsequent TST or IGRA, 2 to 4 patient visits, risk-stratified interpretation, results are in 2 to 3 days (10 days for two-step testing), cross-reacts with BCG and non-tuberculous mycobacteria, and variability in where results are recorded.">
            <a:extLst>
              <a:ext uri="{FF2B5EF4-FFF2-40B4-BE49-F238E27FC236}">
                <a16:creationId xmlns:a16="http://schemas.microsoft.com/office/drawing/2014/main" id="{48C9E55E-0557-4F27-AAD8-5764C3C21C50}"/>
              </a:ext>
            </a:extLst>
          </p:cNvPr>
          <p:cNvPicPr>
            <a:picLocks noGrp="1" noChangeAspect="1"/>
          </p:cNvPicPr>
          <p:nvPr>
            <p:ph idx="1"/>
          </p:nvPr>
        </p:nvPicPr>
        <p:blipFill>
          <a:blip r:embed="rId3"/>
          <a:stretch>
            <a:fillRect/>
          </a:stretch>
        </p:blipFill>
        <p:spPr>
          <a:xfrm>
            <a:off x="628650" y="1477627"/>
            <a:ext cx="8013453" cy="4549252"/>
          </a:xfrm>
          <a:prstGeom prst="rect">
            <a:avLst/>
          </a:prstGeom>
        </p:spPr>
      </p:pic>
      <p:sp>
        <p:nvSpPr>
          <p:cNvPr id="6" name="TextBox 5">
            <a:extLst>
              <a:ext uri="{FF2B5EF4-FFF2-40B4-BE49-F238E27FC236}">
                <a16:creationId xmlns:a16="http://schemas.microsoft.com/office/drawing/2014/main" id="{B83C5170-A342-4DE6-BB5C-7C0DB9F164A1}"/>
              </a:ext>
            </a:extLst>
          </p:cNvPr>
          <p:cNvSpPr txBox="1"/>
          <p:nvPr/>
        </p:nvSpPr>
        <p:spPr>
          <a:xfrm>
            <a:off x="628650" y="6026879"/>
            <a:ext cx="8179663" cy="646331"/>
          </a:xfrm>
          <a:prstGeom prst="rect">
            <a:avLst/>
          </a:prstGeom>
          <a:noFill/>
        </p:spPr>
        <p:txBody>
          <a:bodyPr wrap="square" rtlCol="0">
            <a:spAutoFit/>
          </a:bodyPr>
          <a:lstStyle/>
          <a:p>
            <a:r>
              <a:rPr lang="en-US" dirty="0">
                <a:solidFill>
                  <a:srgbClr val="254355"/>
                </a:solidFill>
                <a:latin typeface="Franklin Gothic Medium" panose="020B0603020102020204" pitchFamily="34" charset="0"/>
              </a:rPr>
              <a:t>Section 1 : Testing and Treatment of Latent Tuberculosis Infection in the United States </a:t>
            </a:r>
            <a:r>
              <a:rPr lang="en-US" dirty="0">
                <a:solidFill>
                  <a:srgbClr val="7E7E7E"/>
                </a:solidFill>
                <a:latin typeface="Franklin Gothic Medium" panose="020B0603020102020204" pitchFamily="34" charset="0"/>
              </a:rPr>
              <a:t>NSTC/NTCA Clinical Recommendations | February 2021</a:t>
            </a:r>
            <a:r>
              <a:rPr lang="en-US" dirty="0"/>
              <a:t> </a:t>
            </a:r>
          </a:p>
        </p:txBody>
      </p:sp>
      <p:sp>
        <p:nvSpPr>
          <p:cNvPr id="3" name="Slide Number Placeholder 2">
            <a:extLst>
              <a:ext uri="{FF2B5EF4-FFF2-40B4-BE49-F238E27FC236}">
                <a16:creationId xmlns:a16="http://schemas.microsoft.com/office/drawing/2014/main" id="{A0F58AEE-734B-A040-86A1-D490DA907F9F}"/>
              </a:ext>
            </a:extLst>
          </p:cNvPr>
          <p:cNvSpPr>
            <a:spLocks noGrp="1"/>
          </p:cNvSpPr>
          <p:nvPr>
            <p:ph type="sldNum" sz="quarter" idx="12"/>
          </p:nvPr>
        </p:nvSpPr>
        <p:spPr/>
        <p:txBody>
          <a:bodyPr/>
          <a:lstStyle/>
          <a:p>
            <a:fld id="{77B5B291-BA1D-407A-8F59-A820FF1A9BA6}" type="slidenum">
              <a:rPr lang="en-US" smtClean="0"/>
              <a:t>34</a:t>
            </a:fld>
            <a:endParaRPr lang="en-US"/>
          </a:p>
        </p:txBody>
      </p:sp>
    </p:spTree>
    <p:extLst>
      <p:ext uri="{BB962C8B-B14F-4D97-AF65-F5344CB8AC3E}">
        <p14:creationId xmlns:p14="http://schemas.microsoft.com/office/powerpoint/2010/main" val="2838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21AC-E0FD-4527-8385-932020E724BA}"/>
              </a:ext>
            </a:extLst>
          </p:cNvPr>
          <p:cNvSpPr>
            <a:spLocks noGrp="1"/>
          </p:cNvSpPr>
          <p:nvPr>
            <p:ph type="title"/>
          </p:nvPr>
        </p:nvSpPr>
        <p:spPr>
          <a:xfrm>
            <a:off x="628650" y="-154032"/>
            <a:ext cx="7886700" cy="1325563"/>
          </a:xfrm>
        </p:spPr>
        <p:txBody>
          <a:bodyPr>
            <a:normAutofit/>
          </a:bodyPr>
          <a:lstStyle/>
          <a:p>
            <a:r>
              <a:rPr lang="en-US" sz="4000" dirty="0"/>
              <a:t>Differences</a:t>
            </a:r>
            <a:r>
              <a:rPr lang="en-US" sz="4000" baseline="0" dirty="0"/>
              <a:t> Between QFT and T-Spot</a:t>
            </a:r>
            <a:endParaRPr lang="en-US" sz="4000" dirty="0"/>
          </a:p>
        </p:txBody>
      </p:sp>
      <p:pic>
        <p:nvPicPr>
          <p:cNvPr id="2050" name="Picture 2" descr="Image showing the process of QFT and T-Spot. Both begin with a blood sample. &#10;&#10;The QFT process initializes by stimulating the whole blood with M.tb. protein then stopping the reaction, centrifuging, and collecting supernatant. The supernatant is then added to an ELISA culture plate coated with capture antibody. Finally measure the amount of IFNy in supernatant by ELISA using the labelled detection antibodies.&#10;&#10;The T-Spot process initializes by separating PBMCs, Plasma, and RBCs by density centrifugation. Then stimulate the PBMCs with M.tb protein on a tissue culture plate coated with anti-IFN-y. Then remove the cells and count spots of plate-bound IFN-y (=IFN-y-secreting cells)"/>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a:stretch/>
        </p:blipFill>
        <p:spPr bwMode="auto">
          <a:xfrm>
            <a:off x="1447800" y="1201113"/>
            <a:ext cx="638472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7"/>
          <p:cNvGraphicFramePr>
            <a:graphicFrameLocks noGrp="1"/>
          </p:cNvGraphicFramePr>
          <p:nvPr>
            <p:ph sz="half" idx="2"/>
          </p:nvPr>
        </p:nvGraphicFramePr>
        <p:xfrm>
          <a:off x="715863" y="4170987"/>
          <a:ext cx="7848600" cy="214884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467100">
                  <a:extLst>
                    <a:ext uri="{9D8B030D-6E8A-4147-A177-3AD203B41FA5}">
                      <a16:colId xmlns:a16="http://schemas.microsoft.com/office/drawing/2014/main" val="20002"/>
                    </a:ext>
                  </a:extLst>
                </a:gridCol>
              </a:tblGrid>
              <a:tr h="370840">
                <a:tc>
                  <a:txBody>
                    <a:bodyPr/>
                    <a:lstStyle/>
                    <a:p>
                      <a:endParaRPr lang="en-US" sz="1400" dirty="0"/>
                    </a:p>
                  </a:txBody>
                  <a:tcPr/>
                </a:tc>
                <a:tc>
                  <a:txBody>
                    <a:bodyPr/>
                    <a:lstStyle/>
                    <a:p>
                      <a:pPr algn="ctr"/>
                      <a:r>
                        <a:rPr lang="en-US" sz="1600" dirty="0"/>
                        <a:t>QFT</a:t>
                      </a:r>
                    </a:p>
                  </a:txBody>
                  <a:tcPr/>
                </a:tc>
                <a:tc>
                  <a:txBody>
                    <a:bodyPr/>
                    <a:lstStyle/>
                    <a:p>
                      <a:pPr algn="ctr"/>
                      <a:r>
                        <a:rPr lang="en-US" sz="1600" dirty="0"/>
                        <a:t>T-Spot</a:t>
                      </a:r>
                    </a:p>
                  </a:txBody>
                  <a:tcPr/>
                </a:tc>
                <a:extLst>
                  <a:ext uri="{0D108BD9-81ED-4DB2-BD59-A6C34878D82A}">
                    <a16:rowId xmlns:a16="http://schemas.microsoft.com/office/drawing/2014/main" val="10000"/>
                  </a:ext>
                </a:extLst>
              </a:tr>
              <a:tr h="370840">
                <a:tc>
                  <a:txBody>
                    <a:bodyPr/>
                    <a:lstStyle/>
                    <a:p>
                      <a:r>
                        <a:rPr lang="en-US" sz="1400" dirty="0"/>
                        <a:t>Initial process</a:t>
                      </a:r>
                    </a:p>
                  </a:txBody>
                  <a:tcPr/>
                </a:tc>
                <a:tc>
                  <a:txBody>
                    <a:bodyPr/>
                    <a:lstStyle/>
                    <a:p>
                      <a:r>
                        <a:rPr lang="en-US" sz="1400" dirty="0"/>
                        <a:t>Process whole blood within 16 hours</a:t>
                      </a:r>
                    </a:p>
                  </a:txBody>
                  <a:tcPr/>
                </a:tc>
                <a:tc>
                  <a:txBody>
                    <a:bodyPr/>
                    <a:lstStyle/>
                    <a:p>
                      <a:r>
                        <a:rPr lang="en-US" sz="1400" dirty="0"/>
                        <a:t>Process</a:t>
                      </a:r>
                      <a:r>
                        <a:rPr lang="en-US" sz="1400" baseline="0" dirty="0"/>
                        <a:t> peripheral blood mononuclear cells within 8 hours (30 if T-Cell </a:t>
                      </a:r>
                      <a:r>
                        <a:rPr lang="en-US" sz="1400" baseline="0" dirty="0" err="1"/>
                        <a:t>Xtend</a:t>
                      </a:r>
                      <a:r>
                        <a:rPr lang="en-US" sz="1400" baseline="0" dirty="0"/>
                        <a:t>)</a:t>
                      </a:r>
                      <a:endParaRPr lang="en-US" sz="1400" dirty="0"/>
                    </a:p>
                  </a:txBody>
                  <a:tcPr/>
                </a:tc>
                <a:extLst>
                  <a:ext uri="{0D108BD9-81ED-4DB2-BD59-A6C34878D82A}">
                    <a16:rowId xmlns:a16="http://schemas.microsoft.com/office/drawing/2014/main" val="10001"/>
                  </a:ext>
                </a:extLst>
              </a:tr>
              <a:tr h="370840">
                <a:tc>
                  <a:txBody>
                    <a:bodyPr/>
                    <a:lstStyle/>
                    <a:p>
                      <a:r>
                        <a:rPr lang="en-US" sz="1400" dirty="0"/>
                        <a:t>MTB</a:t>
                      </a:r>
                      <a:r>
                        <a:rPr lang="en-US" sz="1400" baseline="0" dirty="0"/>
                        <a:t> Antigen</a:t>
                      </a:r>
                      <a:endParaRPr lang="en-US" sz="1400" dirty="0"/>
                    </a:p>
                  </a:txBody>
                  <a:tcPr/>
                </a:tc>
                <a:tc>
                  <a:txBody>
                    <a:bodyPr/>
                    <a:lstStyle/>
                    <a:p>
                      <a:r>
                        <a:rPr lang="en-US" sz="1400" dirty="0"/>
                        <a:t>Single mixture  of synthetic peptides representing ESAT-6, CFP-10, &amp; TB7.7</a:t>
                      </a:r>
                    </a:p>
                  </a:txBody>
                  <a:tcPr/>
                </a:tc>
                <a:tc>
                  <a:txBody>
                    <a:bodyPr/>
                    <a:lstStyle/>
                    <a:p>
                      <a:r>
                        <a:rPr lang="en-US" sz="1400" dirty="0"/>
                        <a:t>Separate</a:t>
                      </a:r>
                      <a:r>
                        <a:rPr lang="en-US" sz="1400" baseline="0" dirty="0"/>
                        <a:t> mixtures of synthetic peptides representing ESAT-6 &amp; CFP-10</a:t>
                      </a:r>
                      <a:endParaRPr lang="en-US" sz="1400" dirty="0"/>
                    </a:p>
                  </a:txBody>
                  <a:tcPr/>
                </a:tc>
                <a:extLst>
                  <a:ext uri="{0D108BD9-81ED-4DB2-BD59-A6C34878D82A}">
                    <a16:rowId xmlns:a16="http://schemas.microsoft.com/office/drawing/2014/main" val="10002"/>
                  </a:ext>
                </a:extLst>
              </a:tr>
              <a:tr h="370840">
                <a:tc>
                  <a:txBody>
                    <a:bodyPr/>
                    <a:lstStyle/>
                    <a:p>
                      <a:r>
                        <a:rPr lang="en-US" sz="1400" dirty="0"/>
                        <a:t>Measurement</a:t>
                      </a:r>
                    </a:p>
                  </a:txBody>
                  <a:tcPr/>
                </a:tc>
                <a:tc>
                  <a:txBody>
                    <a:bodyPr/>
                    <a:lstStyle/>
                    <a:p>
                      <a:r>
                        <a:rPr lang="en-US" sz="1400" dirty="0"/>
                        <a:t>IFN-g concentration</a:t>
                      </a:r>
                    </a:p>
                  </a:txBody>
                  <a:tcPr/>
                </a:tc>
                <a:tc>
                  <a:txBody>
                    <a:bodyPr/>
                    <a:lstStyle/>
                    <a:p>
                      <a:r>
                        <a:rPr lang="en-US" sz="1400" dirty="0"/>
                        <a:t>Number of IFN-g producing cells (spots)</a:t>
                      </a:r>
                    </a:p>
                  </a:txBody>
                  <a:tcPr/>
                </a:tc>
                <a:extLst>
                  <a:ext uri="{0D108BD9-81ED-4DB2-BD59-A6C34878D82A}">
                    <a16:rowId xmlns:a16="http://schemas.microsoft.com/office/drawing/2014/main" val="10003"/>
                  </a:ext>
                </a:extLst>
              </a:tr>
              <a:tr h="370840">
                <a:tc>
                  <a:txBody>
                    <a:bodyPr/>
                    <a:lstStyle/>
                    <a:p>
                      <a:r>
                        <a:rPr lang="en-US" sz="1400" dirty="0"/>
                        <a:t>Possible results</a:t>
                      </a:r>
                    </a:p>
                  </a:txBody>
                  <a:tcPr/>
                </a:tc>
                <a:tc>
                  <a:txBody>
                    <a:bodyPr/>
                    <a:lstStyle/>
                    <a:p>
                      <a:r>
                        <a:rPr lang="en-US" sz="1400" dirty="0"/>
                        <a:t>Positive, negative, indeterminate</a:t>
                      </a:r>
                    </a:p>
                  </a:txBody>
                  <a:tcPr/>
                </a:tc>
                <a:tc>
                  <a:txBody>
                    <a:bodyPr/>
                    <a:lstStyle/>
                    <a:p>
                      <a:r>
                        <a:rPr lang="en-US" sz="1400" dirty="0"/>
                        <a:t>Positive, negative, indeterminate, borderline</a:t>
                      </a:r>
                    </a:p>
                  </a:txBody>
                  <a:tcPr/>
                </a:tc>
                <a:extLst>
                  <a:ext uri="{0D108BD9-81ED-4DB2-BD59-A6C34878D82A}">
                    <a16:rowId xmlns:a16="http://schemas.microsoft.com/office/drawing/2014/main" val="10004"/>
                  </a:ext>
                </a:extLst>
              </a:tr>
            </a:tbl>
          </a:graphicData>
        </a:graphic>
      </p:graphicFrame>
      <p:sp>
        <p:nvSpPr>
          <p:cNvPr id="9" name="Rectangle 8"/>
          <p:cNvSpPr/>
          <p:nvPr/>
        </p:nvSpPr>
        <p:spPr>
          <a:xfrm>
            <a:off x="1615785" y="6378991"/>
            <a:ext cx="64770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Link to CDC website for TB testing fact sheets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Slide Number Placeholder 2">
            <a:extLst>
              <a:ext uri="{FF2B5EF4-FFF2-40B4-BE49-F238E27FC236}">
                <a16:creationId xmlns:a16="http://schemas.microsoft.com/office/drawing/2014/main" id="{18C3A365-0898-4541-ACCA-47DD4CD89B78}"/>
              </a:ext>
            </a:extLst>
          </p:cNvPr>
          <p:cNvSpPr>
            <a:spLocks noGrp="1"/>
          </p:cNvSpPr>
          <p:nvPr>
            <p:ph type="sldNum" sz="quarter" idx="12"/>
          </p:nvPr>
        </p:nvSpPr>
        <p:spPr/>
        <p:txBody>
          <a:bodyPr/>
          <a:lstStyle/>
          <a:p>
            <a:fld id="{77B5B291-BA1D-407A-8F59-A820FF1A9BA6}" type="slidenum">
              <a:rPr lang="en-US" smtClean="0"/>
              <a:t>35</a:t>
            </a:fld>
            <a:endParaRPr lang="en-US"/>
          </a:p>
        </p:txBody>
      </p:sp>
    </p:spTree>
    <p:extLst>
      <p:ext uri="{BB962C8B-B14F-4D97-AF65-F5344CB8AC3E}">
        <p14:creationId xmlns:p14="http://schemas.microsoft.com/office/powerpoint/2010/main" val="1956083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pPr algn="ctr"/>
            <a:r>
              <a:rPr lang="en-US" sz="4000" b="1" dirty="0">
                <a:solidFill>
                  <a:schemeClr val="accent1"/>
                </a:solidFill>
              </a:rPr>
              <a:t>IGRA Results: </a:t>
            </a:r>
            <a:br>
              <a:rPr lang="en-US" sz="4000" b="1" dirty="0">
                <a:solidFill>
                  <a:schemeClr val="accent1"/>
                </a:solidFill>
              </a:rPr>
            </a:br>
            <a:r>
              <a:rPr lang="en-US" sz="4000" b="1" dirty="0">
                <a:solidFill>
                  <a:schemeClr val="accent1"/>
                </a:solidFill>
              </a:rPr>
              <a:t>What does it mean?</a:t>
            </a:r>
          </a:p>
        </p:txBody>
      </p:sp>
      <p:sp>
        <p:nvSpPr>
          <p:cNvPr id="3" name="Content Placeholder 2"/>
          <p:cNvSpPr>
            <a:spLocks noGrp="1"/>
          </p:cNvSpPr>
          <p:nvPr>
            <p:ph idx="1"/>
          </p:nvPr>
        </p:nvSpPr>
        <p:spPr>
          <a:xfrm>
            <a:off x="457200" y="2317072"/>
            <a:ext cx="8229600" cy="3961491"/>
          </a:xfrm>
        </p:spPr>
        <p:txBody>
          <a:bodyPr>
            <a:normAutofit/>
          </a:bodyPr>
          <a:lstStyle/>
          <a:p>
            <a:pPr algn="ctr"/>
            <a:r>
              <a:rPr lang="en-US" sz="3200" dirty="0">
                <a:solidFill>
                  <a:schemeClr val="tx2">
                    <a:lumMod val="50000"/>
                  </a:schemeClr>
                </a:solidFill>
              </a:rPr>
              <a:t>Negative </a:t>
            </a:r>
            <a:r>
              <a:rPr lang="en-US" sz="3200" dirty="0"/>
              <a:t>= Negative TST</a:t>
            </a:r>
          </a:p>
          <a:p>
            <a:pPr algn="ctr"/>
            <a:endParaRPr lang="en-US" sz="3200" dirty="0"/>
          </a:p>
          <a:p>
            <a:pPr algn="ctr"/>
            <a:r>
              <a:rPr lang="en-US" sz="3200" dirty="0">
                <a:solidFill>
                  <a:schemeClr val="tx2">
                    <a:lumMod val="50000"/>
                  </a:schemeClr>
                </a:solidFill>
              </a:rPr>
              <a:t>Positive </a:t>
            </a:r>
            <a:r>
              <a:rPr lang="en-US" sz="3200" dirty="0"/>
              <a:t>= Positive TST</a:t>
            </a:r>
          </a:p>
          <a:p>
            <a:pPr algn="ctr"/>
            <a:endParaRPr lang="en-US" sz="3200" dirty="0"/>
          </a:p>
          <a:p>
            <a:pPr algn="ctr"/>
            <a:r>
              <a:rPr lang="en-US" sz="3200" dirty="0">
                <a:solidFill>
                  <a:schemeClr val="tx2">
                    <a:lumMod val="50000"/>
                  </a:schemeClr>
                </a:solidFill>
              </a:rPr>
              <a:t>Indeterminate </a:t>
            </a:r>
            <a:r>
              <a:rPr lang="en-US" sz="3200" dirty="0"/>
              <a:t>= Test failure.  </a:t>
            </a:r>
          </a:p>
          <a:p>
            <a:pPr marL="457200" lvl="1" indent="0" algn="ctr">
              <a:buNone/>
            </a:pPr>
            <a:r>
              <a:rPr lang="en-US" sz="2800" dirty="0"/>
              <a:t>- Readminister.  It may be due to </a:t>
            </a:r>
            <a:r>
              <a:rPr lang="en-US" sz="2800" dirty="0">
                <a:solidFill>
                  <a:srgbClr val="C00000"/>
                </a:solidFill>
              </a:rPr>
              <a:t>lab error </a:t>
            </a:r>
            <a:r>
              <a:rPr lang="en-US" sz="2800" dirty="0"/>
              <a:t>or </a:t>
            </a:r>
            <a:r>
              <a:rPr lang="en-US" sz="2800" dirty="0">
                <a:solidFill>
                  <a:srgbClr val="0070C0"/>
                </a:solidFill>
              </a:rPr>
              <a:t>patient anergy</a:t>
            </a:r>
            <a:r>
              <a:rPr lang="en-US" sz="2800" dirty="0"/>
              <a:t>.  </a:t>
            </a:r>
          </a:p>
        </p:txBody>
      </p:sp>
      <p:sp>
        <p:nvSpPr>
          <p:cNvPr id="4" name="Slide Number Placeholder 3">
            <a:extLst>
              <a:ext uri="{FF2B5EF4-FFF2-40B4-BE49-F238E27FC236}">
                <a16:creationId xmlns:a16="http://schemas.microsoft.com/office/drawing/2014/main" id="{6B93A9BB-8011-1444-8013-7F3296C7A7FB}"/>
              </a:ext>
            </a:extLst>
          </p:cNvPr>
          <p:cNvSpPr>
            <a:spLocks noGrp="1"/>
          </p:cNvSpPr>
          <p:nvPr>
            <p:ph type="sldNum" sz="quarter" idx="12"/>
          </p:nvPr>
        </p:nvSpPr>
        <p:spPr/>
        <p:txBody>
          <a:bodyPr/>
          <a:lstStyle/>
          <a:p>
            <a:fld id="{77B5B291-BA1D-407A-8F59-A820FF1A9BA6}" type="slidenum">
              <a:rPr lang="en-US" smtClean="0"/>
              <a:t>36</a:t>
            </a:fld>
            <a:endParaRPr lang="en-US"/>
          </a:p>
        </p:txBody>
      </p:sp>
    </p:spTree>
    <p:extLst>
      <p:ext uri="{BB962C8B-B14F-4D97-AF65-F5344CB8AC3E}">
        <p14:creationId xmlns:p14="http://schemas.microsoft.com/office/powerpoint/2010/main" val="133594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1B92-678B-42E1-9A60-4AF88077B256}"/>
              </a:ext>
            </a:extLst>
          </p:cNvPr>
          <p:cNvSpPr>
            <a:spLocks noGrp="1"/>
          </p:cNvSpPr>
          <p:nvPr>
            <p:ph type="title"/>
          </p:nvPr>
        </p:nvSpPr>
        <p:spPr>
          <a:xfrm>
            <a:off x="628650" y="-129667"/>
            <a:ext cx="7886700" cy="1325563"/>
          </a:xfrm>
        </p:spPr>
        <p:txBody>
          <a:bodyPr/>
          <a:lstStyle/>
          <a:p>
            <a:r>
              <a:rPr lang="en-US" dirty="0"/>
              <a:t>How to Interpret</a:t>
            </a:r>
            <a:r>
              <a:rPr lang="en-US" baseline="0" dirty="0"/>
              <a:t> QFT-Plus Results</a:t>
            </a:r>
            <a:endParaRPr lang="en-US" dirty="0"/>
          </a:p>
        </p:txBody>
      </p:sp>
      <p:pic>
        <p:nvPicPr>
          <p:cNvPr id="4098" name="Picture 2" descr="The purple tube or Mitogen is the positive control. A low response may indicate inability to generate IFN-y. The grey tube or Nil is the negative control which adjusts for background IFN-y. The green tube or TB1 primarily detects CD4 T Cell response. The yellow tube or TB2 optimized for detection of CD4 and CD8 T cell responses."/>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09600" y="972238"/>
            <a:ext cx="7924800" cy="281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Up Arrow 17" descr="Lack of Immune response arrow pointing to the Mitogen or positive control category.">
            <a:extLst>
              <a:ext uri="{FF2B5EF4-FFF2-40B4-BE49-F238E27FC236}">
                <a16:creationId xmlns:a16="http://schemas.microsoft.com/office/drawing/2014/main" id="{9B7631D6-4257-4213-BAE9-2E44C58B766E}"/>
              </a:ext>
            </a:extLst>
          </p:cNvPr>
          <p:cNvSpPr/>
          <p:nvPr/>
        </p:nvSpPr>
        <p:spPr>
          <a:xfrm rot="10800000" flipH="1" flipV="1">
            <a:off x="3988233" y="989040"/>
            <a:ext cx="3240916" cy="78709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normalizeH="0" baseline="0" noProof="0" dirty="0">
                <a:ln w="10160">
                  <a:noFill/>
                  <a:prstDash val="solid"/>
                </a:ln>
                <a:solidFill>
                  <a:srgbClr val="FFFFFF"/>
                </a:solidFill>
                <a:uLnTx/>
                <a:uFillTx/>
                <a:latin typeface="Calibri"/>
                <a:ea typeface="+mn-ea"/>
                <a:cs typeface="+mn-cs"/>
              </a:rPr>
              <a:t>Lack of immune response? </a:t>
            </a:r>
          </a:p>
        </p:txBody>
      </p:sp>
      <p:sp>
        <p:nvSpPr>
          <p:cNvPr id="7" name="Bent-Up Arrow 18" descr="Control failure arrow pointing at the Nil or negative control result">
            <a:extLst>
              <a:ext uri="{FF2B5EF4-FFF2-40B4-BE49-F238E27FC236}">
                <a16:creationId xmlns:a16="http://schemas.microsoft.com/office/drawing/2014/main" id="{9BEFED2A-032F-424B-AB35-A7156F746428}"/>
              </a:ext>
            </a:extLst>
          </p:cNvPr>
          <p:cNvSpPr/>
          <p:nvPr/>
        </p:nvSpPr>
        <p:spPr>
          <a:xfrm flipH="1">
            <a:off x="3988233" y="1706243"/>
            <a:ext cx="3240915" cy="7284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normalizeH="0" baseline="0" noProof="0" dirty="0">
                <a:ln w="10160">
                  <a:noFill/>
                  <a:prstDash val="solid"/>
                </a:ln>
                <a:solidFill>
                  <a:srgbClr val="FFFFFF"/>
                </a:solidFill>
                <a:uLnTx/>
                <a:uFillTx/>
                <a:latin typeface="Calibri"/>
                <a:ea typeface="+mn-ea"/>
                <a:cs typeface="+mn-cs"/>
              </a:rPr>
              <a:t>Control Failure?</a:t>
            </a:r>
          </a:p>
        </p:txBody>
      </p:sp>
      <p:pic>
        <p:nvPicPr>
          <p:cNvPr id="4099" name="Picture 3" descr="If the QFT-Plus is positive the M. TB infection is likely. In this case the Nil is less than or equal to 8 and TB1 and or TB2 minus Nil is greater than or equal to 0.35 and greater than or equal to 25 % of Nil.&#10;&#10;If the QFT-plus is negative the M. TB infection is not likely. The Nil is less than or equal to 8, Mitogen minus Nil is greater than or equal to 0.5 and the TB1 and TB2 minus Nil less than 0.35 or greater than or equal to 0.35 and less than 25% of Nil. &#10;&#10;QFT-plus is intermediate when the likelihood of M. TB infection cannot be determined. The Nil is greater than 8, Nil is less than or equal to 8 and TB1 and TB2 is less than 0.35 or greater than or equal to 0.35 and less than 25% of Nil and Mitogen minus Nil is less than 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23" y="3737189"/>
            <a:ext cx="62198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
            <a:extLst>
              <a:ext uri="{FF2B5EF4-FFF2-40B4-BE49-F238E27FC236}">
                <a16:creationId xmlns:a16="http://schemas.microsoft.com/office/drawing/2014/main" id="{71DDBDF7-2DC8-45B2-98C7-D65F2A2B6685}"/>
              </a:ext>
            </a:extLst>
          </p:cNvPr>
          <p:cNvSpPr txBox="1">
            <a:spLocks noChangeArrowheads="1"/>
          </p:cNvSpPr>
          <p:nvPr/>
        </p:nvSpPr>
        <p:spPr bwMode="auto">
          <a:xfrm>
            <a:off x="5449888" y="4511544"/>
            <a:ext cx="3160712" cy="738664"/>
          </a:xfrm>
          <a:prstGeom prst="rect">
            <a:avLst/>
          </a:prstGeom>
          <a:solidFill>
            <a:srgbClr val="0070C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The current cut off is 0.35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mn-ea"/>
                <a:cs typeface="Arial" charset="0"/>
              </a:rPr>
              <a:t>Borderline results may account for conversions/reversions</a:t>
            </a:r>
          </a:p>
        </p:txBody>
      </p:sp>
      <p:sp>
        <p:nvSpPr>
          <p:cNvPr id="4" name="Rectangle 3"/>
          <p:cNvSpPr/>
          <p:nvPr/>
        </p:nvSpPr>
        <p:spPr>
          <a:xfrm>
            <a:off x="533400" y="6306707"/>
            <a:ext cx="82296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E943"/>
                </a:solidFill>
                <a:effectLst/>
                <a:uLnTx/>
                <a:uFillTx/>
                <a:latin typeface="Calibri"/>
                <a:ea typeface="+mn-ea"/>
                <a:cs typeface="+mn-cs"/>
                <a:hlinkClick r:id="rId4"/>
              </a:rPr>
              <a:t>Link to QuantiFERON-TB Gold Plus Marketing Pamphlet</a:t>
            </a:r>
            <a:endParaRPr kumimoji="0" lang="en-US" sz="1200" b="0" i="0" u="none" strike="noStrike" kern="1200" cap="none" spc="0" normalizeH="0" baseline="0" noProof="0" dirty="0">
              <a:ln>
                <a:noFill/>
              </a:ln>
              <a:solidFill>
                <a:srgbClr val="3BE94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BE943"/>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18DBB643-FAC8-4240-83B3-BFFA4E35CF2D}"/>
              </a:ext>
            </a:extLst>
          </p:cNvPr>
          <p:cNvSpPr>
            <a:spLocks noGrp="1"/>
          </p:cNvSpPr>
          <p:nvPr>
            <p:ph type="sldNum" sz="quarter" idx="12"/>
          </p:nvPr>
        </p:nvSpPr>
        <p:spPr/>
        <p:txBody>
          <a:bodyPr/>
          <a:lstStyle/>
          <a:p>
            <a:fld id="{77B5B291-BA1D-407A-8F59-A820FF1A9BA6}" type="slidenum">
              <a:rPr lang="en-US" smtClean="0"/>
              <a:t>37</a:t>
            </a:fld>
            <a:endParaRPr lang="en-US"/>
          </a:p>
        </p:txBody>
      </p:sp>
    </p:spTree>
    <p:extLst>
      <p:ext uri="{BB962C8B-B14F-4D97-AF65-F5344CB8AC3E}">
        <p14:creationId xmlns:p14="http://schemas.microsoft.com/office/powerpoint/2010/main" val="33389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3E62-BDAF-4A29-8C32-0522F321FA74}"/>
              </a:ext>
            </a:extLst>
          </p:cNvPr>
          <p:cNvSpPr>
            <a:spLocks noGrp="1"/>
          </p:cNvSpPr>
          <p:nvPr>
            <p:ph type="title"/>
          </p:nvPr>
        </p:nvSpPr>
        <p:spPr/>
        <p:txBody>
          <a:bodyPr/>
          <a:lstStyle/>
          <a:p>
            <a:r>
              <a:rPr lang="en-US" dirty="0"/>
              <a:t>How to Interpret T-Spot</a:t>
            </a:r>
            <a:r>
              <a:rPr lang="en-US" baseline="0" dirty="0"/>
              <a:t> Results</a:t>
            </a:r>
            <a:endParaRPr lang="en-US" dirty="0"/>
          </a:p>
        </p:txBody>
      </p:sp>
      <p:pic>
        <p:nvPicPr>
          <p:cNvPr id="4" name="Picture 3" descr="Interferon-gamma is captured and presented as spots from T cells sensitized to TB infection. Results are interpreted by subtracting the spot count in the negative (Nil) control from the spot count in Panels A and B. Positive is greater than or equal to 8 spots, negative is less than or equal to 4 spots, borderline is 5, 6, or 7 spots, or invalid.&#10;&#10;The inclusion of a borderline category is intended to reduce the likelihood of false-positive or false-negative results around the test cut-off. &#10;&#10;Note: it is recommended that borderline and invalid results be retested with a new specimen.">
            <a:hlinkClick r:id="rId2"/>
            <a:extLst>
              <a:ext uri="{FF2B5EF4-FFF2-40B4-BE49-F238E27FC236}">
                <a16:creationId xmlns:a16="http://schemas.microsoft.com/office/drawing/2014/main" id="{360B9784-C10E-44F4-9DE1-B9ADFB96C6C2}"/>
              </a:ext>
            </a:extLst>
          </p:cNvPr>
          <p:cNvPicPr>
            <a:picLocks noChangeAspect="1"/>
          </p:cNvPicPr>
          <p:nvPr/>
        </p:nvPicPr>
        <p:blipFill>
          <a:blip r:embed="rId3"/>
          <a:stretch>
            <a:fillRect/>
          </a:stretch>
        </p:blipFill>
        <p:spPr>
          <a:xfrm>
            <a:off x="0" y="1275802"/>
            <a:ext cx="9144000" cy="4306396"/>
          </a:xfrm>
          <a:prstGeom prst="rect">
            <a:avLst/>
          </a:prstGeom>
        </p:spPr>
      </p:pic>
      <p:sp>
        <p:nvSpPr>
          <p:cNvPr id="3" name="Slide Number Placeholder 2">
            <a:extLst>
              <a:ext uri="{FF2B5EF4-FFF2-40B4-BE49-F238E27FC236}">
                <a16:creationId xmlns:a16="http://schemas.microsoft.com/office/drawing/2014/main" id="{218239EF-5204-8F46-80E9-E01BD5256B72}"/>
              </a:ext>
            </a:extLst>
          </p:cNvPr>
          <p:cNvSpPr>
            <a:spLocks noGrp="1"/>
          </p:cNvSpPr>
          <p:nvPr>
            <p:ph type="sldNum" sz="quarter" idx="12"/>
          </p:nvPr>
        </p:nvSpPr>
        <p:spPr/>
        <p:txBody>
          <a:bodyPr/>
          <a:lstStyle/>
          <a:p>
            <a:fld id="{77B5B291-BA1D-407A-8F59-A820FF1A9BA6}" type="slidenum">
              <a:rPr lang="en-US" smtClean="0"/>
              <a:t>38</a:t>
            </a:fld>
            <a:endParaRPr lang="en-US"/>
          </a:p>
        </p:txBody>
      </p:sp>
    </p:spTree>
    <p:extLst>
      <p:ext uri="{BB962C8B-B14F-4D97-AF65-F5344CB8AC3E}">
        <p14:creationId xmlns:p14="http://schemas.microsoft.com/office/powerpoint/2010/main" val="277304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5BD462-FA95-4506-AD9C-06B963A2EBBB}"/>
              </a:ext>
            </a:extLst>
          </p:cNvPr>
          <p:cNvSpPr>
            <a:spLocks noGrp="1"/>
          </p:cNvSpPr>
          <p:nvPr>
            <p:ph type="title"/>
          </p:nvPr>
        </p:nvSpPr>
        <p:spPr/>
        <p:txBody>
          <a:bodyPr/>
          <a:lstStyle/>
          <a:p>
            <a:pPr algn="ctr"/>
            <a:r>
              <a:rPr lang="en-US" dirty="0"/>
              <a:t>If </a:t>
            </a:r>
            <a:r>
              <a:rPr lang="en-US" dirty="0">
                <a:solidFill>
                  <a:schemeClr val="accent6">
                    <a:lumMod val="75000"/>
                  </a:schemeClr>
                </a:solidFill>
              </a:rPr>
              <a:t>Invalid</a:t>
            </a:r>
            <a:r>
              <a:rPr lang="en-US" dirty="0"/>
              <a:t>, is it due to </a:t>
            </a:r>
            <a:r>
              <a:rPr lang="en-US" dirty="0">
                <a:solidFill>
                  <a:srgbClr val="C00000"/>
                </a:solidFill>
              </a:rPr>
              <a:t>Nil</a:t>
            </a:r>
            <a:r>
              <a:rPr lang="en-US" dirty="0"/>
              <a:t> or </a:t>
            </a:r>
            <a:r>
              <a:rPr lang="en-US" dirty="0">
                <a:solidFill>
                  <a:srgbClr val="0070C0"/>
                </a:solidFill>
              </a:rPr>
              <a:t>Positive</a:t>
            </a:r>
            <a:r>
              <a:rPr lang="en-US" dirty="0"/>
              <a:t> Control?</a:t>
            </a:r>
          </a:p>
        </p:txBody>
      </p:sp>
      <p:pic>
        <p:nvPicPr>
          <p:cNvPr id="4" name="Picture 3" descr="If the results show spots on the Nil control are they invalid results and a control failure?&#10;&#10;If the results show no spots on the positive control is there a lack of immune response?">
            <a:hlinkClick r:id="rId2"/>
            <a:extLst>
              <a:ext uri="{FF2B5EF4-FFF2-40B4-BE49-F238E27FC236}">
                <a16:creationId xmlns:a16="http://schemas.microsoft.com/office/drawing/2014/main" id="{360B9784-C10E-44F4-9DE1-B9ADFB96C6C2}"/>
              </a:ext>
            </a:extLst>
          </p:cNvPr>
          <p:cNvPicPr>
            <a:picLocks noChangeAspect="1"/>
          </p:cNvPicPr>
          <p:nvPr/>
        </p:nvPicPr>
        <p:blipFill>
          <a:blip r:embed="rId3"/>
          <a:stretch>
            <a:fillRect/>
          </a:stretch>
        </p:blipFill>
        <p:spPr>
          <a:xfrm>
            <a:off x="0" y="2145248"/>
            <a:ext cx="9144000" cy="4306396"/>
          </a:xfrm>
          <a:prstGeom prst="rect">
            <a:avLst/>
          </a:prstGeom>
        </p:spPr>
      </p:pic>
      <p:sp>
        <p:nvSpPr>
          <p:cNvPr id="2" name="TextBox 1">
            <a:extLst>
              <a:ext uri="{FF2B5EF4-FFF2-40B4-BE49-F238E27FC236}">
                <a16:creationId xmlns:a16="http://schemas.microsoft.com/office/drawing/2014/main" id="{84CE736D-D438-48EE-8662-665DEB1E34AA}"/>
              </a:ext>
              <a:ext uri="{C183D7F6-B498-43B3-948B-1728B52AA6E4}">
                <adec:decorative xmlns:adec="http://schemas.microsoft.com/office/drawing/2017/decorative" val="1"/>
              </a:ext>
            </a:extLst>
          </p:cNvPr>
          <p:cNvSpPr txBox="1"/>
          <p:nvPr/>
        </p:nvSpPr>
        <p:spPr>
          <a:xfrm>
            <a:off x="5113538" y="2831977"/>
            <a:ext cx="1189608" cy="3693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Invalid?</a:t>
            </a:r>
          </a:p>
        </p:txBody>
      </p:sp>
      <p:sp>
        <p:nvSpPr>
          <p:cNvPr id="5" name="Bent-Up Arrow 18">
            <a:extLst>
              <a:ext uri="{FF2B5EF4-FFF2-40B4-BE49-F238E27FC236}">
                <a16:creationId xmlns:a16="http://schemas.microsoft.com/office/drawing/2014/main" id="{5EF999AE-2EDE-4F7A-9363-7297DF7AB520}"/>
              </a:ext>
            </a:extLst>
          </p:cNvPr>
          <p:cNvSpPr/>
          <p:nvPr/>
        </p:nvSpPr>
        <p:spPr>
          <a:xfrm flipH="1">
            <a:off x="2364148" y="3203305"/>
            <a:ext cx="2989536" cy="72845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normalizeH="0" baseline="0" noProof="0" dirty="0">
                <a:ln w="10160">
                  <a:noFill/>
                  <a:prstDash val="solid"/>
                </a:ln>
                <a:solidFill>
                  <a:srgbClr val="FFFFFF"/>
                </a:solidFill>
                <a:uLnTx/>
                <a:uFillTx/>
                <a:latin typeface="Calibri"/>
                <a:ea typeface="+mn-ea"/>
                <a:cs typeface="+mn-cs"/>
              </a:rPr>
              <a:t>Control Failure?</a:t>
            </a:r>
          </a:p>
        </p:txBody>
      </p:sp>
      <p:sp>
        <p:nvSpPr>
          <p:cNvPr id="6" name="Oval 5">
            <a:extLst>
              <a:ext uri="{FF2B5EF4-FFF2-40B4-BE49-F238E27FC236}">
                <a16:creationId xmlns:a16="http://schemas.microsoft.com/office/drawing/2014/main" id="{B3CB8E83-A5DC-4E41-AE7A-BC14D769D6B6}"/>
              </a:ext>
              <a:ext uri="{C183D7F6-B498-43B3-948B-1728B52AA6E4}">
                <adec:decorative xmlns:adec="http://schemas.microsoft.com/office/drawing/2017/decorative" val="1"/>
              </a:ext>
            </a:extLst>
          </p:cNvPr>
          <p:cNvSpPr/>
          <p:nvPr/>
        </p:nvSpPr>
        <p:spPr>
          <a:xfrm>
            <a:off x="5353684" y="3252377"/>
            <a:ext cx="683581" cy="630314"/>
          </a:xfrm>
          <a:prstGeom prst="ellipse">
            <a:avLst/>
          </a:prstGeom>
          <a:blipFill>
            <a:blip r:embed="rId4"/>
            <a:tile tx="0" ty="0" sx="100000" sy="100000" flip="none" algn="tl"/>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Bent-Up Arrow 17">
            <a:extLst>
              <a:ext uri="{FF2B5EF4-FFF2-40B4-BE49-F238E27FC236}">
                <a16:creationId xmlns:a16="http://schemas.microsoft.com/office/drawing/2014/main" id="{A61459D0-84F0-4905-9032-D89BA0DD6120}"/>
              </a:ext>
            </a:extLst>
          </p:cNvPr>
          <p:cNvSpPr/>
          <p:nvPr/>
        </p:nvSpPr>
        <p:spPr>
          <a:xfrm rot="10800000" flipH="1" flipV="1">
            <a:off x="2148395" y="5078856"/>
            <a:ext cx="3069436" cy="126414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normalizeH="0" baseline="0" noProof="0" dirty="0">
                <a:ln w="10160">
                  <a:noFill/>
                  <a:prstDash val="solid"/>
                </a:ln>
                <a:solidFill>
                  <a:srgbClr val="FFFFFF"/>
                </a:solidFill>
                <a:uLnTx/>
                <a:uFillTx/>
                <a:latin typeface="Calibri"/>
                <a:ea typeface="+mn-ea"/>
                <a:cs typeface="+mn-cs"/>
              </a:rPr>
              <a:t>Lack of immune response? </a:t>
            </a:r>
          </a:p>
        </p:txBody>
      </p:sp>
      <p:sp>
        <p:nvSpPr>
          <p:cNvPr id="8" name="Oval 7">
            <a:extLst>
              <a:ext uri="{FF2B5EF4-FFF2-40B4-BE49-F238E27FC236}">
                <a16:creationId xmlns:a16="http://schemas.microsoft.com/office/drawing/2014/main" id="{A318B22E-F64D-43F7-98F3-603F17CA2916}"/>
              </a:ext>
              <a:ext uri="{C183D7F6-B498-43B3-948B-1728B52AA6E4}">
                <adec:decorative xmlns:adec="http://schemas.microsoft.com/office/drawing/2017/decorative" val="1"/>
              </a:ext>
            </a:extLst>
          </p:cNvPr>
          <p:cNvSpPr/>
          <p:nvPr/>
        </p:nvSpPr>
        <p:spPr>
          <a:xfrm>
            <a:off x="5353683" y="5395769"/>
            <a:ext cx="683581" cy="630314"/>
          </a:xfrm>
          <a:prstGeom prst="ellipse">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F081921-970E-714F-BD28-877995AFE5DF}"/>
              </a:ext>
            </a:extLst>
          </p:cNvPr>
          <p:cNvSpPr>
            <a:spLocks noGrp="1"/>
          </p:cNvSpPr>
          <p:nvPr>
            <p:ph type="sldNum" sz="quarter" idx="12"/>
          </p:nvPr>
        </p:nvSpPr>
        <p:spPr/>
        <p:txBody>
          <a:bodyPr/>
          <a:lstStyle/>
          <a:p>
            <a:fld id="{77B5B291-BA1D-407A-8F59-A820FF1A9BA6}" type="slidenum">
              <a:rPr lang="en-US" smtClean="0"/>
              <a:t>39</a:t>
            </a:fld>
            <a:endParaRPr lang="en-US"/>
          </a:p>
        </p:txBody>
      </p:sp>
    </p:spTree>
    <p:extLst>
      <p:ext uri="{BB962C8B-B14F-4D97-AF65-F5344CB8AC3E}">
        <p14:creationId xmlns:p14="http://schemas.microsoft.com/office/powerpoint/2010/main" val="7571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F93E-5617-447C-9FCE-EC2F691160C1}"/>
              </a:ext>
            </a:extLst>
          </p:cNvPr>
          <p:cNvSpPr>
            <a:spLocks noGrp="1"/>
          </p:cNvSpPr>
          <p:nvPr>
            <p:ph type="title"/>
          </p:nvPr>
        </p:nvSpPr>
        <p:spPr/>
        <p:txBody>
          <a:bodyPr>
            <a:normAutofit fontScale="90000"/>
          </a:bodyPr>
          <a:lstStyle/>
          <a:p>
            <a:r>
              <a:rPr lang="en-US" dirty="0"/>
              <a:t>Polling slide: Have you known anyone who was ill due to TB?  (choose all that apply)</a:t>
            </a:r>
          </a:p>
        </p:txBody>
      </p:sp>
      <p:sp>
        <p:nvSpPr>
          <p:cNvPr id="3" name="Content Placeholder 2">
            <a:extLst>
              <a:ext uri="{FF2B5EF4-FFF2-40B4-BE49-F238E27FC236}">
                <a16:creationId xmlns:a16="http://schemas.microsoft.com/office/drawing/2014/main" id="{61550A90-CB0B-4102-86C3-37C4A492BB77}"/>
              </a:ext>
            </a:extLst>
          </p:cNvPr>
          <p:cNvSpPr>
            <a:spLocks noGrp="1"/>
          </p:cNvSpPr>
          <p:nvPr>
            <p:ph idx="1"/>
          </p:nvPr>
        </p:nvSpPr>
        <p:spPr>
          <a:xfrm>
            <a:off x="628650" y="2561831"/>
            <a:ext cx="7886700" cy="3615132"/>
          </a:xfrm>
        </p:spPr>
        <p:txBody>
          <a:bodyPr/>
          <a:lstStyle/>
          <a:p>
            <a:pPr marL="514350" indent="-514350">
              <a:buFont typeface="+mj-lt"/>
              <a:buAutoNum type="alphaLcParenR"/>
            </a:pPr>
            <a:r>
              <a:rPr lang="en-US" dirty="0"/>
              <a:t>Family member</a:t>
            </a:r>
          </a:p>
          <a:p>
            <a:pPr marL="514350" indent="-514350">
              <a:buFont typeface="+mj-lt"/>
              <a:buAutoNum type="alphaLcParenR"/>
            </a:pPr>
            <a:r>
              <a:rPr lang="en-US" dirty="0"/>
              <a:t>My friend or coworker</a:t>
            </a:r>
          </a:p>
          <a:p>
            <a:pPr marL="514350" indent="-514350">
              <a:buFont typeface="+mj-lt"/>
              <a:buAutoNum type="alphaLcParenR"/>
            </a:pPr>
            <a:r>
              <a:rPr lang="en-US" dirty="0"/>
              <a:t>My patient</a:t>
            </a:r>
          </a:p>
          <a:p>
            <a:pPr marL="514350" indent="-514350">
              <a:buFont typeface="+mj-lt"/>
              <a:buAutoNum type="alphaLcParenR"/>
            </a:pPr>
            <a:r>
              <a:rPr lang="en-US" dirty="0"/>
              <a:t>No one that I know personally</a:t>
            </a:r>
          </a:p>
          <a:p>
            <a:endParaRPr lang="en-US" dirty="0"/>
          </a:p>
        </p:txBody>
      </p:sp>
      <p:sp>
        <p:nvSpPr>
          <p:cNvPr id="4" name="Slide Number Placeholder 3">
            <a:extLst>
              <a:ext uri="{FF2B5EF4-FFF2-40B4-BE49-F238E27FC236}">
                <a16:creationId xmlns:a16="http://schemas.microsoft.com/office/drawing/2014/main" id="{D13CA10B-527D-2241-A8D1-9840D6B3BDC2}"/>
              </a:ext>
            </a:extLst>
          </p:cNvPr>
          <p:cNvSpPr>
            <a:spLocks noGrp="1"/>
          </p:cNvSpPr>
          <p:nvPr>
            <p:ph type="sldNum" sz="quarter" idx="12"/>
          </p:nvPr>
        </p:nvSpPr>
        <p:spPr/>
        <p:txBody>
          <a:bodyPr/>
          <a:lstStyle/>
          <a:p>
            <a:fld id="{77B5B291-BA1D-407A-8F59-A820FF1A9BA6}" type="slidenum">
              <a:rPr lang="en-US" smtClean="0"/>
              <a:t>4</a:t>
            </a:fld>
            <a:endParaRPr lang="en-US"/>
          </a:p>
        </p:txBody>
      </p:sp>
    </p:spTree>
    <p:extLst>
      <p:ext uri="{BB962C8B-B14F-4D97-AF65-F5344CB8AC3E}">
        <p14:creationId xmlns:p14="http://schemas.microsoft.com/office/powerpoint/2010/main" val="4168040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98437"/>
            <a:ext cx="7886700" cy="1325563"/>
          </a:xfrm>
        </p:spPr>
        <p:txBody>
          <a:bodyPr>
            <a:noAutofit/>
          </a:bodyPr>
          <a:lstStyle/>
          <a:p>
            <a:pPr algn="ctr"/>
            <a:r>
              <a:rPr lang="en-US" sz="4000" b="1" dirty="0">
                <a:solidFill>
                  <a:schemeClr val="accent1"/>
                </a:solidFill>
                <a:ea typeface="+mn-ea"/>
                <a:cs typeface="+mn-cs"/>
              </a:rPr>
              <a:t>TST Quality Assurance</a:t>
            </a:r>
          </a:p>
        </p:txBody>
      </p:sp>
      <p:pic>
        <p:nvPicPr>
          <p:cNvPr id="4" name="Picture 3" descr="Screenshot of the Quality control procedural observation checklists that can be found at the link to CDC guidance on MMWR that is below."/>
          <p:cNvPicPr/>
          <p:nvPr/>
        </p:nvPicPr>
        <p:blipFill rotWithShape="1">
          <a:blip r:embed="rId2" cstate="print">
            <a:extLst>
              <a:ext uri="{28A0092B-C50C-407E-A947-70E740481C1C}">
                <a14:useLocalDpi xmlns:a14="http://schemas.microsoft.com/office/drawing/2010/main" val="0"/>
              </a:ext>
            </a:extLst>
          </a:blip>
          <a:srcRect/>
          <a:stretch/>
        </p:blipFill>
        <p:spPr bwMode="auto">
          <a:xfrm>
            <a:off x="419100" y="1371600"/>
            <a:ext cx="4152900" cy="3810000"/>
          </a:xfrm>
          <a:prstGeom prst="rect">
            <a:avLst/>
          </a:prstGeom>
          <a:ln>
            <a:noFill/>
          </a:ln>
          <a:extLst>
            <a:ext uri="{53640926-AAD7-44D8-BBD7-CCE9431645EC}">
              <a14:shadowObscured xmlns:a14="http://schemas.microsoft.com/office/drawing/2010/main"/>
            </a:ext>
          </a:extLst>
        </p:spPr>
      </p:pic>
      <p:sp>
        <p:nvSpPr>
          <p:cNvPr id="8" name="Content Placeholder 7"/>
          <p:cNvSpPr>
            <a:spLocks noGrp="1"/>
          </p:cNvSpPr>
          <p:nvPr>
            <p:ph idx="1"/>
          </p:nvPr>
        </p:nvSpPr>
        <p:spPr>
          <a:xfrm>
            <a:off x="457200" y="5486400"/>
            <a:ext cx="8229600" cy="990600"/>
          </a:xfrm>
        </p:spPr>
        <p:txBody>
          <a:bodyPr>
            <a:normAutofit fontScale="92500" lnSpcReduction="20000"/>
          </a:bodyPr>
          <a:lstStyle/>
          <a:p>
            <a:r>
              <a:rPr lang="en-US" dirty="0"/>
              <a:t>CDC’s MMWR: Guidelines for Preventing the Transmission of Mycobacterium tuberculosis in Health Care Settings, 2005. Appendix F:  </a:t>
            </a:r>
            <a:r>
              <a:rPr lang="en-US" dirty="0">
                <a:hlinkClick r:id="rId3"/>
              </a:rPr>
              <a:t>Link to CDC Guidance on MMWR</a:t>
            </a:r>
            <a:r>
              <a:rPr lang="en-US" dirty="0"/>
              <a:t> </a:t>
            </a:r>
          </a:p>
        </p:txBody>
      </p:sp>
      <p:pic>
        <p:nvPicPr>
          <p:cNvPr id="5" name="Picture 4">
            <a:extLs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00" y="1676400"/>
            <a:ext cx="4497070" cy="3390900"/>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A5174577-E8F3-734D-8E9C-07B63BBC2E23}"/>
              </a:ext>
            </a:extLst>
          </p:cNvPr>
          <p:cNvSpPr>
            <a:spLocks noGrp="1"/>
          </p:cNvSpPr>
          <p:nvPr>
            <p:ph type="sldNum" sz="quarter" idx="12"/>
          </p:nvPr>
        </p:nvSpPr>
        <p:spPr/>
        <p:txBody>
          <a:bodyPr/>
          <a:lstStyle/>
          <a:p>
            <a:fld id="{77B5B291-BA1D-407A-8F59-A820FF1A9BA6}" type="slidenum">
              <a:rPr lang="en-US" smtClean="0"/>
              <a:t>40</a:t>
            </a:fld>
            <a:endParaRPr lang="en-US"/>
          </a:p>
        </p:txBody>
      </p:sp>
    </p:spTree>
    <p:extLst>
      <p:ext uri="{BB962C8B-B14F-4D97-AF65-F5344CB8AC3E}">
        <p14:creationId xmlns:p14="http://schemas.microsoft.com/office/powerpoint/2010/main" val="596645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CC25-FD51-4A61-8228-34DDB27FF5CD}"/>
              </a:ext>
            </a:extLst>
          </p:cNvPr>
          <p:cNvSpPr>
            <a:spLocks noGrp="1"/>
          </p:cNvSpPr>
          <p:nvPr>
            <p:ph type="title"/>
          </p:nvPr>
        </p:nvSpPr>
        <p:spPr/>
        <p:txBody>
          <a:bodyPr/>
          <a:lstStyle/>
          <a:p>
            <a:pPr algn="ctr"/>
            <a:r>
              <a:rPr lang="en-US" b="1" dirty="0">
                <a:solidFill>
                  <a:schemeClr val="accent2"/>
                </a:solidFill>
              </a:rPr>
              <a:t>It’s positive. . .what’s next?</a:t>
            </a:r>
          </a:p>
        </p:txBody>
      </p:sp>
      <p:pic>
        <p:nvPicPr>
          <p:cNvPr id="4" name="Content Placeholder 3" descr="General principles. &#10;During the pretreatment clinical evaluation, the health care provider should take the following steps to decide whether to treat the patient for LTBI: exclude active TB disease, confirm the diagnosis of untreated or inadequately treated LTBI, and assess the risk of progression to active TB disease. We recommend that patients at increased risk of developing active TB disease generally be treated for LTBI and followed until treatment is completed. ">
            <a:extLst>
              <a:ext uri="{FF2B5EF4-FFF2-40B4-BE49-F238E27FC236}">
                <a16:creationId xmlns:a16="http://schemas.microsoft.com/office/drawing/2014/main" id="{D3D29AC4-79A2-4812-B74B-DFC9F305A742}"/>
              </a:ext>
            </a:extLst>
          </p:cNvPr>
          <p:cNvPicPr>
            <a:picLocks noGrp="1" noChangeAspect="1"/>
          </p:cNvPicPr>
          <p:nvPr>
            <p:ph idx="1"/>
          </p:nvPr>
        </p:nvPicPr>
        <p:blipFill>
          <a:blip r:embed="rId2"/>
          <a:stretch>
            <a:fillRect/>
          </a:stretch>
        </p:blipFill>
        <p:spPr>
          <a:xfrm>
            <a:off x="628650" y="1429305"/>
            <a:ext cx="4170488" cy="4230755"/>
          </a:xfrm>
          <a:prstGeom prst="rect">
            <a:avLst/>
          </a:prstGeom>
        </p:spPr>
      </p:pic>
      <p:pic>
        <p:nvPicPr>
          <p:cNvPr id="5" name="Picture 4" descr="Clinical evaluation components. Review the following information concerning the essential components of clinical evaluation: One, medical history. two, symptom review. Three, focused physical examination. Four, chest radiography. Five, bacteriologic studies if needed. Six, baseline lab tests if needed. Seven, diagnosis of LTBI.">
            <a:extLst>
              <a:ext uri="{FF2B5EF4-FFF2-40B4-BE49-F238E27FC236}">
                <a16:creationId xmlns:a16="http://schemas.microsoft.com/office/drawing/2014/main" id="{C871A6E9-021D-4A41-879F-24E4B317B6A2}"/>
              </a:ext>
            </a:extLst>
          </p:cNvPr>
          <p:cNvPicPr>
            <a:picLocks noChangeAspect="1"/>
          </p:cNvPicPr>
          <p:nvPr/>
        </p:nvPicPr>
        <p:blipFill>
          <a:blip r:embed="rId3"/>
          <a:stretch>
            <a:fillRect/>
          </a:stretch>
        </p:blipFill>
        <p:spPr>
          <a:xfrm>
            <a:off x="4973162" y="1429305"/>
            <a:ext cx="3835151" cy="4230755"/>
          </a:xfrm>
          <a:prstGeom prst="rect">
            <a:avLst/>
          </a:prstGeom>
        </p:spPr>
      </p:pic>
      <p:sp>
        <p:nvSpPr>
          <p:cNvPr id="6" name="TextBox 5">
            <a:extLst>
              <a:ext uri="{FF2B5EF4-FFF2-40B4-BE49-F238E27FC236}">
                <a16:creationId xmlns:a16="http://schemas.microsoft.com/office/drawing/2014/main" id="{5953306A-3290-41FB-9E02-92986DF61E23}"/>
              </a:ext>
            </a:extLst>
          </p:cNvPr>
          <p:cNvSpPr txBox="1"/>
          <p:nvPr/>
        </p:nvSpPr>
        <p:spPr>
          <a:xfrm>
            <a:off x="628650" y="5788240"/>
            <a:ext cx="8179663" cy="1200329"/>
          </a:xfrm>
          <a:prstGeom prst="rect">
            <a:avLst/>
          </a:prstGeom>
          <a:noFill/>
        </p:spPr>
        <p:txBody>
          <a:bodyPr wrap="square" rtlCol="0">
            <a:spAutoFit/>
          </a:bodyPr>
          <a:lstStyle/>
          <a:p>
            <a:r>
              <a:rPr lang="en-US" dirty="0">
                <a:solidFill>
                  <a:srgbClr val="254355"/>
                </a:solidFill>
                <a:latin typeface="Franklin Gothic Medium" panose="020B0603020102020204" pitchFamily="34" charset="0"/>
              </a:rPr>
              <a:t>Section 3: Testing and Treatment of Latent Tuberculosis Infection in the United States</a:t>
            </a:r>
          </a:p>
          <a:p>
            <a:r>
              <a:rPr lang="en-US" dirty="0">
                <a:solidFill>
                  <a:srgbClr val="7E7E7E"/>
                </a:solidFill>
                <a:latin typeface="Franklin Gothic Medium" panose="020B0603020102020204" pitchFamily="34" charset="0"/>
              </a:rPr>
              <a:t>NSTC/NTCA Clinical Recommendations | February 2021</a:t>
            </a:r>
          </a:p>
          <a:p>
            <a:r>
              <a:rPr lang="en-US" dirty="0"/>
              <a:t> </a:t>
            </a:r>
          </a:p>
        </p:txBody>
      </p:sp>
      <p:sp>
        <p:nvSpPr>
          <p:cNvPr id="7" name="Rectangle 6">
            <a:extLst>
              <a:ext uri="{FF2B5EF4-FFF2-40B4-BE49-F238E27FC236}">
                <a16:creationId xmlns:a16="http://schemas.microsoft.com/office/drawing/2014/main" id="{343D6FC2-DE35-492A-9116-5235BC7A224A}"/>
              </a:ext>
              <a:ext uri="{C183D7F6-B498-43B3-948B-1728B52AA6E4}">
                <adec:decorative xmlns:adec="http://schemas.microsoft.com/office/drawing/2017/decorative" val="1"/>
              </a:ext>
            </a:extLst>
          </p:cNvPr>
          <p:cNvSpPr/>
          <p:nvPr/>
        </p:nvSpPr>
        <p:spPr>
          <a:xfrm>
            <a:off x="5228948" y="3897297"/>
            <a:ext cx="3286402" cy="523783"/>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r"/>
            <a:r>
              <a:rPr lang="en-US" dirty="0">
                <a:solidFill>
                  <a:schemeClr val="accent2"/>
                </a:solidFill>
              </a:rPr>
              <a:t>If needed</a:t>
            </a:r>
          </a:p>
        </p:txBody>
      </p:sp>
      <p:sp>
        <p:nvSpPr>
          <p:cNvPr id="3" name="Slide Number Placeholder 2">
            <a:extLst>
              <a:ext uri="{FF2B5EF4-FFF2-40B4-BE49-F238E27FC236}">
                <a16:creationId xmlns:a16="http://schemas.microsoft.com/office/drawing/2014/main" id="{8C29EF6C-9CFC-B747-920B-A0D724B7FBFD}"/>
              </a:ext>
            </a:extLst>
          </p:cNvPr>
          <p:cNvSpPr>
            <a:spLocks noGrp="1"/>
          </p:cNvSpPr>
          <p:nvPr>
            <p:ph type="sldNum" sz="quarter" idx="12"/>
          </p:nvPr>
        </p:nvSpPr>
        <p:spPr/>
        <p:txBody>
          <a:bodyPr/>
          <a:lstStyle/>
          <a:p>
            <a:fld id="{77B5B291-BA1D-407A-8F59-A820FF1A9BA6}" type="slidenum">
              <a:rPr lang="en-US" smtClean="0"/>
              <a:t>41</a:t>
            </a:fld>
            <a:endParaRPr lang="en-US"/>
          </a:p>
        </p:txBody>
      </p:sp>
    </p:spTree>
    <p:extLst>
      <p:ext uri="{BB962C8B-B14F-4D97-AF65-F5344CB8AC3E}">
        <p14:creationId xmlns:p14="http://schemas.microsoft.com/office/powerpoint/2010/main" val="42170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CF1F-4C62-41CD-A881-9153CB69C6B9}"/>
              </a:ext>
            </a:extLst>
          </p:cNvPr>
          <p:cNvSpPr>
            <a:spLocks noGrp="1"/>
          </p:cNvSpPr>
          <p:nvPr>
            <p:ph type="title"/>
          </p:nvPr>
        </p:nvSpPr>
        <p:spPr>
          <a:xfrm>
            <a:off x="628650" y="1166790"/>
            <a:ext cx="3252265" cy="2262209"/>
          </a:xfrm>
        </p:spPr>
        <p:txBody>
          <a:bodyPr>
            <a:normAutofit/>
          </a:bodyPr>
          <a:lstStyle/>
          <a:p>
            <a:pPr algn="ctr"/>
            <a:r>
              <a:rPr lang="en-US" sz="3600" dirty="0"/>
              <a:t>Flyer</a:t>
            </a:r>
            <a:r>
              <a:rPr lang="en-US" sz="3600" baseline="0" dirty="0"/>
              <a:t> for New Mexico Department of Health</a:t>
            </a:r>
            <a:endParaRPr lang="en-US" sz="3600" dirty="0"/>
          </a:p>
        </p:txBody>
      </p:sp>
      <p:pic>
        <p:nvPicPr>
          <p:cNvPr id="10242" name="Picture 2" descr="Bilingual Spanish flyer that outlines the symptoms of TB and valley fever: persistent cough, constant fatigue, fever or night sweats, and weight lo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0915" y="39441"/>
            <a:ext cx="5263085" cy="677911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EF7F97C-D0E2-9E4F-A245-FC282E667A8B}"/>
              </a:ext>
            </a:extLst>
          </p:cNvPr>
          <p:cNvSpPr>
            <a:spLocks noGrp="1"/>
          </p:cNvSpPr>
          <p:nvPr>
            <p:ph type="sldNum" sz="quarter" idx="12"/>
          </p:nvPr>
        </p:nvSpPr>
        <p:spPr/>
        <p:txBody>
          <a:bodyPr/>
          <a:lstStyle/>
          <a:p>
            <a:fld id="{77B5B291-BA1D-407A-8F59-A820FF1A9BA6}" type="slidenum">
              <a:rPr lang="en-US" smtClean="0"/>
              <a:t>42</a:t>
            </a:fld>
            <a:endParaRPr lang="en-US"/>
          </a:p>
        </p:txBody>
      </p:sp>
    </p:spTree>
    <p:extLst>
      <p:ext uri="{BB962C8B-B14F-4D97-AF65-F5344CB8AC3E}">
        <p14:creationId xmlns:p14="http://schemas.microsoft.com/office/powerpoint/2010/main" val="219316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8D4B-D98C-4CBC-8DE3-D6AC42A33FF8}"/>
              </a:ext>
            </a:extLst>
          </p:cNvPr>
          <p:cNvSpPr>
            <a:spLocks noGrp="1"/>
          </p:cNvSpPr>
          <p:nvPr>
            <p:ph type="title"/>
          </p:nvPr>
        </p:nvSpPr>
        <p:spPr>
          <a:xfrm>
            <a:off x="6143348" y="1483713"/>
            <a:ext cx="2372002" cy="3505538"/>
          </a:xfrm>
        </p:spPr>
        <p:txBody>
          <a:bodyPr>
            <a:normAutofit/>
          </a:bodyPr>
          <a:lstStyle/>
          <a:p>
            <a:pPr algn="ctr"/>
            <a:r>
              <a:rPr lang="en-US" b="1" dirty="0">
                <a:solidFill>
                  <a:schemeClr val="accent2"/>
                </a:solidFill>
              </a:rPr>
              <a:t>HIV Test?</a:t>
            </a:r>
            <a:br>
              <a:rPr lang="en-US" b="1" dirty="0">
                <a:solidFill>
                  <a:schemeClr val="accent2"/>
                </a:solidFill>
              </a:rPr>
            </a:br>
            <a:br>
              <a:rPr lang="en-US" b="1" dirty="0">
                <a:solidFill>
                  <a:schemeClr val="accent2"/>
                </a:solidFill>
              </a:rPr>
            </a:br>
            <a:r>
              <a:rPr lang="en-US" b="1" dirty="0">
                <a:solidFill>
                  <a:schemeClr val="accent2"/>
                </a:solidFill>
              </a:rPr>
              <a:t>Hepatitis screen?</a:t>
            </a:r>
          </a:p>
        </p:txBody>
      </p:sp>
      <p:pic>
        <p:nvPicPr>
          <p:cNvPr id="3" name="Picture 2" descr="Baseline lab tests. Obtain baseline tests for aspartate aminotransferase (AST), alanine aminotransferase (ALT), and complete blood count (CBC) for the following patients: all patients with HIV infection, patients with daily or heavy alcohol use, liver disease, or chronic hepatitis, pregnant and postpartum patients (up to 2 to 3 months after delivery), patients currently injecting drugs, patients with prior elevated serum transaminase concentrations, patients with hematologic conditions, and other patients based on clinical discretion. Test for hepatitis A, B, and C antibodies, as indicated. Offer HIV testing for all patients who do not know their HIV status. Some patients will require periodic follow-up lab studies based on the results of the baseline tests, the prescribed regimen, and individual patient characteristics.">
            <a:extLst>
              <a:ext uri="{FF2B5EF4-FFF2-40B4-BE49-F238E27FC236}">
                <a16:creationId xmlns:a16="http://schemas.microsoft.com/office/drawing/2014/main" id="{56A878FE-9D36-4ABF-AE8D-03B2B5419F70}"/>
              </a:ext>
            </a:extLst>
          </p:cNvPr>
          <p:cNvPicPr>
            <a:picLocks noChangeAspect="1"/>
          </p:cNvPicPr>
          <p:nvPr/>
        </p:nvPicPr>
        <p:blipFill>
          <a:blip r:embed="rId2"/>
          <a:stretch>
            <a:fillRect/>
          </a:stretch>
        </p:blipFill>
        <p:spPr>
          <a:xfrm>
            <a:off x="628650" y="794862"/>
            <a:ext cx="5143632" cy="5268276"/>
          </a:xfrm>
          <a:prstGeom prst="rect">
            <a:avLst/>
          </a:prstGeom>
        </p:spPr>
      </p:pic>
      <p:sp>
        <p:nvSpPr>
          <p:cNvPr id="4" name="Slide Number Placeholder 3">
            <a:extLst>
              <a:ext uri="{FF2B5EF4-FFF2-40B4-BE49-F238E27FC236}">
                <a16:creationId xmlns:a16="http://schemas.microsoft.com/office/drawing/2014/main" id="{14659267-C353-4745-B54F-9A3DBD540BE5}"/>
              </a:ext>
            </a:extLst>
          </p:cNvPr>
          <p:cNvSpPr>
            <a:spLocks noGrp="1"/>
          </p:cNvSpPr>
          <p:nvPr>
            <p:ph type="sldNum" sz="quarter" idx="12"/>
          </p:nvPr>
        </p:nvSpPr>
        <p:spPr/>
        <p:txBody>
          <a:bodyPr/>
          <a:lstStyle/>
          <a:p>
            <a:fld id="{77B5B291-BA1D-407A-8F59-A820FF1A9BA6}" type="slidenum">
              <a:rPr lang="en-US" smtClean="0"/>
              <a:t>43</a:t>
            </a:fld>
            <a:endParaRPr lang="en-US"/>
          </a:p>
        </p:txBody>
      </p:sp>
    </p:spTree>
    <p:extLst>
      <p:ext uri="{BB962C8B-B14F-4D97-AF65-F5344CB8AC3E}">
        <p14:creationId xmlns:p14="http://schemas.microsoft.com/office/powerpoint/2010/main" val="975250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8E0C-1508-4E49-9743-DDC41B32B577}"/>
              </a:ext>
            </a:extLst>
          </p:cNvPr>
          <p:cNvSpPr>
            <a:spLocks noGrp="1"/>
          </p:cNvSpPr>
          <p:nvPr>
            <p:ph type="title"/>
          </p:nvPr>
        </p:nvSpPr>
        <p:spPr/>
        <p:txBody>
          <a:bodyPr/>
          <a:lstStyle/>
          <a:p>
            <a:pPr algn="ctr"/>
            <a:r>
              <a:rPr lang="en-US" b="1" dirty="0">
                <a:solidFill>
                  <a:schemeClr val="accent2"/>
                </a:solidFill>
              </a:rPr>
              <a:t>Baseline lab tests (ALT/AST, CBC)</a:t>
            </a:r>
          </a:p>
        </p:txBody>
      </p:sp>
      <p:sp>
        <p:nvSpPr>
          <p:cNvPr id="3" name="Content Placeholder 2">
            <a:extLst>
              <a:ext uri="{FF2B5EF4-FFF2-40B4-BE49-F238E27FC236}">
                <a16:creationId xmlns:a16="http://schemas.microsoft.com/office/drawing/2014/main" id="{A4E8BA7F-622D-45B0-A5FA-8817E80D8EFE}"/>
              </a:ext>
            </a:extLst>
          </p:cNvPr>
          <p:cNvSpPr>
            <a:spLocks noGrp="1"/>
          </p:cNvSpPr>
          <p:nvPr>
            <p:ph idx="1"/>
          </p:nvPr>
        </p:nvSpPr>
        <p:spPr/>
        <p:txBody>
          <a:bodyPr>
            <a:normAutofit fontScale="92500" lnSpcReduction="20000"/>
          </a:bodyPr>
          <a:lstStyle/>
          <a:p>
            <a:r>
              <a:rPr lang="en-US" dirty="0"/>
              <a:t>Not routinely indicated unless:</a:t>
            </a:r>
          </a:p>
          <a:p>
            <a:pPr lvl="1"/>
            <a:r>
              <a:rPr lang="en-US" dirty="0"/>
              <a:t>Pregnant or postpartum (within 3 months post delivery)</a:t>
            </a:r>
          </a:p>
          <a:p>
            <a:pPr lvl="1"/>
            <a:r>
              <a:rPr lang="en-US" dirty="0"/>
              <a:t>Daily or heavy alcohol use (monitor closely)</a:t>
            </a:r>
          </a:p>
          <a:p>
            <a:pPr lvl="1"/>
            <a:r>
              <a:rPr lang="en-US" dirty="0"/>
              <a:t>Liver disease, hepatitis, or history of elevated liver enzymes</a:t>
            </a:r>
          </a:p>
          <a:p>
            <a:pPr lvl="1"/>
            <a:r>
              <a:rPr lang="en-US" dirty="0"/>
              <a:t>All patients with HIV infection</a:t>
            </a:r>
          </a:p>
          <a:p>
            <a:pPr lvl="1"/>
            <a:r>
              <a:rPr lang="en-US" dirty="0"/>
              <a:t>Current IV drug use</a:t>
            </a:r>
          </a:p>
          <a:p>
            <a:pPr lvl="1"/>
            <a:r>
              <a:rPr lang="en-US" dirty="0"/>
              <a:t>Taking other hepatotoxic medications</a:t>
            </a:r>
          </a:p>
          <a:p>
            <a:r>
              <a:rPr lang="en-US" dirty="0"/>
              <a:t>Repeat at least monthly if abnormal.</a:t>
            </a:r>
          </a:p>
          <a:p>
            <a:r>
              <a:rPr lang="en-US" dirty="0"/>
              <a:t>Monitor all patients for symptoms of possible hepatotoxicity and test if symptoms develop. </a:t>
            </a:r>
          </a:p>
          <a:p>
            <a:r>
              <a:rPr lang="en-US" dirty="0"/>
              <a:t>Hold TB meds if ALT/AST &gt;3  times normal with symptoms, or &gt;5 times normal without symptoms</a:t>
            </a:r>
          </a:p>
        </p:txBody>
      </p:sp>
      <p:sp>
        <p:nvSpPr>
          <p:cNvPr id="4" name="Slide Number Placeholder 3">
            <a:extLst>
              <a:ext uri="{FF2B5EF4-FFF2-40B4-BE49-F238E27FC236}">
                <a16:creationId xmlns:a16="http://schemas.microsoft.com/office/drawing/2014/main" id="{60F4AFEB-1539-6044-97E8-07082337E470}"/>
              </a:ext>
            </a:extLst>
          </p:cNvPr>
          <p:cNvSpPr>
            <a:spLocks noGrp="1"/>
          </p:cNvSpPr>
          <p:nvPr>
            <p:ph type="sldNum" sz="quarter" idx="12"/>
          </p:nvPr>
        </p:nvSpPr>
        <p:spPr/>
        <p:txBody>
          <a:bodyPr/>
          <a:lstStyle/>
          <a:p>
            <a:fld id="{77B5B291-BA1D-407A-8F59-A820FF1A9BA6}" type="slidenum">
              <a:rPr lang="en-US" smtClean="0"/>
              <a:t>44</a:t>
            </a:fld>
            <a:endParaRPr lang="en-US"/>
          </a:p>
        </p:txBody>
      </p:sp>
    </p:spTree>
    <p:extLst>
      <p:ext uri="{BB962C8B-B14F-4D97-AF65-F5344CB8AC3E}">
        <p14:creationId xmlns:p14="http://schemas.microsoft.com/office/powerpoint/2010/main" val="15455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71FF-AC10-47DB-9269-0C0DB9E1050F}"/>
              </a:ext>
            </a:extLst>
          </p:cNvPr>
          <p:cNvSpPr>
            <a:spLocks noGrp="1"/>
          </p:cNvSpPr>
          <p:nvPr>
            <p:ph type="title"/>
          </p:nvPr>
        </p:nvSpPr>
        <p:spPr/>
        <p:txBody>
          <a:bodyPr/>
          <a:lstStyle/>
          <a:p>
            <a:pPr algn="ctr"/>
            <a:r>
              <a:rPr lang="en-US" b="1" dirty="0">
                <a:solidFill>
                  <a:schemeClr val="accent2"/>
                </a:solidFill>
              </a:rPr>
              <a:t>Who would benefit from taking Vitamin B6 with INH?</a:t>
            </a:r>
          </a:p>
        </p:txBody>
      </p:sp>
      <p:sp>
        <p:nvSpPr>
          <p:cNvPr id="3" name="Content Placeholder 2">
            <a:extLst>
              <a:ext uri="{FF2B5EF4-FFF2-40B4-BE49-F238E27FC236}">
                <a16:creationId xmlns:a16="http://schemas.microsoft.com/office/drawing/2014/main" id="{9E07C38B-FDE1-49C8-AF6C-4A007052A333}"/>
              </a:ext>
            </a:extLst>
          </p:cNvPr>
          <p:cNvSpPr>
            <a:spLocks noGrp="1"/>
          </p:cNvSpPr>
          <p:nvPr>
            <p:ph idx="1"/>
          </p:nvPr>
        </p:nvSpPr>
        <p:spPr/>
        <p:txBody>
          <a:bodyPr>
            <a:normAutofit fontScale="92500" lnSpcReduction="10000"/>
          </a:bodyPr>
          <a:lstStyle/>
          <a:p>
            <a:r>
              <a:rPr lang="en-US" dirty="0"/>
              <a:t>People at risk for neuropathy such as:</a:t>
            </a:r>
          </a:p>
          <a:p>
            <a:pPr lvl="1"/>
            <a:r>
              <a:rPr lang="en-US" dirty="0"/>
              <a:t>Pregnant/Postpartum/breastfeeding women</a:t>
            </a:r>
          </a:p>
          <a:p>
            <a:pPr lvl="1"/>
            <a:r>
              <a:rPr lang="en-US" dirty="0"/>
              <a:t>Diabetics</a:t>
            </a:r>
          </a:p>
          <a:p>
            <a:pPr lvl="1"/>
            <a:r>
              <a:rPr lang="en-US" dirty="0"/>
              <a:t>People living with HIV</a:t>
            </a:r>
          </a:p>
          <a:p>
            <a:pPr lvl="1"/>
            <a:r>
              <a:rPr lang="en-US" dirty="0"/>
              <a:t>People with heavy alcohol use</a:t>
            </a:r>
          </a:p>
          <a:p>
            <a:pPr lvl="1"/>
            <a:r>
              <a:rPr lang="en-US" dirty="0"/>
              <a:t>Malnutrition (or diets without milk/meat)</a:t>
            </a:r>
          </a:p>
          <a:p>
            <a:pPr lvl="1"/>
            <a:r>
              <a:rPr lang="en-US" dirty="0"/>
              <a:t>Chronic renal failure</a:t>
            </a:r>
          </a:p>
          <a:p>
            <a:pPr lvl="1"/>
            <a:r>
              <a:rPr lang="en-US" dirty="0"/>
              <a:t>Exclusively breastfeed infants (reportable! consult with TB expert)</a:t>
            </a:r>
          </a:p>
          <a:p>
            <a:r>
              <a:rPr lang="en-US" dirty="0"/>
              <a:t>25 to 50 mg every day (or 50 mg once a week for 3HP)</a:t>
            </a:r>
          </a:p>
          <a:p>
            <a:r>
              <a:rPr lang="en-US" i="1" dirty="0"/>
              <a:t>Note: cumulative high doses (100 to 200 mg a day) can cause toxicity that manifests as neuropathy</a:t>
            </a:r>
          </a:p>
          <a:p>
            <a:endParaRPr lang="en-US" dirty="0"/>
          </a:p>
        </p:txBody>
      </p:sp>
      <p:sp>
        <p:nvSpPr>
          <p:cNvPr id="4" name="Slide Number Placeholder 3">
            <a:extLst>
              <a:ext uri="{FF2B5EF4-FFF2-40B4-BE49-F238E27FC236}">
                <a16:creationId xmlns:a16="http://schemas.microsoft.com/office/drawing/2014/main" id="{A9DDAAD6-EAC1-9C48-B3B8-9EAECF66C338}"/>
              </a:ext>
            </a:extLst>
          </p:cNvPr>
          <p:cNvSpPr>
            <a:spLocks noGrp="1"/>
          </p:cNvSpPr>
          <p:nvPr>
            <p:ph type="sldNum" sz="quarter" idx="12"/>
          </p:nvPr>
        </p:nvSpPr>
        <p:spPr/>
        <p:txBody>
          <a:bodyPr/>
          <a:lstStyle/>
          <a:p>
            <a:fld id="{77B5B291-BA1D-407A-8F59-A820FF1A9BA6}" type="slidenum">
              <a:rPr lang="en-US" smtClean="0"/>
              <a:t>45</a:t>
            </a:fld>
            <a:endParaRPr lang="en-US"/>
          </a:p>
        </p:txBody>
      </p:sp>
    </p:spTree>
    <p:extLst>
      <p:ext uri="{BB962C8B-B14F-4D97-AF65-F5344CB8AC3E}">
        <p14:creationId xmlns:p14="http://schemas.microsoft.com/office/powerpoint/2010/main" val="19863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A772-070F-4ECC-9D5A-9F55EE907090}"/>
              </a:ext>
            </a:extLst>
          </p:cNvPr>
          <p:cNvSpPr>
            <a:spLocks noGrp="1"/>
          </p:cNvSpPr>
          <p:nvPr>
            <p:ph type="title"/>
          </p:nvPr>
        </p:nvSpPr>
        <p:spPr>
          <a:xfrm>
            <a:off x="628650" y="365125"/>
            <a:ext cx="7886700" cy="1747760"/>
          </a:xfrm>
        </p:spPr>
        <p:txBody>
          <a:bodyPr>
            <a:normAutofit fontScale="90000"/>
          </a:bodyPr>
          <a:lstStyle/>
          <a:p>
            <a:pPr algn="ctr"/>
            <a:r>
              <a:rPr lang="en-US" dirty="0">
                <a:latin typeface="Bernard MT Condensed" panose="02050806060905020404" pitchFamily="18" charset="0"/>
              </a:rPr>
              <a:t>Current Events: </a:t>
            </a:r>
            <a:br>
              <a:rPr lang="en-US" dirty="0">
                <a:latin typeface="Bernard MT Condensed" panose="02050806060905020404" pitchFamily="18" charset="0"/>
              </a:rPr>
            </a:br>
            <a:r>
              <a:rPr lang="en-US" dirty="0">
                <a:latin typeface="Bernard MT Condensed" panose="02050806060905020404" pitchFamily="18" charset="0"/>
              </a:rPr>
              <a:t>COVID-19 Vaccine &amp; TB Tests</a:t>
            </a:r>
            <a:br>
              <a:rPr lang="en-US" dirty="0">
                <a:latin typeface="Bernard MT Condensed" panose="02050806060905020404" pitchFamily="18" charset="0"/>
              </a:rPr>
            </a:br>
            <a:r>
              <a:rPr lang="en-US" dirty="0">
                <a:latin typeface="Bernard MT Condensed" panose="02050806060905020404" pitchFamily="18" charset="0"/>
              </a:rPr>
              <a:t>(TST/IGRA)</a:t>
            </a:r>
          </a:p>
        </p:txBody>
      </p:sp>
      <p:sp>
        <p:nvSpPr>
          <p:cNvPr id="6" name="Content Placeholder 5">
            <a:extLst>
              <a:ext uri="{FF2B5EF4-FFF2-40B4-BE49-F238E27FC236}">
                <a16:creationId xmlns:a16="http://schemas.microsoft.com/office/drawing/2014/main" id="{E735A147-F04E-4007-8815-7E5C2E916E19}"/>
              </a:ext>
            </a:extLst>
          </p:cNvPr>
          <p:cNvSpPr>
            <a:spLocks noGrp="1"/>
          </p:cNvSpPr>
          <p:nvPr>
            <p:ph idx="1"/>
          </p:nvPr>
        </p:nvSpPr>
        <p:spPr>
          <a:xfrm>
            <a:off x="628650" y="2512381"/>
            <a:ext cx="7886700" cy="3664581"/>
          </a:xfrm>
        </p:spPr>
        <p:txBody>
          <a:bodyPr/>
          <a:lstStyle/>
          <a:p>
            <a:pPr algn="ctr"/>
            <a:r>
              <a:rPr lang="en-US" dirty="0"/>
              <a:t>Per CDC:</a:t>
            </a:r>
          </a:p>
        </p:txBody>
      </p:sp>
      <p:pic>
        <p:nvPicPr>
          <p:cNvPr id="7" name="Picture 6" descr="The TST is not expected to have an effect on the safety or the effectiveness of COVID-19 vaccine. IGRAs are blood tests and, thus, do not affect vaccine safety or effectiveness. &#10;&#10;The reliability of a positive TST or IGRA result after COVID-19 vaccination is expected to be the same as without the vaccination. COVID-19 vaccination is not expected to cause false positive results from a TB test that is done at the same encounter as or after COVID-19 vaccination.&#10;&#10;The reliability of a negative TST or IGRA result after COVID-19 vaccination has not been studied. &#10;&#10;The TST is not a vaccine. The guidance for separating other vaccines from COVID-19 vaccination by at least 2 weeks in time does not apply to the TST because the TST is not a vaccine.">
            <a:hlinkClick r:id="rId2"/>
            <a:extLst>
              <a:ext uri="{FF2B5EF4-FFF2-40B4-BE49-F238E27FC236}">
                <a16:creationId xmlns:a16="http://schemas.microsoft.com/office/drawing/2014/main" id="{CCF1586E-2BAD-4F5E-B054-8E46BF893B2A}"/>
              </a:ext>
            </a:extLst>
          </p:cNvPr>
          <p:cNvPicPr>
            <a:picLocks noChangeAspect="1"/>
          </p:cNvPicPr>
          <p:nvPr/>
        </p:nvPicPr>
        <p:blipFill>
          <a:blip r:embed="rId3"/>
          <a:stretch>
            <a:fillRect/>
          </a:stretch>
        </p:blipFill>
        <p:spPr>
          <a:xfrm>
            <a:off x="690794" y="2961770"/>
            <a:ext cx="8002831" cy="2463959"/>
          </a:xfrm>
          <a:prstGeom prst="rect">
            <a:avLst/>
          </a:prstGeom>
        </p:spPr>
      </p:pic>
      <p:sp>
        <p:nvSpPr>
          <p:cNvPr id="3" name="Slide Number Placeholder 2">
            <a:extLst>
              <a:ext uri="{FF2B5EF4-FFF2-40B4-BE49-F238E27FC236}">
                <a16:creationId xmlns:a16="http://schemas.microsoft.com/office/drawing/2014/main" id="{53E521B6-C0DD-384A-BA0C-5BB47264C2C1}"/>
              </a:ext>
            </a:extLst>
          </p:cNvPr>
          <p:cNvSpPr>
            <a:spLocks noGrp="1"/>
          </p:cNvSpPr>
          <p:nvPr>
            <p:ph type="sldNum" sz="quarter" idx="12"/>
          </p:nvPr>
        </p:nvSpPr>
        <p:spPr/>
        <p:txBody>
          <a:bodyPr/>
          <a:lstStyle/>
          <a:p>
            <a:fld id="{77B5B291-BA1D-407A-8F59-A820FF1A9BA6}" type="slidenum">
              <a:rPr lang="en-US" smtClean="0"/>
              <a:t>46</a:t>
            </a:fld>
            <a:endParaRPr lang="en-US"/>
          </a:p>
        </p:txBody>
      </p:sp>
    </p:spTree>
    <p:extLst>
      <p:ext uri="{BB962C8B-B14F-4D97-AF65-F5344CB8AC3E}">
        <p14:creationId xmlns:p14="http://schemas.microsoft.com/office/powerpoint/2010/main" val="21179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A772-070F-4ECC-9D5A-9F55EE907090}"/>
              </a:ext>
            </a:extLst>
          </p:cNvPr>
          <p:cNvSpPr>
            <a:spLocks noGrp="1"/>
          </p:cNvSpPr>
          <p:nvPr>
            <p:ph type="title"/>
          </p:nvPr>
        </p:nvSpPr>
        <p:spPr>
          <a:xfrm>
            <a:off x="628650" y="365126"/>
            <a:ext cx="7886700" cy="1641227"/>
          </a:xfrm>
        </p:spPr>
        <p:txBody>
          <a:bodyPr>
            <a:normAutofit fontScale="90000"/>
          </a:bodyPr>
          <a:lstStyle/>
          <a:p>
            <a:pPr algn="ctr"/>
            <a:r>
              <a:rPr lang="en-US" dirty="0">
                <a:latin typeface="Bernard MT Condensed" panose="02050806060905020404" pitchFamily="18" charset="0"/>
              </a:rPr>
              <a:t>Current Events: </a:t>
            </a:r>
            <a:br>
              <a:rPr lang="en-US" dirty="0">
                <a:latin typeface="Bernard MT Condensed" panose="02050806060905020404" pitchFamily="18" charset="0"/>
              </a:rPr>
            </a:br>
            <a:r>
              <a:rPr lang="en-US" dirty="0">
                <a:latin typeface="Bernard MT Condensed" panose="02050806060905020404" pitchFamily="18" charset="0"/>
              </a:rPr>
              <a:t>COVID-19 Vaccine &amp; TB Tests (TST/IGRA)</a:t>
            </a:r>
          </a:p>
        </p:txBody>
      </p:sp>
      <p:sp>
        <p:nvSpPr>
          <p:cNvPr id="6" name="Content Placeholder 5">
            <a:extLst>
              <a:ext uri="{FF2B5EF4-FFF2-40B4-BE49-F238E27FC236}">
                <a16:creationId xmlns:a16="http://schemas.microsoft.com/office/drawing/2014/main" id="{E735A147-F04E-4007-8815-7E5C2E916E19}"/>
              </a:ext>
            </a:extLst>
          </p:cNvPr>
          <p:cNvSpPr>
            <a:spLocks noGrp="1"/>
          </p:cNvSpPr>
          <p:nvPr>
            <p:ph idx="1"/>
          </p:nvPr>
        </p:nvSpPr>
        <p:spPr>
          <a:xfrm>
            <a:off x="628650" y="2272683"/>
            <a:ext cx="7886700" cy="3904280"/>
          </a:xfrm>
        </p:spPr>
        <p:txBody>
          <a:bodyPr>
            <a:normAutofit/>
          </a:bodyPr>
          <a:lstStyle/>
          <a:p>
            <a:r>
              <a:rPr lang="en-US" dirty="0"/>
              <a:t>COVID-19 vaccines should not be delayed due to testing for LTBI. </a:t>
            </a:r>
          </a:p>
          <a:p>
            <a:r>
              <a:rPr lang="en-US" dirty="0"/>
              <a:t>Timing recommendation: </a:t>
            </a:r>
          </a:p>
          <a:p>
            <a:pPr lvl="1"/>
            <a:r>
              <a:rPr lang="en-US" dirty="0"/>
              <a:t>TST or IGRA before the COVID vaccine (can be at same encounter)</a:t>
            </a:r>
          </a:p>
          <a:p>
            <a:r>
              <a:rPr lang="en-US" dirty="0"/>
              <a:t>Options for recently vaccinated people:</a:t>
            </a:r>
          </a:p>
          <a:p>
            <a:pPr lvl="1"/>
            <a:r>
              <a:rPr lang="en-US" dirty="0"/>
              <a:t>Wait 4 weeks after second shot OR</a:t>
            </a:r>
          </a:p>
          <a:p>
            <a:pPr lvl="1"/>
            <a:r>
              <a:rPr lang="en-US" dirty="0"/>
              <a:t>Can perform TST/IGRA, with plans to repeat in future (at least 4 weeks after second shot) if negative. </a:t>
            </a:r>
          </a:p>
        </p:txBody>
      </p:sp>
      <p:sp>
        <p:nvSpPr>
          <p:cNvPr id="3" name="Slide Number Placeholder 2">
            <a:extLst>
              <a:ext uri="{FF2B5EF4-FFF2-40B4-BE49-F238E27FC236}">
                <a16:creationId xmlns:a16="http://schemas.microsoft.com/office/drawing/2014/main" id="{5FBCBEF3-8716-354E-BDC4-81E923FA9541}"/>
              </a:ext>
            </a:extLst>
          </p:cNvPr>
          <p:cNvSpPr>
            <a:spLocks noGrp="1"/>
          </p:cNvSpPr>
          <p:nvPr>
            <p:ph type="sldNum" sz="quarter" idx="12"/>
          </p:nvPr>
        </p:nvSpPr>
        <p:spPr/>
        <p:txBody>
          <a:bodyPr/>
          <a:lstStyle/>
          <a:p>
            <a:fld id="{77B5B291-BA1D-407A-8F59-A820FF1A9BA6}" type="slidenum">
              <a:rPr lang="en-US" smtClean="0"/>
              <a:t>47</a:t>
            </a:fld>
            <a:endParaRPr lang="en-US"/>
          </a:p>
        </p:txBody>
      </p:sp>
    </p:spTree>
    <p:extLst>
      <p:ext uri="{BB962C8B-B14F-4D97-AF65-F5344CB8AC3E}">
        <p14:creationId xmlns:p14="http://schemas.microsoft.com/office/powerpoint/2010/main" val="36627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8E05-F297-4A6C-BC57-ED79F967101F}"/>
              </a:ext>
            </a:extLst>
          </p:cNvPr>
          <p:cNvSpPr>
            <a:spLocks noGrp="1"/>
          </p:cNvSpPr>
          <p:nvPr>
            <p:ph type="title"/>
          </p:nvPr>
        </p:nvSpPr>
        <p:spPr/>
        <p:txBody>
          <a:bodyPr>
            <a:normAutofit/>
          </a:bodyPr>
          <a:lstStyle/>
          <a:p>
            <a:pPr algn="ctr"/>
            <a:r>
              <a:rPr lang="en-US" dirty="0">
                <a:solidFill>
                  <a:schemeClr val="bg1"/>
                </a:solidFill>
                <a:latin typeface="Bernard MT Condensed" panose="02050806060905020404" pitchFamily="18" charset="0"/>
              </a:rPr>
              <a:t>Current Events: Health Care Worker TB Screening Requirements</a:t>
            </a:r>
          </a:p>
        </p:txBody>
      </p:sp>
      <p:sp>
        <p:nvSpPr>
          <p:cNvPr id="4" name="Text Placeholder 3">
            <a:extLst>
              <a:ext uri="{FF2B5EF4-FFF2-40B4-BE49-F238E27FC236}">
                <a16:creationId xmlns:a16="http://schemas.microsoft.com/office/drawing/2014/main" id="{32690D57-CC88-46BA-BEFA-551DCB01DB20}"/>
              </a:ext>
            </a:extLst>
          </p:cNvPr>
          <p:cNvSpPr>
            <a:spLocks noGrp="1"/>
          </p:cNvSpPr>
          <p:nvPr>
            <p:ph type="body" idx="1"/>
          </p:nvPr>
        </p:nvSpPr>
        <p:spPr>
          <a:solidFill>
            <a:schemeClr val="bg1"/>
          </a:solidFill>
        </p:spPr>
        <p:txBody>
          <a:bodyPr>
            <a:normAutofit lnSpcReduction="10000"/>
          </a:bodyPr>
          <a:lstStyle/>
          <a:p>
            <a:r>
              <a:rPr lang="en-US" dirty="0"/>
              <a:t>Arizona Administrative Code:</a:t>
            </a:r>
          </a:p>
          <a:p>
            <a:r>
              <a:rPr lang="en-US" dirty="0">
                <a:hlinkClick r:id="rId2"/>
              </a:rPr>
              <a:t>R9-10-113</a:t>
            </a:r>
            <a:r>
              <a:rPr lang="en-US" dirty="0"/>
              <a:t> </a:t>
            </a:r>
            <a:r>
              <a:rPr lang="en-US" dirty="0" err="1"/>
              <a:t>pg</a:t>
            </a:r>
            <a:r>
              <a:rPr lang="en-US" dirty="0"/>
              <a:t> 26 &amp; 27</a:t>
            </a:r>
          </a:p>
        </p:txBody>
      </p:sp>
      <p:sp>
        <p:nvSpPr>
          <p:cNvPr id="5" name="Content Placeholder 4">
            <a:extLst>
              <a:ext uri="{FF2B5EF4-FFF2-40B4-BE49-F238E27FC236}">
                <a16:creationId xmlns:a16="http://schemas.microsoft.com/office/drawing/2014/main" id="{F5EA5881-C2D0-4CD4-8ABA-1DADB1BEDF0D}"/>
              </a:ext>
            </a:extLst>
          </p:cNvPr>
          <p:cNvSpPr>
            <a:spLocks noGrp="1"/>
          </p:cNvSpPr>
          <p:nvPr>
            <p:ph sz="half" idx="2"/>
          </p:nvPr>
        </p:nvSpPr>
        <p:spPr>
          <a:solidFill>
            <a:schemeClr val="bg2"/>
          </a:solidFill>
        </p:spPr>
        <p:txBody>
          <a:bodyPr>
            <a:normAutofit lnSpcReduction="10000"/>
          </a:bodyPr>
          <a:lstStyle/>
          <a:p>
            <a:r>
              <a:rPr lang="en-US" dirty="0"/>
              <a:t>Applies to health care facilities licensed by the state of Arizona</a:t>
            </a:r>
          </a:p>
          <a:p>
            <a:r>
              <a:rPr lang="en-US" dirty="0"/>
              <a:t>Refers to CDC’s </a:t>
            </a:r>
            <a:r>
              <a:rPr lang="en-US" dirty="0">
                <a:hlinkClick r:id="rId3"/>
              </a:rPr>
              <a:t>2005 MMWR</a:t>
            </a:r>
            <a:endParaRPr lang="en-US" dirty="0"/>
          </a:p>
          <a:p>
            <a:r>
              <a:rPr lang="en-US" dirty="0"/>
              <a:t>Updated every 5 years (last in 2018/19). Request for early update has been made.</a:t>
            </a:r>
          </a:p>
        </p:txBody>
      </p:sp>
      <p:sp>
        <p:nvSpPr>
          <p:cNvPr id="6" name="Text Placeholder 5">
            <a:extLst>
              <a:ext uri="{FF2B5EF4-FFF2-40B4-BE49-F238E27FC236}">
                <a16:creationId xmlns:a16="http://schemas.microsoft.com/office/drawing/2014/main" id="{C4C22941-DBE8-425D-968A-18013017A964}"/>
              </a:ext>
            </a:extLst>
          </p:cNvPr>
          <p:cNvSpPr>
            <a:spLocks noGrp="1"/>
          </p:cNvSpPr>
          <p:nvPr>
            <p:ph type="body" sz="quarter" idx="3"/>
          </p:nvPr>
        </p:nvSpPr>
        <p:spPr>
          <a:solidFill>
            <a:schemeClr val="bg1"/>
          </a:solidFill>
        </p:spPr>
        <p:txBody>
          <a:bodyPr>
            <a:normAutofit lnSpcReduction="10000"/>
          </a:bodyPr>
          <a:lstStyle/>
          <a:p>
            <a:r>
              <a:rPr lang="en-US" dirty="0"/>
              <a:t>CDC Updates (</a:t>
            </a:r>
            <a:r>
              <a:rPr lang="en-US" dirty="0">
                <a:hlinkClick r:id="rId4"/>
              </a:rPr>
              <a:t>2019</a:t>
            </a:r>
            <a:r>
              <a:rPr lang="en-US" dirty="0"/>
              <a:t>)</a:t>
            </a:r>
          </a:p>
        </p:txBody>
      </p:sp>
      <p:sp>
        <p:nvSpPr>
          <p:cNvPr id="7" name="Content Placeholder 6">
            <a:extLst>
              <a:ext uri="{FF2B5EF4-FFF2-40B4-BE49-F238E27FC236}">
                <a16:creationId xmlns:a16="http://schemas.microsoft.com/office/drawing/2014/main" id="{FE78F680-AB8E-4F80-B135-3F34165C5891}"/>
              </a:ext>
            </a:extLst>
          </p:cNvPr>
          <p:cNvSpPr>
            <a:spLocks noGrp="1"/>
          </p:cNvSpPr>
          <p:nvPr>
            <p:ph sz="quarter" idx="4"/>
          </p:nvPr>
        </p:nvSpPr>
        <p:spPr>
          <a:solidFill>
            <a:schemeClr val="bg2"/>
          </a:solidFill>
        </p:spPr>
        <p:txBody>
          <a:bodyPr>
            <a:normAutofit lnSpcReduction="10000"/>
          </a:bodyPr>
          <a:lstStyle/>
          <a:p>
            <a:r>
              <a:rPr lang="en-US" dirty="0"/>
              <a:t>Companion Document (</a:t>
            </a:r>
            <a:r>
              <a:rPr lang="en-US" dirty="0">
                <a:hlinkClick r:id="rId5"/>
              </a:rPr>
              <a:t>2020</a:t>
            </a:r>
            <a:r>
              <a:rPr lang="en-US" dirty="0"/>
              <a:t>) provides guidance on how to implement</a:t>
            </a:r>
          </a:p>
          <a:p>
            <a:r>
              <a:rPr lang="en-US" dirty="0"/>
              <a:t>Caveat for medium risk health care facilities in AZ: annual testing still required based on AAC</a:t>
            </a:r>
          </a:p>
          <a:p>
            <a:r>
              <a:rPr lang="en-US" dirty="0"/>
              <a:t>Most facilities are low risk in AZ (</a:t>
            </a:r>
            <a:r>
              <a:rPr lang="en-US" dirty="0">
                <a:hlinkClick r:id="rId6"/>
              </a:rPr>
              <a:t>Appendix B</a:t>
            </a:r>
            <a:r>
              <a:rPr lang="en-US" dirty="0"/>
              <a:t>)</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650A9C38-2517-6140-94B1-6FCC8A408432}"/>
              </a:ext>
            </a:extLst>
          </p:cNvPr>
          <p:cNvSpPr>
            <a:spLocks noGrp="1"/>
          </p:cNvSpPr>
          <p:nvPr>
            <p:ph type="sldNum" sz="quarter" idx="12"/>
          </p:nvPr>
        </p:nvSpPr>
        <p:spPr/>
        <p:txBody>
          <a:bodyPr/>
          <a:lstStyle/>
          <a:p>
            <a:fld id="{77B5B291-BA1D-407A-8F59-A820FF1A9BA6}" type="slidenum">
              <a:rPr lang="en-US" smtClean="0"/>
              <a:t>48</a:t>
            </a:fld>
            <a:endParaRPr lang="en-US"/>
          </a:p>
        </p:txBody>
      </p:sp>
    </p:spTree>
    <p:extLst>
      <p:ext uri="{BB962C8B-B14F-4D97-AF65-F5344CB8AC3E}">
        <p14:creationId xmlns:p14="http://schemas.microsoft.com/office/powerpoint/2010/main" val="26673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818D60-C535-486B-A468-A5B82F1DCD53}"/>
              </a:ext>
            </a:extLst>
          </p:cNvPr>
          <p:cNvSpPr>
            <a:spLocks noGrp="1"/>
          </p:cNvSpPr>
          <p:nvPr>
            <p:ph type="title"/>
          </p:nvPr>
        </p:nvSpPr>
        <p:spPr/>
        <p:txBody>
          <a:bodyPr>
            <a:normAutofit/>
          </a:bodyPr>
          <a:lstStyle/>
          <a:p>
            <a:pPr algn="ctr"/>
            <a:r>
              <a:rPr lang="en-US" sz="4000" dirty="0">
                <a:latin typeface="Bernard MT Condensed" panose="02050806060905020404" pitchFamily="18" charset="0"/>
              </a:rPr>
              <a:t>What would implementation of new guideline look like?</a:t>
            </a:r>
          </a:p>
        </p:txBody>
      </p:sp>
      <p:sp>
        <p:nvSpPr>
          <p:cNvPr id="8" name="Content Placeholder 7">
            <a:extLst>
              <a:ext uri="{FF2B5EF4-FFF2-40B4-BE49-F238E27FC236}">
                <a16:creationId xmlns:a16="http://schemas.microsoft.com/office/drawing/2014/main" id="{3EDD31D9-E7CC-4CDD-B557-3341B20879E0}"/>
              </a:ext>
            </a:extLst>
          </p:cNvPr>
          <p:cNvSpPr>
            <a:spLocks noGrp="1"/>
          </p:cNvSpPr>
          <p:nvPr>
            <p:ph idx="1"/>
          </p:nvPr>
        </p:nvSpPr>
        <p:spPr/>
        <p:txBody>
          <a:bodyPr>
            <a:normAutofit fontScale="77500" lnSpcReduction="20000"/>
          </a:bodyPr>
          <a:lstStyle/>
          <a:p>
            <a:pPr fontAlgn="base"/>
            <a:r>
              <a:rPr lang="en-US" b="1" dirty="0"/>
              <a:t>Baseline Screening of all Health Care Personnel </a:t>
            </a:r>
            <a:r>
              <a:rPr lang="en-US" dirty="0"/>
              <a:t>(see Appendix 2 on who is Health Care Personnel) with Appendix 3 (or similar document)</a:t>
            </a:r>
          </a:p>
          <a:p>
            <a:pPr fontAlgn="base"/>
            <a:r>
              <a:rPr lang="en-US" b="1" dirty="0"/>
              <a:t>Baseline Testing of all Health Care Personnel </a:t>
            </a:r>
            <a:r>
              <a:rPr lang="en-US" dirty="0"/>
              <a:t>(if they do not have a documented history of TB infection or disease) with blood test or TST.  Note that TST should be a two-step in circumstances following Box 1 of the 2005 MMWR. </a:t>
            </a:r>
          </a:p>
          <a:p>
            <a:pPr fontAlgn="base"/>
            <a:r>
              <a:rPr lang="en-US" b="1" dirty="0"/>
              <a:t>Encourage LTBI treatment</a:t>
            </a:r>
            <a:r>
              <a:rPr lang="en-US" dirty="0"/>
              <a:t>. For untreated LTBI, Appendix 4.  They will then be screened annually (Appendix 7).</a:t>
            </a:r>
          </a:p>
          <a:p>
            <a:pPr fontAlgn="base"/>
            <a:r>
              <a:rPr lang="en-US" b="1" dirty="0"/>
              <a:t>Annual TB Education</a:t>
            </a:r>
            <a:r>
              <a:rPr lang="en-US" dirty="0"/>
              <a:t>.  (see Appendix 6).</a:t>
            </a:r>
          </a:p>
          <a:p>
            <a:pPr fontAlgn="base"/>
            <a:r>
              <a:rPr lang="en-US" b="1" dirty="0"/>
              <a:t>Annual Facility Risk Assessment </a:t>
            </a:r>
            <a:r>
              <a:rPr lang="en-US" dirty="0"/>
              <a:t>(</a:t>
            </a:r>
            <a:r>
              <a:rPr lang="en-US" dirty="0">
                <a:hlinkClick r:id="rId2"/>
              </a:rPr>
              <a:t>Appendix B</a:t>
            </a:r>
            <a:r>
              <a:rPr lang="en-US" dirty="0"/>
              <a:t> of 2005 MMWR.  See Appendix 1 for suggested amendments to wording.)</a:t>
            </a:r>
          </a:p>
          <a:p>
            <a:pPr fontAlgn="base"/>
            <a:r>
              <a:rPr lang="en-US" dirty="0"/>
              <a:t>If there are any TB exposures in the facility, coordination and sharing of contact investigation data with local health department.</a:t>
            </a:r>
          </a:p>
          <a:p>
            <a:endParaRPr lang="en-US" dirty="0"/>
          </a:p>
        </p:txBody>
      </p:sp>
      <p:sp>
        <p:nvSpPr>
          <p:cNvPr id="9" name="Rectangle 8">
            <a:extLst>
              <a:ext uri="{FF2B5EF4-FFF2-40B4-BE49-F238E27FC236}">
                <a16:creationId xmlns:a16="http://schemas.microsoft.com/office/drawing/2014/main" id="{EB1E9D3E-6D3A-423E-A5AE-FA41DF80E6DE}"/>
              </a:ext>
              <a:ext uri="{C183D7F6-B498-43B3-948B-1728B52AA6E4}">
                <adec:decorative xmlns:adec="http://schemas.microsoft.com/office/drawing/2017/decorative" val="1"/>
              </a:ext>
            </a:extLst>
          </p:cNvPr>
          <p:cNvSpPr/>
          <p:nvPr/>
        </p:nvSpPr>
        <p:spPr>
          <a:xfrm rot="19039803">
            <a:off x="908369" y="2453061"/>
            <a:ext cx="6247336" cy="2215991"/>
          </a:xfrm>
          <a:prstGeom prst="rect">
            <a:avLst/>
          </a:prstGeom>
          <a:noFill/>
        </p:spPr>
        <p:txBody>
          <a:bodyPr wrap="square" lIns="91440" tIns="45720" rIns="91440" bIns="45720">
            <a:spAutoFit/>
          </a:bodyPr>
          <a:lstStyle/>
          <a:p>
            <a:pPr algn="ctr"/>
            <a:r>
              <a:rPr lang="en-US" sz="13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DRAFT</a:t>
            </a:r>
          </a:p>
        </p:txBody>
      </p:sp>
      <p:sp>
        <p:nvSpPr>
          <p:cNvPr id="2" name="Slide Number Placeholder 1">
            <a:extLst>
              <a:ext uri="{FF2B5EF4-FFF2-40B4-BE49-F238E27FC236}">
                <a16:creationId xmlns:a16="http://schemas.microsoft.com/office/drawing/2014/main" id="{D592E3AD-0644-A948-8C39-82C004A192B4}"/>
              </a:ext>
            </a:extLst>
          </p:cNvPr>
          <p:cNvSpPr>
            <a:spLocks noGrp="1"/>
          </p:cNvSpPr>
          <p:nvPr>
            <p:ph type="sldNum" sz="quarter" idx="12"/>
          </p:nvPr>
        </p:nvSpPr>
        <p:spPr/>
        <p:txBody>
          <a:bodyPr/>
          <a:lstStyle/>
          <a:p>
            <a:fld id="{77B5B291-BA1D-407A-8F59-A820FF1A9BA6}" type="slidenum">
              <a:rPr lang="en-US" smtClean="0"/>
              <a:t>49</a:t>
            </a:fld>
            <a:endParaRPr lang="en-US"/>
          </a:p>
        </p:txBody>
      </p:sp>
    </p:spTree>
    <p:extLst>
      <p:ext uri="{BB962C8B-B14F-4D97-AF65-F5344CB8AC3E}">
        <p14:creationId xmlns:p14="http://schemas.microsoft.com/office/powerpoint/2010/main" val="303964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E1CBC-A7AE-4FD4-ABEF-7E2C738C52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4" y="0"/>
            <a:ext cx="9185564" cy="68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702780D-AC53-4503-8E20-695124184E62}"/>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6C9E9812-BE6B-439F-8681-D157F2452E0E}"/>
              </a:ext>
            </a:extLst>
          </p:cNvPr>
          <p:cNvSpPr>
            <a:spLocks noGrp="1"/>
          </p:cNvSpPr>
          <p:nvPr>
            <p:ph idx="1"/>
          </p:nvPr>
        </p:nvSpPr>
        <p:spPr>
          <a:solidFill>
            <a:srgbClr val="00620D"/>
          </a:solidFill>
        </p:spPr>
        <p:txBody>
          <a:bodyPr/>
          <a:lstStyle/>
          <a:p>
            <a:r>
              <a:rPr lang="en-US" dirty="0">
                <a:solidFill>
                  <a:schemeClr val="bg1"/>
                </a:solidFill>
              </a:rPr>
              <a:t>Review latest statewide TB data</a:t>
            </a:r>
          </a:p>
          <a:p>
            <a:r>
              <a:rPr lang="en-US" dirty="0">
                <a:solidFill>
                  <a:schemeClr val="bg1"/>
                </a:solidFill>
              </a:rPr>
              <a:t>Know where to find the latest updates on LTBI testing and treatment</a:t>
            </a:r>
          </a:p>
          <a:p>
            <a:pPr lvl="1"/>
            <a:r>
              <a:rPr lang="en-US" dirty="0">
                <a:solidFill>
                  <a:schemeClr val="bg1"/>
                </a:solidFill>
              </a:rPr>
              <a:t>With a special focus on HIV</a:t>
            </a:r>
          </a:p>
          <a:p>
            <a:r>
              <a:rPr lang="en-US" dirty="0">
                <a:solidFill>
                  <a:schemeClr val="bg1"/>
                </a:solidFill>
              </a:rPr>
              <a:t>Apply 2021’s Clinical Recommendations on LTBI Testing and Treatment to community health settings</a:t>
            </a:r>
          </a:p>
          <a:p>
            <a:r>
              <a:rPr lang="en-US" dirty="0">
                <a:solidFill>
                  <a:schemeClr val="bg1"/>
                </a:solidFill>
              </a:rPr>
              <a:t>Discuss how to address current challenges in testing and treatment, such as drug shortages &amp;  impurities, and the COVID vaccine</a:t>
            </a:r>
          </a:p>
        </p:txBody>
      </p:sp>
      <p:sp>
        <p:nvSpPr>
          <p:cNvPr id="5" name="Slide Number Placeholder 4">
            <a:extLst>
              <a:ext uri="{FF2B5EF4-FFF2-40B4-BE49-F238E27FC236}">
                <a16:creationId xmlns:a16="http://schemas.microsoft.com/office/drawing/2014/main" id="{AFF12C3E-A163-8148-8A56-A12408988F10}"/>
              </a:ext>
            </a:extLst>
          </p:cNvPr>
          <p:cNvSpPr>
            <a:spLocks noGrp="1"/>
          </p:cNvSpPr>
          <p:nvPr>
            <p:ph type="sldNum" sz="quarter" idx="12"/>
          </p:nvPr>
        </p:nvSpPr>
        <p:spPr/>
        <p:txBody>
          <a:bodyPr/>
          <a:lstStyle/>
          <a:p>
            <a:fld id="{77B5B291-BA1D-407A-8F59-A820FF1A9BA6}" type="slidenum">
              <a:rPr lang="en-US" smtClean="0"/>
              <a:t>5</a:t>
            </a:fld>
            <a:endParaRPr lang="en-US"/>
          </a:p>
        </p:txBody>
      </p:sp>
    </p:spTree>
    <p:extLst>
      <p:ext uri="{BB962C8B-B14F-4D97-AF65-F5344CB8AC3E}">
        <p14:creationId xmlns:p14="http://schemas.microsoft.com/office/powerpoint/2010/main" val="4403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04FE-7756-4CD0-B6F3-C20E4F32E2D3}"/>
              </a:ext>
            </a:extLst>
          </p:cNvPr>
          <p:cNvSpPr>
            <a:spLocks noGrp="1"/>
          </p:cNvSpPr>
          <p:nvPr>
            <p:ph type="title"/>
          </p:nvPr>
        </p:nvSpPr>
        <p:spPr/>
        <p:txBody>
          <a:bodyPr>
            <a:normAutofit/>
          </a:bodyPr>
          <a:lstStyle/>
          <a:p>
            <a:pPr algn="ctr"/>
            <a:r>
              <a:rPr lang="en-US" sz="4000" dirty="0">
                <a:latin typeface="Bernard MT Condensed" panose="02050806060905020404" pitchFamily="18" charset="0"/>
              </a:rPr>
              <a:t>Current Events: Drug Impurities</a:t>
            </a:r>
          </a:p>
        </p:txBody>
      </p:sp>
      <p:pic>
        <p:nvPicPr>
          <p:cNvPr id="4" name="Picture 3" descr="FDA updates and press announcements on Nitrosamines in Rifampin and Rifapentine">
            <a:hlinkClick r:id="rId2"/>
            <a:extLst>
              <a:ext uri="{FF2B5EF4-FFF2-40B4-BE49-F238E27FC236}">
                <a16:creationId xmlns:a16="http://schemas.microsoft.com/office/drawing/2014/main" id="{7DFF7626-5E0F-4D0B-BE4A-EDB2B995F471}"/>
              </a:ext>
            </a:extLst>
          </p:cNvPr>
          <p:cNvPicPr>
            <a:picLocks noChangeAspect="1"/>
          </p:cNvPicPr>
          <p:nvPr/>
        </p:nvPicPr>
        <p:blipFill>
          <a:blip r:embed="rId3"/>
          <a:stretch>
            <a:fillRect/>
          </a:stretch>
        </p:blipFill>
        <p:spPr>
          <a:xfrm>
            <a:off x="628650" y="1781200"/>
            <a:ext cx="8096666" cy="1378021"/>
          </a:xfrm>
          <a:prstGeom prst="rect">
            <a:avLst/>
          </a:prstGeom>
        </p:spPr>
      </p:pic>
      <p:pic>
        <p:nvPicPr>
          <p:cNvPr id="7" name="Content Placeholder 6" descr="August 26, 2020 the FDA recently became aware of nitrosamine impurities in certain samples of rifampin and rifapentine.">
            <a:extLst>
              <a:ext uri="{FF2B5EF4-FFF2-40B4-BE49-F238E27FC236}">
                <a16:creationId xmlns:a16="http://schemas.microsoft.com/office/drawing/2014/main" id="{6F732B0F-EAD5-47D2-9648-F7FD0FF0F0FA}"/>
              </a:ext>
            </a:extLst>
          </p:cNvPr>
          <p:cNvPicPr>
            <a:picLocks noGrp="1" noChangeAspect="1"/>
          </p:cNvPicPr>
          <p:nvPr>
            <p:ph idx="1"/>
          </p:nvPr>
        </p:nvPicPr>
        <p:blipFill>
          <a:blip r:embed="rId4"/>
          <a:stretch>
            <a:fillRect/>
          </a:stretch>
        </p:blipFill>
        <p:spPr>
          <a:xfrm>
            <a:off x="872935" y="3249732"/>
            <a:ext cx="7398130" cy="762039"/>
          </a:xfrm>
          <a:prstGeom prst="rect">
            <a:avLst/>
          </a:prstGeom>
        </p:spPr>
      </p:pic>
      <p:pic>
        <p:nvPicPr>
          <p:cNvPr id="8" name="Picture 7" descr="October 29, 2020: update, the FDA not objecting to rifapentine with CPNP at or below 20 ppm remaining on the market.">
            <a:extLst>
              <a:ext uri="{FF2B5EF4-FFF2-40B4-BE49-F238E27FC236}">
                <a16:creationId xmlns:a16="http://schemas.microsoft.com/office/drawing/2014/main" id="{12073374-497E-42C0-AC72-90662B8457C6}"/>
              </a:ext>
            </a:extLst>
          </p:cNvPr>
          <p:cNvPicPr>
            <a:picLocks noChangeAspect="1"/>
          </p:cNvPicPr>
          <p:nvPr/>
        </p:nvPicPr>
        <p:blipFill>
          <a:blip r:embed="rId5"/>
          <a:stretch>
            <a:fillRect/>
          </a:stretch>
        </p:blipFill>
        <p:spPr>
          <a:xfrm>
            <a:off x="949139" y="4271009"/>
            <a:ext cx="7245722" cy="711237"/>
          </a:xfrm>
          <a:prstGeom prst="rect">
            <a:avLst/>
          </a:prstGeom>
        </p:spPr>
      </p:pic>
      <p:pic>
        <p:nvPicPr>
          <p:cNvPr id="9" name="Picture 8" descr="January 28, 2021: lab testing results for nitrosamines in rifampin and rifapentine">
            <a:hlinkClick r:id="rId2"/>
            <a:extLst>
              <a:ext uri="{FF2B5EF4-FFF2-40B4-BE49-F238E27FC236}">
                <a16:creationId xmlns:a16="http://schemas.microsoft.com/office/drawing/2014/main" id="{F2B65214-02DF-4D01-93BB-1B4DC519375D}"/>
              </a:ext>
            </a:extLst>
          </p:cNvPr>
          <p:cNvPicPr>
            <a:picLocks noChangeAspect="1"/>
          </p:cNvPicPr>
          <p:nvPr/>
        </p:nvPicPr>
        <p:blipFill>
          <a:blip r:embed="rId6"/>
          <a:stretch>
            <a:fillRect/>
          </a:stretch>
        </p:blipFill>
        <p:spPr>
          <a:xfrm>
            <a:off x="1092415" y="5019598"/>
            <a:ext cx="7074264" cy="1473276"/>
          </a:xfrm>
          <a:prstGeom prst="rect">
            <a:avLst/>
          </a:prstGeom>
        </p:spPr>
      </p:pic>
      <p:sp>
        <p:nvSpPr>
          <p:cNvPr id="3" name="Slide Number Placeholder 2">
            <a:extLst>
              <a:ext uri="{FF2B5EF4-FFF2-40B4-BE49-F238E27FC236}">
                <a16:creationId xmlns:a16="http://schemas.microsoft.com/office/drawing/2014/main" id="{DB14221F-A917-5A49-8397-B7524522D971}"/>
              </a:ext>
            </a:extLst>
          </p:cNvPr>
          <p:cNvSpPr>
            <a:spLocks noGrp="1"/>
          </p:cNvSpPr>
          <p:nvPr>
            <p:ph type="sldNum" sz="quarter" idx="12"/>
          </p:nvPr>
        </p:nvSpPr>
        <p:spPr/>
        <p:txBody>
          <a:bodyPr/>
          <a:lstStyle/>
          <a:p>
            <a:fld id="{77B5B291-BA1D-407A-8F59-A820FF1A9BA6}" type="slidenum">
              <a:rPr lang="en-US" smtClean="0"/>
              <a:t>50</a:t>
            </a:fld>
            <a:endParaRPr lang="en-US"/>
          </a:p>
        </p:txBody>
      </p:sp>
    </p:spTree>
    <p:extLst>
      <p:ext uri="{BB962C8B-B14F-4D97-AF65-F5344CB8AC3E}">
        <p14:creationId xmlns:p14="http://schemas.microsoft.com/office/powerpoint/2010/main" val="151573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04FE-7756-4CD0-B6F3-C20E4F32E2D3}"/>
              </a:ext>
            </a:extLst>
          </p:cNvPr>
          <p:cNvSpPr>
            <a:spLocks noGrp="1"/>
          </p:cNvSpPr>
          <p:nvPr>
            <p:ph type="title"/>
          </p:nvPr>
        </p:nvSpPr>
        <p:spPr/>
        <p:txBody>
          <a:bodyPr>
            <a:normAutofit/>
          </a:bodyPr>
          <a:lstStyle/>
          <a:p>
            <a:pPr algn="ctr"/>
            <a:r>
              <a:rPr lang="en-US" sz="4000" dirty="0">
                <a:latin typeface="Bernard MT Condensed" panose="02050806060905020404" pitchFamily="18" charset="0"/>
              </a:rPr>
              <a:t>Current Events: Drug Impurities</a:t>
            </a:r>
          </a:p>
        </p:txBody>
      </p:sp>
      <p:sp>
        <p:nvSpPr>
          <p:cNvPr id="3" name="Content Placeholder 2">
            <a:extLst>
              <a:ext uri="{FF2B5EF4-FFF2-40B4-BE49-F238E27FC236}">
                <a16:creationId xmlns:a16="http://schemas.microsoft.com/office/drawing/2014/main" id="{69EBA957-2779-4D1F-A914-C1EFAD23431F}"/>
              </a:ext>
            </a:extLst>
          </p:cNvPr>
          <p:cNvSpPr>
            <a:spLocks noGrp="1"/>
          </p:cNvSpPr>
          <p:nvPr>
            <p:ph idx="1"/>
          </p:nvPr>
        </p:nvSpPr>
        <p:spPr>
          <a:xfrm>
            <a:off x="628650" y="1846555"/>
            <a:ext cx="7886700" cy="4330408"/>
          </a:xfrm>
        </p:spPr>
        <p:txBody>
          <a:bodyPr/>
          <a:lstStyle/>
          <a:p>
            <a:r>
              <a:rPr lang="en-US" dirty="0"/>
              <a:t>Nitrosamines detected in Rifampin and Rifapentine are not among the 7 known carcinogens.  Neither are recalled. More details </a:t>
            </a:r>
            <a:r>
              <a:rPr lang="en-US" dirty="0">
                <a:hlinkClick r:id="rId3"/>
              </a:rPr>
              <a:t>here</a:t>
            </a:r>
            <a:r>
              <a:rPr lang="en-US" dirty="0"/>
              <a:t>.</a:t>
            </a:r>
          </a:p>
          <a:p>
            <a:pPr lvl="1"/>
            <a:r>
              <a:rPr lang="en-US" dirty="0"/>
              <a:t>None were found in Rifabutin</a:t>
            </a:r>
          </a:p>
          <a:p>
            <a:r>
              <a:rPr lang="en-US" dirty="0"/>
              <a:t>No recommended changes in treating LTBI or TB disease</a:t>
            </a:r>
          </a:p>
          <a:p>
            <a:r>
              <a:rPr lang="en-US" dirty="0"/>
              <a:t>Updates, such as useful patient education or health care worker FAQs will be posted to our webpage: </a:t>
            </a:r>
            <a:r>
              <a:rPr lang="en-US" dirty="0">
                <a:hlinkClick r:id="rId4"/>
              </a:rPr>
              <a:t>www.azdhs.gov/tb</a:t>
            </a:r>
            <a:endParaRPr lang="en-US" dirty="0"/>
          </a:p>
          <a:p>
            <a:endParaRPr lang="en-US" dirty="0"/>
          </a:p>
        </p:txBody>
      </p:sp>
    </p:spTree>
    <p:extLst>
      <p:ext uri="{BB962C8B-B14F-4D97-AF65-F5344CB8AC3E}">
        <p14:creationId xmlns:p14="http://schemas.microsoft.com/office/powerpoint/2010/main" val="9606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14AB-313C-4365-A3C4-42444F935D9D}"/>
              </a:ext>
            </a:extLst>
          </p:cNvPr>
          <p:cNvSpPr>
            <a:spLocks noGrp="1"/>
          </p:cNvSpPr>
          <p:nvPr>
            <p:ph type="title"/>
          </p:nvPr>
        </p:nvSpPr>
        <p:spPr/>
        <p:txBody>
          <a:bodyPr>
            <a:normAutofit/>
          </a:bodyPr>
          <a:lstStyle/>
          <a:p>
            <a:pPr algn="ctr"/>
            <a:r>
              <a:rPr lang="en-US" dirty="0">
                <a:latin typeface="Bernard MT Condensed" panose="02050806060905020404" pitchFamily="18" charset="0"/>
              </a:rPr>
              <a:t>Current Events: Drug shortages</a:t>
            </a:r>
          </a:p>
        </p:txBody>
      </p:sp>
      <p:sp>
        <p:nvSpPr>
          <p:cNvPr id="3" name="Content Placeholder 2">
            <a:extLst>
              <a:ext uri="{FF2B5EF4-FFF2-40B4-BE49-F238E27FC236}">
                <a16:creationId xmlns:a16="http://schemas.microsoft.com/office/drawing/2014/main" id="{D36480EA-A0C1-4CDD-9E76-9C785B8FD4FB}"/>
              </a:ext>
            </a:extLst>
          </p:cNvPr>
          <p:cNvSpPr>
            <a:spLocks noGrp="1"/>
          </p:cNvSpPr>
          <p:nvPr>
            <p:ph idx="1"/>
          </p:nvPr>
        </p:nvSpPr>
        <p:spPr/>
        <p:txBody>
          <a:bodyPr>
            <a:normAutofit/>
          </a:bodyPr>
          <a:lstStyle/>
          <a:p>
            <a:r>
              <a:rPr lang="en-US" dirty="0"/>
              <a:t>Check with your pharmacy to make sure Rifapentine is available for the full course of treatment.</a:t>
            </a:r>
          </a:p>
          <a:p>
            <a:r>
              <a:rPr lang="en-US" dirty="0"/>
              <a:t>If not available, there are other treatment options.</a:t>
            </a:r>
          </a:p>
          <a:p>
            <a:r>
              <a:rPr lang="en-US" dirty="0"/>
              <a:t>If treatment is delayed, will it be a missed opportunity?</a:t>
            </a:r>
          </a:p>
          <a:p>
            <a:pPr lvl="1"/>
            <a:r>
              <a:rPr lang="en-US" dirty="0"/>
              <a:t>Highest risk of developing TB disease is in the first 2 years after infection</a:t>
            </a:r>
          </a:p>
          <a:p>
            <a:pPr lvl="1"/>
            <a:r>
              <a:rPr lang="en-US" dirty="0"/>
              <a:t>Immunosuppression increases risk</a:t>
            </a:r>
          </a:p>
          <a:p>
            <a:pPr lvl="1"/>
            <a:r>
              <a:rPr lang="en-US" dirty="0"/>
              <a:t>Will this delay other medical services?</a:t>
            </a:r>
          </a:p>
          <a:p>
            <a:pPr marL="0" indent="0">
              <a:buNone/>
            </a:pPr>
            <a:endParaRPr lang="en-US" dirty="0"/>
          </a:p>
        </p:txBody>
      </p:sp>
      <p:sp>
        <p:nvSpPr>
          <p:cNvPr id="4" name="Slide Number Placeholder 3">
            <a:extLst>
              <a:ext uri="{FF2B5EF4-FFF2-40B4-BE49-F238E27FC236}">
                <a16:creationId xmlns:a16="http://schemas.microsoft.com/office/drawing/2014/main" id="{D14C9F42-FD28-E744-88EB-A3E5DA7CFEC4}"/>
              </a:ext>
            </a:extLst>
          </p:cNvPr>
          <p:cNvSpPr>
            <a:spLocks noGrp="1"/>
          </p:cNvSpPr>
          <p:nvPr>
            <p:ph type="sldNum" sz="quarter" idx="12"/>
          </p:nvPr>
        </p:nvSpPr>
        <p:spPr/>
        <p:txBody>
          <a:bodyPr/>
          <a:lstStyle/>
          <a:p>
            <a:fld id="{77B5B291-BA1D-407A-8F59-A820FF1A9BA6}" type="slidenum">
              <a:rPr lang="en-US" smtClean="0"/>
              <a:t>52</a:t>
            </a:fld>
            <a:endParaRPr lang="en-US"/>
          </a:p>
        </p:txBody>
      </p:sp>
    </p:spTree>
    <p:extLst>
      <p:ext uri="{BB962C8B-B14F-4D97-AF65-F5344CB8AC3E}">
        <p14:creationId xmlns:p14="http://schemas.microsoft.com/office/powerpoint/2010/main" val="11129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961B-F7D6-47F4-9E67-1444F8390902}"/>
              </a:ext>
            </a:extLst>
          </p:cNvPr>
          <p:cNvSpPr>
            <a:spLocks noGrp="1"/>
          </p:cNvSpPr>
          <p:nvPr>
            <p:ph type="title"/>
          </p:nvPr>
        </p:nvSpPr>
        <p:spPr/>
        <p:txBody>
          <a:bodyPr/>
          <a:lstStyle/>
          <a:p>
            <a:pPr algn="ctr"/>
            <a:r>
              <a:rPr lang="en-US" b="1" dirty="0">
                <a:solidFill>
                  <a:srgbClr val="C00000"/>
                </a:solidFill>
              </a:rPr>
              <a:t>Reporting TB in AZ</a:t>
            </a:r>
          </a:p>
        </p:txBody>
      </p:sp>
      <p:sp>
        <p:nvSpPr>
          <p:cNvPr id="3" name="Content Placeholder 2">
            <a:extLst>
              <a:ext uri="{FF2B5EF4-FFF2-40B4-BE49-F238E27FC236}">
                <a16:creationId xmlns:a16="http://schemas.microsoft.com/office/drawing/2014/main" id="{DFE3305D-30F5-45F6-822D-21A13998474D}"/>
              </a:ext>
            </a:extLst>
          </p:cNvPr>
          <p:cNvSpPr>
            <a:spLocks noGrp="1"/>
          </p:cNvSpPr>
          <p:nvPr>
            <p:ph idx="1"/>
          </p:nvPr>
        </p:nvSpPr>
        <p:spPr/>
        <p:txBody>
          <a:bodyPr/>
          <a:lstStyle/>
          <a:p>
            <a:r>
              <a:rPr lang="en-US" dirty="0"/>
              <a:t>LTBI is reportable in children 5 years of age and younger</a:t>
            </a:r>
          </a:p>
          <a:p>
            <a:r>
              <a:rPr lang="en-US" dirty="0"/>
              <a:t>TB disease is reportable to the local health authority.  Rule of thumb: if you are thinking they need treatment for TB disease, contact the local TB program.  </a:t>
            </a:r>
          </a:p>
          <a:p>
            <a:r>
              <a:rPr lang="en-US" dirty="0"/>
              <a:t>Who is your local health authority?  Your county health department or if the patient lives on tribal lands, the tribal health department. </a:t>
            </a:r>
          </a:p>
        </p:txBody>
      </p:sp>
      <p:sp>
        <p:nvSpPr>
          <p:cNvPr id="4" name="Slide Number Placeholder 3">
            <a:extLst>
              <a:ext uri="{FF2B5EF4-FFF2-40B4-BE49-F238E27FC236}">
                <a16:creationId xmlns:a16="http://schemas.microsoft.com/office/drawing/2014/main" id="{3F651833-D8F0-0945-B79B-78513468C3EA}"/>
              </a:ext>
            </a:extLst>
          </p:cNvPr>
          <p:cNvSpPr>
            <a:spLocks noGrp="1"/>
          </p:cNvSpPr>
          <p:nvPr>
            <p:ph type="sldNum" sz="quarter" idx="12"/>
          </p:nvPr>
        </p:nvSpPr>
        <p:spPr/>
        <p:txBody>
          <a:bodyPr/>
          <a:lstStyle/>
          <a:p>
            <a:fld id="{77B5B291-BA1D-407A-8F59-A820FF1A9BA6}" type="slidenum">
              <a:rPr lang="en-US" smtClean="0"/>
              <a:t>53</a:t>
            </a:fld>
            <a:endParaRPr lang="en-US"/>
          </a:p>
        </p:txBody>
      </p:sp>
    </p:spTree>
    <p:extLst>
      <p:ext uri="{BB962C8B-B14F-4D97-AF65-F5344CB8AC3E}">
        <p14:creationId xmlns:p14="http://schemas.microsoft.com/office/powerpoint/2010/main" val="148039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CD98-0FD0-4E22-8A03-F85462E992E3}"/>
              </a:ext>
            </a:extLst>
          </p:cNvPr>
          <p:cNvSpPr>
            <a:spLocks noGrp="1"/>
          </p:cNvSpPr>
          <p:nvPr>
            <p:ph type="title"/>
          </p:nvPr>
        </p:nvSpPr>
        <p:spPr>
          <a:xfrm>
            <a:off x="628649" y="167407"/>
            <a:ext cx="7886700" cy="1325563"/>
          </a:xfrm>
        </p:spPr>
        <p:txBody>
          <a:bodyPr/>
          <a:lstStyle/>
          <a:p>
            <a:pPr algn="ctr"/>
            <a:r>
              <a:rPr lang="en-US" b="1" dirty="0">
                <a:solidFill>
                  <a:srgbClr val="C00000"/>
                </a:solidFill>
              </a:rPr>
              <a:t>Where do I Report</a:t>
            </a:r>
            <a:r>
              <a:rPr lang="en-US" b="1" baseline="0" dirty="0">
                <a:solidFill>
                  <a:srgbClr val="C00000"/>
                </a:solidFill>
              </a:rPr>
              <a:t> TB in AZ?</a:t>
            </a:r>
            <a:endParaRPr lang="en-US" b="1" dirty="0">
              <a:solidFill>
                <a:srgbClr val="C00000"/>
              </a:solidFill>
            </a:endParaRPr>
          </a:p>
        </p:txBody>
      </p:sp>
      <p:pic>
        <p:nvPicPr>
          <p:cNvPr id="4" name="Picture 3" descr="The Arizona Admin Code requires providers to report communicable diseases to the local health department">
            <a:extLst>
              <a:ext uri="{FF2B5EF4-FFF2-40B4-BE49-F238E27FC236}">
                <a16:creationId xmlns:a16="http://schemas.microsoft.com/office/drawing/2014/main" id="{0AF23AB5-2A65-4731-8BF8-94E4E6DF26B2}"/>
              </a:ext>
            </a:extLst>
          </p:cNvPr>
          <p:cNvPicPr>
            <a:picLocks noChangeAspect="1"/>
          </p:cNvPicPr>
          <p:nvPr/>
        </p:nvPicPr>
        <p:blipFill>
          <a:blip r:embed="rId2"/>
          <a:stretch>
            <a:fillRect/>
          </a:stretch>
        </p:blipFill>
        <p:spPr>
          <a:xfrm>
            <a:off x="1794501" y="1669663"/>
            <a:ext cx="5554996" cy="1323035"/>
          </a:xfrm>
          <a:prstGeom prst="rect">
            <a:avLst/>
          </a:prstGeom>
        </p:spPr>
      </p:pic>
      <p:pic>
        <p:nvPicPr>
          <p:cNvPr id="5" name="Picture 4" descr="tuberculosis, active disease and tuberculosis latent infection in a child 5 years of age or younger (positive screening test result)">
            <a:extLst>
              <a:ext uri="{FF2B5EF4-FFF2-40B4-BE49-F238E27FC236}">
                <a16:creationId xmlns:a16="http://schemas.microsoft.com/office/drawing/2014/main" id="{DA7EE687-A724-41DB-814F-01E67B21F490}"/>
              </a:ext>
            </a:extLst>
          </p:cNvPr>
          <p:cNvPicPr>
            <a:picLocks noChangeAspect="1"/>
          </p:cNvPicPr>
          <p:nvPr/>
        </p:nvPicPr>
        <p:blipFill>
          <a:blip r:embed="rId3"/>
          <a:stretch>
            <a:fillRect/>
          </a:stretch>
        </p:blipFill>
        <p:spPr>
          <a:xfrm>
            <a:off x="609509" y="3346084"/>
            <a:ext cx="7924980" cy="1085614"/>
          </a:xfrm>
          <a:prstGeom prst="rect">
            <a:avLst/>
          </a:prstGeom>
        </p:spPr>
      </p:pic>
      <p:pic>
        <p:nvPicPr>
          <p:cNvPr id="6" name="Picture 5" descr="submit a report within one working day after a case or suspect case is diagnosed, treated, or detected">
            <a:extLst>
              <a:ext uri="{FF2B5EF4-FFF2-40B4-BE49-F238E27FC236}">
                <a16:creationId xmlns:a16="http://schemas.microsoft.com/office/drawing/2014/main" id="{CEB152EB-C19D-4D53-9D4D-F9B44D185442}"/>
              </a:ext>
            </a:extLst>
          </p:cNvPr>
          <p:cNvPicPr>
            <a:picLocks noChangeAspect="1"/>
          </p:cNvPicPr>
          <p:nvPr/>
        </p:nvPicPr>
        <p:blipFill>
          <a:blip r:embed="rId4"/>
          <a:stretch>
            <a:fillRect/>
          </a:stretch>
        </p:blipFill>
        <p:spPr>
          <a:xfrm>
            <a:off x="731575" y="4574391"/>
            <a:ext cx="7680849" cy="586823"/>
          </a:xfrm>
          <a:prstGeom prst="rect">
            <a:avLst/>
          </a:prstGeom>
        </p:spPr>
      </p:pic>
      <p:sp>
        <p:nvSpPr>
          <p:cNvPr id="3" name="Content Placeholder 2">
            <a:extLst>
              <a:ext uri="{FF2B5EF4-FFF2-40B4-BE49-F238E27FC236}">
                <a16:creationId xmlns:a16="http://schemas.microsoft.com/office/drawing/2014/main" id="{3E1A3021-7021-490D-8BF4-34026DF715B1}"/>
              </a:ext>
            </a:extLst>
          </p:cNvPr>
          <p:cNvSpPr>
            <a:spLocks noGrp="1"/>
          </p:cNvSpPr>
          <p:nvPr>
            <p:ph idx="1"/>
          </p:nvPr>
        </p:nvSpPr>
        <p:spPr>
          <a:xfrm>
            <a:off x="781165" y="5446601"/>
            <a:ext cx="7886700" cy="958900"/>
          </a:xfrm>
        </p:spPr>
        <p:txBody>
          <a:bodyPr/>
          <a:lstStyle/>
          <a:p>
            <a:r>
              <a:rPr lang="en-US" dirty="0">
                <a:hlinkClick r:id="rId5"/>
              </a:rPr>
              <a:t>Link to ADHS Communicable Disease Reporting for Healthcare Providers</a:t>
            </a:r>
            <a:endParaRPr lang="en-US" dirty="0"/>
          </a:p>
          <a:p>
            <a:endParaRPr lang="en-US" dirty="0"/>
          </a:p>
        </p:txBody>
      </p:sp>
      <p:sp>
        <p:nvSpPr>
          <p:cNvPr id="7" name="Slide Number Placeholder 6">
            <a:extLst>
              <a:ext uri="{FF2B5EF4-FFF2-40B4-BE49-F238E27FC236}">
                <a16:creationId xmlns:a16="http://schemas.microsoft.com/office/drawing/2014/main" id="{B1F71700-945F-7C49-A6A8-925AFF0EAEF5}"/>
              </a:ext>
            </a:extLst>
          </p:cNvPr>
          <p:cNvSpPr>
            <a:spLocks noGrp="1"/>
          </p:cNvSpPr>
          <p:nvPr>
            <p:ph type="sldNum" sz="quarter" idx="12"/>
          </p:nvPr>
        </p:nvSpPr>
        <p:spPr/>
        <p:txBody>
          <a:bodyPr/>
          <a:lstStyle/>
          <a:p>
            <a:fld id="{77B5B291-BA1D-407A-8F59-A820FF1A9BA6}" type="slidenum">
              <a:rPr lang="en-US" smtClean="0"/>
              <a:t>54</a:t>
            </a:fld>
            <a:endParaRPr lang="en-US"/>
          </a:p>
        </p:txBody>
      </p:sp>
    </p:spTree>
    <p:extLst>
      <p:ext uri="{BB962C8B-B14F-4D97-AF65-F5344CB8AC3E}">
        <p14:creationId xmlns:p14="http://schemas.microsoft.com/office/powerpoint/2010/main" val="1719595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01D8-A97A-4E71-AF36-7A74C59E7719}"/>
              </a:ext>
            </a:extLst>
          </p:cNvPr>
          <p:cNvSpPr>
            <a:spLocks noGrp="1"/>
          </p:cNvSpPr>
          <p:nvPr>
            <p:ph type="title"/>
          </p:nvPr>
        </p:nvSpPr>
        <p:spPr/>
        <p:txBody>
          <a:bodyPr/>
          <a:lstStyle/>
          <a:p>
            <a:pPr algn="ctr"/>
            <a:r>
              <a:rPr lang="en-US" b="1" dirty="0">
                <a:solidFill>
                  <a:srgbClr val="C00000"/>
                </a:solidFill>
              </a:rPr>
              <a:t>LTBI: Targeted Testing Project</a:t>
            </a:r>
          </a:p>
        </p:txBody>
      </p:sp>
      <p:pic>
        <p:nvPicPr>
          <p:cNvPr id="4" name="Content Placeholder 3" descr="A picture of Uncle Sam pointing at the camera saying &quot;I want you&quot;">
            <a:extLst>
              <a:ext uri="{FF2B5EF4-FFF2-40B4-BE49-F238E27FC236}">
                <a16:creationId xmlns:a16="http://schemas.microsoft.com/office/drawing/2014/main" id="{7F0692C4-14E1-4290-83C9-07110EF0FCD8}"/>
              </a:ext>
            </a:extLst>
          </p:cNvPr>
          <p:cNvPicPr>
            <a:picLocks noGrp="1" noChangeAspect="1"/>
          </p:cNvPicPr>
          <p:nvPr>
            <p:ph sz="half" idx="1"/>
          </p:nvPr>
        </p:nvPicPr>
        <p:blipFill>
          <a:blip r:embed="rId2"/>
          <a:stretch>
            <a:fillRect/>
          </a:stretch>
        </p:blipFill>
        <p:spPr>
          <a:xfrm>
            <a:off x="628650" y="1818967"/>
            <a:ext cx="3886200" cy="3691576"/>
          </a:xfrm>
          <a:prstGeom prst="rect">
            <a:avLst/>
          </a:prstGeom>
        </p:spPr>
      </p:pic>
      <p:sp>
        <p:nvSpPr>
          <p:cNvPr id="5" name="Content Placeholder 4">
            <a:extLst>
              <a:ext uri="{FF2B5EF4-FFF2-40B4-BE49-F238E27FC236}">
                <a16:creationId xmlns:a16="http://schemas.microsoft.com/office/drawing/2014/main" id="{A9D09674-7ACC-440D-85A4-A1D134F5D0CA}"/>
              </a:ext>
            </a:extLst>
          </p:cNvPr>
          <p:cNvSpPr>
            <a:spLocks noGrp="1"/>
          </p:cNvSpPr>
          <p:nvPr>
            <p:ph sz="half" idx="2"/>
          </p:nvPr>
        </p:nvSpPr>
        <p:spPr/>
        <p:txBody>
          <a:bodyPr>
            <a:normAutofit fontScale="92500" lnSpcReduction="10000"/>
          </a:bodyPr>
          <a:lstStyle/>
          <a:p>
            <a:r>
              <a:rPr lang="en-US" dirty="0"/>
              <a:t>With the exception of </a:t>
            </a:r>
            <a:r>
              <a:rPr lang="en-US" u="sng" dirty="0"/>
              <a:t>children 5 and under</a:t>
            </a:r>
            <a:r>
              <a:rPr lang="en-US" dirty="0"/>
              <a:t>, and </a:t>
            </a:r>
            <a:r>
              <a:rPr lang="en-US" u="sng" dirty="0"/>
              <a:t>contacts</a:t>
            </a:r>
            <a:r>
              <a:rPr lang="en-US" dirty="0"/>
              <a:t> to potentially infectious TB, LTBI is not required reporting.</a:t>
            </a:r>
          </a:p>
          <a:p>
            <a:r>
              <a:rPr lang="en-US" dirty="0"/>
              <a:t>ADHS is looking to expand voluntary reporting for targeted testing.  If your health center is interested in participating, contact us at </a:t>
            </a:r>
            <a:r>
              <a:rPr lang="en-US" dirty="0">
                <a:hlinkClick r:id="rId3"/>
              </a:rPr>
              <a:t>tb@azdhs.gov</a:t>
            </a:r>
            <a:r>
              <a:rPr lang="en-US" dirty="0"/>
              <a:t>  </a:t>
            </a:r>
          </a:p>
        </p:txBody>
      </p:sp>
      <p:sp>
        <p:nvSpPr>
          <p:cNvPr id="3" name="Slide Number Placeholder 2">
            <a:extLst>
              <a:ext uri="{FF2B5EF4-FFF2-40B4-BE49-F238E27FC236}">
                <a16:creationId xmlns:a16="http://schemas.microsoft.com/office/drawing/2014/main" id="{C4854953-199C-9F42-ABCB-722EF27FEC5C}"/>
              </a:ext>
            </a:extLst>
          </p:cNvPr>
          <p:cNvSpPr>
            <a:spLocks noGrp="1"/>
          </p:cNvSpPr>
          <p:nvPr>
            <p:ph type="sldNum" sz="quarter" idx="12"/>
          </p:nvPr>
        </p:nvSpPr>
        <p:spPr/>
        <p:txBody>
          <a:bodyPr/>
          <a:lstStyle/>
          <a:p>
            <a:fld id="{77B5B291-BA1D-407A-8F59-A820FF1A9BA6}" type="slidenum">
              <a:rPr lang="en-US" smtClean="0"/>
              <a:t>55</a:t>
            </a:fld>
            <a:endParaRPr lang="en-US"/>
          </a:p>
        </p:txBody>
      </p:sp>
    </p:spTree>
    <p:extLst>
      <p:ext uri="{BB962C8B-B14F-4D97-AF65-F5344CB8AC3E}">
        <p14:creationId xmlns:p14="http://schemas.microsoft.com/office/powerpoint/2010/main" val="1842216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1</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450237" y="3781423"/>
            <a:ext cx="4122608" cy="1740488"/>
          </a:xfrm>
          <a:ln>
            <a:solidFill>
              <a:schemeClr val="tx1"/>
            </a:solidFill>
          </a:ln>
        </p:spPr>
        <p:txBody>
          <a:bodyPr>
            <a:normAutofit/>
          </a:bodyPr>
          <a:lstStyle/>
          <a:p>
            <a:r>
              <a:rPr lang="en-US" dirty="0"/>
              <a:t>May feel sick and may have symptoms such as a cough, fever, and/or weight loss</a:t>
            </a:r>
          </a:p>
          <a:p>
            <a:endParaRPr lang="en-US" dirty="0"/>
          </a:p>
        </p:txBody>
      </p:sp>
      <p:sp>
        <p:nvSpPr>
          <p:cNvPr id="9" name="Arrow: Up 8" descr="Arrow pointing to TB">
            <a:extLst>
              <a:ext uri="{FF2B5EF4-FFF2-40B4-BE49-F238E27FC236}">
                <a16:creationId xmlns:a16="http://schemas.microsoft.com/office/drawing/2014/main" id="{C702265A-33E2-4041-B6D3-64C8A23749E5}"/>
              </a:ext>
            </a:extLst>
          </p:cNvPr>
          <p:cNvSpPr/>
          <p:nvPr/>
        </p:nvSpPr>
        <p:spPr>
          <a:xfrm>
            <a:off x="4856086" y="2413795"/>
            <a:ext cx="816745" cy="13255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80BB20F-FA00-3A4D-A62B-B0016EA7DC5C}"/>
              </a:ext>
            </a:extLst>
          </p:cNvPr>
          <p:cNvSpPr>
            <a:spLocks noGrp="1"/>
          </p:cNvSpPr>
          <p:nvPr>
            <p:ph type="sldNum" sz="quarter" idx="12"/>
          </p:nvPr>
        </p:nvSpPr>
        <p:spPr/>
        <p:txBody>
          <a:bodyPr/>
          <a:lstStyle/>
          <a:p>
            <a:fld id="{77B5B291-BA1D-407A-8F59-A820FF1A9BA6}" type="slidenum">
              <a:rPr lang="en-US" smtClean="0"/>
              <a:t>56</a:t>
            </a:fld>
            <a:endParaRPr lang="en-US"/>
          </a:p>
        </p:txBody>
      </p:sp>
    </p:spTree>
    <p:extLst>
      <p:ext uri="{BB962C8B-B14F-4D97-AF65-F5344CB8AC3E}">
        <p14:creationId xmlns:p14="http://schemas.microsoft.com/office/powerpoint/2010/main" val="13709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2</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3868340" cy="1633956"/>
          </a:xfrm>
          <a:ln>
            <a:solidFill>
              <a:schemeClr val="tx1"/>
            </a:solidFill>
          </a:ln>
        </p:spPr>
        <p:txBody>
          <a:bodyPr>
            <a:normAutofit/>
          </a:bodyPr>
          <a:lstStyle/>
          <a:p>
            <a:r>
              <a:rPr lang="en-US" dirty="0"/>
              <a:t>Treatment option: 12 weeks of once a week Rifapentine/INH (3HP)</a:t>
            </a:r>
          </a:p>
          <a:p>
            <a:endParaRPr lang="en-US" dirty="0"/>
          </a:p>
        </p:txBody>
      </p:sp>
      <p:sp>
        <p:nvSpPr>
          <p:cNvPr id="9" name="Arrow: Up 8" descr="Arrow pointing to LTBI">
            <a:extLst>
              <a:ext uri="{FF2B5EF4-FFF2-40B4-BE49-F238E27FC236}">
                <a16:creationId xmlns:a16="http://schemas.microsoft.com/office/drawing/2014/main" id="{C702265A-33E2-4041-B6D3-64C8A23749E5}"/>
              </a:ext>
            </a:extLst>
          </p:cNvPr>
          <p:cNvSpPr/>
          <p:nvPr/>
        </p:nvSpPr>
        <p:spPr>
          <a:xfrm>
            <a:off x="2805344" y="2441359"/>
            <a:ext cx="816745" cy="1325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696FE85-1980-364E-9836-58089BAB9A1B}"/>
              </a:ext>
            </a:extLst>
          </p:cNvPr>
          <p:cNvSpPr>
            <a:spLocks noGrp="1"/>
          </p:cNvSpPr>
          <p:nvPr>
            <p:ph type="sldNum" sz="quarter" idx="12"/>
          </p:nvPr>
        </p:nvSpPr>
        <p:spPr/>
        <p:txBody>
          <a:bodyPr/>
          <a:lstStyle/>
          <a:p>
            <a:fld id="{77B5B291-BA1D-407A-8F59-A820FF1A9BA6}" type="slidenum">
              <a:rPr lang="en-US" smtClean="0"/>
              <a:t>57</a:t>
            </a:fld>
            <a:endParaRPr lang="en-US"/>
          </a:p>
        </p:txBody>
      </p:sp>
    </p:spTree>
    <p:extLst>
      <p:ext uri="{BB962C8B-B14F-4D97-AF65-F5344CB8AC3E}">
        <p14:creationId xmlns:p14="http://schemas.microsoft.com/office/powerpoint/2010/main" val="27911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3</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3868340" cy="923925"/>
          </a:xfrm>
          <a:ln>
            <a:solidFill>
              <a:schemeClr val="tx1"/>
            </a:solidFill>
          </a:ln>
        </p:spPr>
        <p:txBody>
          <a:bodyPr>
            <a:normAutofit/>
          </a:bodyPr>
          <a:lstStyle/>
          <a:p>
            <a:r>
              <a:rPr lang="en-US" dirty="0"/>
              <a:t>Sputum may be AFB smear positive</a:t>
            </a:r>
          </a:p>
          <a:p>
            <a:endParaRPr lang="en-US" dirty="0"/>
          </a:p>
        </p:txBody>
      </p:sp>
      <p:sp>
        <p:nvSpPr>
          <p:cNvPr id="9" name="Arrow: Up 8" descr="Arrow pointing to TB">
            <a:extLst>
              <a:ext uri="{FF2B5EF4-FFF2-40B4-BE49-F238E27FC236}">
                <a16:creationId xmlns:a16="http://schemas.microsoft.com/office/drawing/2014/main" id="{C702265A-33E2-4041-B6D3-64C8A23749E5}"/>
              </a:ext>
            </a:extLst>
          </p:cNvPr>
          <p:cNvSpPr/>
          <p:nvPr/>
        </p:nvSpPr>
        <p:spPr>
          <a:xfrm>
            <a:off x="4856086" y="2413795"/>
            <a:ext cx="816745" cy="13255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04EBADD-AE6A-114B-9223-21592E4E3378}"/>
              </a:ext>
            </a:extLst>
          </p:cNvPr>
          <p:cNvSpPr>
            <a:spLocks noGrp="1"/>
          </p:cNvSpPr>
          <p:nvPr>
            <p:ph type="sldNum" sz="quarter" idx="12"/>
          </p:nvPr>
        </p:nvSpPr>
        <p:spPr/>
        <p:txBody>
          <a:bodyPr/>
          <a:lstStyle/>
          <a:p>
            <a:fld id="{77B5B291-BA1D-407A-8F59-A820FF1A9BA6}" type="slidenum">
              <a:rPr lang="en-US" smtClean="0"/>
              <a:t>58</a:t>
            </a:fld>
            <a:endParaRPr lang="en-US"/>
          </a:p>
        </p:txBody>
      </p:sp>
    </p:spTree>
    <p:extLst>
      <p:ext uri="{BB962C8B-B14F-4D97-AF65-F5344CB8AC3E}">
        <p14:creationId xmlns:p14="http://schemas.microsoft.com/office/powerpoint/2010/main" val="34524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4</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3868340" cy="923925"/>
          </a:xfrm>
          <a:ln>
            <a:solidFill>
              <a:schemeClr val="tx1"/>
            </a:solidFill>
          </a:ln>
        </p:spPr>
        <p:txBody>
          <a:bodyPr>
            <a:normAutofit/>
          </a:bodyPr>
          <a:lstStyle/>
          <a:p>
            <a:r>
              <a:rPr lang="en-US" dirty="0"/>
              <a:t>Collected specimens may culture out MTB</a:t>
            </a:r>
          </a:p>
          <a:p>
            <a:endParaRPr lang="en-US" dirty="0"/>
          </a:p>
        </p:txBody>
      </p:sp>
      <p:sp>
        <p:nvSpPr>
          <p:cNvPr id="9" name="Arrow: Up 8" descr="Arrow pointing to TB">
            <a:extLst>
              <a:ext uri="{FF2B5EF4-FFF2-40B4-BE49-F238E27FC236}">
                <a16:creationId xmlns:a16="http://schemas.microsoft.com/office/drawing/2014/main" id="{C702265A-33E2-4041-B6D3-64C8A23749E5}"/>
              </a:ext>
            </a:extLst>
          </p:cNvPr>
          <p:cNvSpPr/>
          <p:nvPr/>
        </p:nvSpPr>
        <p:spPr>
          <a:xfrm>
            <a:off x="4856086" y="2413795"/>
            <a:ext cx="816745" cy="13255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3ADAF89-AF0C-7247-89CB-07F333FEBB60}"/>
              </a:ext>
            </a:extLst>
          </p:cNvPr>
          <p:cNvSpPr>
            <a:spLocks noGrp="1"/>
          </p:cNvSpPr>
          <p:nvPr>
            <p:ph type="sldNum" sz="quarter" idx="12"/>
          </p:nvPr>
        </p:nvSpPr>
        <p:spPr/>
        <p:txBody>
          <a:bodyPr/>
          <a:lstStyle/>
          <a:p>
            <a:fld id="{77B5B291-BA1D-407A-8F59-A820FF1A9BA6}" type="slidenum">
              <a:rPr lang="en-US" smtClean="0"/>
              <a:t>59</a:t>
            </a:fld>
            <a:endParaRPr lang="en-US"/>
          </a:p>
        </p:txBody>
      </p:sp>
    </p:spTree>
    <p:extLst>
      <p:ext uri="{BB962C8B-B14F-4D97-AF65-F5344CB8AC3E}">
        <p14:creationId xmlns:p14="http://schemas.microsoft.com/office/powerpoint/2010/main" val="6237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23BB-B246-44F4-98A8-3B2CF0A54690}"/>
              </a:ext>
            </a:extLst>
          </p:cNvPr>
          <p:cNvSpPr>
            <a:spLocks noGrp="1"/>
          </p:cNvSpPr>
          <p:nvPr>
            <p:ph type="title"/>
          </p:nvPr>
        </p:nvSpPr>
        <p:spPr/>
        <p:txBody>
          <a:bodyPr/>
          <a:lstStyle/>
          <a:p>
            <a:r>
              <a:rPr lang="en-US" b="1" dirty="0">
                <a:solidFill>
                  <a:srgbClr val="C00000"/>
                </a:solidFill>
              </a:rPr>
              <a:t>Polling slide: What is TB? (choose all that apply)</a:t>
            </a:r>
          </a:p>
        </p:txBody>
      </p:sp>
      <p:sp>
        <p:nvSpPr>
          <p:cNvPr id="3" name="Content Placeholder 2">
            <a:extLst>
              <a:ext uri="{FF2B5EF4-FFF2-40B4-BE49-F238E27FC236}">
                <a16:creationId xmlns:a16="http://schemas.microsoft.com/office/drawing/2014/main" id="{B4E9B5FF-E7F0-44FA-9B6C-8365B919FF9A}"/>
              </a:ext>
            </a:extLst>
          </p:cNvPr>
          <p:cNvSpPr>
            <a:spLocks noGrp="1"/>
          </p:cNvSpPr>
          <p:nvPr>
            <p:ph idx="1"/>
          </p:nvPr>
        </p:nvSpPr>
        <p:spPr/>
        <p:txBody>
          <a:bodyPr>
            <a:normAutofit/>
          </a:bodyPr>
          <a:lstStyle/>
          <a:p>
            <a:pPr marL="514350" indent="-514350">
              <a:buFont typeface="+mj-lt"/>
              <a:buAutoNum type="alphaLcParenR"/>
            </a:pPr>
            <a:r>
              <a:rPr lang="en-US" dirty="0"/>
              <a:t>TB = </a:t>
            </a:r>
            <a:r>
              <a:rPr lang="en-US" b="1" dirty="0"/>
              <a:t>Tuberculosis</a:t>
            </a:r>
          </a:p>
          <a:p>
            <a:pPr marL="514350" indent="-514350">
              <a:buFont typeface="+mj-lt"/>
              <a:buAutoNum type="alphaLcParenR"/>
            </a:pPr>
            <a:r>
              <a:rPr lang="en-US" dirty="0"/>
              <a:t>An </a:t>
            </a:r>
            <a:r>
              <a:rPr lang="en-US" b="1" dirty="0"/>
              <a:t>ancient disease </a:t>
            </a:r>
            <a:r>
              <a:rPr lang="en-US" dirty="0"/>
              <a:t>caused by </a:t>
            </a:r>
            <a:r>
              <a:rPr lang="en-US" b="1" dirty="0"/>
              <a:t>mycobacteria</a:t>
            </a:r>
            <a:endParaRPr lang="en-US" dirty="0"/>
          </a:p>
          <a:p>
            <a:pPr marL="514350" indent="-514350">
              <a:buFont typeface="+mj-lt"/>
              <a:buAutoNum type="alphaLcParenR"/>
            </a:pPr>
            <a:r>
              <a:rPr lang="en-US" dirty="0"/>
              <a:t>An </a:t>
            </a:r>
            <a:r>
              <a:rPr lang="en-US" b="1" dirty="0"/>
              <a:t>airborne disease </a:t>
            </a:r>
            <a:endParaRPr lang="en-US" dirty="0"/>
          </a:p>
          <a:p>
            <a:pPr marL="514350" indent="-514350">
              <a:buFont typeface="+mj-lt"/>
              <a:buAutoNum type="alphaLcParenR"/>
            </a:pPr>
            <a:r>
              <a:rPr lang="en-US" dirty="0"/>
              <a:t>A disease found in </a:t>
            </a:r>
            <a:r>
              <a:rPr lang="en-US" b="1" dirty="0"/>
              <a:t>cows</a:t>
            </a:r>
            <a:r>
              <a:rPr lang="en-US" dirty="0"/>
              <a:t> </a:t>
            </a:r>
          </a:p>
          <a:p>
            <a:pPr marL="514350" indent="-514350">
              <a:buFont typeface="+mj-lt"/>
              <a:buAutoNum type="alphaLcParenR"/>
            </a:pPr>
            <a:r>
              <a:rPr lang="en-US" dirty="0"/>
              <a:t>A </a:t>
            </a:r>
            <a:r>
              <a:rPr lang="en-US" b="1" dirty="0"/>
              <a:t>curable</a:t>
            </a:r>
            <a:r>
              <a:rPr lang="en-US" dirty="0"/>
              <a:t> disease  </a:t>
            </a:r>
          </a:p>
          <a:p>
            <a:pPr marL="514350" indent="-514350">
              <a:buFont typeface="+mj-lt"/>
              <a:buAutoNum type="alphaLcParenR"/>
            </a:pPr>
            <a:r>
              <a:rPr lang="en-US" dirty="0"/>
              <a:t>A </a:t>
            </a:r>
            <a:r>
              <a:rPr lang="en-US" b="1" dirty="0"/>
              <a:t>preventable</a:t>
            </a:r>
            <a:r>
              <a:rPr lang="en-US" dirty="0"/>
              <a:t> disease</a:t>
            </a:r>
          </a:p>
        </p:txBody>
      </p:sp>
      <p:sp>
        <p:nvSpPr>
          <p:cNvPr id="4" name="Slide Number Placeholder 3">
            <a:extLst>
              <a:ext uri="{FF2B5EF4-FFF2-40B4-BE49-F238E27FC236}">
                <a16:creationId xmlns:a16="http://schemas.microsoft.com/office/drawing/2014/main" id="{F1F1A9C8-83AB-9644-8E63-2356E867D7D2}"/>
              </a:ext>
            </a:extLst>
          </p:cNvPr>
          <p:cNvSpPr>
            <a:spLocks noGrp="1"/>
          </p:cNvSpPr>
          <p:nvPr>
            <p:ph type="sldNum" sz="quarter" idx="12"/>
          </p:nvPr>
        </p:nvSpPr>
        <p:spPr/>
        <p:txBody>
          <a:bodyPr/>
          <a:lstStyle/>
          <a:p>
            <a:fld id="{77B5B291-BA1D-407A-8F59-A820FF1A9BA6}" type="slidenum">
              <a:rPr lang="en-US" smtClean="0"/>
              <a:t>6</a:t>
            </a:fld>
            <a:endParaRPr lang="en-US"/>
          </a:p>
        </p:txBody>
      </p:sp>
    </p:spTree>
    <p:extLst>
      <p:ext uri="{BB962C8B-B14F-4D97-AF65-F5344CB8AC3E}">
        <p14:creationId xmlns:p14="http://schemas.microsoft.com/office/powerpoint/2010/main" val="1900289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5</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a:solidFill>
                  <a:srgbClr val="0070C0"/>
                </a:solidFill>
              </a:rPr>
              <a:t>Latent TB Infection</a:t>
            </a:r>
            <a:endParaRPr lang="en-US" sz="3600" dirty="0">
              <a:solidFill>
                <a:srgbClr val="0070C0"/>
              </a:solidFill>
            </a:endParaRP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805343" y="3781424"/>
            <a:ext cx="3767501" cy="968130"/>
          </a:xfrm>
          <a:ln>
            <a:solidFill>
              <a:schemeClr val="tx1"/>
            </a:solidFill>
          </a:ln>
        </p:spPr>
        <p:txBody>
          <a:bodyPr>
            <a:normAutofit/>
          </a:bodyPr>
          <a:lstStyle/>
          <a:p>
            <a:r>
              <a:rPr lang="en-US"/>
              <a:t>Cannot spread TB bacteria to others</a:t>
            </a:r>
            <a:endParaRPr lang="en-US" dirty="0"/>
          </a:p>
        </p:txBody>
      </p:sp>
      <p:sp>
        <p:nvSpPr>
          <p:cNvPr id="9" name="Arrow: Up 8" descr="Arrow pointing to LTBI">
            <a:extLst>
              <a:ext uri="{FF2B5EF4-FFF2-40B4-BE49-F238E27FC236}">
                <a16:creationId xmlns:a16="http://schemas.microsoft.com/office/drawing/2014/main" id="{C702265A-33E2-4041-B6D3-64C8A23749E5}"/>
              </a:ext>
            </a:extLst>
          </p:cNvPr>
          <p:cNvSpPr/>
          <p:nvPr/>
        </p:nvSpPr>
        <p:spPr>
          <a:xfrm>
            <a:off x="2805344" y="2441359"/>
            <a:ext cx="816745" cy="1325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64F90D3-182A-BD4F-B0CD-575C788DEFD9}"/>
              </a:ext>
            </a:extLst>
          </p:cNvPr>
          <p:cNvSpPr>
            <a:spLocks noGrp="1"/>
          </p:cNvSpPr>
          <p:nvPr>
            <p:ph type="sldNum" sz="quarter" idx="12"/>
          </p:nvPr>
        </p:nvSpPr>
        <p:spPr/>
        <p:txBody>
          <a:bodyPr/>
          <a:lstStyle/>
          <a:p>
            <a:fld id="{77B5B291-BA1D-407A-8F59-A820FF1A9BA6}" type="slidenum">
              <a:rPr lang="en-US" smtClean="0"/>
              <a:t>60</a:t>
            </a:fld>
            <a:endParaRPr lang="en-US"/>
          </a:p>
        </p:txBody>
      </p:sp>
    </p:spTree>
    <p:extLst>
      <p:ext uri="{BB962C8B-B14F-4D97-AF65-F5344CB8AC3E}">
        <p14:creationId xmlns:p14="http://schemas.microsoft.com/office/powerpoint/2010/main" val="33664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6</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3868340" cy="923925"/>
          </a:xfrm>
          <a:ln>
            <a:solidFill>
              <a:schemeClr val="tx1"/>
            </a:solidFill>
          </a:ln>
        </p:spPr>
        <p:txBody>
          <a:bodyPr>
            <a:normAutofit/>
          </a:bodyPr>
          <a:lstStyle/>
          <a:p>
            <a:r>
              <a:rPr lang="en-US" dirty="0"/>
              <a:t>Treatment option: 4 months Rifampin daily</a:t>
            </a:r>
          </a:p>
          <a:p>
            <a:endParaRPr lang="en-US" dirty="0"/>
          </a:p>
        </p:txBody>
      </p:sp>
      <p:sp>
        <p:nvSpPr>
          <p:cNvPr id="9" name="Arrow: Up 8" descr="Arrow pointing to LTBI">
            <a:extLst>
              <a:ext uri="{FF2B5EF4-FFF2-40B4-BE49-F238E27FC236}">
                <a16:creationId xmlns:a16="http://schemas.microsoft.com/office/drawing/2014/main" id="{C702265A-33E2-4041-B6D3-64C8A23749E5}"/>
              </a:ext>
            </a:extLst>
          </p:cNvPr>
          <p:cNvSpPr/>
          <p:nvPr/>
        </p:nvSpPr>
        <p:spPr>
          <a:xfrm>
            <a:off x="2805344" y="2441359"/>
            <a:ext cx="816745" cy="1325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A502CEF-FAF4-6944-838E-B2AD105A0547}"/>
              </a:ext>
            </a:extLst>
          </p:cNvPr>
          <p:cNvSpPr>
            <a:spLocks noGrp="1"/>
          </p:cNvSpPr>
          <p:nvPr>
            <p:ph type="sldNum" sz="quarter" idx="12"/>
          </p:nvPr>
        </p:nvSpPr>
        <p:spPr/>
        <p:txBody>
          <a:bodyPr/>
          <a:lstStyle/>
          <a:p>
            <a:fld id="{77B5B291-BA1D-407A-8F59-A820FF1A9BA6}" type="slidenum">
              <a:rPr lang="en-US" smtClean="0"/>
              <a:t>61</a:t>
            </a:fld>
            <a:endParaRPr lang="en-US"/>
          </a:p>
        </p:txBody>
      </p:sp>
    </p:spTree>
    <p:extLst>
      <p:ext uri="{BB962C8B-B14F-4D97-AF65-F5344CB8AC3E}">
        <p14:creationId xmlns:p14="http://schemas.microsoft.com/office/powerpoint/2010/main" val="26647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7</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3868340" cy="923925"/>
          </a:xfrm>
          <a:ln>
            <a:solidFill>
              <a:schemeClr val="tx1"/>
            </a:solidFill>
          </a:ln>
        </p:spPr>
        <p:txBody>
          <a:bodyPr>
            <a:normAutofit/>
          </a:bodyPr>
          <a:lstStyle/>
          <a:p>
            <a:r>
              <a:rPr lang="en-US" dirty="0"/>
              <a:t>May require respiratory isolation precautions </a:t>
            </a:r>
          </a:p>
          <a:p>
            <a:endParaRPr lang="en-US" dirty="0"/>
          </a:p>
        </p:txBody>
      </p:sp>
      <p:sp>
        <p:nvSpPr>
          <p:cNvPr id="9" name="Arrow: Up 8" descr="Arrow pointing to TB">
            <a:extLst>
              <a:ext uri="{FF2B5EF4-FFF2-40B4-BE49-F238E27FC236}">
                <a16:creationId xmlns:a16="http://schemas.microsoft.com/office/drawing/2014/main" id="{C702265A-33E2-4041-B6D3-64C8A23749E5}"/>
              </a:ext>
            </a:extLst>
          </p:cNvPr>
          <p:cNvSpPr/>
          <p:nvPr/>
        </p:nvSpPr>
        <p:spPr>
          <a:xfrm>
            <a:off x="4856086" y="2413795"/>
            <a:ext cx="816745" cy="13255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AEE0D0A-4D5C-BE43-A5E0-D976828BDB7F}"/>
              </a:ext>
            </a:extLst>
          </p:cNvPr>
          <p:cNvSpPr>
            <a:spLocks noGrp="1"/>
          </p:cNvSpPr>
          <p:nvPr>
            <p:ph type="sldNum" sz="quarter" idx="12"/>
          </p:nvPr>
        </p:nvSpPr>
        <p:spPr/>
        <p:txBody>
          <a:bodyPr/>
          <a:lstStyle/>
          <a:p>
            <a:fld id="{77B5B291-BA1D-407A-8F59-A820FF1A9BA6}" type="slidenum">
              <a:rPr lang="en-US" smtClean="0"/>
              <a:t>62</a:t>
            </a:fld>
            <a:endParaRPr lang="en-US"/>
          </a:p>
        </p:txBody>
      </p:sp>
    </p:spTree>
    <p:extLst>
      <p:ext uri="{BB962C8B-B14F-4D97-AF65-F5344CB8AC3E}">
        <p14:creationId xmlns:p14="http://schemas.microsoft.com/office/powerpoint/2010/main" val="25141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8</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4681716" cy="1731610"/>
          </a:xfrm>
          <a:ln>
            <a:solidFill>
              <a:schemeClr val="tx1"/>
            </a:solidFill>
          </a:ln>
        </p:spPr>
        <p:txBody>
          <a:bodyPr>
            <a:normAutofit/>
          </a:bodyPr>
          <a:lstStyle/>
          <a:p>
            <a:r>
              <a:rPr lang="en-US" dirty="0"/>
              <a:t>Never treat with a single drug.  Standard treatment starts with four drug therapy: (RIPE).</a:t>
            </a:r>
          </a:p>
          <a:p>
            <a:endParaRPr lang="en-US" dirty="0"/>
          </a:p>
        </p:txBody>
      </p:sp>
      <p:sp>
        <p:nvSpPr>
          <p:cNvPr id="9" name="Arrow: Up 8" descr="Arrow pointing to TB">
            <a:extLst>
              <a:ext uri="{FF2B5EF4-FFF2-40B4-BE49-F238E27FC236}">
                <a16:creationId xmlns:a16="http://schemas.microsoft.com/office/drawing/2014/main" id="{C702265A-33E2-4041-B6D3-64C8A23749E5}"/>
              </a:ext>
            </a:extLst>
          </p:cNvPr>
          <p:cNvSpPr/>
          <p:nvPr/>
        </p:nvSpPr>
        <p:spPr>
          <a:xfrm>
            <a:off x="4856086" y="2413795"/>
            <a:ext cx="816745" cy="13255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7713E19-0F2D-4F4B-A8A8-AAED0E9FA102}"/>
              </a:ext>
            </a:extLst>
          </p:cNvPr>
          <p:cNvSpPr>
            <a:spLocks noGrp="1"/>
          </p:cNvSpPr>
          <p:nvPr>
            <p:ph type="sldNum" sz="quarter" idx="12"/>
          </p:nvPr>
        </p:nvSpPr>
        <p:spPr/>
        <p:txBody>
          <a:bodyPr/>
          <a:lstStyle/>
          <a:p>
            <a:fld id="{77B5B291-BA1D-407A-8F59-A820FF1A9BA6}" type="slidenum">
              <a:rPr lang="en-US" smtClean="0"/>
              <a:t>63</a:t>
            </a:fld>
            <a:endParaRPr lang="en-US"/>
          </a:p>
        </p:txBody>
      </p:sp>
    </p:spTree>
    <p:extLst>
      <p:ext uri="{BB962C8B-B14F-4D97-AF65-F5344CB8AC3E}">
        <p14:creationId xmlns:p14="http://schemas.microsoft.com/office/powerpoint/2010/main" val="18799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9</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2704505" y="3781423"/>
            <a:ext cx="4681716" cy="1325563"/>
          </a:xfrm>
          <a:ln>
            <a:solidFill>
              <a:schemeClr val="tx1"/>
            </a:solidFill>
          </a:ln>
        </p:spPr>
        <p:txBody>
          <a:bodyPr>
            <a:normAutofit/>
          </a:bodyPr>
          <a:lstStyle/>
          <a:p>
            <a:r>
              <a:rPr lang="en-US" dirty="0"/>
              <a:t>Reportable disease (regardless of age or site of disease)</a:t>
            </a:r>
          </a:p>
          <a:p>
            <a:endParaRPr lang="en-US" dirty="0"/>
          </a:p>
        </p:txBody>
      </p:sp>
      <p:sp>
        <p:nvSpPr>
          <p:cNvPr id="9" name="Arrow: Up 8" descr="Arrow pointing to TB">
            <a:extLst>
              <a:ext uri="{FF2B5EF4-FFF2-40B4-BE49-F238E27FC236}">
                <a16:creationId xmlns:a16="http://schemas.microsoft.com/office/drawing/2014/main" id="{C702265A-33E2-4041-B6D3-64C8A23749E5}"/>
              </a:ext>
            </a:extLst>
          </p:cNvPr>
          <p:cNvSpPr/>
          <p:nvPr/>
        </p:nvSpPr>
        <p:spPr>
          <a:xfrm>
            <a:off x="4856086" y="2413795"/>
            <a:ext cx="816745" cy="13255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8378D82-C17B-234A-98DB-BFBC6DCADF15}"/>
              </a:ext>
            </a:extLst>
          </p:cNvPr>
          <p:cNvSpPr>
            <a:spLocks noGrp="1"/>
          </p:cNvSpPr>
          <p:nvPr>
            <p:ph type="sldNum" sz="quarter" idx="12"/>
          </p:nvPr>
        </p:nvSpPr>
        <p:spPr/>
        <p:txBody>
          <a:bodyPr/>
          <a:lstStyle/>
          <a:p>
            <a:fld id="{77B5B291-BA1D-407A-8F59-A820FF1A9BA6}" type="slidenum">
              <a:rPr lang="en-US" smtClean="0"/>
              <a:t>64</a:t>
            </a:fld>
            <a:endParaRPr lang="en-US"/>
          </a:p>
        </p:txBody>
      </p:sp>
    </p:spTree>
    <p:extLst>
      <p:ext uri="{BB962C8B-B14F-4D97-AF65-F5344CB8AC3E}">
        <p14:creationId xmlns:p14="http://schemas.microsoft.com/office/powerpoint/2010/main" val="16102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solidFill>
                  <a:srgbClr val="0070C0"/>
                </a:solidFill>
              </a:rPr>
              <a:t>LTBI</a:t>
            </a:r>
            <a:r>
              <a:rPr lang="en-US" b="1" dirty="0"/>
              <a:t> or </a:t>
            </a:r>
            <a:r>
              <a:rPr lang="en-US" b="1" dirty="0">
                <a:solidFill>
                  <a:srgbClr val="C00000"/>
                </a:solidFill>
              </a:rPr>
              <a:t>TB</a:t>
            </a:r>
            <a:r>
              <a:rPr lang="en-US" b="1" dirty="0"/>
              <a:t>?</a:t>
            </a:r>
            <a:br>
              <a:rPr lang="en-US" b="1" dirty="0"/>
            </a:br>
            <a:r>
              <a:rPr lang="en-US" b="1" dirty="0"/>
              <a:t>Question 10</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p:txBody>
          <a:bodyPr>
            <a:normAutofit/>
          </a:bodyPr>
          <a:lstStyle/>
          <a:p>
            <a:r>
              <a:rPr lang="en-US" sz="3600" dirty="0">
                <a:solidFill>
                  <a:srgbClr val="0070C0"/>
                </a:solidFill>
              </a:rPr>
              <a:t>Latent TB Infection</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a:ln>
            <a:noFill/>
          </a:ln>
        </p:spPr>
        <p:txBody>
          <a:bodyPr>
            <a:normAutofit/>
          </a:bodyPr>
          <a:lstStyle/>
          <a:p>
            <a:r>
              <a:rPr lang="en-US" sz="3600" dirty="0">
                <a:solidFill>
                  <a:srgbClr val="C00000"/>
                </a:solidFill>
              </a:rPr>
              <a:t>Tuberculosis (TB) </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a:xfrm>
            <a:off x="1997476" y="3781423"/>
            <a:ext cx="5930283" cy="1083540"/>
          </a:xfrm>
          <a:ln>
            <a:solidFill>
              <a:schemeClr val="tx1"/>
            </a:solidFill>
          </a:ln>
        </p:spPr>
        <p:txBody>
          <a:bodyPr>
            <a:normAutofit/>
          </a:bodyPr>
          <a:lstStyle/>
          <a:p>
            <a:r>
              <a:rPr lang="en-US" dirty="0"/>
              <a:t>Is not currently sick. Can be treated to prevent future illness</a:t>
            </a:r>
          </a:p>
        </p:txBody>
      </p:sp>
      <p:sp>
        <p:nvSpPr>
          <p:cNvPr id="9" name="Arrow: Up 8" descr="Arrow pointing to LTBI">
            <a:extLst>
              <a:ext uri="{FF2B5EF4-FFF2-40B4-BE49-F238E27FC236}">
                <a16:creationId xmlns:a16="http://schemas.microsoft.com/office/drawing/2014/main" id="{C702265A-33E2-4041-B6D3-64C8A23749E5}"/>
              </a:ext>
            </a:extLst>
          </p:cNvPr>
          <p:cNvSpPr/>
          <p:nvPr/>
        </p:nvSpPr>
        <p:spPr>
          <a:xfrm>
            <a:off x="2805344" y="2441359"/>
            <a:ext cx="816745" cy="1325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80795F9-360E-714C-8B32-ED9609ED06BE}"/>
              </a:ext>
            </a:extLst>
          </p:cNvPr>
          <p:cNvSpPr>
            <a:spLocks noGrp="1"/>
          </p:cNvSpPr>
          <p:nvPr>
            <p:ph type="sldNum" sz="quarter" idx="12"/>
          </p:nvPr>
        </p:nvSpPr>
        <p:spPr/>
        <p:txBody>
          <a:bodyPr/>
          <a:lstStyle/>
          <a:p>
            <a:fld id="{77B5B291-BA1D-407A-8F59-A820FF1A9BA6}" type="slidenum">
              <a:rPr lang="en-US" smtClean="0"/>
              <a:t>65</a:t>
            </a:fld>
            <a:endParaRPr lang="en-US"/>
          </a:p>
        </p:txBody>
      </p:sp>
    </p:spTree>
    <p:extLst>
      <p:ext uri="{BB962C8B-B14F-4D97-AF65-F5344CB8AC3E}">
        <p14:creationId xmlns:p14="http://schemas.microsoft.com/office/powerpoint/2010/main" val="7077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CFF6D-23D2-4333-A17C-CA00FCBA01E0}"/>
              </a:ext>
            </a:extLst>
          </p:cNvPr>
          <p:cNvSpPr>
            <a:spLocks noGrp="1"/>
          </p:cNvSpPr>
          <p:nvPr>
            <p:ph type="title"/>
          </p:nvPr>
        </p:nvSpPr>
        <p:spPr/>
        <p:txBody>
          <a:bodyPr/>
          <a:lstStyle/>
          <a:p>
            <a:pPr algn="ctr"/>
            <a:r>
              <a:rPr lang="en-US" b="1" dirty="0"/>
              <a:t>Review: LTBI or TB?</a:t>
            </a:r>
          </a:p>
        </p:txBody>
      </p:sp>
      <p:sp>
        <p:nvSpPr>
          <p:cNvPr id="5" name="Text Placeholder 4">
            <a:extLst>
              <a:ext uri="{FF2B5EF4-FFF2-40B4-BE49-F238E27FC236}">
                <a16:creationId xmlns:a16="http://schemas.microsoft.com/office/drawing/2014/main" id="{83E08424-7C60-49E1-8B55-CE116F9A6820}"/>
              </a:ext>
            </a:extLst>
          </p:cNvPr>
          <p:cNvSpPr>
            <a:spLocks noGrp="1"/>
          </p:cNvSpPr>
          <p:nvPr>
            <p:ph type="body" idx="1"/>
          </p:nvPr>
        </p:nvSpPr>
        <p:spPr>
          <a:xfrm>
            <a:off x="597672" y="1352689"/>
            <a:ext cx="3868340" cy="823912"/>
          </a:xfrm>
        </p:spPr>
        <p:txBody>
          <a:bodyPr>
            <a:normAutofit/>
          </a:bodyPr>
          <a:lstStyle/>
          <a:p>
            <a:r>
              <a:rPr lang="en-US" sz="3600" dirty="0"/>
              <a:t>Latent TB Infection</a:t>
            </a:r>
          </a:p>
        </p:txBody>
      </p:sp>
      <p:sp>
        <p:nvSpPr>
          <p:cNvPr id="6" name="Content Placeholder 5">
            <a:extLst>
              <a:ext uri="{FF2B5EF4-FFF2-40B4-BE49-F238E27FC236}">
                <a16:creationId xmlns:a16="http://schemas.microsoft.com/office/drawing/2014/main" id="{663DBF77-54F1-402A-98A6-A65DE78967DC}"/>
              </a:ext>
            </a:extLst>
          </p:cNvPr>
          <p:cNvSpPr>
            <a:spLocks noGrp="1"/>
          </p:cNvSpPr>
          <p:nvPr>
            <p:ph sz="half" idx="2"/>
          </p:nvPr>
        </p:nvSpPr>
        <p:spPr/>
        <p:txBody>
          <a:bodyPr>
            <a:normAutofit fontScale="77500" lnSpcReduction="20000"/>
          </a:bodyPr>
          <a:lstStyle/>
          <a:p>
            <a:r>
              <a:rPr lang="en-US" dirty="0"/>
              <a:t>Cannot spread TB bacteria to others</a:t>
            </a:r>
          </a:p>
          <a:p>
            <a:r>
              <a:rPr lang="en-US" dirty="0"/>
              <a:t>Is not currently sick. Can be treated to prevent future illness</a:t>
            </a:r>
          </a:p>
          <a:p>
            <a:r>
              <a:rPr lang="en-US" dirty="0"/>
              <a:t>Treatment option: 12 weeks of once a week Rifapentine/INH (3HP)</a:t>
            </a:r>
          </a:p>
          <a:p>
            <a:r>
              <a:rPr lang="en-US" dirty="0"/>
              <a:t>Treatment option: 4 months Rifampin daily</a:t>
            </a:r>
          </a:p>
        </p:txBody>
      </p:sp>
      <p:sp>
        <p:nvSpPr>
          <p:cNvPr id="7" name="Text Placeholder 6">
            <a:extLst>
              <a:ext uri="{FF2B5EF4-FFF2-40B4-BE49-F238E27FC236}">
                <a16:creationId xmlns:a16="http://schemas.microsoft.com/office/drawing/2014/main" id="{BCE1A1D3-F074-4D83-BC07-35D93210D4D8}"/>
              </a:ext>
            </a:extLst>
          </p:cNvPr>
          <p:cNvSpPr>
            <a:spLocks noGrp="1"/>
          </p:cNvSpPr>
          <p:nvPr>
            <p:ph type="body" sz="quarter" idx="3"/>
          </p:nvPr>
        </p:nvSpPr>
        <p:spPr>
          <a:xfrm>
            <a:off x="4824458" y="1269207"/>
            <a:ext cx="3887391" cy="823912"/>
          </a:xfrm>
        </p:spPr>
        <p:txBody>
          <a:bodyPr>
            <a:normAutofit/>
          </a:bodyPr>
          <a:lstStyle/>
          <a:p>
            <a:r>
              <a:rPr lang="en-US" sz="3600" dirty="0"/>
              <a:t>Tuberculosis (TB) </a:t>
            </a:r>
          </a:p>
        </p:txBody>
      </p:sp>
      <p:sp>
        <p:nvSpPr>
          <p:cNvPr id="8" name="Content Placeholder 7">
            <a:extLst>
              <a:ext uri="{FF2B5EF4-FFF2-40B4-BE49-F238E27FC236}">
                <a16:creationId xmlns:a16="http://schemas.microsoft.com/office/drawing/2014/main" id="{45F39074-D4A2-454F-A4A5-EEB110486FAE}"/>
              </a:ext>
            </a:extLst>
          </p:cNvPr>
          <p:cNvSpPr>
            <a:spLocks noGrp="1"/>
          </p:cNvSpPr>
          <p:nvPr>
            <p:ph sz="quarter" idx="4"/>
          </p:nvPr>
        </p:nvSpPr>
        <p:spPr>
          <a:xfrm>
            <a:off x="4629150" y="2015231"/>
            <a:ext cx="3887391" cy="4174432"/>
          </a:xfrm>
        </p:spPr>
        <p:txBody>
          <a:bodyPr>
            <a:normAutofit fontScale="77500" lnSpcReduction="20000"/>
          </a:bodyPr>
          <a:lstStyle/>
          <a:p>
            <a:r>
              <a:rPr lang="en-US" dirty="0"/>
              <a:t>May feel sick and may have symptoms such as a cough, fever, and/or weight loss</a:t>
            </a:r>
          </a:p>
          <a:p>
            <a:r>
              <a:rPr lang="en-US" dirty="0"/>
              <a:t>Sputum may be AFB smear positive</a:t>
            </a:r>
          </a:p>
          <a:p>
            <a:r>
              <a:rPr lang="en-US" dirty="0"/>
              <a:t>Collected specimens may culture out MTB</a:t>
            </a:r>
          </a:p>
          <a:p>
            <a:r>
              <a:rPr lang="en-US" dirty="0"/>
              <a:t>May require respiratory isolation precautions </a:t>
            </a:r>
          </a:p>
          <a:p>
            <a:r>
              <a:rPr lang="en-US" dirty="0"/>
              <a:t>Never treat with a single drug.  Standard treatment starts with four drug therapy: (RIPE).</a:t>
            </a:r>
          </a:p>
          <a:p>
            <a:r>
              <a:rPr lang="en-US" dirty="0"/>
              <a:t>Reportable disease (regardless of age or site of disease)</a:t>
            </a:r>
          </a:p>
        </p:txBody>
      </p:sp>
      <p:sp>
        <p:nvSpPr>
          <p:cNvPr id="2" name="Slide Number Placeholder 1">
            <a:extLst>
              <a:ext uri="{FF2B5EF4-FFF2-40B4-BE49-F238E27FC236}">
                <a16:creationId xmlns:a16="http://schemas.microsoft.com/office/drawing/2014/main" id="{5A1DA61E-8BD7-CA48-8148-FB80CBC8A998}"/>
              </a:ext>
            </a:extLst>
          </p:cNvPr>
          <p:cNvSpPr>
            <a:spLocks noGrp="1"/>
          </p:cNvSpPr>
          <p:nvPr>
            <p:ph type="sldNum" sz="quarter" idx="12"/>
          </p:nvPr>
        </p:nvSpPr>
        <p:spPr/>
        <p:txBody>
          <a:bodyPr/>
          <a:lstStyle/>
          <a:p>
            <a:fld id="{77B5B291-BA1D-407A-8F59-A820FF1A9BA6}" type="slidenum">
              <a:rPr lang="en-US" smtClean="0"/>
              <a:t>66</a:t>
            </a:fld>
            <a:endParaRPr lang="en-US"/>
          </a:p>
        </p:txBody>
      </p:sp>
    </p:spTree>
    <p:extLst>
      <p:ext uri="{BB962C8B-B14F-4D97-AF65-F5344CB8AC3E}">
        <p14:creationId xmlns:p14="http://schemas.microsoft.com/office/powerpoint/2010/main" val="314430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3563-E6A3-4843-A94F-08DADF1C882B}"/>
              </a:ext>
            </a:extLst>
          </p:cNvPr>
          <p:cNvSpPr>
            <a:spLocks noGrp="1"/>
          </p:cNvSpPr>
          <p:nvPr>
            <p:ph type="title"/>
          </p:nvPr>
        </p:nvSpPr>
        <p:spPr>
          <a:xfrm>
            <a:off x="628649" y="-193056"/>
            <a:ext cx="7886700" cy="1325563"/>
          </a:xfrm>
        </p:spPr>
        <p:txBody>
          <a:bodyPr>
            <a:normAutofit/>
          </a:bodyPr>
          <a:lstStyle/>
          <a:p>
            <a:r>
              <a:rPr lang="en-US" sz="2800" dirty="0"/>
              <a:t>Review: Difference Between</a:t>
            </a:r>
            <a:r>
              <a:rPr lang="en-US" sz="2800" baseline="0" dirty="0"/>
              <a:t> LTBI and Active TB?</a:t>
            </a:r>
            <a:endParaRPr lang="en-US" sz="2800" dirty="0"/>
          </a:p>
        </p:txBody>
      </p:sp>
      <p:pic>
        <p:nvPicPr>
          <p:cNvPr id="12290" name="Picture 2" descr="Latent TB infection can wake up and make the person sick with active TB disea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7729" y="1003454"/>
            <a:ext cx="7168541" cy="538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0A9173AF-2C3B-4E44-86AF-230FD8F80BC7}"/>
              </a:ext>
            </a:extLst>
          </p:cNvPr>
          <p:cNvSpPr>
            <a:spLocks noGrp="1"/>
          </p:cNvSpPr>
          <p:nvPr>
            <p:ph type="sldNum" sz="quarter" idx="12"/>
          </p:nvPr>
        </p:nvSpPr>
        <p:spPr/>
        <p:txBody>
          <a:bodyPr/>
          <a:lstStyle/>
          <a:p>
            <a:fld id="{77B5B291-BA1D-407A-8F59-A820FF1A9BA6}" type="slidenum">
              <a:rPr lang="en-US" smtClean="0"/>
              <a:t>67</a:t>
            </a:fld>
            <a:endParaRPr lang="en-US"/>
          </a:p>
        </p:txBody>
      </p:sp>
    </p:spTree>
    <p:extLst>
      <p:ext uri="{BB962C8B-B14F-4D97-AF65-F5344CB8AC3E}">
        <p14:creationId xmlns:p14="http://schemas.microsoft.com/office/powerpoint/2010/main" val="29596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C5AC-2D9D-4407-A591-91B4B294E985}"/>
              </a:ext>
            </a:extLst>
          </p:cNvPr>
          <p:cNvSpPr>
            <a:spLocks noGrp="1"/>
          </p:cNvSpPr>
          <p:nvPr>
            <p:ph type="title"/>
          </p:nvPr>
        </p:nvSpPr>
        <p:spPr>
          <a:xfrm>
            <a:off x="628650" y="520284"/>
            <a:ext cx="1688306" cy="4970962"/>
          </a:xfrm>
        </p:spPr>
        <p:txBody>
          <a:bodyPr>
            <a:normAutofit/>
          </a:bodyPr>
          <a:lstStyle/>
          <a:p>
            <a:r>
              <a:rPr lang="en-US" sz="4000" dirty="0"/>
              <a:t>Online</a:t>
            </a:r>
            <a:r>
              <a:rPr lang="en-US" sz="4000" baseline="0" dirty="0"/>
              <a:t> Active TB Risk Tool</a:t>
            </a:r>
            <a:endParaRPr lang="en-US" sz="4000" dirty="0"/>
          </a:p>
        </p:txBody>
      </p:sp>
      <p:pic>
        <p:nvPicPr>
          <p:cNvPr id="4" name="Picture 3" descr="Screenshot of online tool"/>
          <p:cNvPicPr/>
          <p:nvPr/>
        </p:nvPicPr>
        <p:blipFill rotWithShape="1">
          <a:blip r:embed="rId2" cstate="print">
            <a:extLst>
              <a:ext uri="{28A0092B-C50C-407E-A947-70E740481C1C}">
                <a14:useLocalDpi xmlns:a14="http://schemas.microsoft.com/office/drawing/2010/main" val="0"/>
              </a:ext>
            </a:extLst>
          </a:blip>
          <a:srcRect/>
          <a:stretch/>
        </p:blipFill>
        <p:spPr bwMode="auto">
          <a:xfrm>
            <a:off x="2316956" y="194303"/>
            <a:ext cx="4510087" cy="5622925"/>
          </a:xfrm>
          <a:prstGeom prst="rect">
            <a:avLst/>
          </a:prstGeom>
          <a:ln>
            <a:noFill/>
          </a:ln>
          <a:extLst>
            <a:ext uri="{53640926-AAD7-44D8-BBD7-CCE9431645EC}">
              <a14:shadowObscured xmlns:a14="http://schemas.microsoft.com/office/drawing/2010/main"/>
            </a:ext>
          </a:extLst>
        </p:spPr>
      </p:pic>
      <p:pic>
        <p:nvPicPr>
          <p:cNvPr id="6" name="Picture 5" descr="Example results"/>
          <p:cNvPicPr/>
          <p:nvPr/>
        </p:nvPicPr>
        <p:blipFill rotWithShape="1">
          <a:blip r:embed="rId3" cstate="print">
            <a:extLst>
              <a:ext uri="{28A0092B-C50C-407E-A947-70E740481C1C}">
                <a14:useLocalDpi xmlns:a14="http://schemas.microsoft.com/office/drawing/2010/main" val="0"/>
              </a:ext>
            </a:extLst>
          </a:blip>
          <a:srcRect/>
          <a:stretch/>
        </p:blipFill>
        <p:spPr bwMode="auto">
          <a:xfrm>
            <a:off x="6909506" y="368141"/>
            <a:ext cx="1943622" cy="5275248"/>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1881187" y="6139544"/>
            <a:ext cx="6172200" cy="924379"/>
          </a:xfrm>
        </p:spPr>
        <p:txBody>
          <a:bodyPr>
            <a:normAutofit/>
          </a:bodyPr>
          <a:lstStyle/>
          <a:p>
            <a:pPr marL="0" indent="0" algn="ctr">
              <a:buNone/>
            </a:pPr>
            <a:r>
              <a:rPr lang="en-US" sz="2800" dirty="0">
                <a:hlinkClick r:id="rId4"/>
              </a:rPr>
              <a:t>Link to Online TST/IGRA Interpreter Tool</a:t>
            </a:r>
            <a:endParaRPr lang="en-US" sz="2800" dirty="0"/>
          </a:p>
        </p:txBody>
      </p:sp>
      <p:sp>
        <p:nvSpPr>
          <p:cNvPr id="5" name="Slide Number Placeholder 4">
            <a:extLst>
              <a:ext uri="{FF2B5EF4-FFF2-40B4-BE49-F238E27FC236}">
                <a16:creationId xmlns:a16="http://schemas.microsoft.com/office/drawing/2014/main" id="{C6B5A4A6-B93E-4649-8E8A-48078C8C5B9A}"/>
              </a:ext>
            </a:extLst>
          </p:cNvPr>
          <p:cNvSpPr>
            <a:spLocks noGrp="1"/>
          </p:cNvSpPr>
          <p:nvPr>
            <p:ph type="sldNum" sz="quarter" idx="12"/>
          </p:nvPr>
        </p:nvSpPr>
        <p:spPr/>
        <p:txBody>
          <a:bodyPr/>
          <a:lstStyle/>
          <a:p>
            <a:fld id="{77B5B291-BA1D-407A-8F59-A820FF1A9BA6}" type="slidenum">
              <a:rPr lang="en-US" smtClean="0"/>
              <a:t>68</a:t>
            </a:fld>
            <a:endParaRPr lang="en-US"/>
          </a:p>
        </p:txBody>
      </p:sp>
    </p:spTree>
    <p:extLst>
      <p:ext uri="{BB962C8B-B14F-4D97-AF65-F5344CB8AC3E}">
        <p14:creationId xmlns:p14="http://schemas.microsoft.com/office/powerpoint/2010/main" val="29817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E96E-07C4-4A5E-90B6-B1F1034387F3}"/>
              </a:ext>
            </a:extLst>
          </p:cNvPr>
          <p:cNvSpPr>
            <a:spLocks noGrp="1"/>
          </p:cNvSpPr>
          <p:nvPr>
            <p:ph type="title"/>
          </p:nvPr>
        </p:nvSpPr>
        <p:spPr>
          <a:xfrm>
            <a:off x="613880" y="2273825"/>
            <a:ext cx="3614876" cy="1325563"/>
          </a:xfrm>
        </p:spPr>
        <p:txBody>
          <a:bodyPr>
            <a:normAutofit fontScale="90000"/>
          </a:bodyPr>
          <a:lstStyle/>
          <a:p>
            <a:pPr algn="ctr"/>
            <a:r>
              <a:rPr lang="en-US" b="1" dirty="0">
                <a:solidFill>
                  <a:schemeClr val="accent2"/>
                </a:solidFill>
              </a:rPr>
              <a:t>Thank you for helping to eliminating TB in our lifetime! </a:t>
            </a:r>
            <a:br>
              <a:rPr lang="en-US" b="1" dirty="0">
                <a:solidFill>
                  <a:schemeClr val="accent2"/>
                </a:solidFill>
              </a:rPr>
            </a:br>
            <a:br>
              <a:rPr lang="en-US" b="1" dirty="0">
                <a:solidFill>
                  <a:schemeClr val="accent2"/>
                </a:solidFill>
              </a:rPr>
            </a:br>
            <a:r>
              <a:rPr lang="en-US" b="1" dirty="0">
                <a:solidFill>
                  <a:schemeClr val="accent2"/>
                </a:solidFill>
              </a:rPr>
              <a:t>Any Questions?</a:t>
            </a:r>
          </a:p>
        </p:txBody>
      </p:sp>
      <p:pic>
        <p:nvPicPr>
          <p:cNvPr id="4" name="Content Placeholder 3" descr="CDC fact sheet stating that Tuberculosis (TB) Disease: is only the tip of the iceberg. There are two types of TB conditions: TB disease and latent TB infection. &#10;&#10;People with TB disease are sick from active TB germs. They usually have symptoms and may spread TB germs to others. &#10;&#10;People with LTBI do not feel sick, do not have symptoms, and cannot spread TB germs to others.&#10;&#10;But, if their TB germs become active, they can develop TB disease. &#10;&#10;Millions of people in the U.S. have LTBI. Without treatment they are at risk for developing TB disease.">
            <a:hlinkClick r:id="rId2"/>
            <a:extLst>
              <a:ext uri="{FF2B5EF4-FFF2-40B4-BE49-F238E27FC236}">
                <a16:creationId xmlns:a16="http://schemas.microsoft.com/office/drawing/2014/main" id="{5DEEF1F3-539A-4815-A5F6-A16B987F17D1}"/>
              </a:ext>
            </a:extLst>
          </p:cNvPr>
          <p:cNvPicPr>
            <a:picLocks noGrp="1" noChangeAspect="1"/>
          </p:cNvPicPr>
          <p:nvPr>
            <p:ph idx="1"/>
          </p:nvPr>
        </p:nvPicPr>
        <p:blipFill>
          <a:blip r:embed="rId3"/>
          <a:stretch>
            <a:fillRect/>
          </a:stretch>
        </p:blipFill>
        <p:spPr>
          <a:xfrm>
            <a:off x="4432864" y="564995"/>
            <a:ext cx="4097256" cy="5312021"/>
          </a:xfrm>
          <a:prstGeom prst="rect">
            <a:avLst/>
          </a:prstGeom>
        </p:spPr>
      </p:pic>
      <p:sp>
        <p:nvSpPr>
          <p:cNvPr id="3" name="Slide Number Placeholder 2">
            <a:extLst>
              <a:ext uri="{FF2B5EF4-FFF2-40B4-BE49-F238E27FC236}">
                <a16:creationId xmlns:a16="http://schemas.microsoft.com/office/drawing/2014/main" id="{D77ACAAB-AF9D-0F46-A192-64C7FB081486}"/>
              </a:ext>
            </a:extLst>
          </p:cNvPr>
          <p:cNvSpPr>
            <a:spLocks noGrp="1"/>
          </p:cNvSpPr>
          <p:nvPr>
            <p:ph type="sldNum" sz="quarter" idx="12"/>
          </p:nvPr>
        </p:nvSpPr>
        <p:spPr/>
        <p:txBody>
          <a:bodyPr/>
          <a:lstStyle/>
          <a:p>
            <a:fld id="{77B5B291-BA1D-407A-8F59-A820FF1A9BA6}" type="slidenum">
              <a:rPr lang="en-US" smtClean="0"/>
              <a:t>69</a:t>
            </a:fld>
            <a:endParaRPr lang="en-US"/>
          </a:p>
        </p:txBody>
      </p:sp>
    </p:spTree>
    <p:extLst>
      <p:ext uri="{BB962C8B-B14F-4D97-AF65-F5344CB8AC3E}">
        <p14:creationId xmlns:p14="http://schemas.microsoft.com/office/powerpoint/2010/main" val="249061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762"/>
            <a:ext cx="8229600" cy="1143000"/>
          </a:xfrm>
        </p:spPr>
        <p:txBody>
          <a:bodyPr/>
          <a:lstStyle/>
          <a:p>
            <a:pPr algn="ctr"/>
            <a:r>
              <a:rPr lang="en-US" b="1" dirty="0">
                <a:solidFill>
                  <a:srgbClr val="C00000"/>
                </a:solidFill>
              </a:rPr>
              <a:t>TB = Tuberculosis</a:t>
            </a:r>
          </a:p>
        </p:txBody>
      </p:sp>
      <p:pic>
        <p:nvPicPr>
          <p:cNvPr id="8" name="Picture 7" descr="Person coughing up tuberculosis infec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1368954"/>
            <a:ext cx="2255489" cy="23648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uberculosis can reside in the lungs, spine, or kidne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80" y="3886200"/>
            <a:ext cx="294481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Microscopic image of tubercul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62208"/>
            <a:ext cx="14382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descr="Fluorochrome image of tuberculosis"/>
          <p:cNvPicPr>
            <a:picLocks noGrp="1"/>
          </p:cNvPicPr>
          <p:nvPr>
            <p:ph idx="4294967295"/>
          </p:nvPr>
        </p:nvPicPr>
        <p:blipFill>
          <a:blip r:embed="rId5" cstate="email">
            <a:extLst>
              <a:ext uri="{28A0092B-C50C-407E-A947-70E740481C1C}">
                <a14:useLocalDpi xmlns:a14="http://schemas.microsoft.com/office/drawing/2010/main" val="0"/>
              </a:ext>
            </a:extLst>
          </a:blip>
          <a:srcRect/>
          <a:stretch>
            <a:fillRect/>
          </a:stretch>
        </p:blipFill>
        <p:spPr bwMode="auto">
          <a:xfrm>
            <a:off x="6477000" y="1447800"/>
            <a:ext cx="1819529" cy="1476581"/>
          </a:xfrm>
          <a:prstGeom prst="rect">
            <a:avLst/>
          </a:prstGeom>
          <a:noFill/>
        </p:spPr>
      </p:pic>
      <p:sp>
        <p:nvSpPr>
          <p:cNvPr id="9" name="TextBox 8"/>
          <p:cNvSpPr txBox="1"/>
          <p:nvPr/>
        </p:nvSpPr>
        <p:spPr>
          <a:xfrm>
            <a:off x="6553200" y="3133633"/>
            <a:ext cx="1828256" cy="1200329"/>
          </a:xfrm>
          <a:prstGeom prst="rect">
            <a:avLst/>
          </a:prstGeom>
          <a:noFill/>
        </p:spPr>
        <p:txBody>
          <a:bodyPr wrap="square" rtlCol="0">
            <a:spAutoFit/>
          </a:bodyPr>
          <a:lstStyle/>
          <a:p>
            <a:pPr algn="ctr"/>
            <a:r>
              <a:rPr lang="en-US" dirty="0">
                <a:latin typeface="Yu Gothic UI" panose="020B0500000000000000" pitchFamily="34" charset="-128"/>
                <a:ea typeface="Yu Gothic UI" panose="020B0500000000000000" pitchFamily="34" charset="-128"/>
              </a:rPr>
              <a:t>Mycobacterium Tuberculosis Complex </a:t>
            </a:r>
          </a:p>
          <a:p>
            <a:pPr algn="ctr"/>
            <a:r>
              <a:rPr lang="en-US" dirty="0">
                <a:latin typeface="Yu Gothic UI" panose="020B0500000000000000" pitchFamily="34" charset="-128"/>
                <a:ea typeface="Yu Gothic UI" panose="020B0500000000000000" pitchFamily="34" charset="-128"/>
              </a:rPr>
              <a:t>(</a:t>
            </a:r>
            <a:r>
              <a:rPr lang="en-US" b="1" dirty="0">
                <a:latin typeface="Yu Gothic UI" panose="020B0500000000000000" pitchFamily="34" charset="-128"/>
                <a:ea typeface="Yu Gothic UI" panose="020B0500000000000000" pitchFamily="34" charset="-128"/>
              </a:rPr>
              <a:t>MTB</a:t>
            </a:r>
            <a:r>
              <a:rPr lang="en-US" dirty="0">
                <a:latin typeface="Yu Gothic UI" panose="020B0500000000000000" pitchFamily="34" charset="-128"/>
                <a:ea typeface="Yu Gothic UI" panose="020B0500000000000000" pitchFamily="34" charset="-128"/>
              </a:rPr>
              <a:t>)</a:t>
            </a:r>
          </a:p>
        </p:txBody>
      </p:sp>
      <p:pic>
        <p:nvPicPr>
          <p:cNvPr id="6" name="Picture 5" descr="Culture plate with growing mycobacterium tuberculosis complex."/>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689679" y="4490735"/>
            <a:ext cx="2122170" cy="1967865"/>
          </a:xfrm>
          <a:prstGeom prst="rect">
            <a:avLst/>
          </a:prstGeom>
          <a:noFill/>
          <a:ln>
            <a:noFill/>
          </a:ln>
        </p:spPr>
      </p:pic>
      <p:pic>
        <p:nvPicPr>
          <p:cNvPr id="7" name="Picture 6" descr="A person holding a test tube of growing mycobacterium tuberculosis complex."/>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590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4885022" y="3244413"/>
            <a:ext cx="1310310" cy="2809459"/>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69E26268-2C1D-8141-AB4B-CD81D2FA2053}"/>
              </a:ext>
            </a:extLst>
          </p:cNvPr>
          <p:cNvSpPr>
            <a:spLocks noGrp="1"/>
          </p:cNvSpPr>
          <p:nvPr>
            <p:ph type="sldNum" sz="quarter" idx="12"/>
          </p:nvPr>
        </p:nvSpPr>
        <p:spPr/>
        <p:txBody>
          <a:bodyPr/>
          <a:lstStyle/>
          <a:p>
            <a:fld id="{37B73DC9-3A2C-4B53-8EF1-89D748E977D0}" type="slidenum">
              <a:rPr lang="en-US" smtClean="0"/>
              <a:t>7</a:t>
            </a:fld>
            <a:endParaRPr lang="en-US"/>
          </a:p>
        </p:txBody>
      </p:sp>
    </p:spTree>
    <p:extLst>
      <p:ext uri="{BB962C8B-B14F-4D97-AF65-F5344CB8AC3E}">
        <p14:creationId xmlns:p14="http://schemas.microsoft.com/office/powerpoint/2010/main" val="42651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500" fill="hold"/>
                                        <p:tgtEl>
                                          <p:spTgt spid="3074"/>
                                        </p:tgtEl>
                                        <p:attrNameLst>
                                          <p:attrName>ppt_x</p:attrName>
                                        </p:attrNameLst>
                                      </p:cBhvr>
                                      <p:tavLst>
                                        <p:tav tm="0">
                                          <p:val>
                                            <p:strVal val="#ppt_x"/>
                                          </p:val>
                                        </p:tav>
                                        <p:tav tm="100000">
                                          <p:val>
                                            <p:strVal val="#ppt_x"/>
                                          </p:val>
                                        </p:tav>
                                      </p:tavLst>
                                    </p:anim>
                                    <p:anim calcmode="lin" valueType="num">
                                      <p:cBhvr additive="base">
                                        <p:cTn id="2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Resources For Health Care Workers</a:t>
            </a:r>
          </a:p>
        </p:txBody>
      </p:sp>
      <p:sp>
        <p:nvSpPr>
          <p:cNvPr id="3" name="Content Placeholder 2"/>
          <p:cNvSpPr>
            <a:spLocks noGrp="1"/>
          </p:cNvSpPr>
          <p:nvPr>
            <p:ph idx="1"/>
          </p:nvPr>
        </p:nvSpPr>
        <p:spPr>
          <a:xfrm>
            <a:off x="304800" y="1066800"/>
            <a:ext cx="8610600" cy="4953000"/>
          </a:xfrm>
          <a:solidFill>
            <a:schemeClr val="accent1">
              <a:lumMod val="20000"/>
              <a:lumOff val="80000"/>
            </a:schemeClr>
          </a:solidFill>
        </p:spPr>
        <p:txBody>
          <a:bodyPr>
            <a:normAutofit/>
          </a:bodyPr>
          <a:lstStyle/>
          <a:p>
            <a:r>
              <a:rPr lang="en-US" sz="2800" dirty="0"/>
              <a:t>LTBI Screening, Diagnosis, Treatment: Video </a:t>
            </a:r>
            <a:r>
              <a:rPr lang="en-US" sz="2400" dirty="0">
                <a:hlinkClick r:id="rId2"/>
              </a:rPr>
              <a:t>http://globaltb.njms.rutgers.edu/products/ltbimultimedia.htm</a:t>
            </a:r>
            <a:r>
              <a:rPr lang="en-US" sz="2400" dirty="0"/>
              <a:t> </a:t>
            </a:r>
          </a:p>
          <a:p>
            <a:r>
              <a:rPr lang="en-US" sz="2800" dirty="0"/>
              <a:t>Latent Tuberculosis Infection: A Guide for Primary Health Care Providers. </a:t>
            </a:r>
            <a:r>
              <a:rPr lang="en-US" sz="2400" u="sng" dirty="0">
                <a:hlinkClick r:id="rId3"/>
              </a:rPr>
              <a:t>http://www.cdc.gov/tb/publications/LTBI/default.htm</a:t>
            </a:r>
            <a:r>
              <a:rPr lang="en-US" sz="2400" dirty="0"/>
              <a:t> </a:t>
            </a:r>
          </a:p>
          <a:p>
            <a:r>
              <a:rPr lang="en-US" sz="2800" dirty="0"/>
              <a:t>Poster summarizing TST: </a:t>
            </a:r>
            <a:r>
              <a:rPr lang="en-US" sz="2400" u="sng" dirty="0">
                <a:hlinkClick r:id="rId4"/>
              </a:rPr>
              <a:t>http://www.cdc.gov/tb/publications/Posters/images/Mantoux_wallchart.PDF</a:t>
            </a:r>
            <a:r>
              <a:rPr lang="en-US" sz="2400" u="sng" dirty="0"/>
              <a:t> </a:t>
            </a:r>
          </a:p>
          <a:p>
            <a:r>
              <a:rPr lang="en-US" sz="2800" dirty="0"/>
              <a:t>Training for Staff on TST’s video: </a:t>
            </a:r>
            <a:r>
              <a:rPr lang="en-US" sz="2400" u="sng" dirty="0">
                <a:hlinkClick r:id="rId5"/>
              </a:rPr>
              <a:t>http://www2c.cdc.gov/podcasts/player.asp?f=3739</a:t>
            </a:r>
            <a:r>
              <a:rPr lang="en-US" sz="2400" dirty="0"/>
              <a:t>  </a:t>
            </a:r>
          </a:p>
          <a:p>
            <a:pPr marL="0" indent="0">
              <a:buNone/>
            </a:pPr>
            <a:r>
              <a:rPr lang="en-US" sz="2800" dirty="0"/>
              <a:t>    Guide: 	</a:t>
            </a:r>
            <a:r>
              <a:rPr lang="en-US" sz="2400" u="sng" dirty="0">
                <a:hlinkClick r:id="rId6"/>
              </a:rPr>
              <a:t>http://www.cdc.gov/tb/education/Mantoux/guide.htm</a:t>
            </a:r>
            <a:endParaRPr lang="en-US" sz="2400" dirty="0"/>
          </a:p>
          <a:p>
            <a:endParaRPr lang="en-US" sz="2800" dirty="0"/>
          </a:p>
          <a:p>
            <a:pPr lvl="1"/>
            <a:endParaRPr lang="en-US" sz="2000" dirty="0"/>
          </a:p>
        </p:txBody>
      </p:sp>
      <p:sp>
        <p:nvSpPr>
          <p:cNvPr id="4" name="Slide Number Placeholder 3">
            <a:extLst>
              <a:ext uri="{FF2B5EF4-FFF2-40B4-BE49-F238E27FC236}">
                <a16:creationId xmlns:a16="http://schemas.microsoft.com/office/drawing/2014/main" id="{2A68C967-837F-834B-8F62-671D2DBA5325}"/>
              </a:ext>
            </a:extLst>
          </p:cNvPr>
          <p:cNvSpPr>
            <a:spLocks noGrp="1"/>
          </p:cNvSpPr>
          <p:nvPr>
            <p:ph type="sldNum" sz="quarter" idx="12"/>
          </p:nvPr>
        </p:nvSpPr>
        <p:spPr/>
        <p:txBody>
          <a:bodyPr/>
          <a:lstStyle/>
          <a:p>
            <a:fld id="{77B5B291-BA1D-407A-8F59-A820FF1A9BA6}" type="slidenum">
              <a:rPr lang="en-US" smtClean="0"/>
              <a:t>70</a:t>
            </a:fld>
            <a:endParaRPr lang="en-US"/>
          </a:p>
        </p:txBody>
      </p:sp>
    </p:spTree>
    <p:extLst>
      <p:ext uri="{BB962C8B-B14F-4D97-AF65-F5344CB8AC3E}">
        <p14:creationId xmlns:p14="http://schemas.microsoft.com/office/powerpoint/2010/main" val="1973387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Education</a:t>
            </a:r>
          </a:p>
        </p:txBody>
      </p:sp>
      <p:sp>
        <p:nvSpPr>
          <p:cNvPr id="3" name="Content Placeholder 2"/>
          <p:cNvSpPr>
            <a:spLocks noGrp="1"/>
          </p:cNvSpPr>
          <p:nvPr>
            <p:ph idx="1"/>
          </p:nvPr>
        </p:nvSpPr>
        <p:spPr>
          <a:xfrm>
            <a:off x="457200" y="1295400"/>
            <a:ext cx="8229600" cy="5486400"/>
          </a:xfrm>
          <a:solidFill>
            <a:schemeClr val="accent1">
              <a:lumMod val="20000"/>
              <a:lumOff val="80000"/>
            </a:schemeClr>
          </a:solidFill>
        </p:spPr>
        <p:txBody>
          <a:bodyPr/>
          <a:lstStyle/>
          <a:p>
            <a:r>
              <a:rPr lang="en-US" sz="2400" dirty="0"/>
              <a:t>The TB cycle: </a:t>
            </a:r>
            <a:r>
              <a:rPr lang="en-US" sz="2400" u="sng" dirty="0">
                <a:hlinkClick r:id="rId2"/>
              </a:rPr>
              <a:t>http://www.cdc.gov/tb/publications/Posters/stoptb.htm</a:t>
            </a:r>
            <a:r>
              <a:rPr lang="en-US" sz="2400" dirty="0"/>
              <a:t> </a:t>
            </a:r>
          </a:p>
          <a:p>
            <a:r>
              <a:rPr lang="en-US" sz="2400" dirty="0"/>
              <a:t>Latent Infection handout: </a:t>
            </a:r>
            <a:r>
              <a:rPr lang="en-US" sz="2400" u="sng" dirty="0">
                <a:hlinkClick r:id="rId3"/>
              </a:rPr>
              <a:t>https://sntc.medicine.ufl.edu/Files/Products/UFTB%20English%20Flyer.pdf</a:t>
            </a:r>
            <a:r>
              <a:rPr lang="en-US" sz="2400" dirty="0"/>
              <a:t> </a:t>
            </a:r>
          </a:p>
          <a:p>
            <a:r>
              <a:rPr lang="en-US" sz="2400" dirty="0"/>
              <a:t>Handout In Spanish: </a:t>
            </a:r>
            <a:r>
              <a:rPr lang="en-US" sz="2400" u="sng" dirty="0">
                <a:hlinkClick r:id="rId4"/>
              </a:rPr>
              <a:t>https://sntc.medicine.ufl.edu/Files/Products/0UFTB%20Spanish%20Flyer.pdf</a:t>
            </a:r>
            <a:r>
              <a:rPr lang="en-US" sz="2400" dirty="0"/>
              <a:t> </a:t>
            </a:r>
          </a:p>
          <a:p>
            <a:r>
              <a:rPr lang="en-US" sz="2400" dirty="0"/>
              <a:t>Video in English: </a:t>
            </a:r>
            <a:r>
              <a:rPr lang="en-US" sz="2400" u="sng" dirty="0">
                <a:hlinkClick r:id="rId5"/>
              </a:rPr>
              <a:t>http://www.youtube.com/watch?v=1wqy4LxcAmU&amp;feature=youtu.be</a:t>
            </a:r>
            <a:endParaRPr lang="en-US" sz="2400" dirty="0"/>
          </a:p>
          <a:p>
            <a:r>
              <a:rPr lang="en-US" sz="2400" dirty="0"/>
              <a:t>Video in Spanish: </a:t>
            </a:r>
            <a:r>
              <a:rPr lang="en-US" sz="2400" u="sng" dirty="0">
                <a:hlinkClick r:id="rId6"/>
              </a:rPr>
              <a:t>http://www.youtube.com/watch?v=iQzq5S9ZsOM</a:t>
            </a:r>
            <a:r>
              <a:rPr lang="en-US" sz="2400" dirty="0"/>
              <a:t> </a:t>
            </a:r>
          </a:p>
          <a:p>
            <a:endParaRPr lang="en-US" sz="2000" dirty="0"/>
          </a:p>
        </p:txBody>
      </p:sp>
      <p:sp>
        <p:nvSpPr>
          <p:cNvPr id="4" name="Slide Number Placeholder 3">
            <a:extLst>
              <a:ext uri="{FF2B5EF4-FFF2-40B4-BE49-F238E27FC236}">
                <a16:creationId xmlns:a16="http://schemas.microsoft.com/office/drawing/2014/main" id="{D96E9AFB-F320-FC4A-BF14-2A4268CFA0F3}"/>
              </a:ext>
            </a:extLst>
          </p:cNvPr>
          <p:cNvSpPr>
            <a:spLocks noGrp="1"/>
          </p:cNvSpPr>
          <p:nvPr>
            <p:ph type="sldNum" sz="quarter" idx="12"/>
          </p:nvPr>
        </p:nvSpPr>
        <p:spPr/>
        <p:txBody>
          <a:bodyPr/>
          <a:lstStyle/>
          <a:p>
            <a:fld id="{77B5B291-BA1D-407A-8F59-A820FF1A9BA6}" type="slidenum">
              <a:rPr lang="en-US" smtClean="0"/>
              <a:t>71</a:t>
            </a:fld>
            <a:endParaRPr lang="en-US"/>
          </a:p>
        </p:txBody>
      </p:sp>
    </p:spTree>
    <p:extLst>
      <p:ext uri="{BB962C8B-B14F-4D97-AF65-F5344CB8AC3E}">
        <p14:creationId xmlns:p14="http://schemas.microsoft.com/office/powerpoint/2010/main" val="23325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1AFF-3B6F-44AB-8C59-282B4E085CDA}"/>
              </a:ext>
            </a:extLst>
          </p:cNvPr>
          <p:cNvSpPr>
            <a:spLocks noGrp="1"/>
          </p:cNvSpPr>
          <p:nvPr>
            <p:ph type="title" idx="4294967295"/>
          </p:nvPr>
        </p:nvSpPr>
        <p:spPr>
          <a:xfrm>
            <a:off x="5800724" y="200480"/>
            <a:ext cx="3094700" cy="1325563"/>
          </a:xfrm>
          <a:solidFill>
            <a:srgbClr val="C00000"/>
          </a:solidFill>
        </p:spPr>
        <p:txBody>
          <a:bodyPr>
            <a:noAutofit/>
          </a:bodyPr>
          <a:lstStyle/>
          <a:p>
            <a:pPr algn="ctr"/>
            <a:r>
              <a:rPr lang="en-US" sz="3200" dirty="0">
                <a:solidFill>
                  <a:schemeClr val="bg1"/>
                </a:solidFill>
              </a:rPr>
              <a:t>Factors that Increase Risk of Spreading TB</a:t>
            </a:r>
          </a:p>
        </p:txBody>
      </p:sp>
      <p:sp>
        <p:nvSpPr>
          <p:cNvPr id="16" name="TextBox 15">
            <a:extLst>
              <a:ext uri="{FF2B5EF4-FFF2-40B4-BE49-F238E27FC236}">
                <a16:creationId xmlns:a16="http://schemas.microsoft.com/office/drawing/2014/main" id="{49067F56-8D14-41D4-8369-509EB390D284}"/>
              </a:ext>
            </a:extLst>
          </p:cNvPr>
          <p:cNvSpPr txBox="1"/>
          <p:nvPr/>
        </p:nvSpPr>
        <p:spPr>
          <a:xfrm>
            <a:off x="5610687" y="1257434"/>
            <a:ext cx="3284737" cy="5078313"/>
          </a:xfrm>
          <a:prstGeom prst="rect">
            <a:avLst/>
          </a:prstGeom>
          <a:noFill/>
        </p:spPr>
        <p:txBody>
          <a:bodyPr wrap="square" rtlCol="0">
            <a:spAutoFit/>
          </a:bodyPr>
          <a:lstStyle/>
          <a:p>
            <a:pPr algn="ctr"/>
            <a:r>
              <a:rPr lang="en-US" dirty="0"/>
              <a:t> </a:t>
            </a:r>
          </a:p>
          <a:p>
            <a:pPr marL="285750" indent="-285750" algn="ctr">
              <a:buFont typeface="Arial" panose="020B0604020202020204" pitchFamily="34" charset="0"/>
              <a:buChar char="•"/>
            </a:pPr>
            <a:r>
              <a:rPr lang="en-US" dirty="0"/>
              <a:t>TB disease of the lungs or larynx</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Poor cough hygiene</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Aerosolizing procedure at site of disease</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Higher burden of disease (smear positive sputum smears)</a:t>
            </a:r>
          </a:p>
          <a:p>
            <a:pPr marL="285750" indent="-285750" algn="ctr">
              <a:buFont typeface="Arial" panose="020B0604020202020204" pitchFamily="34" charset="0"/>
              <a:buChar char="•"/>
            </a:pPr>
            <a:r>
              <a:rPr lang="en-US" dirty="0"/>
              <a:t>Cavitary disease</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i="1" dirty="0"/>
              <a:t>Early diagnosis with treatment can </a:t>
            </a:r>
            <a:r>
              <a:rPr lang="en-US" i="1" dirty="0">
                <a:solidFill>
                  <a:srgbClr val="FF0000"/>
                </a:solidFill>
              </a:rPr>
              <a:t>Stop TB </a:t>
            </a:r>
            <a:r>
              <a:rPr lang="en-US" i="1" dirty="0"/>
              <a:t>from spreading to others </a:t>
            </a:r>
          </a:p>
          <a:p>
            <a:pPr marL="285750" indent="-285750" algn="ctr">
              <a:buFont typeface="Arial" panose="020B0604020202020204" pitchFamily="34" charset="0"/>
              <a:buChar char="•"/>
            </a:pPr>
            <a:endParaRPr lang="en-US" i="1" dirty="0"/>
          </a:p>
        </p:txBody>
      </p:sp>
      <p:pic>
        <p:nvPicPr>
          <p:cNvPr id="3" name="Picture 2" descr="CDC infographic that illustrates the spread of tuberculosis. First, TB is spread when a person with TB disease coughs, sings, or speaks and you breathe the air contaminated with TB germs. Second, the germs reach your lungs. From there, they can go to other parts of your body like the spine or kidneys. Third, your body fights the TB germs. Fourth, if your body controls the germs, you have latent TB infection. When this happens, you may have a positive TB skin or blood test, you don't feel sick, you don't have TB symptoms, you can't give TB germs to others, and you have a normal chest x-ray. Fifth, you can take medicine to treat latent TB infection and prevent getting TB disease. Sixth, You get TB disease when the TB germs multiply and attack your lungs or other parts of your body. When this happens, you have a positive TB skin or blood test, you feel sick with cough, fever, weight loss, chest pain, or night sweats, you have active TB germs in your body, you may give TB germs to others, and you may have an abnormal chest x-ray. Seventh, taking your TB medicine is very important. You need to take the medicine to help get better and to prevent the spread of TB germs to others."/>
          <p:cNvPicPr/>
          <p:nvPr/>
        </p:nvPicPr>
        <p:blipFill rotWithShape="1">
          <a:blip r:embed="rId2" cstate="email">
            <a:extLst>
              <a:ext uri="{28A0092B-C50C-407E-A947-70E740481C1C}">
                <a14:useLocalDpi xmlns:a14="http://schemas.microsoft.com/office/drawing/2010/main"/>
              </a:ext>
            </a:extLst>
          </a:blip>
          <a:srcRect/>
          <a:stretch/>
        </p:blipFill>
        <p:spPr bwMode="auto">
          <a:xfrm>
            <a:off x="428367" y="200480"/>
            <a:ext cx="5057775" cy="6515417"/>
          </a:xfrm>
          <a:prstGeom prst="rect">
            <a:avLst/>
          </a:prstGeom>
          <a:ln>
            <a:noFill/>
          </a:ln>
          <a:extLst>
            <a:ext uri="{53640926-AAD7-44D8-BBD7-CCE9431645EC}">
              <a14:shadowObscured xmlns:a14="http://schemas.microsoft.com/office/drawing/2010/main"/>
            </a:ext>
          </a:extLst>
        </p:spPr>
      </p:pic>
      <p:sp>
        <p:nvSpPr>
          <p:cNvPr id="11" name="Oval 10" descr="The presenter circled the first step on the CDC infographic to indicate that an early diagnosis of TB with treatment can stop TB from spreading to others."/>
          <p:cNvSpPr/>
          <p:nvPr/>
        </p:nvSpPr>
        <p:spPr>
          <a:xfrm>
            <a:off x="1114167" y="311656"/>
            <a:ext cx="2514600" cy="2618920"/>
          </a:xfrm>
          <a:prstGeom prst="ellipse">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DB95E6-EEFB-A442-A323-1C1FC8842762}"/>
              </a:ext>
            </a:extLst>
          </p:cNvPr>
          <p:cNvSpPr>
            <a:spLocks noGrp="1"/>
          </p:cNvSpPr>
          <p:nvPr>
            <p:ph type="sldNum" sz="quarter" idx="12"/>
          </p:nvPr>
        </p:nvSpPr>
        <p:spPr/>
        <p:txBody>
          <a:bodyPr/>
          <a:lstStyle/>
          <a:p>
            <a:fld id="{77B5B291-BA1D-407A-8F59-A820FF1A9BA6}" type="slidenum">
              <a:rPr lang="en-US" smtClean="0"/>
              <a:t>8</a:t>
            </a:fld>
            <a:endParaRPr lang="en-US"/>
          </a:p>
        </p:txBody>
      </p:sp>
    </p:spTree>
    <p:extLst>
      <p:ext uri="{BB962C8B-B14F-4D97-AF65-F5344CB8AC3E}">
        <p14:creationId xmlns:p14="http://schemas.microsoft.com/office/powerpoint/2010/main" val="40690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8536-8167-4AC6-9DF9-D66809EB837F}"/>
              </a:ext>
            </a:extLst>
          </p:cNvPr>
          <p:cNvSpPr>
            <a:spLocks noGrp="1"/>
          </p:cNvSpPr>
          <p:nvPr>
            <p:ph type="title" idx="4294967295"/>
          </p:nvPr>
        </p:nvSpPr>
        <p:spPr>
          <a:xfrm>
            <a:off x="5803349" y="200480"/>
            <a:ext cx="2912283" cy="913371"/>
          </a:xfrm>
          <a:solidFill>
            <a:srgbClr val="C00000"/>
          </a:solidFill>
        </p:spPr>
        <p:txBody>
          <a:bodyPr>
            <a:normAutofit fontScale="90000"/>
          </a:bodyPr>
          <a:lstStyle/>
          <a:p>
            <a:pPr algn="ctr"/>
            <a:r>
              <a:rPr lang="en-US" sz="3200" dirty="0">
                <a:solidFill>
                  <a:schemeClr val="bg1"/>
                </a:solidFill>
              </a:rPr>
              <a:t>TB is Preventable</a:t>
            </a:r>
          </a:p>
        </p:txBody>
      </p:sp>
      <p:sp>
        <p:nvSpPr>
          <p:cNvPr id="16" name="TextBox 15">
            <a:extLst>
              <a:ext uri="{FF2B5EF4-FFF2-40B4-BE49-F238E27FC236}">
                <a16:creationId xmlns:a16="http://schemas.microsoft.com/office/drawing/2014/main" id="{49067F56-8D14-41D4-8369-509EB390D284}"/>
              </a:ext>
            </a:extLst>
          </p:cNvPr>
          <p:cNvSpPr txBox="1"/>
          <p:nvPr/>
        </p:nvSpPr>
        <p:spPr>
          <a:xfrm>
            <a:off x="5869913" y="1113851"/>
            <a:ext cx="2845719" cy="5078313"/>
          </a:xfrm>
          <a:prstGeom prst="rect">
            <a:avLst/>
          </a:prstGeom>
          <a:noFill/>
        </p:spPr>
        <p:txBody>
          <a:bodyPr wrap="square" rtlCol="0">
            <a:spAutoFit/>
          </a:bodyPr>
          <a:lstStyle/>
          <a:p>
            <a:pPr algn="ctr"/>
            <a:r>
              <a:rPr lang="en-US" dirty="0"/>
              <a:t> </a:t>
            </a:r>
          </a:p>
          <a:p>
            <a:pPr marL="285750" indent="-285750" algn="ctr">
              <a:buFont typeface="Arial" panose="020B0604020202020204" pitchFamily="34" charset="0"/>
              <a:buChar char="•"/>
            </a:pPr>
            <a:r>
              <a:rPr lang="en-US" dirty="0"/>
              <a:t>Community Health Centers are important partners for diagnosing and treating Latent TB Infection (LTBI)</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Someone with LTBI is not sick and cannot spread TB to others</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Targeted testing followed by treatment of LTBI can prevent someone from developing TB disease and passing it onto friends and family (and coworkers and patients!)</a:t>
            </a:r>
          </a:p>
        </p:txBody>
      </p:sp>
      <p:pic>
        <p:nvPicPr>
          <p:cNvPr id="3" name="Picture 2" descr="The same CDC infographic with steps to stop the spread of TB  as on the last slide is shown."/>
          <p:cNvPicPr/>
          <p:nvPr/>
        </p:nvPicPr>
        <p:blipFill rotWithShape="1">
          <a:blip r:embed="rId2" cstate="email">
            <a:extLst>
              <a:ext uri="{28A0092B-C50C-407E-A947-70E740481C1C}">
                <a14:useLocalDpi xmlns:a14="http://schemas.microsoft.com/office/drawing/2010/main"/>
              </a:ext>
            </a:extLst>
          </a:blip>
          <a:srcRect/>
          <a:stretch/>
        </p:blipFill>
        <p:spPr bwMode="auto">
          <a:xfrm>
            <a:off x="428367" y="200480"/>
            <a:ext cx="5057775" cy="6515417"/>
          </a:xfrm>
          <a:prstGeom prst="rect">
            <a:avLst/>
          </a:prstGeom>
          <a:ln>
            <a:noFill/>
          </a:ln>
          <a:extLst>
            <a:ext uri="{53640926-AAD7-44D8-BBD7-CCE9431645EC}">
              <a14:shadowObscured xmlns:a14="http://schemas.microsoft.com/office/drawing/2010/main"/>
            </a:ext>
          </a:extLst>
        </p:spPr>
      </p:pic>
      <p:sp>
        <p:nvSpPr>
          <p:cNvPr id="11" name="Oval 10" descr="The presenter circled steps four and five to highlight the importance of TB testing and treatment."/>
          <p:cNvSpPr/>
          <p:nvPr/>
        </p:nvSpPr>
        <p:spPr>
          <a:xfrm>
            <a:off x="1896813" y="4038600"/>
            <a:ext cx="3801183" cy="2618920"/>
          </a:xfrm>
          <a:prstGeom prst="ellipse">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2DDDABB-435E-1B47-885A-D164333BCF45}"/>
              </a:ext>
            </a:extLst>
          </p:cNvPr>
          <p:cNvSpPr>
            <a:spLocks noGrp="1"/>
          </p:cNvSpPr>
          <p:nvPr>
            <p:ph type="sldNum" sz="quarter" idx="12"/>
          </p:nvPr>
        </p:nvSpPr>
        <p:spPr/>
        <p:txBody>
          <a:bodyPr/>
          <a:lstStyle/>
          <a:p>
            <a:fld id="{77B5B291-BA1D-407A-8F59-A820FF1A9BA6}" type="slidenum">
              <a:rPr lang="en-US" smtClean="0"/>
              <a:t>9</a:t>
            </a:fld>
            <a:endParaRPr lang="en-US"/>
          </a:p>
        </p:txBody>
      </p:sp>
    </p:spTree>
    <p:extLst>
      <p:ext uri="{BB962C8B-B14F-4D97-AF65-F5344CB8AC3E}">
        <p14:creationId xmlns:p14="http://schemas.microsoft.com/office/powerpoint/2010/main" val="2844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1695</TotalTime>
  <Words>3230</Words>
  <Application>Microsoft Macintosh PowerPoint</Application>
  <PresentationFormat>On-screen Show (4:3)</PresentationFormat>
  <Paragraphs>410</Paragraphs>
  <Slides>71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Yu Gothic UI</vt:lpstr>
      <vt:lpstr>Arial</vt:lpstr>
      <vt:lpstr>Bernard MT Condensed</vt:lpstr>
      <vt:lpstr>Calibri</vt:lpstr>
      <vt:lpstr>Calibri Light</vt:lpstr>
      <vt:lpstr>Franklin Gothic Medium</vt:lpstr>
      <vt:lpstr>Impact</vt:lpstr>
      <vt:lpstr>Lucida Calligraphy</vt:lpstr>
      <vt:lpstr>Symbol</vt:lpstr>
      <vt:lpstr>Office Theme</vt:lpstr>
      <vt:lpstr>1_Office Theme</vt:lpstr>
      <vt:lpstr>Disclaimer</vt:lpstr>
      <vt:lpstr>Before we begin.  . .</vt:lpstr>
      <vt:lpstr>Latent TB Infection (LTBI): Updates for AZ Community Health Centers</vt:lpstr>
      <vt:lpstr>Polling slide: Have you known anyone who was ill due to TB?  (choose all that apply)</vt:lpstr>
      <vt:lpstr>Objectives</vt:lpstr>
      <vt:lpstr>Polling slide: What is TB? (choose all that apply)</vt:lpstr>
      <vt:lpstr>TB = Tuberculosis</vt:lpstr>
      <vt:lpstr>Factors that Increase Risk of Spreading TB</vt:lpstr>
      <vt:lpstr>TB is Preventable</vt:lpstr>
      <vt:lpstr>TB is Curable</vt:lpstr>
      <vt:lpstr>2 Steps to Prevent  M. bovis (cow TB)</vt:lpstr>
      <vt:lpstr>Polling slide: Which do you think it closest to the US 2020 TB case rate?</vt:lpstr>
      <vt:lpstr>TB diagnosis decreased in the US in 2020</vt:lpstr>
      <vt:lpstr>AZ experienced a 27% decrease in reported TB numbers, with a 31% decrease in case rate (per 100,000) </vt:lpstr>
      <vt:lpstr>2020 LTBI Treatment Guidelines</vt:lpstr>
      <vt:lpstr>Polling question: Which is the preferred regimen for treatment of LTBI?</vt:lpstr>
      <vt:lpstr>Recommendations for Regimens to Treat Latent TB Infection</vt:lpstr>
      <vt:lpstr>Dosages for Recommended Latent TB Infection Treatment Regimens</vt:lpstr>
      <vt:lpstr>Latent Tuberculosis Infection Treatment Regimens</vt:lpstr>
      <vt:lpstr>Regimens for Treating LTBI</vt:lpstr>
      <vt:lpstr>LTBI Treatment  &amp; HIV</vt:lpstr>
      <vt:lpstr>Updated Practical Resources</vt:lpstr>
      <vt:lpstr>PowerPoint Presentation</vt:lpstr>
      <vt:lpstr>Polling question: Should everyone be tested for LTBI? </vt:lpstr>
      <vt:lpstr>Targeted Testing  TB Risk Assessment  Screening Questionnaire</vt:lpstr>
      <vt:lpstr>Tuberculosis Risk Assessment</vt:lpstr>
      <vt:lpstr>Adult Screening for LTBI testing: </vt:lpstr>
      <vt:lpstr>Should they be tested for LTBI? Yes, No, Maybe? </vt:lpstr>
      <vt:lpstr>How about a patient recently diagnosed with HIV?</vt:lpstr>
      <vt:lpstr>Risk of Disease Progression</vt:lpstr>
      <vt:lpstr>Risk of Disease Progression</vt:lpstr>
      <vt:lpstr>Polling question: Which of the following do you use in your practice to test for TB Infection?  (all the apply)</vt:lpstr>
      <vt:lpstr>The Options</vt:lpstr>
      <vt:lpstr>Which to choose?</vt:lpstr>
      <vt:lpstr>Differences Between QFT and T-Spot</vt:lpstr>
      <vt:lpstr>IGRA Results:  What does it mean?</vt:lpstr>
      <vt:lpstr>How to Interpret QFT-Plus Results</vt:lpstr>
      <vt:lpstr>How to Interpret T-Spot Results</vt:lpstr>
      <vt:lpstr>If Invalid, is it due to Nil or Positive Control?</vt:lpstr>
      <vt:lpstr>TST Quality Assurance</vt:lpstr>
      <vt:lpstr>It’s positive. . .what’s next?</vt:lpstr>
      <vt:lpstr>Flyer for New Mexico Department of Health</vt:lpstr>
      <vt:lpstr>HIV Test?  Hepatitis screen?</vt:lpstr>
      <vt:lpstr>Baseline lab tests (ALT/AST, CBC)</vt:lpstr>
      <vt:lpstr>Who would benefit from taking Vitamin B6 with INH?</vt:lpstr>
      <vt:lpstr>Current Events:  COVID-19 Vaccine &amp; TB Tests (TST/IGRA)</vt:lpstr>
      <vt:lpstr>Current Events:  COVID-19 Vaccine &amp; TB Tests (TST/IGRA)</vt:lpstr>
      <vt:lpstr>Current Events: Health Care Worker TB Screening Requirements</vt:lpstr>
      <vt:lpstr>What would implementation of new guideline look like?</vt:lpstr>
      <vt:lpstr>Current Events: Drug Impurities</vt:lpstr>
      <vt:lpstr>Current Events: Drug Impurities</vt:lpstr>
      <vt:lpstr>Current Events: Drug shortages</vt:lpstr>
      <vt:lpstr>Reporting TB in AZ</vt:lpstr>
      <vt:lpstr>Where do I Report TB in AZ?</vt:lpstr>
      <vt:lpstr>LTBI: Targeted Testing Project</vt:lpstr>
      <vt:lpstr>LTBI or TB? Question 1</vt:lpstr>
      <vt:lpstr>LTBI or TB? Question 2</vt:lpstr>
      <vt:lpstr>LTBI or TB? Question 3</vt:lpstr>
      <vt:lpstr>LTBI or TB? Question 4</vt:lpstr>
      <vt:lpstr>LTBI or TB? Question 5</vt:lpstr>
      <vt:lpstr>LTBI or TB? Question 6</vt:lpstr>
      <vt:lpstr>LTBI or TB? Question 7</vt:lpstr>
      <vt:lpstr>LTBI or TB? Question 8</vt:lpstr>
      <vt:lpstr>LTBI or TB? Question 9</vt:lpstr>
      <vt:lpstr>LTBI or TB? Question 10</vt:lpstr>
      <vt:lpstr>Review: LTBI or TB?</vt:lpstr>
      <vt:lpstr>Review: Difference Between LTBI and Active TB?</vt:lpstr>
      <vt:lpstr>Online Active TB Risk Tool</vt:lpstr>
      <vt:lpstr>Thank you for helping to eliminating TB in our lifetime!   Any Questions?</vt:lpstr>
      <vt:lpstr>Resources For Health Care Workers</vt:lpstr>
      <vt:lpstr>Patient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Cherie Stafford</dc:creator>
  <cp:lastModifiedBy>Nigon, Brittany Marie - (bmnigon)</cp:lastModifiedBy>
  <cp:revision>139</cp:revision>
  <dcterms:created xsi:type="dcterms:W3CDTF">2021-03-05T22:44:46Z</dcterms:created>
  <dcterms:modified xsi:type="dcterms:W3CDTF">2021-04-14T17:49:46Z</dcterms:modified>
</cp:coreProperties>
</file>