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7" r:id="rId2"/>
    <p:sldId id="322" r:id="rId3"/>
    <p:sldId id="352" r:id="rId4"/>
    <p:sldId id="333" r:id="rId5"/>
    <p:sldId id="263" r:id="rId6"/>
    <p:sldId id="350" r:id="rId7"/>
    <p:sldId id="351" r:id="rId8"/>
    <p:sldId id="337" r:id="rId9"/>
    <p:sldId id="348" r:id="rId10"/>
    <p:sldId id="339" r:id="rId11"/>
    <p:sldId id="342" r:id="rId12"/>
    <p:sldId id="347" r:id="rId13"/>
    <p:sldId id="345" r:id="rId14"/>
    <p:sldId id="343" r:id="rId15"/>
    <p:sldId id="344" r:id="rId16"/>
    <p:sldId id="341" r:id="rId17"/>
    <p:sldId id="284" r:id="rId1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5FFB"/>
    <a:srgbClr val="C268F4"/>
    <a:srgbClr val="CE86F6"/>
    <a:srgbClr val="FCA7AD"/>
    <a:srgbClr val="F5F5F5"/>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48" autoAdjust="0"/>
    <p:restoredTop sz="86637" autoAdjust="0"/>
  </p:normalViewPr>
  <p:slideViewPr>
    <p:cSldViewPr snapToGrid="0">
      <p:cViewPr varScale="1">
        <p:scale>
          <a:sx n="77" d="100"/>
          <a:sy n="77" d="100"/>
        </p:scale>
        <p:origin x="936" y="184"/>
      </p:cViewPr>
      <p:guideLst/>
    </p:cSldViewPr>
  </p:slideViewPr>
  <p:outlineViewPr>
    <p:cViewPr>
      <p:scale>
        <a:sx n="33" d="100"/>
        <a:sy n="33" d="100"/>
      </p:scale>
      <p:origin x="0" y="-1134"/>
    </p:cViewPr>
  </p:outlin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J:\Shared%20drives\(ADHS)%20ODIS%20STD%20Team%20Drive\Annual%20Reports\Graphs%20for%20Annual%20Report_Linked%20to%20AR\All%20three.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J:\Shared%20drives\(ADHS)%20ODIS%20STD%20Team%20Drive\Presentations,%20Reports,%20Conferences\2021\Clinical%20Update\Testing%20Estimates.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CRANTR\Desktop\DGI_Line_List_03.03.2021.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file:///J:\Shared%20drives\(ADHS)%20ODIS%20STD%20Team%20Drive\Annual%20Reports\Graphs%20for%20Annual%20Report_Linked%20to%20AR\All%20three.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J:\Shared%20drives\(ADHS)%20ODIS%20STD%20Team%20Drive\Presentations,%20Reports,%20Conferences\2021\Clinical%20Update\Testing%20Estimat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J:\Shared%20drives\(ADHS)%20ODIS%20STD%20Team%20Drive\Annual%20Reports\Graphs%20for%20Annual%20Report_Linked%20to%20AR\All%20thre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J:\Shared%20drives\(ADHS)%20ODIS%20STD%20Team%20Drive\Annual%20Reports\Graphs%20for%20Annual%20Report_Linked%20to%20AR\All%20thre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J:\Shared%20drives\(ADHS)%20ODIS%20STD%20Team%20Drive\Annual%20Reports\Graphs%20for%20Annual%20Report_Linked%20to%20AR\All%20thre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J:\Shared%20drives\(ADHS)%20ODIS%20STD%20Team%20Drive\Presentations,%20Reports,%20Conferences\2021\Clinical%20Update\Testing%20Estimate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J:\Shared%20drives\(ADHS)%20ODIS%20STD%20Team%20Drive\Presentations,%20Reports,%20Conferences\2021\Clinical%20Update\STD_LABS_COVID%2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12554680664923E-2"/>
          <c:y val="7.407407407407407E-2"/>
          <c:w val="0.86523600174978132"/>
          <c:h val="0.81768518518518518"/>
        </c:manualLayout>
      </c:layout>
      <c:areaChart>
        <c:grouping val="standard"/>
        <c:varyColors val="0"/>
        <c:ser>
          <c:idx val="0"/>
          <c:order val="0"/>
          <c:spPr>
            <a:solidFill>
              <a:schemeClr val="bg1">
                <a:lumMod val="75000"/>
              </a:schemeClr>
            </a:solidFill>
          </c:spPr>
          <c:dLbls>
            <c:dLbl>
              <c:idx val="0"/>
              <c:layout>
                <c:manualLayout>
                  <c:x val="0"/>
                  <c:y val="-0.19444444444444445"/>
                </c:manualLayout>
              </c:layout>
              <c:spPr/>
              <c:txPr>
                <a:bodyPr anchor="t" anchorCtr="0"/>
                <a:lstStyle/>
                <a:p>
                  <a:pPr>
                    <a:defRPr sz="1200" b="1">
                      <a:solidFill>
                        <a:schemeClr val="bg1">
                          <a:lumMod val="50000"/>
                        </a:schemeClr>
                      </a:solidFill>
                      <a:latin typeface="Fira Sans" panose="020B05030500000200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84-4662-833A-6697F9243D94}"/>
                </c:ext>
              </c:extLst>
            </c:dLbl>
            <c:dLbl>
              <c:idx val="1"/>
              <c:delete val="1"/>
              <c:extLst>
                <c:ext xmlns:c15="http://schemas.microsoft.com/office/drawing/2012/chart" uri="{CE6537A1-D6FC-4f65-9D91-7224C49458BB}"/>
                <c:ext xmlns:c16="http://schemas.microsoft.com/office/drawing/2014/chart" uri="{C3380CC4-5D6E-409C-BE32-E72D297353CC}">
                  <c16:uniqueId val="{00000001-0684-4662-833A-6697F9243D94}"/>
                </c:ext>
              </c:extLst>
            </c:dLbl>
            <c:dLbl>
              <c:idx val="2"/>
              <c:delete val="1"/>
              <c:extLst>
                <c:ext xmlns:c15="http://schemas.microsoft.com/office/drawing/2012/chart" uri="{CE6537A1-D6FC-4f65-9D91-7224C49458BB}"/>
                <c:ext xmlns:c16="http://schemas.microsoft.com/office/drawing/2014/chart" uri="{C3380CC4-5D6E-409C-BE32-E72D297353CC}">
                  <c16:uniqueId val="{00000002-0684-4662-833A-6697F9243D94}"/>
                </c:ext>
              </c:extLst>
            </c:dLbl>
            <c:dLbl>
              <c:idx val="3"/>
              <c:delete val="1"/>
              <c:extLst>
                <c:ext xmlns:c15="http://schemas.microsoft.com/office/drawing/2012/chart" uri="{CE6537A1-D6FC-4f65-9D91-7224C49458BB}"/>
                <c:ext xmlns:c16="http://schemas.microsoft.com/office/drawing/2014/chart" uri="{C3380CC4-5D6E-409C-BE32-E72D297353CC}">
                  <c16:uniqueId val="{00000003-0684-4662-833A-6697F9243D94}"/>
                </c:ext>
              </c:extLst>
            </c:dLbl>
            <c:dLbl>
              <c:idx val="4"/>
              <c:delete val="1"/>
              <c:extLst>
                <c:ext xmlns:c15="http://schemas.microsoft.com/office/drawing/2012/chart" uri="{CE6537A1-D6FC-4f65-9D91-7224C49458BB}"/>
                <c:ext xmlns:c16="http://schemas.microsoft.com/office/drawing/2014/chart" uri="{C3380CC4-5D6E-409C-BE32-E72D297353CC}">
                  <c16:uniqueId val="{00000004-0684-4662-833A-6697F9243D94}"/>
                </c:ext>
              </c:extLst>
            </c:dLbl>
            <c:dLbl>
              <c:idx val="5"/>
              <c:delete val="1"/>
              <c:extLst>
                <c:ext xmlns:c15="http://schemas.microsoft.com/office/drawing/2012/chart" uri="{CE6537A1-D6FC-4f65-9D91-7224C49458BB}"/>
                <c:ext xmlns:c16="http://schemas.microsoft.com/office/drawing/2014/chart" uri="{C3380CC4-5D6E-409C-BE32-E72D297353CC}">
                  <c16:uniqueId val="{00000005-0684-4662-833A-6697F9243D94}"/>
                </c:ext>
              </c:extLst>
            </c:dLbl>
            <c:dLbl>
              <c:idx val="6"/>
              <c:delete val="1"/>
              <c:extLst>
                <c:ext xmlns:c15="http://schemas.microsoft.com/office/drawing/2012/chart" uri="{CE6537A1-D6FC-4f65-9D91-7224C49458BB}"/>
                <c:ext xmlns:c16="http://schemas.microsoft.com/office/drawing/2014/chart" uri="{C3380CC4-5D6E-409C-BE32-E72D297353CC}">
                  <c16:uniqueId val="{00000006-0684-4662-833A-6697F9243D94}"/>
                </c:ext>
              </c:extLst>
            </c:dLbl>
            <c:dLbl>
              <c:idx val="7"/>
              <c:delete val="1"/>
              <c:extLst>
                <c:ext xmlns:c15="http://schemas.microsoft.com/office/drawing/2012/chart" uri="{CE6537A1-D6FC-4f65-9D91-7224C49458BB}"/>
                <c:ext xmlns:c16="http://schemas.microsoft.com/office/drawing/2014/chart" uri="{C3380CC4-5D6E-409C-BE32-E72D297353CC}">
                  <c16:uniqueId val="{00000007-0684-4662-833A-6697F9243D94}"/>
                </c:ext>
              </c:extLst>
            </c:dLbl>
            <c:dLbl>
              <c:idx val="8"/>
              <c:delete val="1"/>
              <c:extLst>
                <c:ext xmlns:c15="http://schemas.microsoft.com/office/drawing/2012/chart" uri="{CE6537A1-D6FC-4f65-9D91-7224C49458BB}"/>
                <c:ext xmlns:c16="http://schemas.microsoft.com/office/drawing/2014/chart" uri="{C3380CC4-5D6E-409C-BE32-E72D297353CC}">
                  <c16:uniqueId val="{00000008-0684-4662-833A-6697F9243D94}"/>
                </c:ext>
              </c:extLst>
            </c:dLbl>
            <c:dLbl>
              <c:idx val="9"/>
              <c:delete val="1"/>
              <c:extLst>
                <c:ext xmlns:c15="http://schemas.microsoft.com/office/drawing/2012/chart" uri="{CE6537A1-D6FC-4f65-9D91-7224C49458BB}"/>
                <c:ext xmlns:c16="http://schemas.microsoft.com/office/drawing/2014/chart" uri="{C3380CC4-5D6E-409C-BE32-E72D297353CC}">
                  <c16:uniqueId val="{00000009-0684-4662-833A-6697F9243D94}"/>
                </c:ext>
              </c:extLst>
            </c:dLbl>
            <c:dLbl>
              <c:idx val="10"/>
              <c:delete val="1"/>
              <c:extLst>
                <c:ext xmlns:c15="http://schemas.microsoft.com/office/drawing/2012/chart" uri="{CE6537A1-D6FC-4f65-9D91-7224C49458BB}"/>
                <c:ext xmlns:c16="http://schemas.microsoft.com/office/drawing/2014/chart" uri="{C3380CC4-5D6E-409C-BE32-E72D297353CC}">
                  <c16:uniqueId val="{0000000A-0684-4662-833A-6697F9243D94}"/>
                </c:ext>
              </c:extLst>
            </c:dLbl>
            <c:dLbl>
              <c:idx val="11"/>
              <c:delete val="1"/>
              <c:extLst>
                <c:ext xmlns:c15="http://schemas.microsoft.com/office/drawing/2012/chart" uri="{CE6537A1-D6FC-4f65-9D91-7224C49458BB}"/>
                <c:ext xmlns:c16="http://schemas.microsoft.com/office/drawing/2014/chart" uri="{C3380CC4-5D6E-409C-BE32-E72D297353CC}">
                  <c16:uniqueId val="{0000000B-0684-4662-833A-6697F9243D94}"/>
                </c:ext>
              </c:extLst>
            </c:dLbl>
            <c:dLbl>
              <c:idx val="12"/>
              <c:delete val="1"/>
              <c:extLst>
                <c:ext xmlns:c15="http://schemas.microsoft.com/office/drawing/2012/chart" uri="{CE6537A1-D6FC-4f65-9D91-7224C49458BB}"/>
                <c:ext xmlns:c16="http://schemas.microsoft.com/office/drawing/2014/chart" uri="{C3380CC4-5D6E-409C-BE32-E72D297353CC}">
                  <c16:uniqueId val="{0000000C-0684-4662-833A-6697F9243D94}"/>
                </c:ext>
              </c:extLst>
            </c:dLbl>
            <c:dLbl>
              <c:idx val="13"/>
              <c:delete val="1"/>
              <c:extLst>
                <c:ext xmlns:c15="http://schemas.microsoft.com/office/drawing/2012/chart" uri="{CE6537A1-D6FC-4f65-9D91-7224C49458BB}"/>
                <c:ext xmlns:c16="http://schemas.microsoft.com/office/drawing/2014/chart" uri="{C3380CC4-5D6E-409C-BE32-E72D297353CC}">
                  <c16:uniqueId val="{0000000D-0684-4662-833A-6697F9243D94}"/>
                </c:ext>
              </c:extLst>
            </c:dLbl>
            <c:dLbl>
              <c:idx val="14"/>
              <c:delete val="1"/>
              <c:extLst>
                <c:ext xmlns:c15="http://schemas.microsoft.com/office/drawing/2012/chart" uri="{CE6537A1-D6FC-4f65-9D91-7224C49458BB}"/>
                <c:ext xmlns:c16="http://schemas.microsoft.com/office/drawing/2014/chart" uri="{C3380CC4-5D6E-409C-BE32-E72D297353CC}">
                  <c16:uniqueId val="{0000000E-0684-4662-833A-6697F9243D94}"/>
                </c:ext>
              </c:extLst>
            </c:dLbl>
            <c:dLbl>
              <c:idx val="15"/>
              <c:delete val="1"/>
              <c:extLst>
                <c:ext xmlns:c15="http://schemas.microsoft.com/office/drawing/2012/chart" uri="{CE6537A1-D6FC-4f65-9D91-7224C49458BB}"/>
                <c:ext xmlns:c16="http://schemas.microsoft.com/office/drawing/2014/chart" uri="{C3380CC4-5D6E-409C-BE32-E72D297353CC}">
                  <c16:uniqueId val="{0000000F-0684-4662-833A-6697F9243D94}"/>
                </c:ext>
              </c:extLst>
            </c:dLbl>
            <c:dLbl>
              <c:idx val="16"/>
              <c:delete val="1"/>
              <c:extLst>
                <c:ext xmlns:c15="http://schemas.microsoft.com/office/drawing/2012/chart" uri="{CE6537A1-D6FC-4f65-9D91-7224C49458BB}"/>
                <c:ext xmlns:c16="http://schemas.microsoft.com/office/drawing/2014/chart" uri="{C3380CC4-5D6E-409C-BE32-E72D297353CC}">
                  <c16:uniqueId val="{00000010-0684-4662-833A-6697F9243D94}"/>
                </c:ext>
              </c:extLst>
            </c:dLbl>
            <c:dLbl>
              <c:idx val="17"/>
              <c:delete val="1"/>
              <c:extLst>
                <c:ext xmlns:c15="http://schemas.microsoft.com/office/drawing/2012/chart" uri="{CE6537A1-D6FC-4f65-9D91-7224C49458BB}"/>
                <c:ext xmlns:c16="http://schemas.microsoft.com/office/drawing/2014/chart" uri="{C3380CC4-5D6E-409C-BE32-E72D297353CC}">
                  <c16:uniqueId val="{00000011-0684-4662-833A-6697F9243D94}"/>
                </c:ext>
              </c:extLst>
            </c:dLbl>
            <c:dLbl>
              <c:idx val="18"/>
              <c:delete val="1"/>
              <c:extLst>
                <c:ext xmlns:c15="http://schemas.microsoft.com/office/drawing/2012/chart" uri="{CE6537A1-D6FC-4f65-9D91-7224C49458BB}"/>
                <c:ext xmlns:c16="http://schemas.microsoft.com/office/drawing/2014/chart" uri="{C3380CC4-5D6E-409C-BE32-E72D297353CC}">
                  <c16:uniqueId val="{00000012-0684-4662-833A-6697F9243D94}"/>
                </c:ext>
              </c:extLst>
            </c:dLbl>
            <c:dLbl>
              <c:idx val="19"/>
              <c:layout>
                <c:manualLayout>
                  <c:x val="-1.0185067526415994E-16"/>
                  <c:y val="-0.40277777777777779"/>
                </c:manualLayout>
              </c:layout>
              <c:numFmt formatCode="#,##0" sourceLinked="0"/>
              <c:spPr>
                <a:noFill/>
                <a:ln>
                  <a:noFill/>
                </a:ln>
                <a:effectLst/>
              </c:spPr>
              <c:txPr>
                <a:bodyPr wrap="square" lIns="38100" tIns="19050" rIns="38100" bIns="19050" anchor="ctr">
                  <a:spAutoFit/>
                </a:bodyPr>
                <a:lstStyle/>
                <a:p>
                  <a:pPr>
                    <a:defRPr sz="1100" b="1">
                      <a:solidFill>
                        <a:schemeClr val="bg1">
                          <a:lumMod val="50000"/>
                        </a:schemeClr>
                      </a:solidFill>
                      <a:latin typeface="Fira Sans" panose="020B05030500000200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684-4662-833A-6697F9243D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STD by year'!$B$1:$U$1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'All STD by year'!$B$9:$U$9</c:f>
              <c:numCache>
                <c:formatCode>#,##0</c:formatCode>
                <c:ptCount val="20"/>
                <c:pt idx="0">
                  <c:v>17213</c:v>
                </c:pt>
                <c:pt idx="1">
                  <c:v>18754</c:v>
                </c:pt>
                <c:pt idx="2">
                  <c:v>19120</c:v>
                </c:pt>
                <c:pt idx="3">
                  <c:v>16846</c:v>
                </c:pt>
                <c:pt idx="4">
                  <c:v>21253</c:v>
                </c:pt>
                <c:pt idx="5">
                  <c:v>26552</c:v>
                </c:pt>
                <c:pt idx="6">
                  <c:v>29557</c:v>
                </c:pt>
                <c:pt idx="7">
                  <c:v>28910</c:v>
                </c:pt>
                <c:pt idx="8">
                  <c:v>28624</c:v>
                </c:pt>
                <c:pt idx="9">
                  <c:v>29715</c:v>
                </c:pt>
                <c:pt idx="10">
                  <c:v>30522</c:v>
                </c:pt>
                <c:pt idx="11">
                  <c:v>34291</c:v>
                </c:pt>
                <c:pt idx="12">
                  <c:v>36790</c:v>
                </c:pt>
                <c:pt idx="13">
                  <c:v>37934</c:v>
                </c:pt>
                <c:pt idx="14">
                  <c:v>40229</c:v>
                </c:pt>
                <c:pt idx="15">
                  <c:v>41740</c:v>
                </c:pt>
                <c:pt idx="16">
                  <c:v>46479</c:v>
                </c:pt>
                <c:pt idx="17" formatCode="General">
                  <c:v>53744</c:v>
                </c:pt>
                <c:pt idx="18" formatCode="General">
                  <c:v>55780</c:v>
                </c:pt>
                <c:pt idx="19" formatCode="General">
                  <c:v>61063</c:v>
                </c:pt>
              </c:numCache>
            </c:numRef>
          </c:val>
          <c:extLst>
            <c:ext xmlns:c16="http://schemas.microsoft.com/office/drawing/2014/chart" uri="{C3380CC4-5D6E-409C-BE32-E72D297353CC}">
              <c16:uniqueId val="{00000014-0684-4662-833A-6697F9243D94}"/>
            </c:ext>
          </c:extLst>
        </c:ser>
        <c:dLbls>
          <c:showLegendKey val="0"/>
          <c:showVal val="0"/>
          <c:showCatName val="0"/>
          <c:showSerName val="0"/>
          <c:showPercent val="0"/>
          <c:showBubbleSize val="0"/>
        </c:dLbls>
        <c:axId val="182243328"/>
        <c:axId val="182244864"/>
      </c:areaChart>
      <c:catAx>
        <c:axId val="182243328"/>
        <c:scaling>
          <c:orientation val="minMax"/>
        </c:scaling>
        <c:delete val="0"/>
        <c:axPos val="b"/>
        <c:numFmt formatCode="General" sourceLinked="1"/>
        <c:majorTickMark val="none"/>
        <c:minorTickMark val="none"/>
        <c:tickLblPos val="nextTo"/>
        <c:spPr>
          <a:ln>
            <a:noFill/>
          </a:ln>
        </c:spPr>
        <c:txPr>
          <a:bodyPr/>
          <a:lstStyle/>
          <a:p>
            <a:pPr>
              <a:defRPr sz="1200" b="1">
                <a:solidFill>
                  <a:schemeClr val="bg1">
                    <a:lumMod val="50000"/>
                  </a:schemeClr>
                </a:solidFill>
                <a:latin typeface="Fira Sans" panose="020B0503050000020004" pitchFamily="34" charset="0"/>
              </a:defRPr>
            </a:pPr>
            <a:endParaRPr lang="en-US"/>
          </a:p>
        </c:txPr>
        <c:crossAx val="182244864"/>
        <c:crosses val="autoZero"/>
        <c:auto val="1"/>
        <c:lblAlgn val="ctr"/>
        <c:lblOffset val="100"/>
        <c:tickLblSkip val="19"/>
        <c:noMultiLvlLbl val="0"/>
      </c:catAx>
      <c:valAx>
        <c:axId val="182244864"/>
        <c:scaling>
          <c:orientation val="minMax"/>
        </c:scaling>
        <c:delete val="1"/>
        <c:axPos val="l"/>
        <c:numFmt formatCode="#,##0" sourceLinked="1"/>
        <c:majorTickMark val="out"/>
        <c:minorTickMark val="none"/>
        <c:tickLblPos val="nextTo"/>
        <c:crossAx val="182243328"/>
        <c:crosses val="autoZero"/>
        <c:crossBetween val="midCat"/>
      </c:valAx>
      <c:spPr>
        <a:ln>
          <a:noFill/>
        </a:ln>
      </c:spPr>
    </c:plotArea>
    <c:plotVisOnly val="1"/>
    <c:dispBlanksAs val="zero"/>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86327077747989E-2"/>
          <c:y val="3.7465940054495911E-2"/>
          <c:w val="0.95643431635388731"/>
          <c:h val="0.92506811989100812"/>
        </c:manualLayout>
      </c:layout>
      <c:lineChart>
        <c:grouping val="standard"/>
        <c:varyColors val="0"/>
        <c:ser>
          <c:idx val="0"/>
          <c:order val="0"/>
          <c:tx>
            <c:strRef>
              <c:f>Sheet4!$A$2</c:f>
              <c:strCache>
                <c:ptCount val="1"/>
                <c:pt idx="0">
                  <c:v>gonorrhea</c:v>
                </c:pt>
              </c:strCache>
            </c:strRef>
          </c:tx>
          <c:spPr>
            <a:ln w="50800" cap="rnd">
              <a:solidFill>
                <a:schemeClr val="tx2"/>
              </a:solidFill>
              <a:round/>
            </a:ln>
            <a:effectLst/>
          </c:spPr>
          <c:marker>
            <c:symbol val="circle"/>
            <c:size val="15"/>
            <c:spPr>
              <a:solidFill>
                <a:schemeClr val="tx2"/>
              </a:solidFill>
              <a:ln w="9525">
                <a:noFill/>
              </a:ln>
              <a:effectLst/>
            </c:spPr>
          </c:marker>
          <c:dLbls>
            <c:dLbl>
              <c:idx val="0"/>
              <c:layout>
                <c:manualLayout>
                  <c:x val="-0.11578787654894344"/>
                  <c:y val="-6.7526926130146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D4-43E4-8C32-B9B1687CA528}"/>
                </c:ext>
              </c:extLst>
            </c:dLbl>
            <c:dLbl>
              <c:idx val="1"/>
              <c:layout>
                <c:manualLayout>
                  <c:x val="-0.10965886301745793"/>
                  <c:y val="-6.1938681370550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D4-43E4-8C32-B9B1687CA5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Sheet4!$B$1:$C$1</c:f>
              <c:numCache>
                <c:formatCode>General</c:formatCode>
                <c:ptCount val="2"/>
                <c:pt idx="0">
                  <c:v>2019</c:v>
                </c:pt>
                <c:pt idx="1">
                  <c:v>2020</c:v>
                </c:pt>
              </c:numCache>
            </c:numRef>
          </c:cat>
          <c:val>
            <c:numRef>
              <c:f>Sheet4!$B$2:$C$2</c:f>
              <c:numCache>
                <c:formatCode>General</c:formatCode>
                <c:ptCount val="2"/>
                <c:pt idx="0">
                  <c:v>15249</c:v>
                </c:pt>
                <c:pt idx="1">
                  <c:v>16123</c:v>
                </c:pt>
              </c:numCache>
            </c:numRef>
          </c:val>
          <c:smooth val="0"/>
          <c:extLst>
            <c:ext xmlns:c16="http://schemas.microsoft.com/office/drawing/2014/chart" uri="{C3380CC4-5D6E-409C-BE32-E72D297353CC}">
              <c16:uniqueId val="{00000002-0ED4-43E4-8C32-B9B1687CA528}"/>
            </c:ext>
          </c:extLst>
        </c:ser>
        <c:ser>
          <c:idx val="1"/>
          <c:order val="1"/>
          <c:tx>
            <c:strRef>
              <c:f>Sheet4!$A$3</c:f>
              <c:strCache>
                <c:ptCount val="1"/>
                <c:pt idx="0">
                  <c:v>syph</c:v>
                </c:pt>
              </c:strCache>
            </c:strRef>
          </c:tx>
          <c:spPr>
            <a:ln w="50800" cap="rnd">
              <a:solidFill>
                <a:schemeClr val="accent4"/>
              </a:solidFill>
              <a:round/>
            </a:ln>
            <a:effectLst/>
          </c:spPr>
          <c:marker>
            <c:symbol val="circle"/>
            <c:size val="15"/>
            <c:spPr>
              <a:solidFill>
                <a:schemeClr val="accent4"/>
              </a:solidFill>
              <a:ln w="9525">
                <a:noFill/>
              </a:ln>
              <a:effectLst/>
            </c:spPr>
          </c:marker>
          <c:dLbls>
            <c:dLbl>
              <c:idx val="0"/>
              <c:layout>
                <c:manualLayout>
                  <c:x val="-0.1202858816575542"/>
                  <c:y val="-7.0932920680555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D4-43E4-8C32-B9B1687CA528}"/>
                </c:ext>
              </c:extLst>
            </c:dLbl>
            <c:dLbl>
              <c:idx val="1"/>
              <c:layout>
                <c:manualLayout>
                  <c:x val="-0.11415686812606869"/>
                  <c:y val="-6.9709444527880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D4-43E4-8C32-B9B1687CA5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Sheet4!$B$1:$C$1</c:f>
              <c:numCache>
                <c:formatCode>General</c:formatCode>
                <c:ptCount val="2"/>
                <c:pt idx="0">
                  <c:v>2019</c:v>
                </c:pt>
                <c:pt idx="1">
                  <c:v>2020</c:v>
                </c:pt>
              </c:numCache>
            </c:numRef>
          </c:cat>
          <c:val>
            <c:numRef>
              <c:f>Sheet4!$B$3:$C$3</c:f>
              <c:numCache>
                <c:formatCode>General</c:formatCode>
                <c:ptCount val="2"/>
                <c:pt idx="0">
                  <c:v>2485</c:v>
                </c:pt>
                <c:pt idx="1">
                  <c:v>2523</c:v>
                </c:pt>
              </c:numCache>
            </c:numRef>
          </c:val>
          <c:smooth val="0"/>
          <c:extLst>
            <c:ext xmlns:c16="http://schemas.microsoft.com/office/drawing/2014/chart" uri="{C3380CC4-5D6E-409C-BE32-E72D297353CC}">
              <c16:uniqueId val="{00000005-0ED4-43E4-8C32-B9B1687CA528}"/>
            </c:ext>
          </c:extLst>
        </c:ser>
        <c:dLbls>
          <c:showLegendKey val="0"/>
          <c:showVal val="0"/>
          <c:showCatName val="0"/>
          <c:showSerName val="0"/>
          <c:showPercent val="0"/>
          <c:showBubbleSize val="0"/>
        </c:dLbls>
        <c:marker val="1"/>
        <c:smooth val="0"/>
        <c:axId val="1200151247"/>
        <c:axId val="838412159"/>
      </c:lineChart>
      <c:catAx>
        <c:axId val="1200151247"/>
        <c:scaling>
          <c:orientation val="minMax"/>
        </c:scaling>
        <c:delete val="1"/>
        <c:axPos val="b"/>
        <c:numFmt formatCode="General" sourceLinked="1"/>
        <c:majorTickMark val="none"/>
        <c:minorTickMark val="none"/>
        <c:tickLblPos val="nextTo"/>
        <c:crossAx val="838412159"/>
        <c:crosses val="autoZero"/>
        <c:auto val="1"/>
        <c:lblAlgn val="ctr"/>
        <c:lblOffset val="100"/>
        <c:noMultiLvlLbl val="0"/>
      </c:catAx>
      <c:valAx>
        <c:axId val="83841215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0015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91712707182321E-2"/>
          <c:y val="6.2962962962962957E-2"/>
          <c:w val="0.96201657458563539"/>
          <c:h val="0.78925313502478855"/>
        </c:manualLayout>
      </c:layout>
      <c:barChart>
        <c:barDir val="col"/>
        <c:grouping val="clustered"/>
        <c:varyColors val="0"/>
        <c:ser>
          <c:idx val="1"/>
          <c:order val="0"/>
          <c:tx>
            <c:strRef>
              <c:f>Sheet2!$B$2</c:f>
              <c:strCache>
                <c:ptCount val="1"/>
                <c:pt idx="0">
                  <c:v>Frequency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Sheet2!$A$4:$A$8</c:f>
              <c:numCache>
                <c:formatCode>General</c:formatCode>
                <c:ptCount val="5"/>
                <c:pt idx="0">
                  <c:v>2015</c:v>
                </c:pt>
                <c:pt idx="1">
                  <c:v>2016</c:v>
                </c:pt>
                <c:pt idx="2">
                  <c:v>2017</c:v>
                </c:pt>
                <c:pt idx="3">
                  <c:v>2018</c:v>
                </c:pt>
                <c:pt idx="4">
                  <c:v>2019</c:v>
                </c:pt>
              </c:numCache>
            </c:numRef>
          </c:cat>
          <c:val>
            <c:numRef>
              <c:f>Sheet2!$B$4:$B$8</c:f>
              <c:numCache>
                <c:formatCode>General</c:formatCode>
                <c:ptCount val="5"/>
                <c:pt idx="0">
                  <c:v>16</c:v>
                </c:pt>
                <c:pt idx="1">
                  <c:v>15</c:v>
                </c:pt>
                <c:pt idx="2">
                  <c:v>59</c:v>
                </c:pt>
                <c:pt idx="3">
                  <c:v>114</c:v>
                </c:pt>
                <c:pt idx="4">
                  <c:v>114</c:v>
                </c:pt>
              </c:numCache>
            </c:numRef>
          </c:val>
          <c:extLst>
            <c:ext xmlns:c16="http://schemas.microsoft.com/office/drawing/2014/chart" uri="{C3380CC4-5D6E-409C-BE32-E72D297353CC}">
              <c16:uniqueId val="{00000000-21E1-475E-BE2A-9219F0503166}"/>
            </c:ext>
          </c:extLst>
        </c:ser>
        <c:dLbls>
          <c:showLegendKey val="0"/>
          <c:showVal val="0"/>
          <c:showCatName val="0"/>
          <c:showSerName val="0"/>
          <c:showPercent val="0"/>
          <c:showBubbleSize val="0"/>
        </c:dLbls>
        <c:gapWidth val="25"/>
        <c:overlap val="-27"/>
        <c:axId val="777228032"/>
        <c:axId val="774906192"/>
      </c:barChart>
      <c:catAx>
        <c:axId val="7772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4906192"/>
        <c:crosses val="autoZero"/>
        <c:auto val="1"/>
        <c:lblAlgn val="ctr"/>
        <c:lblOffset val="100"/>
        <c:noMultiLvlLbl val="0"/>
      </c:catAx>
      <c:valAx>
        <c:axId val="7749061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77722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12554680664923E-2"/>
          <c:y val="7.407407407407407E-2"/>
          <c:w val="0.86523600174978132"/>
          <c:h val="0.81768518518518518"/>
        </c:manualLayout>
      </c:layout>
      <c:areaChart>
        <c:grouping val="standard"/>
        <c:varyColors val="0"/>
        <c:ser>
          <c:idx val="0"/>
          <c:order val="0"/>
          <c:spPr>
            <a:solidFill>
              <a:schemeClr val="accent4"/>
            </a:solidFill>
          </c:spPr>
          <c:dLbls>
            <c:dLbl>
              <c:idx val="0"/>
              <c:layout>
                <c:manualLayout>
                  <c:x val="0"/>
                  <c:y val="-0.19444444444444445"/>
                </c:manualLayout>
              </c:layout>
              <c:spPr/>
              <c:txPr>
                <a:bodyPr anchor="t" anchorCtr="0"/>
                <a:lstStyle/>
                <a:p>
                  <a:pPr>
                    <a:defRPr sz="1200" b="1">
                      <a:solidFill>
                        <a:schemeClr val="accent4"/>
                      </a:solidFill>
                      <a:latin typeface="Fira Sans" panose="020B05030500000200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AC-47C1-8802-B1C0A0D0921B}"/>
                </c:ext>
              </c:extLst>
            </c:dLbl>
            <c:dLbl>
              <c:idx val="1"/>
              <c:delete val="1"/>
              <c:extLst>
                <c:ext xmlns:c15="http://schemas.microsoft.com/office/drawing/2012/chart" uri="{CE6537A1-D6FC-4f65-9D91-7224C49458BB}"/>
                <c:ext xmlns:c16="http://schemas.microsoft.com/office/drawing/2014/chart" uri="{C3380CC4-5D6E-409C-BE32-E72D297353CC}">
                  <c16:uniqueId val="{00000001-69AC-47C1-8802-B1C0A0D0921B}"/>
                </c:ext>
              </c:extLst>
            </c:dLbl>
            <c:dLbl>
              <c:idx val="2"/>
              <c:delete val="1"/>
              <c:extLst>
                <c:ext xmlns:c15="http://schemas.microsoft.com/office/drawing/2012/chart" uri="{CE6537A1-D6FC-4f65-9D91-7224C49458BB}"/>
                <c:ext xmlns:c16="http://schemas.microsoft.com/office/drawing/2014/chart" uri="{C3380CC4-5D6E-409C-BE32-E72D297353CC}">
                  <c16:uniqueId val="{00000002-69AC-47C1-8802-B1C0A0D0921B}"/>
                </c:ext>
              </c:extLst>
            </c:dLbl>
            <c:dLbl>
              <c:idx val="3"/>
              <c:delete val="1"/>
              <c:extLst>
                <c:ext xmlns:c15="http://schemas.microsoft.com/office/drawing/2012/chart" uri="{CE6537A1-D6FC-4f65-9D91-7224C49458BB}"/>
                <c:ext xmlns:c16="http://schemas.microsoft.com/office/drawing/2014/chart" uri="{C3380CC4-5D6E-409C-BE32-E72D297353CC}">
                  <c16:uniqueId val="{00000003-69AC-47C1-8802-B1C0A0D0921B}"/>
                </c:ext>
              </c:extLst>
            </c:dLbl>
            <c:dLbl>
              <c:idx val="4"/>
              <c:delete val="1"/>
              <c:extLst>
                <c:ext xmlns:c15="http://schemas.microsoft.com/office/drawing/2012/chart" uri="{CE6537A1-D6FC-4f65-9D91-7224C49458BB}"/>
                <c:ext xmlns:c16="http://schemas.microsoft.com/office/drawing/2014/chart" uri="{C3380CC4-5D6E-409C-BE32-E72D297353CC}">
                  <c16:uniqueId val="{00000004-69AC-47C1-8802-B1C0A0D0921B}"/>
                </c:ext>
              </c:extLst>
            </c:dLbl>
            <c:dLbl>
              <c:idx val="5"/>
              <c:delete val="1"/>
              <c:extLst>
                <c:ext xmlns:c15="http://schemas.microsoft.com/office/drawing/2012/chart" uri="{CE6537A1-D6FC-4f65-9D91-7224C49458BB}"/>
                <c:ext xmlns:c16="http://schemas.microsoft.com/office/drawing/2014/chart" uri="{C3380CC4-5D6E-409C-BE32-E72D297353CC}">
                  <c16:uniqueId val="{00000005-69AC-47C1-8802-B1C0A0D0921B}"/>
                </c:ext>
              </c:extLst>
            </c:dLbl>
            <c:dLbl>
              <c:idx val="6"/>
              <c:delete val="1"/>
              <c:extLst>
                <c:ext xmlns:c15="http://schemas.microsoft.com/office/drawing/2012/chart" uri="{CE6537A1-D6FC-4f65-9D91-7224C49458BB}"/>
                <c:ext xmlns:c16="http://schemas.microsoft.com/office/drawing/2014/chart" uri="{C3380CC4-5D6E-409C-BE32-E72D297353CC}">
                  <c16:uniqueId val="{00000006-69AC-47C1-8802-B1C0A0D0921B}"/>
                </c:ext>
              </c:extLst>
            </c:dLbl>
            <c:dLbl>
              <c:idx val="7"/>
              <c:delete val="1"/>
              <c:extLst>
                <c:ext xmlns:c15="http://schemas.microsoft.com/office/drawing/2012/chart" uri="{CE6537A1-D6FC-4f65-9D91-7224C49458BB}"/>
                <c:ext xmlns:c16="http://schemas.microsoft.com/office/drawing/2014/chart" uri="{C3380CC4-5D6E-409C-BE32-E72D297353CC}">
                  <c16:uniqueId val="{00000007-69AC-47C1-8802-B1C0A0D0921B}"/>
                </c:ext>
              </c:extLst>
            </c:dLbl>
            <c:dLbl>
              <c:idx val="8"/>
              <c:delete val="1"/>
              <c:extLst>
                <c:ext xmlns:c15="http://schemas.microsoft.com/office/drawing/2012/chart" uri="{CE6537A1-D6FC-4f65-9D91-7224C49458BB}"/>
                <c:ext xmlns:c16="http://schemas.microsoft.com/office/drawing/2014/chart" uri="{C3380CC4-5D6E-409C-BE32-E72D297353CC}">
                  <c16:uniqueId val="{00000008-69AC-47C1-8802-B1C0A0D0921B}"/>
                </c:ext>
              </c:extLst>
            </c:dLbl>
            <c:dLbl>
              <c:idx val="9"/>
              <c:delete val="1"/>
              <c:extLst>
                <c:ext xmlns:c15="http://schemas.microsoft.com/office/drawing/2012/chart" uri="{CE6537A1-D6FC-4f65-9D91-7224C49458BB}"/>
                <c:ext xmlns:c16="http://schemas.microsoft.com/office/drawing/2014/chart" uri="{C3380CC4-5D6E-409C-BE32-E72D297353CC}">
                  <c16:uniqueId val="{00000009-69AC-47C1-8802-B1C0A0D0921B}"/>
                </c:ext>
              </c:extLst>
            </c:dLbl>
            <c:dLbl>
              <c:idx val="10"/>
              <c:delete val="1"/>
              <c:extLst>
                <c:ext xmlns:c15="http://schemas.microsoft.com/office/drawing/2012/chart" uri="{CE6537A1-D6FC-4f65-9D91-7224C49458BB}"/>
                <c:ext xmlns:c16="http://schemas.microsoft.com/office/drawing/2014/chart" uri="{C3380CC4-5D6E-409C-BE32-E72D297353CC}">
                  <c16:uniqueId val="{0000000A-69AC-47C1-8802-B1C0A0D0921B}"/>
                </c:ext>
              </c:extLst>
            </c:dLbl>
            <c:dLbl>
              <c:idx val="11"/>
              <c:delete val="1"/>
              <c:extLst>
                <c:ext xmlns:c15="http://schemas.microsoft.com/office/drawing/2012/chart" uri="{CE6537A1-D6FC-4f65-9D91-7224C49458BB}"/>
                <c:ext xmlns:c16="http://schemas.microsoft.com/office/drawing/2014/chart" uri="{C3380CC4-5D6E-409C-BE32-E72D297353CC}">
                  <c16:uniqueId val="{0000000B-69AC-47C1-8802-B1C0A0D0921B}"/>
                </c:ext>
              </c:extLst>
            </c:dLbl>
            <c:dLbl>
              <c:idx val="12"/>
              <c:delete val="1"/>
              <c:extLst>
                <c:ext xmlns:c15="http://schemas.microsoft.com/office/drawing/2012/chart" uri="{CE6537A1-D6FC-4f65-9D91-7224C49458BB}"/>
                <c:ext xmlns:c16="http://schemas.microsoft.com/office/drawing/2014/chart" uri="{C3380CC4-5D6E-409C-BE32-E72D297353CC}">
                  <c16:uniqueId val="{0000000C-69AC-47C1-8802-B1C0A0D0921B}"/>
                </c:ext>
              </c:extLst>
            </c:dLbl>
            <c:dLbl>
              <c:idx val="13"/>
              <c:delete val="1"/>
              <c:extLst>
                <c:ext xmlns:c15="http://schemas.microsoft.com/office/drawing/2012/chart" uri="{CE6537A1-D6FC-4f65-9D91-7224C49458BB}"/>
                <c:ext xmlns:c16="http://schemas.microsoft.com/office/drawing/2014/chart" uri="{C3380CC4-5D6E-409C-BE32-E72D297353CC}">
                  <c16:uniqueId val="{0000000D-69AC-47C1-8802-B1C0A0D0921B}"/>
                </c:ext>
              </c:extLst>
            </c:dLbl>
            <c:dLbl>
              <c:idx val="14"/>
              <c:delete val="1"/>
              <c:extLst>
                <c:ext xmlns:c15="http://schemas.microsoft.com/office/drawing/2012/chart" uri="{CE6537A1-D6FC-4f65-9D91-7224C49458BB}"/>
                <c:ext xmlns:c16="http://schemas.microsoft.com/office/drawing/2014/chart" uri="{C3380CC4-5D6E-409C-BE32-E72D297353CC}">
                  <c16:uniqueId val="{0000000E-69AC-47C1-8802-B1C0A0D0921B}"/>
                </c:ext>
              </c:extLst>
            </c:dLbl>
            <c:dLbl>
              <c:idx val="15"/>
              <c:delete val="1"/>
              <c:extLst>
                <c:ext xmlns:c15="http://schemas.microsoft.com/office/drawing/2012/chart" uri="{CE6537A1-D6FC-4f65-9D91-7224C49458BB}"/>
                <c:ext xmlns:c16="http://schemas.microsoft.com/office/drawing/2014/chart" uri="{C3380CC4-5D6E-409C-BE32-E72D297353CC}">
                  <c16:uniqueId val="{0000000F-69AC-47C1-8802-B1C0A0D0921B}"/>
                </c:ext>
              </c:extLst>
            </c:dLbl>
            <c:dLbl>
              <c:idx val="16"/>
              <c:delete val="1"/>
              <c:extLst>
                <c:ext xmlns:c15="http://schemas.microsoft.com/office/drawing/2012/chart" uri="{CE6537A1-D6FC-4f65-9D91-7224C49458BB}"/>
                <c:ext xmlns:c16="http://schemas.microsoft.com/office/drawing/2014/chart" uri="{C3380CC4-5D6E-409C-BE32-E72D297353CC}">
                  <c16:uniqueId val="{00000010-69AC-47C1-8802-B1C0A0D0921B}"/>
                </c:ext>
              </c:extLst>
            </c:dLbl>
            <c:dLbl>
              <c:idx val="17"/>
              <c:delete val="1"/>
              <c:extLst>
                <c:ext xmlns:c15="http://schemas.microsoft.com/office/drawing/2012/chart" uri="{CE6537A1-D6FC-4f65-9D91-7224C49458BB}"/>
                <c:ext xmlns:c16="http://schemas.microsoft.com/office/drawing/2014/chart" uri="{C3380CC4-5D6E-409C-BE32-E72D297353CC}">
                  <c16:uniqueId val="{00000011-69AC-47C1-8802-B1C0A0D0921B}"/>
                </c:ext>
              </c:extLst>
            </c:dLbl>
            <c:dLbl>
              <c:idx val="18"/>
              <c:delete val="1"/>
              <c:extLst>
                <c:ext xmlns:c15="http://schemas.microsoft.com/office/drawing/2012/chart" uri="{CE6537A1-D6FC-4f65-9D91-7224C49458BB}"/>
                <c:ext xmlns:c16="http://schemas.microsoft.com/office/drawing/2014/chart" uri="{C3380CC4-5D6E-409C-BE32-E72D297353CC}">
                  <c16:uniqueId val="{00000012-69AC-47C1-8802-B1C0A0D0921B}"/>
                </c:ext>
              </c:extLst>
            </c:dLbl>
            <c:dLbl>
              <c:idx val="19"/>
              <c:layout>
                <c:manualLayout>
                  <c:x val="-1.0185067526415994E-16"/>
                  <c:y val="-0.40277777777777779"/>
                </c:manualLayout>
              </c:layout>
              <c:numFmt formatCode="#,##0" sourceLinked="0"/>
              <c:spPr>
                <a:noFill/>
                <a:ln>
                  <a:noFill/>
                </a:ln>
                <a:effectLst/>
              </c:spPr>
              <c:txPr>
                <a:bodyPr wrap="square" lIns="38100" tIns="19050" rIns="38100" bIns="19050" anchor="ctr">
                  <a:spAutoFit/>
                </a:bodyPr>
                <a:lstStyle/>
                <a:p>
                  <a:pPr>
                    <a:defRPr sz="1100" b="1">
                      <a:solidFill>
                        <a:schemeClr val="accent4"/>
                      </a:solidFill>
                      <a:latin typeface="Fira Sans" panose="020B05030500000200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9AC-47C1-8802-B1C0A0D0921B}"/>
                </c:ext>
              </c:extLst>
            </c:dLbl>
            <c:spPr>
              <a:noFill/>
              <a:ln>
                <a:noFill/>
              </a:ln>
              <a:effectLst/>
            </c:spPr>
            <c:txPr>
              <a:bodyPr wrap="square" lIns="38100" tIns="19050" rIns="38100" bIns="19050" anchor="ctr">
                <a:spAutoFit/>
              </a:bodyPr>
              <a:lstStyle/>
              <a:p>
                <a:pPr>
                  <a:defRPr>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STD by year'!$B$1:$U$1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'All STD by year'!$B$10:$U$10</c:f>
              <c:numCache>
                <c:formatCode>#,##0</c:formatCode>
                <c:ptCount val="20"/>
                <c:pt idx="0">
                  <c:v>437</c:v>
                </c:pt>
                <c:pt idx="1">
                  <c:v>446</c:v>
                </c:pt>
                <c:pt idx="2">
                  <c:v>400</c:v>
                </c:pt>
                <c:pt idx="3">
                  <c:v>418</c:v>
                </c:pt>
                <c:pt idx="4">
                  <c:v>376</c:v>
                </c:pt>
                <c:pt idx="5">
                  <c:v>309</c:v>
                </c:pt>
                <c:pt idx="6">
                  <c:v>389</c:v>
                </c:pt>
                <c:pt idx="7">
                  <c:v>565</c:v>
                </c:pt>
                <c:pt idx="8">
                  <c:v>575</c:v>
                </c:pt>
                <c:pt idx="9">
                  <c:v>427</c:v>
                </c:pt>
                <c:pt idx="10">
                  <c:v>396</c:v>
                </c:pt>
                <c:pt idx="11">
                  <c:v>461</c:v>
                </c:pt>
                <c:pt idx="12">
                  <c:v>349</c:v>
                </c:pt>
                <c:pt idx="13">
                  <c:v>494</c:v>
                </c:pt>
                <c:pt idx="14">
                  <c:v>881</c:v>
                </c:pt>
                <c:pt idx="15">
                  <c:v>945</c:v>
                </c:pt>
                <c:pt idx="16">
                  <c:v>1210</c:v>
                </c:pt>
                <c:pt idx="17">
                  <c:v>1564</c:v>
                </c:pt>
                <c:pt idx="18">
                  <c:v>1950</c:v>
                </c:pt>
                <c:pt idx="19">
                  <c:v>2485</c:v>
                </c:pt>
              </c:numCache>
            </c:numRef>
          </c:val>
          <c:extLst>
            <c:ext xmlns:c16="http://schemas.microsoft.com/office/drawing/2014/chart" uri="{C3380CC4-5D6E-409C-BE32-E72D297353CC}">
              <c16:uniqueId val="{00000014-69AC-47C1-8802-B1C0A0D0921B}"/>
            </c:ext>
          </c:extLst>
        </c:ser>
        <c:dLbls>
          <c:showLegendKey val="0"/>
          <c:showVal val="0"/>
          <c:showCatName val="0"/>
          <c:showSerName val="0"/>
          <c:showPercent val="0"/>
          <c:showBubbleSize val="0"/>
        </c:dLbls>
        <c:axId val="182243328"/>
        <c:axId val="182244864"/>
      </c:areaChart>
      <c:catAx>
        <c:axId val="182243328"/>
        <c:scaling>
          <c:orientation val="minMax"/>
        </c:scaling>
        <c:delete val="0"/>
        <c:axPos val="b"/>
        <c:numFmt formatCode="General" sourceLinked="1"/>
        <c:majorTickMark val="none"/>
        <c:minorTickMark val="none"/>
        <c:tickLblPos val="nextTo"/>
        <c:spPr>
          <a:ln>
            <a:noFill/>
          </a:ln>
        </c:spPr>
        <c:txPr>
          <a:bodyPr/>
          <a:lstStyle/>
          <a:p>
            <a:pPr>
              <a:defRPr sz="1200" b="1">
                <a:solidFill>
                  <a:schemeClr val="accent4"/>
                </a:solidFill>
                <a:latin typeface="Fira Sans" panose="020B0503050000020004" pitchFamily="34" charset="0"/>
              </a:defRPr>
            </a:pPr>
            <a:endParaRPr lang="en-US"/>
          </a:p>
        </c:txPr>
        <c:crossAx val="182244864"/>
        <c:crosses val="autoZero"/>
        <c:auto val="1"/>
        <c:lblAlgn val="ctr"/>
        <c:lblOffset val="100"/>
        <c:tickLblSkip val="19"/>
        <c:noMultiLvlLbl val="0"/>
      </c:catAx>
      <c:valAx>
        <c:axId val="182244864"/>
        <c:scaling>
          <c:orientation val="minMax"/>
        </c:scaling>
        <c:delete val="1"/>
        <c:axPos val="l"/>
        <c:numFmt formatCode="#,##0" sourceLinked="1"/>
        <c:majorTickMark val="out"/>
        <c:minorTickMark val="none"/>
        <c:tickLblPos val="nextTo"/>
        <c:crossAx val="182243328"/>
        <c:crosses val="autoZero"/>
        <c:crossBetween val="midCat"/>
      </c:valAx>
      <c:spPr>
        <a:ln>
          <a:noFill/>
        </a:ln>
      </c:spPr>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92240792783785E-2"/>
          <c:y val="0.22235969745074236"/>
          <c:w val="0.97398089187989634"/>
          <c:h val="0.76705174552779376"/>
        </c:manualLayout>
      </c:layout>
      <c:barChart>
        <c:barDir val="bar"/>
        <c:grouping val="percentStacked"/>
        <c:varyColors val="0"/>
        <c:ser>
          <c:idx val="1"/>
          <c:order val="0"/>
          <c:tx>
            <c:strRef>
              <c:f>'Youth vs Adults'!$H$6</c:f>
              <c:strCache>
                <c:ptCount val="1"/>
                <c:pt idx="0">
                  <c:v>&lt;27</c:v>
                </c:pt>
              </c:strCache>
            </c:strRef>
          </c:tx>
          <c:spPr>
            <a:solidFill>
              <a:schemeClr val="accent3">
                <a:lumMod val="50000"/>
              </a:schemeClr>
            </a:solidFill>
            <a:ln>
              <a:solidFill>
                <a:prstClr val="black"/>
              </a:solid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1-278E-494E-A0CC-FE907205A8FA}"/>
              </c:ext>
            </c:extLst>
          </c:dPt>
          <c:val>
            <c:numRef>
              <c:f>'Youth vs Adults'!$I$6</c:f>
              <c:numCache>
                <c:formatCode>General</c:formatCode>
                <c:ptCount val="1"/>
                <c:pt idx="0">
                  <c:v>37804</c:v>
                </c:pt>
              </c:numCache>
            </c:numRef>
          </c:val>
          <c:extLst>
            <c:ext xmlns:c16="http://schemas.microsoft.com/office/drawing/2014/chart" uri="{C3380CC4-5D6E-409C-BE32-E72D297353CC}">
              <c16:uniqueId val="{00000002-278E-494E-A0CC-FE907205A8FA}"/>
            </c:ext>
          </c:extLst>
        </c:ser>
        <c:ser>
          <c:idx val="0"/>
          <c:order val="1"/>
          <c:tx>
            <c:strRef>
              <c:f>'Youth vs Adults'!$H$5</c:f>
              <c:strCache>
                <c:ptCount val="1"/>
                <c:pt idx="0">
                  <c:v>&gt;26</c:v>
                </c:pt>
              </c:strCache>
            </c:strRef>
          </c:tx>
          <c:spPr>
            <a:solidFill>
              <a:schemeClr val="bg1">
                <a:lumMod val="85000"/>
              </a:schemeClr>
            </a:solidFill>
            <a:ln>
              <a:noFill/>
            </a:ln>
            <a:effectLst/>
          </c:spPr>
          <c:invertIfNegative val="0"/>
          <c:val>
            <c:numRef>
              <c:f>'Youth vs Adults'!$I$5</c:f>
              <c:numCache>
                <c:formatCode>General</c:formatCode>
                <c:ptCount val="1"/>
                <c:pt idx="0">
                  <c:v>24606</c:v>
                </c:pt>
              </c:numCache>
            </c:numRef>
          </c:val>
          <c:extLst>
            <c:ext xmlns:c16="http://schemas.microsoft.com/office/drawing/2014/chart" uri="{C3380CC4-5D6E-409C-BE32-E72D297353CC}">
              <c16:uniqueId val="{00000003-278E-494E-A0CC-FE907205A8FA}"/>
            </c:ext>
          </c:extLst>
        </c:ser>
        <c:dLbls>
          <c:showLegendKey val="0"/>
          <c:showVal val="0"/>
          <c:showCatName val="0"/>
          <c:showSerName val="0"/>
          <c:showPercent val="0"/>
          <c:showBubbleSize val="0"/>
        </c:dLbls>
        <c:gapWidth val="25"/>
        <c:overlap val="100"/>
        <c:axId val="1597640639"/>
        <c:axId val="1602430239"/>
      </c:barChart>
      <c:catAx>
        <c:axId val="1597640639"/>
        <c:scaling>
          <c:orientation val="minMax"/>
        </c:scaling>
        <c:delete val="1"/>
        <c:axPos val="l"/>
        <c:numFmt formatCode="General" sourceLinked="1"/>
        <c:majorTickMark val="none"/>
        <c:minorTickMark val="none"/>
        <c:tickLblPos val="nextTo"/>
        <c:crossAx val="1602430239"/>
        <c:crosses val="autoZero"/>
        <c:auto val="1"/>
        <c:lblAlgn val="ctr"/>
        <c:lblOffset val="100"/>
        <c:noMultiLvlLbl val="0"/>
      </c:catAx>
      <c:valAx>
        <c:axId val="1602430239"/>
        <c:scaling>
          <c:orientation val="minMax"/>
        </c:scaling>
        <c:delete val="1"/>
        <c:axPos val="b"/>
        <c:numFmt formatCode="0%" sourceLinked="1"/>
        <c:majorTickMark val="none"/>
        <c:minorTickMark val="none"/>
        <c:tickLblPos val="nextTo"/>
        <c:crossAx val="159764063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4993864022031E-2"/>
          <c:y val="9.6096085997169248E-2"/>
          <c:w val="0.93330702789668074"/>
          <c:h val="0.84197994929523234"/>
        </c:manualLayout>
      </c:layout>
      <c:lineChart>
        <c:grouping val="standard"/>
        <c:varyColors val="0"/>
        <c:ser>
          <c:idx val="0"/>
          <c:order val="0"/>
          <c:tx>
            <c:strRef>
              <c:f>'Morbidity by age'!$A$4</c:f>
              <c:strCache>
                <c:ptCount val="1"/>
                <c:pt idx="0">
                  <c:v>Chlamydia</c:v>
                </c:pt>
              </c:strCache>
            </c:strRef>
          </c:tx>
          <c:spPr>
            <a:ln w="28575" cap="rnd">
              <a:solidFill>
                <a:schemeClr val="accent6">
                  <a:lumMod val="75000"/>
                </a:schemeClr>
              </a:solidFill>
              <a:round/>
            </a:ln>
            <a:effectLst/>
          </c:spPr>
          <c:marker>
            <c:symbol val="none"/>
          </c:marker>
          <c:cat>
            <c:numRef>
              <c:f>'Morbidity by age'!$B$3:$CG$3</c:f>
              <c:numCache>
                <c:formatCode>General</c:formatCode>
                <c:ptCount val="8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80</c:v>
                </c:pt>
                <c:pt idx="80">
                  <c:v>82</c:v>
                </c:pt>
                <c:pt idx="81">
                  <c:v>83</c:v>
                </c:pt>
                <c:pt idx="82">
                  <c:v>84</c:v>
                </c:pt>
                <c:pt idx="83">
                  <c:v>86</c:v>
                </c:pt>
              </c:numCache>
            </c:numRef>
          </c:cat>
          <c:val>
            <c:numRef>
              <c:f>'Morbidity by age'!$B$4:$CG$4</c:f>
              <c:numCache>
                <c:formatCode>General</c:formatCode>
                <c:ptCount val="84"/>
                <c:pt idx="0">
                  <c:v>2</c:v>
                </c:pt>
                <c:pt idx="1">
                  <c:v>1</c:v>
                </c:pt>
                <c:pt idx="2">
                  <c:v>2</c:v>
                </c:pt>
                <c:pt idx="3">
                  <c:v>1</c:v>
                </c:pt>
                <c:pt idx="4">
                  <c:v>2</c:v>
                </c:pt>
                <c:pt idx="5">
                  <c:v>1</c:v>
                </c:pt>
                <c:pt idx="6">
                  <c:v>0</c:v>
                </c:pt>
                <c:pt idx="7">
                  <c:v>0</c:v>
                </c:pt>
                <c:pt idx="8">
                  <c:v>1</c:v>
                </c:pt>
                <c:pt idx="9">
                  <c:v>1</c:v>
                </c:pt>
                <c:pt idx="10">
                  <c:v>2</c:v>
                </c:pt>
                <c:pt idx="11">
                  <c:v>1</c:v>
                </c:pt>
                <c:pt idx="12">
                  <c:v>5</c:v>
                </c:pt>
                <c:pt idx="13">
                  <c:v>38</c:v>
                </c:pt>
                <c:pt idx="14">
                  <c:v>135</c:v>
                </c:pt>
                <c:pt idx="15">
                  <c:v>478</c:v>
                </c:pt>
                <c:pt idx="16">
                  <c:v>1017</c:v>
                </c:pt>
                <c:pt idx="17">
                  <c:v>1658</c:v>
                </c:pt>
                <c:pt idx="18">
                  <c:v>2898</c:v>
                </c:pt>
                <c:pt idx="19">
                  <c:v>3594</c:v>
                </c:pt>
                <c:pt idx="20">
                  <c:v>3750</c:v>
                </c:pt>
                <c:pt idx="21">
                  <c:v>3640</c:v>
                </c:pt>
                <c:pt idx="22">
                  <c:v>3163</c:v>
                </c:pt>
                <c:pt idx="23">
                  <c:v>2797</c:v>
                </c:pt>
                <c:pt idx="24">
                  <c:v>2480</c:v>
                </c:pt>
                <c:pt idx="25">
                  <c:v>2053</c:v>
                </c:pt>
                <c:pt idx="26">
                  <c:v>1870</c:v>
                </c:pt>
                <c:pt idx="27">
                  <c:v>1674</c:v>
                </c:pt>
                <c:pt idx="28">
                  <c:v>1530</c:v>
                </c:pt>
                <c:pt idx="29">
                  <c:v>1259</c:v>
                </c:pt>
                <c:pt idx="30">
                  <c:v>1079</c:v>
                </c:pt>
                <c:pt idx="31">
                  <c:v>924</c:v>
                </c:pt>
                <c:pt idx="32">
                  <c:v>786</c:v>
                </c:pt>
                <c:pt idx="33">
                  <c:v>703</c:v>
                </c:pt>
                <c:pt idx="34">
                  <c:v>663</c:v>
                </c:pt>
                <c:pt idx="35">
                  <c:v>506</c:v>
                </c:pt>
                <c:pt idx="36">
                  <c:v>503</c:v>
                </c:pt>
                <c:pt idx="37">
                  <c:v>476</c:v>
                </c:pt>
                <c:pt idx="38">
                  <c:v>401</c:v>
                </c:pt>
                <c:pt idx="39">
                  <c:v>377</c:v>
                </c:pt>
                <c:pt idx="40">
                  <c:v>310</c:v>
                </c:pt>
                <c:pt idx="41">
                  <c:v>260</c:v>
                </c:pt>
                <c:pt idx="42">
                  <c:v>230</c:v>
                </c:pt>
                <c:pt idx="43">
                  <c:v>218</c:v>
                </c:pt>
                <c:pt idx="44">
                  <c:v>204</c:v>
                </c:pt>
                <c:pt idx="45">
                  <c:v>144</c:v>
                </c:pt>
                <c:pt idx="46">
                  <c:v>166</c:v>
                </c:pt>
                <c:pt idx="47">
                  <c:v>137</c:v>
                </c:pt>
                <c:pt idx="48">
                  <c:v>128</c:v>
                </c:pt>
                <c:pt idx="49">
                  <c:v>119</c:v>
                </c:pt>
                <c:pt idx="50">
                  <c:v>95</c:v>
                </c:pt>
                <c:pt idx="51">
                  <c:v>90</c:v>
                </c:pt>
                <c:pt idx="52">
                  <c:v>80</c:v>
                </c:pt>
                <c:pt idx="53">
                  <c:v>76</c:v>
                </c:pt>
                <c:pt idx="54">
                  <c:v>69</c:v>
                </c:pt>
                <c:pt idx="55">
                  <c:v>58</c:v>
                </c:pt>
                <c:pt idx="56">
                  <c:v>54</c:v>
                </c:pt>
                <c:pt idx="57">
                  <c:v>49</c:v>
                </c:pt>
                <c:pt idx="58">
                  <c:v>42</c:v>
                </c:pt>
                <c:pt idx="59">
                  <c:v>33</c:v>
                </c:pt>
                <c:pt idx="60">
                  <c:v>29</c:v>
                </c:pt>
                <c:pt idx="61">
                  <c:v>20</c:v>
                </c:pt>
                <c:pt idx="62">
                  <c:v>18</c:v>
                </c:pt>
                <c:pt idx="63">
                  <c:v>20</c:v>
                </c:pt>
                <c:pt idx="64">
                  <c:v>22</c:v>
                </c:pt>
                <c:pt idx="65">
                  <c:v>11</c:v>
                </c:pt>
                <c:pt idx="66">
                  <c:v>6</c:v>
                </c:pt>
                <c:pt idx="67">
                  <c:v>7</c:v>
                </c:pt>
                <c:pt idx="68">
                  <c:v>9</c:v>
                </c:pt>
                <c:pt idx="69">
                  <c:v>12</c:v>
                </c:pt>
                <c:pt idx="70">
                  <c:v>7</c:v>
                </c:pt>
                <c:pt idx="71">
                  <c:v>6</c:v>
                </c:pt>
                <c:pt idx="72">
                  <c:v>1</c:v>
                </c:pt>
                <c:pt idx="73">
                  <c:v>1</c:v>
                </c:pt>
                <c:pt idx="74">
                  <c:v>3</c:v>
                </c:pt>
                <c:pt idx="75">
                  <c:v>4</c:v>
                </c:pt>
                <c:pt idx="76">
                  <c:v>2</c:v>
                </c:pt>
                <c:pt idx="77">
                  <c:v>1</c:v>
                </c:pt>
                <c:pt idx="78">
                  <c:v>1</c:v>
                </c:pt>
                <c:pt idx="79">
                  <c:v>0</c:v>
                </c:pt>
                <c:pt idx="80">
                  <c:v>0</c:v>
                </c:pt>
                <c:pt idx="81">
                  <c:v>2</c:v>
                </c:pt>
                <c:pt idx="82">
                  <c:v>0</c:v>
                </c:pt>
                <c:pt idx="83">
                  <c:v>1</c:v>
                </c:pt>
              </c:numCache>
            </c:numRef>
          </c:val>
          <c:smooth val="0"/>
          <c:extLst>
            <c:ext xmlns:c16="http://schemas.microsoft.com/office/drawing/2014/chart" uri="{C3380CC4-5D6E-409C-BE32-E72D297353CC}">
              <c16:uniqueId val="{00000000-A859-4299-A5D2-670A3F6DC2F5}"/>
            </c:ext>
          </c:extLst>
        </c:ser>
        <c:ser>
          <c:idx val="1"/>
          <c:order val="1"/>
          <c:tx>
            <c:strRef>
              <c:f>'Morbidity by age'!$A$5</c:f>
              <c:strCache>
                <c:ptCount val="1"/>
                <c:pt idx="0">
                  <c:v>Gonorrhea</c:v>
                </c:pt>
              </c:strCache>
            </c:strRef>
          </c:tx>
          <c:spPr>
            <a:ln w="28575" cap="rnd">
              <a:solidFill>
                <a:schemeClr val="accent2"/>
              </a:solidFill>
              <a:round/>
            </a:ln>
            <a:effectLst/>
          </c:spPr>
          <c:marker>
            <c:symbol val="none"/>
          </c:marker>
          <c:cat>
            <c:numRef>
              <c:f>'Morbidity by age'!$B$3:$CG$3</c:f>
              <c:numCache>
                <c:formatCode>General</c:formatCode>
                <c:ptCount val="8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80</c:v>
                </c:pt>
                <c:pt idx="80">
                  <c:v>82</c:v>
                </c:pt>
                <c:pt idx="81">
                  <c:v>83</c:v>
                </c:pt>
                <c:pt idx="82">
                  <c:v>84</c:v>
                </c:pt>
                <c:pt idx="83">
                  <c:v>86</c:v>
                </c:pt>
              </c:numCache>
            </c:numRef>
          </c:cat>
          <c:val>
            <c:numRef>
              <c:f>'Morbidity by age'!$B$5:$CG$5</c:f>
              <c:numCache>
                <c:formatCode>General</c:formatCode>
                <c:ptCount val="84"/>
                <c:pt idx="0">
                  <c:v>1</c:v>
                </c:pt>
                <c:pt idx="1">
                  <c:v>0</c:v>
                </c:pt>
                <c:pt idx="2">
                  <c:v>1</c:v>
                </c:pt>
                <c:pt idx="3">
                  <c:v>1</c:v>
                </c:pt>
                <c:pt idx="4">
                  <c:v>2</c:v>
                </c:pt>
                <c:pt idx="5">
                  <c:v>1</c:v>
                </c:pt>
                <c:pt idx="6">
                  <c:v>1</c:v>
                </c:pt>
                <c:pt idx="7">
                  <c:v>2</c:v>
                </c:pt>
                <c:pt idx="8">
                  <c:v>1</c:v>
                </c:pt>
                <c:pt idx="9">
                  <c:v>1</c:v>
                </c:pt>
                <c:pt idx="10">
                  <c:v>0</c:v>
                </c:pt>
                <c:pt idx="11">
                  <c:v>0</c:v>
                </c:pt>
                <c:pt idx="12">
                  <c:v>1</c:v>
                </c:pt>
                <c:pt idx="13">
                  <c:v>10</c:v>
                </c:pt>
                <c:pt idx="14">
                  <c:v>28</c:v>
                </c:pt>
                <c:pt idx="15">
                  <c:v>97</c:v>
                </c:pt>
                <c:pt idx="16">
                  <c:v>175</c:v>
                </c:pt>
                <c:pt idx="17">
                  <c:v>287</c:v>
                </c:pt>
                <c:pt idx="18">
                  <c:v>570</c:v>
                </c:pt>
                <c:pt idx="19">
                  <c:v>697</c:v>
                </c:pt>
                <c:pt idx="20">
                  <c:v>746</c:v>
                </c:pt>
                <c:pt idx="21">
                  <c:v>776</c:v>
                </c:pt>
                <c:pt idx="22">
                  <c:v>799</c:v>
                </c:pt>
                <c:pt idx="23">
                  <c:v>769</c:v>
                </c:pt>
                <c:pt idx="24">
                  <c:v>736</c:v>
                </c:pt>
                <c:pt idx="25">
                  <c:v>732</c:v>
                </c:pt>
                <c:pt idx="26">
                  <c:v>682</c:v>
                </c:pt>
                <c:pt idx="27">
                  <c:v>722</c:v>
                </c:pt>
                <c:pt idx="28">
                  <c:v>657</c:v>
                </c:pt>
                <c:pt idx="29">
                  <c:v>641</c:v>
                </c:pt>
                <c:pt idx="30">
                  <c:v>566</c:v>
                </c:pt>
                <c:pt idx="31">
                  <c:v>522</c:v>
                </c:pt>
                <c:pt idx="32">
                  <c:v>475</c:v>
                </c:pt>
                <c:pt idx="33">
                  <c:v>426</c:v>
                </c:pt>
                <c:pt idx="34">
                  <c:v>372</c:v>
                </c:pt>
                <c:pt idx="35">
                  <c:v>311</c:v>
                </c:pt>
                <c:pt idx="36">
                  <c:v>309</c:v>
                </c:pt>
                <c:pt idx="37">
                  <c:v>322</c:v>
                </c:pt>
                <c:pt idx="38">
                  <c:v>294</c:v>
                </c:pt>
                <c:pt idx="39">
                  <c:v>276</c:v>
                </c:pt>
                <c:pt idx="40">
                  <c:v>198</c:v>
                </c:pt>
                <c:pt idx="41">
                  <c:v>192</c:v>
                </c:pt>
                <c:pt idx="42">
                  <c:v>146</c:v>
                </c:pt>
                <c:pt idx="43">
                  <c:v>153</c:v>
                </c:pt>
                <c:pt idx="44">
                  <c:v>146</c:v>
                </c:pt>
                <c:pt idx="45">
                  <c:v>132</c:v>
                </c:pt>
                <c:pt idx="46">
                  <c:v>93</c:v>
                </c:pt>
                <c:pt idx="47">
                  <c:v>105</c:v>
                </c:pt>
                <c:pt idx="48">
                  <c:v>128</c:v>
                </c:pt>
                <c:pt idx="49">
                  <c:v>120</c:v>
                </c:pt>
                <c:pt idx="50">
                  <c:v>94</c:v>
                </c:pt>
                <c:pt idx="51">
                  <c:v>76</c:v>
                </c:pt>
                <c:pt idx="52">
                  <c:v>93</c:v>
                </c:pt>
                <c:pt idx="53">
                  <c:v>63</c:v>
                </c:pt>
                <c:pt idx="54">
                  <c:v>69</c:v>
                </c:pt>
                <c:pt idx="55">
                  <c:v>52</c:v>
                </c:pt>
                <c:pt idx="56">
                  <c:v>64</c:v>
                </c:pt>
                <c:pt idx="57">
                  <c:v>53</c:v>
                </c:pt>
                <c:pt idx="58">
                  <c:v>48</c:v>
                </c:pt>
                <c:pt idx="59">
                  <c:v>38</c:v>
                </c:pt>
                <c:pt idx="60">
                  <c:v>26</c:v>
                </c:pt>
                <c:pt idx="61">
                  <c:v>28</c:v>
                </c:pt>
                <c:pt idx="62">
                  <c:v>13</c:v>
                </c:pt>
                <c:pt idx="63">
                  <c:v>18</c:v>
                </c:pt>
                <c:pt idx="64">
                  <c:v>21</c:v>
                </c:pt>
                <c:pt idx="65">
                  <c:v>15</c:v>
                </c:pt>
                <c:pt idx="66">
                  <c:v>11</c:v>
                </c:pt>
                <c:pt idx="67">
                  <c:v>8</c:v>
                </c:pt>
                <c:pt idx="68">
                  <c:v>9</c:v>
                </c:pt>
                <c:pt idx="69">
                  <c:v>7</c:v>
                </c:pt>
                <c:pt idx="70">
                  <c:v>5</c:v>
                </c:pt>
                <c:pt idx="71">
                  <c:v>3</c:v>
                </c:pt>
                <c:pt idx="72">
                  <c:v>2</c:v>
                </c:pt>
                <c:pt idx="73">
                  <c:v>1</c:v>
                </c:pt>
                <c:pt idx="74">
                  <c:v>3</c:v>
                </c:pt>
                <c:pt idx="75">
                  <c:v>2</c:v>
                </c:pt>
                <c:pt idx="76">
                  <c:v>2</c:v>
                </c:pt>
                <c:pt idx="77">
                  <c:v>0</c:v>
                </c:pt>
                <c:pt idx="78">
                  <c:v>1</c:v>
                </c:pt>
                <c:pt idx="79">
                  <c:v>0</c:v>
                </c:pt>
                <c:pt idx="80">
                  <c:v>1</c:v>
                </c:pt>
                <c:pt idx="81">
                  <c:v>1</c:v>
                </c:pt>
                <c:pt idx="82">
                  <c:v>0</c:v>
                </c:pt>
                <c:pt idx="83">
                  <c:v>0</c:v>
                </c:pt>
              </c:numCache>
            </c:numRef>
          </c:val>
          <c:smooth val="0"/>
          <c:extLst>
            <c:ext xmlns:c16="http://schemas.microsoft.com/office/drawing/2014/chart" uri="{C3380CC4-5D6E-409C-BE32-E72D297353CC}">
              <c16:uniqueId val="{00000001-A859-4299-A5D2-670A3F6DC2F5}"/>
            </c:ext>
          </c:extLst>
        </c:ser>
        <c:ser>
          <c:idx val="2"/>
          <c:order val="2"/>
          <c:tx>
            <c:strRef>
              <c:f>'Morbidity by age'!$A$6</c:f>
              <c:strCache>
                <c:ptCount val="1"/>
                <c:pt idx="0">
                  <c:v>Syphilis</c:v>
                </c:pt>
              </c:strCache>
            </c:strRef>
          </c:tx>
          <c:spPr>
            <a:ln w="28575" cap="rnd">
              <a:solidFill>
                <a:schemeClr val="accent1"/>
              </a:solidFill>
              <a:round/>
            </a:ln>
            <a:effectLst/>
          </c:spPr>
          <c:marker>
            <c:symbol val="none"/>
          </c:marker>
          <c:cat>
            <c:numRef>
              <c:f>'Morbidity by age'!$B$3:$CG$3</c:f>
              <c:numCache>
                <c:formatCode>General</c:formatCode>
                <c:ptCount val="8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80</c:v>
                </c:pt>
                <c:pt idx="80">
                  <c:v>82</c:v>
                </c:pt>
                <c:pt idx="81">
                  <c:v>83</c:v>
                </c:pt>
                <c:pt idx="82">
                  <c:v>84</c:v>
                </c:pt>
                <c:pt idx="83">
                  <c:v>86</c:v>
                </c:pt>
              </c:numCache>
            </c:numRef>
          </c:cat>
          <c:val>
            <c:numRef>
              <c:f>'Morbidity by age'!$B$6:$CG$6</c:f>
              <c:numCache>
                <c:formatCode>General</c:formatCode>
                <c:ptCount val="84"/>
                <c:pt idx="0">
                  <c:v>0</c:v>
                </c:pt>
                <c:pt idx="1">
                  <c:v>0</c:v>
                </c:pt>
                <c:pt idx="2">
                  <c:v>0</c:v>
                </c:pt>
                <c:pt idx="3">
                  <c:v>0</c:v>
                </c:pt>
                <c:pt idx="4">
                  <c:v>0</c:v>
                </c:pt>
                <c:pt idx="5">
                  <c:v>0</c:v>
                </c:pt>
                <c:pt idx="6">
                  <c:v>0</c:v>
                </c:pt>
                <c:pt idx="7">
                  <c:v>0</c:v>
                </c:pt>
                <c:pt idx="8">
                  <c:v>0</c:v>
                </c:pt>
                <c:pt idx="9">
                  <c:v>0</c:v>
                </c:pt>
                <c:pt idx="10">
                  <c:v>0</c:v>
                </c:pt>
                <c:pt idx="11">
                  <c:v>0</c:v>
                </c:pt>
                <c:pt idx="12">
                  <c:v>0</c:v>
                </c:pt>
                <c:pt idx="13">
                  <c:v>2</c:v>
                </c:pt>
                <c:pt idx="14">
                  <c:v>1</c:v>
                </c:pt>
                <c:pt idx="15">
                  <c:v>8</c:v>
                </c:pt>
                <c:pt idx="16">
                  <c:v>12</c:v>
                </c:pt>
                <c:pt idx="17">
                  <c:v>25</c:v>
                </c:pt>
                <c:pt idx="18">
                  <c:v>46</c:v>
                </c:pt>
                <c:pt idx="19">
                  <c:v>63</c:v>
                </c:pt>
                <c:pt idx="20">
                  <c:v>112</c:v>
                </c:pt>
                <c:pt idx="21">
                  <c:v>111</c:v>
                </c:pt>
                <c:pt idx="22">
                  <c:v>117</c:v>
                </c:pt>
                <c:pt idx="23">
                  <c:v>131</c:v>
                </c:pt>
                <c:pt idx="24">
                  <c:v>139</c:v>
                </c:pt>
                <c:pt idx="25">
                  <c:v>163</c:v>
                </c:pt>
                <c:pt idx="26">
                  <c:v>170</c:v>
                </c:pt>
                <c:pt idx="27">
                  <c:v>160</c:v>
                </c:pt>
                <c:pt idx="28">
                  <c:v>176</c:v>
                </c:pt>
                <c:pt idx="29">
                  <c:v>165</c:v>
                </c:pt>
                <c:pt idx="30">
                  <c:v>136</c:v>
                </c:pt>
                <c:pt idx="31">
                  <c:v>155</c:v>
                </c:pt>
                <c:pt idx="32">
                  <c:v>138</c:v>
                </c:pt>
                <c:pt idx="33">
                  <c:v>145</c:v>
                </c:pt>
                <c:pt idx="34">
                  <c:v>119</c:v>
                </c:pt>
                <c:pt idx="35">
                  <c:v>116</c:v>
                </c:pt>
                <c:pt idx="36">
                  <c:v>105</c:v>
                </c:pt>
                <c:pt idx="37">
                  <c:v>103</c:v>
                </c:pt>
                <c:pt idx="38">
                  <c:v>86</c:v>
                </c:pt>
                <c:pt idx="39">
                  <c:v>99</c:v>
                </c:pt>
                <c:pt idx="40">
                  <c:v>84</c:v>
                </c:pt>
                <c:pt idx="41">
                  <c:v>72</c:v>
                </c:pt>
                <c:pt idx="42">
                  <c:v>56</c:v>
                </c:pt>
                <c:pt idx="43">
                  <c:v>60</c:v>
                </c:pt>
                <c:pt idx="44">
                  <c:v>47</c:v>
                </c:pt>
                <c:pt idx="45">
                  <c:v>48</c:v>
                </c:pt>
                <c:pt idx="46">
                  <c:v>64</c:v>
                </c:pt>
                <c:pt idx="47">
                  <c:v>55</c:v>
                </c:pt>
                <c:pt idx="48">
                  <c:v>44</c:v>
                </c:pt>
                <c:pt idx="49">
                  <c:v>68</c:v>
                </c:pt>
                <c:pt idx="50">
                  <c:v>50</c:v>
                </c:pt>
                <c:pt idx="51">
                  <c:v>45</c:v>
                </c:pt>
                <c:pt idx="52">
                  <c:v>43</c:v>
                </c:pt>
                <c:pt idx="53">
                  <c:v>34</c:v>
                </c:pt>
                <c:pt idx="54">
                  <c:v>39</c:v>
                </c:pt>
                <c:pt idx="55">
                  <c:v>38</c:v>
                </c:pt>
                <c:pt idx="56">
                  <c:v>29</c:v>
                </c:pt>
                <c:pt idx="57">
                  <c:v>36</c:v>
                </c:pt>
                <c:pt idx="58">
                  <c:v>30</c:v>
                </c:pt>
                <c:pt idx="59">
                  <c:v>35</c:v>
                </c:pt>
                <c:pt idx="60">
                  <c:v>18</c:v>
                </c:pt>
                <c:pt idx="61">
                  <c:v>20</c:v>
                </c:pt>
                <c:pt idx="62">
                  <c:v>23</c:v>
                </c:pt>
                <c:pt idx="63">
                  <c:v>19</c:v>
                </c:pt>
                <c:pt idx="64">
                  <c:v>3</c:v>
                </c:pt>
                <c:pt idx="65">
                  <c:v>16</c:v>
                </c:pt>
                <c:pt idx="66">
                  <c:v>11</c:v>
                </c:pt>
                <c:pt idx="67">
                  <c:v>3</c:v>
                </c:pt>
                <c:pt idx="68">
                  <c:v>9</c:v>
                </c:pt>
                <c:pt idx="69">
                  <c:v>5</c:v>
                </c:pt>
                <c:pt idx="70">
                  <c:v>2</c:v>
                </c:pt>
                <c:pt idx="71">
                  <c:v>3</c:v>
                </c:pt>
                <c:pt idx="72">
                  <c:v>0</c:v>
                </c:pt>
                <c:pt idx="73">
                  <c:v>1</c:v>
                </c:pt>
                <c:pt idx="74">
                  <c:v>5</c:v>
                </c:pt>
                <c:pt idx="75">
                  <c:v>4</c:v>
                </c:pt>
                <c:pt idx="76">
                  <c:v>1</c:v>
                </c:pt>
                <c:pt idx="77">
                  <c:v>3</c:v>
                </c:pt>
                <c:pt idx="78">
                  <c:v>1</c:v>
                </c:pt>
                <c:pt idx="79">
                  <c:v>4</c:v>
                </c:pt>
                <c:pt idx="80">
                  <c:v>0</c:v>
                </c:pt>
                <c:pt idx="81">
                  <c:v>0</c:v>
                </c:pt>
                <c:pt idx="82">
                  <c:v>1</c:v>
                </c:pt>
                <c:pt idx="83">
                  <c:v>0</c:v>
                </c:pt>
              </c:numCache>
            </c:numRef>
          </c:val>
          <c:smooth val="0"/>
          <c:extLst>
            <c:ext xmlns:c16="http://schemas.microsoft.com/office/drawing/2014/chart" uri="{C3380CC4-5D6E-409C-BE32-E72D297353CC}">
              <c16:uniqueId val="{00000002-A859-4299-A5D2-670A3F6DC2F5}"/>
            </c:ext>
          </c:extLst>
        </c:ser>
        <c:dLbls>
          <c:showLegendKey val="0"/>
          <c:showVal val="0"/>
          <c:showCatName val="0"/>
          <c:showSerName val="0"/>
          <c:showPercent val="0"/>
          <c:showBubbleSize val="0"/>
        </c:dLbls>
        <c:smooth val="0"/>
        <c:axId val="771457487"/>
        <c:axId val="1115400079"/>
      </c:lineChart>
      <c:catAx>
        <c:axId val="77145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400079"/>
        <c:crosses val="autoZero"/>
        <c:auto val="1"/>
        <c:lblAlgn val="ctr"/>
        <c:lblOffset val="100"/>
        <c:noMultiLvlLbl val="0"/>
      </c:catAx>
      <c:valAx>
        <c:axId val="1115400079"/>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457487"/>
        <c:crosses val="autoZero"/>
        <c:crossBetween val="between"/>
        <c:majorUnit val="4000"/>
        <c:minorUnit val="4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61841614102798"/>
          <c:y val="1.6025433618633948E-2"/>
          <c:w val="0.38587946023475689"/>
          <c:h val="0.9588165197022942"/>
        </c:manualLayout>
      </c:layout>
      <c:barChart>
        <c:barDir val="col"/>
        <c:grouping val="percentStacked"/>
        <c:varyColors val="0"/>
        <c:ser>
          <c:idx val="0"/>
          <c:order val="0"/>
          <c:tx>
            <c:strRef>
              <c:f>'All Race Ethnicity'!$M$3</c:f>
              <c:strCache>
                <c:ptCount val="1"/>
                <c:pt idx="0">
                  <c:v>Asian/NH_PI</c:v>
                </c:pt>
              </c:strCache>
            </c:strRef>
          </c:tx>
          <c:spPr>
            <a:solidFill>
              <a:schemeClr val="bg1">
                <a:lumMod val="50000"/>
              </a:schemeClr>
            </a:solidFill>
            <a:ln>
              <a:noFill/>
            </a:ln>
            <a:effectLst/>
          </c:spPr>
          <c:invertIfNegative val="0"/>
          <c:val>
            <c:numRef>
              <c:f>'All Race Ethnicity'!$N$3</c:f>
              <c:numCache>
                <c:formatCode>0%</c:formatCode>
                <c:ptCount val="1"/>
                <c:pt idx="0">
                  <c:v>0.01</c:v>
                </c:pt>
              </c:numCache>
            </c:numRef>
          </c:val>
          <c:extLst>
            <c:ext xmlns:c16="http://schemas.microsoft.com/office/drawing/2014/chart" uri="{C3380CC4-5D6E-409C-BE32-E72D297353CC}">
              <c16:uniqueId val="{00000000-BF60-469F-8D16-E93E18326EDF}"/>
            </c:ext>
          </c:extLst>
        </c:ser>
        <c:ser>
          <c:idx val="1"/>
          <c:order val="1"/>
          <c:tx>
            <c:strRef>
              <c:f>'All Race Ethnicity'!$M$4</c:f>
              <c:strCache>
                <c:ptCount val="1"/>
                <c:pt idx="0">
                  <c:v>American Indian</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Ethnicity'!$N$4</c:f>
              <c:numCache>
                <c:formatCode>0%</c:formatCode>
                <c:ptCount val="1"/>
                <c:pt idx="0">
                  <c:v>0.06</c:v>
                </c:pt>
              </c:numCache>
            </c:numRef>
          </c:val>
          <c:extLst>
            <c:ext xmlns:c16="http://schemas.microsoft.com/office/drawing/2014/chart" uri="{C3380CC4-5D6E-409C-BE32-E72D297353CC}">
              <c16:uniqueId val="{00000001-BF60-469F-8D16-E93E18326EDF}"/>
            </c:ext>
          </c:extLst>
        </c:ser>
        <c:ser>
          <c:idx val="2"/>
          <c:order val="2"/>
          <c:tx>
            <c:strRef>
              <c:f>'All Race Ethnicity'!$M$5</c:f>
              <c:strCache>
                <c:ptCount val="1"/>
                <c:pt idx="0">
                  <c:v>Black</c:v>
                </c:pt>
              </c:strCache>
            </c:strRef>
          </c:tx>
          <c:spPr>
            <a:solidFill>
              <a:srgbClr val="CE86F6"/>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7C9B-4116-8F53-4CA46948FC42}"/>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Ethnicity'!$N$5</c:f>
              <c:numCache>
                <c:formatCode>0%</c:formatCode>
                <c:ptCount val="1"/>
                <c:pt idx="0">
                  <c:v>0.11</c:v>
                </c:pt>
              </c:numCache>
            </c:numRef>
          </c:val>
          <c:extLst>
            <c:ext xmlns:c16="http://schemas.microsoft.com/office/drawing/2014/chart" uri="{C3380CC4-5D6E-409C-BE32-E72D297353CC}">
              <c16:uniqueId val="{00000002-BF60-469F-8D16-E93E18326EDF}"/>
            </c:ext>
          </c:extLst>
        </c:ser>
        <c:ser>
          <c:idx val="3"/>
          <c:order val="3"/>
          <c:tx>
            <c:strRef>
              <c:f>'All Race Ethnicity'!$M$6</c:f>
              <c:strCache>
                <c:ptCount val="1"/>
                <c:pt idx="0">
                  <c:v>Non-Hispanic White</c:v>
                </c:pt>
              </c:strCache>
            </c:strRef>
          </c:tx>
          <c:spPr>
            <a:solidFill>
              <a:srgbClr val="A95FF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Ethnicity'!$N$6</c:f>
              <c:numCache>
                <c:formatCode>0%</c:formatCode>
                <c:ptCount val="1"/>
                <c:pt idx="0">
                  <c:v>0.2</c:v>
                </c:pt>
              </c:numCache>
            </c:numRef>
          </c:val>
          <c:extLst>
            <c:ext xmlns:c16="http://schemas.microsoft.com/office/drawing/2014/chart" uri="{C3380CC4-5D6E-409C-BE32-E72D297353CC}">
              <c16:uniqueId val="{00000003-BF60-469F-8D16-E93E18326EDF}"/>
            </c:ext>
          </c:extLst>
        </c:ser>
        <c:ser>
          <c:idx val="4"/>
          <c:order val="4"/>
          <c:tx>
            <c:strRef>
              <c:f>'All Race Ethnicity'!$M$7</c:f>
              <c:strCache>
                <c:ptCount val="1"/>
                <c:pt idx="0">
                  <c:v>Hispanic </c:v>
                </c:pt>
              </c:strCache>
            </c:strRef>
          </c:tx>
          <c:spPr>
            <a:solidFill>
              <a:schemeClr val="accent3">
                <a:lumMod val="50000"/>
              </a:schemeClr>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0-225D-4680-8804-0866C962BC0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Ethnicity'!$N$7</c:f>
              <c:numCache>
                <c:formatCode>0%</c:formatCode>
                <c:ptCount val="1"/>
                <c:pt idx="0">
                  <c:v>0.28999999999999998</c:v>
                </c:pt>
              </c:numCache>
            </c:numRef>
          </c:val>
          <c:extLst>
            <c:ext xmlns:c16="http://schemas.microsoft.com/office/drawing/2014/chart" uri="{C3380CC4-5D6E-409C-BE32-E72D297353CC}">
              <c16:uniqueId val="{00000004-BF60-469F-8D16-E93E18326EDF}"/>
            </c:ext>
          </c:extLst>
        </c:ser>
        <c:dLbls>
          <c:showLegendKey val="0"/>
          <c:showVal val="0"/>
          <c:showCatName val="0"/>
          <c:showSerName val="0"/>
          <c:showPercent val="0"/>
          <c:showBubbleSize val="0"/>
        </c:dLbls>
        <c:gapWidth val="50"/>
        <c:overlap val="100"/>
        <c:axId val="1216550048"/>
        <c:axId val="1096679712"/>
      </c:barChart>
      <c:catAx>
        <c:axId val="1216550048"/>
        <c:scaling>
          <c:orientation val="minMax"/>
        </c:scaling>
        <c:delete val="1"/>
        <c:axPos val="b"/>
        <c:numFmt formatCode="General" sourceLinked="1"/>
        <c:majorTickMark val="none"/>
        <c:minorTickMark val="none"/>
        <c:tickLblPos val="nextTo"/>
        <c:crossAx val="1096679712"/>
        <c:crosses val="autoZero"/>
        <c:auto val="1"/>
        <c:lblAlgn val="ctr"/>
        <c:lblOffset val="100"/>
        <c:noMultiLvlLbl val="0"/>
      </c:catAx>
      <c:valAx>
        <c:axId val="109667971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21655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61841614102798"/>
          <c:y val="1.6025433618633948E-2"/>
          <c:w val="0.38587946023475689"/>
          <c:h val="0.9588165197022942"/>
        </c:manualLayout>
      </c:layout>
      <c:barChart>
        <c:barDir val="col"/>
        <c:grouping val="percentStacked"/>
        <c:varyColors val="0"/>
        <c:ser>
          <c:idx val="0"/>
          <c:order val="0"/>
          <c:tx>
            <c:strRef>
              <c:f>'All Race Ethnicity'!$M$3</c:f>
              <c:strCache>
                <c:ptCount val="1"/>
                <c:pt idx="0">
                  <c:v>Asian/NH_PI</c:v>
                </c:pt>
              </c:strCache>
            </c:strRef>
          </c:tx>
          <c:spPr>
            <a:solidFill>
              <a:schemeClr val="bg1">
                <a:lumMod val="50000"/>
              </a:schemeClr>
            </a:solidFill>
            <a:ln>
              <a:noFill/>
            </a:ln>
            <a:effectLst/>
          </c:spPr>
          <c:invertIfNegative val="0"/>
          <c:val>
            <c:numRef>
              <c:f>'All Race Ethnicity'!$N$3</c:f>
              <c:numCache>
                <c:formatCode>0%</c:formatCode>
                <c:ptCount val="1"/>
                <c:pt idx="0">
                  <c:v>0.01</c:v>
                </c:pt>
              </c:numCache>
            </c:numRef>
          </c:val>
          <c:extLst>
            <c:ext xmlns:c16="http://schemas.microsoft.com/office/drawing/2014/chart" uri="{C3380CC4-5D6E-409C-BE32-E72D297353CC}">
              <c16:uniqueId val="{00000000-BF60-469F-8D16-E93E18326EDF}"/>
            </c:ext>
          </c:extLst>
        </c:ser>
        <c:ser>
          <c:idx val="1"/>
          <c:order val="1"/>
          <c:tx>
            <c:strRef>
              <c:f>'All Race Ethnicity'!$M$4</c:f>
              <c:strCache>
                <c:ptCount val="1"/>
                <c:pt idx="0">
                  <c:v>American Indian</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Ethnicity'!$N$4</c:f>
              <c:numCache>
                <c:formatCode>0%</c:formatCode>
                <c:ptCount val="1"/>
                <c:pt idx="0">
                  <c:v>0.06</c:v>
                </c:pt>
              </c:numCache>
            </c:numRef>
          </c:val>
          <c:extLst>
            <c:ext xmlns:c16="http://schemas.microsoft.com/office/drawing/2014/chart" uri="{C3380CC4-5D6E-409C-BE32-E72D297353CC}">
              <c16:uniqueId val="{00000001-BF60-469F-8D16-E93E18326EDF}"/>
            </c:ext>
          </c:extLst>
        </c:ser>
        <c:ser>
          <c:idx val="2"/>
          <c:order val="2"/>
          <c:tx>
            <c:strRef>
              <c:f>'All Race Ethnicity'!$M$5</c:f>
              <c:strCache>
                <c:ptCount val="1"/>
                <c:pt idx="0">
                  <c:v>Black</c:v>
                </c:pt>
              </c:strCache>
            </c:strRef>
          </c:tx>
          <c:spPr>
            <a:solidFill>
              <a:srgbClr val="CE86F6"/>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7C9B-4116-8F53-4CA46948FC42}"/>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Ethnicity'!$N$5</c:f>
              <c:numCache>
                <c:formatCode>0%</c:formatCode>
                <c:ptCount val="1"/>
                <c:pt idx="0">
                  <c:v>0.11</c:v>
                </c:pt>
              </c:numCache>
            </c:numRef>
          </c:val>
          <c:extLst>
            <c:ext xmlns:c16="http://schemas.microsoft.com/office/drawing/2014/chart" uri="{C3380CC4-5D6E-409C-BE32-E72D297353CC}">
              <c16:uniqueId val="{00000002-BF60-469F-8D16-E93E18326EDF}"/>
            </c:ext>
          </c:extLst>
        </c:ser>
        <c:ser>
          <c:idx val="3"/>
          <c:order val="3"/>
          <c:tx>
            <c:strRef>
              <c:f>'All Race Ethnicity'!$M$6</c:f>
              <c:strCache>
                <c:ptCount val="1"/>
                <c:pt idx="0">
                  <c:v>Non-Hispanic White</c:v>
                </c:pt>
              </c:strCache>
            </c:strRef>
          </c:tx>
          <c:spPr>
            <a:solidFill>
              <a:srgbClr val="A95FF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Ethnicity'!$N$6</c:f>
              <c:numCache>
                <c:formatCode>0%</c:formatCode>
                <c:ptCount val="1"/>
                <c:pt idx="0">
                  <c:v>0.2</c:v>
                </c:pt>
              </c:numCache>
            </c:numRef>
          </c:val>
          <c:extLst>
            <c:ext xmlns:c16="http://schemas.microsoft.com/office/drawing/2014/chart" uri="{C3380CC4-5D6E-409C-BE32-E72D297353CC}">
              <c16:uniqueId val="{00000003-BF60-469F-8D16-E93E18326EDF}"/>
            </c:ext>
          </c:extLst>
        </c:ser>
        <c:ser>
          <c:idx val="4"/>
          <c:order val="4"/>
          <c:tx>
            <c:strRef>
              <c:f>'All Race Ethnicity'!$M$7</c:f>
              <c:strCache>
                <c:ptCount val="1"/>
                <c:pt idx="0">
                  <c:v>Hispanic </c:v>
                </c:pt>
              </c:strCache>
            </c:strRef>
          </c:tx>
          <c:spPr>
            <a:solidFill>
              <a:schemeClr val="accent3">
                <a:lumMod val="50000"/>
              </a:schemeClr>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0-225D-4680-8804-0866C962BC0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'All Race Ethnicity'!$N$7</c:f>
              <c:numCache>
                <c:formatCode>0%</c:formatCode>
                <c:ptCount val="1"/>
                <c:pt idx="0">
                  <c:v>0.28999999999999998</c:v>
                </c:pt>
              </c:numCache>
            </c:numRef>
          </c:val>
          <c:extLst>
            <c:ext xmlns:c16="http://schemas.microsoft.com/office/drawing/2014/chart" uri="{C3380CC4-5D6E-409C-BE32-E72D297353CC}">
              <c16:uniqueId val="{00000004-BF60-469F-8D16-E93E18326EDF}"/>
            </c:ext>
          </c:extLst>
        </c:ser>
        <c:dLbls>
          <c:showLegendKey val="0"/>
          <c:showVal val="0"/>
          <c:showCatName val="0"/>
          <c:showSerName val="0"/>
          <c:showPercent val="0"/>
          <c:showBubbleSize val="0"/>
        </c:dLbls>
        <c:gapWidth val="50"/>
        <c:overlap val="100"/>
        <c:axId val="1216550048"/>
        <c:axId val="1096679712"/>
      </c:barChart>
      <c:catAx>
        <c:axId val="1216550048"/>
        <c:scaling>
          <c:orientation val="minMax"/>
        </c:scaling>
        <c:delete val="1"/>
        <c:axPos val="b"/>
        <c:numFmt formatCode="General" sourceLinked="1"/>
        <c:majorTickMark val="none"/>
        <c:minorTickMark val="none"/>
        <c:tickLblPos val="nextTo"/>
        <c:crossAx val="1096679712"/>
        <c:crosses val="autoZero"/>
        <c:auto val="1"/>
        <c:lblAlgn val="ctr"/>
        <c:lblOffset val="100"/>
        <c:noMultiLvlLbl val="0"/>
      </c:catAx>
      <c:valAx>
        <c:axId val="109667971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21655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415752150371852"/>
          <c:y val="3.7259493569603508E-2"/>
          <c:w val="0.56859592137188264"/>
          <c:h val="0.94679285946308123"/>
        </c:manualLayout>
      </c:layout>
      <c:barChart>
        <c:barDir val="bar"/>
        <c:grouping val="clustered"/>
        <c:varyColors val="0"/>
        <c:ser>
          <c:idx val="0"/>
          <c:order val="0"/>
          <c:spPr>
            <a:solidFill>
              <a:schemeClr val="bg1">
                <a:lumMod val="50000"/>
              </a:schemeClr>
            </a:solidFill>
            <a:ln>
              <a:noFill/>
            </a:ln>
            <a:effectLst/>
          </c:spPr>
          <c:invertIfNegative val="0"/>
          <c:dPt>
            <c:idx val="1"/>
            <c:invertIfNegative val="0"/>
            <c:bubble3D val="0"/>
            <c:spPr>
              <a:solidFill>
                <a:srgbClr val="C268F4"/>
              </a:solidFill>
              <a:ln>
                <a:noFill/>
              </a:ln>
              <a:effectLst/>
            </c:spPr>
            <c:extLst>
              <c:ext xmlns:c16="http://schemas.microsoft.com/office/drawing/2014/chart" uri="{C3380CC4-5D6E-409C-BE32-E72D297353CC}">
                <c16:uniqueId val="{00000002-5001-4206-A659-5FE516DB2A2B}"/>
              </c:ext>
            </c:extLst>
          </c:dPt>
          <c:dPt>
            <c:idx val="2"/>
            <c:invertIfNegative val="0"/>
            <c:bubble3D val="0"/>
            <c:spPr>
              <a:solidFill>
                <a:srgbClr val="7030A0"/>
              </a:solidFill>
              <a:ln>
                <a:noFill/>
              </a:ln>
              <a:effectLst/>
            </c:spPr>
            <c:extLst>
              <c:ext xmlns:c16="http://schemas.microsoft.com/office/drawing/2014/chart" uri="{C3380CC4-5D6E-409C-BE32-E72D297353CC}">
                <c16:uniqueId val="{00000001-5001-4206-A659-5FE516DB2A2B}"/>
              </c:ext>
            </c:extLst>
          </c:dPt>
          <c:dPt>
            <c:idx val="3"/>
            <c:invertIfNegative val="0"/>
            <c:bubble3D val="0"/>
            <c:spPr>
              <a:solidFill>
                <a:schemeClr val="accent3">
                  <a:lumMod val="50000"/>
                </a:schemeClr>
              </a:solidFill>
              <a:ln>
                <a:noFill/>
              </a:ln>
              <a:effectLst/>
            </c:spPr>
            <c:extLst>
              <c:ext xmlns:c16="http://schemas.microsoft.com/office/drawing/2014/chart" uri="{C3380CC4-5D6E-409C-BE32-E72D297353CC}">
                <c16:uniqueId val="{00000004-5001-4206-A659-5FE516DB2A2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0-5001-4206-A659-5FE516DB2A2B}"/>
              </c:ext>
            </c:extLst>
          </c:dPt>
          <c:dLbls>
            <c:dLbl>
              <c:idx val="0"/>
              <c:delete val="1"/>
              <c:extLst>
                <c:ext xmlns:c15="http://schemas.microsoft.com/office/drawing/2012/chart" uri="{CE6537A1-D6FC-4f65-9D91-7224C49458BB}"/>
                <c:ext xmlns:c16="http://schemas.microsoft.com/office/drawing/2014/chart" uri="{C3380CC4-5D6E-409C-BE32-E72D297353CC}">
                  <c16:uniqueId val="{00000008-7D77-4E49-9381-AA434717F496}"/>
                </c:ext>
              </c:extLst>
            </c:dLbl>
            <c:dLbl>
              <c:idx val="1"/>
              <c:delete val="1"/>
              <c:extLst>
                <c:ext xmlns:c15="http://schemas.microsoft.com/office/drawing/2012/chart" uri="{CE6537A1-D6FC-4f65-9D91-7224C49458BB}"/>
                <c:ext xmlns:c16="http://schemas.microsoft.com/office/drawing/2014/chart" uri="{C3380CC4-5D6E-409C-BE32-E72D297353CC}">
                  <c16:uniqueId val="{00000002-5001-4206-A659-5FE516DB2A2B}"/>
                </c:ext>
              </c:extLst>
            </c:dLbl>
            <c:dLbl>
              <c:idx val="2"/>
              <c:layout>
                <c:manualLayout>
                  <c:x val="-0.10411076729824677"/>
                  <c:y val="6.0890901005538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01-4206-A659-5FE516DB2A2B}"/>
                </c:ext>
              </c:extLst>
            </c:dLbl>
            <c:dLbl>
              <c:idx val="3"/>
              <c:layout>
                <c:manualLayout>
                  <c:x val="-0.14148386325146356"/>
                  <c:y val="9.13363515083083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01-4206-A659-5FE516DB2A2B}"/>
                </c:ext>
              </c:extLst>
            </c:dLbl>
            <c:dLbl>
              <c:idx val="4"/>
              <c:layout>
                <c:manualLayout>
                  <c:x val="-0.14415337010526486"/>
                  <c:y val="-6.0890901005538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01-4206-A659-5FE516DB2A2B}"/>
                </c:ext>
              </c:extLst>
            </c:dLbl>
            <c:numFmt formatCode="#,##0" sourceLinked="0"/>
            <c:spPr>
              <a:noFill/>
              <a:ln>
                <a:noFill/>
              </a:ln>
              <a:effectLst/>
            </c:spPr>
            <c:txPr>
              <a:bodyPr rot="0" spcFirstLastPara="1" vertOverflow="ellipsis" vert="horz" wrap="square" lIns="38100" tIns="19050" rIns="38100" bIns="19050" anchor="t" anchorCtr="1">
                <a:spAutoFit/>
              </a:bodyPr>
              <a:lstStyle/>
              <a:p>
                <a:pPr>
                  <a:defRPr sz="1800" b="1" i="0" u="none" strike="noStrike" kern="1200" baseline="0">
                    <a:solidFill>
                      <a:schemeClr val="bg1"/>
                    </a:solidFill>
                    <a:latin typeface="Fira Sans" panose="020B050305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Race Ethnicity'!$Q$3:$Q$7</c:f>
              <c:strCache>
                <c:ptCount val="5"/>
                <c:pt idx="0">
                  <c:v>Asian/PI</c:v>
                </c:pt>
                <c:pt idx="1">
                  <c:v>Non-Hispanic White</c:v>
                </c:pt>
                <c:pt idx="2">
                  <c:v>Hispanic</c:v>
                </c:pt>
                <c:pt idx="3">
                  <c:v>American Indian</c:v>
                </c:pt>
                <c:pt idx="4">
                  <c:v>Black/ African American</c:v>
                </c:pt>
              </c:strCache>
            </c:strRef>
          </c:cat>
          <c:val>
            <c:numRef>
              <c:f>'All Race Ethnicity'!$R$3:$R$7</c:f>
              <c:numCache>
                <c:formatCode>_(* #,##0.00_);_(* \(#,##0.00\);_(* "-"??_);_(@_)</c:formatCode>
                <c:ptCount val="5"/>
                <c:pt idx="0">
                  <c:v>244.70761224475086</c:v>
                </c:pt>
                <c:pt idx="1">
                  <c:v>299.11714224065065</c:v>
                </c:pt>
                <c:pt idx="2">
                  <c:v>778.76391958242459</c:v>
                </c:pt>
                <c:pt idx="3">
                  <c:v>1245.9757357341293</c:v>
                </c:pt>
                <c:pt idx="4">
                  <c:v>1929.7343810792313</c:v>
                </c:pt>
              </c:numCache>
            </c:numRef>
          </c:val>
          <c:extLst>
            <c:ext xmlns:c16="http://schemas.microsoft.com/office/drawing/2014/chart" uri="{C3380CC4-5D6E-409C-BE32-E72D297353CC}">
              <c16:uniqueId val="{00000000-2B17-4C0C-BE8F-4D76B3FCD196}"/>
            </c:ext>
          </c:extLst>
        </c:ser>
        <c:dLbls>
          <c:showLegendKey val="0"/>
          <c:showVal val="0"/>
          <c:showCatName val="0"/>
          <c:showSerName val="0"/>
          <c:showPercent val="0"/>
          <c:showBubbleSize val="0"/>
        </c:dLbls>
        <c:gapWidth val="25"/>
        <c:axId val="982767648"/>
        <c:axId val="984920672"/>
      </c:barChart>
      <c:catAx>
        <c:axId val="982767648"/>
        <c:scaling>
          <c:orientation val="minMax"/>
        </c:scaling>
        <c:delete val="1"/>
        <c:axPos val="l"/>
        <c:numFmt formatCode="General" sourceLinked="1"/>
        <c:majorTickMark val="none"/>
        <c:minorTickMark val="none"/>
        <c:tickLblPos val="nextTo"/>
        <c:crossAx val="984920672"/>
        <c:crosses val="autoZero"/>
        <c:auto val="1"/>
        <c:lblAlgn val="ctr"/>
        <c:lblOffset val="100"/>
        <c:noMultiLvlLbl val="0"/>
      </c:catAx>
      <c:valAx>
        <c:axId val="984920672"/>
        <c:scaling>
          <c:orientation val="minMax"/>
        </c:scaling>
        <c:delete val="1"/>
        <c:axPos val="b"/>
        <c:numFmt formatCode="_(* #,##0.00_);_(* \(#,##0.00\);_(* &quot;-&quot;??_);_(@_)" sourceLinked="1"/>
        <c:majorTickMark val="none"/>
        <c:minorTickMark val="none"/>
        <c:tickLblPos val="nextTo"/>
        <c:crossAx val="98276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08616007625739E-2"/>
          <c:y val="3.4729991099973649E-2"/>
          <c:w val="0.90678276798474855"/>
          <c:h val="0.89581002670007914"/>
        </c:manualLayout>
      </c:layout>
      <c:barChart>
        <c:barDir val="col"/>
        <c:grouping val="clustered"/>
        <c:varyColors val="0"/>
        <c:ser>
          <c:idx val="0"/>
          <c:order val="0"/>
          <c:spPr>
            <a:solidFill>
              <a:schemeClr val="bg1">
                <a:lumMod val="75000"/>
              </a:schemeClr>
            </a:solidFill>
            <a:ln>
              <a:noFill/>
            </a:ln>
            <a:effectLst/>
          </c:spPr>
          <c:invertIfNegative val="0"/>
          <c:cat>
            <c:strRef>
              <c:f>Testing!$B$1:$M$1</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Testing!$B$11:$M$11</c:f>
              <c:numCache>
                <c:formatCode>General</c:formatCode>
                <c:ptCount val="12"/>
                <c:pt idx="0">
                  <c:v>600</c:v>
                </c:pt>
                <c:pt idx="1">
                  <c:v>518</c:v>
                </c:pt>
                <c:pt idx="2">
                  <c:v>636</c:v>
                </c:pt>
                <c:pt idx="3">
                  <c:v>709</c:v>
                </c:pt>
                <c:pt idx="4">
                  <c:v>662.7</c:v>
                </c:pt>
                <c:pt idx="5">
                  <c:v>578</c:v>
                </c:pt>
                <c:pt idx="6">
                  <c:v>631</c:v>
                </c:pt>
                <c:pt idx="7">
                  <c:v>646</c:v>
                </c:pt>
                <c:pt idx="8">
                  <c:v>602</c:v>
                </c:pt>
                <c:pt idx="9">
                  <c:v>730</c:v>
                </c:pt>
                <c:pt idx="10">
                  <c:v>570</c:v>
                </c:pt>
                <c:pt idx="11">
                  <c:v>534</c:v>
                </c:pt>
              </c:numCache>
            </c:numRef>
          </c:val>
          <c:extLst>
            <c:ext xmlns:c16="http://schemas.microsoft.com/office/drawing/2014/chart" uri="{C3380CC4-5D6E-409C-BE32-E72D297353CC}">
              <c16:uniqueId val="{00000000-426D-410D-8ADF-DE9D81CD4D47}"/>
            </c:ext>
          </c:extLst>
        </c:ser>
        <c:dLbls>
          <c:showLegendKey val="0"/>
          <c:showVal val="0"/>
          <c:showCatName val="0"/>
          <c:showSerName val="0"/>
          <c:showPercent val="0"/>
          <c:showBubbleSize val="0"/>
        </c:dLbls>
        <c:gapWidth val="50"/>
        <c:axId val="419545327"/>
        <c:axId val="234013551"/>
      </c:barChart>
      <c:barChart>
        <c:barDir val="col"/>
        <c:grouping val="clustered"/>
        <c:varyColors val="0"/>
        <c:ser>
          <c:idx val="1"/>
          <c:order val="1"/>
          <c:spPr>
            <a:solidFill>
              <a:srgbClr val="7030A0"/>
            </a:solidFill>
            <a:ln>
              <a:noFill/>
            </a:ln>
            <a:effectLst/>
          </c:spPr>
          <c:invertIfNegative val="0"/>
          <c:cat>
            <c:strRef>
              <c:f>Testing!$B$1:$M$1</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Testing!$B$12:$M$12</c:f>
              <c:numCache>
                <c:formatCode>General</c:formatCode>
                <c:ptCount val="12"/>
                <c:pt idx="0" formatCode="0">
                  <c:v>561</c:v>
                </c:pt>
                <c:pt idx="1">
                  <c:v>537</c:v>
                </c:pt>
                <c:pt idx="2">
                  <c:v>488</c:v>
                </c:pt>
                <c:pt idx="3">
                  <c:v>277</c:v>
                </c:pt>
                <c:pt idx="4">
                  <c:v>320</c:v>
                </c:pt>
                <c:pt idx="5">
                  <c:v>246</c:v>
                </c:pt>
                <c:pt idx="6">
                  <c:v>228</c:v>
                </c:pt>
                <c:pt idx="7">
                  <c:v>320</c:v>
                </c:pt>
                <c:pt idx="8">
                  <c:v>442</c:v>
                </c:pt>
                <c:pt idx="9">
                  <c:v>433</c:v>
                </c:pt>
                <c:pt idx="10">
                  <c:v>296</c:v>
                </c:pt>
                <c:pt idx="11">
                  <c:v>365</c:v>
                </c:pt>
              </c:numCache>
            </c:numRef>
          </c:val>
          <c:extLst>
            <c:ext xmlns:c16="http://schemas.microsoft.com/office/drawing/2014/chart" uri="{C3380CC4-5D6E-409C-BE32-E72D297353CC}">
              <c16:uniqueId val="{00000001-426D-410D-8ADF-DE9D81CD4D47}"/>
            </c:ext>
          </c:extLst>
        </c:ser>
        <c:dLbls>
          <c:showLegendKey val="0"/>
          <c:showVal val="0"/>
          <c:showCatName val="0"/>
          <c:showSerName val="0"/>
          <c:showPercent val="0"/>
          <c:showBubbleSize val="0"/>
        </c:dLbls>
        <c:gapWidth val="150"/>
        <c:axId val="419556127"/>
        <c:axId val="234016463"/>
      </c:barChart>
      <c:valAx>
        <c:axId val="234013551"/>
        <c:scaling>
          <c:orientation val="minMax"/>
          <c:max val="8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19545327"/>
        <c:crosses val="max"/>
        <c:crossBetween val="between"/>
      </c:valAx>
      <c:catAx>
        <c:axId val="41954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Fira Sans" panose="020B0503050000020004" pitchFamily="34" charset="0"/>
                <a:ea typeface="+mn-ea"/>
                <a:cs typeface="+mn-cs"/>
              </a:defRPr>
            </a:pPr>
            <a:endParaRPr lang="en-US"/>
          </a:p>
        </c:txPr>
        <c:crossAx val="234013551"/>
        <c:crosses val="autoZero"/>
        <c:auto val="1"/>
        <c:lblAlgn val="ctr"/>
        <c:lblOffset val="100"/>
        <c:noMultiLvlLbl val="0"/>
      </c:catAx>
      <c:valAx>
        <c:axId val="234016463"/>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419556127"/>
        <c:crosses val="autoZero"/>
        <c:crossBetween val="between"/>
        <c:majorUnit val="800"/>
        <c:minorUnit val="800"/>
      </c:valAx>
      <c:catAx>
        <c:axId val="419556127"/>
        <c:scaling>
          <c:orientation val="minMax"/>
        </c:scaling>
        <c:delete val="1"/>
        <c:axPos val="b"/>
        <c:numFmt formatCode="General" sourceLinked="1"/>
        <c:majorTickMark val="out"/>
        <c:minorTickMark val="none"/>
        <c:tickLblPos val="nextTo"/>
        <c:crossAx val="23401646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31162263347245E-2"/>
          <c:y val="3.1976744186046513E-2"/>
          <c:w val="0.93521451435420189"/>
          <c:h val="0.89248077275224313"/>
        </c:manualLayout>
      </c:layout>
      <c:barChart>
        <c:barDir val="col"/>
        <c:grouping val="stacked"/>
        <c:varyColors val="0"/>
        <c:ser>
          <c:idx val="0"/>
          <c:order val="0"/>
          <c:tx>
            <c:strRef>
              <c:f>'2020_Weekly'!$D$1</c:f>
              <c:strCache>
                <c:ptCount val="1"/>
                <c:pt idx="0">
                  <c:v>ELR</c:v>
                </c:pt>
              </c:strCache>
            </c:strRef>
          </c:tx>
          <c:spPr>
            <a:solidFill>
              <a:schemeClr val="accent3">
                <a:lumMod val="50000"/>
              </a:schemeClr>
            </a:solidFill>
            <a:ln>
              <a:noFill/>
            </a:ln>
            <a:effectLst/>
          </c:spPr>
          <c:invertIfNegative val="0"/>
          <c:cat>
            <c:numRef>
              <c:f>'2020_Weekly'!$A$2:$A$54</c:f>
              <c:numCache>
                <c:formatCode>General</c:formatCode>
                <c:ptCount val="53"/>
                <c:pt idx="0">
                  <c:v>52</c:v>
                </c:pt>
                <c:pt idx="1">
                  <c:v>51</c:v>
                </c:pt>
                <c:pt idx="2">
                  <c:v>50</c:v>
                </c:pt>
                <c:pt idx="3">
                  <c:v>49</c:v>
                </c:pt>
                <c:pt idx="4">
                  <c:v>48</c:v>
                </c:pt>
                <c:pt idx="5">
                  <c:v>47</c:v>
                </c:pt>
                <c:pt idx="6">
                  <c:v>46</c:v>
                </c:pt>
                <c:pt idx="7">
                  <c:v>45</c:v>
                </c:pt>
                <c:pt idx="8">
                  <c:v>44</c:v>
                </c:pt>
                <c:pt idx="9">
                  <c:v>43</c:v>
                </c:pt>
                <c:pt idx="10">
                  <c:v>42</c:v>
                </c:pt>
                <c:pt idx="11">
                  <c:v>41</c:v>
                </c:pt>
                <c:pt idx="12">
                  <c:v>40</c:v>
                </c:pt>
                <c:pt idx="13">
                  <c:v>39</c:v>
                </c:pt>
                <c:pt idx="14">
                  <c:v>38</c:v>
                </c:pt>
                <c:pt idx="15">
                  <c:v>37</c:v>
                </c:pt>
                <c:pt idx="16">
                  <c:v>36</c:v>
                </c:pt>
                <c:pt idx="17">
                  <c:v>35</c:v>
                </c:pt>
                <c:pt idx="18">
                  <c:v>34</c:v>
                </c:pt>
                <c:pt idx="19">
                  <c:v>33</c:v>
                </c:pt>
                <c:pt idx="20">
                  <c:v>32</c:v>
                </c:pt>
                <c:pt idx="21">
                  <c:v>31</c:v>
                </c:pt>
                <c:pt idx="22">
                  <c:v>30</c:v>
                </c:pt>
                <c:pt idx="23">
                  <c:v>29</c:v>
                </c:pt>
                <c:pt idx="24">
                  <c:v>28</c:v>
                </c:pt>
                <c:pt idx="25">
                  <c:v>27</c:v>
                </c:pt>
                <c:pt idx="26">
                  <c:v>26</c:v>
                </c:pt>
                <c:pt idx="27">
                  <c:v>25</c:v>
                </c:pt>
                <c:pt idx="28">
                  <c:v>24</c:v>
                </c:pt>
                <c:pt idx="29">
                  <c:v>23</c:v>
                </c:pt>
                <c:pt idx="30">
                  <c:v>22</c:v>
                </c:pt>
                <c:pt idx="31">
                  <c:v>21</c:v>
                </c:pt>
                <c:pt idx="32">
                  <c:v>20</c:v>
                </c:pt>
                <c:pt idx="33">
                  <c:v>19</c:v>
                </c:pt>
                <c:pt idx="34">
                  <c:v>18</c:v>
                </c:pt>
                <c:pt idx="35">
                  <c:v>17</c:v>
                </c:pt>
                <c:pt idx="36">
                  <c:v>16</c:v>
                </c:pt>
                <c:pt idx="37">
                  <c:v>15</c:v>
                </c:pt>
                <c:pt idx="38">
                  <c:v>14</c:v>
                </c:pt>
                <c:pt idx="39">
                  <c:v>13</c:v>
                </c:pt>
                <c:pt idx="40">
                  <c:v>12</c:v>
                </c:pt>
                <c:pt idx="41">
                  <c:v>11</c:v>
                </c:pt>
                <c:pt idx="42">
                  <c:v>10</c:v>
                </c:pt>
                <c:pt idx="43">
                  <c:v>9</c:v>
                </c:pt>
                <c:pt idx="44">
                  <c:v>8</c:v>
                </c:pt>
                <c:pt idx="45">
                  <c:v>7</c:v>
                </c:pt>
                <c:pt idx="46">
                  <c:v>6</c:v>
                </c:pt>
                <c:pt idx="47">
                  <c:v>5</c:v>
                </c:pt>
                <c:pt idx="48">
                  <c:v>4</c:v>
                </c:pt>
                <c:pt idx="49">
                  <c:v>3</c:v>
                </c:pt>
                <c:pt idx="50">
                  <c:v>2</c:v>
                </c:pt>
                <c:pt idx="51">
                  <c:v>1</c:v>
                </c:pt>
                <c:pt idx="52">
                  <c:v>0</c:v>
                </c:pt>
              </c:numCache>
            </c:numRef>
          </c:cat>
          <c:val>
            <c:numRef>
              <c:f>'2020_Weekly'!$D$2:$D$54</c:f>
              <c:numCache>
                <c:formatCode>General</c:formatCode>
                <c:ptCount val="53"/>
                <c:pt idx="0">
                  <c:v>757</c:v>
                </c:pt>
                <c:pt idx="1">
                  <c:v>1723</c:v>
                </c:pt>
                <c:pt idx="2">
                  <c:v>1799</c:v>
                </c:pt>
                <c:pt idx="3">
                  <c:v>1738</c:v>
                </c:pt>
                <c:pt idx="4">
                  <c:v>1549</c:v>
                </c:pt>
                <c:pt idx="5">
                  <c:v>1644</c:v>
                </c:pt>
                <c:pt idx="6">
                  <c:v>1692</c:v>
                </c:pt>
                <c:pt idx="7">
                  <c:v>1673</c:v>
                </c:pt>
                <c:pt idx="8">
                  <c:v>1790</c:v>
                </c:pt>
                <c:pt idx="9">
                  <c:v>2018</c:v>
                </c:pt>
                <c:pt idx="10">
                  <c:v>1943</c:v>
                </c:pt>
                <c:pt idx="11">
                  <c:v>2094</c:v>
                </c:pt>
                <c:pt idx="12">
                  <c:v>2101</c:v>
                </c:pt>
                <c:pt idx="13">
                  <c:v>1903</c:v>
                </c:pt>
                <c:pt idx="14">
                  <c:v>2174</c:v>
                </c:pt>
                <c:pt idx="15">
                  <c:v>2071</c:v>
                </c:pt>
                <c:pt idx="16">
                  <c:v>1905</c:v>
                </c:pt>
                <c:pt idx="17">
                  <c:v>2100</c:v>
                </c:pt>
                <c:pt idx="18">
                  <c:v>1377</c:v>
                </c:pt>
                <c:pt idx="19">
                  <c:v>1536</c:v>
                </c:pt>
                <c:pt idx="20">
                  <c:v>1433</c:v>
                </c:pt>
                <c:pt idx="21">
                  <c:v>1373</c:v>
                </c:pt>
                <c:pt idx="22">
                  <c:v>1544</c:v>
                </c:pt>
                <c:pt idx="23">
                  <c:v>1323</c:v>
                </c:pt>
                <c:pt idx="24">
                  <c:v>1441</c:v>
                </c:pt>
                <c:pt idx="25">
                  <c:v>1434</c:v>
                </c:pt>
                <c:pt idx="26">
                  <c:v>1518</c:v>
                </c:pt>
                <c:pt idx="27">
                  <c:v>1468</c:v>
                </c:pt>
                <c:pt idx="28">
                  <c:v>1499</c:v>
                </c:pt>
                <c:pt idx="29">
                  <c:v>1585</c:v>
                </c:pt>
                <c:pt idx="30">
                  <c:v>1781</c:v>
                </c:pt>
                <c:pt idx="31">
                  <c:v>1426</c:v>
                </c:pt>
                <c:pt idx="32">
                  <c:v>1645</c:v>
                </c:pt>
                <c:pt idx="33">
                  <c:v>1908</c:v>
                </c:pt>
                <c:pt idx="34">
                  <c:v>1699</c:v>
                </c:pt>
                <c:pt idx="35">
                  <c:v>1840</c:v>
                </c:pt>
                <c:pt idx="36">
                  <c:v>1432</c:v>
                </c:pt>
                <c:pt idx="37">
                  <c:v>1627</c:v>
                </c:pt>
                <c:pt idx="38">
                  <c:v>1717</c:v>
                </c:pt>
                <c:pt idx="39">
                  <c:v>1635</c:v>
                </c:pt>
                <c:pt idx="40">
                  <c:v>1720</c:v>
                </c:pt>
                <c:pt idx="41">
                  <c:v>2355</c:v>
                </c:pt>
                <c:pt idx="42">
                  <c:v>2354</c:v>
                </c:pt>
                <c:pt idx="43">
                  <c:v>2287</c:v>
                </c:pt>
                <c:pt idx="44">
                  <c:v>2469</c:v>
                </c:pt>
                <c:pt idx="45">
                  <c:v>2338</c:v>
                </c:pt>
                <c:pt idx="46">
                  <c:v>2513</c:v>
                </c:pt>
                <c:pt idx="47">
                  <c:v>2421</c:v>
                </c:pt>
                <c:pt idx="48">
                  <c:v>2203</c:v>
                </c:pt>
                <c:pt idx="49">
                  <c:v>2096</c:v>
                </c:pt>
                <c:pt idx="50">
                  <c:v>2276</c:v>
                </c:pt>
                <c:pt idx="51">
                  <c:v>2249</c:v>
                </c:pt>
                <c:pt idx="52">
                  <c:v>1043</c:v>
                </c:pt>
              </c:numCache>
            </c:numRef>
          </c:val>
          <c:extLst>
            <c:ext xmlns:c16="http://schemas.microsoft.com/office/drawing/2014/chart" uri="{C3380CC4-5D6E-409C-BE32-E72D297353CC}">
              <c16:uniqueId val="{00000000-B734-4670-BB6B-548F5F3A494D}"/>
            </c:ext>
          </c:extLst>
        </c:ser>
        <c:ser>
          <c:idx val="1"/>
          <c:order val="1"/>
          <c:tx>
            <c:strRef>
              <c:f>'2020_Weekly'!$E$1</c:f>
              <c:strCache>
                <c:ptCount val="1"/>
                <c:pt idx="0">
                  <c:v>Paper</c:v>
                </c:pt>
              </c:strCache>
            </c:strRef>
          </c:tx>
          <c:spPr>
            <a:solidFill>
              <a:schemeClr val="bg1">
                <a:lumMod val="75000"/>
              </a:schemeClr>
            </a:solidFill>
            <a:ln>
              <a:noFill/>
            </a:ln>
            <a:effectLst/>
          </c:spPr>
          <c:invertIfNegative val="0"/>
          <c:cat>
            <c:numRef>
              <c:f>'2020_Weekly'!$A$2:$A$54</c:f>
              <c:numCache>
                <c:formatCode>General</c:formatCode>
                <c:ptCount val="53"/>
                <c:pt idx="0">
                  <c:v>52</c:v>
                </c:pt>
                <c:pt idx="1">
                  <c:v>51</c:v>
                </c:pt>
                <c:pt idx="2">
                  <c:v>50</c:v>
                </c:pt>
                <c:pt idx="3">
                  <c:v>49</c:v>
                </c:pt>
                <c:pt idx="4">
                  <c:v>48</c:v>
                </c:pt>
                <c:pt idx="5">
                  <c:v>47</c:v>
                </c:pt>
                <c:pt idx="6">
                  <c:v>46</c:v>
                </c:pt>
                <c:pt idx="7">
                  <c:v>45</c:v>
                </c:pt>
                <c:pt idx="8">
                  <c:v>44</c:v>
                </c:pt>
                <c:pt idx="9">
                  <c:v>43</c:v>
                </c:pt>
                <c:pt idx="10">
                  <c:v>42</c:v>
                </c:pt>
                <c:pt idx="11">
                  <c:v>41</c:v>
                </c:pt>
                <c:pt idx="12">
                  <c:v>40</c:v>
                </c:pt>
                <c:pt idx="13">
                  <c:v>39</c:v>
                </c:pt>
                <c:pt idx="14">
                  <c:v>38</c:v>
                </c:pt>
                <c:pt idx="15">
                  <c:v>37</c:v>
                </c:pt>
                <c:pt idx="16">
                  <c:v>36</c:v>
                </c:pt>
                <c:pt idx="17">
                  <c:v>35</c:v>
                </c:pt>
                <c:pt idx="18">
                  <c:v>34</c:v>
                </c:pt>
                <c:pt idx="19">
                  <c:v>33</c:v>
                </c:pt>
                <c:pt idx="20">
                  <c:v>32</c:v>
                </c:pt>
                <c:pt idx="21">
                  <c:v>31</c:v>
                </c:pt>
                <c:pt idx="22">
                  <c:v>30</c:v>
                </c:pt>
                <c:pt idx="23">
                  <c:v>29</c:v>
                </c:pt>
                <c:pt idx="24">
                  <c:v>28</c:v>
                </c:pt>
                <c:pt idx="25">
                  <c:v>27</c:v>
                </c:pt>
                <c:pt idx="26">
                  <c:v>26</c:v>
                </c:pt>
                <c:pt idx="27">
                  <c:v>25</c:v>
                </c:pt>
                <c:pt idx="28">
                  <c:v>24</c:v>
                </c:pt>
                <c:pt idx="29">
                  <c:v>23</c:v>
                </c:pt>
                <c:pt idx="30">
                  <c:v>22</c:v>
                </c:pt>
                <c:pt idx="31">
                  <c:v>21</c:v>
                </c:pt>
                <c:pt idx="32">
                  <c:v>20</c:v>
                </c:pt>
                <c:pt idx="33">
                  <c:v>19</c:v>
                </c:pt>
                <c:pt idx="34">
                  <c:v>18</c:v>
                </c:pt>
                <c:pt idx="35">
                  <c:v>17</c:v>
                </c:pt>
                <c:pt idx="36">
                  <c:v>16</c:v>
                </c:pt>
                <c:pt idx="37">
                  <c:v>15</c:v>
                </c:pt>
                <c:pt idx="38">
                  <c:v>14</c:v>
                </c:pt>
                <c:pt idx="39">
                  <c:v>13</c:v>
                </c:pt>
                <c:pt idx="40">
                  <c:v>12</c:v>
                </c:pt>
                <c:pt idx="41">
                  <c:v>11</c:v>
                </c:pt>
                <c:pt idx="42">
                  <c:v>10</c:v>
                </c:pt>
                <c:pt idx="43">
                  <c:v>9</c:v>
                </c:pt>
                <c:pt idx="44">
                  <c:v>8</c:v>
                </c:pt>
                <c:pt idx="45">
                  <c:v>7</c:v>
                </c:pt>
                <c:pt idx="46">
                  <c:v>6</c:v>
                </c:pt>
                <c:pt idx="47">
                  <c:v>5</c:v>
                </c:pt>
                <c:pt idx="48">
                  <c:v>4</c:v>
                </c:pt>
                <c:pt idx="49">
                  <c:v>3</c:v>
                </c:pt>
                <c:pt idx="50">
                  <c:v>2</c:v>
                </c:pt>
                <c:pt idx="51">
                  <c:v>1</c:v>
                </c:pt>
                <c:pt idx="52">
                  <c:v>0</c:v>
                </c:pt>
              </c:numCache>
            </c:numRef>
          </c:cat>
          <c:val>
            <c:numRef>
              <c:f>'2020_Weekly'!$E$2:$E$54</c:f>
              <c:numCache>
                <c:formatCode>General</c:formatCode>
                <c:ptCount val="53"/>
                <c:pt idx="0">
                  <c:v>437</c:v>
                </c:pt>
                <c:pt idx="1">
                  <c:v>764</c:v>
                </c:pt>
                <c:pt idx="2">
                  <c:v>1036</c:v>
                </c:pt>
                <c:pt idx="3">
                  <c:v>894</c:v>
                </c:pt>
                <c:pt idx="4">
                  <c:v>814</c:v>
                </c:pt>
                <c:pt idx="5">
                  <c:v>415</c:v>
                </c:pt>
                <c:pt idx="6">
                  <c:v>995</c:v>
                </c:pt>
                <c:pt idx="7">
                  <c:v>709</c:v>
                </c:pt>
                <c:pt idx="8">
                  <c:v>797</c:v>
                </c:pt>
                <c:pt idx="9">
                  <c:v>657</c:v>
                </c:pt>
                <c:pt idx="10">
                  <c:v>656</c:v>
                </c:pt>
                <c:pt idx="11">
                  <c:v>636</c:v>
                </c:pt>
                <c:pt idx="12">
                  <c:v>770</c:v>
                </c:pt>
                <c:pt idx="13">
                  <c:v>827</c:v>
                </c:pt>
                <c:pt idx="14">
                  <c:v>836</c:v>
                </c:pt>
                <c:pt idx="15">
                  <c:v>714</c:v>
                </c:pt>
                <c:pt idx="16">
                  <c:v>961</c:v>
                </c:pt>
                <c:pt idx="17">
                  <c:v>1299</c:v>
                </c:pt>
                <c:pt idx="18">
                  <c:v>819</c:v>
                </c:pt>
                <c:pt idx="19">
                  <c:v>881</c:v>
                </c:pt>
                <c:pt idx="20">
                  <c:v>793</c:v>
                </c:pt>
                <c:pt idx="21">
                  <c:v>810</c:v>
                </c:pt>
                <c:pt idx="22">
                  <c:v>771</c:v>
                </c:pt>
                <c:pt idx="23">
                  <c:v>908</c:v>
                </c:pt>
                <c:pt idx="24">
                  <c:v>903</c:v>
                </c:pt>
                <c:pt idx="25">
                  <c:v>781</c:v>
                </c:pt>
                <c:pt idx="26">
                  <c:v>555</c:v>
                </c:pt>
                <c:pt idx="27">
                  <c:v>672</c:v>
                </c:pt>
                <c:pt idx="28">
                  <c:v>634</c:v>
                </c:pt>
                <c:pt idx="29">
                  <c:v>633</c:v>
                </c:pt>
                <c:pt idx="30">
                  <c:v>652</c:v>
                </c:pt>
                <c:pt idx="31">
                  <c:v>469</c:v>
                </c:pt>
                <c:pt idx="32">
                  <c:v>588</c:v>
                </c:pt>
                <c:pt idx="33">
                  <c:v>556</c:v>
                </c:pt>
                <c:pt idx="34">
                  <c:v>558</c:v>
                </c:pt>
                <c:pt idx="35">
                  <c:v>623</c:v>
                </c:pt>
                <c:pt idx="36">
                  <c:v>667</c:v>
                </c:pt>
                <c:pt idx="37">
                  <c:v>630</c:v>
                </c:pt>
                <c:pt idx="38">
                  <c:v>697</c:v>
                </c:pt>
                <c:pt idx="39">
                  <c:v>567</c:v>
                </c:pt>
                <c:pt idx="40">
                  <c:v>491</c:v>
                </c:pt>
                <c:pt idx="41">
                  <c:v>920</c:v>
                </c:pt>
                <c:pt idx="42">
                  <c:v>1031</c:v>
                </c:pt>
                <c:pt idx="43">
                  <c:v>1101</c:v>
                </c:pt>
                <c:pt idx="44">
                  <c:v>1032</c:v>
                </c:pt>
                <c:pt idx="45">
                  <c:v>762</c:v>
                </c:pt>
                <c:pt idx="46">
                  <c:v>897</c:v>
                </c:pt>
                <c:pt idx="47">
                  <c:v>967</c:v>
                </c:pt>
                <c:pt idx="48">
                  <c:v>935</c:v>
                </c:pt>
                <c:pt idx="49">
                  <c:v>788</c:v>
                </c:pt>
                <c:pt idx="50">
                  <c:v>677</c:v>
                </c:pt>
                <c:pt idx="51">
                  <c:v>619</c:v>
                </c:pt>
                <c:pt idx="52">
                  <c:v>175</c:v>
                </c:pt>
              </c:numCache>
            </c:numRef>
          </c:val>
          <c:extLst>
            <c:ext xmlns:c16="http://schemas.microsoft.com/office/drawing/2014/chart" uri="{C3380CC4-5D6E-409C-BE32-E72D297353CC}">
              <c16:uniqueId val="{00000001-B734-4670-BB6B-548F5F3A494D}"/>
            </c:ext>
          </c:extLst>
        </c:ser>
        <c:dLbls>
          <c:showLegendKey val="0"/>
          <c:showVal val="0"/>
          <c:showCatName val="0"/>
          <c:showSerName val="0"/>
          <c:showPercent val="0"/>
          <c:showBubbleSize val="0"/>
        </c:dLbls>
        <c:gapWidth val="50"/>
        <c:overlap val="100"/>
        <c:axId val="676928544"/>
        <c:axId val="687071024"/>
      </c:barChart>
      <c:catAx>
        <c:axId val="67692854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lumMod val="50000"/>
                  </a:schemeClr>
                </a:solidFill>
                <a:latin typeface="+mn-lt"/>
                <a:ea typeface="+mn-ea"/>
                <a:cs typeface="+mn-cs"/>
              </a:defRPr>
            </a:pPr>
            <a:endParaRPr lang="en-US"/>
          </a:p>
        </c:txPr>
        <c:crossAx val="687071024"/>
        <c:crosses val="autoZero"/>
        <c:auto val="1"/>
        <c:lblAlgn val="ctr"/>
        <c:lblOffset val="100"/>
        <c:tickLblSkip val="52"/>
        <c:tickMarkSkip val="10"/>
        <c:noMultiLvlLbl val="0"/>
      </c:catAx>
      <c:valAx>
        <c:axId val="687071024"/>
        <c:scaling>
          <c:orientation val="minMax"/>
          <c:max val="3500"/>
        </c:scaling>
        <c:delete val="0"/>
        <c:axPos val="r"/>
        <c:majorGridlines>
          <c:spPr>
            <a:ln w="9525" cap="flat" cmpd="sng" algn="ctr">
              <a:solidFill>
                <a:schemeClr val="bg1">
                  <a:lumMod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76928544"/>
        <c:crosses val="autoZero"/>
        <c:crossBetween val="between"/>
        <c:majorUnit val="3500"/>
        <c:minorUnit val="3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0.02074</cdr:x>
      <cdr:y>0.34338</cdr:y>
    </cdr:from>
    <cdr:to>
      <cdr:x>0.58603</cdr:x>
      <cdr:y>1</cdr:y>
    </cdr:to>
    <cdr:sp macro="" textlink="">
      <cdr:nvSpPr>
        <cdr:cNvPr id="2" name="TextBox 1">
          <a:extLst xmlns:a="http://schemas.openxmlformats.org/drawingml/2006/main">
            <a:ext uri="{FF2B5EF4-FFF2-40B4-BE49-F238E27FC236}">
              <a16:creationId xmlns:a16="http://schemas.microsoft.com/office/drawing/2014/main" id="{A12731FD-1409-4120-8BA1-7BB6FF4CCAB7}"/>
            </a:ext>
          </a:extLst>
        </cdr:cNvPr>
        <cdr:cNvSpPr txBox="1"/>
      </cdr:nvSpPr>
      <cdr:spPr>
        <a:xfrm xmlns:a="http://schemas.openxmlformats.org/drawingml/2006/main">
          <a:off x="165221" y="640382"/>
          <a:ext cx="4503266" cy="12245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3200" b="1" dirty="0">
            <a:solidFill>
              <a:schemeClr val="bg1"/>
            </a:solidFill>
            <a:latin typeface="Fira Sans" panose="020B05030500000200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0.27517</cdr:x>
      <cdr:y>0.12513</cdr:y>
    </cdr:from>
    <cdr:to>
      <cdr:x>0.27517</cdr:x>
      <cdr:y>0.94194</cdr:y>
    </cdr:to>
    <cdr:cxnSp macro="">
      <cdr:nvCxnSpPr>
        <cdr:cNvPr id="3" name="Straight Connector 2">
          <a:extLst xmlns:a="http://schemas.openxmlformats.org/drawingml/2006/main">
            <a:ext uri="{FF2B5EF4-FFF2-40B4-BE49-F238E27FC236}">
              <a16:creationId xmlns:a16="http://schemas.microsoft.com/office/drawing/2014/main" id="{998CC398-2CF8-4758-9369-3E2111C950E0}"/>
            </a:ext>
          </a:extLst>
        </cdr:cNvPr>
        <cdr:cNvCxnSpPr/>
      </cdr:nvCxnSpPr>
      <cdr:spPr>
        <a:xfrm xmlns:a="http://schemas.openxmlformats.org/drawingml/2006/main">
          <a:off x="2343150" y="595313"/>
          <a:ext cx="0" cy="3886200"/>
        </a:xfrm>
        <a:prstGeom xmlns:a="http://schemas.openxmlformats.org/drawingml/2006/main" prst="line">
          <a:avLst/>
        </a:prstGeom>
        <a:ln xmlns:a="http://schemas.openxmlformats.org/drawingml/2006/main" w="28575">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0.2528</cdr:x>
      <cdr:y>0.03254</cdr:y>
    </cdr:from>
    <cdr:to>
      <cdr:x>0.31432</cdr:x>
      <cdr:y>0.15667</cdr:y>
    </cdr:to>
    <cdr:sp macro="" textlink="">
      <cdr:nvSpPr>
        <cdr:cNvPr id="5" name="TextBox 4">
          <a:extLst xmlns:a="http://schemas.openxmlformats.org/drawingml/2006/main">
            <a:ext uri="{FF2B5EF4-FFF2-40B4-BE49-F238E27FC236}">
              <a16:creationId xmlns:a16="http://schemas.microsoft.com/office/drawing/2014/main" id="{5EB54847-44AF-40DF-8F04-8F5D5D53ADA0}"/>
            </a:ext>
          </a:extLst>
        </cdr:cNvPr>
        <cdr:cNvSpPr txBox="1"/>
      </cdr:nvSpPr>
      <cdr:spPr>
        <a:xfrm xmlns:a="http://schemas.openxmlformats.org/drawingml/2006/main">
          <a:off x="2000746" y="108316"/>
          <a:ext cx="486890" cy="413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lumMod val="50000"/>
                </a:schemeClr>
              </a:solidFill>
            </a:rPr>
            <a:t>20</a:t>
          </a:r>
          <a:endParaRPr lang="en-US" sz="1100" b="1" dirty="0">
            <a:solidFill>
              <a:schemeClr val="bg1">
                <a:lumMod val="50000"/>
              </a:schemeClr>
            </a:solidFill>
          </a:endParaRPr>
        </a:p>
      </cdr:txBody>
    </cdr:sp>
  </cdr:relSizeAnchor>
  <cdr:relSizeAnchor xmlns:cdr="http://schemas.openxmlformats.org/drawingml/2006/chartDrawing">
    <cdr:from>
      <cdr:x>0.3311</cdr:x>
      <cdr:y>0.12579</cdr:y>
    </cdr:from>
    <cdr:to>
      <cdr:x>0.33147</cdr:x>
      <cdr:y>0.94194</cdr:y>
    </cdr:to>
    <cdr:cxnSp macro="">
      <cdr:nvCxnSpPr>
        <cdr:cNvPr id="7" name="Straight Connector 6">
          <a:extLst xmlns:a="http://schemas.openxmlformats.org/drawingml/2006/main">
            <a:ext uri="{FF2B5EF4-FFF2-40B4-BE49-F238E27FC236}">
              <a16:creationId xmlns:a16="http://schemas.microsoft.com/office/drawing/2014/main" id="{A83EA927-18AA-4E58-A9E2-97877ADE4438}"/>
            </a:ext>
          </a:extLst>
        </cdr:cNvPr>
        <cdr:cNvCxnSpPr/>
      </cdr:nvCxnSpPr>
      <cdr:spPr>
        <a:xfrm xmlns:a="http://schemas.openxmlformats.org/drawingml/2006/main" flipH="1">
          <a:off x="2819400" y="598487"/>
          <a:ext cx="3175" cy="3883026"/>
        </a:xfrm>
        <a:prstGeom xmlns:a="http://schemas.openxmlformats.org/drawingml/2006/main" prst="line">
          <a:avLst/>
        </a:prstGeom>
        <a:ln xmlns:a="http://schemas.openxmlformats.org/drawingml/2006/main" w="28575">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0.33221</cdr:x>
      <cdr:y>0.12713</cdr:y>
    </cdr:from>
    <cdr:to>
      <cdr:x>0.97651</cdr:x>
      <cdr:y>0.93994</cdr:y>
    </cdr:to>
    <cdr:sp macro="" textlink="">
      <cdr:nvSpPr>
        <cdr:cNvPr id="8" name="Rectangle 7">
          <a:extLst xmlns:a="http://schemas.openxmlformats.org/drawingml/2006/main">
            <a:ext uri="{FF2B5EF4-FFF2-40B4-BE49-F238E27FC236}">
              <a16:creationId xmlns:a16="http://schemas.microsoft.com/office/drawing/2014/main" id="{84B6C288-0479-4347-A3B1-2998F05043BE}"/>
            </a:ext>
          </a:extLst>
        </cdr:cNvPr>
        <cdr:cNvSpPr/>
      </cdr:nvSpPr>
      <cdr:spPr>
        <a:xfrm xmlns:a="http://schemas.openxmlformats.org/drawingml/2006/main">
          <a:off x="2828925" y="604838"/>
          <a:ext cx="5486400" cy="3867150"/>
        </a:xfrm>
        <a:prstGeom xmlns:a="http://schemas.openxmlformats.org/drawingml/2006/main" prst="rect">
          <a:avLst/>
        </a:prstGeom>
        <a:solidFill xmlns:a="http://schemas.openxmlformats.org/drawingml/2006/main">
          <a:srgbClr val="BFBFBF">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0.30892</cdr:x>
      <cdr:y>0.03021</cdr:y>
    </cdr:from>
    <cdr:to>
      <cdr:x>0.37174</cdr:x>
      <cdr:y>0.15433</cdr:y>
    </cdr:to>
    <cdr:sp macro="" textlink="">
      <cdr:nvSpPr>
        <cdr:cNvPr id="11" name="TextBox 1">
          <a:extLst xmlns:a="http://schemas.openxmlformats.org/drawingml/2006/main">
            <a:ext uri="{FF2B5EF4-FFF2-40B4-BE49-F238E27FC236}">
              <a16:creationId xmlns:a16="http://schemas.microsoft.com/office/drawing/2014/main" id="{6F06ACAF-4D80-4B0E-9480-A460CC8BFDCF}"/>
            </a:ext>
          </a:extLst>
        </cdr:cNvPr>
        <cdr:cNvSpPr txBox="1"/>
      </cdr:nvSpPr>
      <cdr:spPr>
        <a:xfrm xmlns:a="http://schemas.openxmlformats.org/drawingml/2006/main">
          <a:off x="2444915" y="100560"/>
          <a:ext cx="497163" cy="413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lumMod val="50000"/>
                </a:schemeClr>
              </a:solidFill>
            </a:rPr>
            <a:t>25</a:t>
          </a:r>
          <a:endParaRPr lang="en-US" sz="1100" b="1" dirty="0">
            <a:solidFill>
              <a:schemeClr val="bg1">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0.0944</cdr:x>
      <cdr:y>0.92694</cdr:y>
    </cdr:from>
    <cdr:to>
      <cdr:x>0.53125</cdr:x>
      <cdr:y>1</cdr:y>
    </cdr:to>
    <cdr:sp macro="" textlink="">
      <cdr:nvSpPr>
        <cdr:cNvPr id="2" name="TextBox 1">
          <a:extLst xmlns:a="http://schemas.openxmlformats.org/drawingml/2006/main">
            <a:ext uri="{FF2B5EF4-FFF2-40B4-BE49-F238E27FC236}">
              <a16:creationId xmlns:a16="http://schemas.microsoft.com/office/drawing/2014/main" id="{562AB8D4-85D9-4744-9232-3AAD6354F014}"/>
            </a:ext>
          </a:extLst>
        </cdr:cNvPr>
        <cdr:cNvSpPr txBox="1"/>
      </cdr:nvSpPr>
      <cdr:spPr>
        <a:xfrm xmlns:a="http://schemas.openxmlformats.org/drawingml/2006/main">
          <a:off x="307014" y="3609820"/>
          <a:ext cx="1420730" cy="2845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ln>
                <a:noFill/>
              </a:ln>
              <a:solidFill>
                <a:schemeClr val="bg1">
                  <a:lumMod val="50000"/>
                </a:schemeClr>
              </a:solidFill>
              <a:latin typeface="Fira Sans" panose="020B0503050000020004" pitchFamily="34" charset="0"/>
            </a:rPr>
            <a:t>Asian/PI</a:t>
          </a:r>
        </a:p>
      </cdr:txBody>
    </cdr:sp>
  </cdr:relSizeAnchor>
  <cdr:relSizeAnchor xmlns:cdr="http://schemas.openxmlformats.org/drawingml/2006/chartDrawing">
    <cdr:from>
      <cdr:x>0.05844</cdr:x>
      <cdr:y>0.84325</cdr:y>
    </cdr:from>
    <cdr:to>
      <cdr:x>0.59461</cdr:x>
      <cdr:y>0.94822</cdr:y>
    </cdr:to>
    <cdr:sp macro="" textlink="">
      <cdr:nvSpPr>
        <cdr:cNvPr id="4"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190056" y="3283879"/>
          <a:ext cx="1743739" cy="4087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accent3">
                  <a:lumMod val="50000"/>
                </a:schemeClr>
              </a:solidFill>
              <a:latin typeface="Fira Sans" panose="020B0503050000020004" pitchFamily="34" charset="0"/>
            </a:rPr>
            <a:t>American</a:t>
          </a:r>
          <a:r>
            <a:rPr lang="en-US" sz="1600" b="1" baseline="0" dirty="0">
              <a:solidFill>
                <a:schemeClr val="accent3">
                  <a:lumMod val="50000"/>
                </a:schemeClr>
              </a:solidFill>
              <a:latin typeface="Fira Sans" panose="020B0503050000020004" pitchFamily="34" charset="0"/>
            </a:rPr>
            <a:t> Indian</a:t>
          </a:r>
        </a:p>
      </cdr:txBody>
    </cdr:sp>
  </cdr:relSizeAnchor>
  <cdr:relSizeAnchor xmlns:cdr="http://schemas.openxmlformats.org/drawingml/2006/chartDrawing">
    <cdr:from>
      <cdr:x>0.09175</cdr:x>
      <cdr:y>0.6909</cdr:y>
    </cdr:from>
    <cdr:to>
      <cdr:x>0.56539</cdr:x>
      <cdr:y>0.83355</cdr:y>
    </cdr:to>
    <cdr:sp macro="" textlink="">
      <cdr:nvSpPr>
        <cdr:cNvPr id="5"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298378" y="2690599"/>
          <a:ext cx="1540390" cy="5555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baseline="0" dirty="0">
              <a:solidFill>
                <a:schemeClr val="accent3"/>
              </a:solidFill>
              <a:latin typeface="Fira Sans" panose="020B0503050000020004" pitchFamily="34" charset="0"/>
            </a:rPr>
            <a:t>Black/African</a:t>
          </a:r>
          <a:r>
            <a:rPr lang="en-US" sz="1600" b="1" dirty="0">
              <a:solidFill>
                <a:schemeClr val="accent3"/>
              </a:solidFill>
              <a:latin typeface="Fira Sans" panose="020B0503050000020004" pitchFamily="34" charset="0"/>
            </a:rPr>
            <a:t> American</a:t>
          </a:r>
          <a:endParaRPr lang="en-US" sz="1600" b="1" baseline="0" dirty="0">
            <a:solidFill>
              <a:schemeClr val="accent3"/>
            </a:solidFill>
            <a:latin typeface="Fira Sans" panose="020B0503050000020004" pitchFamily="34" charset="0"/>
          </a:endParaRPr>
        </a:p>
      </cdr:txBody>
    </cdr:sp>
  </cdr:relSizeAnchor>
  <cdr:relSizeAnchor xmlns:cdr="http://schemas.openxmlformats.org/drawingml/2006/chartDrawing">
    <cdr:from>
      <cdr:x>0.06171</cdr:x>
      <cdr:y>0.41979</cdr:y>
    </cdr:from>
    <cdr:to>
      <cdr:x>0.58284</cdr:x>
      <cdr:y>0.52476</cdr:y>
    </cdr:to>
    <cdr:sp macro="" textlink="">
      <cdr:nvSpPr>
        <cdr:cNvPr id="6"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200689" y="1634788"/>
          <a:ext cx="1694859" cy="4087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baseline="0" dirty="0">
              <a:solidFill>
                <a:srgbClr val="A95FFB"/>
              </a:solidFill>
              <a:latin typeface="Fira Sans" panose="020B0503050000020004" pitchFamily="34" charset="0"/>
            </a:rPr>
            <a:t>Non-Hispanic White</a:t>
          </a:r>
        </a:p>
      </cdr:txBody>
    </cdr:sp>
  </cdr:relSizeAnchor>
  <cdr:relSizeAnchor xmlns:cdr="http://schemas.openxmlformats.org/drawingml/2006/chartDrawing">
    <cdr:from>
      <cdr:x>0.08913</cdr:x>
      <cdr:y>0.01576</cdr:y>
    </cdr:from>
    <cdr:to>
      <cdr:x>0.56338</cdr:x>
      <cdr:y>0.08907</cdr:y>
    </cdr:to>
    <cdr:sp macro="" textlink="">
      <cdr:nvSpPr>
        <cdr:cNvPr id="7"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289866" y="60876"/>
          <a:ext cx="1542386" cy="283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baseline="0" dirty="0">
              <a:solidFill>
                <a:srgbClr val="7030A0"/>
              </a:solidFill>
              <a:latin typeface="Fira Sans" panose="020B0503050000020004" pitchFamily="34" charset="0"/>
            </a:rPr>
            <a:t>Hispanic</a:t>
          </a:r>
          <a:r>
            <a:rPr lang="en-US" sz="1600" b="1" baseline="0" dirty="0">
              <a:solidFill>
                <a:schemeClr val="accent3">
                  <a:lumMod val="50000"/>
                </a:schemeClr>
              </a:solidFill>
              <a:latin typeface="Fira Sans" panose="020B0503050000020004" pitchFamily="34" charset="0"/>
            </a:rPr>
            <a:t> </a:t>
          </a:r>
          <a:endParaRPr lang="en-US" sz="1600" b="1" dirty="0">
            <a:solidFill>
              <a:schemeClr val="accent3">
                <a:lumMod val="50000"/>
              </a:schemeClr>
            </a:solidFill>
            <a:latin typeface="Fira Sans" panose="020B05030500000200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0.0944</cdr:x>
      <cdr:y>0.92694</cdr:y>
    </cdr:from>
    <cdr:to>
      <cdr:x>0.53125</cdr:x>
      <cdr:y>1</cdr:y>
    </cdr:to>
    <cdr:sp macro="" textlink="">
      <cdr:nvSpPr>
        <cdr:cNvPr id="2" name="TextBox 1">
          <a:extLst xmlns:a="http://schemas.openxmlformats.org/drawingml/2006/main">
            <a:ext uri="{FF2B5EF4-FFF2-40B4-BE49-F238E27FC236}">
              <a16:creationId xmlns:a16="http://schemas.microsoft.com/office/drawing/2014/main" id="{562AB8D4-85D9-4744-9232-3AAD6354F014}"/>
            </a:ext>
          </a:extLst>
        </cdr:cNvPr>
        <cdr:cNvSpPr txBox="1"/>
      </cdr:nvSpPr>
      <cdr:spPr>
        <a:xfrm xmlns:a="http://schemas.openxmlformats.org/drawingml/2006/main">
          <a:off x="307014" y="3609820"/>
          <a:ext cx="1420730" cy="2845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ln>
                <a:noFill/>
              </a:ln>
              <a:solidFill>
                <a:schemeClr val="bg1">
                  <a:lumMod val="50000"/>
                </a:schemeClr>
              </a:solidFill>
              <a:latin typeface="Fira Sans" panose="020B0503050000020004" pitchFamily="34" charset="0"/>
            </a:rPr>
            <a:t>Asian/PI</a:t>
          </a:r>
        </a:p>
      </cdr:txBody>
    </cdr:sp>
  </cdr:relSizeAnchor>
  <cdr:relSizeAnchor xmlns:cdr="http://schemas.openxmlformats.org/drawingml/2006/chartDrawing">
    <cdr:from>
      <cdr:x>0.05844</cdr:x>
      <cdr:y>0.84325</cdr:y>
    </cdr:from>
    <cdr:to>
      <cdr:x>0.59461</cdr:x>
      <cdr:y>0.94822</cdr:y>
    </cdr:to>
    <cdr:sp macro="" textlink="">
      <cdr:nvSpPr>
        <cdr:cNvPr id="4"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190056" y="3283879"/>
          <a:ext cx="1743739" cy="4087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accent3">
                  <a:lumMod val="50000"/>
                </a:schemeClr>
              </a:solidFill>
              <a:latin typeface="Fira Sans" panose="020B0503050000020004" pitchFamily="34" charset="0"/>
            </a:rPr>
            <a:t>American</a:t>
          </a:r>
          <a:r>
            <a:rPr lang="en-US" sz="1600" b="1" baseline="0" dirty="0">
              <a:solidFill>
                <a:schemeClr val="accent3">
                  <a:lumMod val="50000"/>
                </a:schemeClr>
              </a:solidFill>
              <a:latin typeface="Fira Sans" panose="020B0503050000020004" pitchFamily="34" charset="0"/>
            </a:rPr>
            <a:t> Indian</a:t>
          </a:r>
        </a:p>
      </cdr:txBody>
    </cdr:sp>
  </cdr:relSizeAnchor>
  <cdr:relSizeAnchor xmlns:cdr="http://schemas.openxmlformats.org/drawingml/2006/chartDrawing">
    <cdr:from>
      <cdr:x>0.09175</cdr:x>
      <cdr:y>0.6909</cdr:y>
    </cdr:from>
    <cdr:to>
      <cdr:x>0.56539</cdr:x>
      <cdr:y>0.83355</cdr:y>
    </cdr:to>
    <cdr:sp macro="" textlink="">
      <cdr:nvSpPr>
        <cdr:cNvPr id="5"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298378" y="2690599"/>
          <a:ext cx="1540390" cy="5555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baseline="0" dirty="0">
              <a:solidFill>
                <a:schemeClr val="accent3"/>
              </a:solidFill>
              <a:latin typeface="Fira Sans" panose="020B0503050000020004" pitchFamily="34" charset="0"/>
            </a:rPr>
            <a:t>Black/African</a:t>
          </a:r>
          <a:r>
            <a:rPr lang="en-US" sz="1600" b="1" dirty="0">
              <a:solidFill>
                <a:schemeClr val="accent3"/>
              </a:solidFill>
              <a:latin typeface="Fira Sans" panose="020B0503050000020004" pitchFamily="34" charset="0"/>
            </a:rPr>
            <a:t> American</a:t>
          </a:r>
          <a:endParaRPr lang="en-US" sz="1600" b="1" baseline="0" dirty="0">
            <a:solidFill>
              <a:schemeClr val="accent3"/>
            </a:solidFill>
            <a:latin typeface="Fira Sans" panose="020B0503050000020004" pitchFamily="34" charset="0"/>
          </a:endParaRPr>
        </a:p>
      </cdr:txBody>
    </cdr:sp>
  </cdr:relSizeAnchor>
  <cdr:relSizeAnchor xmlns:cdr="http://schemas.openxmlformats.org/drawingml/2006/chartDrawing">
    <cdr:from>
      <cdr:x>0.06171</cdr:x>
      <cdr:y>0.41979</cdr:y>
    </cdr:from>
    <cdr:to>
      <cdr:x>0.58284</cdr:x>
      <cdr:y>0.52476</cdr:y>
    </cdr:to>
    <cdr:sp macro="" textlink="">
      <cdr:nvSpPr>
        <cdr:cNvPr id="6"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200689" y="1634788"/>
          <a:ext cx="1694859" cy="4087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baseline="0" dirty="0">
              <a:solidFill>
                <a:srgbClr val="A95FFB"/>
              </a:solidFill>
              <a:latin typeface="Fira Sans" panose="020B0503050000020004" pitchFamily="34" charset="0"/>
            </a:rPr>
            <a:t>Non-Hispanic White</a:t>
          </a:r>
        </a:p>
      </cdr:txBody>
    </cdr:sp>
  </cdr:relSizeAnchor>
  <cdr:relSizeAnchor xmlns:cdr="http://schemas.openxmlformats.org/drawingml/2006/chartDrawing">
    <cdr:from>
      <cdr:x>0.08913</cdr:x>
      <cdr:y>0.01576</cdr:y>
    </cdr:from>
    <cdr:to>
      <cdr:x>0.56338</cdr:x>
      <cdr:y>0.08907</cdr:y>
    </cdr:to>
    <cdr:sp macro="" textlink="">
      <cdr:nvSpPr>
        <cdr:cNvPr id="7" name="TextBox 1">
          <a:extLst xmlns:a="http://schemas.openxmlformats.org/drawingml/2006/main">
            <a:ext uri="{FF2B5EF4-FFF2-40B4-BE49-F238E27FC236}">
              <a16:creationId xmlns:a16="http://schemas.microsoft.com/office/drawing/2014/main" id="{341738F2-C6B8-4EF8-B1EA-BD21C45CD455}"/>
            </a:ext>
          </a:extLst>
        </cdr:cNvPr>
        <cdr:cNvSpPr txBox="1"/>
      </cdr:nvSpPr>
      <cdr:spPr>
        <a:xfrm xmlns:a="http://schemas.openxmlformats.org/drawingml/2006/main">
          <a:off x="289866" y="60876"/>
          <a:ext cx="1542386" cy="283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baseline="0" dirty="0">
              <a:solidFill>
                <a:srgbClr val="7030A0"/>
              </a:solidFill>
              <a:latin typeface="Fira Sans" panose="020B0503050000020004" pitchFamily="34" charset="0"/>
            </a:rPr>
            <a:t>Hispanic</a:t>
          </a:r>
          <a:r>
            <a:rPr lang="en-US" sz="1600" b="1" baseline="0" dirty="0">
              <a:solidFill>
                <a:schemeClr val="accent3">
                  <a:lumMod val="50000"/>
                </a:schemeClr>
              </a:solidFill>
              <a:latin typeface="Fira Sans" panose="020B0503050000020004" pitchFamily="34" charset="0"/>
            </a:rPr>
            <a:t> </a:t>
          </a:r>
          <a:endParaRPr lang="en-US" sz="1600" b="1" dirty="0">
            <a:solidFill>
              <a:schemeClr val="accent3">
                <a:lumMod val="50000"/>
              </a:schemeClr>
            </a:solidFill>
            <a:latin typeface="Fira Sans" panose="020B05030500000200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0.02118</cdr:x>
      <cdr:y>0.26865</cdr:y>
    </cdr:from>
    <cdr:to>
      <cdr:x>0.48609</cdr:x>
      <cdr:y>0.36715</cdr:y>
    </cdr:to>
    <cdr:sp macro="" textlink="">
      <cdr:nvSpPr>
        <cdr:cNvPr id="2" name="TextBox 1">
          <a:extLst xmlns:a="http://schemas.openxmlformats.org/drawingml/2006/main">
            <a:ext uri="{FF2B5EF4-FFF2-40B4-BE49-F238E27FC236}">
              <a16:creationId xmlns:a16="http://schemas.microsoft.com/office/drawing/2014/main" id="{C823630A-3229-4F35-823D-EE9E8CF18F64}"/>
            </a:ext>
          </a:extLst>
        </cdr:cNvPr>
        <cdr:cNvSpPr txBox="1"/>
      </cdr:nvSpPr>
      <cdr:spPr>
        <a:xfrm xmlns:a="http://schemas.openxmlformats.org/drawingml/2006/main">
          <a:off x="100743" y="1120626"/>
          <a:ext cx="2211785" cy="4109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accent3">
                  <a:lumMod val="50000"/>
                </a:schemeClr>
              </a:solidFill>
              <a:latin typeface="Fira Sans" panose="020B0503050000020004" pitchFamily="34" charset="0"/>
            </a:rPr>
            <a:t>American</a:t>
          </a:r>
          <a:r>
            <a:rPr lang="en-US" sz="1600" b="1" baseline="0" dirty="0">
              <a:solidFill>
                <a:schemeClr val="accent3">
                  <a:lumMod val="50000"/>
                </a:schemeClr>
              </a:solidFill>
              <a:latin typeface="Fira Sans" panose="020B0503050000020004" pitchFamily="34" charset="0"/>
            </a:rPr>
            <a:t> Indian</a:t>
          </a:r>
        </a:p>
      </cdr:txBody>
    </cdr:sp>
  </cdr:relSizeAnchor>
  <cdr:relSizeAnchor xmlns:cdr="http://schemas.openxmlformats.org/drawingml/2006/chartDrawing">
    <cdr:from>
      <cdr:x>0.00918</cdr:x>
      <cdr:y>0.84853</cdr:y>
    </cdr:from>
    <cdr:to>
      <cdr:x>0.38797</cdr:x>
      <cdr:y>0.92405</cdr:y>
    </cdr:to>
    <cdr:sp macro="" textlink="">
      <cdr:nvSpPr>
        <cdr:cNvPr id="3" name="TextBox 1">
          <a:extLst xmlns:a="http://schemas.openxmlformats.org/drawingml/2006/main">
            <a:ext uri="{FF2B5EF4-FFF2-40B4-BE49-F238E27FC236}">
              <a16:creationId xmlns:a16="http://schemas.microsoft.com/office/drawing/2014/main" id="{15DD707D-C905-4406-A2CA-81ABB2885E6A}"/>
            </a:ext>
          </a:extLst>
        </cdr:cNvPr>
        <cdr:cNvSpPr txBox="1"/>
      </cdr:nvSpPr>
      <cdr:spPr>
        <a:xfrm xmlns:a="http://schemas.openxmlformats.org/drawingml/2006/main">
          <a:off x="43684" y="3539538"/>
          <a:ext cx="1802075" cy="3150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ln>
                <a:noFill/>
              </a:ln>
              <a:solidFill>
                <a:schemeClr val="bg1">
                  <a:lumMod val="50000"/>
                </a:schemeClr>
              </a:solidFill>
              <a:latin typeface="Fira Sans" panose="020B0503050000020004" pitchFamily="34" charset="0"/>
            </a:rPr>
            <a:t>Asian/PI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C58DE1E-D07B-42E0-B56D-FF716E0E3E2F}" type="datetimeFigureOut">
              <a:rPr lang="en-US" smtClean="0"/>
              <a:t>4/14/21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F6DFBD8-12F2-4BB1-97CD-24A4422CE505}" type="slidenum">
              <a:rPr lang="en-US" smtClean="0"/>
              <a:t>‹#›</a:t>
            </a:fld>
            <a:endParaRPr lang="en-US"/>
          </a:p>
        </p:txBody>
      </p:sp>
    </p:spTree>
    <p:extLst>
      <p:ext uri="{BB962C8B-B14F-4D97-AF65-F5344CB8AC3E}">
        <p14:creationId xmlns:p14="http://schemas.microsoft.com/office/powerpoint/2010/main" val="173220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Good morning. Before we get into the clinical DGI presentation, I will provide a quick surveillance update for STIs in Arizona. </a:t>
            </a:r>
          </a:p>
        </p:txBody>
      </p:sp>
      <p:sp>
        <p:nvSpPr>
          <p:cNvPr id="4" name="Slide Number Placeholder 3"/>
          <p:cNvSpPr>
            <a:spLocks noGrp="1"/>
          </p:cNvSpPr>
          <p:nvPr>
            <p:ph type="sldNum" sz="quarter" idx="10"/>
          </p:nvPr>
        </p:nvSpPr>
        <p:spPr/>
        <p:txBody>
          <a:bodyPr/>
          <a:lstStyle/>
          <a:p>
            <a:fld id="{7A80CA74-EE9C-4A17-B4E3-A98B234D9FE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532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Retrospective analysis (2017 – 2019)</a:t>
            </a:r>
          </a:p>
          <a:p>
            <a:r>
              <a:rPr lang="en-US" dirty="0"/>
              <a:t>Scale up active surveillance through coding and automation</a:t>
            </a:r>
          </a:p>
          <a:p>
            <a:endParaRPr lang="en-US" dirty="0"/>
          </a:p>
        </p:txBody>
      </p:sp>
      <p:sp>
        <p:nvSpPr>
          <p:cNvPr id="4" name="Slide Number Placeholder 3"/>
          <p:cNvSpPr>
            <a:spLocks noGrp="1"/>
          </p:cNvSpPr>
          <p:nvPr>
            <p:ph type="sldNum" sz="quarter" idx="5"/>
          </p:nvPr>
        </p:nvSpPr>
        <p:spPr/>
        <p:txBody>
          <a:bodyPr/>
          <a:lstStyle/>
          <a:p>
            <a:fld id="{5F6DFBD8-12F2-4BB1-97CD-24A4422CE505}" type="slidenum">
              <a:rPr lang="en-US" smtClean="0"/>
              <a:t>12</a:t>
            </a:fld>
            <a:endParaRPr lang="en-US"/>
          </a:p>
        </p:txBody>
      </p:sp>
    </p:spTree>
    <p:extLst>
      <p:ext uri="{BB962C8B-B14F-4D97-AF65-F5344CB8AC3E}">
        <p14:creationId xmlns:p14="http://schemas.microsoft.com/office/powerpoint/2010/main" val="308519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DFBD8-12F2-4BB1-97CD-24A4422CE505}" type="slidenum">
              <a:rPr lang="en-US" smtClean="0"/>
              <a:t>13</a:t>
            </a:fld>
            <a:endParaRPr lang="en-US"/>
          </a:p>
        </p:txBody>
      </p:sp>
    </p:spTree>
    <p:extLst>
      <p:ext uri="{BB962C8B-B14F-4D97-AF65-F5344CB8AC3E}">
        <p14:creationId xmlns:p14="http://schemas.microsoft.com/office/powerpoint/2010/main" val="55901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options are also available in MEDSIS (same thing, you may have to select ‘other’ for certain sites0 </a:t>
            </a:r>
          </a:p>
        </p:txBody>
      </p:sp>
      <p:sp>
        <p:nvSpPr>
          <p:cNvPr id="4" name="Slide Number Placeholder 3"/>
          <p:cNvSpPr>
            <a:spLocks noGrp="1"/>
          </p:cNvSpPr>
          <p:nvPr>
            <p:ph type="sldNum" sz="quarter" idx="5"/>
          </p:nvPr>
        </p:nvSpPr>
        <p:spPr/>
        <p:txBody>
          <a:bodyPr/>
          <a:lstStyle/>
          <a:p>
            <a:fld id="{5F6DFBD8-12F2-4BB1-97CD-24A4422CE505}" type="slidenum">
              <a:rPr lang="en-US" smtClean="0"/>
              <a:t>14</a:t>
            </a:fld>
            <a:endParaRPr lang="en-US"/>
          </a:p>
        </p:txBody>
      </p:sp>
    </p:spTree>
    <p:extLst>
      <p:ext uri="{BB962C8B-B14F-4D97-AF65-F5344CB8AC3E}">
        <p14:creationId xmlns:p14="http://schemas.microsoft.com/office/powerpoint/2010/main" val="13600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specimen type list is not comprehensive, so if you get someone who is reactive at the synovial site or in a wound, you would have to select other and write in the site, as shown here. </a:t>
            </a:r>
          </a:p>
        </p:txBody>
      </p:sp>
      <p:sp>
        <p:nvSpPr>
          <p:cNvPr id="4" name="Slide Number Placeholder 3"/>
          <p:cNvSpPr>
            <a:spLocks noGrp="1"/>
          </p:cNvSpPr>
          <p:nvPr>
            <p:ph type="sldNum" sz="quarter" idx="5"/>
          </p:nvPr>
        </p:nvSpPr>
        <p:spPr/>
        <p:txBody>
          <a:bodyPr/>
          <a:lstStyle/>
          <a:p>
            <a:fld id="{5F6DFBD8-12F2-4BB1-97CD-24A4422CE505}" type="slidenum">
              <a:rPr lang="en-US" smtClean="0"/>
              <a:t>15</a:t>
            </a:fld>
            <a:endParaRPr lang="en-US"/>
          </a:p>
        </p:txBody>
      </p:sp>
    </p:spTree>
    <p:extLst>
      <p:ext uri="{BB962C8B-B14F-4D97-AF65-F5344CB8AC3E}">
        <p14:creationId xmlns:p14="http://schemas.microsoft.com/office/powerpoint/2010/main" val="16897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you’d like more data, check out our new data dashboard. You can filter data by disease, county, and year. There’s a 3-4 month lag and it’s updated monthly. We’re currently showing December 2020 preliminary data. </a:t>
            </a:r>
          </a:p>
        </p:txBody>
      </p:sp>
      <p:sp>
        <p:nvSpPr>
          <p:cNvPr id="4" name="Slide Number Placeholder 3"/>
          <p:cNvSpPr>
            <a:spLocks noGrp="1"/>
          </p:cNvSpPr>
          <p:nvPr>
            <p:ph type="sldNum" sz="quarter" idx="5"/>
          </p:nvPr>
        </p:nvSpPr>
        <p:spPr/>
        <p:txBody>
          <a:bodyPr/>
          <a:lstStyle/>
          <a:p>
            <a:fld id="{5F6DFBD8-12F2-4BB1-97CD-24A4422CE505}" type="slidenum">
              <a:rPr lang="en-US" smtClean="0"/>
              <a:t>16</a:t>
            </a:fld>
            <a:endParaRPr lang="en-US"/>
          </a:p>
        </p:txBody>
      </p:sp>
    </p:spTree>
    <p:extLst>
      <p:ext uri="{BB962C8B-B14F-4D97-AF65-F5344CB8AC3E}">
        <p14:creationId xmlns:p14="http://schemas.microsoft.com/office/powerpoint/2010/main" val="15623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reach out to me directly if you have any questions or want to connect. </a:t>
            </a:r>
          </a:p>
        </p:txBody>
      </p:sp>
      <p:sp>
        <p:nvSpPr>
          <p:cNvPr id="4" name="Slide Number Placeholder 3"/>
          <p:cNvSpPr>
            <a:spLocks noGrp="1"/>
          </p:cNvSpPr>
          <p:nvPr>
            <p:ph type="sldNum" sz="quarter" idx="5"/>
          </p:nvPr>
        </p:nvSpPr>
        <p:spPr/>
        <p:txBody>
          <a:bodyPr/>
          <a:lstStyle/>
          <a:p>
            <a:fld id="{5F6DFBD8-12F2-4BB1-97CD-24A4422CE505}" type="slidenum">
              <a:rPr lang="en-US" smtClean="0"/>
              <a:t>17</a:t>
            </a:fld>
            <a:endParaRPr lang="en-US"/>
          </a:p>
        </p:txBody>
      </p:sp>
    </p:spTree>
    <p:extLst>
      <p:ext uri="{BB962C8B-B14F-4D97-AF65-F5344CB8AC3E}">
        <p14:creationId xmlns:p14="http://schemas.microsoft.com/office/powerpoint/2010/main" val="78326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STIs have been rising in Arizona for well over a decade. The overall count is heavily influenced by what has been happening with chlamydia since that is the most common reportable STI that we surveil. The increases in gonorrhea and syphilis began in 2014 and we have observed a much shaper rate of increase in syphilis as compared to STIs overall. </a:t>
            </a:r>
          </a:p>
        </p:txBody>
      </p:sp>
      <p:sp>
        <p:nvSpPr>
          <p:cNvPr id="4" name="Slide Number Placeholder 3"/>
          <p:cNvSpPr>
            <a:spLocks noGrp="1"/>
          </p:cNvSpPr>
          <p:nvPr>
            <p:ph type="sldNum" sz="quarter" idx="10"/>
          </p:nvPr>
        </p:nvSpPr>
        <p:spPr/>
        <p:txBody>
          <a:bodyPr/>
          <a:lstStyle/>
          <a:p>
            <a:fld id="{B094135B-DA37-4904-A51F-9DF63C820F53}" type="slidenum">
              <a:rPr lang="en-US" smtClean="0"/>
              <a:t>4</a:t>
            </a:fld>
            <a:endParaRPr lang="en-US"/>
          </a:p>
        </p:txBody>
      </p:sp>
    </p:spTree>
    <p:extLst>
      <p:ext uri="{BB962C8B-B14F-4D97-AF65-F5344CB8AC3E}">
        <p14:creationId xmlns:p14="http://schemas.microsoft.com/office/powerpoint/2010/main" val="345453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One of the key disparities we see in STIs, are the disproportionate rates by age. Not only do 60% of infections occur in persons under the age of 25, and when we plot case counts by age, we see that there is a really share peak in case counts for chlamydia and gonorrhea around the age of 20. Ensuring equitable access to screening and treatment for youth and young adults is incredibly important since this is where we see the majority of our disease burden and young persons can face unique barriers in accessing care. </a:t>
            </a:r>
          </a:p>
        </p:txBody>
      </p:sp>
      <p:sp>
        <p:nvSpPr>
          <p:cNvPr id="4" name="Slide Number Placeholder 3"/>
          <p:cNvSpPr>
            <a:spLocks noGrp="1"/>
          </p:cNvSpPr>
          <p:nvPr>
            <p:ph type="sldNum" sz="quarter" idx="5"/>
          </p:nvPr>
        </p:nvSpPr>
        <p:spPr/>
        <p:txBody>
          <a:bodyPr/>
          <a:lstStyle/>
          <a:p>
            <a:fld id="{5F6DFBD8-12F2-4BB1-97CD-24A4422CE505}" type="slidenum">
              <a:rPr lang="en-US" smtClean="0"/>
              <a:t>5</a:t>
            </a:fld>
            <a:endParaRPr lang="en-US"/>
          </a:p>
        </p:txBody>
      </p:sp>
    </p:spTree>
    <p:extLst>
      <p:ext uri="{BB962C8B-B14F-4D97-AF65-F5344CB8AC3E}">
        <p14:creationId xmlns:p14="http://schemas.microsoft.com/office/powerpoint/2010/main" val="16231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disparities by race ethnicity. In Arizona, the majority of reported cases of STIs occur in Hispanic and non-Hispanic white persons. </a:t>
            </a:r>
          </a:p>
        </p:txBody>
      </p:sp>
      <p:sp>
        <p:nvSpPr>
          <p:cNvPr id="4" name="Slide Number Placeholder 3"/>
          <p:cNvSpPr>
            <a:spLocks noGrp="1"/>
          </p:cNvSpPr>
          <p:nvPr>
            <p:ph type="sldNum" sz="quarter" idx="5"/>
          </p:nvPr>
        </p:nvSpPr>
        <p:spPr/>
        <p:txBody>
          <a:bodyPr/>
          <a:lstStyle/>
          <a:p>
            <a:fld id="{5F6DFBD8-12F2-4BB1-97CD-24A4422CE505}" type="slidenum">
              <a:rPr lang="en-US" smtClean="0"/>
              <a:t>6</a:t>
            </a:fld>
            <a:endParaRPr lang="en-US"/>
          </a:p>
        </p:txBody>
      </p:sp>
    </p:spTree>
    <p:extLst>
      <p:ext uri="{BB962C8B-B14F-4D97-AF65-F5344CB8AC3E}">
        <p14:creationId xmlns:p14="http://schemas.microsoft.com/office/powerpoint/2010/main" val="386845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look at rates, the picture changes and the highest rates of STIs occur in Black/African Americans and American Indians. Our data relies heavily on provider reporting and about a third of our overall cases are missing race/ethnicity data. However, even when we look at syphilis which has 4% missingness, these trends persist. </a:t>
            </a:r>
          </a:p>
        </p:txBody>
      </p:sp>
      <p:sp>
        <p:nvSpPr>
          <p:cNvPr id="4" name="Slide Number Placeholder 3"/>
          <p:cNvSpPr>
            <a:spLocks noGrp="1"/>
          </p:cNvSpPr>
          <p:nvPr>
            <p:ph type="sldNum" sz="quarter" idx="5"/>
          </p:nvPr>
        </p:nvSpPr>
        <p:spPr/>
        <p:txBody>
          <a:bodyPr/>
          <a:lstStyle/>
          <a:p>
            <a:fld id="{5F6DFBD8-12F2-4BB1-97CD-24A4422CE505}" type="slidenum">
              <a:rPr lang="en-US" smtClean="0"/>
              <a:t>7</a:t>
            </a:fld>
            <a:endParaRPr lang="en-US"/>
          </a:p>
        </p:txBody>
      </p:sp>
    </p:spTree>
    <p:extLst>
      <p:ext uri="{BB962C8B-B14F-4D97-AF65-F5344CB8AC3E}">
        <p14:creationId xmlns:p14="http://schemas.microsoft.com/office/powerpoint/2010/main" val="196348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I get asked most these days is how has COVID impacted STIs are rates of STIs decreasing due to stay at home orders? COVID is still ongoing, so it will be a while before I can fully answer that question, but what I can tell you is that we did observe a drop in STI testing and delayed case reporting starting in roughly April. Keep in mind the testing we fund primarily occurs in County clinics, who have been heavily involved in responding to COVID. Although the drops in STI testing were in our county clinics, we suspect declines in testing were fairly widespread. </a:t>
            </a:r>
          </a:p>
        </p:txBody>
      </p:sp>
      <p:sp>
        <p:nvSpPr>
          <p:cNvPr id="4" name="Slide Number Placeholder 3"/>
          <p:cNvSpPr>
            <a:spLocks noGrp="1"/>
          </p:cNvSpPr>
          <p:nvPr>
            <p:ph type="sldNum" sz="quarter" idx="5"/>
          </p:nvPr>
        </p:nvSpPr>
        <p:spPr/>
        <p:txBody>
          <a:bodyPr/>
          <a:lstStyle/>
          <a:p>
            <a:fld id="{5F6DFBD8-12F2-4BB1-97CD-24A4422CE505}" type="slidenum">
              <a:rPr lang="en-US" smtClean="0"/>
              <a:t>8</a:t>
            </a:fld>
            <a:endParaRPr lang="en-US"/>
          </a:p>
        </p:txBody>
      </p:sp>
    </p:spTree>
    <p:extLst>
      <p:ext uri="{BB962C8B-B14F-4D97-AF65-F5344CB8AC3E}">
        <p14:creationId xmlns:p14="http://schemas.microsoft.com/office/powerpoint/2010/main" val="306595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observed a drop in lab reports between March and August which reflects the declines in testing occurring in our county clinics. </a:t>
            </a:r>
          </a:p>
        </p:txBody>
      </p:sp>
      <p:sp>
        <p:nvSpPr>
          <p:cNvPr id="4" name="Slide Number Placeholder 3"/>
          <p:cNvSpPr>
            <a:spLocks noGrp="1"/>
          </p:cNvSpPr>
          <p:nvPr>
            <p:ph type="sldNum" sz="quarter" idx="5"/>
          </p:nvPr>
        </p:nvSpPr>
        <p:spPr/>
        <p:txBody>
          <a:bodyPr/>
          <a:lstStyle/>
          <a:p>
            <a:fld id="{5F6DFBD8-12F2-4BB1-97CD-24A4422CE505}" type="slidenum">
              <a:rPr lang="en-US" smtClean="0"/>
              <a:t>9</a:t>
            </a:fld>
            <a:endParaRPr lang="en-US"/>
          </a:p>
        </p:txBody>
      </p:sp>
    </p:spTree>
    <p:extLst>
      <p:ext uri="{BB962C8B-B14F-4D97-AF65-F5344CB8AC3E}">
        <p14:creationId xmlns:p14="http://schemas.microsoft.com/office/powerpoint/2010/main" val="157312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although our screening is down, both gonorrhea and early syphilis continue to rise in spite of decreased testing and delayed reporting. </a:t>
            </a:r>
          </a:p>
        </p:txBody>
      </p:sp>
      <p:sp>
        <p:nvSpPr>
          <p:cNvPr id="4" name="Slide Number Placeholder 3"/>
          <p:cNvSpPr>
            <a:spLocks noGrp="1"/>
          </p:cNvSpPr>
          <p:nvPr>
            <p:ph type="sldNum" sz="quarter" idx="5"/>
          </p:nvPr>
        </p:nvSpPr>
        <p:spPr/>
        <p:txBody>
          <a:bodyPr/>
          <a:lstStyle/>
          <a:p>
            <a:fld id="{5F6DFBD8-12F2-4BB1-97CD-24A4422CE505}" type="slidenum">
              <a:rPr lang="en-US" smtClean="0"/>
              <a:t>10</a:t>
            </a:fld>
            <a:endParaRPr lang="en-US"/>
          </a:p>
        </p:txBody>
      </p:sp>
    </p:spTree>
    <p:extLst>
      <p:ext uri="{BB962C8B-B14F-4D97-AF65-F5344CB8AC3E}">
        <p14:creationId xmlns:p14="http://schemas.microsoft.com/office/powerpoint/2010/main" val="211594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the was a cluster of DGI in Michigan. It prompted us to look at expanding DGI surveillance capacity in Arizona. DGI surveillance is one of the many projects that was postponed due to COVID last year but we are in the process of revisiting this work. DGI is estimated to occur in .5 to 3% of cases so for 2019 we would expect to see between 76 – 457 cases in Arizona, so these estimates do seem reasonable, however there are a lot of limitations. </a:t>
            </a:r>
          </a:p>
          <a:p>
            <a:endParaRPr lang="en-US" dirty="0"/>
          </a:p>
          <a:p>
            <a:r>
              <a:rPr lang="en-US" sz="1200" b="0" i="0" u="none" strike="noStrike" kern="1200" dirty="0">
                <a:solidFill>
                  <a:schemeClr val="tx1"/>
                </a:solidFill>
                <a:effectLst/>
                <a:latin typeface="+mn-lt"/>
                <a:ea typeface="+mn-ea"/>
                <a:cs typeface="+mn-cs"/>
              </a:rPr>
              <a:t>DGI-Cefotaxime 1 gm IV/8 Hours + Azithromycin 1 gm Orally for 1 Dose</a:t>
            </a:r>
            <a:r>
              <a:rPr lang="en-US" dirty="0"/>
              <a:t> </a:t>
            </a:r>
          </a:p>
          <a:p>
            <a:r>
              <a:rPr lang="en-US" sz="1200" b="0" i="0" u="none" strike="noStrike" kern="1200" dirty="0">
                <a:solidFill>
                  <a:schemeClr val="tx1"/>
                </a:solidFill>
                <a:effectLst/>
                <a:latin typeface="+mn-lt"/>
                <a:ea typeface="+mn-ea"/>
                <a:cs typeface="+mn-cs"/>
              </a:rPr>
              <a:t>DGI-Ceftizoxime 1 gm IV/8 Hours + Azithromycin 1 gm Orally for 1 Dose</a:t>
            </a:r>
            <a:r>
              <a:rPr lang="en-US" dirty="0"/>
              <a:t> </a:t>
            </a:r>
          </a:p>
          <a:p>
            <a:r>
              <a:rPr lang="en-US" sz="1200" b="0" i="0" u="none" strike="noStrike" kern="1200" dirty="0">
                <a:solidFill>
                  <a:schemeClr val="tx1"/>
                </a:solidFill>
                <a:effectLst/>
                <a:latin typeface="+mn-lt"/>
                <a:ea typeface="+mn-ea"/>
                <a:cs typeface="+mn-cs"/>
              </a:rPr>
              <a:t>DGI-Ceftriaxone 1 gm IM or IV/24 </a:t>
            </a:r>
            <a:r>
              <a:rPr lang="en-US" sz="1200" b="0" i="0" u="none" strike="noStrike" kern="1200" dirty="0" err="1">
                <a:solidFill>
                  <a:schemeClr val="tx1"/>
                </a:solidFill>
                <a:effectLst/>
                <a:latin typeface="+mn-lt"/>
                <a:ea typeface="+mn-ea"/>
                <a:cs typeface="+mn-cs"/>
              </a:rPr>
              <a:t>Hours+Azithromycin</a:t>
            </a:r>
            <a:r>
              <a:rPr lang="en-US" sz="1200" b="0" i="0" u="none" strike="noStrike" kern="1200" dirty="0">
                <a:solidFill>
                  <a:schemeClr val="tx1"/>
                </a:solidFill>
                <a:effectLst/>
                <a:latin typeface="+mn-lt"/>
                <a:ea typeface="+mn-ea"/>
                <a:cs typeface="+mn-cs"/>
              </a:rPr>
              <a:t> 1 gm for 1 Dose</a:t>
            </a:r>
            <a:r>
              <a:rPr lang="en-US" dirty="0"/>
              <a:t> </a:t>
            </a:r>
          </a:p>
          <a:p>
            <a:r>
              <a:rPr lang="en-US" sz="1200" b="0" i="0" u="none" strike="noStrike" kern="1200" dirty="0">
                <a:solidFill>
                  <a:schemeClr val="tx1"/>
                </a:solidFill>
                <a:effectLst/>
                <a:latin typeface="+mn-lt"/>
                <a:ea typeface="+mn-ea"/>
                <a:cs typeface="+mn-cs"/>
              </a:rPr>
              <a:t>DGI-Ceftriaxone 1-2 gm IV/12-24 </a:t>
            </a:r>
            <a:r>
              <a:rPr lang="en-US" sz="1200" b="0" i="0" u="none" strike="noStrike" kern="1200" dirty="0" err="1">
                <a:solidFill>
                  <a:schemeClr val="tx1"/>
                </a:solidFill>
                <a:effectLst/>
                <a:latin typeface="+mn-lt"/>
                <a:ea typeface="+mn-ea"/>
                <a:cs typeface="+mn-cs"/>
              </a:rPr>
              <a:t>Hours+Azithromycin</a:t>
            </a:r>
            <a:r>
              <a:rPr lang="en-US" sz="1200" b="0" i="0" u="none" strike="noStrike" kern="1200" dirty="0">
                <a:solidFill>
                  <a:schemeClr val="tx1"/>
                </a:solidFill>
                <a:effectLst/>
                <a:latin typeface="+mn-lt"/>
                <a:ea typeface="+mn-ea"/>
                <a:cs typeface="+mn-cs"/>
              </a:rPr>
              <a:t> 1 gm for 1 Dose</a:t>
            </a:r>
            <a:r>
              <a:rPr lang="en-US" dirty="0"/>
              <a:t> </a:t>
            </a:r>
          </a:p>
          <a:p>
            <a:endParaRPr lang="en-US" dirty="0"/>
          </a:p>
          <a:p>
            <a:r>
              <a:rPr lang="en-US" dirty="0"/>
              <a:t>We did see an increase in possible DGI cases starting in 2017, which reflects are overall upward trend of gonorrhea. However we suspect that this is not a true reflection of DGI burden in Arizona </a:t>
            </a:r>
          </a:p>
          <a:p>
            <a:r>
              <a:rPr lang="en-US" dirty="0"/>
              <a:t>Limitations: </a:t>
            </a:r>
          </a:p>
          <a:p>
            <a:r>
              <a:rPr lang="en-US" dirty="0"/>
              <a:t>Data entry errors </a:t>
            </a:r>
          </a:p>
          <a:p>
            <a:r>
              <a:rPr lang="en-US" dirty="0"/>
              <a:t>Under reporting </a:t>
            </a:r>
          </a:p>
          <a:p>
            <a:r>
              <a:rPr lang="en-US" dirty="0"/>
              <a:t>Limited options for specimen site (recently expanded)</a:t>
            </a:r>
          </a:p>
          <a:p>
            <a:r>
              <a:rPr lang="en-US" dirty="0"/>
              <a:t>Do not currently investigate cases to validate that they are truly DGI </a:t>
            </a:r>
          </a:p>
          <a:p>
            <a:endParaRPr lang="en-US" dirty="0"/>
          </a:p>
        </p:txBody>
      </p:sp>
      <p:sp>
        <p:nvSpPr>
          <p:cNvPr id="4" name="Slide Number Placeholder 3"/>
          <p:cNvSpPr>
            <a:spLocks noGrp="1"/>
          </p:cNvSpPr>
          <p:nvPr>
            <p:ph type="sldNum" sz="quarter" idx="5"/>
          </p:nvPr>
        </p:nvSpPr>
        <p:spPr/>
        <p:txBody>
          <a:bodyPr/>
          <a:lstStyle/>
          <a:p>
            <a:fld id="{5F6DFBD8-12F2-4BB1-97CD-24A4422CE505}" type="slidenum">
              <a:rPr lang="en-US" smtClean="0"/>
              <a:t>11</a:t>
            </a:fld>
            <a:endParaRPr lang="en-US"/>
          </a:p>
        </p:txBody>
      </p:sp>
    </p:spTree>
    <p:extLst>
      <p:ext uri="{BB962C8B-B14F-4D97-AF65-F5344CB8AC3E}">
        <p14:creationId xmlns:p14="http://schemas.microsoft.com/office/powerpoint/2010/main" val="220483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13F5F2-5358-104A-ABC8-C1697F54D76E}"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244322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B9ECE-C7CA-5A4B-957B-6BEBFC0A54FE}"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423869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EC13FE-2DF5-4B47-B12C-282561ACE41B}"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149438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EE59F-7498-0744-BF27-D0BCF9346560}"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309433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2054D7-6269-C449-BC7B-B5C16E9D048F}" type="datetime1">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52340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4FD8C-A097-AB4E-B3D6-12D26287CD89}"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299728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6830D-D348-F242-A64E-FDC252CC1DB3}" type="datetime1">
              <a:rPr lang="en-US" smtClean="0"/>
              <a:t>4/14/21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368360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A902C-4902-C54F-9E70-E169D92426F6}" type="datetime1">
              <a:rPr lang="en-US" smtClean="0"/>
              <a:t>4/14/21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28513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E408D-A40B-4C4D-90DB-B15662B19FF4}" type="datetime1">
              <a:rPr lang="en-US" smtClean="0"/>
              <a:t>4/14/21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37175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F7F5AE-DB11-4F4B-9E9B-80EC1155AC58}"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24087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EA9DC9-BE14-6041-B9B9-7EDDBAC62BE1}" type="datetime1">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745B-3CB0-457F-B31F-44264F30D002}" type="slidenum">
              <a:rPr lang="en-US" smtClean="0"/>
              <a:t>‹#›</a:t>
            </a:fld>
            <a:endParaRPr lang="en-US"/>
          </a:p>
        </p:txBody>
      </p:sp>
    </p:spTree>
    <p:extLst>
      <p:ext uri="{BB962C8B-B14F-4D97-AF65-F5344CB8AC3E}">
        <p14:creationId xmlns:p14="http://schemas.microsoft.com/office/powerpoint/2010/main" val="356354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75AE5-925A-C241-A51A-D62622ACE484}" type="datetime1">
              <a:rPr lang="en-US" smtClean="0"/>
              <a:t>4/14/21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E745B-3CB0-457F-B31F-44264F30D002}" type="slidenum">
              <a:rPr lang="en-US" smtClean="0"/>
              <a:t>‹#›</a:t>
            </a:fld>
            <a:endParaRPr lang="en-US"/>
          </a:p>
        </p:txBody>
      </p:sp>
    </p:spTree>
    <p:extLst>
      <p:ext uri="{BB962C8B-B14F-4D97-AF65-F5344CB8AC3E}">
        <p14:creationId xmlns:p14="http://schemas.microsoft.com/office/powerpoint/2010/main" val="3914737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Rebecca.Scranton@azdhs.gov" TargetMode="External"/><Relationship Id="rId3" Type="http://schemas.openxmlformats.org/officeDocument/2006/relationships/image" Target="../media/image10.jpeg"/><Relationship Id="rId7" Type="http://schemas.openxmlformats.org/officeDocument/2006/relationships/hyperlink" Target="https://azdhs.gov/documents/preparedness/epidemiology-disease-control/disease-investigation-resources/communicable-disease-report-form.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zdhs.gov/preparedness/epidemiology-disease-control/index.php#idaz" TargetMode="External"/><Relationship Id="rId5" Type="http://schemas.openxmlformats.org/officeDocument/2006/relationships/hyperlink" Target="mailto:std@azdhs.gov" TargetMode="External"/><Relationship Id="rId4" Type="http://schemas.openxmlformats.org/officeDocument/2006/relationships/hyperlink" Target="http://www.azdhs.gov/std"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val="0"/>
              </a:ext>
            </a:extLst>
          </a:blip>
          <a:srcRect b="-778"/>
          <a:stretch/>
        </p:blipFill>
        <p:spPr bwMode="auto">
          <a:xfrm>
            <a:off x="-32385" y="1"/>
            <a:ext cx="1842137"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1882221" y="417713"/>
            <a:ext cx="7239000" cy="1139830"/>
          </a:xfrm>
          <a:ln>
            <a:noFill/>
          </a:ln>
        </p:spPr>
        <p:txBody>
          <a:bodyPr anchor="t">
            <a:normAutofit/>
          </a:bodyPr>
          <a:lstStyle/>
          <a:p>
            <a:pPr algn="l"/>
            <a:r>
              <a:rPr lang="en-US" b="1" dirty="0">
                <a:solidFill>
                  <a:schemeClr val="accent4">
                    <a:lumMod val="75000"/>
                  </a:schemeClr>
                </a:solidFill>
                <a:latin typeface="Fira Sans" panose="020B0503050000020004" pitchFamily="34" charset="0"/>
                <a:ea typeface="SimSun" panose="02010600030101010101" pitchFamily="2" charset="-122"/>
              </a:rPr>
              <a:t>STIs on the Rise </a:t>
            </a:r>
            <a:endParaRPr lang="en-US" sz="2200" b="1" dirty="0">
              <a:solidFill>
                <a:schemeClr val="accent4">
                  <a:lumMod val="75000"/>
                </a:schemeClr>
              </a:solidFill>
              <a:latin typeface="SimSun" panose="02010600030101010101" pitchFamily="2" charset="-122"/>
              <a:ea typeface="SimSun" panose="02010600030101010101" pitchFamily="2" charset="-122"/>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1981199" y="1112940"/>
            <a:ext cx="716280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a:off x="1600200" y="1"/>
            <a:ext cx="0" cy="6848475"/>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90011" y="1231190"/>
            <a:ext cx="5994637" cy="984885"/>
          </a:xfrm>
          <a:prstGeom prst="rect">
            <a:avLst/>
          </a:prstGeom>
        </p:spPr>
        <p:txBody>
          <a:bodyPr wrap="square">
            <a:spAutoFit/>
          </a:bodyPr>
          <a:lstStyle/>
          <a:p>
            <a:r>
              <a:rPr lang="de-DE" sz="2200" b="1" dirty="0">
                <a:solidFill>
                  <a:schemeClr val="accent2">
                    <a:lumMod val="50000"/>
                    <a:lumOff val="50000"/>
                  </a:schemeClr>
                </a:solidFill>
                <a:latin typeface="Candara" panose="020E0502030303020204" pitchFamily="34" charset="0"/>
                <a:ea typeface="SimSun" panose="02010600030101010101" pitchFamily="2" charset="-122"/>
                <a:cs typeface="Albany AMT" panose="020B0604020202020204" pitchFamily="34" charset="0"/>
              </a:rPr>
              <a:t>Becca Scranton, MPH</a:t>
            </a:r>
            <a:br>
              <a:rPr lang="en-US" sz="2200" b="1" dirty="0">
                <a:solidFill>
                  <a:srgbClr val="D2302C">
                    <a:lumMod val="75000"/>
                  </a:srgbClr>
                </a:solidFill>
                <a:latin typeface="Candara" panose="020E0502030303020204" pitchFamily="34" charset="0"/>
                <a:ea typeface="SimSun" panose="02010600030101010101" pitchFamily="2" charset="-122"/>
                <a:cs typeface="Albany AMT" panose="020B0604020202020204" pitchFamily="34" charset="0"/>
              </a:rPr>
            </a:br>
            <a:r>
              <a:rPr lang="en-US" dirty="0">
                <a:solidFill>
                  <a:srgbClr val="0F5485">
                    <a:lumMod val="50000"/>
                  </a:srgbClr>
                </a:solidFill>
                <a:latin typeface="Candara" panose="020E0502030303020204" pitchFamily="34" charset="0"/>
                <a:ea typeface="SimSun" panose="02010600030101010101" pitchFamily="2" charset="-122"/>
                <a:cs typeface="Albany AMT" panose="020B0604020202020204" pitchFamily="34" charset="0"/>
              </a:rPr>
              <a:t>STD Control Program Manager</a:t>
            </a:r>
          </a:p>
          <a:p>
            <a:r>
              <a:rPr lang="en-US" dirty="0">
                <a:solidFill>
                  <a:srgbClr val="0F5485">
                    <a:lumMod val="50000"/>
                  </a:srgbClr>
                </a:solidFill>
                <a:latin typeface="Candara" panose="020E0502030303020204" pitchFamily="34" charset="0"/>
                <a:ea typeface="SimSun" panose="02010600030101010101" pitchFamily="2" charset="-122"/>
                <a:cs typeface="Albany AMT" panose="020B0604020202020204" pitchFamily="34" charset="0"/>
              </a:rPr>
              <a:t>Arizona Department of Health Services </a:t>
            </a:r>
            <a:endParaRPr lang="en-US" dirty="0">
              <a:solidFill>
                <a:prstClr val="black"/>
              </a:solidFill>
            </a:endParaRPr>
          </a:p>
        </p:txBody>
      </p:sp>
      <p:grpSp>
        <p:nvGrpSpPr>
          <p:cNvPr id="10" name="Group 9">
            <a:extLst>
              <a:ext uri="{C183D7F6-B498-43B3-948B-1728B52AA6E4}">
                <adec:decorative xmlns:adec="http://schemas.microsoft.com/office/drawing/2017/decorative" val="1"/>
              </a:ext>
            </a:extLst>
          </p:cNvPr>
          <p:cNvGrpSpPr/>
          <p:nvPr/>
        </p:nvGrpSpPr>
        <p:grpSpPr>
          <a:xfrm>
            <a:off x="4750051" y="2970957"/>
            <a:ext cx="1110614" cy="1238885"/>
            <a:chOff x="0" y="0"/>
            <a:chExt cx="1632456" cy="1789531"/>
          </a:xfrm>
        </p:grpSpPr>
        <p:sp>
          <p:nvSpPr>
            <p:cNvPr id="28" name="Oval 27"/>
            <p:cNvSpPr/>
            <p:nvPr/>
          </p:nvSpPr>
          <p:spPr>
            <a:xfrm>
              <a:off x="532932" y="207563"/>
              <a:ext cx="600075" cy="605790"/>
            </a:xfrm>
            <a:prstGeom prst="ellipse">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29" name="Round Same Side Corner Rectangle 28"/>
            <p:cNvSpPr/>
            <p:nvPr/>
          </p:nvSpPr>
          <p:spPr>
            <a:xfrm>
              <a:off x="370248" y="880741"/>
              <a:ext cx="948055" cy="605790"/>
            </a:xfrm>
            <a:prstGeom prst="round2SameRect">
              <a:avLst>
                <a:gd name="adj1" fmla="val 47529"/>
                <a:gd name="adj2" fmla="val 0"/>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30" name="Oval 29"/>
            <p:cNvSpPr/>
            <p:nvPr/>
          </p:nvSpPr>
          <p:spPr>
            <a:xfrm>
              <a:off x="0" y="0"/>
              <a:ext cx="1632456" cy="1789531"/>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sp>
        <p:nvSpPr>
          <p:cNvPr id="12" name="Oval 11">
            <a:extLst>
              <a:ext uri="{C183D7F6-B498-43B3-948B-1728B52AA6E4}">
                <adec:decorative xmlns:adec="http://schemas.microsoft.com/office/drawing/2017/decorative" val="1"/>
              </a:ext>
            </a:extLst>
          </p:cNvPr>
          <p:cNvSpPr/>
          <p:nvPr/>
        </p:nvSpPr>
        <p:spPr>
          <a:xfrm>
            <a:off x="6612255" y="5822315"/>
            <a:ext cx="407670" cy="419100"/>
          </a:xfrm>
          <a:prstGeom prst="ellipse">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3" name="Round Same Side Corner Rectangle 12">
            <a:extLst>
              <a:ext uri="{C183D7F6-B498-43B3-948B-1728B52AA6E4}">
                <adec:decorative xmlns:adec="http://schemas.microsoft.com/office/drawing/2017/decorative" val="1"/>
              </a:ext>
            </a:extLst>
          </p:cNvPr>
          <p:cNvSpPr/>
          <p:nvPr/>
        </p:nvSpPr>
        <p:spPr>
          <a:xfrm>
            <a:off x="6501815" y="6288407"/>
            <a:ext cx="644525" cy="419100"/>
          </a:xfrm>
          <a:prstGeom prst="round2SameRect">
            <a:avLst>
              <a:gd name="adj1" fmla="val 47529"/>
              <a:gd name="adj2" fmla="val 0"/>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4" name="Oval 13">
            <a:extLst>
              <a:ext uri="{C183D7F6-B498-43B3-948B-1728B52AA6E4}">
                <adec:decorative xmlns:adec="http://schemas.microsoft.com/office/drawing/2017/decorative" val="1"/>
              </a:ext>
            </a:extLst>
          </p:cNvPr>
          <p:cNvSpPr/>
          <p:nvPr/>
        </p:nvSpPr>
        <p:spPr>
          <a:xfrm>
            <a:off x="6248426" y="5695378"/>
            <a:ext cx="1110615" cy="1238885"/>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nvGrpSpPr>
          <p:cNvPr id="16" name="Group 15">
            <a:extLst>
              <a:ext uri="{C183D7F6-B498-43B3-948B-1728B52AA6E4}">
                <adec:decorative xmlns:adec="http://schemas.microsoft.com/office/drawing/2017/decorative" val="1"/>
              </a:ext>
            </a:extLst>
          </p:cNvPr>
          <p:cNvGrpSpPr/>
          <p:nvPr/>
        </p:nvGrpSpPr>
        <p:grpSpPr>
          <a:xfrm>
            <a:off x="7876858" y="1550354"/>
            <a:ext cx="1110614" cy="1238885"/>
            <a:chOff x="0" y="0"/>
            <a:chExt cx="1632456" cy="1789531"/>
          </a:xfrm>
          <a:noFill/>
        </p:grpSpPr>
        <p:sp>
          <p:nvSpPr>
            <p:cNvPr id="25" name="Oval 24"/>
            <p:cNvSpPr/>
            <p:nvPr/>
          </p:nvSpPr>
          <p:spPr>
            <a:xfrm>
              <a:off x="532932" y="207563"/>
              <a:ext cx="600075" cy="605790"/>
            </a:xfrm>
            <a:prstGeom prst="ellipse">
              <a:avLst/>
            </a:prstGeom>
            <a:grp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26" name="Round Same Side Corner Rectangle 25"/>
            <p:cNvSpPr/>
            <p:nvPr/>
          </p:nvSpPr>
          <p:spPr>
            <a:xfrm>
              <a:off x="370248" y="880741"/>
              <a:ext cx="948055" cy="605790"/>
            </a:xfrm>
            <a:prstGeom prst="round2SameRect">
              <a:avLst>
                <a:gd name="adj1" fmla="val 47529"/>
                <a:gd name="adj2" fmla="val 0"/>
              </a:avLst>
            </a:prstGeom>
            <a:grp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27" name="Oval 26"/>
            <p:cNvSpPr/>
            <p:nvPr/>
          </p:nvSpPr>
          <p:spPr>
            <a:xfrm>
              <a:off x="0" y="0"/>
              <a:ext cx="1632456" cy="1789531"/>
            </a:xfrm>
            <a:prstGeom prst="ellipse">
              <a:avLst/>
            </a:prstGeom>
            <a:grp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grpSp>
        <p:nvGrpSpPr>
          <p:cNvPr id="18" name="Group 17">
            <a:extLst>
              <a:ext uri="{C183D7F6-B498-43B3-948B-1728B52AA6E4}">
                <adec:decorative xmlns:adec="http://schemas.microsoft.com/office/drawing/2017/decorative" val="1"/>
              </a:ext>
            </a:extLst>
          </p:cNvPr>
          <p:cNvGrpSpPr/>
          <p:nvPr/>
        </p:nvGrpSpPr>
        <p:grpSpPr>
          <a:xfrm>
            <a:off x="1937386" y="4857178"/>
            <a:ext cx="1110614" cy="1238885"/>
            <a:chOff x="0" y="0"/>
            <a:chExt cx="1632456" cy="1789531"/>
          </a:xfrm>
        </p:grpSpPr>
        <p:sp>
          <p:nvSpPr>
            <p:cNvPr id="22" name="Oval 21">
              <a:extLst>
                <a:ext uri="{C183D7F6-B498-43B3-948B-1728B52AA6E4}">
                  <adec:decorative xmlns:adec="http://schemas.microsoft.com/office/drawing/2017/decorative" val="1"/>
                </a:ext>
              </a:extLst>
            </p:cNvPr>
            <p:cNvSpPr/>
            <p:nvPr/>
          </p:nvSpPr>
          <p:spPr>
            <a:xfrm>
              <a:off x="511073" y="180358"/>
              <a:ext cx="600075" cy="605790"/>
            </a:xfrm>
            <a:prstGeom prst="ellipse">
              <a:avLst/>
            </a:prstGeom>
            <a:solidFill>
              <a:schemeClr val="bg1">
                <a:lumMod val="65000"/>
              </a:schemeClr>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23" name="Round Same Side Corner Rectangle 22">
              <a:extLst>
                <a:ext uri="{C183D7F6-B498-43B3-948B-1728B52AA6E4}">
                  <adec:decorative xmlns:adec="http://schemas.microsoft.com/office/drawing/2017/decorative" val="1"/>
                </a:ext>
              </a:extLst>
            </p:cNvPr>
            <p:cNvSpPr/>
            <p:nvPr/>
          </p:nvSpPr>
          <p:spPr>
            <a:xfrm>
              <a:off x="348390" y="853535"/>
              <a:ext cx="948055" cy="605790"/>
            </a:xfrm>
            <a:prstGeom prst="round2SameRect">
              <a:avLst>
                <a:gd name="adj1" fmla="val 47529"/>
                <a:gd name="adj2" fmla="val 0"/>
              </a:avLst>
            </a:prstGeom>
            <a:solidFill>
              <a:schemeClr val="bg1">
                <a:lumMod val="65000"/>
              </a:schemeClr>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24" name="Oval 23">
              <a:extLst>
                <a:ext uri="{C183D7F6-B498-43B3-948B-1728B52AA6E4}">
                  <adec:decorative xmlns:adec="http://schemas.microsoft.com/office/drawing/2017/decorative" val="1"/>
                </a:ext>
              </a:extLst>
            </p:cNvPr>
            <p:cNvSpPr/>
            <p:nvPr/>
          </p:nvSpPr>
          <p:spPr>
            <a:xfrm>
              <a:off x="0" y="0"/>
              <a:ext cx="1632456" cy="1789531"/>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cxnSp>
        <p:nvCxnSpPr>
          <p:cNvPr id="31" name="Straight Connector 30">
            <a:extLst>
              <a:ext uri="{C183D7F6-B498-43B3-948B-1728B52AA6E4}">
                <adec:decorative xmlns:adec="http://schemas.microsoft.com/office/drawing/2017/decorative" val="1"/>
              </a:ext>
            </a:extLst>
          </p:cNvPr>
          <p:cNvCxnSpPr/>
          <p:nvPr/>
        </p:nvCxnSpPr>
        <p:spPr>
          <a:xfrm flipH="1" flipV="1">
            <a:off x="5879717" y="4115222"/>
            <a:ext cx="307975" cy="173355"/>
          </a:xfrm>
          <a:prstGeom prst="line">
            <a:avLst/>
          </a:prstGeom>
          <a:ln w="571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C183D7F6-B498-43B3-948B-1728B52AA6E4}">
                <adec:decorative xmlns:adec="http://schemas.microsoft.com/office/drawing/2017/decorative" val="1"/>
              </a:ext>
            </a:extLst>
          </p:cNvPr>
          <p:cNvCxnSpPr/>
          <p:nvPr/>
        </p:nvCxnSpPr>
        <p:spPr>
          <a:xfrm flipH="1">
            <a:off x="6781800" y="5206427"/>
            <a:ext cx="0" cy="356235"/>
          </a:xfrm>
          <a:prstGeom prst="line">
            <a:avLst/>
          </a:prstGeom>
          <a:ln w="571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C183D7F6-B498-43B3-948B-1728B52AA6E4}">
                <adec:decorative xmlns:adec="http://schemas.microsoft.com/office/drawing/2017/decorative" val="1"/>
              </a:ext>
            </a:extLst>
          </p:cNvPr>
          <p:cNvCxnSpPr/>
          <p:nvPr/>
        </p:nvCxnSpPr>
        <p:spPr>
          <a:xfrm flipH="1">
            <a:off x="4389421" y="4123163"/>
            <a:ext cx="307975" cy="173355"/>
          </a:xfrm>
          <a:prstGeom prst="line">
            <a:avLst/>
          </a:prstGeom>
          <a:ln w="571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pic>
        <p:nvPicPr>
          <p:cNvPr id="34" name="Picture 33">
            <a:extLst>
              <a:ext uri="{C183D7F6-B498-43B3-948B-1728B52AA6E4}">
                <adec:decorative xmlns:adec="http://schemas.microsoft.com/office/drawing/2017/decorative" val="1"/>
              </a:ext>
            </a:extLst>
          </p:cNvPr>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84291" y="4267203"/>
            <a:ext cx="778510" cy="744220"/>
          </a:xfrm>
          <a:prstGeom prst="ellipse">
            <a:avLst/>
          </a:prstGeom>
          <a:ln w="57150">
            <a:solidFill>
              <a:schemeClr val="accent4"/>
            </a:solidFill>
          </a:ln>
        </p:spPr>
      </p:pic>
      <p:cxnSp>
        <p:nvCxnSpPr>
          <p:cNvPr id="35" name="Straight Connector 34">
            <a:extLst>
              <a:ext uri="{C183D7F6-B498-43B3-948B-1728B52AA6E4}">
                <adec:decorative xmlns:adec="http://schemas.microsoft.com/office/drawing/2017/decorative" val="1"/>
              </a:ext>
            </a:extLst>
          </p:cNvPr>
          <p:cNvCxnSpPr/>
          <p:nvPr/>
        </p:nvCxnSpPr>
        <p:spPr>
          <a:xfrm flipH="1">
            <a:off x="3090257" y="4840771"/>
            <a:ext cx="307975" cy="173355"/>
          </a:xfrm>
          <a:prstGeom prst="line">
            <a:avLst/>
          </a:prstGeom>
          <a:ln w="57150" cap="rnd">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C183D7F6-B498-43B3-948B-1728B52AA6E4}">
                <adec:decorative xmlns:adec="http://schemas.microsoft.com/office/drawing/2017/decorative" val="1"/>
              </a:ext>
            </a:extLst>
          </p:cNvPr>
          <p:cNvCxnSpPr/>
          <p:nvPr/>
        </p:nvCxnSpPr>
        <p:spPr>
          <a:xfrm flipH="1" flipV="1">
            <a:off x="3044825" y="5992659"/>
            <a:ext cx="307975" cy="173355"/>
          </a:xfrm>
          <a:prstGeom prst="line">
            <a:avLst/>
          </a:prstGeom>
          <a:ln w="57150" cap="rnd">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C183D7F6-B498-43B3-948B-1728B52AA6E4}">
                <adec:decorative xmlns:adec="http://schemas.microsoft.com/office/drawing/2017/decorative" val="1"/>
              </a:ext>
            </a:extLst>
          </p:cNvPr>
          <p:cNvGrpSpPr/>
          <p:nvPr/>
        </p:nvGrpSpPr>
        <p:grpSpPr>
          <a:xfrm>
            <a:off x="3246121" y="6185926"/>
            <a:ext cx="1110614" cy="1238885"/>
            <a:chOff x="0" y="0"/>
            <a:chExt cx="1632456" cy="1789531"/>
          </a:xfrm>
        </p:grpSpPr>
        <p:sp>
          <p:nvSpPr>
            <p:cNvPr id="39" name="Oval 38">
              <a:extLst>
                <a:ext uri="{C183D7F6-B498-43B3-948B-1728B52AA6E4}">
                  <adec:decorative xmlns:adec="http://schemas.microsoft.com/office/drawing/2017/decorative" val="1"/>
                </a:ext>
              </a:extLst>
            </p:cNvPr>
            <p:cNvSpPr/>
            <p:nvPr/>
          </p:nvSpPr>
          <p:spPr>
            <a:xfrm>
              <a:off x="511073" y="180358"/>
              <a:ext cx="600075" cy="605790"/>
            </a:xfrm>
            <a:prstGeom prst="ellipse">
              <a:avLst/>
            </a:prstGeom>
            <a:solidFill>
              <a:schemeClr val="bg1">
                <a:lumMod val="65000"/>
              </a:schemeClr>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40" name="Round Same Side Corner Rectangle 39">
              <a:extLst>
                <a:ext uri="{C183D7F6-B498-43B3-948B-1728B52AA6E4}">
                  <adec:decorative xmlns:adec="http://schemas.microsoft.com/office/drawing/2017/decorative" val="1"/>
                </a:ext>
              </a:extLst>
            </p:cNvPr>
            <p:cNvSpPr/>
            <p:nvPr/>
          </p:nvSpPr>
          <p:spPr>
            <a:xfrm>
              <a:off x="348390" y="853535"/>
              <a:ext cx="948055" cy="605790"/>
            </a:xfrm>
            <a:prstGeom prst="round2SameRect">
              <a:avLst>
                <a:gd name="adj1" fmla="val 47529"/>
                <a:gd name="adj2" fmla="val 0"/>
              </a:avLst>
            </a:prstGeom>
            <a:solidFill>
              <a:schemeClr val="bg1">
                <a:lumMod val="65000"/>
              </a:schemeClr>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41" name="Oval 40">
              <a:extLst>
                <a:ext uri="{C183D7F6-B498-43B3-948B-1728B52AA6E4}">
                  <adec:decorative xmlns:adec="http://schemas.microsoft.com/office/drawing/2017/decorative" val="1"/>
                </a:ext>
              </a:extLst>
            </p:cNvPr>
            <p:cNvSpPr/>
            <p:nvPr/>
          </p:nvSpPr>
          <p:spPr>
            <a:xfrm>
              <a:off x="0" y="0"/>
              <a:ext cx="1632456" cy="1789531"/>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cxnSp>
        <p:nvCxnSpPr>
          <p:cNvPr id="42" name="Straight Connector 41">
            <a:extLst>
              <a:ext uri="{C183D7F6-B498-43B3-948B-1728B52AA6E4}">
                <adec:decorative xmlns:adec="http://schemas.microsoft.com/office/drawing/2017/decorative" val="1"/>
              </a:ext>
            </a:extLst>
          </p:cNvPr>
          <p:cNvCxnSpPr/>
          <p:nvPr/>
        </p:nvCxnSpPr>
        <p:spPr>
          <a:xfrm flipH="1">
            <a:off x="4187944" y="5992659"/>
            <a:ext cx="307975" cy="173355"/>
          </a:xfrm>
          <a:prstGeom prst="line">
            <a:avLst/>
          </a:prstGeom>
          <a:ln w="57150" cap="rnd">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3" name="Group 42">
            <a:extLst>
              <a:ext uri="{C183D7F6-B498-43B3-948B-1728B52AA6E4}">
                <adec:decorative xmlns:adec="http://schemas.microsoft.com/office/drawing/2017/decorative" val="1"/>
              </a:ext>
            </a:extLst>
          </p:cNvPr>
          <p:cNvGrpSpPr/>
          <p:nvPr/>
        </p:nvGrpSpPr>
        <p:grpSpPr>
          <a:xfrm>
            <a:off x="4528186" y="4933378"/>
            <a:ext cx="1110614" cy="1238885"/>
            <a:chOff x="-279198" y="-31211"/>
            <a:chExt cx="1632456" cy="1789531"/>
          </a:xfrm>
        </p:grpSpPr>
        <p:sp>
          <p:nvSpPr>
            <p:cNvPr id="44" name="Oval 43">
              <a:extLst>
                <a:ext uri="{C183D7F6-B498-43B3-948B-1728B52AA6E4}">
                  <adec:decorative xmlns:adec="http://schemas.microsoft.com/office/drawing/2017/decorative" val="1"/>
                </a:ext>
              </a:extLst>
            </p:cNvPr>
            <p:cNvSpPr/>
            <p:nvPr/>
          </p:nvSpPr>
          <p:spPr>
            <a:xfrm>
              <a:off x="231877" y="149145"/>
              <a:ext cx="600075" cy="605790"/>
            </a:xfrm>
            <a:prstGeom prst="ellipse">
              <a:avLst/>
            </a:prstGeom>
            <a:solidFill>
              <a:schemeClr val="bg1">
                <a:lumMod val="65000"/>
              </a:schemeClr>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45" name="Round Same Side Corner Rectangle 44">
              <a:extLst>
                <a:ext uri="{C183D7F6-B498-43B3-948B-1728B52AA6E4}">
                  <adec:decorative xmlns:adec="http://schemas.microsoft.com/office/drawing/2017/decorative" val="1"/>
                </a:ext>
              </a:extLst>
            </p:cNvPr>
            <p:cNvSpPr/>
            <p:nvPr/>
          </p:nvSpPr>
          <p:spPr>
            <a:xfrm>
              <a:off x="69192" y="822324"/>
              <a:ext cx="948055" cy="605790"/>
            </a:xfrm>
            <a:prstGeom prst="round2SameRect">
              <a:avLst>
                <a:gd name="adj1" fmla="val 47529"/>
                <a:gd name="adj2" fmla="val 0"/>
              </a:avLst>
            </a:prstGeom>
            <a:solidFill>
              <a:schemeClr val="bg1">
                <a:lumMod val="65000"/>
              </a:schemeClr>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46" name="Oval 45">
              <a:extLst>
                <a:ext uri="{C183D7F6-B498-43B3-948B-1728B52AA6E4}">
                  <adec:decorative xmlns:adec="http://schemas.microsoft.com/office/drawing/2017/decorative" val="1"/>
                </a:ext>
              </a:extLst>
            </p:cNvPr>
            <p:cNvSpPr/>
            <p:nvPr/>
          </p:nvSpPr>
          <p:spPr>
            <a:xfrm>
              <a:off x="-279198" y="-31211"/>
              <a:ext cx="1632456" cy="1789531"/>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cxnSp>
        <p:nvCxnSpPr>
          <p:cNvPr id="47" name="Straight Connector 46">
            <a:extLst>
              <a:ext uri="{C183D7F6-B498-43B3-948B-1728B52AA6E4}">
                <adec:decorative xmlns:adec="http://schemas.microsoft.com/office/drawing/2017/decorative" val="1"/>
              </a:ext>
            </a:extLst>
          </p:cNvPr>
          <p:cNvCxnSpPr/>
          <p:nvPr/>
        </p:nvCxnSpPr>
        <p:spPr>
          <a:xfrm flipH="1">
            <a:off x="7593375" y="6286665"/>
            <a:ext cx="365760" cy="0"/>
          </a:xfrm>
          <a:prstGeom prst="line">
            <a:avLst/>
          </a:prstGeom>
          <a:ln w="571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48" name="Oval 47">
            <a:extLst>
              <a:ext uri="{C183D7F6-B498-43B3-948B-1728B52AA6E4}">
                <adec:decorative xmlns:adec="http://schemas.microsoft.com/office/drawing/2017/decorative" val="1"/>
              </a:ext>
            </a:extLst>
          </p:cNvPr>
          <p:cNvSpPr/>
          <p:nvPr/>
        </p:nvSpPr>
        <p:spPr>
          <a:xfrm>
            <a:off x="8001088" y="3943672"/>
            <a:ext cx="1110615" cy="1238885"/>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pic>
        <p:nvPicPr>
          <p:cNvPr id="49" name="Picture 48">
            <a:extLst>
              <a:ext uri="{C183D7F6-B498-43B3-948B-1728B52AA6E4}">
                <adec:decorative xmlns:adec="http://schemas.microsoft.com/office/drawing/2017/decorative" val="1"/>
              </a:ext>
            </a:extLst>
          </p:cNvPr>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60069" y="5869307"/>
            <a:ext cx="778510" cy="744220"/>
          </a:xfrm>
          <a:prstGeom prst="ellipse">
            <a:avLst/>
          </a:prstGeom>
          <a:ln w="57150">
            <a:solidFill>
              <a:schemeClr val="accent4"/>
            </a:solidFill>
          </a:ln>
        </p:spPr>
      </p:pic>
      <p:sp>
        <p:nvSpPr>
          <p:cNvPr id="52" name="Oval 51">
            <a:extLst>
              <a:ext uri="{C183D7F6-B498-43B3-948B-1728B52AA6E4}">
                <adec:decorative xmlns:adec="http://schemas.microsoft.com/office/drawing/2017/decorative" val="1"/>
              </a:ext>
            </a:extLst>
          </p:cNvPr>
          <p:cNvSpPr/>
          <p:nvPr/>
        </p:nvSpPr>
        <p:spPr>
          <a:xfrm>
            <a:off x="8355330" y="4096019"/>
            <a:ext cx="407670" cy="419100"/>
          </a:xfrm>
          <a:prstGeom prst="ellipse">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53" name="Round Same Side Corner Rectangle 52">
            <a:extLst>
              <a:ext uri="{C183D7F6-B498-43B3-948B-1728B52AA6E4}">
                <adec:decorative xmlns:adec="http://schemas.microsoft.com/office/drawing/2017/decorative" val="1"/>
              </a:ext>
            </a:extLst>
          </p:cNvPr>
          <p:cNvSpPr/>
          <p:nvPr/>
        </p:nvSpPr>
        <p:spPr>
          <a:xfrm>
            <a:off x="8244959" y="4562107"/>
            <a:ext cx="644525" cy="419100"/>
          </a:xfrm>
          <a:prstGeom prst="round2SameRect">
            <a:avLst>
              <a:gd name="adj1" fmla="val 47529"/>
              <a:gd name="adj2" fmla="val 0"/>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cxnSp>
        <p:nvCxnSpPr>
          <p:cNvPr id="55" name="Straight Connector 54">
            <a:extLst>
              <a:ext uri="{C183D7F6-B498-43B3-948B-1728B52AA6E4}">
                <adec:decorative xmlns:adec="http://schemas.microsoft.com/office/drawing/2017/decorative" val="1"/>
              </a:ext>
            </a:extLst>
          </p:cNvPr>
          <p:cNvCxnSpPr/>
          <p:nvPr/>
        </p:nvCxnSpPr>
        <p:spPr>
          <a:xfrm flipH="1">
            <a:off x="8539797" y="5358827"/>
            <a:ext cx="0" cy="356235"/>
          </a:xfrm>
          <a:prstGeom prst="line">
            <a:avLst/>
          </a:prstGeom>
          <a:ln w="571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C183D7F6-B498-43B3-948B-1728B52AA6E4}">
                <adec:decorative xmlns:adec="http://schemas.microsoft.com/office/drawing/2017/decorative" val="1"/>
              </a:ext>
            </a:extLst>
          </p:cNvPr>
          <p:cNvCxnSpPr/>
          <p:nvPr/>
        </p:nvCxnSpPr>
        <p:spPr>
          <a:xfrm flipH="1" flipV="1">
            <a:off x="7788910" y="3810002"/>
            <a:ext cx="274320" cy="190068"/>
          </a:xfrm>
          <a:prstGeom prst="line">
            <a:avLst/>
          </a:prstGeom>
          <a:ln w="571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pic>
        <p:nvPicPr>
          <p:cNvPr id="57" name="Picture 56">
            <a:extLst>
              <a:ext uri="{C183D7F6-B498-43B3-948B-1728B52AA6E4}">
                <adec:decorative xmlns:adec="http://schemas.microsoft.com/office/drawing/2017/decorative" val="1"/>
              </a:ext>
            </a:extLst>
          </p:cNvPr>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94797" y="3048003"/>
            <a:ext cx="778510" cy="744220"/>
          </a:xfrm>
          <a:prstGeom prst="ellipse">
            <a:avLst/>
          </a:prstGeom>
          <a:ln w="57150">
            <a:solidFill>
              <a:schemeClr val="accent4"/>
            </a:solidFill>
          </a:ln>
        </p:spPr>
      </p:pic>
      <p:cxnSp>
        <p:nvCxnSpPr>
          <p:cNvPr id="59" name="Straight Connector 58">
            <a:extLst>
              <a:ext uri="{C183D7F6-B498-43B3-948B-1728B52AA6E4}">
                <adec:decorative xmlns:adec="http://schemas.microsoft.com/office/drawing/2017/decorative" val="1"/>
              </a:ext>
            </a:extLst>
          </p:cNvPr>
          <p:cNvCxnSpPr/>
          <p:nvPr/>
        </p:nvCxnSpPr>
        <p:spPr>
          <a:xfrm flipH="1">
            <a:off x="7593379" y="2618321"/>
            <a:ext cx="272235" cy="277399"/>
          </a:xfrm>
          <a:prstGeom prst="line">
            <a:avLst/>
          </a:prstGeom>
          <a:ln w="57150" cap="rnd">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Oval 59">
            <a:extLst>
              <a:ext uri="{C183D7F6-B498-43B3-948B-1728B52AA6E4}">
                <adec:decorative xmlns:adec="http://schemas.microsoft.com/office/drawing/2017/decorative" val="1"/>
              </a:ext>
            </a:extLst>
          </p:cNvPr>
          <p:cNvSpPr/>
          <p:nvPr/>
        </p:nvSpPr>
        <p:spPr>
          <a:xfrm>
            <a:off x="8228806" y="1694045"/>
            <a:ext cx="408251" cy="419387"/>
          </a:xfrm>
          <a:prstGeom prst="ellipse">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61" name="Round Same Side Corner Rectangle 60">
            <a:extLst>
              <a:ext uri="{C183D7F6-B498-43B3-948B-1728B52AA6E4}">
                <adec:decorative xmlns:adec="http://schemas.microsoft.com/office/drawing/2017/decorative" val="1"/>
              </a:ext>
            </a:extLst>
          </p:cNvPr>
          <p:cNvSpPr/>
          <p:nvPr/>
        </p:nvSpPr>
        <p:spPr>
          <a:xfrm>
            <a:off x="8118126" y="2160147"/>
            <a:ext cx="644993" cy="419387"/>
          </a:xfrm>
          <a:prstGeom prst="round2SameRect">
            <a:avLst>
              <a:gd name="adj1" fmla="val 47529"/>
              <a:gd name="adj2" fmla="val 0"/>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66" name="Oval 65">
            <a:extLst>
              <a:ext uri="{C183D7F6-B498-43B3-948B-1728B52AA6E4}">
                <adec:decorative xmlns:adec="http://schemas.microsoft.com/office/drawing/2017/decorative" val="1"/>
              </a:ext>
            </a:extLst>
          </p:cNvPr>
          <p:cNvSpPr/>
          <p:nvPr/>
        </p:nvSpPr>
        <p:spPr>
          <a:xfrm>
            <a:off x="3526536" y="4212336"/>
            <a:ext cx="731520" cy="73152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67" name="Oval 66">
            <a:extLst>
              <a:ext uri="{C183D7F6-B498-43B3-948B-1728B52AA6E4}">
                <adec:decorative xmlns:adec="http://schemas.microsoft.com/office/drawing/2017/decorative" val="1"/>
              </a:ext>
            </a:extLst>
          </p:cNvPr>
          <p:cNvSpPr/>
          <p:nvPr/>
        </p:nvSpPr>
        <p:spPr>
          <a:xfrm>
            <a:off x="3626365" y="4316584"/>
            <a:ext cx="530352" cy="530352"/>
          </a:xfrm>
          <a:prstGeom prst="ellipse">
            <a:avLst/>
          </a:prstGeom>
          <a:solidFill>
            <a:schemeClr val="accent2">
              <a:lumMod val="10000"/>
              <a:lumOff val="90000"/>
            </a:schemeClr>
          </a:solidFill>
          <a:ln w="38100">
            <a:solidFill>
              <a:schemeClr val="accent5">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69" name="Oval 68">
            <a:extLst>
              <a:ext uri="{C183D7F6-B498-43B3-948B-1728B52AA6E4}">
                <adec:decorative xmlns:adec="http://schemas.microsoft.com/office/drawing/2017/decorative" val="1"/>
              </a:ext>
            </a:extLst>
          </p:cNvPr>
          <p:cNvSpPr/>
          <p:nvPr/>
        </p:nvSpPr>
        <p:spPr>
          <a:xfrm>
            <a:off x="8462196" y="2338285"/>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0" name="Picture 5">
            <a:extLst>
              <a:ext uri="{C183D7F6-B498-43B3-948B-1728B52AA6E4}">
                <adec:decorative xmlns:adec="http://schemas.microsoft.com/office/drawing/2017/decorative" val="1"/>
              </a:ext>
            </a:extLst>
          </p:cNvPr>
          <p:cNvPicPr>
            <a:picLocks noChangeAspect="1" noChangeArrowheads="1"/>
          </p:cNvPicPr>
          <p:nvPr/>
        </p:nvPicPr>
        <p:blipFill>
          <a:blip r:embed="rId6"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62196" y="2338406"/>
            <a:ext cx="548640" cy="526945"/>
          </a:xfrm>
          <a:prstGeom prst="ellipse">
            <a:avLst/>
          </a:prstGeom>
          <a:noFill/>
          <a:ln w="38100">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a:extLst>
              <a:ext uri="{FF2B5EF4-FFF2-40B4-BE49-F238E27FC236}">
                <a16:creationId xmlns:a16="http://schemas.microsoft.com/office/drawing/2014/main" id="{8E1240B3-83F4-8C4E-B900-1686930B9442}"/>
              </a:ext>
            </a:extLst>
          </p:cNvPr>
          <p:cNvSpPr>
            <a:spLocks noGrp="1"/>
          </p:cNvSpPr>
          <p:nvPr>
            <p:ph type="sldNum" sz="quarter" idx="12"/>
          </p:nvPr>
        </p:nvSpPr>
        <p:spPr/>
        <p:txBody>
          <a:bodyPr/>
          <a:lstStyle/>
          <a:p>
            <a:fld id="{BE4E745B-3CB0-457F-B31F-44264F30D002}" type="slidenum">
              <a:rPr lang="en-US" smtClean="0"/>
              <a:t>1</a:t>
            </a:fld>
            <a:endParaRPr lang="en-US"/>
          </a:p>
        </p:txBody>
      </p:sp>
    </p:spTree>
    <p:extLst>
      <p:ext uri="{BB962C8B-B14F-4D97-AF65-F5344CB8AC3E}">
        <p14:creationId xmlns:p14="http://schemas.microsoft.com/office/powerpoint/2010/main" val="554371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367"/>
    </mc:Choice>
    <mc:Fallback xmlns="">
      <p:transition spd="slow" advTm="63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90750A-435B-4DD8-AD7E-6F8A099E07CD}"/>
              </a:ext>
            </a:extLst>
          </p:cNvPr>
          <p:cNvSpPr>
            <a:spLocks noGrp="1"/>
          </p:cNvSpPr>
          <p:nvPr>
            <p:ph type="title"/>
          </p:nvPr>
        </p:nvSpPr>
        <p:spPr/>
        <p:txBody>
          <a:bodyPr>
            <a:noAutofit/>
          </a:bodyPr>
          <a:lstStyle/>
          <a:p>
            <a:r>
              <a:rPr lang="en-US" sz="3600" b="1" dirty="0">
                <a:solidFill>
                  <a:schemeClr val="accent5"/>
                </a:solidFill>
                <a:latin typeface="Fira Sans" panose="020B0503050000020004" pitchFamily="34" charset="0"/>
              </a:rPr>
              <a:t>Gonorrhea</a:t>
            </a:r>
            <a:r>
              <a:rPr lang="en-US" sz="3600" b="1" dirty="0">
                <a:latin typeface="Fira Sans" panose="020B0503050000020004" pitchFamily="34" charset="0"/>
              </a:rPr>
              <a:t> </a:t>
            </a:r>
            <a:r>
              <a:rPr lang="en-US" sz="3600" b="1" dirty="0">
                <a:solidFill>
                  <a:schemeClr val="tx1">
                    <a:lumMod val="50000"/>
                    <a:lumOff val="50000"/>
                  </a:schemeClr>
                </a:solidFill>
                <a:latin typeface="Fira Sans" panose="020B0503050000020004" pitchFamily="34" charset="0"/>
              </a:rPr>
              <a:t>and</a:t>
            </a:r>
            <a:r>
              <a:rPr lang="en-US" sz="3600" b="1" dirty="0">
                <a:latin typeface="Fira Sans" panose="020B0503050000020004" pitchFamily="34" charset="0"/>
              </a:rPr>
              <a:t> </a:t>
            </a:r>
            <a:r>
              <a:rPr lang="en-US" sz="3600" b="1" dirty="0">
                <a:solidFill>
                  <a:schemeClr val="accent4"/>
                </a:solidFill>
                <a:latin typeface="Fira Sans" panose="020B0503050000020004" pitchFamily="34" charset="0"/>
              </a:rPr>
              <a:t>early syphilis </a:t>
            </a:r>
            <a:r>
              <a:rPr lang="en-US" sz="3600" b="1" dirty="0">
                <a:solidFill>
                  <a:schemeClr val="bg1">
                    <a:lumMod val="50000"/>
                  </a:schemeClr>
                </a:solidFill>
                <a:latin typeface="Fira Sans" panose="020B0503050000020004" pitchFamily="34" charset="0"/>
              </a:rPr>
              <a:t>continue to increase. </a:t>
            </a:r>
            <a:endParaRPr lang="en-US" sz="3600" b="1" dirty="0">
              <a:solidFill>
                <a:schemeClr val="tx1">
                  <a:lumMod val="50000"/>
                  <a:lumOff val="50000"/>
                </a:schemeClr>
              </a:solidFill>
              <a:latin typeface="Fira Sans" panose="020B0503050000020004" pitchFamily="34" charset="0"/>
            </a:endParaRPr>
          </a:p>
        </p:txBody>
      </p:sp>
      <p:sp>
        <p:nvSpPr>
          <p:cNvPr id="8" name="TextBox 7">
            <a:extLst>
              <a:ext uri="{FF2B5EF4-FFF2-40B4-BE49-F238E27FC236}">
                <a16:creationId xmlns:a16="http://schemas.microsoft.com/office/drawing/2014/main" id="{B53D1769-053A-44E9-AB8D-D55CF9B991BC}"/>
              </a:ext>
              <a:ext uri="{C183D7F6-B498-43B3-948B-1728B52AA6E4}">
                <adec:decorative xmlns:adec="http://schemas.microsoft.com/office/drawing/2017/decorative" val="1"/>
              </a:ext>
            </a:extLst>
          </p:cNvPr>
          <p:cNvSpPr txBox="1"/>
          <p:nvPr/>
        </p:nvSpPr>
        <p:spPr>
          <a:xfrm>
            <a:off x="628650" y="2416087"/>
            <a:ext cx="3349256" cy="1200329"/>
          </a:xfrm>
          <a:prstGeom prst="rect">
            <a:avLst/>
          </a:prstGeom>
          <a:noFill/>
        </p:spPr>
        <p:txBody>
          <a:bodyPr wrap="square" rtlCol="0">
            <a:spAutoFit/>
          </a:bodyPr>
          <a:lstStyle/>
          <a:p>
            <a:pPr algn="ctr"/>
            <a:r>
              <a:rPr lang="en-US" sz="3600" b="1" dirty="0">
                <a:solidFill>
                  <a:schemeClr val="accent5"/>
                </a:solidFill>
                <a:latin typeface="Fira Sans" panose="020B0503050000020004" pitchFamily="34" charset="0"/>
              </a:rPr>
              <a:t>Gonorrhea </a:t>
            </a:r>
          </a:p>
          <a:p>
            <a:pPr algn="ctr"/>
            <a:r>
              <a:rPr lang="en-US" sz="3600" b="1" dirty="0">
                <a:solidFill>
                  <a:schemeClr val="accent5"/>
                </a:solidFill>
                <a:latin typeface="Fira Sans" panose="020B0503050000020004" pitchFamily="34" charset="0"/>
              </a:rPr>
              <a:t>+6%</a:t>
            </a:r>
          </a:p>
        </p:txBody>
      </p:sp>
      <p:sp>
        <p:nvSpPr>
          <p:cNvPr id="9" name="TextBox 8">
            <a:extLst>
              <a:ext uri="{FF2B5EF4-FFF2-40B4-BE49-F238E27FC236}">
                <a16:creationId xmlns:a16="http://schemas.microsoft.com/office/drawing/2014/main" id="{6F0DA35C-D8DF-4390-B5EC-192B5412F888}"/>
              </a:ext>
              <a:ext uri="{C183D7F6-B498-43B3-948B-1728B52AA6E4}">
                <adec:decorative xmlns:adec="http://schemas.microsoft.com/office/drawing/2017/decorative" val="1"/>
              </a:ext>
            </a:extLst>
          </p:cNvPr>
          <p:cNvSpPr txBox="1"/>
          <p:nvPr/>
        </p:nvSpPr>
        <p:spPr>
          <a:xfrm>
            <a:off x="594868" y="4398520"/>
            <a:ext cx="3618284" cy="1200329"/>
          </a:xfrm>
          <a:prstGeom prst="rect">
            <a:avLst/>
          </a:prstGeom>
          <a:noFill/>
        </p:spPr>
        <p:txBody>
          <a:bodyPr wrap="square" rtlCol="0">
            <a:spAutoFit/>
          </a:bodyPr>
          <a:lstStyle/>
          <a:p>
            <a:pPr algn="ctr"/>
            <a:r>
              <a:rPr lang="en-US" sz="3600" b="1" dirty="0">
                <a:solidFill>
                  <a:schemeClr val="accent4"/>
                </a:solidFill>
                <a:latin typeface="Fira Sans" panose="020B0503050000020004" pitchFamily="34" charset="0"/>
              </a:rPr>
              <a:t>Early Syphilis </a:t>
            </a:r>
          </a:p>
          <a:p>
            <a:pPr algn="ctr"/>
            <a:r>
              <a:rPr lang="en-US" sz="3600" b="1" dirty="0">
                <a:solidFill>
                  <a:schemeClr val="accent4"/>
                </a:solidFill>
                <a:latin typeface="Fira Sans" panose="020B0503050000020004" pitchFamily="34" charset="0"/>
              </a:rPr>
              <a:t>+2%</a:t>
            </a:r>
          </a:p>
        </p:txBody>
      </p:sp>
      <p:sp>
        <p:nvSpPr>
          <p:cNvPr id="10" name="TextBox 9">
            <a:extLst>
              <a:ext uri="{FF2B5EF4-FFF2-40B4-BE49-F238E27FC236}">
                <a16:creationId xmlns:a16="http://schemas.microsoft.com/office/drawing/2014/main" id="{D8609585-0D8F-4751-871F-914A9C2454DC}"/>
              </a:ext>
              <a:ext uri="{C183D7F6-B498-43B3-948B-1728B52AA6E4}">
                <adec:decorative xmlns:adec="http://schemas.microsoft.com/office/drawing/2017/decorative" val="1"/>
              </a:ext>
            </a:extLst>
          </p:cNvPr>
          <p:cNvSpPr txBox="1"/>
          <p:nvPr/>
        </p:nvSpPr>
        <p:spPr>
          <a:xfrm>
            <a:off x="6860688" y="6123542"/>
            <a:ext cx="2254102" cy="369332"/>
          </a:xfrm>
          <a:prstGeom prst="rect">
            <a:avLst/>
          </a:prstGeom>
          <a:noFill/>
        </p:spPr>
        <p:txBody>
          <a:bodyPr wrap="square" rtlCol="0">
            <a:spAutoFit/>
          </a:bodyPr>
          <a:lstStyle/>
          <a:p>
            <a:r>
              <a:rPr lang="en-US" dirty="0">
                <a:solidFill>
                  <a:schemeClr val="bg1">
                    <a:lumMod val="65000"/>
                  </a:schemeClr>
                </a:solidFill>
              </a:rPr>
              <a:t>| *As of 3/8/2021</a:t>
            </a:r>
          </a:p>
        </p:txBody>
      </p:sp>
      <p:graphicFrame>
        <p:nvGraphicFramePr>
          <p:cNvPr id="11" name="Chart 10" descr="There is a line graph showing the change in cases from 2019 to 2020. The 2020 information is as of 3/8/2021. For gonorrhea there was a 6% increase from 15,249 cases to 16,123 cases. For early syphilis there was a 2% increase from 2,485 cases to 2,523 cases.">
            <a:extLst>
              <a:ext uri="{FF2B5EF4-FFF2-40B4-BE49-F238E27FC236}">
                <a16:creationId xmlns:a16="http://schemas.microsoft.com/office/drawing/2014/main" id="{ECB471A7-6B9A-4E55-9A5D-CD6877754D3A}"/>
              </a:ext>
            </a:extLst>
          </p:cNvPr>
          <p:cNvGraphicFramePr>
            <a:graphicFrameLocks/>
          </p:cNvGraphicFramePr>
          <p:nvPr>
            <p:extLst>
              <p:ext uri="{D42A27DB-BD31-4B8C-83A1-F6EECF244321}">
                <p14:modId xmlns:p14="http://schemas.microsoft.com/office/powerpoint/2010/main" val="145585285"/>
              </p:ext>
            </p:extLst>
          </p:nvPr>
        </p:nvGraphicFramePr>
        <p:xfrm>
          <a:off x="3810000" y="2143760"/>
          <a:ext cx="3789680" cy="3728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EE75D49-36B7-4252-9978-55EE06934C93}"/>
              </a:ext>
              <a:ext uri="{C183D7F6-B498-43B3-948B-1728B52AA6E4}">
                <adec:decorative xmlns:adec="http://schemas.microsoft.com/office/drawing/2017/decorative" val="1"/>
              </a:ext>
            </a:extLst>
          </p:cNvPr>
          <p:cNvSpPr txBox="1"/>
          <p:nvPr/>
        </p:nvSpPr>
        <p:spPr>
          <a:xfrm>
            <a:off x="4572000" y="1810994"/>
            <a:ext cx="2794000" cy="369332"/>
          </a:xfrm>
          <a:prstGeom prst="rect">
            <a:avLst/>
          </a:prstGeom>
          <a:noFill/>
        </p:spPr>
        <p:txBody>
          <a:bodyPr wrap="square" rtlCol="0">
            <a:spAutoFit/>
          </a:bodyPr>
          <a:lstStyle/>
          <a:p>
            <a:r>
              <a:rPr lang="en-US" u="sng" dirty="0">
                <a:solidFill>
                  <a:schemeClr val="bg1">
                    <a:lumMod val="65000"/>
                  </a:schemeClr>
                </a:solidFill>
              </a:rPr>
              <a:t>2019</a:t>
            </a:r>
            <a:r>
              <a:rPr lang="en-US" dirty="0"/>
              <a:t>			</a:t>
            </a:r>
            <a:r>
              <a:rPr lang="en-US" u="sng" dirty="0">
                <a:solidFill>
                  <a:schemeClr val="bg1">
                    <a:lumMod val="65000"/>
                  </a:schemeClr>
                </a:solidFill>
              </a:rPr>
              <a:t>2020*</a:t>
            </a:r>
          </a:p>
        </p:txBody>
      </p:sp>
      <p:sp>
        <p:nvSpPr>
          <p:cNvPr id="3" name="Slide Number Placeholder 2">
            <a:extLst>
              <a:ext uri="{FF2B5EF4-FFF2-40B4-BE49-F238E27FC236}">
                <a16:creationId xmlns:a16="http://schemas.microsoft.com/office/drawing/2014/main" id="{CBA0E03B-D2C1-9440-948F-A15BA766E8AD}"/>
              </a:ext>
            </a:extLst>
          </p:cNvPr>
          <p:cNvSpPr>
            <a:spLocks noGrp="1"/>
          </p:cNvSpPr>
          <p:nvPr>
            <p:ph type="sldNum" sz="quarter" idx="12"/>
          </p:nvPr>
        </p:nvSpPr>
        <p:spPr/>
        <p:txBody>
          <a:bodyPr/>
          <a:lstStyle/>
          <a:p>
            <a:fld id="{BE4E745B-3CB0-457F-B31F-44264F30D002}" type="slidenum">
              <a:rPr lang="en-US" smtClean="0"/>
              <a:t>10</a:t>
            </a:fld>
            <a:endParaRPr lang="en-US"/>
          </a:p>
        </p:txBody>
      </p:sp>
    </p:spTree>
    <p:extLst>
      <p:ext uri="{BB962C8B-B14F-4D97-AF65-F5344CB8AC3E}">
        <p14:creationId xmlns:p14="http://schemas.microsoft.com/office/powerpoint/2010/main" val="1719633307"/>
      </p:ext>
    </p:extLst>
  </p:cSld>
  <p:clrMapOvr>
    <a:masterClrMapping/>
  </p:clrMapOvr>
  <mc:AlternateContent xmlns:mc="http://schemas.openxmlformats.org/markup-compatibility/2006" xmlns:p14="http://schemas.microsoft.com/office/powerpoint/2010/main">
    <mc:Choice Requires="p14">
      <p:transition spd="slow" p14:dur="2000" advTm="66120"/>
    </mc:Choice>
    <mc:Fallback xmlns="">
      <p:transition spd="slow" advTm="661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CA2-CCBC-4DFE-80B2-E5EDF1A2BDC7}"/>
              </a:ext>
            </a:extLst>
          </p:cNvPr>
          <p:cNvSpPr>
            <a:spLocks noGrp="1"/>
          </p:cNvSpPr>
          <p:nvPr>
            <p:ph type="title"/>
          </p:nvPr>
        </p:nvSpPr>
        <p:spPr/>
        <p:txBody>
          <a:bodyPr/>
          <a:lstStyle/>
          <a:p>
            <a:r>
              <a:rPr lang="en-US" b="1" dirty="0">
                <a:solidFill>
                  <a:schemeClr val="bg1">
                    <a:lumMod val="50000"/>
                  </a:schemeClr>
                </a:solidFill>
                <a:latin typeface="Fira Sans" panose="020B0503050000020004" pitchFamily="34" charset="0"/>
              </a:rPr>
              <a:t>Preliminary DGI Analysis in AZ </a:t>
            </a:r>
          </a:p>
        </p:txBody>
      </p:sp>
      <p:sp>
        <p:nvSpPr>
          <p:cNvPr id="3" name="Content Placeholder 2">
            <a:extLst>
              <a:ext uri="{FF2B5EF4-FFF2-40B4-BE49-F238E27FC236}">
                <a16:creationId xmlns:a16="http://schemas.microsoft.com/office/drawing/2014/main" id="{8662F018-5244-44A8-8421-AE337366952D}"/>
              </a:ext>
            </a:extLst>
          </p:cNvPr>
          <p:cNvSpPr>
            <a:spLocks noGrp="1"/>
          </p:cNvSpPr>
          <p:nvPr>
            <p:ph idx="1"/>
          </p:nvPr>
        </p:nvSpPr>
        <p:spPr>
          <a:xfrm>
            <a:off x="628650" y="1825624"/>
            <a:ext cx="7886700" cy="4667249"/>
          </a:xfrm>
        </p:spPr>
        <p:txBody>
          <a:bodyPr>
            <a:normAutofit fontScale="92500" lnSpcReduction="10000"/>
          </a:bodyPr>
          <a:lstStyle/>
          <a:p>
            <a:pPr marL="0" indent="0">
              <a:buNone/>
            </a:pPr>
            <a:r>
              <a:rPr lang="en-US" dirty="0">
                <a:solidFill>
                  <a:schemeClr val="bg1">
                    <a:lumMod val="50000"/>
                  </a:schemeClr>
                </a:solidFill>
                <a:latin typeface="Fira Sans" panose="020B0503050000020004" pitchFamily="34" charset="0"/>
              </a:rPr>
              <a:t>Inclusion Criteria: DGI </a:t>
            </a:r>
            <a:r>
              <a:rPr lang="en-US" dirty="0" err="1">
                <a:solidFill>
                  <a:schemeClr val="bg1">
                    <a:lumMod val="50000"/>
                  </a:schemeClr>
                </a:solidFill>
                <a:latin typeface="Fira Sans" panose="020B0503050000020004" pitchFamily="34" charset="0"/>
              </a:rPr>
              <a:t>tx</a:t>
            </a:r>
            <a:r>
              <a:rPr lang="en-US" dirty="0">
                <a:solidFill>
                  <a:schemeClr val="bg1">
                    <a:lumMod val="50000"/>
                  </a:schemeClr>
                </a:solidFill>
                <a:latin typeface="Fira Sans" panose="020B0503050000020004" pitchFamily="34" charset="0"/>
              </a:rPr>
              <a:t> and/or suspicious* site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900" dirty="0">
                <a:solidFill>
                  <a:schemeClr val="bg1">
                    <a:lumMod val="50000"/>
                  </a:schemeClr>
                </a:solidFill>
                <a:latin typeface="Fira Sans" panose="020B0503050000020004" pitchFamily="34" charset="0"/>
              </a:rPr>
              <a:t>*Suspicious sites include abscess, blood, wound, ulcer, ear, joint</a:t>
            </a:r>
          </a:p>
        </p:txBody>
      </p:sp>
      <p:graphicFrame>
        <p:nvGraphicFramePr>
          <p:cNvPr id="4" name="Chart 3" descr="Bar graph showing the rise in DGI cases in Arizona from 2015 to 2019. In 2015, there were 16 cases and in 2019 there were 114.">
            <a:extLst>
              <a:ext uri="{FF2B5EF4-FFF2-40B4-BE49-F238E27FC236}">
                <a16:creationId xmlns:a16="http://schemas.microsoft.com/office/drawing/2014/main" id="{CE168F71-A983-463D-A842-EFAE0CEB5BAC}"/>
              </a:ext>
            </a:extLst>
          </p:cNvPr>
          <p:cNvGraphicFramePr>
            <a:graphicFrameLocks/>
          </p:cNvGraphicFramePr>
          <p:nvPr>
            <p:extLst>
              <p:ext uri="{D42A27DB-BD31-4B8C-83A1-F6EECF244321}">
                <p14:modId xmlns:p14="http://schemas.microsoft.com/office/powerpoint/2010/main" val="1901181155"/>
              </p:ext>
            </p:extLst>
          </p:nvPr>
        </p:nvGraphicFramePr>
        <p:xfrm>
          <a:off x="762000" y="2199640"/>
          <a:ext cx="735584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E03D2A8B-4E32-A84E-A37C-00291992EC0D}"/>
              </a:ext>
            </a:extLst>
          </p:cNvPr>
          <p:cNvSpPr>
            <a:spLocks noGrp="1"/>
          </p:cNvSpPr>
          <p:nvPr>
            <p:ph type="sldNum" sz="quarter" idx="12"/>
          </p:nvPr>
        </p:nvSpPr>
        <p:spPr/>
        <p:txBody>
          <a:bodyPr/>
          <a:lstStyle/>
          <a:p>
            <a:fld id="{BE4E745B-3CB0-457F-B31F-44264F30D002}" type="slidenum">
              <a:rPr lang="en-US" smtClean="0"/>
              <a:t>11</a:t>
            </a:fld>
            <a:endParaRPr lang="en-US"/>
          </a:p>
        </p:txBody>
      </p:sp>
    </p:spTree>
    <p:extLst>
      <p:ext uri="{BB962C8B-B14F-4D97-AF65-F5344CB8AC3E}">
        <p14:creationId xmlns:p14="http://schemas.microsoft.com/office/powerpoint/2010/main" val="3538709124"/>
      </p:ext>
    </p:extLst>
  </p:cSld>
  <p:clrMapOvr>
    <a:masterClrMapping/>
  </p:clrMapOvr>
  <mc:AlternateContent xmlns:mc="http://schemas.openxmlformats.org/markup-compatibility/2006" xmlns:p14="http://schemas.microsoft.com/office/powerpoint/2010/main">
    <mc:Choice Requires="p14">
      <p:transition spd="slow" p14:dur="2000" advTm="72432"/>
    </mc:Choice>
    <mc:Fallback xmlns="">
      <p:transition spd="slow" advTm="724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woman and man looking at three computers full of data. The woman is pointing to one of the screens as the man looks pensive about what she is telling him.">
            <a:extLst>
              <a:ext uri="{FF2B5EF4-FFF2-40B4-BE49-F238E27FC236}">
                <a16:creationId xmlns:a16="http://schemas.microsoft.com/office/drawing/2014/main" id="{3F2C1F70-72BE-4962-A4C0-14E3C2077375}"/>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096" y="-168117"/>
            <a:ext cx="10537528" cy="7026117"/>
          </a:xfrm>
          <a:prstGeom prst="rect">
            <a:avLst/>
          </a:prstGeom>
        </p:spPr>
      </p:pic>
      <p:sp>
        <p:nvSpPr>
          <p:cNvPr id="2" name="Title 1">
            <a:extLst>
              <a:ext uri="{FF2B5EF4-FFF2-40B4-BE49-F238E27FC236}">
                <a16:creationId xmlns:a16="http://schemas.microsoft.com/office/drawing/2014/main" id="{791D15A4-29D0-4ED0-9CCD-74AE402DE974}"/>
              </a:ext>
            </a:extLst>
          </p:cNvPr>
          <p:cNvSpPr>
            <a:spLocks noGrp="1"/>
          </p:cNvSpPr>
          <p:nvPr>
            <p:ph type="title"/>
          </p:nvPr>
        </p:nvSpPr>
        <p:spPr>
          <a:xfrm>
            <a:off x="628650" y="365126"/>
            <a:ext cx="7886700" cy="1325563"/>
          </a:xfrm>
        </p:spPr>
        <p:txBody>
          <a:bodyPr/>
          <a:lstStyle/>
          <a:p>
            <a:r>
              <a:rPr lang="en-US" b="1" dirty="0">
                <a:solidFill>
                  <a:schemeClr val="bg1"/>
                </a:solidFill>
                <a:latin typeface="Fira Sans" panose="020B0503050000020004" pitchFamily="34" charset="0"/>
              </a:rPr>
              <a:t>Next steps </a:t>
            </a:r>
          </a:p>
        </p:txBody>
      </p:sp>
      <p:sp>
        <p:nvSpPr>
          <p:cNvPr id="3" name="Slide Number Placeholder 2">
            <a:extLst>
              <a:ext uri="{FF2B5EF4-FFF2-40B4-BE49-F238E27FC236}">
                <a16:creationId xmlns:a16="http://schemas.microsoft.com/office/drawing/2014/main" id="{7001AEFC-D753-7A4E-9E28-5B5438CD1C3B}"/>
              </a:ext>
            </a:extLst>
          </p:cNvPr>
          <p:cNvSpPr>
            <a:spLocks noGrp="1"/>
          </p:cNvSpPr>
          <p:nvPr>
            <p:ph type="sldNum" sz="quarter" idx="12"/>
          </p:nvPr>
        </p:nvSpPr>
        <p:spPr/>
        <p:txBody>
          <a:bodyPr/>
          <a:lstStyle/>
          <a:p>
            <a:fld id="{BE4E745B-3CB0-457F-B31F-44264F30D002}" type="slidenum">
              <a:rPr lang="en-US" smtClean="0"/>
              <a:t>12</a:t>
            </a:fld>
            <a:endParaRPr lang="en-US"/>
          </a:p>
        </p:txBody>
      </p:sp>
    </p:spTree>
    <p:extLst>
      <p:ext uri="{BB962C8B-B14F-4D97-AF65-F5344CB8AC3E}">
        <p14:creationId xmlns:p14="http://schemas.microsoft.com/office/powerpoint/2010/main" val="183788720"/>
      </p:ext>
    </p:extLst>
  </p:cSld>
  <p:clrMapOvr>
    <a:masterClrMapping/>
  </p:clrMapOvr>
  <mc:AlternateContent xmlns:mc="http://schemas.openxmlformats.org/markup-compatibility/2006" xmlns:p14="http://schemas.microsoft.com/office/powerpoint/2010/main">
    <mc:Choice Requires="p14">
      <p:transition spd="slow" p14:dur="2000" advTm="52402"/>
    </mc:Choice>
    <mc:Fallback xmlns="">
      <p:transition spd="slow" advTm="5240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A45C-C1E8-4B87-8EF1-DAA0F725EC7D}"/>
              </a:ext>
            </a:extLst>
          </p:cNvPr>
          <p:cNvSpPr>
            <a:spLocks noGrp="1"/>
          </p:cNvSpPr>
          <p:nvPr>
            <p:ph type="title"/>
          </p:nvPr>
        </p:nvSpPr>
        <p:spPr/>
        <p:txBody>
          <a:bodyPr/>
          <a:lstStyle/>
          <a:p>
            <a:r>
              <a:rPr lang="en-US" b="1" dirty="0">
                <a:solidFill>
                  <a:schemeClr val="bg1">
                    <a:lumMod val="50000"/>
                  </a:schemeClr>
                </a:solidFill>
                <a:latin typeface="Fira Sans" panose="020B0503050000020004" pitchFamily="34" charset="0"/>
              </a:rPr>
              <a:t>Suspect DGI? </a:t>
            </a:r>
          </a:p>
        </p:txBody>
      </p:sp>
      <p:pic>
        <p:nvPicPr>
          <p:cNvPr id="5" name="Picture 4" descr="Screenshot of an ADHS communicable disease report for healthcare providers. This report is empty and is marked &quot;fake.&quot;">
            <a:extLst>
              <a:ext uri="{FF2B5EF4-FFF2-40B4-BE49-F238E27FC236}">
                <a16:creationId xmlns:a16="http://schemas.microsoft.com/office/drawing/2014/main" id="{A945DF23-FF73-4488-A4E8-1B1206DB9A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82"/>
          <a:stretch/>
        </p:blipFill>
        <p:spPr>
          <a:xfrm>
            <a:off x="1227879" y="1422400"/>
            <a:ext cx="6688242" cy="5070474"/>
          </a:xfrm>
          <a:prstGeom prst="rect">
            <a:avLst/>
          </a:prstGeom>
        </p:spPr>
      </p:pic>
      <p:sp>
        <p:nvSpPr>
          <p:cNvPr id="3" name="Slide Number Placeholder 2">
            <a:extLst>
              <a:ext uri="{FF2B5EF4-FFF2-40B4-BE49-F238E27FC236}">
                <a16:creationId xmlns:a16="http://schemas.microsoft.com/office/drawing/2014/main" id="{849711DB-D44E-7543-B0AA-C11CAA325789}"/>
              </a:ext>
            </a:extLst>
          </p:cNvPr>
          <p:cNvSpPr>
            <a:spLocks noGrp="1"/>
          </p:cNvSpPr>
          <p:nvPr>
            <p:ph type="sldNum" sz="quarter" idx="12"/>
          </p:nvPr>
        </p:nvSpPr>
        <p:spPr/>
        <p:txBody>
          <a:bodyPr/>
          <a:lstStyle/>
          <a:p>
            <a:fld id="{BE4E745B-3CB0-457F-B31F-44264F30D002}" type="slidenum">
              <a:rPr lang="en-US" smtClean="0"/>
              <a:t>13</a:t>
            </a:fld>
            <a:endParaRPr lang="en-US"/>
          </a:p>
        </p:txBody>
      </p:sp>
    </p:spTree>
    <p:extLst>
      <p:ext uri="{BB962C8B-B14F-4D97-AF65-F5344CB8AC3E}">
        <p14:creationId xmlns:p14="http://schemas.microsoft.com/office/powerpoint/2010/main" val="2141245286"/>
      </p:ext>
    </p:extLst>
  </p:cSld>
  <p:clrMapOvr>
    <a:masterClrMapping/>
  </p:clrMapOvr>
  <mc:AlternateContent xmlns:mc="http://schemas.openxmlformats.org/markup-compatibility/2006" xmlns:p14="http://schemas.microsoft.com/office/powerpoint/2010/main">
    <mc:Choice Requires="p14">
      <p:transition spd="slow" p14:dur="2000" advTm="6070"/>
    </mc:Choice>
    <mc:Fallback xmlns="">
      <p:transition spd="slow" advTm="60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A45C-C1E8-4B87-8EF1-DAA0F725EC7D}"/>
              </a:ext>
            </a:extLst>
          </p:cNvPr>
          <p:cNvSpPr>
            <a:spLocks noGrp="1"/>
          </p:cNvSpPr>
          <p:nvPr>
            <p:ph type="title"/>
          </p:nvPr>
        </p:nvSpPr>
        <p:spPr/>
        <p:txBody>
          <a:bodyPr/>
          <a:lstStyle/>
          <a:p>
            <a:r>
              <a:rPr lang="en-US" b="1" dirty="0">
                <a:solidFill>
                  <a:schemeClr val="bg1">
                    <a:lumMod val="50000"/>
                  </a:schemeClr>
                </a:solidFill>
                <a:latin typeface="Fira Sans" panose="020B0503050000020004" pitchFamily="34" charset="0"/>
              </a:rPr>
              <a:t>Suspect DGI? You can report! </a:t>
            </a:r>
          </a:p>
        </p:txBody>
      </p:sp>
      <p:pic>
        <p:nvPicPr>
          <p:cNvPr id="5" name="Picture 4" descr="There are two red boxes hightlighting two sections of the fake report. One box highlights the lab results section, while the second box highlights the date, drug  and dosage prescribed to the patient.">
            <a:extLst>
              <a:ext uri="{FF2B5EF4-FFF2-40B4-BE49-F238E27FC236}">
                <a16:creationId xmlns:a16="http://schemas.microsoft.com/office/drawing/2014/main" id="{A945DF23-FF73-4488-A4E8-1B1206DB9A97}"/>
              </a:ext>
            </a:extLst>
          </p:cNvPr>
          <p:cNvPicPr>
            <a:picLocks noChangeAspect="1"/>
          </p:cNvPicPr>
          <p:nvPr/>
        </p:nvPicPr>
        <p:blipFill rotWithShape="1">
          <a:blip r:embed="rId3"/>
          <a:srcRect t="1285"/>
          <a:stretch/>
        </p:blipFill>
        <p:spPr>
          <a:xfrm>
            <a:off x="1227879" y="1412240"/>
            <a:ext cx="6688242" cy="5080634"/>
          </a:xfrm>
          <a:prstGeom prst="rect">
            <a:avLst/>
          </a:prstGeom>
        </p:spPr>
      </p:pic>
      <p:sp>
        <p:nvSpPr>
          <p:cNvPr id="8" name="Rectangle 7">
            <a:extLst>
              <a:ext uri="{FF2B5EF4-FFF2-40B4-BE49-F238E27FC236}">
                <a16:creationId xmlns:a16="http://schemas.microsoft.com/office/drawing/2014/main" id="{E7A0A0F0-581C-486F-8920-0C4EDD3691D7}"/>
              </a:ext>
            </a:extLst>
          </p:cNvPr>
          <p:cNvSpPr/>
          <p:nvPr/>
        </p:nvSpPr>
        <p:spPr>
          <a:xfrm>
            <a:off x="1227879" y="4341494"/>
            <a:ext cx="3059641" cy="880745"/>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Rectangle 8">
            <a:extLst>
              <a:ext uri="{FF2B5EF4-FFF2-40B4-BE49-F238E27FC236}">
                <a16:creationId xmlns:a16="http://schemas.microsoft.com/office/drawing/2014/main" id="{0ECFC3E3-4E0F-481B-AC41-B46E9D5B34C6}"/>
              </a:ext>
            </a:extLst>
          </p:cNvPr>
          <p:cNvSpPr/>
          <p:nvPr/>
        </p:nvSpPr>
        <p:spPr>
          <a:xfrm>
            <a:off x="4722919" y="3640455"/>
            <a:ext cx="3059641" cy="362586"/>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 name="Slide Number Placeholder 2">
            <a:extLst>
              <a:ext uri="{FF2B5EF4-FFF2-40B4-BE49-F238E27FC236}">
                <a16:creationId xmlns:a16="http://schemas.microsoft.com/office/drawing/2014/main" id="{1F89B0DF-A529-AC44-BA48-78C0D26EAA32}"/>
              </a:ext>
            </a:extLst>
          </p:cNvPr>
          <p:cNvSpPr>
            <a:spLocks noGrp="1"/>
          </p:cNvSpPr>
          <p:nvPr>
            <p:ph type="sldNum" sz="quarter" idx="12"/>
          </p:nvPr>
        </p:nvSpPr>
        <p:spPr/>
        <p:txBody>
          <a:bodyPr/>
          <a:lstStyle/>
          <a:p>
            <a:fld id="{BE4E745B-3CB0-457F-B31F-44264F30D002}" type="slidenum">
              <a:rPr lang="en-US" smtClean="0"/>
              <a:t>14</a:t>
            </a:fld>
            <a:endParaRPr lang="en-US"/>
          </a:p>
        </p:txBody>
      </p:sp>
    </p:spTree>
    <p:extLst>
      <p:ext uri="{BB962C8B-B14F-4D97-AF65-F5344CB8AC3E}">
        <p14:creationId xmlns:p14="http://schemas.microsoft.com/office/powerpoint/2010/main" val="3726255085"/>
      </p:ext>
    </p:extLst>
  </p:cSld>
  <p:clrMapOvr>
    <a:masterClrMapping/>
  </p:clrMapOvr>
  <mc:AlternateContent xmlns:mc="http://schemas.openxmlformats.org/markup-compatibility/2006" xmlns:p14="http://schemas.microsoft.com/office/powerpoint/2010/main">
    <mc:Choice Requires="p14">
      <p:transition spd="slow" p14:dur="2000" advTm="11495"/>
    </mc:Choice>
    <mc:Fallback xmlns="">
      <p:transition spd="slow" advTm="114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098D-B05C-44DE-8189-BAE63104808C}"/>
              </a:ext>
            </a:extLst>
          </p:cNvPr>
          <p:cNvSpPr>
            <a:spLocks noGrp="1"/>
          </p:cNvSpPr>
          <p:nvPr>
            <p:ph type="title"/>
          </p:nvPr>
        </p:nvSpPr>
        <p:spPr>
          <a:xfrm>
            <a:off x="547370" y="137320"/>
            <a:ext cx="7886700" cy="1325563"/>
          </a:xfrm>
        </p:spPr>
        <p:txBody>
          <a:bodyPr/>
          <a:lstStyle/>
          <a:p>
            <a:r>
              <a:rPr lang="en-US" b="1" dirty="0">
                <a:solidFill>
                  <a:schemeClr val="bg1">
                    <a:lumMod val="50000"/>
                  </a:schemeClr>
                </a:solidFill>
                <a:latin typeface="Fira Sans" panose="020B0503050000020004" pitchFamily="34" charset="0"/>
              </a:rPr>
              <a:t>Areas of the CDR that could indicate DGI</a:t>
            </a:r>
          </a:p>
        </p:txBody>
      </p:sp>
      <p:pic>
        <p:nvPicPr>
          <p:cNvPr id="6" name="Picture 5" descr="This is a zoomed in image of the fake report showing the STD treatment date, drug, and dosage boxes on the form.">
            <a:extLst>
              <a:ext uri="{FF2B5EF4-FFF2-40B4-BE49-F238E27FC236}">
                <a16:creationId xmlns:a16="http://schemas.microsoft.com/office/drawing/2014/main" id="{52DFB0F5-E4B7-40EC-AEE3-13B1492026C9}"/>
              </a:ext>
            </a:extLst>
          </p:cNvPr>
          <p:cNvPicPr>
            <a:picLocks noChangeAspect="1"/>
          </p:cNvPicPr>
          <p:nvPr/>
        </p:nvPicPr>
        <p:blipFill rotWithShape="1">
          <a:blip r:embed="rId3"/>
          <a:srcRect l="1374" t="14111" r="1560" b="8857"/>
          <a:stretch/>
        </p:blipFill>
        <p:spPr>
          <a:xfrm>
            <a:off x="736598" y="2103120"/>
            <a:ext cx="7652605" cy="1005839"/>
          </a:xfrm>
          <a:prstGeom prst="rect">
            <a:avLst/>
          </a:prstGeom>
        </p:spPr>
      </p:pic>
      <p:pic>
        <p:nvPicPr>
          <p:cNvPr id="7" name="Content Placeholder 6" descr="This is a zoomed in image of the fake report that shows the lab testing. The boxes in this section that are important are the blood specimen and synovial (or other) boxes">
            <a:extLst>
              <a:ext uri="{FF2B5EF4-FFF2-40B4-BE49-F238E27FC236}">
                <a16:creationId xmlns:a16="http://schemas.microsoft.com/office/drawing/2014/main" id="{B4FBFA3D-7271-4878-97EB-F3A4E6614165}"/>
              </a:ext>
            </a:extLst>
          </p:cNvPr>
          <p:cNvPicPr>
            <a:picLocks noGrp="1" noChangeAspect="1"/>
          </p:cNvPicPr>
          <p:nvPr>
            <p:ph idx="1"/>
          </p:nvPr>
        </p:nvPicPr>
        <p:blipFill rotWithShape="1">
          <a:blip r:embed="rId4"/>
          <a:srcRect l="4498"/>
          <a:stretch/>
        </p:blipFill>
        <p:spPr>
          <a:xfrm>
            <a:off x="786571" y="3429000"/>
            <a:ext cx="7542921" cy="1661160"/>
          </a:xfrm>
          <a:prstGeom prst="rect">
            <a:avLst/>
          </a:prstGeom>
        </p:spPr>
      </p:pic>
      <p:sp>
        <p:nvSpPr>
          <p:cNvPr id="3" name="Slide Number Placeholder 2">
            <a:extLst>
              <a:ext uri="{FF2B5EF4-FFF2-40B4-BE49-F238E27FC236}">
                <a16:creationId xmlns:a16="http://schemas.microsoft.com/office/drawing/2014/main" id="{BFF4DC6B-CB9A-0D4C-863B-1A11710A9C16}"/>
              </a:ext>
            </a:extLst>
          </p:cNvPr>
          <p:cNvSpPr>
            <a:spLocks noGrp="1"/>
          </p:cNvSpPr>
          <p:nvPr>
            <p:ph type="sldNum" sz="quarter" idx="12"/>
          </p:nvPr>
        </p:nvSpPr>
        <p:spPr/>
        <p:txBody>
          <a:bodyPr/>
          <a:lstStyle/>
          <a:p>
            <a:fld id="{BE4E745B-3CB0-457F-B31F-44264F30D002}" type="slidenum">
              <a:rPr lang="en-US" smtClean="0"/>
              <a:t>15</a:t>
            </a:fld>
            <a:endParaRPr lang="en-US"/>
          </a:p>
        </p:txBody>
      </p:sp>
    </p:spTree>
    <p:extLst>
      <p:ext uri="{BB962C8B-B14F-4D97-AF65-F5344CB8AC3E}">
        <p14:creationId xmlns:p14="http://schemas.microsoft.com/office/powerpoint/2010/main" val="2757731689"/>
      </p:ext>
    </p:extLst>
  </p:cSld>
  <p:clrMapOvr>
    <a:masterClrMapping/>
  </p:clrMapOvr>
  <mc:AlternateContent xmlns:mc="http://schemas.openxmlformats.org/markup-compatibility/2006" xmlns:p14="http://schemas.microsoft.com/office/powerpoint/2010/main">
    <mc:Choice Requires="p14">
      <p:transition spd="slow" p14:dur="2000" advTm="55384"/>
    </mc:Choice>
    <mc:Fallback xmlns="">
      <p:transition spd="slow" advTm="553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099B-4CE1-4B25-BA76-E2A5C79E6C1D}"/>
              </a:ext>
            </a:extLst>
          </p:cNvPr>
          <p:cNvSpPr>
            <a:spLocks noGrp="1"/>
          </p:cNvSpPr>
          <p:nvPr>
            <p:ph type="title"/>
          </p:nvPr>
        </p:nvSpPr>
        <p:spPr/>
        <p:txBody>
          <a:bodyPr>
            <a:normAutofit/>
          </a:bodyPr>
          <a:lstStyle/>
          <a:p>
            <a:r>
              <a:rPr lang="en-US" sz="3600" b="1" dirty="0">
                <a:solidFill>
                  <a:schemeClr val="bg1">
                    <a:lumMod val="50000"/>
                  </a:schemeClr>
                </a:solidFill>
                <a:latin typeface="Fira Sans" panose="020B0503050000020004" pitchFamily="34" charset="0"/>
              </a:rPr>
              <a:t>New data dashboard </a:t>
            </a:r>
            <a:r>
              <a:rPr lang="en-US" sz="3600" b="1" dirty="0">
                <a:solidFill>
                  <a:schemeClr val="accent4">
                    <a:lumMod val="75000"/>
                  </a:schemeClr>
                </a:solidFill>
                <a:latin typeface="Fira Sans" panose="020B0503050000020004" pitchFamily="34" charset="0"/>
              </a:rPr>
              <a:t>azdhs.gov/std</a:t>
            </a:r>
          </a:p>
        </p:txBody>
      </p:sp>
      <p:pic>
        <p:nvPicPr>
          <p:cNvPr id="5" name="Picture 4" descr="Screenshot of the new STD data dashboard on the ADHS website. This dashboard shows statistics for Chlamydia, gonorrhea, and syphilis. The user can filter each STD by cases per month and year, cases by age and gender, cases by race/ethnicity, and the incidence rate in Arizona.">
            <a:extLst>
              <a:ext uri="{FF2B5EF4-FFF2-40B4-BE49-F238E27FC236}">
                <a16:creationId xmlns:a16="http://schemas.microsoft.com/office/drawing/2014/main" id="{5507D7C3-953F-44FF-9436-1B8CF37887E0}"/>
              </a:ext>
            </a:extLst>
          </p:cNvPr>
          <p:cNvPicPr>
            <a:picLocks noChangeAspect="1"/>
          </p:cNvPicPr>
          <p:nvPr/>
        </p:nvPicPr>
        <p:blipFill>
          <a:blip r:embed="rId3"/>
          <a:stretch>
            <a:fillRect/>
          </a:stretch>
        </p:blipFill>
        <p:spPr>
          <a:xfrm>
            <a:off x="1535049" y="1416369"/>
            <a:ext cx="6073902" cy="5036743"/>
          </a:xfrm>
          <a:prstGeom prst="rect">
            <a:avLst/>
          </a:prstGeom>
        </p:spPr>
      </p:pic>
      <p:sp>
        <p:nvSpPr>
          <p:cNvPr id="3" name="Slide Number Placeholder 2">
            <a:extLst>
              <a:ext uri="{FF2B5EF4-FFF2-40B4-BE49-F238E27FC236}">
                <a16:creationId xmlns:a16="http://schemas.microsoft.com/office/drawing/2014/main" id="{199728C1-59DD-404B-9F25-CB4510032062}"/>
              </a:ext>
            </a:extLst>
          </p:cNvPr>
          <p:cNvSpPr>
            <a:spLocks noGrp="1"/>
          </p:cNvSpPr>
          <p:nvPr>
            <p:ph type="sldNum" sz="quarter" idx="12"/>
          </p:nvPr>
        </p:nvSpPr>
        <p:spPr/>
        <p:txBody>
          <a:bodyPr/>
          <a:lstStyle/>
          <a:p>
            <a:fld id="{BE4E745B-3CB0-457F-B31F-44264F30D002}" type="slidenum">
              <a:rPr lang="en-US" smtClean="0"/>
              <a:t>16</a:t>
            </a:fld>
            <a:endParaRPr lang="en-US"/>
          </a:p>
        </p:txBody>
      </p:sp>
    </p:spTree>
    <p:extLst>
      <p:ext uri="{BB962C8B-B14F-4D97-AF65-F5344CB8AC3E}">
        <p14:creationId xmlns:p14="http://schemas.microsoft.com/office/powerpoint/2010/main" val="561478972"/>
      </p:ext>
    </p:extLst>
  </p:cSld>
  <p:clrMapOvr>
    <a:masterClrMapping/>
  </p:clrMapOvr>
  <mc:AlternateContent xmlns:mc="http://schemas.openxmlformats.org/markup-compatibility/2006" xmlns:p14="http://schemas.microsoft.com/office/powerpoint/2010/main">
    <mc:Choice Requires="p14">
      <p:transition spd="slow" p14:dur="2000" advTm="42431"/>
    </mc:Choice>
    <mc:Fallback xmlns="">
      <p:transition spd="slow" advTm="424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0A9A-C726-4559-A5CF-3B3261C91F77}"/>
              </a:ext>
            </a:extLst>
          </p:cNvPr>
          <p:cNvSpPr>
            <a:spLocks noGrp="1"/>
          </p:cNvSpPr>
          <p:nvPr>
            <p:ph type="title"/>
          </p:nvPr>
        </p:nvSpPr>
        <p:spPr>
          <a:xfrm>
            <a:off x="4572000" y="864395"/>
            <a:ext cx="4027243" cy="1325563"/>
          </a:xfrm>
        </p:spPr>
        <p:txBody>
          <a:bodyPr>
            <a:normAutofit/>
          </a:bodyPr>
          <a:lstStyle/>
          <a:p>
            <a:r>
              <a:rPr lang="en-US" sz="3600" b="1" dirty="0">
                <a:solidFill>
                  <a:srgbClr val="002060"/>
                </a:solidFill>
              </a:rPr>
              <a:t>Want to learn more?</a:t>
            </a:r>
          </a:p>
        </p:txBody>
      </p:sp>
      <p:pic>
        <p:nvPicPr>
          <p:cNvPr id="8" name="Picture 2" descr="Cover of the Sexually Transmitted Diseases 2018 Annual Surveillance Report from ADHS. The cover shows the state of Arizona with a large orange star in the center surrounded by red and yellow coils and dark blue and light blue keyholes.">
            <a:extLst>
              <a:ext uri="{FF2B5EF4-FFF2-40B4-BE49-F238E27FC236}">
                <a16:creationId xmlns:a16="http://schemas.microsoft.com/office/drawing/2014/main" id="{499FE96C-B949-423F-83CE-D90AD67C01D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2120" y="1220505"/>
            <a:ext cx="3343782" cy="4335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53281" y="1893106"/>
            <a:ext cx="4490719" cy="4274285"/>
          </a:xfrm>
        </p:spPr>
        <p:txBody>
          <a:bodyPr>
            <a:noAutofit/>
          </a:bodyPr>
          <a:lstStyle/>
          <a:p>
            <a:pPr marL="0" indent="0">
              <a:spcBef>
                <a:spcPts val="0"/>
              </a:spcBef>
              <a:buNone/>
            </a:pPr>
            <a:r>
              <a:rPr lang="en-US" sz="2000" dirty="0">
                <a:solidFill>
                  <a:schemeClr val="tx2">
                    <a:lumMod val="75000"/>
                    <a:lumOff val="25000"/>
                  </a:schemeClr>
                </a:solidFill>
                <a:latin typeface="Candara" panose="020E0502030303020204" pitchFamily="34" charset="0"/>
                <a:hlinkClick r:id="rId4">
                  <a:extLst>
                    <a:ext uri="{A12FA001-AC4F-418D-AE19-62706E023703}">
                      <ahyp:hlinkClr xmlns:ahyp="http://schemas.microsoft.com/office/drawing/2018/hyperlinkcolor" val="tx"/>
                    </a:ext>
                  </a:extLst>
                </a:hlinkClick>
              </a:rPr>
              <a:t>azdhs.gov/std</a:t>
            </a:r>
            <a:r>
              <a:rPr lang="en-US" sz="2000" dirty="0">
                <a:solidFill>
                  <a:schemeClr val="tx2">
                    <a:lumMod val="75000"/>
                    <a:lumOff val="25000"/>
                  </a:schemeClr>
                </a:solidFill>
                <a:latin typeface="Candara" panose="020E0502030303020204" pitchFamily="34" charset="0"/>
              </a:rPr>
              <a:t> </a:t>
            </a:r>
          </a:p>
          <a:p>
            <a:pPr marL="0" indent="0">
              <a:spcBef>
                <a:spcPts val="0"/>
              </a:spcBef>
              <a:buNone/>
            </a:pPr>
            <a:r>
              <a:rPr lang="en-US" sz="2000" u="sng" dirty="0">
                <a:solidFill>
                  <a:schemeClr val="tx2">
                    <a:lumMod val="75000"/>
                    <a:lumOff val="25000"/>
                  </a:schemeClr>
                </a:solidFill>
                <a:latin typeface="Candara" panose="020E0502030303020204" pitchFamily="34" charset="0"/>
                <a:hlinkClick r:id="rId5">
                  <a:extLst>
                    <a:ext uri="{A12FA001-AC4F-418D-AE19-62706E023703}">
                      <ahyp:hlinkClr xmlns:ahyp="http://schemas.microsoft.com/office/drawing/2018/hyperlinkcolor" val="tx"/>
                    </a:ext>
                  </a:extLst>
                </a:hlinkClick>
              </a:rPr>
              <a:t>std@azdhs.gov</a:t>
            </a:r>
            <a:endParaRPr lang="en-US" sz="2000" u="sng" dirty="0">
              <a:solidFill>
                <a:schemeClr val="tx2">
                  <a:lumMod val="75000"/>
                  <a:lumOff val="25000"/>
                </a:schemeClr>
              </a:solidFill>
              <a:latin typeface="Candara" panose="020E0502030303020204" pitchFamily="34" charset="0"/>
            </a:endParaRPr>
          </a:p>
          <a:p>
            <a:pPr marL="0" indent="0">
              <a:spcBef>
                <a:spcPts val="0"/>
              </a:spcBef>
              <a:buNone/>
            </a:pPr>
            <a:r>
              <a:rPr lang="en-US" sz="2000" dirty="0">
                <a:solidFill>
                  <a:schemeClr val="bg1">
                    <a:lumMod val="65000"/>
                  </a:schemeClr>
                </a:solidFill>
                <a:latin typeface="Candara" panose="020E0502030303020204" pitchFamily="34" charset="0"/>
              </a:rPr>
              <a:t>Check out the </a:t>
            </a:r>
            <a:r>
              <a:rPr lang="en-US" sz="2000" dirty="0">
                <a:solidFill>
                  <a:schemeClr val="tx2">
                    <a:lumMod val="75000"/>
                    <a:lumOff val="25000"/>
                  </a:schemeClr>
                </a:solidFill>
                <a:hlinkClick r:id="rId6">
                  <a:extLst>
                    <a:ext uri="{A12FA001-AC4F-418D-AE19-62706E023703}">
                      <ahyp:hlinkClr xmlns:ahyp="http://schemas.microsoft.com/office/drawing/2018/hyperlinkcolor" val="tx"/>
                    </a:ext>
                  </a:extLst>
                </a:hlinkClick>
              </a:rPr>
              <a:t>IDAZ App</a:t>
            </a:r>
            <a:r>
              <a:rPr lang="en-US" sz="2000" dirty="0">
                <a:solidFill>
                  <a:schemeClr val="bg1">
                    <a:lumMod val="65000"/>
                  </a:schemeClr>
                </a:solidFill>
              </a:rPr>
              <a:t>!</a:t>
            </a:r>
          </a:p>
          <a:p>
            <a:pPr marL="0" indent="0">
              <a:spcBef>
                <a:spcPts val="0"/>
              </a:spcBef>
              <a:buNone/>
            </a:pPr>
            <a:r>
              <a:rPr lang="en-US" sz="2000" dirty="0">
                <a:solidFill>
                  <a:schemeClr val="bg1">
                    <a:lumMod val="65000"/>
                  </a:schemeClr>
                </a:solidFill>
              </a:rPr>
              <a:t>Report at </a:t>
            </a:r>
            <a:r>
              <a:rPr lang="en-US" sz="2000" dirty="0">
                <a:solidFill>
                  <a:schemeClr val="accent2">
                    <a:lumMod val="75000"/>
                    <a:lumOff val="25000"/>
                  </a:schemeClr>
                </a:solidFill>
                <a:hlinkClick r:id="rId7">
                  <a:extLst>
                    <a:ext uri="{A12FA001-AC4F-418D-AE19-62706E023703}">
                      <ahyp:hlinkClr xmlns:ahyp="http://schemas.microsoft.com/office/drawing/2018/hyperlinkcolor" val="tx"/>
                    </a:ext>
                  </a:extLst>
                </a:hlinkClick>
              </a:rPr>
              <a:t>azdhs.gov/reporting</a:t>
            </a:r>
            <a:r>
              <a:rPr lang="en-US" sz="2000" dirty="0">
                <a:solidFill>
                  <a:schemeClr val="bg1">
                    <a:lumMod val="65000"/>
                  </a:schemeClr>
                </a:solidFill>
              </a:rPr>
              <a:t>!</a:t>
            </a:r>
          </a:p>
          <a:p>
            <a:pPr marL="0" indent="0">
              <a:spcBef>
                <a:spcPts val="0"/>
              </a:spcBef>
              <a:buNone/>
            </a:pPr>
            <a:endParaRPr lang="en-US" sz="2000" dirty="0">
              <a:solidFill>
                <a:schemeClr val="bg1">
                  <a:lumMod val="65000"/>
                </a:schemeClr>
              </a:solidFill>
            </a:endParaRPr>
          </a:p>
          <a:p>
            <a:pPr marL="0" indent="0">
              <a:spcBef>
                <a:spcPts val="0"/>
              </a:spcBef>
              <a:buNone/>
            </a:pPr>
            <a:endParaRPr lang="en-US" sz="2000" dirty="0">
              <a:solidFill>
                <a:schemeClr val="bg1">
                  <a:lumMod val="65000"/>
                </a:schemeClr>
              </a:solidFill>
            </a:endParaRPr>
          </a:p>
          <a:p>
            <a:pPr marL="0" indent="0">
              <a:spcBef>
                <a:spcPts val="0"/>
              </a:spcBef>
              <a:buNone/>
            </a:pPr>
            <a:r>
              <a:rPr lang="en-US" sz="2000" b="1" dirty="0">
                <a:solidFill>
                  <a:schemeClr val="tx2">
                    <a:lumMod val="75000"/>
                    <a:lumOff val="25000"/>
                  </a:schemeClr>
                </a:solidFill>
                <a:latin typeface="Candara" panose="020E0502030303020204" pitchFamily="34" charset="0"/>
              </a:rPr>
              <a:t>Becca Scranton</a:t>
            </a:r>
          </a:p>
          <a:p>
            <a:pPr marL="0" indent="0">
              <a:spcBef>
                <a:spcPts val="0"/>
              </a:spcBef>
              <a:buNone/>
            </a:pPr>
            <a:r>
              <a:rPr lang="en-US" sz="2000" dirty="0">
                <a:solidFill>
                  <a:schemeClr val="bg1">
                    <a:lumMod val="65000"/>
                  </a:schemeClr>
                </a:solidFill>
                <a:latin typeface="Candara" panose="020E0502030303020204" pitchFamily="34" charset="0"/>
              </a:rPr>
              <a:t>STD Control Program Manager</a:t>
            </a:r>
          </a:p>
          <a:p>
            <a:pPr marL="0" indent="0">
              <a:spcBef>
                <a:spcPts val="0"/>
              </a:spcBef>
              <a:buNone/>
            </a:pPr>
            <a:r>
              <a:rPr lang="en-US" sz="2000" dirty="0">
                <a:solidFill>
                  <a:schemeClr val="bg1">
                    <a:lumMod val="65000"/>
                  </a:schemeClr>
                </a:solidFill>
                <a:latin typeface="Candara" panose="020E0502030303020204" pitchFamily="34" charset="0"/>
                <a:hlinkClick r:id="rId8">
                  <a:extLst>
                    <a:ext uri="{A12FA001-AC4F-418D-AE19-62706E023703}">
                      <ahyp:hlinkClr xmlns:ahyp="http://schemas.microsoft.com/office/drawing/2018/hyperlinkcolor" val="tx"/>
                    </a:ext>
                  </a:extLst>
                </a:hlinkClick>
              </a:rPr>
              <a:t>Rebecca.Scranton@azdhs.gov</a:t>
            </a:r>
            <a:endParaRPr lang="en-US" sz="2000" dirty="0">
              <a:solidFill>
                <a:schemeClr val="bg1">
                  <a:lumMod val="65000"/>
                </a:schemeClr>
              </a:solidFill>
              <a:latin typeface="Candara" panose="020E0502030303020204" pitchFamily="34" charset="0"/>
            </a:endParaRPr>
          </a:p>
          <a:p>
            <a:pPr marL="0" indent="0">
              <a:spcBef>
                <a:spcPts val="0"/>
              </a:spcBef>
              <a:buNone/>
            </a:pPr>
            <a:r>
              <a:rPr lang="en-US" sz="2000" dirty="0">
                <a:solidFill>
                  <a:schemeClr val="bg1">
                    <a:lumMod val="65000"/>
                  </a:schemeClr>
                </a:solidFill>
                <a:latin typeface="Candara" panose="020E0502030303020204" pitchFamily="34" charset="0"/>
              </a:rPr>
              <a:t>602-364-4761 </a:t>
            </a:r>
          </a:p>
          <a:p>
            <a:pPr marL="0" indent="0">
              <a:spcBef>
                <a:spcPts val="0"/>
              </a:spcBef>
              <a:buNone/>
            </a:pPr>
            <a:endParaRPr lang="en-US" sz="1500" dirty="0">
              <a:solidFill>
                <a:schemeClr val="bg1">
                  <a:lumMod val="65000"/>
                </a:schemeClr>
              </a:solidFill>
            </a:endParaRPr>
          </a:p>
          <a:p>
            <a:pPr marL="0" indent="0">
              <a:buNone/>
            </a:pPr>
            <a:endParaRPr lang="en-US" sz="1500" dirty="0">
              <a:solidFill>
                <a:schemeClr val="bg1">
                  <a:lumMod val="65000"/>
                </a:schemeClr>
              </a:solidFill>
              <a:latin typeface="Candara" panose="020E0502030303020204" pitchFamily="34" charset="0"/>
            </a:endParaRPr>
          </a:p>
          <a:p>
            <a:pPr marL="0" indent="0">
              <a:buNone/>
            </a:pPr>
            <a:endParaRPr lang="en-US" sz="1500" dirty="0">
              <a:solidFill>
                <a:schemeClr val="bg1">
                  <a:lumMod val="65000"/>
                </a:schemeClr>
              </a:solidFill>
              <a:latin typeface="Candara" panose="020E0502030303020204" pitchFamily="34" charset="0"/>
            </a:endParaRPr>
          </a:p>
          <a:p>
            <a:pPr marL="0" indent="0">
              <a:buNone/>
            </a:pPr>
            <a:endParaRPr lang="en-US" sz="1500" dirty="0">
              <a:solidFill>
                <a:schemeClr val="bg1">
                  <a:lumMod val="65000"/>
                </a:schemeClr>
              </a:solidFill>
              <a:latin typeface="Candara" panose="020E0502030303020204" pitchFamily="34" charset="0"/>
            </a:endParaRPr>
          </a:p>
        </p:txBody>
      </p:sp>
      <p:pic>
        <p:nvPicPr>
          <p:cNvPr id="6" name="Picture 5" descr="Pacific AETC Logo">
            <a:extLst>
              <a:ext uri="{FF2B5EF4-FFF2-40B4-BE49-F238E27FC236}">
                <a16:creationId xmlns:a16="http://schemas.microsoft.com/office/drawing/2014/main" id="{8388CD42-F165-0647-82FA-1C8AC0D3616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690274" y="5935617"/>
            <a:ext cx="1592752" cy="696829"/>
          </a:xfrm>
          <a:prstGeom prst="rect">
            <a:avLst/>
          </a:prstGeom>
        </p:spPr>
      </p:pic>
      <p:sp>
        <p:nvSpPr>
          <p:cNvPr id="4" name="Slide Number Placeholder 3">
            <a:extLst>
              <a:ext uri="{FF2B5EF4-FFF2-40B4-BE49-F238E27FC236}">
                <a16:creationId xmlns:a16="http://schemas.microsoft.com/office/drawing/2014/main" id="{3C999132-D61A-D844-917D-8D5B1E5B4002}"/>
              </a:ext>
            </a:extLst>
          </p:cNvPr>
          <p:cNvSpPr>
            <a:spLocks noGrp="1"/>
          </p:cNvSpPr>
          <p:nvPr>
            <p:ph type="sldNum" sz="quarter" idx="12"/>
          </p:nvPr>
        </p:nvSpPr>
        <p:spPr/>
        <p:txBody>
          <a:bodyPr/>
          <a:lstStyle/>
          <a:p>
            <a:fld id="{BE4E745B-3CB0-457F-B31F-44264F30D002}" type="slidenum">
              <a:rPr lang="en-US" smtClean="0"/>
              <a:t>17</a:t>
            </a:fld>
            <a:endParaRPr lang="en-US"/>
          </a:p>
        </p:txBody>
      </p:sp>
    </p:spTree>
    <p:extLst>
      <p:ext uri="{BB962C8B-B14F-4D97-AF65-F5344CB8AC3E}">
        <p14:creationId xmlns:p14="http://schemas.microsoft.com/office/powerpoint/2010/main" val="3529391441"/>
      </p:ext>
    </p:extLst>
  </p:cSld>
  <p:clrMapOvr>
    <a:masterClrMapping/>
  </p:clrMapOvr>
  <mc:AlternateContent xmlns:mc="http://schemas.openxmlformats.org/markup-compatibility/2006" xmlns:p14="http://schemas.microsoft.com/office/powerpoint/2010/main">
    <mc:Choice Requires="p14">
      <p:transition spd="slow" p14:dur="2000" advTm="29199"/>
    </mc:Choice>
    <mc:Fallback xmlns="">
      <p:transition spd="slow" advTm="291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9" name="Content Placeholder 2">
            <a:extLst>
              <a:ext uri="{FF2B5EF4-FFF2-40B4-BE49-F238E27FC236}">
                <a16:creationId xmlns:a16="http://schemas.microsoft.com/office/drawing/2014/main" id="{5BFD5D02-445A-42D6-AC6C-15A57564FBD8}"/>
              </a:ext>
            </a:extLst>
          </p:cNvPr>
          <p:cNvSpPr>
            <a:spLocks noGrp="1"/>
          </p:cNvSpPr>
          <p:nvPr>
            <p:ph idx="1"/>
          </p:nvPr>
        </p:nvSpPr>
        <p:spPr>
          <a:xfrm>
            <a:off x="490539" y="1487908"/>
            <a:ext cx="8315569" cy="4367299"/>
          </a:xfrm>
        </p:spPr>
        <p:txBody>
          <a:bodyPr>
            <a:normAutofit/>
          </a:bodyPr>
          <a:lstStyle/>
          <a:p>
            <a:pPr marL="85584" indent="0">
              <a:buNone/>
            </a:pPr>
            <a:r>
              <a:rPr lang="en-US" sz="1725"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725" dirty="0"/>
          </a:p>
          <a:p>
            <a:pPr marL="85584" indent="0">
              <a:buNone/>
            </a:pPr>
            <a:endParaRPr lang="en-US" sz="1725" i="1" dirty="0"/>
          </a:p>
          <a:p>
            <a:pPr marL="85584" indent="0">
              <a:buNone/>
            </a:pPr>
            <a:r>
              <a:rPr lang="en-US" sz="1725"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725" dirty="0"/>
          </a:p>
          <a:p>
            <a:pPr marL="85584" indent="0">
              <a:buNone/>
            </a:pPr>
            <a:endParaRPr lang="en-US" dirty="0"/>
          </a:p>
        </p:txBody>
      </p:sp>
      <p:sp>
        <p:nvSpPr>
          <p:cNvPr id="4" name="Slide Number Placeholder 3">
            <a:extLst>
              <a:ext uri="{FF2B5EF4-FFF2-40B4-BE49-F238E27FC236}">
                <a16:creationId xmlns:a16="http://schemas.microsoft.com/office/drawing/2014/main" id="{B24E661A-A10D-4717-9832-3D82BD4103D3}"/>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a:t>
            </a:fld>
            <a:endParaRPr lang="en-US"/>
          </a:p>
        </p:txBody>
      </p:sp>
      <p:pic>
        <p:nvPicPr>
          <p:cNvPr id="5" name="Picture 4" descr="Pacific AETC log">
            <a:extLst>
              <a:ext uri="{FF2B5EF4-FFF2-40B4-BE49-F238E27FC236}">
                <a16:creationId xmlns:a16="http://schemas.microsoft.com/office/drawing/2014/main" id="{E344592C-43A8-EC42-B534-83E33B5328C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Tree>
    <p:extLst>
      <p:ext uri="{BB962C8B-B14F-4D97-AF65-F5344CB8AC3E}">
        <p14:creationId xmlns:p14="http://schemas.microsoft.com/office/powerpoint/2010/main" val="282372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D7D4-5657-1D41-B315-1AFF8BB9F33F}"/>
              </a:ext>
            </a:extLst>
          </p:cNvPr>
          <p:cNvSpPr>
            <a:spLocks noGrp="1"/>
          </p:cNvSpPr>
          <p:nvPr>
            <p:ph type="title"/>
          </p:nvPr>
        </p:nvSpPr>
        <p:spPr/>
        <p:txBody>
          <a:bodyPr/>
          <a:lstStyle/>
          <a:p>
            <a:r>
              <a:rPr lang="en-US" dirty="0"/>
              <a:t>By the end of this presentation, you will be able to:</a:t>
            </a:r>
          </a:p>
        </p:txBody>
      </p:sp>
      <p:sp>
        <p:nvSpPr>
          <p:cNvPr id="3" name="Content Placeholder 2">
            <a:extLst>
              <a:ext uri="{FF2B5EF4-FFF2-40B4-BE49-F238E27FC236}">
                <a16:creationId xmlns:a16="http://schemas.microsoft.com/office/drawing/2014/main" id="{FF1B90C8-2721-E44C-9708-223BA236DAAB}"/>
              </a:ext>
            </a:extLst>
          </p:cNvPr>
          <p:cNvSpPr>
            <a:spLocks noGrp="1"/>
          </p:cNvSpPr>
          <p:nvPr>
            <p:ph idx="1"/>
          </p:nvPr>
        </p:nvSpPr>
        <p:spPr/>
        <p:txBody>
          <a:bodyPr/>
          <a:lstStyle/>
          <a:p>
            <a:r>
              <a:rPr lang="en-US" dirty="0"/>
              <a:t>Explain trends in Arizona’s STI rates in recent years</a:t>
            </a:r>
          </a:p>
          <a:p>
            <a:r>
              <a:rPr lang="en-US" dirty="0"/>
              <a:t>Interpret statewide STI surveillance data </a:t>
            </a:r>
          </a:p>
          <a:p>
            <a:r>
              <a:rPr lang="en-US" dirty="0"/>
              <a:t>Discuss challenges with STI testing and reporting </a:t>
            </a:r>
          </a:p>
        </p:txBody>
      </p:sp>
      <p:sp>
        <p:nvSpPr>
          <p:cNvPr id="4" name="Slide Number Placeholder 3">
            <a:extLst>
              <a:ext uri="{FF2B5EF4-FFF2-40B4-BE49-F238E27FC236}">
                <a16:creationId xmlns:a16="http://schemas.microsoft.com/office/drawing/2014/main" id="{207964C8-CC6D-7C4F-A3EF-3A1A9331BFF4}"/>
              </a:ext>
            </a:extLst>
          </p:cNvPr>
          <p:cNvSpPr>
            <a:spLocks noGrp="1"/>
          </p:cNvSpPr>
          <p:nvPr>
            <p:ph type="sldNum" sz="quarter" idx="12"/>
          </p:nvPr>
        </p:nvSpPr>
        <p:spPr/>
        <p:txBody>
          <a:bodyPr/>
          <a:lstStyle/>
          <a:p>
            <a:fld id="{BE4E745B-3CB0-457F-B31F-44264F30D002}" type="slidenum">
              <a:rPr lang="en-US" smtClean="0"/>
              <a:t>3</a:t>
            </a:fld>
            <a:endParaRPr lang="en-US"/>
          </a:p>
        </p:txBody>
      </p:sp>
    </p:spTree>
    <p:extLst>
      <p:ext uri="{BB962C8B-B14F-4D97-AF65-F5344CB8AC3E}">
        <p14:creationId xmlns:p14="http://schemas.microsoft.com/office/powerpoint/2010/main" val="138532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89" y="493611"/>
            <a:ext cx="6172200" cy="857250"/>
          </a:xfrm>
        </p:spPr>
        <p:txBody>
          <a:bodyPr>
            <a:normAutofit/>
          </a:bodyPr>
          <a:lstStyle/>
          <a:p>
            <a:pPr algn="l"/>
            <a:r>
              <a:rPr lang="en-US" b="1" dirty="0">
                <a:solidFill>
                  <a:schemeClr val="bg1">
                    <a:lumMod val="50000"/>
                  </a:schemeClr>
                </a:solidFill>
                <a:latin typeface="Fira Sans" pitchFamily="34" charset="0"/>
                <a:ea typeface="Fira Sans" pitchFamily="34" charset="0"/>
              </a:rPr>
              <a:t>Key trends </a:t>
            </a:r>
          </a:p>
        </p:txBody>
      </p:sp>
      <p:sp>
        <p:nvSpPr>
          <p:cNvPr id="11" name="TextBox 1"/>
          <p:cNvSpPr txBox="1"/>
          <p:nvPr/>
        </p:nvSpPr>
        <p:spPr>
          <a:xfrm>
            <a:off x="934532" y="2174477"/>
            <a:ext cx="3073944" cy="8572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914400"/>
            <a:r>
              <a:rPr lang="en-US" sz="2800" b="1" dirty="0">
                <a:solidFill>
                  <a:schemeClr val="bg1">
                    <a:lumMod val="50000"/>
                  </a:schemeClr>
                </a:solidFill>
              </a:rPr>
              <a:t>STIs</a:t>
            </a:r>
            <a:r>
              <a:rPr lang="en-US" sz="2800" dirty="0">
                <a:solidFill>
                  <a:schemeClr val="bg1">
                    <a:lumMod val="50000"/>
                  </a:schemeClr>
                </a:solidFill>
              </a:rPr>
              <a:t> have been rising since 2000 </a:t>
            </a:r>
          </a:p>
        </p:txBody>
      </p:sp>
      <p:graphicFrame>
        <p:nvGraphicFramePr>
          <p:cNvPr id="7" name="Chart 6" descr="Graph from 2000 to 2019 showing an increase from 17,213 to 61,063 STI cases.">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211945544"/>
              </p:ext>
            </p:extLst>
          </p:nvPr>
        </p:nvGraphicFramePr>
        <p:xfrm>
          <a:off x="934532" y="3107046"/>
          <a:ext cx="2894909" cy="195453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p:cNvSpPr txBox="1"/>
          <p:nvPr/>
        </p:nvSpPr>
        <p:spPr>
          <a:xfrm>
            <a:off x="4624595" y="2174468"/>
            <a:ext cx="3257550" cy="857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solidFill>
                  <a:schemeClr val="tx1">
                    <a:lumMod val="50000"/>
                    <a:lumOff val="50000"/>
                  </a:schemeClr>
                </a:solidFill>
              </a:rPr>
              <a:t>The rise in </a:t>
            </a:r>
            <a:r>
              <a:rPr lang="en-US" sz="2800" b="1" dirty="0">
                <a:solidFill>
                  <a:schemeClr val="accent4"/>
                </a:solidFill>
              </a:rPr>
              <a:t>syphilis</a:t>
            </a:r>
            <a:r>
              <a:rPr lang="en-US" sz="2800" dirty="0">
                <a:solidFill>
                  <a:schemeClr val="tx1">
                    <a:lumMod val="50000"/>
                    <a:lumOff val="50000"/>
                  </a:schemeClr>
                </a:solidFill>
              </a:rPr>
              <a:t> is more recent (2014)</a:t>
            </a:r>
            <a:r>
              <a:rPr lang="en-US" sz="2400" dirty="0">
                <a:solidFill>
                  <a:schemeClr val="tx1">
                    <a:lumMod val="50000"/>
                    <a:lumOff val="50000"/>
                  </a:schemeClr>
                </a:solidFill>
              </a:rPr>
              <a:t> </a:t>
            </a:r>
          </a:p>
        </p:txBody>
      </p:sp>
      <p:graphicFrame>
        <p:nvGraphicFramePr>
          <p:cNvPr id="8" name="Chart 7" descr="Graph from 2000 to 2019 showing a increase in syphilis cases from 437 to 2,485. ">
            <a:extLst>
              <a:ext uri="{FF2B5EF4-FFF2-40B4-BE49-F238E27FC236}">
                <a16:creationId xmlns:a16="http://schemas.microsoft.com/office/drawing/2014/main" id="{28896B6D-A9DD-4549-B856-F11FFC305972}"/>
              </a:ext>
            </a:extLst>
          </p:cNvPr>
          <p:cNvGraphicFramePr>
            <a:graphicFrameLocks/>
          </p:cNvGraphicFramePr>
          <p:nvPr>
            <p:extLst>
              <p:ext uri="{D42A27DB-BD31-4B8C-83A1-F6EECF244321}">
                <p14:modId xmlns:p14="http://schemas.microsoft.com/office/powerpoint/2010/main" val="1328247746"/>
              </p:ext>
            </p:extLst>
          </p:nvPr>
        </p:nvGraphicFramePr>
        <p:xfrm>
          <a:off x="4572000" y="3031718"/>
          <a:ext cx="3310145" cy="202985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A6676C0E-AAF1-F843-BEF3-05EF0CCC0FD7}"/>
              </a:ext>
            </a:extLst>
          </p:cNvPr>
          <p:cNvSpPr>
            <a:spLocks noGrp="1"/>
          </p:cNvSpPr>
          <p:nvPr>
            <p:ph type="sldNum" sz="quarter" idx="12"/>
          </p:nvPr>
        </p:nvSpPr>
        <p:spPr/>
        <p:txBody>
          <a:bodyPr/>
          <a:lstStyle/>
          <a:p>
            <a:fld id="{BE4E745B-3CB0-457F-B31F-44264F30D002}" type="slidenum">
              <a:rPr lang="en-US" smtClean="0"/>
              <a:t>4</a:t>
            </a:fld>
            <a:endParaRPr lang="en-US"/>
          </a:p>
        </p:txBody>
      </p:sp>
    </p:spTree>
    <p:extLst>
      <p:ext uri="{BB962C8B-B14F-4D97-AF65-F5344CB8AC3E}">
        <p14:creationId xmlns:p14="http://schemas.microsoft.com/office/powerpoint/2010/main" val="304003906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AFA5A98-33BF-4507-B7BB-1923D9828A4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641617678"/>
              </p:ext>
            </p:extLst>
          </p:nvPr>
        </p:nvGraphicFramePr>
        <p:xfrm>
          <a:off x="342788" y="148732"/>
          <a:ext cx="8527310" cy="18649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83C8BBC-4984-467A-8298-56EB12777168}"/>
              </a:ext>
            </a:extLst>
          </p:cNvPr>
          <p:cNvSpPr>
            <a:spLocks noGrp="1"/>
          </p:cNvSpPr>
          <p:nvPr>
            <p:ph type="title"/>
          </p:nvPr>
        </p:nvSpPr>
        <p:spPr>
          <a:xfrm>
            <a:off x="617962" y="789140"/>
            <a:ext cx="4768229" cy="954853"/>
          </a:xfrm>
        </p:spPr>
        <p:txBody>
          <a:bodyPr>
            <a:noAutofit/>
          </a:bodyPr>
          <a:lstStyle/>
          <a:p>
            <a:r>
              <a:rPr lang="en-US" sz="3200" dirty="0">
                <a:solidFill>
                  <a:schemeClr val="bg1"/>
                </a:solidFill>
              </a:rPr>
              <a:t>60%</a:t>
            </a:r>
            <a:r>
              <a:rPr lang="en-US" sz="3200" baseline="0" dirty="0">
                <a:solidFill>
                  <a:schemeClr val="bg1"/>
                </a:solidFill>
              </a:rPr>
              <a:t> of STIs occur in persons &lt;25</a:t>
            </a:r>
            <a:endParaRPr lang="en-US" sz="3200" dirty="0">
              <a:solidFill>
                <a:schemeClr val="bg1"/>
              </a:solidFill>
            </a:endParaRPr>
          </a:p>
        </p:txBody>
      </p:sp>
      <p:sp>
        <p:nvSpPr>
          <p:cNvPr id="16" name="TextBox 15">
            <a:extLst>
              <a:ext uri="{FF2B5EF4-FFF2-40B4-BE49-F238E27FC236}">
                <a16:creationId xmlns:a16="http://schemas.microsoft.com/office/drawing/2014/main" id="{AC10BB6B-182F-4BA5-9530-2F9D3F55DBE9}"/>
              </a:ext>
              <a:ext uri="{C183D7F6-B498-43B3-948B-1728B52AA6E4}">
                <adec:decorative xmlns:adec="http://schemas.microsoft.com/office/drawing/2017/decorative" val="1"/>
              </a:ext>
            </a:extLst>
          </p:cNvPr>
          <p:cNvSpPr txBox="1"/>
          <p:nvPr/>
        </p:nvSpPr>
        <p:spPr>
          <a:xfrm>
            <a:off x="3544784" y="5559623"/>
            <a:ext cx="1585356" cy="300082"/>
          </a:xfrm>
          <a:prstGeom prst="rect">
            <a:avLst/>
          </a:prstGeom>
          <a:noFill/>
        </p:spPr>
        <p:txBody>
          <a:bodyPr wrap="square" rtlCol="0">
            <a:spAutoFit/>
          </a:bodyPr>
          <a:lstStyle/>
          <a:p>
            <a:pPr algn="ctr"/>
            <a:r>
              <a:rPr lang="en-US" sz="1350" dirty="0">
                <a:solidFill>
                  <a:schemeClr val="bg1">
                    <a:lumMod val="50000"/>
                  </a:schemeClr>
                </a:solidFill>
                <a:latin typeface="Fira Sans" panose="020B0503050000020004" pitchFamily="34" charset="0"/>
              </a:rPr>
              <a:t>Age</a:t>
            </a:r>
          </a:p>
        </p:txBody>
      </p:sp>
      <p:sp>
        <p:nvSpPr>
          <p:cNvPr id="17" name="TextBox 16">
            <a:extLst>
              <a:ext uri="{FF2B5EF4-FFF2-40B4-BE49-F238E27FC236}">
                <a16:creationId xmlns:a16="http://schemas.microsoft.com/office/drawing/2014/main" id="{907484F4-AB8D-4A3D-BE42-89EA3F81107C}"/>
              </a:ext>
              <a:ext uri="{C183D7F6-B498-43B3-948B-1728B52AA6E4}">
                <adec:decorative xmlns:adec="http://schemas.microsoft.com/office/drawing/2017/decorative" val="1"/>
              </a:ext>
            </a:extLst>
          </p:cNvPr>
          <p:cNvSpPr txBox="1"/>
          <p:nvPr/>
        </p:nvSpPr>
        <p:spPr>
          <a:xfrm rot="16200000">
            <a:off x="-24674" y="3672126"/>
            <a:ext cx="1585356" cy="300082"/>
          </a:xfrm>
          <a:prstGeom prst="rect">
            <a:avLst/>
          </a:prstGeom>
          <a:noFill/>
        </p:spPr>
        <p:txBody>
          <a:bodyPr wrap="square" rtlCol="0">
            <a:spAutoFit/>
          </a:bodyPr>
          <a:lstStyle/>
          <a:p>
            <a:pPr algn="ctr"/>
            <a:r>
              <a:rPr lang="en-US" sz="1350" dirty="0">
                <a:solidFill>
                  <a:schemeClr val="bg1">
                    <a:lumMod val="50000"/>
                  </a:schemeClr>
                </a:solidFill>
                <a:latin typeface="Fira Sans" panose="020B0503050000020004" pitchFamily="34" charset="0"/>
              </a:rPr>
              <a:t>Cases</a:t>
            </a:r>
          </a:p>
        </p:txBody>
      </p:sp>
      <p:sp>
        <p:nvSpPr>
          <p:cNvPr id="18" name="TextBox 17">
            <a:extLst>
              <a:ext uri="{FF2B5EF4-FFF2-40B4-BE49-F238E27FC236}">
                <a16:creationId xmlns:a16="http://schemas.microsoft.com/office/drawing/2014/main" id="{FEDB7A1D-E703-42E5-878E-0B967CAEEAC0}"/>
              </a:ext>
              <a:ext uri="{C183D7F6-B498-43B3-948B-1728B52AA6E4}">
                <adec:decorative xmlns:adec="http://schemas.microsoft.com/office/drawing/2017/decorative" val="1"/>
              </a:ext>
            </a:extLst>
          </p:cNvPr>
          <p:cNvSpPr txBox="1"/>
          <p:nvPr/>
        </p:nvSpPr>
        <p:spPr>
          <a:xfrm>
            <a:off x="6109854" y="5539201"/>
            <a:ext cx="2725387" cy="300082"/>
          </a:xfrm>
          <a:prstGeom prst="rect">
            <a:avLst/>
          </a:prstGeom>
          <a:noFill/>
        </p:spPr>
        <p:txBody>
          <a:bodyPr wrap="square" rtlCol="0">
            <a:spAutoFit/>
          </a:bodyPr>
          <a:lstStyle/>
          <a:p>
            <a:r>
              <a:rPr lang="en-US" sz="1350" dirty="0">
                <a:solidFill>
                  <a:schemeClr val="accent6">
                    <a:lumMod val="75000"/>
                  </a:schemeClr>
                </a:solidFill>
              </a:rPr>
              <a:t>Chlamydia</a:t>
            </a:r>
            <a:r>
              <a:rPr lang="en-US" sz="1350" dirty="0">
                <a:solidFill>
                  <a:schemeClr val="bg1">
                    <a:lumMod val="50000"/>
                  </a:schemeClr>
                </a:solidFill>
              </a:rPr>
              <a:t> | </a:t>
            </a:r>
            <a:r>
              <a:rPr lang="en-US" sz="1350" dirty="0">
                <a:solidFill>
                  <a:schemeClr val="accent2"/>
                </a:solidFill>
              </a:rPr>
              <a:t>Gonorrhea</a:t>
            </a:r>
            <a:r>
              <a:rPr lang="en-US" sz="1350" dirty="0"/>
              <a:t> </a:t>
            </a:r>
            <a:r>
              <a:rPr lang="en-US" sz="1350" dirty="0">
                <a:solidFill>
                  <a:schemeClr val="bg1">
                    <a:lumMod val="50000"/>
                  </a:schemeClr>
                </a:solidFill>
              </a:rPr>
              <a:t>| </a:t>
            </a:r>
            <a:r>
              <a:rPr lang="en-US" sz="1350" dirty="0">
                <a:solidFill>
                  <a:schemeClr val="accent4"/>
                </a:solidFill>
              </a:rPr>
              <a:t>Syphilis</a:t>
            </a:r>
          </a:p>
        </p:txBody>
      </p:sp>
      <p:graphicFrame>
        <p:nvGraphicFramePr>
          <p:cNvPr id="12" name="Chart 11" descr="Line graph showing chlamydia, gonorrhea, and syphilis cases by age. The highest number of STIs are found in persons &lt;25 years old. The highest number of cases belong to chlamydia, followed by gonorrhea, then syphilis.">
            <a:extLst>
              <a:ext uri="{FF2B5EF4-FFF2-40B4-BE49-F238E27FC236}">
                <a16:creationId xmlns:a16="http://schemas.microsoft.com/office/drawing/2014/main" id="{B9773C3F-83F5-49AC-988B-6D21B17941D0}"/>
              </a:ext>
            </a:extLst>
          </p:cNvPr>
          <p:cNvGraphicFramePr>
            <a:graphicFrameLocks/>
          </p:cNvGraphicFramePr>
          <p:nvPr>
            <p:extLst>
              <p:ext uri="{D42A27DB-BD31-4B8C-83A1-F6EECF244321}">
                <p14:modId xmlns:p14="http://schemas.microsoft.com/office/powerpoint/2010/main" val="1097996356"/>
              </p:ext>
            </p:extLst>
          </p:nvPr>
        </p:nvGraphicFramePr>
        <p:xfrm>
          <a:off x="918045" y="2112032"/>
          <a:ext cx="7914343" cy="332882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5259BE9B-A0AF-B842-84B3-A0F4C136498A}"/>
              </a:ext>
            </a:extLst>
          </p:cNvPr>
          <p:cNvSpPr>
            <a:spLocks noGrp="1"/>
          </p:cNvSpPr>
          <p:nvPr>
            <p:ph type="sldNum" sz="quarter" idx="12"/>
          </p:nvPr>
        </p:nvSpPr>
        <p:spPr/>
        <p:txBody>
          <a:bodyPr/>
          <a:lstStyle/>
          <a:p>
            <a:fld id="{BE4E745B-3CB0-457F-B31F-44264F30D002}" type="slidenum">
              <a:rPr lang="en-US" smtClean="0"/>
              <a:t>5</a:t>
            </a:fld>
            <a:endParaRPr lang="en-US"/>
          </a:p>
        </p:txBody>
      </p:sp>
    </p:spTree>
    <p:extLst>
      <p:ext uri="{BB962C8B-B14F-4D97-AF65-F5344CB8AC3E}">
        <p14:creationId xmlns:p14="http://schemas.microsoft.com/office/powerpoint/2010/main" val="4094145827"/>
      </p:ext>
    </p:extLst>
  </p:cSld>
  <p:clrMapOvr>
    <a:masterClrMapping/>
  </p:clrMapOvr>
  <mc:AlternateContent xmlns:mc="http://schemas.openxmlformats.org/markup-compatibility/2006" xmlns:p14="http://schemas.microsoft.com/office/powerpoint/2010/main">
    <mc:Choice Requires="p14">
      <p:transition spd="slow" p14:dur="2000" advTm="263"/>
    </mc:Choice>
    <mc:Fallback xmlns="">
      <p:transition spd="slow" advTm="2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90A5-E8A3-4C60-9EDC-522E29CE6298}"/>
              </a:ext>
            </a:extLst>
          </p:cNvPr>
          <p:cNvSpPr>
            <a:spLocks noGrp="1"/>
          </p:cNvSpPr>
          <p:nvPr>
            <p:ph type="title"/>
          </p:nvPr>
        </p:nvSpPr>
        <p:spPr/>
        <p:txBody>
          <a:bodyPr>
            <a:normAutofit/>
          </a:bodyPr>
          <a:lstStyle/>
          <a:p>
            <a:r>
              <a:rPr lang="en-US" sz="3200" b="1" dirty="0">
                <a:solidFill>
                  <a:schemeClr val="bg1">
                    <a:lumMod val="50000"/>
                  </a:schemeClr>
                </a:solidFill>
                <a:latin typeface="Fira Sans" panose="020B0503050000020004" pitchFamily="34" charset="0"/>
              </a:rPr>
              <a:t>Proportion of STI disparities by race/ethnicity</a:t>
            </a:r>
          </a:p>
        </p:txBody>
      </p:sp>
      <p:sp>
        <p:nvSpPr>
          <p:cNvPr id="5" name="TextBox 4">
            <a:extLst>
              <a:ext uri="{FF2B5EF4-FFF2-40B4-BE49-F238E27FC236}">
                <a16:creationId xmlns:a16="http://schemas.microsoft.com/office/drawing/2014/main" id="{0645DE15-D5C9-4DAC-A6FA-ADFA76433C94}"/>
              </a:ext>
            </a:extLst>
          </p:cNvPr>
          <p:cNvSpPr txBox="1"/>
          <p:nvPr/>
        </p:nvSpPr>
        <p:spPr>
          <a:xfrm>
            <a:off x="978195" y="1382233"/>
            <a:ext cx="3030279" cy="369332"/>
          </a:xfrm>
          <a:prstGeom prst="rect">
            <a:avLst/>
          </a:prstGeom>
          <a:noFill/>
        </p:spPr>
        <p:txBody>
          <a:bodyPr wrap="square" rtlCol="0">
            <a:spAutoFit/>
          </a:bodyPr>
          <a:lstStyle/>
          <a:p>
            <a:pPr algn="ctr"/>
            <a:r>
              <a:rPr lang="en-US" b="1" u="sng" dirty="0">
                <a:latin typeface="Fira Sans" panose="020B0503050000020004" pitchFamily="34" charset="0"/>
              </a:rPr>
              <a:t>Proportion </a:t>
            </a:r>
            <a:r>
              <a:rPr lang="en-US" b="1" u="sng" dirty="0">
                <a:solidFill>
                  <a:schemeClr val="bg1">
                    <a:lumMod val="50000"/>
                  </a:schemeClr>
                </a:solidFill>
                <a:latin typeface="Fira Sans" panose="020B0503050000020004" pitchFamily="34" charset="0"/>
              </a:rPr>
              <a:t>of Case Counts</a:t>
            </a:r>
          </a:p>
        </p:txBody>
      </p:sp>
      <p:graphicFrame>
        <p:nvGraphicFramePr>
          <p:cNvPr id="4" name="Content Placeholder 3" descr="Bar graph showing proportion of case counts with Hispanic at 29%, Non-Hispanic white at 20%, black/African American at 11%, American Indian at 6%, and Asian/Pacific Islander at 2%. ">
            <a:extLst>
              <a:ext uri="{FF2B5EF4-FFF2-40B4-BE49-F238E27FC236}">
                <a16:creationId xmlns:a16="http://schemas.microsoft.com/office/drawing/2014/main" id="{C3878B5B-3165-40D7-B53D-43F8F055B0B0}"/>
              </a:ext>
            </a:extLst>
          </p:cNvPr>
          <p:cNvGraphicFramePr>
            <a:graphicFrameLocks noGrp="1"/>
          </p:cNvGraphicFramePr>
          <p:nvPr>
            <p:ph idx="1"/>
            <p:extLst>
              <p:ext uri="{D42A27DB-BD31-4B8C-83A1-F6EECF244321}">
                <p14:modId xmlns:p14="http://schemas.microsoft.com/office/powerpoint/2010/main" val="2313743359"/>
              </p:ext>
            </p:extLst>
          </p:nvPr>
        </p:nvGraphicFramePr>
        <p:xfrm>
          <a:off x="873199" y="1783094"/>
          <a:ext cx="3252234" cy="38943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814CC80-827F-4AC3-A812-47C44B1C7892}"/>
              </a:ext>
            </a:extLst>
          </p:cNvPr>
          <p:cNvSpPr txBox="1"/>
          <p:nvPr/>
        </p:nvSpPr>
        <p:spPr>
          <a:xfrm>
            <a:off x="3561907" y="6067165"/>
            <a:ext cx="5197992" cy="369332"/>
          </a:xfrm>
          <a:prstGeom prst="rect">
            <a:avLst/>
          </a:prstGeom>
          <a:noFill/>
        </p:spPr>
        <p:txBody>
          <a:bodyPr wrap="square" rtlCol="0">
            <a:spAutoFit/>
          </a:bodyPr>
          <a:lstStyle/>
          <a:p>
            <a:r>
              <a:rPr lang="en-US" dirty="0">
                <a:solidFill>
                  <a:schemeClr val="bg1">
                    <a:lumMod val="50000"/>
                  </a:schemeClr>
                </a:solidFill>
              </a:rPr>
              <a:t>| Race/ethnicity is missing in 32% of reported cases</a:t>
            </a:r>
          </a:p>
        </p:txBody>
      </p:sp>
      <p:sp>
        <p:nvSpPr>
          <p:cNvPr id="3" name="Slide Number Placeholder 2">
            <a:extLst>
              <a:ext uri="{FF2B5EF4-FFF2-40B4-BE49-F238E27FC236}">
                <a16:creationId xmlns:a16="http://schemas.microsoft.com/office/drawing/2014/main" id="{C22C8EC3-AE06-404D-A143-B37EF434D53C}"/>
              </a:ext>
            </a:extLst>
          </p:cNvPr>
          <p:cNvSpPr>
            <a:spLocks noGrp="1"/>
          </p:cNvSpPr>
          <p:nvPr>
            <p:ph type="sldNum" sz="quarter" idx="12"/>
          </p:nvPr>
        </p:nvSpPr>
        <p:spPr/>
        <p:txBody>
          <a:bodyPr/>
          <a:lstStyle/>
          <a:p>
            <a:fld id="{BE4E745B-3CB0-457F-B31F-44264F30D002}" type="slidenum">
              <a:rPr lang="en-US" smtClean="0"/>
              <a:t>6</a:t>
            </a:fld>
            <a:endParaRPr lang="en-US"/>
          </a:p>
        </p:txBody>
      </p:sp>
    </p:spTree>
    <p:extLst>
      <p:ext uri="{BB962C8B-B14F-4D97-AF65-F5344CB8AC3E}">
        <p14:creationId xmlns:p14="http://schemas.microsoft.com/office/powerpoint/2010/main" val="1922351804"/>
      </p:ext>
    </p:extLst>
  </p:cSld>
  <p:clrMapOvr>
    <a:masterClrMapping/>
  </p:clrMapOvr>
  <mc:AlternateContent xmlns:mc="http://schemas.openxmlformats.org/markup-compatibility/2006" xmlns:p14="http://schemas.microsoft.com/office/powerpoint/2010/main">
    <mc:Choice Requires="p14">
      <p:transition spd="slow" p14:dur="2000" advTm="22224"/>
    </mc:Choice>
    <mc:Fallback xmlns="">
      <p:transition spd="slow" advTm="222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90A5-E8A3-4C60-9EDC-522E29CE6298}"/>
              </a:ext>
            </a:extLst>
          </p:cNvPr>
          <p:cNvSpPr>
            <a:spLocks noGrp="1"/>
          </p:cNvSpPr>
          <p:nvPr>
            <p:ph type="title"/>
          </p:nvPr>
        </p:nvSpPr>
        <p:spPr/>
        <p:txBody>
          <a:bodyPr>
            <a:normAutofit/>
          </a:bodyPr>
          <a:lstStyle/>
          <a:p>
            <a:r>
              <a:rPr lang="en-US" sz="3600" b="1" dirty="0">
                <a:solidFill>
                  <a:schemeClr val="bg1">
                    <a:lumMod val="50000"/>
                  </a:schemeClr>
                </a:solidFill>
                <a:latin typeface="Fira Sans" panose="020B0503050000020004" pitchFamily="34" charset="0"/>
              </a:rPr>
              <a:t>Rate of STI disparities by race/ethnicity</a:t>
            </a:r>
          </a:p>
        </p:txBody>
      </p:sp>
      <p:sp>
        <p:nvSpPr>
          <p:cNvPr id="5" name="TextBox 4">
            <a:extLst>
              <a:ext uri="{FF2B5EF4-FFF2-40B4-BE49-F238E27FC236}">
                <a16:creationId xmlns:a16="http://schemas.microsoft.com/office/drawing/2014/main" id="{0645DE15-D5C9-4DAC-A6FA-ADFA76433C94}"/>
              </a:ext>
            </a:extLst>
          </p:cNvPr>
          <p:cNvSpPr txBox="1"/>
          <p:nvPr/>
        </p:nvSpPr>
        <p:spPr>
          <a:xfrm>
            <a:off x="978195" y="1382233"/>
            <a:ext cx="3030279" cy="369332"/>
          </a:xfrm>
          <a:prstGeom prst="rect">
            <a:avLst/>
          </a:prstGeom>
          <a:noFill/>
        </p:spPr>
        <p:txBody>
          <a:bodyPr wrap="square" rtlCol="0">
            <a:spAutoFit/>
          </a:bodyPr>
          <a:lstStyle/>
          <a:p>
            <a:pPr algn="ctr"/>
            <a:r>
              <a:rPr lang="en-US" b="1" u="sng" dirty="0">
                <a:latin typeface="Fira Sans" panose="020B0503050000020004" pitchFamily="34" charset="0"/>
              </a:rPr>
              <a:t>Proportion </a:t>
            </a:r>
            <a:r>
              <a:rPr lang="en-US" b="1" u="sng" dirty="0">
                <a:solidFill>
                  <a:schemeClr val="bg1">
                    <a:lumMod val="50000"/>
                  </a:schemeClr>
                </a:solidFill>
                <a:latin typeface="Fira Sans" panose="020B0503050000020004" pitchFamily="34" charset="0"/>
              </a:rPr>
              <a:t>of Case Counts</a:t>
            </a:r>
          </a:p>
        </p:txBody>
      </p:sp>
      <p:graphicFrame>
        <p:nvGraphicFramePr>
          <p:cNvPr id="4" name="Content Placeholder 3" descr="Bar graph showing Hispanic case counts at 29%, Non-Hispanic white at 20%, black/African American at 11%, American Indian at 6%, and Asian/Pacific Islander at 2%. ">
            <a:extLst>
              <a:ext uri="{FF2B5EF4-FFF2-40B4-BE49-F238E27FC236}">
                <a16:creationId xmlns:a16="http://schemas.microsoft.com/office/drawing/2014/main" id="{C3878B5B-3165-40D7-B53D-43F8F055B0B0}"/>
              </a:ext>
            </a:extLst>
          </p:cNvPr>
          <p:cNvGraphicFramePr>
            <a:graphicFrameLocks noGrp="1"/>
          </p:cNvGraphicFramePr>
          <p:nvPr>
            <p:ph idx="1"/>
            <p:extLst>
              <p:ext uri="{D42A27DB-BD31-4B8C-83A1-F6EECF244321}">
                <p14:modId xmlns:p14="http://schemas.microsoft.com/office/powerpoint/2010/main" val="333750146"/>
              </p:ext>
            </p:extLst>
          </p:nvPr>
        </p:nvGraphicFramePr>
        <p:xfrm>
          <a:off x="873199" y="1783094"/>
          <a:ext cx="3252234" cy="389432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A538597-DF94-49BB-9127-EF106F272122}"/>
              </a:ext>
            </a:extLst>
          </p:cNvPr>
          <p:cNvSpPr txBox="1"/>
          <p:nvPr/>
        </p:nvSpPr>
        <p:spPr>
          <a:xfrm>
            <a:off x="4717186" y="1382233"/>
            <a:ext cx="2711303" cy="369332"/>
          </a:xfrm>
          <a:prstGeom prst="rect">
            <a:avLst/>
          </a:prstGeom>
          <a:noFill/>
        </p:spPr>
        <p:txBody>
          <a:bodyPr wrap="square" rtlCol="0">
            <a:spAutoFit/>
          </a:bodyPr>
          <a:lstStyle/>
          <a:p>
            <a:pPr algn="ctr"/>
            <a:r>
              <a:rPr lang="en-US" b="1" u="sng" dirty="0">
                <a:latin typeface="Fira Sans" panose="020B0503050000020004" pitchFamily="34" charset="0"/>
              </a:rPr>
              <a:t>Rate</a:t>
            </a:r>
            <a:r>
              <a:rPr lang="en-US" b="1" u="sng" dirty="0">
                <a:solidFill>
                  <a:schemeClr val="bg1">
                    <a:lumMod val="50000"/>
                  </a:schemeClr>
                </a:solidFill>
                <a:latin typeface="Fira Sans" panose="020B0503050000020004" pitchFamily="34" charset="0"/>
              </a:rPr>
              <a:t> per 100,000</a:t>
            </a:r>
          </a:p>
        </p:txBody>
      </p:sp>
      <p:graphicFrame>
        <p:nvGraphicFramePr>
          <p:cNvPr id="7" name="Chart 6" descr="Bar graph showing case counts by rate per 100,000 with black/African American at 1,930, American Indian at 1,246, and Hispanic at 779. ">
            <a:extLst>
              <a:ext uri="{FF2B5EF4-FFF2-40B4-BE49-F238E27FC236}">
                <a16:creationId xmlns:a16="http://schemas.microsoft.com/office/drawing/2014/main" id="{6016ABCD-9717-4CD1-9953-A86A3BE54330}"/>
              </a:ext>
            </a:extLst>
          </p:cNvPr>
          <p:cNvGraphicFramePr>
            <a:graphicFrameLocks/>
          </p:cNvGraphicFramePr>
          <p:nvPr>
            <p:extLst>
              <p:ext uri="{D42A27DB-BD31-4B8C-83A1-F6EECF244321}">
                <p14:modId xmlns:p14="http://schemas.microsoft.com/office/powerpoint/2010/main" val="2529212931"/>
              </p:ext>
            </p:extLst>
          </p:nvPr>
        </p:nvGraphicFramePr>
        <p:xfrm>
          <a:off x="4227078" y="1566898"/>
          <a:ext cx="4757433" cy="417139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814CC80-827F-4AC3-A812-47C44B1C7892}"/>
              </a:ext>
            </a:extLst>
          </p:cNvPr>
          <p:cNvSpPr txBox="1"/>
          <p:nvPr/>
        </p:nvSpPr>
        <p:spPr>
          <a:xfrm>
            <a:off x="3561907" y="6067165"/>
            <a:ext cx="5197992" cy="369332"/>
          </a:xfrm>
          <a:prstGeom prst="rect">
            <a:avLst/>
          </a:prstGeom>
          <a:noFill/>
        </p:spPr>
        <p:txBody>
          <a:bodyPr wrap="square" rtlCol="0">
            <a:spAutoFit/>
          </a:bodyPr>
          <a:lstStyle/>
          <a:p>
            <a:r>
              <a:rPr lang="en-US" dirty="0">
                <a:solidFill>
                  <a:schemeClr val="bg1">
                    <a:lumMod val="50000"/>
                  </a:schemeClr>
                </a:solidFill>
              </a:rPr>
              <a:t>| Race/ethnicity is missing in 32% of reported cases</a:t>
            </a:r>
          </a:p>
        </p:txBody>
      </p:sp>
      <p:sp>
        <p:nvSpPr>
          <p:cNvPr id="10" name="TextBox 1">
            <a:extLst>
              <a:ext uri="{FF2B5EF4-FFF2-40B4-BE49-F238E27FC236}">
                <a16:creationId xmlns:a16="http://schemas.microsoft.com/office/drawing/2014/main" id="{6567A6DC-2C41-4310-B679-C1BAD0356833}"/>
              </a:ext>
              <a:ext uri="{C183D7F6-B498-43B3-948B-1728B52AA6E4}">
                <adec:decorative xmlns:adec="http://schemas.microsoft.com/office/drawing/2017/decorative" val="1"/>
              </a:ext>
            </a:extLst>
          </p:cNvPr>
          <p:cNvSpPr txBox="1"/>
          <p:nvPr/>
        </p:nvSpPr>
        <p:spPr>
          <a:xfrm>
            <a:off x="4327821" y="4156138"/>
            <a:ext cx="1694859" cy="4054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baseline="0" dirty="0">
                <a:solidFill>
                  <a:srgbClr val="A95FFB"/>
                </a:solidFill>
                <a:latin typeface="Fira Sans" panose="020B0503050000020004" pitchFamily="34" charset="0"/>
              </a:rPr>
              <a:t>Non-Hispanic White</a:t>
            </a:r>
          </a:p>
        </p:txBody>
      </p:sp>
      <p:sp>
        <p:nvSpPr>
          <p:cNvPr id="11" name="TextBox 1">
            <a:extLst>
              <a:ext uri="{FF2B5EF4-FFF2-40B4-BE49-F238E27FC236}">
                <a16:creationId xmlns:a16="http://schemas.microsoft.com/office/drawing/2014/main" id="{8FA31CB0-80D3-4442-ACA2-7D46B5B66BE4}"/>
              </a:ext>
              <a:ext uri="{C183D7F6-B498-43B3-948B-1728B52AA6E4}">
                <adec:decorative xmlns:adec="http://schemas.microsoft.com/office/drawing/2017/decorative" val="1"/>
              </a:ext>
            </a:extLst>
          </p:cNvPr>
          <p:cNvSpPr txBox="1"/>
          <p:nvPr/>
        </p:nvSpPr>
        <p:spPr>
          <a:xfrm>
            <a:off x="4380108" y="1879891"/>
            <a:ext cx="1540390" cy="10344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baseline="0" dirty="0">
                <a:solidFill>
                  <a:schemeClr val="accent3"/>
                </a:solidFill>
                <a:latin typeface="Fira Sans" panose="020B0503050000020004" pitchFamily="34" charset="0"/>
              </a:rPr>
              <a:t>Black/African</a:t>
            </a:r>
            <a:r>
              <a:rPr lang="en-US" sz="1600" b="1" dirty="0">
                <a:solidFill>
                  <a:schemeClr val="accent3"/>
                </a:solidFill>
                <a:latin typeface="Fira Sans" panose="020B0503050000020004" pitchFamily="34" charset="0"/>
              </a:rPr>
              <a:t> American</a:t>
            </a:r>
            <a:endParaRPr lang="en-US" sz="1600" b="1" baseline="0" dirty="0">
              <a:solidFill>
                <a:schemeClr val="accent3"/>
              </a:solidFill>
              <a:latin typeface="Fira Sans" panose="020B0503050000020004" pitchFamily="34" charset="0"/>
            </a:endParaRPr>
          </a:p>
        </p:txBody>
      </p:sp>
      <p:sp>
        <p:nvSpPr>
          <p:cNvPr id="12" name="TextBox 1">
            <a:extLst>
              <a:ext uri="{FF2B5EF4-FFF2-40B4-BE49-F238E27FC236}">
                <a16:creationId xmlns:a16="http://schemas.microsoft.com/office/drawing/2014/main" id="{70D44FDB-1E22-475D-844A-54B1EFBCA030}"/>
              </a:ext>
              <a:ext uri="{C183D7F6-B498-43B3-948B-1728B52AA6E4}">
                <adec:decorative xmlns:adec="http://schemas.microsoft.com/office/drawing/2017/decorative" val="1"/>
              </a:ext>
            </a:extLst>
          </p:cNvPr>
          <p:cNvSpPr txBox="1"/>
          <p:nvPr/>
        </p:nvSpPr>
        <p:spPr>
          <a:xfrm>
            <a:off x="4404057" y="3417882"/>
            <a:ext cx="1542386" cy="2831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baseline="0" dirty="0">
                <a:solidFill>
                  <a:srgbClr val="7030A0"/>
                </a:solidFill>
                <a:latin typeface="Fira Sans" panose="020B0503050000020004" pitchFamily="34" charset="0"/>
              </a:rPr>
              <a:t>Hispanic</a:t>
            </a:r>
            <a:r>
              <a:rPr lang="en-US" sz="1600" b="1" baseline="0" dirty="0">
                <a:solidFill>
                  <a:schemeClr val="accent3">
                    <a:lumMod val="50000"/>
                  </a:schemeClr>
                </a:solidFill>
                <a:latin typeface="Fira Sans" panose="020B0503050000020004" pitchFamily="34" charset="0"/>
              </a:rPr>
              <a:t> </a:t>
            </a:r>
            <a:endParaRPr lang="en-US" sz="1600" b="1" dirty="0">
              <a:solidFill>
                <a:schemeClr val="accent3">
                  <a:lumMod val="50000"/>
                </a:schemeClr>
              </a:solidFill>
              <a:latin typeface="Fira Sans" panose="020B0503050000020004" pitchFamily="34" charset="0"/>
            </a:endParaRPr>
          </a:p>
        </p:txBody>
      </p:sp>
      <p:sp>
        <p:nvSpPr>
          <p:cNvPr id="3" name="Slide Number Placeholder 2">
            <a:extLst>
              <a:ext uri="{FF2B5EF4-FFF2-40B4-BE49-F238E27FC236}">
                <a16:creationId xmlns:a16="http://schemas.microsoft.com/office/drawing/2014/main" id="{73C3B8CD-F54C-554C-A8F3-5FD17FB01E24}"/>
              </a:ext>
            </a:extLst>
          </p:cNvPr>
          <p:cNvSpPr>
            <a:spLocks noGrp="1"/>
          </p:cNvSpPr>
          <p:nvPr>
            <p:ph type="sldNum" sz="quarter" idx="12"/>
          </p:nvPr>
        </p:nvSpPr>
        <p:spPr/>
        <p:txBody>
          <a:bodyPr/>
          <a:lstStyle/>
          <a:p>
            <a:fld id="{BE4E745B-3CB0-457F-B31F-44264F30D002}" type="slidenum">
              <a:rPr lang="en-US" smtClean="0"/>
              <a:t>7</a:t>
            </a:fld>
            <a:endParaRPr lang="en-US"/>
          </a:p>
        </p:txBody>
      </p:sp>
    </p:spTree>
    <p:extLst>
      <p:ext uri="{BB962C8B-B14F-4D97-AF65-F5344CB8AC3E}">
        <p14:creationId xmlns:p14="http://schemas.microsoft.com/office/powerpoint/2010/main" val="1513618012"/>
      </p:ext>
    </p:extLst>
  </p:cSld>
  <p:clrMapOvr>
    <a:masterClrMapping/>
  </p:clrMapOvr>
  <mc:AlternateContent xmlns:mc="http://schemas.openxmlformats.org/markup-compatibility/2006" xmlns:p14="http://schemas.microsoft.com/office/powerpoint/2010/main">
    <mc:Choice Requires="p14">
      <p:transition spd="slow" p14:dur="2000" advTm="44239"/>
    </mc:Choice>
    <mc:Fallback xmlns="">
      <p:transition spd="slow" advTm="442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23AD-2E80-4133-A756-E86E7297936D}"/>
              </a:ext>
            </a:extLst>
          </p:cNvPr>
          <p:cNvSpPr>
            <a:spLocks noGrp="1"/>
          </p:cNvSpPr>
          <p:nvPr>
            <p:ph type="title"/>
          </p:nvPr>
        </p:nvSpPr>
        <p:spPr/>
        <p:txBody>
          <a:bodyPr>
            <a:normAutofit/>
          </a:bodyPr>
          <a:lstStyle/>
          <a:p>
            <a:r>
              <a:rPr lang="en-US" b="1" dirty="0">
                <a:solidFill>
                  <a:srgbClr val="7030A0"/>
                </a:solidFill>
                <a:latin typeface="Fira Sans" panose="020B0503050000020004" pitchFamily="34" charset="0"/>
              </a:rPr>
              <a:t>2020</a:t>
            </a:r>
            <a:r>
              <a:rPr lang="en-US" b="1" dirty="0">
                <a:latin typeface="Fira Sans" panose="020B0503050000020004" pitchFamily="34" charset="0"/>
              </a:rPr>
              <a:t> </a:t>
            </a:r>
            <a:r>
              <a:rPr lang="en-US" b="1" dirty="0">
                <a:solidFill>
                  <a:srgbClr val="7030A0"/>
                </a:solidFill>
                <a:latin typeface="Fira Sans" panose="020B0503050000020004" pitchFamily="34" charset="0"/>
              </a:rPr>
              <a:t>STI testing* dropped</a:t>
            </a:r>
            <a:r>
              <a:rPr lang="en-US" b="1" dirty="0">
                <a:solidFill>
                  <a:schemeClr val="bg1">
                    <a:lumMod val="50000"/>
                  </a:schemeClr>
                </a:solidFill>
                <a:latin typeface="Fira Sans" panose="020B0503050000020004" pitchFamily="34" charset="0"/>
              </a:rPr>
              <a:t> compared to 2019</a:t>
            </a:r>
          </a:p>
        </p:txBody>
      </p:sp>
      <p:graphicFrame>
        <p:nvGraphicFramePr>
          <p:cNvPr id="8" name="Chart 7" descr="Graph showing STI testing by month for 2019 and 2020. The graph shows a drop in STI testing.">
            <a:extLst>
              <a:ext uri="{FF2B5EF4-FFF2-40B4-BE49-F238E27FC236}">
                <a16:creationId xmlns:a16="http://schemas.microsoft.com/office/drawing/2014/main" id="{8BDB1316-ABA8-49CC-B992-CA551A7AEB3E}"/>
              </a:ext>
            </a:extLst>
          </p:cNvPr>
          <p:cNvGraphicFramePr>
            <a:graphicFrameLocks/>
          </p:cNvGraphicFramePr>
          <p:nvPr>
            <p:extLst>
              <p:ext uri="{D42A27DB-BD31-4B8C-83A1-F6EECF244321}">
                <p14:modId xmlns:p14="http://schemas.microsoft.com/office/powerpoint/2010/main" val="2141033665"/>
              </p:ext>
            </p:extLst>
          </p:nvPr>
        </p:nvGraphicFramePr>
        <p:xfrm>
          <a:off x="628650" y="1728391"/>
          <a:ext cx="7773670" cy="4022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27BD52B8-5144-47E1-8AD5-83B0DE2A8F4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5822507"/>
              </p:ext>
            </p:extLst>
          </p:nvPr>
        </p:nvGraphicFramePr>
        <p:xfrm>
          <a:off x="6149489" y="5935873"/>
          <a:ext cx="1886836" cy="370840"/>
        </p:xfrm>
        <a:graphic>
          <a:graphicData uri="http://schemas.openxmlformats.org/drawingml/2006/table">
            <a:tbl>
              <a:tblPr firstRow="1" bandRow="1">
                <a:tableStyleId>{5C22544A-7EE6-4342-B048-85BDC9FD1C3A}</a:tableStyleId>
              </a:tblPr>
              <a:tblGrid>
                <a:gridCol w="943418">
                  <a:extLst>
                    <a:ext uri="{9D8B030D-6E8A-4147-A177-3AD203B41FA5}">
                      <a16:colId xmlns:a16="http://schemas.microsoft.com/office/drawing/2014/main" val="1278033343"/>
                    </a:ext>
                  </a:extLst>
                </a:gridCol>
                <a:gridCol w="943418">
                  <a:extLst>
                    <a:ext uri="{9D8B030D-6E8A-4147-A177-3AD203B41FA5}">
                      <a16:colId xmlns:a16="http://schemas.microsoft.com/office/drawing/2014/main" val="3035301238"/>
                    </a:ext>
                  </a:extLst>
                </a:gridCol>
              </a:tblGrid>
              <a:tr h="370840">
                <a:tc>
                  <a:txBody>
                    <a:bodyPr/>
                    <a:lstStyle/>
                    <a:p>
                      <a:pPr algn="ctr"/>
                      <a:r>
                        <a:rPr lang="en-US" dirty="0"/>
                        <a:t>2019</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dirty="0"/>
                        <a:t>2020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871104360"/>
                  </a:ext>
                </a:extLst>
              </a:tr>
            </a:tbl>
          </a:graphicData>
        </a:graphic>
      </p:graphicFrame>
      <p:sp>
        <p:nvSpPr>
          <p:cNvPr id="7" name="TextBox 6">
            <a:extLst>
              <a:ext uri="{FF2B5EF4-FFF2-40B4-BE49-F238E27FC236}">
                <a16:creationId xmlns:a16="http://schemas.microsoft.com/office/drawing/2014/main" id="{0C1D7AD7-E9BF-4E3B-BDE5-48F1EC6A06AF}"/>
              </a:ext>
            </a:extLst>
          </p:cNvPr>
          <p:cNvSpPr txBox="1"/>
          <p:nvPr/>
        </p:nvSpPr>
        <p:spPr>
          <a:xfrm>
            <a:off x="843281" y="5935873"/>
            <a:ext cx="4695898" cy="369332"/>
          </a:xfrm>
          <a:prstGeom prst="rect">
            <a:avLst/>
          </a:prstGeom>
          <a:noFill/>
        </p:spPr>
        <p:txBody>
          <a:bodyPr wrap="square" rtlCol="0">
            <a:spAutoFit/>
          </a:bodyPr>
          <a:lstStyle/>
          <a:p>
            <a:r>
              <a:rPr lang="en-US" dirty="0">
                <a:solidFill>
                  <a:schemeClr val="bg1">
                    <a:lumMod val="65000"/>
                  </a:schemeClr>
                </a:solidFill>
              </a:rPr>
              <a:t>| *Only a portion of testing funded by ADHS</a:t>
            </a:r>
          </a:p>
        </p:txBody>
      </p:sp>
      <p:sp>
        <p:nvSpPr>
          <p:cNvPr id="3" name="Slide Number Placeholder 2">
            <a:extLst>
              <a:ext uri="{FF2B5EF4-FFF2-40B4-BE49-F238E27FC236}">
                <a16:creationId xmlns:a16="http://schemas.microsoft.com/office/drawing/2014/main" id="{E2FE5D63-BD80-D743-AF85-4521501A3492}"/>
              </a:ext>
            </a:extLst>
          </p:cNvPr>
          <p:cNvSpPr>
            <a:spLocks noGrp="1"/>
          </p:cNvSpPr>
          <p:nvPr>
            <p:ph type="sldNum" sz="quarter" idx="12"/>
          </p:nvPr>
        </p:nvSpPr>
        <p:spPr/>
        <p:txBody>
          <a:bodyPr/>
          <a:lstStyle/>
          <a:p>
            <a:fld id="{BE4E745B-3CB0-457F-B31F-44264F30D002}" type="slidenum">
              <a:rPr lang="en-US" smtClean="0"/>
              <a:t>8</a:t>
            </a:fld>
            <a:endParaRPr lang="en-US"/>
          </a:p>
        </p:txBody>
      </p:sp>
    </p:spTree>
    <p:extLst>
      <p:ext uri="{BB962C8B-B14F-4D97-AF65-F5344CB8AC3E}">
        <p14:creationId xmlns:p14="http://schemas.microsoft.com/office/powerpoint/2010/main" val="571597725"/>
      </p:ext>
    </p:extLst>
  </p:cSld>
  <p:clrMapOvr>
    <a:masterClrMapping/>
  </p:clrMapOvr>
  <mc:AlternateContent xmlns:mc="http://schemas.openxmlformats.org/markup-compatibility/2006" xmlns:p14="http://schemas.microsoft.com/office/powerpoint/2010/main">
    <mc:Choice Requires="p14">
      <p:transition spd="slow" p14:dur="2000" advTm="80824"/>
    </mc:Choice>
    <mc:Fallback xmlns="">
      <p:transition spd="slow" advTm="8082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773A-EFDA-47D7-85E2-DF8CA739FEBC}"/>
              </a:ext>
            </a:extLst>
          </p:cNvPr>
          <p:cNvSpPr>
            <a:spLocks noGrp="1"/>
          </p:cNvSpPr>
          <p:nvPr>
            <p:ph type="title"/>
          </p:nvPr>
        </p:nvSpPr>
        <p:spPr/>
        <p:txBody>
          <a:bodyPr>
            <a:normAutofit/>
          </a:bodyPr>
          <a:lstStyle/>
          <a:p>
            <a:r>
              <a:rPr lang="en-US" sz="4000" b="1" dirty="0">
                <a:solidFill>
                  <a:schemeClr val="bg1">
                    <a:lumMod val="50000"/>
                  </a:schemeClr>
                </a:solidFill>
                <a:latin typeface="Fira Sans" panose="020B0503050000020004" pitchFamily="34" charset="0"/>
              </a:rPr>
              <a:t>2020 STD Lab Reporting Volume</a:t>
            </a:r>
          </a:p>
        </p:txBody>
      </p:sp>
      <p:graphicFrame>
        <p:nvGraphicFramePr>
          <p:cNvPr id="7" name="Chart 6" descr="Graph showing STD lab reporting by week in 2020. Reports significantly dropped between March and August which reflects the decline in testing.">
            <a:extLst>
              <a:ext uri="{FF2B5EF4-FFF2-40B4-BE49-F238E27FC236}">
                <a16:creationId xmlns:a16="http://schemas.microsoft.com/office/drawing/2014/main" id="{A35E2A98-1C87-4A6E-92BC-1D3F3EB639AE}"/>
              </a:ext>
            </a:extLst>
          </p:cNvPr>
          <p:cNvGraphicFramePr>
            <a:graphicFrameLocks/>
          </p:cNvGraphicFramePr>
          <p:nvPr>
            <p:extLst>
              <p:ext uri="{D42A27DB-BD31-4B8C-83A1-F6EECF244321}">
                <p14:modId xmlns:p14="http://schemas.microsoft.com/office/powerpoint/2010/main" val="741020806"/>
              </p:ext>
            </p:extLst>
          </p:nvPr>
        </p:nvGraphicFramePr>
        <p:xfrm>
          <a:off x="780256" y="1346676"/>
          <a:ext cx="7886700" cy="436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035A1073-83F3-4C7C-B080-8F6D59DD6FF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7425831"/>
              </p:ext>
            </p:extLst>
          </p:nvPr>
        </p:nvGraphicFramePr>
        <p:xfrm>
          <a:off x="6628514" y="5862954"/>
          <a:ext cx="1886836" cy="370840"/>
        </p:xfrm>
        <a:graphic>
          <a:graphicData uri="http://schemas.openxmlformats.org/drawingml/2006/table">
            <a:tbl>
              <a:tblPr firstRow="1" bandRow="1">
                <a:tableStyleId>{5C22544A-7EE6-4342-B048-85BDC9FD1C3A}</a:tableStyleId>
              </a:tblPr>
              <a:tblGrid>
                <a:gridCol w="943418">
                  <a:extLst>
                    <a:ext uri="{9D8B030D-6E8A-4147-A177-3AD203B41FA5}">
                      <a16:colId xmlns:a16="http://schemas.microsoft.com/office/drawing/2014/main" val="1278033343"/>
                    </a:ext>
                  </a:extLst>
                </a:gridCol>
                <a:gridCol w="943418">
                  <a:extLst>
                    <a:ext uri="{9D8B030D-6E8A-4147-A177-3AD203B41FA5}">
                      <a16:colId xmlns:a16="http://schemas.microsoft.com/office/drawing/2014/main" val="3035301238"/>
                    </a:ext>
                  </a:extLst>
                </a:gridCol>
              </a:tblGrid>
              <a:tr h="370840">
                <a:tc>
                  <a:txBody>
                    <a:bodyPr/>
                    <a:lstStyle/>
                    <a:p>
                      <a:pPr algn="ctr"/>
                      <a:r>
                        <a:rPr lang="en-US" dirty="0"/>
                        <a:t>ELR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r>
                        <a:rPr lang="en-US" dirty="0"/>
                        <a:t>Paper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871104360"/>
                  </a:ext>
                </a:extLst>
              </a:tr>
            </a:tbl>
          </a:graphicData>
        </a:graphic>
      </p:graphicFrame>
      <p:sp>
        <p:nvSpPr>
          <p:cNvPr id="9" name="TextBox 8">
            <a:extLst>
              <a:ext uri="{FF2B5EF4-FFF2-40B4-BE49-F238E27FC236}">
                <a16:creationId xmlns:a16="http://schemas.microsoft.com/office/drawing/2014/main" id="{E745481C-69CD-4C4F-8929-7196C02307C3}"/>
              </a:ext>
              <a:ext uri="{C183D7F6-B498-43B3-948B-1728B52AA6E4}">
                <adec:decorative xmlns:adec="http://schemas.microsoft.com/office/drawing/2017/decorative" val="1"/>
              </a:ext>
            </a:extLst>
          </p:cNvPr>
          <p:cNvSpPr txBox="1"/>
          <p:nvPr/>
        </p:nvSpPr>
        <p:spPr>
          <a:xfrm>
            <a:off x="2468645" y="2109391"/>
            <a:ext cx="3505200" cy="369332"/>
          </a:xfrm>
          <a:prstGeom prst="rect">
            <a:avLst/>
          </a:prstGeom>
          <a:noFill/>
        </p:spPr>
        <p:txBody>
          <a:bodyPr wrap="square" rtlCol="0">
            <a:spAutoFit/>
          </a:bodyPr>
          <a:lstStyle/>
          <a:p>
            <a:r>
              <a:rPr lang="en-US" dirty="0">
                <a:solidFill>
                  <a:schemeClr val="accent3">
                    <a:lumMod val="50000"/>
                  </a:schemeClr>
                </a:solidFill>
              </a:rPr>
              <a:t>|---</a:t>
            </a:r>
            <a:r>
              <a:rPr lang="en-US" b="1" dirty="0">
                <a:solidFill>
                  <a:schemeClr val="accent3">
                    <a:lumMod val="50000"/>
                  </a:schemeClr>
                </a:solidFill>
              </a:rPr>
              <a:t>March 22 </a:t>
            </a:r>
            <a:r>
              <a:rPr lang="en-US" dirty="0">
                <a:solidFill>
                  <a:schemeClr val="accent3">
                    <a:lumMod val="50000"/>
                  </a:schemeClr>
                </a:solidFill>
              </a:rPr>
              <a:t>---------------</a:t>
            </a:r>
            <a:r>
              <a:rPr lang="en-US" b="1" dirty="0">
                <a:solidFill>
                  <a:schemeClr val="accent3">
                    <a:lumMod val="50000"/>
                  </a:schemeClr>
                </a:solidFill>
              </a:rPr>
              <a:t>Aug 29---</a:t>
            </a:r>
            <a:r>
              <a:rPr lang="en-US" dirty="0">
                <a:solidFill>
                  <a:schemeClr val="accent3">
                    <a:lumMod val="50000"/>
                  </a:schemeClr>
                </a:solidFill>
              </a:rPr>
              <a:t>|</a:t>
            </a:r>
          </a:p>
        </p:txBody>
      </p:sp>
      <p:sp>
        <p:nvSpPr>
          <p:cNvPr id="10" name="TextBox 9">
            <a:extLst>
              <a:ext uri="{FF2B5EF4-FFF2-40B4-BE49-F238E27FC236}">
                <a16:creationId xmlns:a16="http://schemas.microsoft.com/office/drawing/2014/main" id="{B1D964B0-45DC-40D3-97DD-9D062566B717}"/>
              </a:ext>
              <a:ext uri="{C183D7F6-B498-43B3-948B-1728B52AA6E4}">
                <adec:decorative xmlns:adec="http://schemas.microsoft.com/office/drawing/2017/decorative" val="1"/>
              </a:ext>
            </a:extLst>
          </p:cNvPr>
          <p:cNvSpPr txBox="1"/>
          <p:nvPr/>
        </p:nvSpPr>
        <p:spPr>
          <a:xfrm>
            <a:off x="3612192" y="5380513"/>
            <a:ext cx="2262991" cy="369332"/>
          </a:xfrm>
          <a:prstGeom prst="rect">
            <a:avLst/>
          </a:prstGeom>
          <a:noFill/>
        </p:spPr>
        <p:txBody>
          <a:bodyPr wrap="square" rtlCol="0">
            <a:spAutoFit/>
          </a:bodyPr>
          <a:lstStyle/>
          <a:p>
            <a:pPr algn="ctr"/>
            <a:r>
              <a:rPr lang="en-US" dirty="0">
                <a:solidFill>
                  <a:schemeClr val="bg1">
                    <a:lumMod val="50000"/>
                  </a:schemeClr>
                </a:solidFill>
              </a:rPr>
              <a:t>Week</a:t>
            </a:r>
            <a:r>
              <a:rPr lang="en-US" dirty="0"/>
              <a:t> </a:t>
            </a:r>
          </a:p>
        </p:txBody>
      </p:sp>
      <p:sp>
        <p:nvSpPr>
          <p:cNvPr id="3" name="TextBox 2">
            <a:extLst>
              <a:ext uri="{FF2B5EF4-FFF2-40B4-BE49-F238E27FC236}">
                <a16:creationId xmlns:a16="http://schemas.microsoft.com/office/drawing/2014/main" id="{354FD98C-937C-40C5-AE6A-FAF4BD06601C}"/>
              </a:ext>
              <a:ext uri="{C183D7F6-B498-43B3-948B-1728B52AA6E4}">
                <adec:decorative xmlns:adec="http://schemas.microsoft.com/office/drawing/2017/decorative" val="1"/>
              </a:ext>
            </a:extLst>
          </p:cNvPr>
          <p:cNvSpPr txBox="1"/>
          <p:nvPr/>
        </p:nvSpPr>
        <p:spPr>
          <a:xfrm>
            <a:off x="110490" y="1368119"/>
            <a:ext cx="873760" cy="261610"/>
          </a:xfrm>
          <a:prstGeom prst="rect">
            <a:avLst/>
          </a:prstGeom>
          <a:noFill/>
        </p:spPr>
        <p:txBody>
          <a:bodyPr wrap="square" rtlCol="0">
            <a:spAutoFit/>
          </a:bodyPr>
          <a:lstStyle/>
          <a:p>
            <a:pPr algn="r"/>
            <a:r>
              <a:rPr lang="en-US" sz="1050" dirty="0">
                <a:solidFill>
                  <a:schemeClr val="bg1">
                    <a:lumMod val="50000"/>
                  </a:schemeClr>
                </a:solidFill>
                <a:latin typeface="Fira Sans" panose="020B0503050000020004" pitchFamily="34" charset="0"/>
              </a:rPr>
              <a:t>3500</a:t>
            </a:r>
          </a:p>
        </p:txBody>
      </p:sp>
      <p:sp>
        <p:nvSpPr>
          <p:cNvPr id="4" name="Slide Number Placeholder 3">
            <a:extLst>
              <a:ext uri="{FF2B5EF4-FFF2-40B4-BE49-F238E27FC236}">
                <a16:creationId xmlns:a16="http://schemas.microsoft.com/office/drawing/2014/main" id="{47A1C5A1-F32B-404B-96BC-EAEB983B51A1}"/>
              </a:ext>
            </a:extLst>
          </p:cNvPr>
          <p:cNvSpPr>
            <a:spLocks noGrp="1"/>
          </p:cNvSpPr>
          <p:nvPr>
            <p:ph type="sldNum" sz="quarter" idx="12"/>
          </p:nvPr>
        </p:nvSpPr>
        <p:spPr/>
        <p:txBody>
          <a:bodyPr/>
          <a:lstStyle/>
          <a:p>
            <a:fld id="{BE4E745B-3CB0-457F-B31F-44264F30D002}" type="slidenum">
              <a:rPr lang="en-US" smtClean="0"/>
              <a:t>9</a:t>
            </a:fld>
            <a:endParaRPr lang="en-US"/>
          </a:p>
        </p:txBody>
      </p:sp>
    </p:spTree>
    <p:extLst>
      <p:ext uri="{BB962C8B-B14F-4D97-AF65-F5344CB8AC3E}">
        <p14:creationId xmlns:p14="http://schemas.microsoft.com/office/powerpoint/2010/main" val="3506104344"/>
      </p:ext>
    </p:extLst>
  </p:cSld>
  <p:clrMapOvr>
    <a:masterClrMapping/>
  </p:clrMapOvr>
  <mc:AlternateContent xmlns:mc="http://schemas.openxmlformats.org/markup-compatibility/2006" xmlns:p14="http://schemas.microsoft.com/office/powerpoint/2010/main">
    <mc:Choice Requires="p14">
      <p:transition spd="slow" p14:dur="2000" advTm="26535"/>
    </mc:Choice>
    <mc:Fallback xmlns="">
      <p:transition spd="slow" advTm="26535"/>
    </mc:Fallback>
  </mc:AlternateContent>
</p:sld>
</file>

<file path=ppt/theme/theme1.xml><?xml version="1.0" encoding="utf-8"?>
<a:theme xmlns:a="http://schemas.openxmlformats.org/drawingml/2006/main" name="Office Theme">
  <a:themeElements>
    <a:clrScheme name="ADHS plus mint green">
      <a:dk1>
        <a:sysClr val="windowText" lastClr="000000"/>
      </a:dk1>
      <a:lt1>
        <a:sysClr val="window" lastClr="FFFFFF"/>
      </a:lt1>
      <a:dk2>
        <a:srgbClr val="0B3955"/>
      </a:dk2>
      <a:lt2>
        <a:srgbClr val="EEECE1"/>
      </a:lt2>
      <a:accent1>
        <a:srgbClr val="7A0306"/>
      </a:accent1>
      <a:accent2>
        <a:srgbClr val="093047"/>
      </a:accent2>
      <a:accent3>
        <a:srgbClr val="7BC66C"/>
      </a:accent3>
      <a:accent4>
        <a:srgbClr val="B82927"/>
      </a:accent4>
      <a:accent5>
        <a:srgbClr val="0F5485"/>
      </a:accent5>
      <a:accent6>
        <a:srgbClr val="C4C33D"/>
      </a:accent6>
      <a:hlink>
        <a:srgbClr val="EE3124"/>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HS plus mint green">
    <a:dk1>
      <a:sysClr val="windowText" lastClr="000000"/>
    </a:dk1>
    <a:lt1>
      <a:sysClr val="window" lastClr="FFFFFF"/>
    </a:lt1>
    <a:dk2>
      <a:srgbClr val="0B3955"/>
    </a:dk2>
    <a:lt2>
      <a:srgbClr val="EEECE1"/>
    </a:lt2>
    <a:accent1>
      <a:srgbClr val="7A0306"/>
    </a:accent1>
    <a:accent2>
      <a:srgbClr val="093047"/>
    </a:accent2>
    <a:accent3>
      <a:srgbClr val="7BC66C"/>
    </a:accent3>
    <a:accent4>
      <a:srgbClr val="B82927"/>
    </a:accent4>
    <a:accent5>
      <a:srgbClr val="0F5485"/>
    </a:accent5>
    <a:accent6>
      <a:srgbClr val="C4C33D"/>
    </a:accent6>
    <a:hlink>
      <a:srgbClr val="EE3124"/>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45026</TotalTime>
  <Words>1389</Words>
  <Application>Microsoft Macintosh PowerPoint</Application>
  <PresentationFormat>On-screen Show (4:3)</PresentationFormat>
  <Paragraphs>150</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SimSun</vt:lpstr>
      <vt:lpstr>Arial</vt:lpstr>
      <vt:lpstr>Calibri</vt:lpstr>
      <vt:lpstr>Calibri Light</vt:lpstr>
      <vt:lpstr>Candara</vt:lpstr>
      <vt:lpstr>Fira Sans</vt:lpstr>
      <vt:lpstr>Office Theme</vt:lpstr>
      <vt:lpstr>STIs on the Rise </vt:lpstr>
      <vt:lpstr>Disclaimer</vt:lpstr>
      <vt:lpstr>By the end of this presentation, you will be able to:</vt:lpstr>
      <vt:lpstr>Key trends </vt:lpstr>
      <vt:lpstr>60% of STIs occur in persons &lt;25</vt:lpstr>
      <vt:lpstr>Proportion of STI disparities by race/ethnicity</vt:lpstr>
      <vt:lpstr>Rate of STI disparities by race/ethnicity</vt:lpstr>
      <vt:lpstr>2020 STI testing* dropped compared to 2019</vt:lpstr>
      <vt:lpstr>2020 STD Lab Reporting Volume</vt:lpstr>
      <vt:lpstr>Gonorrhea and early syphilis continue to increase. </vt:lpstr>
      <vt:lpstr>Preliminary DGI Analysis in AZ </vt:lpstr>
      <vt:lpstr>Next steps </vt:lpstr>
      <vt:lpstr>Suspect DGI? </vt:lpstr>
      <vt:lpstr>Suspect DGI? You can report! </vt:lpstr>
      <vt:lpstr>Areas of the CDR that could indicate DGI</vt:lpstr>
      <vt:lpstr>New data dashboard azdhs.gov/std</vt:lpstr>
      <vt:lpstr>Want to learn more?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 Scranton</dc:creator>
  <cp:keywords/>
  <dc:description/>
  <cp:lastModifiedBy>Nigon, Brittany Marie - (bmnigon)</cp:lastModifiedBy>
  <cp:revision>118</cp:revision>
  <cp:lastPrinted>2020-09-23T02:25:14Z</cp:lastPrinted>
  <dcterms:created xsi:type="dcterms:W3CDTF">2020-09-19T00:16:01Z</dcterms:created>
  <dcterms:modified xsi:type="dcterms:W3CDTF">2021-04-14T17:40:34Z</dcterms:modified>
  <cp:category/>
</cp:coreProperties>
</file>