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 id="2147483675" r:id="rId2"/>
    <p:sldMasterId id="2147483682" r:id="rId3"/>
    <p:sldMasterId id="2147483684" r:id="rId4"/>
    <p:sldMasterId id="2147483686" r:id="rId5"/>
    <p:sldMasterId id="2147483688" r:id="rId6"/>
  </p:sldMasterIdLst>
  <p:notesMasterIdLst>
    <p:notesMasterId r:id="rId64"/>
  </p:notesMasterIdLst>
  <p:sldIdLst>
    <p:sldId id="256" r:id="rId7"/>
    <p:sldId id="459" r:id="rId8"/>
    <p:sldId id="460" r:id="rId9"/>
    <p:sldId id="406" r:id="rId10"/>
    <p:sldId id="461" r:id="rId11"/>
    <p:sldId id="446" r:id="rId12"/>
    <p:sldId id="466" r:id="rId13"/>
    <p:sldId id="467" r:id="rId14"/>
    <p:sldId id="468" r:id="rId15"/>
    <p:sldId id="268" r:id="rId16"/>
    <p:sldId id="285" r:id="rId17"/>
    <p:sldId id="257" r:id="rId18"/>
    <p:sldId id="463" r:id="rId19"/>
    <p:sldId id="299" r:id="rId20"/>
    <p:sldId id="300" r:id="rId21"/>
    <p:sldId id="258" r:id="rId22"/>
    <p:sldId id="301" r:id="rId23"/>
    <p:sldId id="295" r:id="rId24"/>
    <p:sldId id="260" r:id="rId25"/>
    <p:sldId id="302" r:id="rId26"/>
    <p:sldId id="462" r:id="rId27"/>
    <p:sldId id="259" r:id="rId28"/>
    <p:sldId id="303" r:id="rId29"/>
    <p:sldId id="262" r:id="rId30"/>
    <p:sldId id="290" r:id="rId31"/>
    <p:sldId id="296" r:id="rId32"/>
    <p:sldId id="304" r:id="rId33"/>
    <p:sldId id="292" r:id="rId34"/>
    <p:sldId id="265" r:id="rId35"/>
    <p:sldId id="291" r:id="rId36"/>
    <p:sldId id="297" r:id="rId37"/>
    <p:sldId id="298" r:id="rId38"/>
    <p:sldId id="305" r:id="rId39"/>
    <p:sldId id="306" r:id="rId40"/>
    <p:sldId id="464" r:id="rId41"/>
    <p:sldId id="264" r:id="rId42"/>
    <p:sldId id="278" r:id="rId43"/>
    <p:sldId id="279" r:id="rId44"/>
    <p:sldId id="293" r:id="rId45"/>
    <p:sldId id="280" r:id="rId46"/>
    <p:sldId id="281" r:id="rId47"/>
    <p:sldId id="282" r:id="rId48"/>
    <p:sldId id="289" r:id="rId49"/>
    <p:sldId id="270" r:id="rId50"/>
    <p:sldId id="272" r:id="rId51"/>
    <p:sldId id="307" r:id="rId52"/>
    <p:sldId id="274" r:id="rId53"/>
    <p:sldId id="275" r:id="rId54"/>
    <p:sldId id="283" r:id="rId55"/>
    <p:sldId id="284" r:id="rId56"/>
    <p:sldId id="465" r:id="rId57"/>
    <p:sldId id="451" r:id="rId58"/>
    <p:sldId id="469" r:id="rId59"/>
    <p:sldId id="470" r:id="rId60"/>
    <p:sldId id="471" r:id="rId61"/>
    <p:sldId id="452" r:id="rId62"/>
    <p:sldId id="455" r:id="rId63"/>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Ervin" initials="VE" lastIdx="1" clrIdx="0">
    <p:extLst>
      <p:ext uri="{19B8F6BF-5375-455C-9EA6-DF929625EA0E}">
        <p15:presenceInfo xmlns:p15="http://schemas.microsoft.com/office/powerpoint/2012/main" userId="S-1-5-21-1604651501-2026589554-2877008191-154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44"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897E7-1BB8-4F0B-B122-A8FB68254A37}" type="datetimeFigureOut">
              <a:rPr lang="en-US" smtClean="0"/>
              <a:t>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15B7E-6B7B-4F05-AA97-F9E5CA47F903}" type="slidenum">
              <a:rPr lang="en-US" smtClean="0"/>
              <a:t>‹#›</a:t>
            </a:fld>
            <a:endParaRPr lang="en-US"/>
          </a:p>
        </p:txBody>
      </p:sp>
    </p:spTree>
    <p:extLst>
      <p:ext uri="{BB962C8B-B14F-4D97-AF65-F5344CB8AC3E}">
        <p14:creationId xmlns:p14="http://schemas.microsoft.com/office/powerpoint/2010/main" val="540563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26855-18CC-4716-B3B6-A611DD7C159E}" type="slidenum">
              <a:rPr lang="en-US" smtClean="0"/>
              <a:t>45</a:t>
            </a:fld>
            <a:endParaRPr lang="en-US"/>
          </a:p>
        </p:txBody>
      </p:sp>
    </p:spTree>
    <p:extLst>
      <p:ext uri="{BB962C8B-B14F-4D97-AF65-F5344CB8AC3E}">
        <p14:creationId xmlns:p14="http://schemas.microsoft.com/office/powerpoint/2010/main" val="236998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23497" y="878064"/>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hasCustomPrompt="1"/>
          </p:nvPr>
        </p:nvSpPr>
        <p:spPr>
          <a:xfrm>
            <a:off x="2023496" y="2300665"/>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Presenter’s Name and credentials</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23496" y="29502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dirty="0"/>
              <a:t>Program 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p:nvSpPr>
        <p:spPr>
          <a:xfrm>
            <a:off x="2079812" y="1993267"/>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A picture containing text, clipart&#10;&#10;Description automatically generated">
            <a:extLst>
              <a:ext uri="{FF2B5EF4-FFF2-40B4-BE49-F238E27FC236}">
                <a16:creationId xmlns:a16="http://schemas.microsoft.com/office/drawing/2014/main" id="{EE640C2C-E8F8-4D8E-8D74-BF1CC71F4F28}"/>
              </a:ext>
            </a:extLst>
          </p:cNvPr>
          <p:cNvPicPr>
            <a:picLocks noChangeAspect="1"/>
          </p:cNvPicPr>
          <p:nvPr/>
        </p:nvPicPr>
        <p:blipFill>
          <a:blip r:embed="rId3"/>
          <a:stretch>
            <a:fillRect/>
          </a:stretch>
        </p:blipFill>
        <p:spPr>
          <a:xfrm>
            <a:off x="7465404" y="5255493"/>
            <a:ext cx="3802961" cy="969459"/>
          </a:xfrm>
          <a:prstGeom prst="rect">
            <a:avLst/>
          </a:prstGeom>
        </p:spPr>
      </p:pic>
    </p:spTree>
    <p:extLst>
      <p:ext uri="{BB962C8B-B14F-4D97-AF65-F5344CB8AC3E}">
        <p14:creationId xmlns:p14="http://schemas.microsoft.com/office/powerpoint/2010/main" val="3015323599"/>
      </p:ext>
    </p:extLst>
  </p:cSld>
  <p:clrMapOvr>
    <a:masterClrMapping/>
  </p:clrMapOvr>
  <p:transition spd="slow">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289008901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19CEB-2028-2842-AF60-6C74C4CAB384}" type="datetime4">
              <a:rPr lang="en-US" smtClean="0"/>
              <a:t>April 6, 2022</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38" y="1052854"/>
            <a:ext cx="10941633" cy="4471845"/>
          </a:xfrm>
          <a:prstGeom prst="rect">
            <a:avLst/>
          </a:prstGeom>
        </p:spPr>
        <p:txBody>
          <a:bodyPr anchor="ct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171826542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088E65-7B0A-2B48-94E1-2853A9E0B48C}"/>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7633672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2FE8953-CC33-2C45-A9FA-27859439A714}"/>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3011432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1F5AB0-1A36-E845-B537-69548D35EB0C}"/>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93473179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81"/>
            <a:ext cx="10515163"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9"/>
            <a:ext cx="10515163" cy="2986087"/>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Tree>
    <p:extLst>
      <p:ext uri="{BB962C8B-B14F-4D97-AF65-F5344CB8AC3E}">
        <p14:creationId xmlns:p14="http://schemas.microsoft.com/office/powerpoint/2010/main" val="119899100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33714"/>
            <a:ext cx="10515163"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53422"/>
            <a:ext cx="10515163" cy="2986087"/>
          </a:xfrm>
          <a:prstGeom prst="rect">
            <a:avLst/>
          </a:prstGeom>
        </p:spPr>
        <p:txBody>
          <a:bodyPr/>
          <a:lstStyle>
            <a:lvl1pPr marL="514350" indent="-255985">
              <a:spcBef>
                <a:spcPts val="0"/>
              </a:spcBef>
              <a:spcAft>
                <a:spcPts val="900"/>
              </a:spcAft>
              <a:buClr>
                <a:schemeClr val="accent6"/>
              </a:buClr>
              <a:buFont typeface="Wingdings" pitchFamily="2" charset="2"/>
              <a:buChar char="§"/>
              <a:defRPr sz="1800">
                <a:solidFill>
                  <a:schemeClr val="tx1"/>
                </a:solidFill>
                <a:latin typeface="+mn-lt"/>
              </a:defRPr>
            </a:lvl1pPr>
            <a:lvl2pPr marL="514350" indent="-255985">
              <a:spcBef>
                <a:spcPts val="0"/>
              </a:spcBef>
              <a:spcAft>
                <a:spcPts val="450"/>
              </a:spcAft>
              <a:defRPr sz="1800">
                <a:latin typeface="+mn-lt"/>
              </a:defRPr>
            </a:lvl2pPr>
            <a:lvl3pPr marL="768109" indent="-260608">
              <a:spcBef>
                <a:spcPts val="0"/>
              </a:spcBef>
              <a:spcAft>
                <a:spcPts val="450"/>
              </a:spcAft>
              <a:buFont typeface="Arial" panose="020B0604020202020204" pitchFamily="34" charset="0"/>
              <a:buChar char="•"/>
              <a:defRPr sz="1800">
                <a:latin typeface="+mn-lt"/>
              </a:defRPr>
            </a:lvl3pPr>
            <a:lvl4pPr marL="1111014" indent="-260608">
              <a:spcBef>
                <a:spcPts val="0"/>
              </a:spcBef>
              <a:spcAft>
                <a:spcPts val="450"/>
              </a:spcAft>
              <a:buClr>
                <a:schemeClr val="accent6"/>
              </a:buClr>
              <a:buFont typeface="System Font Regular"/>
              <a:buChar char="–"/>
              <a:defRPr sz="1649">
                <a:latin typeface="+mn-lt"/>
              </a:defRPr>
            </a:lvl4pPr>
            <a:lvl5pPr marL="1371623" indent="-260608">
              <a:spcBef>
                <a:spcPts val="0"/>
              </a:spcBef>
              <a:spcAft>
                <a:spcPts val="450"/>
              </a:spcAft>
              <a:buClr>
                <a:schemeClr val="accent6"/>
              </a:buClr>
              <a:buSzPct val="100000"/>
              <a:buFont typeface="System Font Regular"/>
              <a:buChar char="–"/>
              <a:defRPr sz="164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280351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1" y="1026396"/>
            <a:ext cx="10515163"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3635"/>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7" y="1933634"/>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431564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46068"/>
            <a:ext cx="10515163"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5"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47965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64976"/>
            <a:ext cx="10515163" cy="648915"/>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9" y="1984684"/>
            <a:ext cx="5249959" cy="2986087"/>
          </a:xfrm>
          <a:prstGeom prst="rect">
            <a:avLst/>
          </a:prstGeom>
        </p:spPr>
        <p:txBody>
          <a:bodyPr/>
          <a:lstStyle>
            <a:lvl1pPr marL="342900" indent="-255985">
              <a:spcBef>
                <a:spcPts val="0"/>
              </a:spcBef>
              <a:spcAft>
                <a:spcPts val="900"/>
              </a:spcAft>
              <a:buClr>
                <a:schemeClr val="accent6"/>
              </a:buClr>
              <a:buFont typeface="Wingdings" pitchFamily="2" charset="2"/>
              <a:buChar char="§"/>
              <a:defRPr sz="1649">
                <a:solidFill>
                  <a:schemeClr val="tx1"/>
                </a:solidFill>
                <a:latin typeface="+mn-lt"/>
              </a:defRPr>
            </a:lvl1pPr>
            <a:lvl2pPr marL="342900" indent="-255985">
              <a:spcBef>
                <a:spcPts val="0"/>
              </a:spcBef>
              <a:spcAft>
                <a:spcPts val="450"/>
              </a:spcAft>
              <a:defRPr sz="1649">
                <a:latin typeface="+mn-lt"/>
              </a:defRPr>
            </a:lvl2pPr>
            <a:lvl3pPr marL="641747" indent="-259556">
              <a:spcBef>
                <a:spcPts val="0"/>
              </a:spcBef>
              <a:spcAft>
                <a:spcPts val="450"/>
              </a:spcAft>
              <a:buFont typeface="Arial" panose="020B0604020202020204" pitchFamily="34" charset="0"/>
              <a:buChar char="•"/>
              <a:defRPr sz="1649">
                <a:latin typeface="+mn-lt"/>
              </a:defRPr>
            </a:lvl3pPr>
            <a:lvl4pPr marL="901304" indent="-259556">
              <a:spcBef>
                <a:spcPts val="0"/>
              </a:spcBef>
              <a:spcAft>
                <a:spcPts val="450"/>
              </a:spcAft>
              <a:buClr>
                <a:schemeClr val="accent6"/>
              </a:buClr>
              <a:buFont typeface="System Font Regular"/>
              <a:buChar char="–"/>
              <a:defRPr sz="1649">
                <a:latin typeface="+mn-lt"/>
              </a:defRPr>
            </a:lvl4pPr>
            <a:lvl5pPr marL="1028700" indent="-259556">
              <a:spcBef>
                <a:spcPts val="0"/>
              </a:spcBef>
              <a:spcAft>
                <a:spcPts val="450"/>
              </a:spcAft>
              <a:buClr>
                <a:schemeClr val="accent6"/>
              </a:buClr>
              <a:buSzPct val="100000"/>
              <a:buFont typeface="System Font Regular"/>
              <a:buChar char="–"/>
              <a:defRPr sz="164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4"/>
            <a:ext cx="5043213" cy="2987675"/>
          </a:xfrm>
          <a:prstGeom prst="rect">
            <a:avLst/>
          </a:prstGeom>
        </p:spPr>
        <p:txBody>
          <a:bodyPr anchor="ctr"/>
          <a:lstStyle>
            <a:lvl1pPr algn="ctr">
              <a:defRPr sz="1050"/>
            </a:lvl1pPr>
          </a:lstStyle>
          <a:p>
            <a:r>
              <a:rPr lang="en-US"/>
              <a:t>Click icon to add picture</a:t>
            </a:r>
            <a:endParaRPr lang="en-US" dirty="0"/>
          </a:p>
        </p:txBody>
      </p:sp>
    </p:spTree>
    <p:extLst>
      <p:ext uri="{BB962C8B-B14F-4D97-AF65-F5344CB8AC3E}">
        <p14:creationId xmlns:p14="http://schemas.microsoft.com/office/powerpoint/2010/main" val="19083965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4/6/2022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5746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60" y="6356356"/>
            <a:ext cx="274391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C19CEB-2028-2842-AF60-6C74C4CAB384}" type="datetime4">
              <a:rPr lang="en-US" smtClean="0"/>
              <a:t>April 6, 2022</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40" y="1052856"/>
            <a:ext cx="10941633" cy="4471845"/>
          </a:xfrm>
          <a:prstGeom prst="rect">
            <a:avLst/>
          </a:prstGeom>
        </p:spPr>
        <p:txBody>
          <a:bodyPr anchor="ctr"/>
          <a:lstStyle>
            <a:lvl1pPr algn="ctr">
              <a:defRPr sz="1050"/>
            </a:lvl1pPr>
          </a:lstStyle>
          <a:p>
            <a:r>
              <a:rPr lang="en-US"/>
              <a:t>Click icon to add picture</a:t>
            </a:r>
            <a:endParaRPr lang="en-US" dirty="0"/>
          </a:p>
        </p:txBody>
      </p:sp>
    </p:spTree>
    <p:extLst>
      <p:ext uri="{BB962C8B-B14F-4D97-AF65-F5344CB8AC3E}">
        <p14:creationId xmlns:p14="http://schemas.microsoft.com/office/powerpoint/2010/main" val="5539469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1A4F9-0186-446D-AD5D-4CAFEE83E6A9}"/>
              </a:ext>
            </a:extLst>
          </p:cNvPr>
          <p:cNvSpPr>
            <a:spLocks noGrp="1"/>
          </p:cNvSpPr>
          <p:nvPr>
            <p:ph type="dt" sz="half" idx="10"/>
          </p:nvPr>
        </p:nvSpPr>
        <p:spPr/>
        <p:txBody>
          <a:bodyPr/>
          <a:lstStyle/>
          <a:p>
            <a:fld id="{C59B9154-41C1-4226-91D4-668FBB796AC3}" type="datetimeFigureOut">
              <a:rPr lang="en-US" smtClean="0"/>
              <a:t>4/6/2022</a:t>
            </a:fld>
            <a:endParaRPr lang="en-US"/>
          </a:p>
        </p:txBody>
      </p:sp>
      <p:sp>
        <p:nvSpPr>
          <p:cNvPr id="3" name="Footer Placeholder 2">
            <a:extLst>
              <a:ext uri="{FF2B5EF4-FFF2-40B4-BE49-F238E27FC236}">
                <a16:creationId xmlns:a16="http://schemas.microsoft.com/office/drawing/2014/main" id="{66879B40-A2BB-4868-BB7F-832E2F2325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965C8A-5A52-42E5-935A-B7F4B7886E92}"/>
              </a:ext>
            </a:extLst>
          </p:cNvPr>
          <p:cNvSpPr>
            <a:spLocks noGrp="1"/>
          </p:cNvSpPr>
          <p:nvPr>
            <p:ph type="sldNum" sz="quarter" idx="12"/>
          </p:nvPr>
        </p:nvSpPr>
        <p:spPr/>
        <p:txBody>
          <a:bodyPr/>
          <a:lstStyle/>
          <a:p>
            <a:fld id="{40457C6A-31C2-4D80-B5ED-747A34C31DAB}" type="slidenum">
              <a:rPr lang="en-US" smtClean="0"/>
              <a:t>‹#›</a:t>
            </a:fld>
            <a:endParaRPr lang="en-US"/>
          </a:p>
        </p:txBody>
      </p:sp>
    </p:spTree>
    <p:extLst>
      <p:ext uri="{BB962C8B-B14F-4D97-AF65-F5344CB8AC3E}">
        <p14:creationId xmlns:p14="http://schemas.microsoft.com/office/powerpoint/2010/main" val="39173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522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10561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Tree>
    <p:extLst>
      <p:ext uri="{BB962C8B-B14F-4D97-AF65-F5344CB8AC3E}">
        <p14:creationId xmlns:p14="http://schemas.microsoft.com/office/powerpoint/2010/main" val="117912063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endParaRPr lang="en-US" dirty="0"/>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Tree>
    <p:extLst>
      <p:ext uri="{BB962C8B-B14F-4D97-AF65-F5344CB8AC3E}">
        <p14:creationId xmlns:p14="http://schemas.microsoft.com/office/powerpoint/2010/main" val="212391760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722736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endParaRPr lang="en-US" dirty="0"/>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178595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46066"/>
            <a:ext cx="10515163" cy="648915"/>
          </a:xfrm>
          <a:prstGeom prst="rect">
            <a:avLst/>
          </a:prstGeom>
        </p:spPr>
        <p:txBody>
          <a:bodyPr vert="horz" lIns="91440" tIns="45720" rIns="91440" bIns="45720" rtlCol="0" anchor="t">
            <a:normAutofit/>
          </a:bodyPr>
          <a:lstStyle>
            <a:lvl1pPr>
              <a:defRPr sz="3201"/>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4"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178299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2.xml"/><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 Id="rId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74184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96" r:id="rId4"/>
    <p:sldLayoutId id="2147483697" r:id="rId5"/>
  </p:sldLayoutIdLst>
  <p:transition spd="slow">
    <p:fade/>
  </p:transition>
  <p:hf sldNum="0" hdr="0" ftr="0" dt="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40E9C3A6-0004-41AF-A6A5-D3161655948C}"/>
              </a:ext>
            </a:extLst>
          </p:cNvPr>
          <p:cNvPicPr>
            <a:picLocks noChangeAspect="1"/>
          </p:cNvPicPr>
          <p:nvPr/>
        </p:nvPicPr>
        <p:blipFill>
          <a:blip r:embed="rId8"/>
          <a:stretch>
            <a:fillRect/>
          </a:stretch>
        </p:blipFill>
        <p:spPr>
          <a:xfrm>
            <a:off x="9380207" y="5955779"/>
            <a:ext cx="2550540" cy="652801"/>
          </a:xfrm>
          <a:prstGeom prst="rect">
            <a:avLst/>
          </a:prstGeom>
        </p:spPr>
      </p:pic>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p:nvSpPr>
        <p:spPr>
          <a:xfrm>
            <a:off x="11510433" y="220765"/>
            <a:ext cx="41393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p:nvSpPr>
        <p:spPr>
          <a:xfrm>
            <a:off x="11451416" y="241166"/>
            <a:ext cx="502051" cy="246221"/>
          </a:xfrm>
          <a:prstGeom prst="rect">
            <a:avLst/>
          </a:prstGeom>
          <a:noFill/>
        </p:spPr>
        <p:txBody>
          <a:bodyPr wrap="square" rtlCol="0">
            <a:spAutoFit/>
          </a:bodyPr>
          <a:lstStyle/>
          <a:p>
            <a:pPr algn="ctr"/>
            <a:fld id="{A565D13D-210D-7741-99FD-FE938200C5BF}" type="slidenum">
              <a:rPr lang="en-US" sz="1000" b="1" smtClean="0">
                <a:solidFill>
                  <a:schemeClr val="bg1"/>
                </a:solidFill>
              </a:rPr>
              <a:t>‹#›</a:t>
            </a:fld>
            <a:endParaRPr lang="en-US" sz="1000" b="1" dirty="0">
              <a:solidFill>
                <a:schemeClr val="bg1"/>
              </a:solidFill>
            </a:endParaRPr>
          </a:p>
        </p:txBody>
      </p:sp>
    </p:spTree>
    <p:extLst>
      <p:ext uri="{BB962C8B-B14F-4D97-AF65-F5344CB8AC3E}">
        <p14:creationId xmlns:p14="http://schemas.microsoft.com/office/powerpoint/2010/main" val="269734954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ransition spd="slow">
    <p:fade/>
  </p:transition>
  <p:hf sldNum="0" hdr="0" ftr="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AFB01793-2FA9-4B8E-A3F2-3BF0503C5325}"/>
              </a:ext>
            </a:extLst>
          </p:cNvPr>
          <p:cNvPicPr>
            <a:picLocks noChangeAspect="1"/>
          </p:cNvPicPr>
          <p:nvPr/>
        </p:nvPicPr>
        <p:blipFill>
          <a:blip r:embed="rId3"/>
          <a:stretch>
            <a:fillRect/>
          </a:stretch>
        </p:blipFill>
        <p:spPr>
          <a:xfrm>
            <a:off x="9311245" y="5940910"/>
            <a:ext cx="2585729" cy="659160"/>
          </a:xfrm>
          <a:prstGeom prst="rect">
            <a:avLst/>
          </a:prstGeom>
        </p:spPr>
      </p:pic>
      <p:sp>
        <p:nvSpPr>
          <p:cNvPr id="2" name="Title Placeholder 1"/>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4" name="Picture 3">
            <a:extLst>
              <a:ext uri="{FF2B5EF4-FFF2-40B4-BE49-F238E27FC236}">
                <a16:creationId xmlns:a16="http://schemas.microsoft.com/office/drawing/2014/main" id="{1E6D2DF8-A095-7041-8A98-EC9FC1876BA0}"/>
              </a:ext>
            </a:extLst>
          </p:cNvPr>
          <p:cNvPicPr>
            <a:picLocks noChangeAspect="1"/>
          </p:cNvPicPr>
          <p:nvPr/>
        </p:nvPicPr>
        <p:blipFill>
          <a:blip r:embed="rId4">
            <a:alphaModFix amt="12000"/>
          </a:blip>
          <a:stretch>
            <a:fillRect/>
          </a:stretch>
        </p:blipFill>
        <p:spPr>
          <a:xfrm>
            <a:off x="273729" y="0"/>
            <a:ext cx="1262984" cy="6858000"/>
          </a:xfrm>
          <a:prstGeom prst="rect">
            <a:avLst/>
          </a:prstGeom>
        </p:spPr>
      </p:pic>
    </p:spTree>
    <p:extLst>
      <p:ext uri="{BB962C8B-B14F-4D97-AF65-F5344CB8AC3E}">
        <p14:creationId xmlns:p14="http://schemas.microsoft.com/office/powerpoint/2010/main" val="381809936"/>
      </p:ext>
    </p:extLst>
  </p:cSld>
  <p:clrMap bg1="lt1" tx1="dk1" bg2="lt2" tx2="dk2" accent1="accent1" accent2="accent2" accent3="accent3" accent4="accent4" accent5="accent5" accent6="accent6" hlink="hlink" folHlink="folHlink"/>
  <p:sldLayoutIdLst>
    <p:sldLayoutId id="2147483683" r:id="rId1"/>
  </p:sldLayoutIdLst>
  <p:transition spd="slow">
    <p:fade/>
  </p:transition>
  <p:hf sldNum="0" hdr="0" ftr="0"/>
  <p:txStyles>
    <p:titleStyle>
      <a:lvl1pPr algn="l" defTabSz="1218915" rtl="0" eaLnBrk="1" latinLnBrk="0" hangingPunct="1">
        <a:spcBef>
          <a:spcPct val="0"/>
        </a:spcBef>
        <a:buNone/>
        <a:defRPr sz="3800" b="0" i="0" kern="1200">
          <a:solidFill>
            <a:schemeClr val="bg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D83179F-7910-43A9-829E-9B113A2690A5}"/>
              </a:ext>
            </a:extLst>
          </p:cNvPr>
          <p:cNvPicPr>
            <a:picLocks noChangeAspect="1"/>
          </p:cNvPicPr>
          <p:nvPr/>
        </p:nvPicPr>
        <p:blipFill>
          <a:blip r:embed="rId3"/>
          <a:stretch>
            <a:fillRect/>
          </a:stretch>
        </p:blipFill>
        <p:spPr>
          <a:xfrm>
            <a:off x="9311245" y="5940910"/>
            <a:ext cx="2585729" cy="659160"/>
          </a:xfrm>
          <a:prstGeom prst="rect">
            <a:avLst/>
          </a:prstGeom>
        </p:spPr>
      </p:pic>
      <p:pic>
        <p:nvPicPr>
          <p:cNvPr id="4" name="Picture 3">
            <a:extLst>
              <a:ext uri="{FF2B5EF4-FFF2-40B4-BE49-F238E27FC236}">
                <a16:creationId xmlns:a16="http://schemas.microsoft.com/office/drawing/2014/main" id="{1E6D2DF8-A095-7041-8A98-EC9FC1876BA0}"/>
              </a:ext>
            </a:extLst>
          </p:cNvPr>
          <p:cNvPicPr>
            <a:picLocks noChangeAspect="1"/>
          </p:cNvPicPr>
          <p:nvPr/>
        </p:nvPicPr>
        <p:blipFill>
          <a:blip r:embed="rId4">
            <a:alphaModFix amt="12000"/>
          </a:blip>
          <a:stretch>
            <a:fillRect/>
          </a:stretch>
        </p:blipFill>
        <p:spPr>
          <a:xfrm>
            <a:off x="273729" y="0"/>
            <a:ext cx="1262984" cy="6858000"/>
          </a:xfrm>
          <a:prstGeom prst="rect">
            <a:avLst/>
          </a:prstGeom>
        </p:spPr>
      </p:pic>
      <p:sp>
        <p:nvSpPr>
          <p:cNvPr id="9" name="Title Placeholder 1">
            <a:extLst>
              <a:ext uri="{FF2B5EF4-FFF2-40B4-BE49-F238E27FC236}">
                <a16:creationId xmlns:a16="http://schemas.microsoft.com/office/drawing/2014/main" id="{8D9DD1BC-81E8-1B42-AB2F-FA7D4C98C3F2}"/>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881009846"/>
      </p:ext>
    </p:extLst>
  </p:cSld>
  <p:clrMap bg1="lt1" tx1="dk1" bg2="lt2" tx2="dk2" accent1="accent1" accent2="accent2" accent3="accent3" accent4="accent4" accent5="accent5" accent6="accent6" hlink="hlink" folHlink="folHlink"/>
  <p:sldLayoutIdLst>
    <p:sldLayoutId id="2147483685" r:id="rId1"/>
  </p:sldLayoutIdLst>
  <p:transition spd="slow">
    <p:fade/>
  </p:transition>
  <p:hf sldNum="0" hdr="0" ftr="0"/>
  <p:txStyles>
    <p:titleStyle>
      <a:lvl1pPr algn="l" defTabSz="1218915" rtl="0" eaLnBrk="1" latinLnBrk="0" hangingPunct="1">
        <a:spcBef>
          <a:spcPct val="0"/>
        </a:spcBef>
        <a:buNone/>
        <a:defRPr sz="3800" b="0" i="0" kern="1200">
          <a:solidFill>
            <a:schemeClr val="bg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D2DF8-A095-7041-8A98-EC9FC1876BA0}"/>
              </a:ext>
            </a:extLst>
          </p:cNvPr>
          <p:cNvPicPr>
            <a:picLocks noChangeAspect="1"/>
          </p:cNvPicPr>
          <p:nvPr/>
        </p:nvPicPr>
        <p:blipFill>
          <a:blip r:embed="rId3">
            <a:alphaModFix amt="26000"/>
          </a:blip>
          <a:stretch>
            <a:fillRect/>
          </a:stretch>
        </p:blipFill>
        <p:spPr>
          <a:xfrm>
            <a:off x="264849" y="0"/>
            <a:ext cx="1262984" cy="6858000"/>
          </a:xfrm>
          <a:prstGeom prst="rect">
            <a:avLst/>
          </a:prstGeom>
        </p:spPr>
      </p:pic>
      <p:sp>
        <p:nvSpPr>
          <p:cNvPr id="10" name="Title Placeholder 1">
            <a:extLst>
              <a:ext uri="{FF2B5EF4-FFF2-40B4-BE49-F238E27FC236}">
                <a16:creationId xmlns:a16="http://schemas.microsoft.com/office/drawing/2014/main" id="{12BEEF32-7CEA-9D40-9BFF-27C90A8807A5}"/>
              </a:ext>
            </a:extLst>
          </p:cNvPr>
          <p:cNvSpPr>
            <a:spLocks noGrp="1"/>
          </p:cNvSpPr>
          <p:nvPr>
            <p:ph type="title"/>
          </p:nvPr>
        </p:nvSpPr>
        <p:spPr>
          <a:xfrm>
            <a:off x="2077031" y="2691240"/>
            <a:ext cx="85344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3" name="Picture 2" descr="A picture containing text&#10;&#10;Description automatically generated">
            <a:extLst>
              <a:ext uri="{FF2B5EF4-FFF2-40B4-BE49-F238E27FC236}">
                <a16:creationId xmlns:a16="http://schemas.microsoft.com/office/drawing/2014/main" id="{BF48CAD7-FAE7-4EB0-B589-829542983467}"/>
              </a:ext>
            </a:extLst>
          </p:cNvPr>
          <p:cNvPicPr>
            <a:picLocks noChangeAspect="1"/>
          </p:cNvPicPr>
          <p:nvPr/>
        </p:nvPicPr>
        <p:blipFill>
          <a:blip r:embed="rId4"/>
          <a:stretch>
            <a:fillRect/>
          </a:stretch>
        </p:blipFill>
        <p:spPr>
          <a:xfrm>
            <a:off x="9380207" y="5955779"/>
            <a:ext cx="2550540" cy="652801"/>
          </a:xfrm>
          <a:prstGeom prst="rect">
            <a:avLst/>
          </a:prstGeom>
        </p:spPr>
      </p:pic>
    </p:spTree>
    <p:extLst>
      <p:ext uri="{BB962C8B-B14F-4D97-AF65-F5344CB8AC3E}">
        <p14:creationId xmlns:p14="http://schemas.microsoft.com/office/powerpoint/2010/main" val="4236126618"/>
      </p:ext>
    </p:extLst>
  </p:cSld>
  <p:clrMap bg1="lt1" tx1="dk1" bg2="lt2" tx2="dk2" accent1="accent1" accent2="accent2" accent3="accent3" accent4="accent4" accent5="accent5" accent6="accent6" hlink="hlink" folHlink="folHlink"/>
  <p:sldLayoutIdLst>
    <p:sldLayoutId id="2147483687" r:id="rId1"/>
  </p:sldLayoutIdLst>
  <p:transition spd="slow">
    <p:fade/>
  </p:transition>
  <p:hf sldNum="0" hdr="0" ftr="0"/>
  <p:txStyles>
    <p:titleStyle>
      <a:lvl1pPr algn="l" defTabSz="1218915" rtl="0" eaLnBrk="1" latinLnBrk="0" hangingPunct="1">
        <a:spcBef>
          <a:spcPct val="0"/>
        </a:spcBef>
        <a:buNone/>
        <a:defRPr sz="3800" b="0" i="0" kern="1200">
          <a:solidFill>
            <a:schemeClr val="accent1"/>
          </a:solidFill>
          <a:latin typeface="Arial" panose="020B0604020202020204" pitchFamily="34" charset="0"/>
          <a:ea typeface="+mj-ea"/>
          <a:cs typeface="Arial" pitchFamily="34" charset="0"/>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40E9C3A6-0004-41AF-A6A5-D3161655948C}"/>
              </a:ext>
            </a:extLst>
          </p:cNvPr>
          <p:cNvPicPr>
            <a:picLocks noChangeAspect="1"/>
          </p:cNvPicPr>
          <p:nvPr/>
        </p:nvPicPr>
        <p:blipFill>
          <a:blip r:embed="rId9"/>
          <a:stretch>
            <a:fillRect/>
          </a:stretch>
        </p:blipFill>
        <p:spPr>
          <a:xfrm>
            <a:off x="9380207" y="5955781"/>
            <a:ext cx="2550540" cy="652801"/>
          </a:xfrm>
          <a:prstGeom prst="rect">
            <a:avLst/>
          </a:prstGeom>
        </p:spPr>
      </p:pic>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6"/>
            <a:ext cx="10797792" cy="64891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7" name="Rectangle 6"/>
          <p:cNvSpPr/>
          <p:nvPr/>
        </p:nvSpPr>
        <p:spPr>
          <a:xfrm>
            <a:off x="0" y="6"/>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Oval 5">
            <a:extLst>
              <a:ext uri="{FF2B5EF4-FFF2-40B4-BE49-F238E27FC236}">
                <a16:creationId xmlns:a16="http://schemas.microsoft.com/office/drawing/2014/main" id="{DC63F7F3-9642-BA4D-83B9-EB92AB17B872}"/>
              </a:ext>
            </a:extLst>
          </p:cNvPr>
          <p:cNvSpPr/>
          <p:nvPr/>
        </p:nvSpPr>
        <p:spPr>
          <a:xfrm>
            <a:off x="11510433" y="220765"/>
            <a:ext cx="41393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TextBox 7">
            <a:extLst>
              <a:ext uri="{FF2B5EF4-FFF2-40B4-BE49-F238E27FC236}">
                <a16:creationId xmlns:a16="http://schemas.microsoft.com/office/drawing/2014/main" id="{7B8C0E48-51A4-0042-B570-D9B72B6AACAE}"/>
              </a:ext>
            </a:extLst>
          </p:cNvPr>
          <p:cNvSpPr txBox="1"/>
          <p:nvPr/>
        </p:nvSpPr>
        <p:spPr>
          <a:xfrm>
            <a:off x="11451417" y="241168"/>
            <a:ext cx="502051" cy="207749"/>
          </a:xfrm>
          <a:prstGeom prst="rect">
            <a:avLst/>
          </a:prstGeom>
          <a:noFill/>
        </p:spPr>
        <p:txBody>
          <a:bodyPr wrap="square" rtlCol="0">
            <a:spAutoFit/>
          </a:bodyPr>
          <a:lstStyle/>
          <a:p>
            <a:pPr algn="ctr"/>
            <a:fld id="{A565D13D-210D-7741-99FD-FE938200C5BF}" type="slidenum">
              <a:rPr lang="en-US" sz="750" b="1" smtClean="0">
                <a:solidFill>
                  <a:schemeClr val="bg1"/>
                </a:solidFill>
              </a:rPr>
              <a:t>‹#›</a:t>
            </a:fld>
            <a:endParaRPr lang="en-US" sz="750" b="1" dirty="0">
              <a:solidFill>
                <a:schemeClr val="bg1"/>
              </a:solidFill>
            </a:endParaRPr>
          </a:p>
        </p:txBody>
      </p:sp>
    </p:spTree>
    <p:extLst>
      <p:ext uri="{BB962C8B-B14F-4D97-AF65-F5344CB8AC3E}">
        <p14:creationId xmlns:p14="http://schemas.microsoft.com/office/powerpoint/2010/main" val="2550709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ransition spd="slow">
    <p:fade/>
  </p:transition>
  <p:hf sldNum="0" hdr="0" ftr="0"/>
  <p:txStyles>
    <p:titleStyle>
      <a:lvl1pPr algn="l" defTabSz="914186" rtl="0" eaLnBrk="1" latinLnBrk="0" hangingPunct="1">
        <a:spcBef>
          <a:spcPct val="0"/>
        </a:spcBef>
        <a:buNone/>
        <a:defRPr sz="2400" kern="1200">
          <a:solidFill>
            <a:schemeClr val="accent6"/>
          </a:solidFill>
          <a:latin typeface="+mj-lt"/>
          <a:ea typeface="+mj-ea"/>
          <a:cs typeface="Arial" pitchFamily="34" charset="0"/>
        </a:defRPr>
      </a:lvl1pPr>
    </p:titleStyle>
    <p:bodyStyle>
      <a:lvl1pPr marL="0" indent="0" algn="l" defTabSz="914186"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99" indent="-342905" algn="l" defTabSz="914186" rtl="0" eaLnBrk="1" latinLnBrk="0" hangingPunct="1">
        <a:spcBef>
          <a:spcPct val="20000"/>
        </a:spcBef>
        <a:buClr>
          <a:schemeClr val="accent6"/>
        </a:buClr>
        <a:buFont typeface="Wingdings" pitchFamily="2" charset="2"/>
        <a:buChar char="§"/>
        <a:defRPr sz="1951" kern="1200">
          <a:solidFill>
            <a:schemeClr val="tx1"/>
          </a:solidFill>
          <a:latin typeface="+mj-lt"/>
          <a:ea typeface="+mn-ea"/>
          <a:cs typeface="Arial" pitchFamily="34" charset="0"/>
        </a:defRPr>
      </a:lvl2pPr>
      <a:lvl3pPr marL="1142733" indent="-228547" algn="l" defTabSz="914186" rtl="0" eaLnBrk="1" latinLnBrk="0" hangingPunct="1">
        <a:spcBef>
          <a:spcPct val="20000"/>
        </a:spcBef>
        <a:buClr>
          <a:schemeClr val="accent6"/>
        </a:buClr>
        <a:buFont typeface="STIXGeneral-Regular" pitchFamily="2" charset="2"/>
        <a:buChar char="⎯"/>
        <a:defRPr sz="1951" kern="1200">
          <a:solidFill>
            <a:schemeClr val="tx1"/>
          </a:solidFill>
          <a:latin typeface="+mj-lt"/>
          <a:ea typeface="+mn-ea"/>
          <a:cs typeface="Arial" pitchFamily="34" charset="0"/>
        </a:defRPr>
      </a:lvl3pPr>
      <a:lvl4pPr marL="1599827"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920"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014"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0"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3"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799" kern="1200">
          <a:solidFill>
            <a:schemeClr val="tx1"/>
          </a:solidFill>
          <a:latin typeface="+mn-lt"/>
          <a:ea typeface="+mn-ea"/>
          <a:cs typeface="+mn-cs"/>
        </a:defRPr>
      </a:lvl1pPr>
      <a:lvl2pPr marL="457094" algn="l" defTabSz="914186" rtl="0" eaLnBrk="1" latinLnBrk="0" hangingPunct="1">
        <a:defRPr sz="1799" kern="1200">
          <a:solidFill>
            <a:schemeClr val="tx1"/>
          </a:solidFill>
          <a:latin typeface="+mn-lt"/>
          <a:ea typeface="+mn-ea"/>
          <a:cs typeface="+mn-cs"/>
        </a:defRPr>
      </a:lvl2pPr>
      <a:lvl3pPr marL="914186" algn="l" defTabSz="914186" rtl="0" eaLnBrk="1" latinLnBrk="0" hangingPunct="1">
        <a:defRPr sz="1799" kern="1200">
          <a:solidFill>
            <a:schemeClr val="tx1"/>
          </a:solidFill>
          <a:latin typeface="+mn-lt"/>
          <a:ea typeface="+mn-ea"/>
          <a:cs typeface="+mn-cs"/>
        </a:defRPr>
      </a:lvl3pPr>
      <a:lvl4pPr marL="1371280" algn="l" defTabSz="914186" rtl="0" eaLnBrk="1" latinLnBrk="0" hangingPunct="1">
        <a:defRPr sz="1799" kern="1200">
          <a:solidFill>
            <a:schemeClr val="tx1"/>
          </a:solidFill>
          <a:latin typeface="+mn-lt"/>
          <a:ea typeface="+mn-ea"/>
          <a:cs typeface="+mn-cs"/>
        </a:defRPr>
      </a:lvl4pPr>
      <a:lvl5pPr marL="1828373" algn="l" defTabSz="914186" rtl="0" eaLnBrk="1" latinLnBrk="0" hangingPunct="1">
        <a:defRPr sz="1799" kern="1200">
          <a:solidFill>
            <a:schemeClr val="tx1"/>
          </a:solidFill>
          <a:latin typeface="+mn-lt"/>
          <a:ea typeface="+mn-ea"/>
          <a:cs typeface="+mn-cs"/>
        </a:defRPr>
      </a:lvl5pPr>
      <a:lvl6pPr marL="2285467" algn="l" defTabSz="914186" rtl="0" eaLnBrk="1" latinLnBrk="0" hangingPunct="1">
        <a:defRPr sz="1799" kern="1200">
          <a:solidFill>
            <a:schemeClr val="tx1"/>
          </a:solidFill>
          <a:latin typeface="+mn-lt"/>
          <a:ea typeface="+mn-ea"/>
          <a:cs typeface="+mn-cs"/>
        </a:defRPr>
      </a:lvl6pPr>
      <a:lvl7pPr marL="2742560" algn="l" defTabSz="914186" rtl="0" eaLnBrk="1" latinLnBrk="0" hangingPunct="1">
        <a:defRPr sz="1799" kern="1200">
          <a:solidFill>
            <a:schemeClr val="tx1"/>
          </a:solidFill>
          <a:latin typeface="+mn-lt"/>
          <a:ea typeface="+mn-ea"/>
          <a:cs typeface="+mn-cs"/>
        </a:defRPr>
      </a:lvl7pPr>
      <a:lvl8pPr marL="3199653" algn="l" defTabSz="914186" rtl="0" eaLnBrk="1" latinLnBrk="0" hangingPunct="1">
        <a:defRPr sz="1799" kern="1200">
          <a:solidFill>
            <a:schemeClr val="tx1"/>
          </a:solidFill>
          <a:latin typeface="+mn-lt"/>
          <a:ea typeface="+mn-ea"/>
          <a:cs typeface="+mn-cs"/>
        </a:defRPr>
      </a:lvl8pPr>
      <a:lvl9pPr marL="3656747" algn="l" defTabSz="91418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www.pngall.com/thinking-man-png" TargetMode="External"/><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pxhere.com/en/photo/722469" TargetMode="External"/><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hyperlink" Target="mailto:MATECMichigan@gmail.com" TargetMode="Externa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hyperlink" Target="mailto:MatecMichigan@gmail.com" TargetMode="Externa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hyperlink" Target="https://aidsetc.org/nhc" TargetMode="External"/><Relationship Id="rId7" Type="http://schemas.openxmlformats.org/officeDocument/2006/relationships/hyperlink" Target="https://matec.info/" TargetMode="External"/><Relationship Id="rId2" Type="http://schemas.openxmlformats.org/officeDocument/2006/relationships/hyperlink" Target="http://nccc.ucsf.edu/" TargetMode="External"/><Relationship Id="rId1" Type="http://schemas.openxmlformats.org/officeDocument/2006/relationships/slideLayout" Target="../slideLayouts/slideLayout15.xml"/><Relationship Id="rId6" Type="http://schemas.openxmlformats.org/officeDocument/2006/relationships/hyperlink" Target="https://aidsetc.org/" TargetMode="External"/><Relationship Id="rId5" Type="http://schemas.openxmlformats.org/officeDocument/2006/relationships/hyperlink" Target="https://www.hepatitisc.uw.edu/" TargetMode="External"/><Relationship Id="rId4" Type="http://schemas.openxmlformats.org/officeDocument/2006/relationships/hyperlink" Target="https://aidsetc.org/hivhc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C540-EF9F-4FFE-967C-043DE2D5411A}"/>
              </a:ext>
            </a:extLst>
          </p:cNvPr>
          <p:cNvSpPr>
            <a:spLocks noGrp="1"/>
          </p:cNvSpPr>
          <p:nvPr>
            <p:ph type="ctrTitle"/>
          </p:nvPr>
        </p:nvSpPr>
        <p:spPr/>
        <p:txBody>
          <a:bodyPr/>
          <a:lstStyle/>
          <a:p>
            <a:r>
              <a:rPr lang="en-US" dirty="0"/>
              <a:t>Updates to </a:t>
            </a:r>
            <a:r>
              <a:rPr lang="en-US" dirty="0" err="1"/>
              <a:t>PrEP</a:t>
            </a:r>
            <a:r>
              <a:rPr lang="en-US" dirty="0"/>
              <a:t> 2022</a:t>
            </a:r>
          </a:p>
        </p:txBody>
      </p:sp>
      <p:sp>
        <p:nvSpPr>
          <p:cNvPr id="3" name="Subtitle 2">
            <a:extLst>
              <a:ext uri="{FF2B5EF4-FFF2-40B4-BE49-F238E27FC236}">
                <a16:creationId xmlns:a16="http://schemas.microsoft.com/office/drawing/2014/main" id="{9FDAAB9F-DC65-4497-AC4F-25873B06F782}"/>
              </a:ext>
            </a:extLst>
          </p:cNvPr>
          <p:cNvSpPr>
            <a:spLocks noGrp="1"/>
          </p:cNvSpPr>
          <p:nvPr>
            <p:ph type="body" sz="quarter" idx="10"/>
          </p:nvPr>
        </p:nvSpPr>
        <p:spPr/>
        <p:txBody>
          <a:bodyPr/>
          <a:lstStyle/>
          <a:p>
            <a:r>
              <a:rPr lang="en-US" dirty="0"/>
              <a:t>Following CDC Release of </a:t>
            </a:r>
            <a:r>
              <a:rPr lang="en-US" dirty="0" err="1"/>
              <a:t>PrEP</a:t>
            </a:r>
            <a:r>
              <a:rPr lang="en-US" dirty="0"/>
              <a:t> Guidelines 2021</a:t>
            </a:r>
          </a:p>
        </p:txBody>
      </p:sp>
      <p:sp>
        <p:nvSpPr>
          <p:cNvPr id="4" name="Text Placeholder 3">
            <a:extLst>
              <a:ext uri="{FF2B5EF4-FFF2-40B4-BE49-F238E27FC236}">
                <a16:creationId xmlns:a16="http://schemas.microsoft.com/office/drawing/2014/main" id="{D5212A12-BAAE-4956-BBC9-2B75F368DC62}"/>
              </a:ext>
            </a:extLst>
          </p:cNvPr>
          <p:cNvSpPr>
            <a:spLocks noGrp="1"/>
          </p:cNvSpPr>
          <p:nvPr>
            <p:ph type="body" sz="quarter" idx="11"/>
          </p:nvPr>
        </p:nvSpPr>
        <p:spPr/>
        <p:txBody>
          <a:bodyPr/>
          <a:lstStyle/>
          <a:p>
            <a:endParaRPr lang="en-US"/>
          </a:p>
        </p:txBody>
      </p:sp>
      <p:pic>
        <p:nvPicPr>
          <p:cNvPr id="5" name="Picture 2">
            <a:extLst>
              <a:ext uri="{FF2B5EF4-FFF2-40B4-BE49-F238E27FC236}">
                <a16:creationId xmlns:a16="http://schemas.microsoft.com/office/drawing/2014/main" id="{4388ABFA-519F-49E6-AB78-F517DA09C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163" y="2796306"/>
            <a:ext cx="3313043"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ipart&#10;&#10;Description automatically generated">
            <a:extLst>
              <a:ext uri="{FF2B5EF4-FFF2-40B4-BE49-F238E27FC236}">
                <a16:creationId xmlns:a16="http://schemas.microsoft.com/office/drawing/2014/main" id="{2988DBFB-6C81-4D2B-8E56-7FB0A057A693}"/>
              </a:ext>
            </a:extLst>
          </p:cNvPr>
          <p:cNvPicPr>
            <a:picLocks noChangeAspect="1"/>
          </p:cNvPicPr>
          <p:nvPr/>
        </p:nvPicPr>
        <p:blipFill>
          <a:blip r:embed="rId3"/>
          <a:stretch>
            <a:fillRect/>
          </a:stretch>
        </p:blipFill>
        <p:spPr>
          <a:xfrm>
            <a:off x="2641763" y="5293241"/>
            <a:ext cx="3168043" cy="686695"/>
          </a:xfrm>
          <a:prstGeom prst="rect">
            <a:avLst/>
          </a:prstGeom>
        </p:spPr>
      </p:pic>
    </p:spTree>
    <p:extLst>
      <p:ext uri="{BB962C8B-B14F-4D97-AF65-F5344CB8AC3E}">
        <p14:creationId xmlns:p14="http://schemas.microsoft.com/office/powerpoint/2010/main" val="359054895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277DCE-F539-4706-B07F-0F5529B1E6A7}"/>
              </a:ext>
            </a:extLst>
          </p:cNvPr>
          <p:cNvPicPr>
            <a:picLocks noChangeAspect="1"/>
          </p:cNvPicPr>
          <p:nvPr/>
        </p:nvPicPr>
        <p:blipFill rotWithShape="1">
          <a:blip r:embed="rId2"/>
          <a:srcRect l="34733" t="19029" r="18665" b="5502"/>
          <a:stretch/>
        </p:blipFill>
        <p:spPr>
          <a:xfrm>
            <a:off x="6971252" y="1535260"/>
            <a:ext cx="4616399" cy="4205246"/>
          </a:xfrm>
          <a:prstGeom prst="rect">
            <a:avLst/>
          </a:prstGeom>
          <a:ln w="19050">
            <a:solidFill>
              <a:schemeClr val="tx1"/>
            </a:solidFill>
          </a:ln>
        </p:spPr>
      </p:pic>
      <p:sp>
        <p:nvSpPr>
          <p:cNvPr id="2" name="Title 1">
            <a:extLst>
              <a:ext uri="{FF2B5EF4-FFF2-40B4-BE49-F238E27FC236}">
                <a16:creationId xmlns:a16="http://schemas.microsoft.com/office/drawing/2014/main" id="{DAEAADB0-785B-4F7C-AC15-54A788968452}"/>
              </a:ext>
            </a:extLst>
          </p:cNvPr>
          <p:cNvSpPr>
            <a:spLocks noGrp="1"/>
          </p:cNvSpPr>
          <p:nvPr>
            <p:ph type="title"/>
          </p:nvPr>
        </p:nvSpPr>
        <p:spPr/>
        <p:txBody>
          <a:bodyPr>
            <a:normAutofit/>
          </a:bodyPr>
          <a:lstStyle/>
          <a:p>
            <a:r>
              <a:rPr lang="en-US" sz="3200" dirty="0"/>
              <a:t>Updates to </a:t>
            </a:r>
            <a:r>
              <a:rPr lang="en-US" sz="3200" dirty="0" err="1"/>
              <a:t>PrEP</a:t>
            </a:r>
            <a:r>
              <a:rPr lang="en-US" sz="3200" dirty="0"/>
              <a:t> guidelines</a:t>
            </a:r>
          </a:p>
        </p:txBody>
      </p:sp>
      <p:sp>
        <p:nvSpPr>
          <p:cNvPr id="3" name="Content Placeholder 2">
            <a:extLst>
              <a:ext uri="{FF2B5EF4-FFF2-40B4-BE49-F238E27FC236}">
                <a16:creationId xmlns:a16="http://schemas.microsoft.com/office/drawing/2014/main" id="{43A76411-8DA0-4E00-99B1-8AF51D852AEC}"/>
              </a:ext>
            </a:extLst>
          </p:cNvPr>
          <p:cNvSpPr>
            <a:spLocks noGrp="1"/>
          </p:cNvSpPr>
          <p:nvPr>
            <p:ph type="body" sz="quarter" idx="11"/>
          </p:nvPr>
        </p:nvSpPr>
        <p:spPr>
          <a:xfrm>
            <a:off x="624054" y="1935959"/>
            <a:ext cx="6125662" cy="4019673"/>
          </a:xfrm>
        </p:spPr>
        <p:txBody>
          <a:bodyPr>
            <a:normAutofit/>
          </a:bodyPr>
          <a:lstStyle/>
          <a:p>
            <a:pPr marL="603508" indent="-342900">
              <a:buFont typeface="Arial" panose="020B0604020202020204" pitchFamily="34" charset="0"/>
              <a:buChar char="•"/>
            </a:pPr>
            <a:r>
              <a:rPr lang="en-US" sz="2400" dirty="0"/>
              <a:t>In December 2021, new guidelines from the CDC were issued for </a:t>
            </a:r>
            <a:r>
              <a:rPr lang="en-US" sz="2400" dirty="0" err="1"/>
              <a:t>PrEP</a:t>
            </a:r>
            <a:r>
              <a:rPr lang="en-US" sz="2400" dirty="0"/>
              <a:t> with significant changes to 2017 guidelines</a:t>
            </a:r>
          </a:p>
          <a:p>
            <a:pPr marL="603508" indent="-342900">
              <a:buFont typeface="Arial" panose="020B0604020202020204" pitchFamily="34" charset="0"/>
              <a:buChar char="•"/>
            </a:pPr>
            <a:r>
              <a:rPr lang="en-US" sz="2400" dirty="0"/>
              <a:t>Shortly after, injectable </a:t>
            </a:r>
            <a:r>
              <a:rPr lang="en-US" sz="2400" dirty="0" err="1"/>
              <a:t>PrEP</a:t>
            </a:r>
            <a:r>
              <a:rPr lang="en-US" sz="2400" dirty="0"/>
              <a:t> was approved (Dec 20, 2021) by FDA</a:t>
            </a:r>
          </a:p>
          <a:p>
            <a:pPr marL="603508" indent="-342900">
              <a:buFont typeface="Arial" panose="020B0604020202020204" pitchFamily="34" charset="0"/>
              <a:buChar char="•"/>
            </a:pPr>
            <a:r>
              <a:rPr lang="en-US" sz="2400" dirty="0"/>
              <a:t>Multiple updates and changes to guidelines</a:t>
            </a:r>
          </a:p>
        </p:txBody>
      </p:sp>
    </p:spTree>
    <p:extLst>
      <p:ext uri="{BB962C8B-B14F-4D97-AF65-F5344CB8AC3E}">
        <p14:creationId xmlns:p14="http://schemas.microsoft.com/office/powerpoint/2010/main" val="36739621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4896-8BA5-4F1A-BBF4-0574ED7C8A9D}"/>
              </a:ext>
            </a:extLst>
          </p:cNvPr>
          <p:cNvSpPr>
            <a:spLocks noGrp="1"/>
          </p:cNvSpPr>
          <p:nvPr>
            <p:ph type="title"/>
          </p:nvPr>
        </p:nvSpPr>
        <p:spPr/>
        <p:txBody>
          <a:bodyPr/>
          <a:lstStyle/>
          <a:p>
            <a:r>
              <a:rPr lang="en-US" dirty="0" err="1"/>
              <a:t>PrEP</a:t>
            </a:r>
            <a:r>
              <a:rPr lang="en-US" dirty="0"/>
              <a:t> timeline (2017 -2022)</a:t>
            </a:r>
          </a:p>
        </p:txBody>
      </p:sp>
      <p:sp>
        <p:nvSpPr>
          <p:cNvPr id="9" name="Arrow: Chevron 8">
            <a:extLst>
              <a:ext uri="{FF2B5EF4-FFF2-40B4-BE49-F238E27FC236}">
                <a16:creationId xmlns:a16="http://schemas.microsoft.com/office/drawing/2014/main" id="{86EAE37A-64A0-48D9-8BE1-FB96488CF256}"/>
              </a:ext>
            </a:extLst>
          </p:cNvPr>
          <p:cNvSpPr/>
          <p:nvPr/>
        </p:nvSpPr>
        <p:spPr>
          <a:xfrm>
            <a:off x="764276" y="3503510"/>
            <a:ext cx="10645252" cy="706964"/>
          </a:xfrm>
          <a:prstGeom prst="chevron">
            <a:avLst>
              <a:gd name="adj" fmla="val 40000"/>
            </a:avLst>
          </a:prstGeom>
          <a:solidFill>
            <a:schemeClr val="bg1">
              <a:lumMod val="75000"/>
            </a:schemeClr>
          </a:solid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TextBox 2">
            <a:extLst>
              <a:ext uri="{FF2B5EF4-FFF2-40B4-BE49-F238E27FC236}">
                <a16:creationId xmlns:a16="http://schemas.microsoft.com/office/drawing/2014/main" id="{34C7EAC5-00B6-4EFE-B361-BA1EE2A9F20B}"/>
              </a:ext>
            </a:extLst>
          </p:cNvPr>
          <p:cNvSpPr txBox="1"/>
          <p:nvPr/>
        </p:nvSpPr>
        <p:spPr>
          <a:xfrm>
            <a:off x="1705970" y="3659381"/>
            <a:ext cx="800752" cy="379463"/>
          </a:xfrm>
          <a:prstGeom prst="rect">
            <a:avLst/>
          </a:prstGeom>
          <a:noFill/>
          <a:ln w="19050">
            <a:solidFill>
              <a:schemeClr val="tx1"/>
            </a:solidFill>
          </a:ln>
        </p:spPr>
        <p:txBody>
          <a:bodyPr wrap="square" rtlCol="0">
            <a:spAutoFit/>
          </a:bodyPr>
          <a:lstStyle/>
          <a:p>
            <a:r>
              <a:rPr lang="en-US" dirty="0"/>
              <a:t>2017</a:t>
            </a:r>
          </a:p>
        </p:txBody>
      </p:sp>
      <p:sp>
        <p:nvSpPr>
          <p:cNvPr id="18" name="TextBox 17">
            <a:extLst>
              <a:ext uri="{FF2B5EF4-FFF2-40B4-BE49-F238E27FC236}">
                <a16:creationId xmlns:a16="http://schemas.microsoft.com/office/drawing/2014/main" id="{4BF50822-B400-47D0-A894-933A079C3DA3}"/>
              </a:ext>
            </a:extLst>
          </p:cNvPr>
          <p:cNvSpPr txBox="1"/>
          <p:nvPr/>
        </p:nvSpPr>
        <p:spPr>
          <a:xfrm>
            <a:off x="3540256" y="3659381"/>
            <a:ext cx="922561" cy="379463"/>
          </a:xfrm>
          <a:prstGeom prst="rect">
            <a:avLst/>
          </a:prstGeom>
          <a:noFill/>
          <a:ln w="19050">
            <a:solidFill>
              <a:schemeClr val="tx1"/>
            </a:solidFill>
          </a:ln>
        </p:spPr>
        <p:txBody>
          <a:bodyPr wrap="square" rtlCol="0">
            <a:spAutoFit/>
          </a:bodyPr>
          <a:lstStyle/>
          <a:p>
            <a:r>
              <a:rPr lang="en-US" dirty="0"/>
              <a:t>2018</a:t>
            </a:r>
          </a:p>
        </p:txBody>
      </p:sp>
      <p:sp>
        <p:nvSpPr>
          <p:cNvPr id="19" name="TextBox 18">
            <a:extLst>
              <a:ext uri="{FF2B5EF4-FFF2-40B4-BE49-F238E27FC236}">
                <a16:creationId xmlns:a16="http://schemas.microsoft.com/office/drawing/2014/main" id="{0B1D4F75-1C79-4705-AAC4-E2F0420BDB42}"/>
              </a:ext>
            </a:extLst>
          </p:cNvPr>
          <p:cNvSpPr txBox="1"/>
          <p:nvPr/>
        </p:nvSpPr>
        <p:spPr>
          <a:xfrm>
            <a:off x="5271376" y="3659381"/>
            <a:ext cx="824624" cy="379463"/>
          </a:xfrm>
          <a:prstGeom prst="rect">
            <a:avLst/>
          </a:prstGeom>
          <a:noFill/>
          <a:ln w="19050">
            <a:solidFill>
              <a:schemeClr val="tx1"/>
            </a:solidFill>
          </a:ln>
        </p:spPr>
        <p:txBody>
          <a:bodyPr wrap="square" rtlCol="0">
            <a:spAutoFit/>
          </a:bodyPr>
          <a:lstStyle/>
          <a:p>
            <a:r>
              <a:rPr lang="en-US" dirty="0"/>
              <a:t>2019</a:t>
            </a:r>
          </a:p>
        </p:txBody>
      </p:sp>
      <p:sp>
        <p:nvSpPr>
          <p:cNvPr id="20" name="TextBox 19">
            <a:extLst>
              <a:ext uri="{FF2B5EF4-FFF2-40B4-BE49-F238E27FC236}">
                <a16:creationId xmlns:a16="http://schemas.microsoft.com/office/drawing/2014/main" id="{40D64E66-081F-4AC8-9CCC-EE9FB670F15C}"/>
              </a:ext>
            </a:extLst>
          </p:cNvPr>
          <p:cNvSpPr txBox="1"/>
          <p:nvPr/>
        </p:nvSpPr>
        <p:spPr>
          <a:xfrm>
            <a:off x="7002495" y="3659381"/>
            <a:ext cx="824624" cy="379463"/>
          </a:xfrm>
          <a:prstGeom prst="rect">
            <a:avLst/>
          </a:prstGeom>
          <a:noFill/>
          <a:ln w="19050">
            <a:solidFill>
              <a:schemeClr val="tx1"/>
            </a:solidFill>
          </a:ln>
        </p:spPr>
        <p:txBody>
          <a:bodyPr wrap="square" rtlCol="0">
            <a:spAutoFit/>
          </a:bodyPr>
          <a:lstStyle/>
          <a:p>
            <a:r>
              <a:rPr lang="en-US" dirty="0"/>
              <a:t>2020</a:t>
            </a:r>
          </a:p>
        </p:txBody>
      </p:sp>
      <p:sp>
        <p:nvSpPr>
          <p:cNvPr id="21" name="TextBox 20">
            <a:extLst>
              <a:ext uri="{FF2B5EF4-FFF2-40B4-BE49-F238E27FC236}">
                <a16:creationId xmlns:a16="http://schemas.microsoft.com/office/drawing/2014/main" id="{F99A1B28-180B-437C-BF98-051B305053F4}"/>
              </a:ext>
            </a:extLst>
          </p:cNvPr>
          <p:cNvSpPr txBox="1"/>
          <p:nvPr/>
        </p:nvSpPr>
        <p:spPr>
          <a:xfrm>
            <a:off x="8733613" y="3659381"/>
            <a:ext cx="824623" cy="379463"/>
          </a:xfrm>
          <a:prstGeom prst="rect">
            <a:avLst/>
          </a:prstGeom>
          <a:noFill/>
          <a:ln w="19050">
            <a:solidFill>
              <a:schemeClr val="tx1"/>
            </a:solidFill>
          </a:ln>
        </p:spPr>
        <p:txBody>
          <a:bodyPr wrap="square" rtlCol="0">
            <a:spAutoFit/>
          </a:bodyPr>
          <a:lstStyle/>
          <a:p>
            <a:r>
              <a:rPr lang="en-US" dirty="0"/>
              <a:t>2021</a:t>
            </a:r>
          </a:p>
        </p:txBody>
      </p:sp>
      <p:sp>
        <p:nvSpPr>
          <p:cNvPr id="5" name="Speech Bubble: Rectangle 4">
            <a:extLst>
              <a:ext uri="{FF2B5EF4-FFF2-40B4-BE49-F238E27FC236}">
                <a16:creationId xmlns:a16="http://schemas.microsoft.com/office/drawing/2014/main" id="{35317CB9-D456-4963-98D5-72A8A04EB769}"/>
              </a:ext>
            </a:extLst>
          </p:cNvPr>
          <p:cNvSpPr/>
          <p:nvPr/>
        </p:nvSpPr>
        <p:spPr>
          <a:xfrm>
            <a:off x="4237840" y="2262431"/>
            <a:ext cx="1791093" cy="976335"/>
          </a:xfrm>
          <a:prstGeom prst="wedgeRectCallout">
            <a:avLst>
              <a:gd name="adj1" fmla="val -21442"/>
              <a:gd name="adj2" fmla="val 75504"/>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USPSTF issues Grade A recommendation to offer </a:t>
            </a:r>
            <a:r>
              <a:rPr lang="en-US" sz="1000" dirty="0" err="1">
                <a:solidFill>
                  <a:schemeClr val="tx1"/>
                </a:solidFill>
                <a:latin typeface="Arial" panose="020B0604020202020204" pitchFamily="34" charset="0"/>
                <a:cs typeface="Arial" panose="020B0604020202020204" pitchFamily="34" charset="0"/>
              </a:rPr>
              <a:t>PrEP</a:t>
            </a:r>
            <a:r>
              <a:rPr lang="en-US" sz="1000" dirty="0">
                <a:solidFill>
                  <a:schemeClr val="tx1"/>
                </a:solidFill>
                <a:latin typeface="Arial" panose="020B0604020202020204" pitchFamily="34" charset="0"/>
                <a:cs typeface="Arial" panose="020B0604020202020204" pitchFamily="34" charset="0"/>
              </a:rPr>
              <a:t> for persons at high risk</a:t>
            </a:r>
          </a:p>
          <a:p>
            <a:pPr algn="ctr"/>
            <a:r>
              <a:rPr lang="en-US" sz="1000" dirty="0">
                <a:solidFill>
                  <a:schemeClr val="tx1"/>
                </a:solidFill>
                <a:latin typeface="Arial" panose="020B0604020202020204" pitchFamily="34" charset="0"/>
                <a:cs typeface="Arial" panose="020B0604020202020204" pitchFamily="34" charset="0"/>
              </a:rPr>
              <a:t>(June 2019)</a:t>
            </a:r>
          </a:p>
          <a:p>
            <a:pPr algn="ctr"/>
            <a:endParaRPr lang="en-US" dirty="0"/>
          </a:p>
        </p:txBody>
      </p:sp>
      <p:sp>
        <p:nvSpPr>
          <p:cNvPr id="22" name="Speech Bubble: Rectangle 21">
            <a:extLst>
              <a:ext uri="{FF2B5EF4-FFF2-40B4-BE49-F238E27FC236}">
                <a16:creationId xmlns:a16="http://schemas.microsoft.com/office/drawing/2014/main" id="{C5091104-E771-4721-A18D-927B60F00F6B}"/>
              </a:ext>
            </a:extLst>
          </p:cNvPr>
          <p:cNvSpPr/>
          <p:nvPr/>
        </p:nvSpPr>
        <p:spPr>
          <a:xfrm>
            <a:off x="8025414" y="2480196"/>
            <a:ext cx="1629830" cy="850323"/>
          </a:xfrm>
          <a:prstGeom prst="wedgeRectCallout">
            <a:avLst>
              <a:gd name="adj1" fmla="val 26556"/>
              <a:gd name="adj2" fmla="val 68126"/>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CAB </a:t>
            </a:r>
            <a:r>
              <a:rPr lang="en-US" sz="1000" dirty="0" err="1">
                <a:solidFill>
                  <a:schemeClr val="tx1"/>
                </a:solidFill>
                <a:latin typeface="Arial" panose="020B0604020202020204" pitchFamily="34" charset="0"/>
                <a:cs typeface="Arial" panose="020B0604020202020204" pitchFamily="34" charset="0"/>
              </a:rPr>
              <a:t>PrEP</a:t>
            </a:r>
            <a:r>
              <a:rPr lang="en-US" sz="1000" dirty="0">
                <a:solidFill>
                  <a:schemeClr val="tx1"/>
                </a:solidFill>
                <a:latin typeface="Arial" panose="020B0604020202020204" pitchFamily="34" charset="0"/>
                <a:cs typeface="Arial" panose="020B0604020202020204" pitchFamily="34" charset="0"/>
              </a:rPr>
              <a:t> (</a:t>
            </a:r>
            <a:r>
              <a:rPr lang="en-US" sz="1000" dirty="0" err="1">
                <a:solidFill>
                  <a:schemeClr val="tx1"/>
                </a:solidFill>
                <a:latin typeface="Arial" panose="020B0604020202020204" pitchFamily="34" charset="0"/>
                <a:cs typeface="Arial" panose="020B0604020202020204" pitchFamily="34" charset="0"/>
              </a:rPr>
              <a:t>Apretude</a:t>
            </a:r>
            <a:r>
              <a:rPr lang="en-US" sz="1000" dirty="0">
                <a:solidFill>
                  <a:schemeClr val="tx1"/>
                </a:solidFill>
                <a:latin typeface="Arial" panose="020B0604020202020204" pitchFamily="34" charset="0"/>
                <a:cs typeface="Arial" panose="020B0604020202020204" pitchFamily="34" charset="0"/>
              </a:rPr>
              <a:t>) FDA approved as long acting injectable </a:t>
            </a:r>
            <a:r>
              <a:rPr lang="en-US" sz="1000" dirty="0" err="1">
                <a:solidFill>
                  <a:schemeClr val="tx1"/>
                </a:solidFill>
                <a:latin typeface="Arial" panose="020B0604020202020204" pitchFamily="34" charset="0"/>
                <a:cs typeface="Arial" panose="020B0604020202020204" pitchFamily="34" charset="0"/>
              </a:rPr>
              <a:t>PrEP</a:t>
            </a:r>
            <a:r>
              <a:rPr lang="en-US" sz="1000" dirty="0">
                <a:solidFill>
                  <a:schemeClr val="tx1"/>
                </a:solidFill>
                <a:latin typeface="Arial" panose="020B0604020202020204" pitchFamily="34" charset="0"/>
                <a:cs typeface="Arial" panose="020B0604020202020204" pitchFamily="34" charset="0"/>
              </a:rPr>
              <a:t> (Dec 2021)</a:t>
            </a:r>
          </a:p>
        </p:txBody>
      </p:sp>
      <p:sp>
        <p:nvSpPr>
          <p:cNvPr id="23" name="Speech Bubble: Rectangle 22">
            <a:extLst>
              <a:ext uri="{FF2B5EF4-FFF2-40B4-BE49-F238E27FC236}">
                <a16:creationId xmlns:a16="http://schemas.microsoft.com/office/drawing/2014/main" id="{BC5D5307-D9BC-40F8-A1C3-B5B46E2886B5}"/>
              </a:ext>
            </a:extLst>
          </p:cNvPr>
          <p:cNvSpPr/>
          <p:nvPr/>
        </p:nvSpPr>
        <p:spPr>
          <a:xfrm>
            <a:off x="8301230" y="4556455"/>
            <a:ext cx="1774262" cy="1038414"/>
          </a:xfrm>
          <a:prstGeom prst="wedgeRectCallout">
            <a:avLst>
              <a:gd name="adj1" fmla="val -14544"/>
              <a:gd name="adj2" fmla="val -82802"/>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CDC issues revised </a:t>
            </a:r>
            <a:r>
              <a:rPr lang="en-US" sz="1000" dirty="0" err="1">
                <a:solidFill>
                  <a:schemeClr val="tx1"/>
                </a:solidFill>
                <a:latin typeface="Arial" panose="020B0604020202020204" pitchFamily="34" charset="0"/>
                <a:cs typeface="Arial" panose="020B0604020202020204" pitchFamily="34" charset="0"/>
              </a:rPr>
              <a:t>PrEP</a:t>
            </a:r>
            <a:r>
              <a:rPr lang="en-US" sz="1000" dirty="0">
                <a:solidFill>
                  <a:schemeClr val="tx1"/>
                </a:solidFill>
                <a:latin typeface="Arial" panose="020B0604020202020204" pitchFamily="34" charset="0"/>
                <a:cs typeface="Arial" panose="020B0604020202020204" pitchFamily="34" charset="0"/>
              </a:rPr>
              <a:t> guidelines issued</a:t>
            </a:r>
          </a:p>
          <a:p>
            <a:pPr algn="ctr"/>
            <a:r>
              <a:rPr lang="en-US" sz="1000" dirty="0">
                <a:solidFill>
                  <a:schemeClr val="tx1"/>
                </a:solidFill>
                <a:latin typeface="Arial" panose="020B0604020202020204" pitchFamily="34" charset="0"/>
                <a:cs typeface="Arial" panose="020B0604020202020204" pitchFamily="34" charset="0"/>
              </a:rPr>
              <a:t>(Dec 2021)</a:t>
            </a:r>
            <a:endParaRPr lang="en-US" dirty="0"/>
          </a:p>
        </p:txBody>
      </p:sp>
      <p:sp>
        <p:nvSpPr>
          <p:cNvPr id="24" name="Speech Bubble: Rectangle 23">
            <a:extLst>
              <a:ext uri="{FF2B5EF4-FFF2-40B4-BE49-F238E27FC236}">
                <a16:creationId xmlns:a16="http://schemas.microsoft.com/office/drawing/2014/main" id="{9470BD65-12E0-49CD-9465-B34CFCCDE186}"/>
              </a:ext>
            </a:extLst>
          </p:cNvPr>
          <p:cNvSpPr/>
          <p:nvPr/>
        </p:nvSpPr>
        <p:spPr>
          <a:xfrm>
            <a:off x="3756126" y="4476248"/>
            <a:ext cx="1517716" cy="963993"/>
          </a:xfrm>
          <a:prstGeom prst="wedgeRectCallout">
            <a:avLst>
              <a:gd name="adj1" fmla="val 19898"/>
              <a:gd name="adj2" fmla="val -77618"/>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HR 3815 Bill introduced to increase access to </a:t>
            </a:r>
            <a:r>
              <a:rPr lang="en-US" sz="1000" dirty="0" err="1">
                <a:solidFill>
                  <a:schemeClr val="tx1"/>
                </a:solidFill>
                <a:latin typeface="Arial" panose="020B0604020202020204" pitchFamily="34" charset="0"/>
                <a:cs typeface="Arial" panose="020B0604020202020204" pitchFamily="34" charset="0"/>
              </a:rPr>
              <a:t>PrEP</a:t>
            </a: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(July 2019)</a:t>
            </a:r>
          </a:p>
          <a:p>
            <a:pPr algn="ctr"/>
            <a:endParaRPr lang="en-US" dirty="0"/>
          </a:p>
        </p:txBody>
      </p:sp>
      <p:sp>
        <p:nvSpPr>
          <p:cNvPr id="25" name="Speech Bubble: Rectangle 24">
            <a:extLst>
              <a:ext uri="{FF2B5EF4-FFF2-40B4-BE49-F238E27FC236}">
                <a16:creationId xmlns:a16="http://schemas.microsoft.com/office/drawing/2014/main" id="{985BB9C4-EC0C-4FC9-B2A6-BBA51DEEC5CF}"/>
              </a:ext>
            </a:extLst>
          </p:cNvPr>
          <p:cNvSpPr/>
          <p:nvPr/>
        </p:nvSpPr>
        <p:spPr>
          <a:xfrm>
            <a:off x="5845376" y="5114916"/>
            <a:ext cx="1157119" cy="1026108"/>
          </a:xfrm>
          <a:prstGeom prst="wedgeRectCallout">
            <a:avLst>
              <a:gd name="adj1" fmla="val -113906"/>
              <a:gd name="adj2" fmla="val -137743"/>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F/TAF (</a:t>
            </a:r>
            <a:r>
              <a:rPr lang="en-US" sz="1000" dirty="0" err="1">
                <a:solidFill>
                  <a:schemeClr val="tx1"/>
                </a:solidFill>
                <a:latin typeface="Arial" panose="020B0604020202020204" pitchFamily="34" charset="0"/>
                <a:cs typeface="Arial" panose="020B0604020202020204" pitchFamily="34" charset="0"/>
              </a:rPr>
              <a:t>Descovy</a:t>
            </a:r>
            <a:r>
              <a:rPr lang="en-US" sz="1000" dirty="0">
                <a:solidFill>
                  <a:schemeClr val="tx1"/>
                </a:solidFill>
                <a:latin typeface="Arial" panose="020B0604020202020204" pitchFamily="34" charset="0"/>
                <a:cs typeface="Arial" panose="020B0604020202020204" pitchFamily="34" charset="0"/>
              </a:rPr>
              <a:t>) approved as oral </a:t>
            </a:r>
            <a:r>
              <a:rPr lang="en-US" sz="1000" dirty="0" err="1">
                <a:solidFill>
                  <a:schemeClr val="tx1"/>
                </a:solidFill>
                <a:latin typeface="Arial" panose="020B0604020202020204" pitchFamily="34" charset="0"/>
                <a:cs typeface="Arial" panose="020B0604020202020204" pitchFamily="34" charset="0"/>
              </a:rPr>
              <a:t>PreP</a:t>
            </a: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(Oct 2019)</a:t>
            </a:r>
          </a:p>
          <a:p>
            <a:pPr algn="ctr"/>
            <a:endParaRPr lang="en-US" dirty="0"/>
          </a:p>
        </p:txBody>
      </p:sp>
      <p:sp>
        <p:nvSpPr>
          <p:cNvPr id="26" name="Speech Bubble: Rectangle 25">
            <a:extLst>
              <a:ext uri="{FF2B5EF4-FFF2-40B4-BE49-F238E27FC236}">
                <a16:creationId xmlns:a16="http://schemas.microsoft.com/office/drawing/2014/main" id="{CCA8DF4A-A5B0-49DA-B01C-30A467E13897}"/>
              </a:ext>
            </a:extLst>
          </p:cNvPr>
          <p:cNvSpPr/>
          <p:nvPr/>
        </p:nvSpPr>
        <p:spPr>
          <a:xfrm>
            <a:off x="299731" y="5322229"/>
            <a:ext cx="1591375" cy="963993"/>
          </a:xfrm>
          <a:prstGeom prst="wedgeRectCallout">
            <a:avLst>
              <a:gd name="adj1" fmla="val 69817"/>
              <a:gd name="adj2" fmla="val -167366"/>
            </a:avLst>
          </a:prstGeom>
          <a:solidFill>
            <a:schemeClr val="tx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err="1">
                <a:solidFill>
                  <a:schemeClr val="tx1"/>
                </a:solidFill>
                <a:latin typeface="Arial" panose="020B0604020202020204" pitchFamily="34" charset="0"/>
                <a:cs typeface="Arial" panose="020B0604020202020204" pitchFamily="34" charset="0"/>
              </a:rPr>
              <a:t>PrEP</a:t>
            </a:r>
            <a:r>
              <a:rPr lang="en-US" sz="1000" dirty="0">
                <a:solidFill>
                  <a:schemeClr val="tx1"/>
                </a:solidFill>
                <a:latin typeface="Arial" panose="020B0604020202020204" pitchFamily="34" charset="0"/>
                <a:cs typeface="Arial" panose="020B0604020202020204" pitchFamily="34" charset="0"/>
              </a:rPr>
              <a:t> guidelines from CDC issued</a:t>
            </a:r>
          </a:p>
          <a:p>
            <a:pPr algn="ctr"/>
            <a:r>
              <a:rPr lang="en-US" sz="1000" dirty="0">
                <a:solidFill>
                  <a:schemeClr val="tx1"/>
                </a:solidFill>
                <a:latin typeface="Arial" panose="020B0604020202020204" pitchFamily="34" charset="0"/>
                <a:cs typeface="Arial" panose="020B0604020202020204" pitchFamily="34" charset="0"/>
              </a:rPr>
              <a:t>(2017)</a:t>
            </a:r>
          </a:p>
          <a:p>
            <a:pPr algn="ctr"/>
            <a:endParaRPr lang="en-US" dirty="0"/>
          </a:p>
        </p:txBody>
      </p:sp>
      <p:pic>
        <p:nvPicPr>
          <p:cNvPr id="16" name="Picture 15">
            <a:extLst>
              <a:ext uri="{FF2B5EF4-FFF2-40B4-BE49-F238E27FC236}">
                <a16:creationId xmlns:a16="http://schemas.microsoft.com/office/drawing/2014/main" id="{689B48CA-75DE-4091-B070-98DF49BEBFBC}"/>
              </a:ext>
            </a:extLst>
          </p:cNvPr>
          <p:cNvPicPr>
            <a:picLocks noChangeAspect="1"/>
          </p:cNvPicPr>
          <p:nvPr/>
        </p:nvPicPr>
        <p:blipFill rotWithShape="1">
          <a:blip r:embed="rId2"/>
          <a:srcRect l="17767" t="30291" r="40364" b="10032"/>
          <a:stretch/>
        </p:blipFill>
        <p:spPr>
          <a:xfrm>
            <a:off x="3761869" y="5471926"/>
            <a:ext cx="1523328" cy="1221311"/>
          </a:xfrm>
          <a:prstGeom prst="rect">
            <a:avLst/>
          </a:prstGeom>
          <a:ln w="19050">
            <a:solidFill>
              <a:schemeClr val="tx1"/>
            </a:solidFill>
          </a:ln>
        </p:spPr>
      </p:pic>
      <p:pic>
        <p:nvPicPr>
          <p:cNvPr id="17" name="Picture 16">
            <a:extLst>
              <a:ext uri="{FF2B5EF4-FFF2-40B4-BE49-F238E27FC236}">
                <a16:creationId xmlns:a16="http://schemas.microsoft.com/office/drawing/2014/main" id="{C5D7569B-BEF5-4898-9660-AD24BCC6D000}"/>
              </a:ext>
            </a:extLst>
          </p:cNvPr>
          <p:cNvPicPr>
            <a:picLocks noChangeAspect="1"/>
          </p:cNvPicPr>
          <p:nvPr/>
        </p:nvPicPr>
        <p:blipFill rotWithShape="1">
          <a:blip r:embed="rId3"/>
          <a:srcRect l="69588" t="20206" r="16479" b="38557"/>
          <a:stretch/>
        </p:blipFill>
        <p:spPr>
          <a:xfrm>
            <a:off x="9660629" y="1941684"/>
            <a:ext cx="829725" cy="1381311"/>
          </a:xfrm>
          <a:prstGeom prst="rect">
            <a:avLst/>
          </a:prstGeom>
          <a:ln w="19050">
            <a:solidFill>
              <a:schemeClr val="tx1"/>
            </a:solidFill>
          </a:ln>
        </p:spPr>
      </p:pic>
    </p:spTree>
    <p:extLst>
      <p:ext uri="{BB962C8B-B14F-4D97-AF65-F5344CB8AC3E}">
        <p14:creationId xmlns:p14="http://schemas.microsoft.com/office/powerpoint/2010/main" val="136089975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4052" y="1046679"/>
            <a:ext cx="11003841"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pPr marL="690377" indent="-342900">
              <a:buFont typeface="Wingdings" panose="05000000000000000000" pitchFamily="2" charset="2"/>
              <a:buChar char="§"/>
            </a:pPr>
            <a:r>
              <a:rPr lang="en-US" dirty="0"/>
              <a:t>Added F/TAF (</a:t>
            </a:r>
            <a:r>
              <a:rPr lang="en-US" dirty="0" err="1"/>
              <a:t>Descovy</a:t>
            </a:r>
            <a:r>
              <a:rPr lang="en-US" dirty="0"/>
              <a:t>)</a:t>
            </a:r>
          </a:p>
          <a:p>
            <a:pPr marL="690377" indent="-342900">
              <a:buFont typeface="Wingdings" panose="05000000000000000000" pitchFamily="2" charset="2"/>
              <a:buChar char="§"/>
            </a:pPr>
            <a:r>
              <a:rPr lang="en-US" dirty="0"/>
              <a:t>Changed recommendations to oral </a:t>
            </a:r>
            <a:r>
              <a:rPr lang="en-US" dirty="0" err="1"/>
              <a:t>PrEP</a:t>
            </a:r>
            <a:r>
              <a:rPr lang="en-US" dirty="0"/>
              <a:t> lab monitoring</a:t>
            </a:r>
          </a:p>
          <a:p>
            <a:pPr marL="690377" indent="-342900">
              <a:buFont typeface="Wingdings" panose="05000000000000000000" pitchFamily="2" charset="2"/>
              <a:buChar char="§"/>
            </a:pPr>
            <a:r>
              <a:rPr lang="en-US" dirty="0"/>
              <a:t>Added info on Same Day </a:t>
            </a:r>
            <a:r>
              <a:rPr lang="en-US" dirty="0" err="1"/>
              <a:t>PrEP</a:t>
            </a:r>
            <a:r>
              <a:rPr lang="en-US" dirty="0"/>
              <a:t> </a:t>
            </a:r>
          </a:p>
          <a:p>
            <a:pPr marL="690377" indent="-342900">
              <a:buFont typeface="Wingdings" panose="05000000000000000000" pitchFamily="2" charset="2"/>
              <a:buChar char="§"/>
            </a:pPr>
            <a:r>
              <a:rPr lang="en-US" dirty="0"/>
              <a:t>Added info on “2-1-1”  / On Demand </a:t>
            </a:r>
            <a:r>
              <a:rPr lang="en-US" dirty="0" err="1"/>
              <a:t>PrEP</a:t>
            </a:r>
            <a:endParaRPr lang="en-US" dirty="0"/>
          </a:p>
          <a:p>
            <a:pPr marL="690377" indent="-342900">
              <a:buFont typeface="Wingdings" panose="05000000000000000000" pitchFamily="2" charset="2"/>
              <a:buChar char="§"/>
            </a:pPr>
            <a:r>
              <a:rPr lang="en-US" dirty="0"/>
              <a:t>Recognized </a:t>
            </a:r>
            <a:r>
              <a:rPr lang="en-US" dirty="0" err="1"/>
              <a:t>PrEP</a:t>
            </a:r>
            <a:r>
              <a:rPr lang="en-US" dirty="0"/>
              <a:t> and telehealth workflows</a:t>
            </a:r>
          </a:p>
          <a:p>
            <a:pPr marL="690377" indent="-342900">
              <a:buFont typeface="Wingdings" panose="05000000000000000000" pitchFamily="2" charset="2"/>
              <a:buChar char="§"/>
            </a:pPr>
            <a:r>
              <a:rPr lang="en-US" dirty="0"/>
              <a:t>Injectable </a:t>
            </a:r>
            <a:r>
              <a:rPr lang="en-US" dirty="0" err="1"/>
              <a:t>PrEP</a:t>
            </a:r>
            <a:endParaRPr lang="en-US" dirty="0"/>
          </a:p>
          <a:p>
            <a:pPr marL="0" indent="0">
              <a:buNone/>
            </a:pPr>
            <a:endParaRPr lang="en-US" dirty="0"/>
          </a:p>
        </p:txBody>
      </p:sp>
    </p:spTree>
    <p:extLst>
      <p:ext uri="{BB962C8B-B14F-4D97-AF65-F5344CB8AC3E}">
        <p14:creationId xmlns:p14="http://schemas.microsoft.com/office/powerpoint/2010/main" val="378850888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81F0-E8B0-4020-9907-717A83B18257}"/>
              </a:ext>
            </a:extLst>
          </p:cNvPr>
          <p:cNvSpPr>
            <a:spLocks noGrp="1"/>
          </p:cNvSpPr>
          <p:nvPr>
            <p:ph type="title"/>
          </p:nvPr>
        </p:nvSpPr>
        <p:spPr/>
        <p:txBody>
          <a:bodyPr/>
          <a:lstStyle/>
          <a:p>
            <a:r>
              <a:rPr lang="en-US" dirty="0"/>
              <a:t>Stronger in recommendation for </a:t>
            </a:r>
            <a:r>
              <a:rPr lang="en-US" dirty="0" err="1"/>
              <a:t>PrEP</a:t>
            </a:r>
            <a:endParaRPr lang="en-US" dirty="0"/>
          </a:p>
        </p:txBody>
      </p:sp>
      <p:pic>
        <p:nvPicPr>
          <p:cNvPr id="6" name="Picture 5">
            <a:extLst>
              <a:ext uri="{FF2B5EF4-FFF2-40B4-BE49-F238E27FC236}">
                <a16:creationId xmlns:a16="http://schemas.microsoft.com/office/drawing/2014/main" id="{883967D2-39F2-4413-9266-7F104BCCD614}"/>
              </a:ext>
            </a:extLst>
          </p:cNvPr>
          <p:cNvPicPr>
            <a:picLocks noChangeAspect="1"/>
          </p:cNvPicPr>
          <p:nvPr/>
        </p:nvPicPr>
        <p:blipFill rotWithShape="1">
          <a:blip r:embed="rId2"/>
          <a:srcRect l="36699" t="37670" r="16189" b="31779"/>
          <a:stretch/>
        </p:blipFill>
        <p:spPr>
          <a:xfrm>
            <a:off x="455592" y="3020628"/>
            <a:ext cx="5640408" cy="2057400"/>
          </a:xfrm>
          <a:prstGeom prst="rect">
            <a:avLst/>
          </a:prstGeom>
          <a:ln w="19050">
            <a:solidFill>
              <a:schemeClr val="tx1"/>
            </a:solidFill>
          </a:ln>
        </p:spPr>
      </p:pic>
      <p:sp>
        <p:nvSpPr>
          <p:cNvPr id="7" name="TextBox 6">
            <a:extLst>
              <a:ext uri="{FF2B5EF4-FFF2-40B4-BE49-F238E27FC236}">
                <a16:creationId xmlns:a16="http://schemas.microsoft.com/office/drawing/2014/main" id="{940F55C1-54EB-437D-8DD5-ACC1B27F2D8A}"/>
              </a:ext>
            </a:extLst>
          </p:cNvPr>
          <p:cNvSpPr txBox="1"/>
          <p:nvPr/>
        </p:nvSpPr>
        <p:spPr>
          <a:xfrm>
            <a:off x="7661429" y="3124940"/>
            <a:ext cx="3941686" cy="1200329"/>
          </a:xfrm>
          <a:prstGeom prst="rect">
            <a:avLst/>
          </a:prstGeom>
          <a:noFill/>
          <a:ln w="19050">
            <a:solidFill>
              <a:schemeClr val="tx1"/>
            </a:solidFill>
          </a:ln>
        </p:spPr>
        <p:txBody>
          <a:bodyPr wrap="square" rtlCol="0">
            <a:spAutoFit/>
          </a:bodyPr>
          <a:lstStyle/>
          <a:p>
            <a:r>
              <a:rPr lang="en-US" dirty="0"/>
              <a:t>All sexually active adults and adolescents should be informed about </a:t>
            </a:r>
            <a:r>
              <a:rPr lang="en-US" dirty="0" err="1"/>
              <a:t>PrEP</a:t>
            </a:r>
            <a:r>
              <a:rPr lang="en-US" dirty="0"/>
              <a:t> for prevention of HIV acquisition </a:t>
            </a:r>
          </a:p>
        </p:txBody>
      </p:sp>
      <p:sp>
        <p:nvSpPr>
          <p:cNvPr id="9" name="Arrow: Right 8">
            <a:extLst>
              <a:ext uri="{FF2B5EF4-FFF2-40B4-BE49-F238E27FC236}">
                <a16:creationId xmlns:a16="http://schemas.microsoft.com/office/drawing/2014/main" id="{9CA3971B-0034-44A6-B428-42CB5A8266FB}"/>
              </a:ext>
            </a:extLst>
          </p:cNvPr>
          <p:cNvSpPr/>
          <p:nvPr/>
        </p:nvSpPr>
        <p:spPr>
          <a:xfrm>
            <a:off x="6383046" y="3429001"/>
            <a:ext cx="1074198" cy="8145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00629-7103-4A05-AC3B-274B9C4A92B1}"/>
              </a:ext>
            </a:extLst>
          </p:cNvPr>
          <p:cNvSpPr txBox="1"/>
          <p:nvPr/>
        </p:nvSpPr>
        <p:spPr>
          <a:xfrm>
            <a:off x="2361461" y="2379216"/>
            <a:ext cx="719092" cy="369332"/>
          </a:xfrm>
          <a:prstGeom prst="rect">
            <a:avLst/>
          </a:prstGeom>
          <a:solidFill>
            <a:schemeClr val="accent1"/>
          </a:solidFill>
          <a:ln w="19050">
            <a:solidFill>
              <a:schemeClr val="tx1"/>
            </a:solidFill>
          </a:ln>
        </p:spPr>
        <p:txBody>
          <a:bodyPr wrap="square" rtlCol="0">
            <a:spAutoFit/>
          </a:bodyPr>
          <a:lstStyle/>
          <a:p>
            <a:r>
              <a:rPr lang="en-US" dirty="0"/>
              <a:t>2017</a:t>
            </a:r>
          </a:p>
        </p:txBody>
      </p:sp>
      <p:sp>
        <p:nvSpPr>
          <p:cNvPr id="11" name="TextBox 10">
            <a:extLst>
              <a:ext uri="{FF2B5EF4-FFF2-40B4-BE49-F238E27FC236}">
                <a16:creationId xmlns:a16="http://schemas.microsoft.com/office/drawing/2014/main" id="{437C6DF1-EE8B-472C-A693-A63A912B6405}"/>
              </a:ext>
            </a:extLst>
          </p:cNvPr>
          <p:cNvSpPr txBox="1"/>
          <p:nvPr/>
        </p:nvSpPr>
        <p:spPr>
          <a:xfrm>
            <a:off x="9001958" y="2379216"/>
            <a:ext cx="719092" cy="369332"/>
          </a:xfrm>
          <a:prstGeom prst="rect">
            <a:avLst/>
          </a:prstGeom>
          <a:solidFill>
            <a:schemeClr val="accent1"/>
          </a:solidFill>
          <a:ln w="19050">
            <a:solidFill>
              <a:schemeClr val="tx1"/>
            </a:solidFill>
          </a:ln>
        </p:spPr>
        <p:txBody>
          <a:bodyPr wrap="square" rtlCol="0">
            <a:spAutoFit/>
          </a:bodyPr>
          <a:lstStyle/>
          <a:p>
            <a:r>
              <a:rPr lang="en-US" dirty="0"/>
              <a:t>2021</a:t>
            </a:r>
          </a:p>
        </p:txBody>
      </p:sp>
      <p:sp>
        <p:nvSpPr>
          <p:cNvPr id="12" name="Content Placeholder 2">
            <a:extLst>
              <a:ext uri="{FF2B5EF4-FFF2-40B4-BE49-F238E27FC236}">
                <a16:creationId xmlns:a16="http://schemas.microsoft.com/office/drawing/2014/main" id="{CA1FAB64-D9E4-46E0-8C8F-A8F48E968DD2}"/>
              </a:ext>
            </a:extLst>
          </p:cNvPr>
          <p:cNvSpPr txBox="1">
            <a:spLocks/>
          </p:cNvSpPr>
          <p:nvPr/>
        </p:nvSpPr>
        <p:spPr>
          <a:xfrm>
            <a:off x="1842448" y="4799224"/>
            <a:ext cx="7306018"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dirty="0">
                <a:solidFill>
                  <a:schemeClr val="bg1"/>
                </a:solidFill>
              </a:rPr>
              <a:t>In 2020, about 25% of the 1.2 million people for whom P is recommended were prescribed it, compared to only about 3% in 2015</a:t>
            </a:r>
          </a:p>
          <a:p>
            <a:r>
              <a:rPr lang="en-US" dirty="0"/>
              <a:t>In 2020, about 25% of the 1.2 million people for whom </a:t>
            </a:r>
            <a:r>
              <a:rPr lang="en-US" dirty="0" err="1"/>
              <a:t>PrEP</a:t>
            </a:r>
            <a:r>
              <a:rPr lang="en-US" dirty="0"/>
              <a:t> is recommended were prescribed it, compared to only about 3% in 2015</a:t>
            </a:r>
          </a:p>
          <a:p>
            <a:endParaRPr lang="en-US" dirty="0"/>
          </a:p>
        </p:txBody>
      </p:sp>
    </p:spTree>
    <p:extLst>
      <p:ext uri="{BB962C8B-B14F-4D97-AF65-F5344CB8AC3E}">
        <p14:creationId xmlns:p14="http://schemas.microsoft.com/office/powerpoint/2010/main" val="295542633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0F19-E8B6-43F9-BAC8-10E0D45E3199}"/>
              </a:ext>
            </a:extLst>
          </p:cNvPr>
          <p:cNvSpPr>
            <a:spLocks noGrp="1"/>
          </p:cNvSpPr>
          <p:nvPr>
            <p:ph type="title"/>
          </p:nvPr>
        </p:nvSpPr>
        <p:spPr/>
        <p:txBody>
          <a:bodyPr>
            <a:normAutofit/>
          </a:bodyPr>
          <a:lstStyle/>
          <a:p>
            <a:r>
              <a:rPr lang="en-US" sz="3200" dirty="0"/>
              <a:t>Assessing Risk of Sexual HIV Acquisition</a:t>
            </a:r>
          </a:p>
        </p:txBody>
      </p:sp>
      <p:pic>
        <p:nvPicPr>
          <p:cNvPr id="4" name="Picture 3">
            <a:extLst>
              <a:ext uri="{FF2B5EF4-FFF2-40B4-BE49-F238E27FC236}">
                <a16:creationId xmlns:a16="http://schemas.microsoft.com/office/drawing/2014/main" id="{A3A3C983-C887-49BA-8D9A-B3282C2ADBC6}"/>
              </a:ext>
            </a:extLst>
          </p:cNvPr>
          <p:cNvPicPr>
            <a:picLocks noChangeAspect="1"/>
          </p:cNvPicPr>
          <p:nvPr/>
        </p:nvPicPr>
        <p:blipFill rotWithShape="1">
          <a:blip r:embed="rId2"/>
          <a:srcRect l="32257" t="15275" r="9473" b="28026"/>
          <a:stretch/>
        </p:blipFill>
        <p:spPr>
          <a:xfrm>
            <a:off x="1809949" y="1592853"/>
            <a:ext cx="7890340" cy="4318683"/>
          </a:xfrm>
          <a:prstGeom prst="rect">
            <a:avLst/>
          </a:prstGeom>
          <a:ln w="19050">
            <a:solidFill>
              <a:schemeClr val="tx1"/>
            </a:solidFill>
          </a:ln>
        </p:spPr>
      </p:pic>
    </p:spTree>
    <p:extLst>
      <p:ext uri="{BB962C8B-B14F-4D97-AF65-F5344CB8AC3E}">
        <p14:creationId xmlns:p14="http://schemas.microsoft.com/office/powerpoint/2010/main" val="326489157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4052" y="1046679"/>
            <a:ext cx="10881011"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pPr marL="690377" indent="-342900">
              <a:buFont typeface="Wingdings" panose="05000000000000000000" pitchFamily="2" charset="2"/>
              <a:buChar char="§"/>
            </a:pPr>
            <a:r>
              <a:rPr lang="en-US" b="1" u="sng" dirty="0"/>
              <a:t>Updates on F/TAF (</a:t>
            </a:r>
            <a:r>
              <a:rPr lang="en-US" b="1" u="sng" dirty="0" err="1"/>
              <a:t>Descovy</a:t>
            </a:r>
            <a:r>
              <a:rPr lang="en-US" b="1" u="sng" dirty="0"/>
              <a:t>)</a:t>
            </a:r>
          </a:p>
          <a:p>
            <a:pPr marL="690377" indent="-342900">
              <a:buFont typeface="Wingdings" panose="05000000000000000000" pitchFamily="2" charset="2"/>
              <a:buChar char="§"/>
            </a:pPr>
            <a:r>
              <a:rPr lang="en-US" dirty="0"/>
              <a:t>Oral </a:t>
            </a:r>
            <a:r>
              <a:rPr lang="en-US" dirty="0" err="1"/>
              <a:t>PrEP</a:t>
            </a:r>
            <a:r>
              <a:rPr lang="en-US" dirty="0"/>
              <a:t> lab monitoring</a:t>
            </a:r>
          </a:p>
          <a:p>
            <a:pPr marL="690377" indent="-342900">
              <a:buFont typeface="Wingdings" panose="05000000000000000000" pitchFamily="2" charset="2"/>
              <a:buChar char="§"/>
            </a:pPr>
            <a:r>
              <a:rPr lang="en-US" dirty="0"/>
              <a:t>Same Day </a:t>
            </a:r>
            <a:r>
              <a:rPr lang="en-US" dirty="0" err="1"/>
              <a:t>PrEP</a:t>
            </a:r>
            <a:r>
              <a:rPr lang="en-US" dirty="0"/>
              <a:t> </a:t>
            </a:r>
          </a:p>
          <a:p>
            <a:pPr marL="690377" indent="-342900">
              <a:buFont typeface="Wingdings" panose="05000000000000000000" pitchFamily="2" charset="2"/>
              <a:buChar char="§"/>
            </a:pPr>
            <a:r>
              <a:rPr lang="en-US" dirty="0"/>
              <a:t>“2-1-1”  / On Demand </a:t>
            </a:r>
            <a:r>
              <a:rPr lang="en-US" dirty="0" err="1"/>
              <a:t>PrEP</a:t>
            </a:r>
            <a:endParaRPr lang="en-US" dirty="0"/>
          </a:p>
          <a:p>
            <a:pPr marL="690377" indent="-342900">
              <a:buFont typeface="Wingdings" panose="05000000000000000000" pitchFamily="2" charset="2"/>
              <a:buChar char="§"/>
            </a:pPr>
            <a:r>
              <a:rPr lang="en-US" dirty="0" err="1"/>
              <a:t>PrEP</a:t>
            </a:r>
            <a:r>
              <a:rPr lang="en-US" dirty="0"/>
              <a:t> and telehealth</a:t>
            </a:r>
          </a:p>
          <a:p>
            <a:pPr marL="690377" indent="-342900">
              <a:buFont typeface="Wingdings" panose="05000000000000000000" pitchFamily="2" charset="2"/>
              <a:buChar char="§"/>
            </a:pPr>
            <a:r>
              <a:rPr lang="en-US" dirty="0"/>
              <a:t>Injectable </a:t>
            </a:r>
            <a:r>
              <a:rPr lang="en-US" dirty="0" err="1"/>
              <a:t>PrEP</a:t>
            </a:r>
            <a:endParaRPr lang="en-US" dirty="0"/>
          </a:p>
          <a:p>
            <a:pPr marL="0" indent="0">
              <a:buNone/>
            </a:pPr>
            <a:endParaRPr lang="en-US" dirty="0"/>
          </a:p>
        </p:txBody>
      </p:sp>
    </p:spTree>
    <p:extLst>
      <p:ext uri="{BB962C8B-B14F-4D97-AF65-F5344CB8AC3E}">
        <p14:creationId xmlns:p14="http://schemas.microsoft.com/office/powerpoint/2010/main" val="166411294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6174-6871-473E-AA24-EF178FAB81FE}"/>
              </a:ext>
            </a:extLst>
          </p:cNvPr>
          <p:cNvSpPr>
            <a:spLocks noGrp="1"/>
          </p:cNvSpPr>
          <p:nvPr>
            <p:ph type="title"/>
          </p:nvPr>
        </p:nvSpPr>
        <p:spPr/>
        <p:txBody>
          <a:bodyPr/>
          <a:lstStyle/>
          <a:p>
            <a:r>
              <a:rPr lang="en-US" dirty="0"/>
              <a:t>Information on F/TAF (</a:t>
            </a:r>
            <a:r>
              <a:rPr lang="en-US" dirty="0" err="1"/>
              <a:t>Descovy</a:t>
            </a:r>
            <a:r>
              <a:rPr lang="en-US" dirty="0"/>
              <a:t>)</a:t>
            </a:r>
          </a:p>
        </p:txBody>
      </p:sp>
      <p:sp>
        <p:nvSpPr>
          <p:cNvPr id="3" name="Content Placeholder 2">
            <a:extLst>
              <a:ext uri="{FF2B5EF4-FFF2-40B4-BE49-F238E27FC236}">
                <a16:creationId xmlns:a16="http://schemas.microsoft.com/office/drawing/2014/main" id="{57342B40-E8A9-4AB2-B83E-D917C92DF16E}"/>
              </a:ext>
            </a:extLst>
          </p:cNvPr>
          <p:cNvSpPr>
            <a:spLocks noGrp="1"/>
          </p:cNvSpPr>
          <p:nvPr>
            <p:ph type="body" sz="quarter" idx="11"/>
          </p:nvPr>
        </p:nvSpPr>
        <p:spPr>
          <a:xfrm>
            <a:off x="623459" y="1682627"/>
            <a:ext cx="10515163" cy="4141661"/>
          </a:xfrm>
        </p:spPr>
        <p:txBody>
          <a:bodyPr>
            <a:normAutofit fontScale="25000" lnSpcReduction="20000"/>
          </a:bodyPr>
          <a:lstStyle/>
          <a:p>
            <a:r>
              <a:rPr lang="en-US" sz="9600" dirty="0"/>
              <a:t>New guidelines provide information about F/TAF (</a:t>
            </a:r>
            <a:r>
              <a:rPr lang="en-US" sz="9600" dirty="0" err="1"/>
              <a:t>Descovy</a:t>
            </a:r>
            <a:r>
              <a:rPr lang="en-US" sz="9600" dirty="0"/>
              <a:t>) as an oral </a:t>
            </a:r>
            <a:r>
              <a:rPr lang="en-US" sz="9600" dirty="0" err="1"/>
              <a:t>PrEP</a:t>
            </a:r>
            <a:r>
              <a:rPr lang="en-US" sz="9600" dirty="0"/>
              <a:t> option</a:t>
            </a:r>
          </a:p>
          <a:p>
            <a:r>
              <a:rPr lang="en-US" sz="9600" dirty="0"/>
              <a:t>In 2019, the FDA approved F/TAF as </a:t>
            </a:r>
            <a:r>
              <a:rPr lang="en-US" sz="9600" dirty="0" err="1"/>
              <a:t>PrEP</a:t>
            </a:r>
            <a:r>
              <a:rPr lang="en-US" sz="9600" dirty="0"/>
              <a:t> for sexually active men and transgender women and updated guideline adds F/TAF as a </a:t>
            </a:r>
            <a:r>
              <a:rPr lang="en-US" sz="9600" dirty="0" err="1"/>
              <a:t>PrEP</a:t>
            </a:r>
            <a:r>
              <a:rPr lang="en-US" sz="9600" dirty="0"/>
              <a:t> option for these groups</a:t>
            </a:r>
            <a:r>
              <a:rPr lang="en-US" sz="9600" b="1" dirty="0"/>
              <a:t>. F/TAF is </a:t>
            </a:r>
            <a:r>
              <a:rPr lang="en-US" sz="9600" b="1" u="sng" dirty="0"/>
              <a:t>not</a:t>
            </a:r>
            <a:r>
              <a:rPr lang="en-US" sz="9600" b="1" dirty="0"/>
              <a:t> recommended for people assigned female sex at birth who could get HIV through receptive vaginal sex.</a:t>
            </a:r>
          </a:p>
          <a:p>
            <a:r>
              <a:rPr lang="en-US" sz="9600" dirty="0"/>
              <a:t>Lab monitoring for F/TAF has been updated in guidelines</a:t>
            </a:r>
          </a:p>
          <a:p>
            <a:pPr lvl="2"/>
            <a:r>
              <a:rPr lang="en-US" sz="9600" dirty="0"/>
              <a:t>Recommend checking lipids at baseline and 12 months after initiative F/TAF, and monitoring weight</a:t>
            </a:r>
          </a:p>
          <a:p>
            <a:pPr lvl="2"/>
            <a:r>
              <a:rPr lang="en-US" sz="9600" dirty="0"/>
              <a:t>In previous guidelines, it was recommended to check </a:t>
            </a:r>
            <a:r>
              <a:rPr lang="en-US" sz="9600" dirty="0" err="1"/>
              <a:t>eCrCl</a:t>
            </a:r>
            <a:r>
              <a:rPr lang="en-US" sz="9600" dirty="0"/>
              <a:t> every 6 months, and this has been relaxed</a:t>
            </a:r>
          </a:p>
          <a:p>
            <a:endParaRPr lang="en-US" dirty="0"/>
          </a:p>
        </p:txBody>
      </p:sp>
    </p:spTree>
    <p:extLst>
      <p:ext uri="{BB962C8B-B14F-4D97-AF65-F5344CB8AC3E}">
        <p14:creationId xmlns:p14="http://schemas.microsoft.com/office/powerpoint/2010/main" val="282813652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4052" y="1046679"/>
            <a:ext cx="10962897"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pPr marL="690377" indent="-342900">
              <a:buFont typeface="Wingdings" panose="05000000000000000000" pitchFamily="2" charset="2"/>
              <a:buChar char="§"/>
            </a:pPr>
            <a:r>
              <a:rPr lang="en-US" dirty="0"/>
              <a:t>Updates on F/TAF (</a:t>
            </a:r>
            <a:r>
              <a:rPr lang="en-US" dirty="0" err="1"/>
              <a:t>Descovy</a:t>
            </a:r>
            <a:r>
              <a:rPr lang="en-US" dirty="0"/>
              <a:t>)</a:t>
            </a:r>
          </a:p>
          <a:p>
            <a:pPr marL="690377" indent="-342900">
              <a:buFont typeface="Wingdings" panose="05000000000000000000" pitchFamily="2" charset="2"/>
              <a:buChar char="§"/>
            </a:pPr>
            <a:r>
              <a:rPr lang="en-US" b="1" u="sng" dirty="0"/>
              <a:t>Oral </a:t>
            </a:r>
            <a:r>
              <a:rPr lang="en-US" b="1" u="sng" dirty="0" err="1"/>
              <a:t>PrEP</a:t>
            </a:r>
            <a:r>
              <a:rPr lang="en-US" b="1" u="sng" dirty="0"/>
              <a:t> lab monitoring</a:t>
            </a:r>
          </a:p>
          <a:p>
            <a:pPr marL="690377" indent="-342900">
              <a:buFont typeface="Wingdings" panose="05000000000000000000" pitchFamily="2" charset="2"/>
              <a:buChar char="§"/>
            </a:pPr>
            <a:r>
              <a:rPr lang="en-US" dirty="0"/>
              <a:t>Same Day </a:t>
            </a:r>
            <a:r>
              <a:rPr lang="en-US" dirty="0" err="1"/>
              <a:t>PrEP</a:t>
            </a:r>
            <a:r>
              <a:rPr lang="en-US" dirty="0"/>
              <a:t> </a:t>
            </a:r>
          </a:p>
          <a:p>
            <a:pPr marL="690377" indent="-342900">
              <a:buFont typeface="Wingdings" panose="05000000000000000000" pitchFamily="2" charset="2"/>
              <a:buChar char="§"/>
            </a:pPr>
            <a:r>
              <a:rPr lang="en-US" dirty="0"/>
              <a:t>“2-1-1”  / On Demand </a:t>
            </a:r>
            <a:r>
              <a:rPr lang="en-US" dirty="0" err="1"/>
              <a:t>PrEP</a:t>
            </a:r>
            <a:endParaRPr lang="en-US" dirty="0"/>
          </a:p>
          <a:p>
            <a:pPr marL="690377" indent="-342900">
              <a:buFont typeface="Wingdings" panose="05000000000000000000" pitchFamily="2" charset="2"/>
              <a:buChar char="§"/>
            </a:pPr>
            <a:r>
              <a:rPr lang="en-US" dirty="0" err="1"/>
              <a:t>PrEP</a:t>
            </a:r>
            <a:r>
              <a:rPr lang="en-US" dirty="0"/>
              <a:t> and telehealth</a:t>
            </a:r>
          </a:p>
          <a:p>
            <a:pPr marL="690377" indent="-342900">
              <a:buFont typeface="Wingdings" panose="05000000000000000000" pitchFamily="2" charset="2"/>
              <a:buChar char="§"/>
            </a:pPr>
            <a:r>
              <a:rPr lang="en-US" dirty="0"/>
              <a:t>Injectable </a:t>
            </a:r>
            <a:r>
              <a:rPr lang="en-US" dirty="0" err="1"/>
              <a:t>PrEP</a:t>
            </a:r>
            <a:endParaRPr lang="en-US" dirty="0"/>
          </a:p>
          <a:p>
            <a:pPr marL="0" indent="0">
              <a:buNone/>
            </a:pPr>
            <a:endParaRPr lang="en-US" dirty="0"/>
          </a:p>
        </p:txBody>
      </p:sp>
    </p:spTree>
    <p:extLst>
      <p:ext uri="{BB962C8B-B14F-4D97-AF65-F5344CB8AC3E}">
        <p14:creationId xmlns:p14="http://schemas.microsoft.com/office/powerpoint/2010/main" val="32647733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6BC5-1BF3-48FF-AEE7-E457482A50DB}"/>
              </a:ext>
            </a:extLst>
          </p:cNvPr>
          <p:cNvSpPr>
            <a:spLocks noGrp="1"/>
          </p:cNvSpPr>
          <p:nvPr>
            <p:ph type="title"/>
          </p:nvPr>
        </p:nvSpPr>
        <p:spPr/>
        <p:txBody>
          <a:bodyPr/>
          <a:lstStyle/>
          <a:p>
            <a:r>
              <a:rPr lang="en-US" dirty="0"/>
              <a:t>Changes to Lab monitoring for Oral </a:t>
            </a:r>
            <a:r>
              <a:rPr lang="en-US" dirty="0" err="1"/>
              <a:t>PreP</a:t>
            </a:r>
            <a:endParaRPr lang="en-US" dirty="0"/>
          </a:p>
        </p:txBody>
      </p:sp>
      <p:sp>
        <p:nvSpPr>
          <p:cNvPr id="3" name="Content Placeholder 2">
            <a:extLst>
              <a:ext uri="{FF2B5EF4-FFF2-40B4-BE49-F238E27FC236}">
                <a16:creationId xmlns:a16="http://schemas.microsoft.com/office/drawing/2014/main" id="{FF970305-C101-446E-A178-38D34E6BEDED}"/>
              </a:ext>
            </a:extLst>
          </p:cNvPr>
          <p:cNvSpPr>
            <a:spLocks noGrp="1"/>
          </p:cNvSpPr>
          <p:nvPr>
            <p:ph type="body" sz="quarter" idx="11"/>
          </p:nvPr>
        </p:nvSpPr>
        <p:spPr>
          <a:xfrm>
            <a:off x="432984" y="1695594"/>
            <a:ext cx="10515163" cy="2986087"/>
          </a:xfrm>
        </p:spPr>
        <p:txBody>
          <a:bodyPr>
            <a:noAutofit/>
          </a:bodyPr>
          <a:lstStyle/>
          <a:p>
            <a:pPr marL="690377" indent="-342900">
              <a:buFont typeface="Wingdings" panose="05000000000000000000" pitchFamily="2" charset="2"/>
              <a:buChar char="§"/>
            </a:pPr>
            <a:r>
              <a:rPr lang="en-US" sz="2000" dirty="0"/>
              <a:t>Significant changes to HIV testing, including much more frequent use of HIV RNA testing</a:t>
            </a:r>
          </a:p>
          <a:p>
            <a:pPr marL="690377" indent="-342900">
              <a:buFont typeface="Wingdings" panose="05000000000000000000" pitchFamily="2" charset="2"/>
              <a:buChar char="§"/>
            </a:pPr>
            <a:r>
              <a:rPr lang="en-US" sz="2000" dirty="0"/>
              <a:t>Changed monitoring of kidney function </a:t>
            </a:r>
          </a:p>
          <a:p>
            <a:pPr marL="1019567" lvl="2" indent="-342900">
              <a:buFont typeface="Wingdings" panose="05000000000000000000" pitchFamily="2" charset="2"/>
              <a:buChar char="§"/>
            </a:pPr>
            <a:r>
              <a:rPr lang="en-US" sz="2000" dirty="0"/>
              <a:t>Assess creatinine clearance once every 12 months for patients under age 50 or patients whose estimated creatinine clearance was greater than 90 mL/min when they started oral </a:t>
            </a:r>
            <a:r>
              <a:rPr lang="en-US" sz="2000" dirty="0" err="1"/>
              <a:t>PrEP</a:t>
            </a:r>
            <a:endParaRPr lang="en-US" sz="2000" dirty="0"/>
          </a:p>
          <a:p>
            <a:pPr marL="1019567" lvl="2" indent="-342900">
              <a:buFont typeface="Wingdings" panose="05000000000000000000" pitchFamily="2" charset="2"/>
              <a:buChar char="§"/>
            </a:pPr>
            <a:r>
              <a:rPr lang="en-US" sz="2000" dirty="0"/>
              <a:t>For all other patients, assess creatinine clearance every </a:t>
            </a:r>
            <a:r>
              <a:rPr lang="en-US" sz="2000" b="1" dirty="0"/>
              <a:t>6 months</a:t>
            </a:r>
            <a:r>
              <a:rPr lang="en-US" sz="2000" dirty="0"/>
              <a:t>.</a:t>
            </a:r>
          </a:p>
          <a:p>
            <a:pPr marL="690377" indent="-342900">
              <a:buFont typeface="Wingdings" panose="05000000000000000000" pitchFamily="2" charset="2"/>
              <a:buChar char="§"/>
            </a:pPr>
            <a:r>
              <a:rPr lang="en-US" sz="2000" dirty="0"/>
              <a:t>For patients taking F/TAF,--  Each year, measure patients’ triglyceride and cholesterol levels and their weight.</a:t>
            </a:r>
          </a:p>
          <a:p>
            <a:pPr marL="690377" indent="-342900">
              <a:buFont typeface="Wingdings" panose="05000000000000000000" pitchFamily="2" charset="2"/>
              <a:buChar char="§"/>
            </a:pPr>
            <a:r>
              <a:rPr lang="en-US" sz="2000" dirty="0"/>
              <a:t>Guidelines highlight that DEXA scans, liver function tests, U/A and LFTs and hematologic assays are not  indicated for the routine care of all persons prescribed daily oral </a:t>
            </a:r>
            <a:r>
              <a:rPr lang="en-US" sz="2000" dirty="0" err="1"/>
              <a:t>PrEP</a:t>
            </a:r>
            <a:endParaRPr lang="en-US" sz="2000" dirty="0"/>
          </a:p>
          <a:p>
            <a:endParaRPr lang="en-US" sz="1700" dirty="0"/>
          </a:p>
          <a:p>
            <a:endParaRPr lang="en-US" sz="1700" dirty="0"/>
          </a:p>
        </p:txBody>
      </p:sp>
    </p:spTree>
    <p:extLst>
      <p:ext uri="{BB962C8B-B14F-4D97-AF65-F5344CB8AC3E}">
        <p14:creationId xmlns:p14="http://schemas.microsoft.com/office/powerpoint/2010/main" val="350960332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6174-6871-473E-AA24-EF178FAB81FE}"/>
              </a:ext>
            </a:extLst>
          </p:cNvPr>
          <p:cNvSpPr>
            <a:spLocks noGrp="1"/>
          </p:cNvSpPr>
          <p:nvPr>
            <p:ph type="title"/>
          </p:nvPr>
        </p:nvSpPr>
        <p:spPr/>
        <p:txBody>
          <a:bodyPr/>
          <a:lstStyle/>
          <a:p>
            <a:r>
              <a:rPr lang="en-US" dirty="0"/>
              <a:t>Changes in HIV testing for </a:t>
            </a:r>
            <a:r>
              <a:rPr lang="en-US" dirty="0" err="1"/>
              <a:t>PrEP</a:t>
            </a:r>
            <a:endParaRPr lang="en-US" dirty="0"/>
          </a:p>
        </p:txBody>
      </p:sp>
      <p:sp>
        <p:nvSpPr>
          <p:cNvPr id="3" name="Content Placeholder 2">
            <a:extLst>
              <a:ext uri="{FF2B5EF4-FFF2-40B4-BE49-F238E27FC236}">
                <a16:creationId xmlns:a16="http://schemas.microsoft.com/office/drawing/2014/main" id="{57342B40-E8A9-4AB2-B83E-D917C92DF16E}"/>
              </a:ext>
            </a:extLst>
          </p:cNvPr>
          <p:cNvSpPr>
            <a:spLocks noGrp="1"/>
          </p:cNvSpPr>
          <p:nvPr>
            <p:ph type="body" sz="quarter" idx="11"/>
          </p:nvPr>
        </p:nvSpPr>
        <p:spPr>
          <a:xfrm>
            <a:off x="624052" y="2109873"/>
            <a:ext cx="5676080" cy="4468348"/>
          </a:xfrm>
          <a:solidFill>
            <a:schemeClr val="tx2">
              <a:lumMod val="20000"/>
              <a:lumOff val="80000"/>
            </a:schemeClr>
          </a:solidFill>
          <a:ln w="28575">
            <a:solidFill>
              <a:schemeClr val="tx1"/>
            </a:solidFill>
          </a:ln>
        </p:spPr>
        <p:txBody>
          <a:bodyPr>
            <a:normAutofit fontScale="85000" lnSpcReduction="20000"/>
          </a:bodyPr>
          <a:lstStyle/>
          <a:p>
            <a:pPr marL="690377" indent="-342900">
              <a:buFont typeface="Wingdings" panose="05000000000000000000" pitchFamily="2" charset="2"/>
              <a:buChar char="Ø"/>
            </a:pPr>
            <a:r>
              <a:rPr lang="en-US" sz="1900" dirty="0"/>
              <a:t>For patients </a:t>
            </a:r>
            <a:r>
              <a:rPr lang="en-US" sz="1900" b="1" u="sng" dirty="0"/>
              <a:t>starting or restarting</a:t>
            </a:r>
            <a:r>
              <a:rPr lang="en-US" sz="1900" b="1" dirty="0"/>
              <a:t> </a:t>
            </a:r>
            <a:r>
              <a:rPr lang="en-US" sz="1900" dirty="0" err="1"/>
              <a:t>PrEP</a:t>
            </a:r>
            <a:r>
              <a:rPr lang="en-US" sz="1900" dirty="0"/>
              <a:t> after a long stop (no oral </a:t>
            </a:r>
            <a:r>
              <a:rPr lang="en-US" sz="1900" dirty="0" err="1"/>
              <a:t>PrEP</a:t>
            </a:r>
            <a:r>
              <a:rPr lang="en-US" sz="1900" dirty="0"/>
              <a:t> in past 3 months, no injectable </a:t>
            </a:r>
            <a:r>
              <a:rPr lang="en-US" sz="1900" dirty="0" err="1"/>
              <a:t>PrEP</a:t>
            </a:r>
            <a:r>
              <a:rPr lang="en-US" sz="1900" dirty="0"/>
              <a:t> in past 1 year), test using an HIV antigen/antibody test (laboratory-based is preferred).</a:t>
            </a:r>
          </a:p>
          <a:p>
            <a:pPr marL="690377" indent="-342900">
              <a:buFont typeface="Wingdings" panose="05000000000000000000" pitchFamily="2" charset="2"/>
              <a:buChar char="Ø"/>
            </a:pPr>
            <a:r>
              <a:rPr lang="en-US" sz="1900" dirty="0"/>
              <a:t>If nonreactive test and no HIV exposure-prone event in prior 4 weeks </a:t>
            </a:r>
            <a:r>
              <a:rPr lang="en-US" sz="1900" dirty="0">
                <a:sym typeface="Wingdings" panose="05000000000000000000" pitchFamily="2" charset="2"/>
              </a:rPr>
              <a:t> can prescribe </a:t>
            </a:r>
            <a:r>
              <a:rPr lang="en-US" sz="1900" dirty="0" err="1">
                <a:sym typeface="Wingdings" panose="05000000000000000000" pitchFamily="2" charset="2"/>
              </a:rPr>
              <a:t>PrEP</a:t>
            </a:r>
            <a:endParaRPr lang="en-US" sz="1900" dirty="0">
              <a:sym typeface="Wingdings" panose="05000000000000000000" pitchFamily="2" charset="2"/>
            </a:endParaRPr>
          </a:p>
          <a:p>
            <a:pPr marL="690377" indent="-342900">
              <a:buFont typeface="Wingdings" panose="05000000000000000000" pitchFamily="2" charset="2"/>
              <a:buChar char="Ø"/>
            </a:pPr>
            <a:r>
              <a:rPr lang="en-US" sz="1900" dirty="0"/>
              <a:t>Recommend if using rapid antigen/antibody test to also send to laboratory even if nonreactive in office</a:t>
            </a:r>
          </a:p>
          <a:p>
            <a:pPr marL="690377" indent="-342900">
              <a:buFont typeface="Wingdings" panose="05000000000000000000" pitchFamily="2" charset="2"/>
              <a:buChar char="Ø"/>
            </a:pPr>
            <a:r>
              <a:rPr lang="en-US" sz="1900" dirty="0"/>
              <a:t>If patient has had HIV exposure prone event in prior 4 weeks, also send for quant or qualitative HIV-1 RNA assay.</a:t>
            </a:r>
          </a:p>
          <a:p>
            <a:pPr marL="690377" indent="-342900">
              <a:buFont typeface="Wingdings" panose="05000000000000000000" pitchFamily="2" charset="2"/>
              <a:buChar char="Ø"/>
            </a:pPr>
            <a:r>
              <a:rPr lang="en-US" sz="1900" dirty="0"/>
              <a:t>If a patient has a negative antigen/antibody test and an undetectable HIV-1 RNA test confirming the patient does not have HIV, continue prescribing </a:t>
            </a:r>
            <a:r>
              <a:rPr lang="en-US" sz="1900" dirty="0" err="1"/>
              <a:t>PrEP</a:t>
            </a:r>
            <a:endParaRPr lang="en-US" sz="1900" dirty="0"/>
          </a:p>
          <a:p>
            <a:pPr marL="690377" indent="-342900">
              <a:buFont typeface="Wingdings" panose="05000000000000000000" pitchFamily="2" charset="2"/>
              <a:buChar char="Ø"/>
            </a:pPr>
            <a:r>
              <a:rPr lang="en-US" sz="1900" dirty="0"/>
              <a:t>If a patient has a positive antigen/antibody test and a </a:t>
            </a:r>
            <a:r>
              <a:rPr lang="en-US" sz="1900" b="1" dirty="0"/>
              <a:t>detectable</a:t>
            </a:r>
            <a:r>
              <a:rPr lang="en-US" sz="1900" dirty="0"/>
              <a:t> HIV-1 RNA test </a:t>
            </a:r>
            <a:r>
              <a:rPr lang="en-US" sz="1900" dirty="0">
                <a:sym typeface="Wingdings" panose="05000000000000000000" pitchFamily="2" charset="2"/>
              </a:rPr>
              <a:t> link to care</a:t>
            </a:r>
            <a:endParaRPr lang="en-US" sz="1900" dirty="0"/>
          </a:p>
          <a:p>
            <a:endParaRPr lang="en-US" sz="1600" dirty="0"/>
          </a:p>
        </p:txBody>
      </p:sp>
      <p:sp>
        <p:nvSpPr>
          <p:cNvPr id="6" name="TextBox 5">
            <a:extLst>
              <a:ext uri="{FF2B5EF4-FFF2-40B4-BE49-F238E27FC236}">
                <a16:creationId xmlns:a16="http://schemas.microsoft.com/office/drawing/2014/main" id="{CA32955F-92AB-4C25-B279-A35DFB04564C}"/>
              </a:ext>
            </a:extLst>
          </p:cNvPr>
          <p:cNvSpPr txBox="1"/>
          <p:nvPr/>
        </p:nvSpPr>
        <p:spPr>
          <a:xfrm>
            <a:off x="7271086" y="3299381"/>
            <a:ext cx="4647416" cy="58477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endParaRPr lang="en-US" sz="1600" dirty="0"/>
          </a:p>
        </p:txBody>
      </p:sp>
      <p:sp>
        <p:nvSpPr>
          <p:cNvPr id="7" name="TextBox 6">
            <a:extLst>
              <a:ext uri="{FF2B5EF4-FFF2-40B4-BE49-F238E27FC236}">
                <a16:creationId xmlns:a16="http://schemas.microsoft.com/office/drawing/2014/main" id="{5A39E91B-5833-49E6-8A92-A86364FDD674}"/>
              </a:ext>
            </a:extLst>
          </p:cNvPr>
          <p:cNvSpPr txBox="1"/>
          <p:nvPr/>
        </p:nvSpPr>
        <p:spPr>
          <a:xfrm>
            <a:off x="2709129" y="1631110"/>
            <a:ext cx="6345007" cy="369332"/>
          </a:xfrm>
          <a:prstGeom prst="rect">
            <a:avLst/>
          </a:prstGeom>
          <a:noFill/>
        </p:spPr>
        <p:txBody>
          <a:bodyPr wrap="none" rtlCol="0">
            <a:spAutoFit/>
          </a:bodyPr>
          <a:lstStyle/>
          <a:p>
            <a:r>
              <a:rPr lang="en-US" dirty="0"/>
              <a:t>The updated guideline includes </a:t>
            </a:r>
            <a:r>
              <a:rPr lang="en-US" b="1" u="sng" dirty="0"/>
              <a:t>two testing algorithms:</a:t>
            </a:r>
            <a:r>
              <a:rPr lang="en-US" dirty="0"/>
              <a:t> </a:t>
            </a:r>
          </a:p>
        </p:txBody>
      </p:sp>
      <p:sp>
        <p:nvSpPr>
          <p:cNvPr id="9" name="Content Placeholder 2">
            <a:extLst>
              <a:ext uri="{FF2B5EF4-FFF2-40B4-BE49-F238E27FC236}">
                <a16:creationId xmlns:a16="http://schemas.microsoft.com/office/drawing/2014/main" id="{3D9ADAAF-E627-4DA4-B80F-9872F98047D2}"/>
              </a:ext>
            </a:extLst>
          </p:cNvPr>
          <p:cNvSpPr txBox="1">
            <a:spLocks/>
          </p:cNvSpPr>
          <p:nvPr/>
        </p:nvSpPr>
        <p:spPr>
          <a:xfrm>
            <a:off x="6491800" y="2400762"/>
            <a:ext cx="5426702" cy="3267470"/>
          </a:xfrm>
          <a:prstGeom prst="rect">
            <a:avLst/>
          </a:prstGeom>
          <a:solidFill>
            <a:schemeClr val="tx2">
              <a:lumMod val="20000"/>
              <a:lumOff val="80000"/>
            </a:schemeClr>
          </a:solidFill>
          <a:ln w="28575">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1600" dirty="0">
                <a:solidFill>
                  <a:schemeClr val="tx1"/>
                </a:solidFill>
              </a:rPr>
              <a:t>For patients who are </a:t>
            </a:r>
            <a:r>
              <a:rPr lang="en-US" sz="1600" b="1" u="sng" dirty="0">
                <a:solidFill>
                  <a:schemeClr val="tx1"/>
                </a:solidFill>
              </a:rPr>
              <a:t>taking or have recently taken </a:t>
            </a:r>
            <a:r>
              <a:rPr lang="en-US" sz="1600" b="1" u="sng" dirty="0" err="1">
                <a:solidFill>
                  <a:schemeClr val="tx1"/>
                </a:solidFill>
              </a:rPr>
              <a:t>PrEP</a:t>
            </a:r>
            <a:r>
              <a:rPr lang="en-US" sz="1600" u="sng" dirty="0">
                <a:solidFill>
                  <a:schemeClr val="tx1"/>
                </a:solidFill>
              </a:rPr>
              <a:t> </a:t>
            </a:r>
            <a:r>
              <a:rPr lang="en-US" sz="1600" dirty="0">
                <a:solidFill>
                  <a:schemeClr val="tx1"/>
                </a:solidFill>
              </a:rPr>
              <a:t>test using an HIV antibody/antigen assay </a:t>
            </a:r>
            <a:r>
              <a:rPr lang="en-US" sz="1600" b="1" dirty="0">
                <a:solidFill>
                  <a:schemeClr val="tx1"/>
                </a:solidFill>
              </a:rPr>
              <a:t>AND</a:t>
            </a:r>
            <a:r>
              <a:rPr lang="en-US" sz="1600" dirty="0">
                <a:solidFill>
                  <a:schemeClr val="tx1"/>
                </a:solidFill>
              </a:rPr>
              <a:t> a qualitative or quantitative HIV-1 RNA assay</a:t>
            </a:r>
          </a:p>
          <a:p>
            <a:pPr lvl="1">
              <a:buFont typeface="Wingdings" panose="05000000000000000000" pitchFamily="2" charset="2"/>
              <a:buChar char="Ø"/>
            </a:pPr>
            <a:r>
              <a:rPr lang="en-US" sz="1400" dirty="0">
                <a:solidFill>
                  <a:schemeClr val="tx1"/>
                </a:solidFill>
              </a:rPr>
              <a:t>Includes patient who have taken oral </a:t>
            </a:r>
            <a:r>
              <a:rPr lang="en-US" sz="1400" dirty="0" err="1">
                <a:solidFill>
                  <a:schemeClr val="tx1"/>
                </a:solidFill>
              </a:rPr>
              <a:t>PrEP</a:t>
            </a:r>
            <a:r>
              <a:rPr lang="en-US" sz="1400" dirty="0">
                <a:solidFill>
                  <a:schemeClr val="tx1"/>
                </a:solidFill>
              </a:rPr>
              <a:t> in the last 3 months</a:t>
            </a:r>
          </a:p>
          <a:p>
            <a:pPr lvl="1">
              <a:buFont typeface="Wingdings" panose="05000000000000000000" pitchFamily="2" charset="2"/>
              <a:buChar char="Ø"/>
            </a:pPr>
            <a:r>
              <a:rPr lang="en-US" sz="1400" dirty="0">
                <a:solidFill>
                  <a:schemeClr val="tx1"/>
                </a:solidFill>
              </a:rPr>
              <a:t>Includes patient who had a CAB </a:t>
            </a:r>
            <a:r>
              <a:rPr lang="en-US" sz="1400" dirty="0" err="1">
                <a:solidFill>
                  <a:schemeClr val="tx1"/>
                </a:solidFill>
              </a:rPr>
              <a:t>PrEP</a:t>
            </a:r>
            <a:r>
              <a:rPr lang="en-US" sz="1400" dirty="0">
                <a:solidFill>
                  <a:schemeClr val="tx1"/>
                </a:solidFill>
              </a:rPr>
              <a:t> injection in past 12 months </a:t>
            </a:r>
          </a:p>
          <a:p>
            <a:pPr>
              <a:buFont typeface="Wingdings" panose="05000000000000000000" pitchFamily="2" charset="2"/>
              <a:buChar char="Ø"/>
            </a:pPr>
            <a:r>
              <a:rPr lang="en-US" dirty="0">
                <a:solidFill>
                  <a:schemeClr val="tx1"/>
                </a:solidFill>
              </a:rPr>
              <a:t>Means you are running an HIV-1 RNA every three months for these patients continually until they discontinue </a:t>
            </a:r>
            <a:r>
              <a:rPr lang="en-US" dirty="0" err="1">
                <a:solidFill>
                  <a:schemeClr val="tx1"/>
                </a:solidFill>
              </a:rPr>
              <a:t>PrEP</a:t>
            </a:r>
            <a:endParaRPr lang="en-US" dirty="0">
              <a:solidFill>
                <a:schemeClr val="tx1"/>
              </a:solidFill>
            </a:endParaRPr>
          </a:p>
        </p:txBody>
      </p:sp>
    </p:spTree>
    <p:extLst>
      <p:ext uri="{BB962C8B-B14F-4D97-AF65-F5344CB8AC3E}">
        <p14:creationId xmlns:p14="http://schemas.microsoft.com/office/powerpoint/2010/main" val="328125130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6800-5423-4B77-8D0F-0B8AAC2C425E}"/>
              </a:ext>
            </a:extLst>
          </p:cNvPr>
          <p:cNvSpPr>
            <a:spLocks noGrp="1"/>
          </p:cNvSpPr>
          <p:nvPr>
            <p:ph type="title"/>
          </p:nvPr>
        </p:nvSpPr>
        <p:spPr/>
        <p:txBody>
          <a:bodyPr/>
          <a:lstStyle/>
          <a:p>
            <a:r>
              <a:rPr lang="en-US" sz="3200" dirty="0">
                <a:ea typeface="+mj-lt"/>
                <a:cs typeface="+mj-lt"/>
              </a:rPr>
              <a:t>MATEC Statement on Equity and Inclusion</a:t>
            </a:r>
            <a:endParaRPr lang="en-US" dirty="0"/>
          </a:p>
        </p:txBody>
      </p:sp>
      <p:sp>
        <p:nvSpPr>
          <p:cNvPr id="3" name="Text Placeholder 2">
            <a:extLst>
              <a:ext uri="{FF2B5EF4-FFF2-40B4-BE49-F238E27FC236}">
                <a16:creationId xmlns:a16="http://schemas.microsoft.com/office/drawing/2014/main" id="{BB737D1F-D255-45CA-B481-1960F2C278C1}"/>
              </a:ext>
            </a:extLst>
          </p:cNvPr>
          <p:cNvSpPr>
            <a:spLocks noGrp="1"/>
          </p:cNvSpPr>
          <p:nvPr>
            <p:ph type="body" sz="quarter" idx="11"/>
          </p:nvPr>
        </p:nvSpPr>
        <p:spPr>
          <a:xfrm>
            <a:off x="623460" y="1953422"/>
            <a:ext cx="10515163" cy="3983354"/>
          </a:xfrm>
        </p:spPr>
        <p:txBody>
          <a:bodyPr lIns="91440" tIns="45720" rIns="91440" bIns="45720" anchor="t"/>
          <a:lstStyle/>
          <a:p>
            <a:pPr marL="0" indent="0">
              <a:buNone/>
            </a:pPr>
            <a:r>
              <a:rPr lang="en-US" sz="2800" dirty="0">
                <a:ea typeface="+mn-lt"/>
                <a:cs typeface="+mn-lt"/>
              </a:rPr>
              <a:t>MATEC has a strong commitment to fair, respectful and unbiased representation of humankind. We strive to be anti-racist, gender affirming and honor all people in an authentic way. This is our goal in all of our work, including this presentation. </a:t>
            </a:r>
            <a:endParaRPr lang="en-US" sz="2800" dirty="0"/>
          </a:p>
          <a:p>
            <a:pPr marL="0" indent="0">
              <a:buNone/>
            </a:pPr>
            <a:r>
              <a:rPr lang="en-US" sz="2800" dirty="0">
                <a:ea typeface="+mn-lt"/>
                <a:cs typeface="+mn-lt"/>
              </a:rPr>
              <a:t>Our commitment to you is that we take this stance seriously and invite you to do the same. We ask that if you find something offensive, off-putting, or inaccurate to please let us know. </a:t>
            </a:r>
            <a:endParaRPr lang="en-US" sz="2800" dirty="0"/>
          </a:p>
          <a:p>
            <a:pPr marL="0" indent="0">
              <a:buNone/>
            </a:pPr>
            <a:r>
              <a:rPr lang="en-US" sz="2800" dirty="0">
                <a:ea typeface="+mn-lt"/>
                <a:cs typeface="+mn-lt"/>
              </a:rPr>
              <a:t>We continue to grow and evolve and welcome you on our journey.</a:t>
            </a:r>
            <a:endParaRPr lang="en-US" sz="2800" dirty="0"/>
          </a:p>
        </p:txBody>
      </p:sp>
    </p:spTree>
    <p:extLst>
      <p:ext uri="{BB962C8B-B14F-4D97-AF65-F5344CB8AC3E}">
        <p14:creationId xmlns:p14="http://schemas.microsoft.com/office/powerpoint/2010/main" val="47827109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15A1-3AEC-4CE6-909C-658EF8BFFBF2}"/>
              </a:ext>
            </a:extLst>
          </p:cNvPr>
          <p:cNvSpPr>
            <a:spLocks noGrp="1"/>
          </p:cNvSpPr>
          <p:nvPr>
            <p:ph type="title"/>
          </p:nvPr>
        </p:nvSpPr>
        <p:spPr>
          <a:xfrm>
            <a:off x="624053" y="1046681"/>
            <a:ext cx="11194908" cy="648915"/>
          </a:xfrm>
        </p:spPr>
        <p:txBody>
          <a:bodyPr>
            <a:noAutofit/>
          </a:bodyPr>
          <a:lstStyle/>
          <a:p>
            <a:pPr algn="ctr"/>
            <a:r>
              <a:rPr lang="en-US" sz="3200" dirty="0"/>
              <a:t>Determining HIV status for </a:t>
            </a:r>
            <a:r>
              <a:rPr lang="en-US" sz="3200" dirty="0" err="1"/>
              <a:t>PrEP</a:t>
            </a:r>
            <a:r>
              <a:rPr lang="en-US" sz="3200" dirty="0"/>
              <a:t> for patients not recently on oral </a:t>
            </a:r>
            <a:r>
              <a:rPr lang="en-US" sz="3200" dirty="0" err="1"/>
              <a:t>PrEP</a:t>
            </a:r>
            <a:endParaRPr lang="en-US" sz="3200" dirty="0"/>
          </a:p>
        </p:txBody>
      </p:sp>
      <p:pic>
        <p:nvPicPr>
          <p:cNvPr id="4" name="Picture 3">
            <a:extLst>
              <a:ext uri="{FF2B5EF4-FFF2-40B4-BE49-F238E27FC236}">
                <a16:creationId xmlns:a16="http://schemas.microsoft.com/office/drawing/2014/main" id="{A7EBEB23-F767-4A20-9010-ADB454475CD5}"/>
              </a:ext>
            </a:extLst>
          </p:cNvPr>
          <p:cNvPicPr>
            <a:picLocks noChangeAspect="1"/>
          </p:cNvPicPr>
          <p:nvPr/>
        </p:nvPicPr>
        <p:blipFill rotWithShape="1">
          <a:blip r:embed="rId2"/>
          <a:srcRect l="24393" t="21877" r="20195" b="8737"/>
          <a:stretch/>
        </p:blipFill>
        <p:spPr>
          <a:xfrm>
            <a:off x="3108663" y="2201278"/>
            <a:ext cx="5974673" cy="4208179"/>
          </a:xfrm>
          <a:prstGeom prst="rect">
            <a:avLst/>
          </a:prstGeom>
          <a:ln w="19050">
            <a:solidFill>
              <a:schemeClr val="tx1"/>
            </a:solidFill>
          </a:ln>
        </p:spPr>
      </p:pic>
    </p:spTree>
    <p:extLst>
      <p:ext uri="{BB962C8B-B14F-4D97-AF65-F5344CB8AC3E}">
        <p14:creationId xmlns:p14="http://schemas.microsoft.com/office/powerpoint/2010/main" val="426215835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191F-800C-43F8-9F0F-7F182DB2231D}"/>
              </a:ext>
            </a:extLst>
          </p:cNvPr>
          <p:cNvSpPr>
            <a:spLocks noGrp="1"/>
          </p:cNvSpPr>
          <p:nvPr>
            <p:ph type="title"/>
          </p:nvPr>
        </p:nvSpPr>
        <p:spPr>
          <a:xfrm>
            <a:off x="610406" y="760078"/>
            <a:ext cx="10515163" cy="648915"/>
          </a:xfrm>
        </p:spPr>
        <p:txBody>
          <a:bodyPr>
            <a:noAutofit/>
          </a:bodyPr>
          <a:lstStyle/>
          <a:p>
            <a:pPr algn="ctr"/>
            <a:r>
              <a:rPr lang="en-US" sz="3200" dirty="0"/>
              <a:t>Determining HIV status for persons with recent oral or injectable </a:t>
            </a:r>
            <a:r>
              <a:rPr lang="en-US" sz="3200" dirty="0" err="1"/>
              <a:t>PrEP</a:t>
            </a:r>
            <a:r>
              <a:rPr lang="en-US" sz="3200" dirty="0"/>
              <a:t> use </a:t>
            </a:r>
          </a:p>
        </p:txBody>
      </p:sp>
      <p:pic>
        <p:nvPicPr>
          <p:cNvPr id="4" name="Picture 3">
            <a:extLst>
              <a:ext uri="{FF2B5EF4-FFF2-40B4-BE49-F238E27FC236}">
                <a16:creationId xmlns:a16="http://schemas.microsoft.com/office/drawing/2014/main" id="{88BFC8FC-04E4-4C96-B23D-0FE339BF5CFA}"/>
              </a:ext>
            </a:extLst>
          </p:cNvPr>
          <p:cNvPicPr>
            <a:picLocks noChangeAspect="1"/>
          </p:cNvPicPr>
          <p:nvPr/>
        </p:nvPicPr>
        <p:blipFill rotWithShape="1">
          <a:blip r:embed="rId2"/>
          <a:srcRect l="32694" t="18771" r="16626" b="10680"/>
          <a:stretch/>
        </p:blipFill>
        <p:spPr>
          <a:xfrm>
            <a:off x="875929" y="1816712"/>
            <a:ext cx="6255584" cy="4898410"/>
          </a:xfrm>
          <a:prstGeom prst="rect">
            <a:avLst/>
          </a:prstGeom>
          <a:ln w="19050">
            <a:solidFill>
              <a:schemeClr val="tx1"/>
            </a:solidFill>
          </a:ln>
        </p:spPr>
      </p:pic>
      <p:sp>
        <p:nvSpPr>
          <p:cNvPr id="5" name="TextBox 4">
            <a:extLst>
              <a:ext uri="{FF2B5EF4-FFF2-40B4-BE49-F238E27FC236}">
                <a16:creationId xmlns:a16="http://schemas.microsoft.com/office/drawing/2014/main" id="{7B08736D-F3F2-4260-8637-DF7508328685}"/>
              </a:ext>
            </a:extLst>
          </p:cNvPr>
          <p:cNvSpPr txBox="1"/>
          <p:nvPr/>
        </p:nvSpPr>
        <p:spPr>
          <a:xfrm>
            <a:off x="7835317" y="1954635"/>
            <a:ext cx="3386057" cy="3250762"/>
          </a:xfrm>
          <a:prstGeom prst="rect">
            <a:avLst/>
          </a:prstGeom>
          <a:noFill/>
        </p:spPr>
        <p:txBody>
          <a:bodyPr wrap="square" rtlCol="0">
            <a:spAutoFit/>
          </a:bodyPr>
          <a:lstStyle/>
          <a:p>
            <a:r>
              <a:rPr lang="en-US" b="1" dirty="0"/>
              <a:t>Why did they add HIV-1 RNA?</a:t>
            </a:r>
          </a:p>
          <a:p>
            <a:pPr marL="342900" indent="-342900">
              <a:buFont typeface="Wingdings" panose="05000000000000000000" pitchFamily="2" charset="2"/>
              <a:buChar char="§"/>
            </a:pPr>
            <a:r>
              <a:rPr lang="en-US" dirty="0"/>
              <a:t>HIV tests in persons who acquire HIV while taking </a:t>
            </a:r>
            <a:r>
              <a:rPr lang="en-US" dirty="0" err="1"/>
              <a:t>PrEP</a:t>
            </a:r>
            <a:r>
              <a:rPr lang="en-US" dirty="0"/>
              <a:t> differs from performance in persons not exposed to ARV</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a:t>Delays from 34-62d in HIV Ag/Ab production, but HIV RNA was seen earlier</a:t>
            </a:r>
          </a:p>
        </p:txBody>
      </p:sp>
    </p:spTree>
    <p:extLst>
      <p:ext uri="{BB962C8B-B14F-4D97-AF65-F5344CB8AC3E}">
        <p14:creationId xmlns:p14="http://schemas.microsoft.com/office/powerpoint/2010/main" val="379632370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p:txBody>
          <a:bodyPr>
            <a:normAutofit/>
          </a:bodyPr>
          <a:lstStyle/>
          <a:p>
            <a:r>
              <a:rPr lang="en-US" sz="3200" dirty="0"/>
              <a:t>Oral </a:t>
            </a:r>
            <a:r>
              <a:rPr lang="en-US" sz="3200" dirty="0" err="1"/>
              <a:t>PrEP</a:t>
            </a:r>
            <a:r>
              <a:rPr lang="en-US" sz="3200" dirty="0"/>
              <a:t> associated Labs</a:t>
            </a:r>
          </a:p>
        </p:txBody>
      </p:sp>
      <p:graphicFrame>
        <p:nvGraphicFramePr>
          <p:cNvPr id="3" name="Table 2">
            <a:extLst>
              <a:ext uri="{FF2B5EF4-FFF2-40B4-BE49-F238E27FC236}">
                <a16:creationId xmlns:a16="http://schemas.microsoft.com/office/drawing/2014/main" id="{5892E929-B893-4078-B679-60F21EC3F35C}"/>
              </a:ext>
            </a:extLst>
          </p:cNvPr>
          <p:cNvGraphicFramePr>
            <a:graphicFrameLocks noGrp="1"/>
          </p:cNvGraphicFramePr>
          <p:nvPr>
            <p:extLst>
              <p:ext uri="{D42A27DB-BD31-4B8C-83A1-F6EECF244321}">
                <p14:modId xmlns:p14="http://schemas.microsoft.com/office/powerpoint/2010/main" val="3876457445"/>
              </p:ext>
            </p:extLst>
          </p:nvPr>
        </p:nvGraphicFramePr>
        <p:xfrm>
          <a:off x="790113" y="1695596"/>
          <a:ext cx="9667780" cy="4103686"/>
        </p:xfrm>
        <a:graphic>
          <a:graphicData uri="http://schemas.openxmlformats.org/drawingml/2006/table">
            <a:tbl>
              <a:tblPr/>
              <a:tblGrid>
                <a:gridCol w="1748428">
                  <a:extLst>
                    <a:ext uri="{9D8B030D-6E8A-4147-A177-3AD203B41FA5}">
                      <a16:colId xmlns:a16="http://schemas.microsoft.com/office/drawing/2014/main" val="360827179"/>
                    </a:ext>
                  </a:extLst>
                </a:gridCol>
                <a:gridCol w="1619240">
                  <a:extLst>
                    <a:ext uri="{9D8B030D-6E8A-4147-A177-3AD203B41FA5}">
                      <a16:colId xmlns:a16="http://schemas.microsoft.com/office/drawing/2014/main" val="2208658698"/>
                    </a:ext>
                  </a:extLst>
                </a:gridCol>
                <a:gridCol w="1488804">
                  <a:extLst>
                    <a:ext uri="{9D8B030D-6E8A-4147-A177-3AD203B41FA5}">
                      <a16:colId xmlns:a16="http://schemas.microsoft.com/office/drawing/2014/main" val="2047205780"/>
                    </a:ext>
                  </a:extLst>
                </a:gridCol>
                <a:gridCol w="1163766">
                  <a:extLst>
                    <a:ext uri="{9D8B030D-6E8A-4147-A177-3AD203B41FA5}">
                      <a16:colId xmlns:a16="http://schemas.microsoft.com/office/drawing/2014/main" val="1064306367"/>
                    </a:ext>
                  </a:extLst>
                </a:gridCol>
                <a:gridCol w="1169530">
                  <a:extLst>
                    <a:ext uri="{9D8B030D-6E8A-4147-A177-3AD203B41FA5}">
                      <a16:colId xmlns:a16="http://schemas.microsoft.com/office/drawing/2014/main" val="2284362460"/>
                    </a:ext>
                  </a:extLst>
                </a:gridCol>
                <a:gridCol w="1204273">
                  <a:extLst>
                    <a:ext uri="{9D8B030D-6E8A-4147-A177-3AD203B41FA5}">
                      <a16:colId xmlns:a16="http://schemas.microsoft.com/office/drawing/2014/main" val="2606783387"/>
                    </a:ext>
                  </a:extLst>
                </a:gridCol>
                <a:gridCol w="1273739">
                  <a:extLst>
                    <a:ext uri="{9D8B030D-6E8A-4147-A177-3AD203B41FA5}">
                      <a16:colId xmlns:a16="http://schemas.microsoft.com/office/drawing/2014/main" val="2835193358"/>
                    </a:ext>
                  </a:extLst>
                </a:gridCol>
              </a:tblGrid>
              <a:tr h="289946">
                <a:tc gridSpan="7">
                  <a:txBody>
                    <a:bodyPr/>
                    <a:lstStyle/>
                    <a:p>
                      <a:pPr marR="0" indent="0" algn="l" rtl="0">
                        <a:lnSpc>
                          <a:spcPct val="119000"/>
                        </a:lnSpc>
                        <a:spcBef>
                          <a:spcPts val="0"/>
                        </a:spcBef>
                        <a:spcAft>
                          <a:spcPts val="600"/>
                        </a:spcAft>
                      </a:pPr>
                      <a:r>
                        <a:rPr lang="en-US" sz="1000" b="1" kern="1400" dirty="0">
                          <a:ln>
                            <a:noFill/>
                          </a:ln>
                          <a:solidFill>
                            <a:srgbClr val="000000"/>
                          </a:solidFill>
                          <a:effectLst/>
                          <a:latin typeface="Arial" panose="020B0604020202020204" pitchFamily="34" charset="0"/>
                        </a:rPr>
                        <a:t>Oral </a:t>
                      </a:r>
                      <a:r>
                        <a:rPr lang="en-US" sz="1000" b="1" kern="1400" dirty="0" err="1">
                          <a:ln>
                            <a:noFill/>
                          </a:ln>
                          <a:solidFill>
                            <a:srgbClr val="000000"/>
                          </a:solidFill>
                          <a:effectLst/>
                          <a:latin typeface="Arial" panose="020B0604020202020204" pitchFamily="34" charset="0"/>
                        </a:rPr>
                        <a:t>PrEP</a:t>
                      </a:r>
                      <a:r>
                        <a:rPr lang="en-US" sz="1000" b="1" kern="1400" dirty="0">
                          <a:ln>
                            <a:noFill/>
                          </a:ln>
                          <a:solidFill>
                            <a:srgbClr val="000000"/>
                          </a:solidFill>
                          <a:effectLst/>
                          <a:latin typeface="Arial" panose="020B0604020202020204" pitchFamily="34" charset="0"/>
                        </a:rPr>
                        <a:t> Follow-Up</a:t>
                      </a:r>
                      <a:endParaRPr lang="en-US" sz="800" kern="1400" dirty="0">
                        <a:ln>
                          <a:noFill/>
                        </a:ln>
                        <a:solidFill>
                          <a:srgbClr val="000000"/>
                        </a:solidFill>
                        <a:effectLst/>
                        <a:latin typeface="Calibri" panose="020F0502020204030204" pitchFamily="34" charset="0"/>
                      </a:endParaRPr>
                    </a:p>
                  </a:txBody>
                  <a:tcPr marL="29102" marR="29102" marT="29102" marB="2910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8347422"/>
                  </a:ext>
                </a:extLst>
              </a:tr>
              <a:tr h="271754">
                <a:tc gridSpan="7">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Timing of Oral PrEP Associated Labs</a:t>
                      </a:r>
                      <a:endParaRPr lang="en-US" sz="800" kern="1400">
                        <a:ln>
                          <a:noFill/>
                        </a:ln>
                        <a:solidFill>
                          <a:srgbClr val="000000"/>
                        </a:solidFill>
                        <a:effectLst/>
                        <a:latin typeface="Calibri" panose="020F0502020204030204" pitchFamily="34" charset="0"/>
                      </a:endParaRPr>
                    </a:p>
                  </a:txBody>
                  <a:tcPr marL="29102" marR="29102" marT="29102" marB="2910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8276041"/>
                  </a:ext>
                </a:extLst>
              </a:tr>
              <a:tr h="814766">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Test </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b="1" kern="1400">
                          <a:ln>
                            <a:noFill/>
                          </a:ln>
                          <a:solidFill>
                            <a:srgbClr val="000000"/>
                          </a:solidFill>
                          <a:effectLst/>
                          <a:latin typeface="Arial" panose="020B0604020202020204" pitchFamily="34" charset="0"/>
                        </a:rPr>
                        <a:t>Screening/Baseline (if never on PrEP, or not on oral PrEP in past 3 months or IM PrEP in past 12mos)</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b="1" kern="1400">
                          <a:ln>
                            <a:noFill/>
                          </a:ln>
                          <a:solidFill>
                            <a:srgbClr val="000000"/>
                          </a:solidFill>
                          <a:effectLst/>
                          <a:latin typeface="Arial" panose="020B0604020202020204" pitchFamily="34" charset="0"/>
                        </a:rPr>
                        <a:t>Screening/baseline if </a:t>
                      </a:r>
                      <a:r>
                        <a:rPr lang="en-US" sz="600" b="1" u="sng" kern="1400">
                          <a:ln>
                            <a:noFill/>
                          </a:ln>
                          <a:solidFill>
                            <a:srgbClr val="000000"/>
                          </a:solidFill>
                          <a:effectLst/>
                          <a:latin typeface="Arial" panose="020B0604020202020204" pitchFamily="34" charset="0"/>
                        </a:rPr>
                        <a:t>has been </a:t>
                      </a:r>
                      <a:r>
                        <a:rPr lang="en-US" sz="600" b="1" kern="1400">
                          <a:ln>
                            <a:noFill/>
                          </a:ln>
                          <a:solidFill>
                            <a:srgbClr val="000000"/>
                          </a:solidFill>
                          <a:effectLst/>
                          <a:latin typeface="Arial" panose="020B0604020202020204" pitchFamily="34" charset="0"/>
                        </a:rPr>
                        <a:t>on oral PreP in past three months or IM PreP in past 12 months</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b="1" kern="1400" dirty="0">
                          <a:ln>
                            <a:noFill/>
                          </a:ln>
                          <a:solidFill>
                            <a:srgbClr val="000000"/>
                          </a:solidFill>
                          <a:effectLst/>
                          <a:latin typeface="Arial" panose="020B0604020202020204" pitchFamily="34" charset="0"/>
                        </a:rPr>
                        <a:t>Q 3 month visit </a:t>
                      </a:r>
                      <a:endParaRPr lang="en-US" sz="800" kern="1400" dirty="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b="1" kern="1400">
                          <a:ln>
                            <a:noFill/>
                          </a:ln>
                          <a:solidFill>
                            <a:srgbClr val="000000"/>
                          </a:solidFill>
                          <a:effectLst/>
                          <a:latin typeface="Arial" panose="020B0604020202020204" pitchFamily="34" charset="0"/>
                        </a:rPr>
                        <a:t>Q 6 months</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b="1" kern="1400">
                          <a:ln>
                            <a:noFill/>
                          </a:ln>
                          <a:solidFill>
                            <a:srgbClr val="000000"/>
                          </a:solidFill>
                          <a:effectLst/>
                          <a:latin typeface="Arial" panose="020B0604020202020204" pitchFamily="34" charset="0"/>
                        </a:rPr>
                        <a:t>Q 12 months</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b="1" kern="1400">
                          <a:ln>
                            <a:noFill/>
                          </a:ln>
                          <a:solidFill>
                            <a:srgbClr val="000000"/>
                          </a:solidFill>
                          <a:effectLst/>
                          <a:latin typeface="Arial" panose="020B0604020202020204" pitchFamily="34" charset="0"/>
                        </a:rPr>
                        <a:t>When stopping PrEP</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extLst>
                  <a:ext uri="{0D108BD9-81ED-4DB2-BD59-A6C34878D82A}">
                    <a16:rowId xmlns:a16="http://schemas.microsoft.com/office/drawing/2014/main" val="2624522051"/>
                  </a:ext>
                </a:extLst>
              </a:tr>
              <a:tr h="230540">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HIV Ag/Ab</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dirty="0">
                          <a:ln>
                            <a:noFill/>
                          </a:ln>
                          <a:solidFill>
                            <a:srgbClr val="000000"/>
                          </a:solidFill>
                          <a:effectLst/>
                          <a:latin typeface="Arial" panose="020B0604020202020204" pitchFamily="34" charset="0"/>
                        </a:rPr>
                        <a:t>X</a:t>
                      </a:r>
                      <a:endParaRPr lang="en-US" sz="800" kern="1400" dirty="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extLst>
                  <a:ext uri="{0D108BD9-81ED-4DB2-BD59-A6C34878D82A}">
                    <a16:rowId xmlns:a16="http://schemas.microsoft.com/office/drawing/2014/main" val="2950696191"/>
                  </a:ext>
                </a:extLst>
              </a:tr>
              <a:tr h="214434">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HIV-1 RNA</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dirty="0">
                          <a:ln>
                            <a:noFill/>
                          </a:ln>
                          <a:solidFill>
                            <a:srgbClr val="000000"/>
                          </a:solidFill>
                          <a:effectLst/>
                          <a:latin typeface="Arial" panose="020B0604020202020204" pitchFamily="34" charset="0"/>
                        </a:rPr>
                        <a:t>X</a:t>
                      </a:r>
                      <a:endParaRPr lang="en-US" sz="800" kern="1400" dirty="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dirty="0">
                          <a:ln>
                            <a:noFill/>
                          </a:ln>
                          <a:solidFill>
                            <a:srgbClr val="000000"/>
                          </a:solidFill>
                          <a:effectLst/>
                          <a:latin typeface="Arial" panose="020B0604020202020204" pitchFamily="34" charset="0"/>
                        </a:rPr>
                        <a:t>X</a:t>
                      </a:r>
                      <a:endParaRPr lang="en-US" sz="800" kern="1400" dirty="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extLst>
                  <a:ext uri="{0D108BD9-81ED-4DB2-BD59-A6C34878D82A}">
                    <a16:rowId xmlns:a16="http://schemas.microsoft.com/office/drawing/2014/main" val="489374516"/>
                  </a:ext>
                </a:extLst>
              </a:tr>
              <a:tr h="544284">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eCrCl</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If age </a:t>
                      </a:r>
                      <a:r>
                        <a:rPr lang="en-US" sz="1000" kern="1400">
                          <a:ln>
                            <a:noFill/>
                          </a:ln>
                          <a:solidFill>
                            <a:srgbClr val="000000"/>
                          </a:solidFill>
                          <a:effectLst/>
                          <a:latin typeface="Calibri" panose="020F0502020204030204" pitchFamily="34" charset="0"/>
                        </a:rPr>
                        <a:t>≥</a:t>
                      </a:r>
                      <a:r>
                        <a:rPr lang="en-US" sz="600" kern="1400">
                          <a:ln>
                            <a:noFill/>
                          </a:ln>
                          <a:solidFill>
                            <a:srgbClr val="000000"/>
                          </a:solidFill>
                          <a:effectLst/>
                          <a:latin typeface="Arial" panose="020B0604020202020204" pitchFamily="34" charset="0"/>
                        </a:rPr>
                        <a:t>50 or eCrCl &lt;90 at  PrEP intiiation</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If age &lt;50 or eCrCl &lt;90 at PrEP initiation</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extLst>
                  <a:ext uri="{0D108BD9-81ED-4DB2-BD59-A6C34878D82A}">
                    <a16:rowId xmlns:a16="http://schemas.microsoft.com/office/drawing/2014/main" val="3011456330"/>
                  </a:ext>
                </a:extLst>
              </a:tr>
              <a:tr h="214434">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Syphilis</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extLst>
                  <a:ext uri="{0D108BD9-81ED-4DB2-BD59-A6C34878D82A}">
                    <a16:rowId xmlns:a16="http://schemas.microsoft.com/office/drawing/2014/main" val="789395497"/>
                  </a:ext>
                </a:extLst>
              </a:tr>
              <a:tr h="220233">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Gonorrhea</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extLst>
                  <a:ext uri="{0D108BD9-81ED-4DB2-BD59-A6C34878D82A}">
                    <a16:rowId xmlns:a16="http://schemas.microsoft.com/office/drawing/2014/main" val="822080025"/>
                  </a:ext>
                </a:extLst>
              </a:tr>
              <a:tr h="214434">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Chlamydia</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extLst>
                  <a:ext uri="{0D108BD9-81ED-4DB2-BD59-A6C34878D82A}">
                    <a16:rowId xmlns:a16="http://schemas.microsoft.com/office/drawing/2014/main" val="54070792"/>
                  </a:ext>
                </a:extLst>
              </a:tr>
              <a:tr h="226410">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Lipid panel (F/TAF)</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MSM/TGW</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extLst>
                  <a:ext uri="{0D108BD9-81ED-4DB2-BD59-A6C34878D82A}">
                    <a16:rowId xmlns:a16="http://schemas.microsoft.com/office/drawing/2014/main" val="3434112671"/>
                  </a:ext>
                </a:extLst>
              </a:tr>
              <a:tr h="525693">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Hep B serology </a:t>
                      </a:r>
                      <a:r>
                        <a:rPr lang="en-US" sz="700" kern="1400">
                          <a:ln>
                            <a:noFill/>
                          </a:ln>
                          <a:solidFill>
                            <a:srgbClr val="000000"/>
                          </a:solidFill>
                          <a:effectLst/>
                          <a:latin typeface="Arial" panose="020B0604020202020204" pitchFamily="34" charset="0"/>
                        </a:rPr>
                        <a:t>(HbsAg, HBsAb, HB total core Ab)</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777777"/>
                    </a:solidFill>
                  </a:tcPr>
                </a:tc>
                <a:extLst>
                  <a:ext uri="{0D108BD9-81ED-4DB2-BD59-A6C34878D82A}">
                    <a16:rowId xmlns:a16="http://schemas.microsoft.com/office/drawing/2014/main" val="1886829068"/>
                  </a:ext>
                </a:extLst>
              </a:tr>
              <a:tr h="336758">
                <a:tc>
                  <a:txBody>
                    <a:bodyPr/>
                    <a:lstStyle/>
                    <a:p>
                      <a:pPr marR="0" indent="0" algn="ctr" rtl="0">
                        <a:lnSpc>
                          <a:spcPct val="119000"/>
                        </a:lnSpc>
                        <a:spcBef>
                          <a:spcPts val="0"/>
                        </a:spcBef>
                        <a:spcAft>
                          <a:spcPts val="600"/>
                        </a:spcAft>
                      </a:pPr>
                      <a:r>
                        <a:rPr lang="en-US" sz="700" b="1" kern="1400">
                          <a:ln>
                            <a:noFill/>
                          </a:ln>
                          <a:solidFill>
                            <a:srgbClr val="000000"/>
                          </a:solidFill>
                          <a:effectLst/>
                          <a:latin typeface="Arial" panose="020B0604020202020204" pitchFamily="34" charset="0"/>
                        </a:rPr>
                        <a:t>Hep C serology</a:t>
                      </a:r>
                      <a:endParaRPr lang="en-US" sz="800" kern="1400">
                        <a:ln>
                          <a:noFill/>
                        </a:ln>
                        <a:solidFill>
                          <a:srgbClr val="000000"/>
                        </a:solidFill>
                        <a:effectLst/>
                        <a:latin typeface="Calibri" panose="020F0502020204030204" pitchFamily="34" charset="0"/>
                      </a:endParaRPr>
                    </a:p>
                  </a:txBody>
                  <a:tcPr marL="29102" marR="29102" marT="29102" marB="29102" anchor="ctr">
                    <a:lnL w="6350" cap="flat" cmpd="sng" algn="ctr">
                      <a:solidFill>
                        <a:srgbClr val="000000"/>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X</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 </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7777"/>
                    </a:solidFill>
                  </a:tcPr>
                </a:tc>
                <a:tc>
                  <a:txBody>
                    <a:bodyPr/>
                    <a:lstStyle/>
                    <a:p>
                      <a:pPr marR="0" indent="0" algn="ctr" rtl="0">
                        <a:lnSpc>
                          <a:spcPct val="119000"/>
                        </a:lnSpc>
                        <a:spcBef>
                          <a:spcPts val="0"/>
                        </a:spcBef>
                        <a:spcAft>
                          <a:spcPts val="600"/>
                        </a:spcAft>
                      </a:pPr>
                      <a:r>
                        <a:rPr lang="en-US" sz="600" kern="1400">
                          <a:ln>
                            <a:noFill/>
                          </a:ln>
                          <a:solidFill>
                            <a:srgbClr val="000000"/>
                          </a:solidFill>
                          <a:effectLst/>
                          <a:latin typeface="Arial" panose="020B0604020202020204" pitchFamily="34" charset="0"/>
                        </a:rPr>
                        <a:t>MSM, TGW, PWID</a:t>
                      </a:r>
                      <a:endParaRPr lang="en-US" sz="800" kern="140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5D6"/>
                    </a:solidFill>
                  </a:tcPr>
                </a:tc>
                <a:tc>
                  <a:txBody>
                    <a:bodyPr/>
                    <a:lstStyle/>
                    <a:p>
                      <a:pPr marR="0" indent="0" algn="ctr" rtl="0">
                        <a:lnSpc>
                          <a:spcPct val="119000"/>
                        </a:lnSpc>
                        <a:spcBef>
                          <a:spcPts val="0"/>
                        </a:spcBef>
                        <a:spcAft>
                          <a:spcPts val="600"/>
                        </a:spcAft>
                      </a:pPr>
                      <a:r>
                        <a:rPr lang="en-US" sz="600" kern="1400" dirty="0">
                          <a:ln>
                            <a:noFill/>
                          </a:ln>
                          <a:solidFill>
                            <a:srgbClr val="000000"/>
                          </a:solidFill>
                          <a:effectLst/>
                          <a:latin typeface="Arial" panose="020B0604020202020204" pitchFamily="34" charset="0"/>
                        </a:rPr>
                        <a:t> </a:t>
                      </a:r>
                      <a:endParaRPr lang="en-US" sz="800" kern="1400" dirty="0">
                        <a:ln>
                          <a:noFill/>
                        </a:ln>
                        <a:solidFill>
                          <a:srgbClr val="000000"/>
                        </a:solidFill>
                        <a:effectLst/>
                        <a:latin typeface="Calibri" panose="020F0502020204030204" pitchFamily="34" charset="0"/>
                      </a:endParaRPr>
                    </a:p>
                  </a:txBody>
                  <a:tcPr marL="29102" marR="29102" marT="29102" marB="29102" anchor="ctr">
                    <a:lnL w="12700" cap="flat" cmpd="sng" algn="ctr">
                      <a:solidFill>
                        <a:srgbClr val="ED7D3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ED7D3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7777"/>
                    </a:solidFill>
                  </a:tcPr>
                </a:tc>
                <a:extLst>
                  <a:ext uri="{0D108BD9-81ED-4DB2-BD59-A6C34878D82A}">
                    <a16:rowId xmlns:a16="http://schemas.microsoft.com/office/drawing/2014/main" val="882611279"/>
                  </a:ext>
                </a:extLst>
              </a:tr>
            </a:tbl>
          </a:graphicData>
        </a:graphic>
      </p:graphicFrame>
      <p:sp>
        <p:nvSpPr>
          <p:cNvPr id="6" name="Control 1">
            <a:extLst>
              <a:ext uri="{FF2B5EF4-FFF2-40B4-BE49-F238E27FC236}">
                <a16:creationId xmlns:a16="http://schemas.microsoft.com/office/drawing/2014/main" id="{B940D13F-38D3-4354-80C3-E4E15E423229}"/>
              </a:ext>
            </a:extLst>
          </p:cNvPr>
          <p:cNvSpPr>
            <a:spLocks noChangeAspect="1" noChangeArrowheads="1" noChangeShapeType="1"/>
          </p:cNvSpPr>
          <p:nvPr/>
        </p:nvSpPr>
        <p:spPr bwMode="auto">
          <a:xfrm>
            <a:off x="2995613" y="13038138"/>
            <a:ext cx="6965950" cy="410368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7" name="Callout: Line with Border and Accent Bar 6">
            <a:extLst>
              <a:ext uri="{FF2B5EF4-FFF2-40B4-BE49-F238E27FC236}">
                <a16:creationId xmlns:a16="http://schemas.microsoft.com/office/drawing/2014/main" id="{0FA90843-7888-4E8D-A120-791C95132D80}"/>
              </a:ext>
            </a:extLst>
          </p:cNvPr>
          <p:cNvSpPr/>
          <p:nvPr/>
        </p:nvSpPr>
        <p:spPr>
          <a:xfrm>
            <a:off x="10823653" y="4269661"/>
            <a:ext cx="935531" cy="502920"/>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Note lipid monitoring</a:t>
            </a:r>
          </a:p>
        </p:txBody>
      </p:sp>
      <p:sp>
        <p:nvSpPr>
          <p:cNvPr id="8" name="Callout: Line with Border and Accent Bar 7">
            <a:extLst>
              <a:ext uri="{FF2B5EF4-FFF2-40B4-BE49-F238E27FC236}">
                <a16:creationId xmlns:a16="http://schemas.microsoft.com/office/drawing/2014/main" id="{936C8724-93E9-4DE4-80B6-E9478564B5C3}"/>
              </a:ext>
            </a:extLst>
          </p:cNvPr>
          <p:cNvSpPr/>
          <p:nvPr/>
        </p:nvSpPr>
        <p:spPr>
          <a:xfrm>
            <a:off x="10934121" y="3183083"/>
            <a:ext cx="935531" cy="338328"/>
          </a:xfrm>
          <a:prstGeom prst="accentBorderCallout1">
            <a:avLst>
              <a:gd name="adj1" fmla="val 18750"/>
              <a:gd name="adj2" fmla="val -8333"/>
              <a:gd name="adj3" fmla="val 58446"/>
              <a:gd name="adj4" fmla="val -510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Note RNA frequency</a:t>
            </a:r>
          </a:p>
        </p:txBody>
      </p:sp>
      <p:sp>
        <p:nvSpPr>
          <p:cNvPr id="9" name="TextBox 8">
            <a:extLst>
              <a:ext uri="{FF2B5EF4-FFF2-40B4-BE49-F238E27FC236}">
                <a16:creationId xmlns:a16="http://schemas.microsoft.com/office/drawing/2014/main" id="{98D65C6A-A469-49B0-B219-F7DED65092CC}"/>
              </a:ext>
            </a:extLst>
          </p:cNvPr>
          <p:cNvSpPr txBox="1"/>
          <p:nvPr/>
        </p:nvSpPr>
        <p:spPr>
          <a:xfrm>
            <a:off x="10989666" y="5250417"/>
            <a:ext cx="603504" cy="400110"/>
          </a:xfrm>
          <a:prstGeom prst="rect">
            <a:avLst/>
          </a:prstGeom>
          <a:solidFill>
            <a:srgbClr val="92D050"/>
          </a:solidFill>
          <a:ln w="19050">
            <a:solidFill>
              <a:schemeClr val="tx1"/>
            </a:solidFill>
          </a:ln>
        </p:spPr>
        <p:txBody>
          <a:bodyPr wrap="square" rtlCol="0">
            <a:spAutoFit/>
          </a:bodyPr>
          <a:lstStyle/>
          <a:p>
            <a:r>
              <a:rPr lang="en-US" sz="1000" b="1" dirty="0">
                <a:solidFill>
                  <a:schemeClr val="bg1"/>
                </a:solidFill>
              </a:rPr>
              <a:t>Note no u/a</a:t>
            </a:r>
          </a:p>
        </p:txBody>
      </p:sp>
      <p:sp>
        <p:nvSpPr>
          <p:cNvPr id="4" name="TextBox 3">
            <a:extLst>
              <a:ext uri="{FF2B5EF4-FFF2-40B4-BE49-F238E27FC236}">
                <a16:creationId xmlns:a16="http://schemas.microsoft.com/office/drawing/2014/main" id="{13325939-B3BA-42CC-8B25-B864585FEF9E}"/>
              </a:ext>
            </a:extLst>
          </p:cNvPr>
          <p:cNvSpPr txBox="1"/>
          <p:nvPr/>
        </p:nvSpPr>
        <p:spPr>
          <a:xfrm>
            <a:off x="790113" y="6611779"/>
            <a:ext cx="6136660" cy="246221"/>
          </a:xfrm>
          <a:prstGeom prst="rect">
            <a:avLst/>
          </a:prstGeom>
          <a:noFill/>
        </p:spPr>
        <p:txBody>
          <a:bodyPr wrap="square" rtlCol="0">
            <a:spAutoFit/>
          </a:bodyPr>
          <a:lstStyle/>
          <a:p>
            <a:r>
              <a:rPr lang="en-US" sz="1000" dirty="0"/>
              <a:t>Adapted from 2021 CDC </a:t>
            </a:r>
            <a:r>
              <a:rPr lang="en-US" sz="1000" dirty="0" err="1"/>
              <a:t>PrEP</a:t>
            </a:r>
            <a:r>
              <a:rPr lang="en-US" sz="1000" dirty="0"/>
              <a:t> guidelines</a:t>
            </a:r>
          </a:p>
        </p:txBody>
      </p:sp>
    </p:spTree>
    <p:extLst>
      <p:ext uri="{BB962C8B-B14F-4D97-AF65-F5344CB8AC3E}">
        <p14:creationId xmlns:p14="http://schemas.microsoft.com/office/powerpoint/2010/main" val="172297534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4053" y="1046681"/>
            <a:ext cx="11208556"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pPr marL="546358" indent="-285750">
              <a:buFont typeface="Wingdings" panose="05000000000000000000" pitchFamily="2" charset="2"/>
              <a:buChar char="§"/>
            </a:pPr>
            <a:r>
              <a:rPr lang="en-US" sz="2400" dirty="0"/>
              <a:t>Updates on F/TAF (</a:t>
            </a:r>
            <a:r>
              <a:rPr lang="en-US" sz="2400" dirty="0" err="1"/>
              <a:t>Descovy</a:t>
            </a:r>
            <a:r>
              <a:rPr lang="en-US" sz="2400" dirty="0"/>
              <a:t>)</a:t>
            </a:r>
          </a:p>
          <a:p>
            <a:pPr marL="546358" indent="-285750">
              <a:buFont typeface="Wingdings" panose="05000000000000000000" pitchFamily="2" charset="2"/>
              <a:buChar char="§"/>
            </a:pPr>
            <a:r>
              <a:rPr lang="en-US" sz="2400" dirty="0"/>
              <a:t>Oral </a:t>
            </a:r>
            <a:r>
              <a:rPr lang="en-US" sz="2400" dirty="0" err="1"/>
              <a:t>PrEP</a:t>
            </a:r>
            <a:r>
              <a:rPr lang="en-US" sz="2400" dirty="0"/>
              <a:t> lab monitoring</a:t>
            </a:r>
          </a:p>
          <a:p>
            <a:pPr marL="546358" indent="-285750">
              <a:buFont typeface="Wingdings" panose="05000000000000000000" pitchFamily="2" charset="2"/>
              <a:buChar char="§"/>
            </a:pPr>
            <a:r>
              <a:rPr lang="en-US" sz="2400" b="1" u="sng" dirty="0"/>
              <a:t>Same Day </a:t>
            </a:r>
            <a:r>
              <a:rPr lang="en-US" sz="2400" b="1" u="sng" dirty="0" err="1"/>
              <a:t>PrEP</a:t>
            </a:r>
            <a:r>
              <a:rPr lang="en-US" sz="2400" b="1" u="sng" dirty="0"/>
              <a:t> </a:t>
            </a:r>
          </a:p>
          <a:p>
            <a:pPr marL="546358" indent="-285750">
              <a:buFont typeface="Wingdings" panose="05000000000000000000" pitchFamily="2" charset="2"/>
              <a:buChar char="§"/>
            </a:pPr>
            <a:r>
              <a:rPr lang="en-US" sz="2400" dirty="0"/>
              <a:t>“2-1-1”  / On Demand </a:t>
            </a:r>
            <a:r>
              <a:rPr lang="en-US" sz="2400" dirty="0" err="1"/>
              <a:t>PrEP</a:t>
            </a:r>
            <a:endParaRPr lang="en-US" sz="2400" dirty="0"/>
          </a:p>
          <a:p>
            <a:pPr marL="546358" indent="-285750">
              <a:buFont typeface="Wingdings" panose="05000000000000000000" pitchFamily="2" charset="2"/>
              <a:buChar char="§"/>
            </a:pPr>
            <a:r>
              <a:rPr lang="en-US" sz="2400" dirty="0" err="1"/>
              <a:t>PrEP</a:t>
            </a:r>
            <a:r>
              <a:rPr lang="en-US" sz="2400" dirty="0"/>
              <a:t> and telehealth</a:t>
            </a:r>
          </a:p>
          <a:p>
            <a:pPr marL="546358" indent="-285750">
              <a:buFont typeface="Wingdings" panose="05000000000000000000" pitchFamily="2" charset="2"/>
              <a:buChar char="§"/>
            </a:pPr>
            <a:r>
              <a:rPr lang="en-US" sz="2400" dirty="0"/>
              <a:t>Injectable </a:t>
            </a:r>
            <a:r>
              <a:rPr lang="en-US" sz="2400" dirty="0" err="1"/>
              <a:t>PrEP</a:t>
            </a:r>
            <a:endParaRPr lang="en-US" sz="2400" dirty="0"/>
          </a:p>
          <a:p>
            <a:pPr marL="0" indent="0">
              <a:buNone/>
            </a:pPr>
            <a:endParaRPr lang="en-US" dirty="0"/>
          </a:p>
        </p:txBody>
      </p:sp>
    </p:spTree>
    <p:extLst>
      <p:ext uri="{BB962C8B-B14F-4D97-AF65-F5344CB8AC3E}">
        <p14:creationId xmlns:p14="http://schemas.microsoft.com/office/powerpoint/2010/main" val="233865492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6174-6871-473E-AA24-EF178FAB81FE}"/>
              </a:ext>
            </a:extLst>
          </p:cNvPr>
          <p:cNvSpPr>
            <a:spLocks noGrp="1"/>
          </p:cNvSpPr>
          <p:nvPr>
            <p:ph type="title"/>
          </p:nvPr>
        </p:nvSpPr>
        <p:spPr/>
        <p:txBody>
          <a:bodyPr/>
          <a:lstStyle/>
          <a:p>
            <a:r>
              <a:rPr lang="en-US" dirty="0"/>
              <a:t>Same Day </a:t>
            </a:r>
            <a:r>
              <a:rPr lang="en-US" dirty="0" err="1"/>
              <a:t>PrEP</a:t>
            </a:r>
            <a:endParaRPr lang="en-US" dirty="0"/>
          </a:p>
        </p:txBody>
      </p:sp>
      <p:sp>
        <p:nvSpPr>
          <p:cNvPr id="3" name="Content Placeholder 2">
            <a:extLst>
              <a:ext uri="{FF2B5EF4-FFF2-40B4-BE49-F238E27FC236}">
                <a16:creationId xmlns:a16="http://schemas.microsoft.com/office/drawing/2014/main" id="{57342B40-E8A9-4AB2-B83E-D917C92DF16E}"/>
              </a:ext>
            </a:extLst>
          </p:cNvPr>
          <p:cNvSpPr>
            <a:spLocks noGrp="1"/>
          </p:cNvSpPr>
          <p:nvPr>
            <p:ph type="body" sz="quarter" idx="11"/>
          </p:nvPr>
        </p:nvSpPr>
        <p:spPr>
          <a:xfrm>
            <a:off x="624052" y="1935957"/>
            <a:ext cx="10515163" cy="3875364"/>
          </a:xfrm>
        </p:spPr>
        <p:txBody>
          <a:bodyPr>
            <a:normAutofit fontScale="92500" lnSpcReduction="10000"/>
          </a:bodyPr>
          <a:lstStyle/>
          <a:p>
            <a:pPr marL="690377" indent="-342900">
              <a:buFont typeface="Wingdings" panose="05000000000000000000" pitchFamily="2" charset="2"/>
              <a:buChar char="§"/>
            </a:pPr>
            <a:r>
              <a:rPr lang="en-US" b="1" dirty="0"/>
              <a:t>Offer same-day </a:t>
            </a:r>
            <a:r>
              <a:rPr lang="en-US" b="1" dirty="0" err="1"/>
              <a:t>PrEP</a:t>
            </a:r>
            <a:r>
              <a:rPr lang="en-US" b="1" dirty="0"/>
              <a:t> to patients when appropriate.</a:t>
            </a:r>
            <a:r>
              <a:rPr lang="en-US" dirty="0"/>
              <a:t> The updated guideline offers steps to safely prescribe </a:t>
            </a:r>
            <a:r>
              <a:rPr lang="en-US" dirty="0" err="1"/>
              <a:t>PrEP</a:t>
            </a:r>
            <a:r>
              <a:rPr lang="en-US" dirty="0"/>
              <a:t> to patients on the same day as their first evaluation</a:t>
            </a:r>
          </a:p>
          <a:p>
            <a:pPr marL="690377" indent="-342900">
              <a:buFont typeface="Wingdings" panose="05000000000000000000" pitchFamily="2" charset="2"/>
              <a:buChar char="§"/>
            </a:pPr>
            <a:r>
              <a:rPr lang="en-US" dirty="0"/>
              <a:t>Safely initiating </a:t>
            </a:r>
            <a:r>
              <a:rPr lang="en-US" dirty="0" err="1"/>
              <a:t>PrEP</a:t>
            </a:r>
            <a:r>
              <a:rPr lang="en-US" dirty="0"/>
              <a:t> requires determination of HIV status and assessment of renal function. </a:t>
            </a:r>
          </a:p>
          <a:p>
            <a:pPr marL="690377" indent="-342900">
              <a:buFont typeface="Wingdings" panose="05000000000000000000" pitchFamily="2" charset="2"/>
              <a:buChar char="§"/>
            </a:pPr>
            <a:r>
              <a:rPr lang="en-US" dirty="0"/>
              <a:t>Safely shortening the time to initiation of </a:t>
            </a:r>
            <a:r>
              <a:rPr lang="en-US" dirty="0" err="1"/>
              <a:t>PrEP</a:t>
            </a:r>
            <a:r>
              <a:rPr lang="en-US" dirty="0"/>
              <a:t> may be useful for some patients</a:t>
            </a:r>
          </a:p>
          <a:p>
            <a:pPr marL="681234" lvl="1" indent="-342900">
              <a:buFont typeface="Wingdings" panose="05000000000000000000" pitchFamily="2" charset="2"/>
              <a:buChar char="§"/>
            </a:pPr>
            <a:r>
              <a:rPr lang="en-US" sz="2000" dirty="0"/>
              <a:t>E.g. some patients may have time or work constraints that impose a significant burden to return to the clinic a week or two after evaluation for a prescription visit OR</a:t>
            </a:r>
          </a:p>
          <a:p>
            <a:pPr marL="681234" lvl="1" indent="-342900">
              <a:buFont typeface="Wingdings" panose="05000000000000000000" pitchFamily="2" charset="2"/>
              <a:buChar char="§"/>
            </a:pPr>
            <a:r>
              <a:rPr lang="en-US" sz="2000" dirty="0"/>
              <a:t>Other patients report risk behaviors that put them at substantial risk of acquiring HIV infection in the time between visits for evaluation and </a:t>
            </a:r>
            <a:r>
              <a:rPr lang="en-US" sz="2000" dirty="0" err="1"/>
              <a:t>PrEP</a:t>
            </a:r>
            <a:r>
              <a:rPr lang="en-US" sz="2000" dirty="0"/>
              <a:t> prescription. </a:t>
            </a:r>
          </a:p>
        </p:txBody>
      </p:sp>
    </p:spTree>
    <p:extLst>
      <p:ext uri="{BB962C8B-B14F-4D97-AF65-F5344CB8AC3E}">
        <p14:creationId xmlns:p14="http://schemas.microsoft.com/office/powerpoint/2010/main" val="417797885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3105-4260-455D-8014-B2C5D7E2B7DB}"/>
              </a:ext>
            </a:extLst>
          </p:cNvPr>
          <p:cNvSpPr>
            <a:spLocks noGrp="1"/>
          </p:cNvSpPr>
          <p:nvPr>
            <p:ph type="title"/>
          </p:nvPr>
        </p:nvSpPr>
        <p:spPr/>
        <p:txBody>
          <a:bodyPr>
            <a:normAutofit/>
          </a:bodyPr>
          <a:lstStyle/>
          <a:p>
            <a:r>
              <a:rPr lang="en-US" sz="3200" dirty="0"/>
              <a:t>Same day </a:t>
            </a:r>
            <a:r>
              <a:rPr lang="en-US" sz="3200" dirty="0" err="1"/>
              <a:t>PrEP</a:t>
            </a:r>
            <a:r>
              <a:rPr lang="en-US" sz="3200" dirty="0"/>
              <a:t> considerations</a:t>
            </a:r>
          </a:p>
        </p:txBody>
      </p:sp>
      <p:sp>
        <p:nvSpPr>
          <p:cNvPr id="3" name="Content Placeholder 2">
            <a:extLst>
              <a:ext uri="{FF2B5EF4-FFF2-40B4-BE49-F238E27FC236}">
                <a16:creationId xmlns:a16="http://schemas.microsoft.com/office/drawing/2014/main" id="{AFE86B79-2E65-4DA7-A0F2-E185EE7B604A}"/>
              </a:ext>
            </a:extLst>
          </p:cNvPr>
          <p:cNvSpPr>
            <a:spLocks noGrp="1"/>
          </p:cNvSpPr>
          <p:nvPr>
            <p:ph type="body" sz="quarter" idx="11"/>
          </p:nvPr>
        </p:nvSpPr>
        <p:spPr>
          <a:xfrm>
            <a:off x="623460" y="1953422"/>
            <a:ext cx="10515163" cy="4051593"/>
          </a:xfrm>
        </p:spPr>
        <p:txBody>
          <a:bodyPr>
            <a:normAutofit fontScale="92500" lnSpcReduction="20000"/>
          </a:bodyPr>
          <a:lstStyle/>
          <a:p>
            <a:pPr marL="258365" indent="0">
              <a:buNone/>
            </a:pPr>
            <a:r>
              <a:rPr lang="en-US" dirty="0"/>
              <a:t>To offer same day </a:t>
            </a:r>
            <a:r>
              <a:rPr lang="en-US" dirty="0" err="1"/>
              <a:t>PrEP</a:t>
            </a:r>
            <a:r>
              <a:rPr lang="en-US" dirty="0"/>
              <a:t> clinic must be able to:</a:t>
            </a:r>
          </a:p>
          <a:p>
            <a:r>
              <a:rPr lang="en-US" dirty="0"/>
              <a:t>Conduct point of care HIV testing, ideally with an antigen/antibody fingerstick or other blood test where same day results can be obtained*</a:t>
            </a:r>
          </a:p>
          <a:p>
            <a:pPr lvl="2"/>
            <a:r>
              <a:rPr lang="en-US" dirty="0"/>
              <a:t>Oral fluid HIV testing should not be used</a:t>
            </a:r>
          </a:p>
          <a:p>
            <a:r>
              <a:rPr lang="en-US" dirty="0"/>
              <a:t>Draw blood for laboratory creatinine and HIV testing when same day HIV and creatinine test results are not available</a:t>
            </a:r>
          </a:p>
          <a:p>
            <a:pPr lvl="2"/>
            <a:r>
              <a:rPr lang="en-US" dirty="0"/>
              <a:t>Where available, a point of care blood creatinine test may be used </a:t>
            </a:r>
          </a:p>
          <a:p>
            <a:r>
              <a:rPr lang="en-US" dirty="0"/>
              <a:t>Offer information on insurance or co-pay assistance </a:t>
            </a:r>
          </a:p>
          <a:p>
            <a:r>
              <a:rPr lang="en-US" dirty="0"/>
              <a:t>Provide rapid follow-up contact for patients whose laboratory test results indicate HIV infection or renal dysfunction </a:t>
            </a:r>
          </a:p>
          <a:p>
            <a:r>
              <a:rPr lang="en-US" dirty="0"/>
              <a:t>Provide scheduled follow-up tests and appointments </a:t>
            </a:r>
          </a:p>
          <a:p>
            <a:r>
              <a:rPr lang="en-US" dirty="0"/>
              <a:t>Be able to dispense or prescribe oral </a:t>
            </a:r>
            <a:r>
              <a:rPr lang="en-US" dirty="0" err="1"/>
              <a:t>PrEP</a:t>
            </a:r>
            <a:r>
              <a:rPr lang="en-US" dirty="0"/>
              <a:t> medication, or administer a gluteal intramuscular injection of CAB</a:t>
            </a:r>
          </a:p>
          <a:p>
            <a:r>
              <a:rPr lang="en-US" dirty="0"/>
              <a:t>Ideally, would collect specimens for other STI testing</a:t>
            </a:r>
          </a:p>
        </p:txBody>
      </p:sp>
      <p:sp>
        <p:nvSpPr>
          <p:cNvPr id="4" name="TextBox 3">
            <a:extLst>
              <a:ext uri="{FF2B5EF4-FFF2-40B4-BE49-F238E27FC236}">
                <a16:creationId xmlns:a16="http://schemas.microsoft.com/office/drawing/2014/main" id="{5E548562-20DD-4B81-A0E2-CDCB4688B359}"/>
              </a:ext>
            </a:extLst>
          </p:cNvPr>
          <p:cNvSpPr txBox="1"/>
          <p:nvPr/>
        </p:nvSpPr>
        <p:spPr>
          <a:xfrm>
            <a:off x="470516" y="6569476"/>
            <a:ext cx="11061577" cy="276999"/>
          </a:xfrm>
          <a:prstGeom prst="rect">
            <a:avLst/>
          </a:prstGeom>
          <a:noFill/>
        </p:spPr>
        <p:txBody>
          <a:bodyPr wrap="square" rtlCol="0">
            <a:spAutoFit/>
          </a:bodyPr>
          <a:lstStyle/>
          <a:p>
            <a:r>
              <a:rPr lang="en-US" sz="1200" dirty="0"/>
              <a:t>*Where same-day results can be obtained, laboratory-based antigen/antibody test or an HIV-1 RNA test can be used (and is preferred)</a:t>
            </a:r>
          </a:p>
        </p:txBody>
      </p:sp>
    </p:spTree>
    <p:extLst>
      <p:ext uri="{BB962C8B-B14F-4D97-AF65-F5344CB8AC3E}">
        <p14:creationId xmlns:p14="http://schemas.microsoft.com/office/powerpoint/2010/main" val="2278309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CFE9-00A0-45B3-A6D3-3A1D7BF5C76C}"/>
              </a:ext>
            </a:extLst>
          </p:cNvPr>
          <p:cNvSpPr>
            <a:spLocks noGrp="1"/>
          </p:cNvSpPr>
          <p:nvPr>
            <p:ph type="title"/>
          </p:nvPr>
        </p:nvSpPr>
        <p:spPr/>
        <p:txBody>
          <a:bodyPr>
            <a:normAutofit/>
          </a:bodyPr>
          <a:lstStyle/>
          <a:p>
            <a:r>
              <a:rPr lang="en-US" sz="3200" dirty="0"/>
              <a:t>Same day </a:t>
            </a:r>
            <a:r>
              <a:rPr lang="en-US" sz="3200" dirty="0" err="1"/>
              <a:t>PrEP</a:t>
            </a:r>
            <a:r>
              <a:rPr lang="en-US" sz="3200" dirty="0"/>
              <a:t> – who is this </a:t>
            </a:r>
            <a:r>
              <a:rPr lang="en-US" sz="3200" u="sng" dirty="0"/>
              <a:t>not</a:t>
            </a:r>
            <a:r>
              <a:rPr lang="en-US" sz="3200" dirty="0"/>
              <a:t> appropriate for?</a:t>
            </a:r>
          </a:p>
        </p:txBody>
      </p:sp>
      <p:sp>
        <p:nvSpPr>
          <p:cNvPr id="3" name="Content Placeholder 2">
            <a:extLst>
              <a:ext uri="{FF2B5EF4-FFF2-40B4-BE49-F238E27FC236}">
                <a16:creationId xmlns:a16="http://schemas.microsoft.com/office/drawing/2014/main" id="{033F419D-09F5-438B-9A7D-18B71DC45685}"/>
              </a:ext>
            </a:extLst>
          </p:cNvPr>
          <p:cNvSpPr>
            <a:spLocks noGrp="1"/>
          </p:cNvSpPr>
          <p:nvPr>
            <p:ph type="body" sz="quarter" idx="11"/>
          </p:nvPr>
        </p:nvSpPr>
        <p:spPr>
          <a:xfrm>
            <a:off x="623460" y="1953422"/>
            <a:ext cx="10515163" cy="4611151"/>
          </a:xfrm>
        </p:spPr>
        <p:txBody>
          <a:bodyPr>
            <a:normAutofit lnSpcReduction="10000"/>
          </a:bodyPr>
          <a:lstStyle/>
          <a:p>
            <a:r>
              <a:rPr lang="en-US" dirty="0"/>
              <a:t>Patients who express ambivalence about starting </a:t>
            </a:r>
            <a:r>
              <a:rPr lang="en-US" dirty="0" err="1"/>
              <a:t>PrEP</a:t>
            </a:r>
            <a:r>
              <a:rPr lang="en-US" dirty="0"/>
              <a:t> </a:t>
            </a:r>
          </a:p>
          <a:p>
            <a:r>
              <a:rPr lang="en-US" dirty="0"/>
              <a:t>Patients for whom blood cannot be drawn for laboratory testing </a:t>
            </a:r>
          </a:p>
          <a:p>
            <a:r>
              <a:rPr lang="en-US" dirty="0"/>
              <a:t>Patients with s/s and sexual history indicating possible acute HIV infection</a:t>
            </a:r>
          </a:p>
          <a:p>
            <a:r>
              <a:rPr lang="en-US" dirty="0"/>
              <a:t>Patients with history of renal disease or associated conditions (e.g., hypertension, diabetes) </a:t>
            </a:r>
          </a:p>
          <a:p>
            <a:r>
              <a:rPr lang="en-US" dirty="0"/>
              <a:t>Patients without insurance or a means to pay when picking up the prescribed medication that day </a:t>
            </a:r>
          </a:p>
          <a:p>
            <a:pPr marL="0" indent="0">
              <a:buNone/>
            </a:pPr>
            <a:r>
              <a:rPr lang="en-US" dirty="0"/>
              <a:t>May not be appropriate but use judgement:</a:t>
            </a:r>
          </a:p>
          <a:p>
            <a:r>
              <a:rPr lang="en-US" i="1" dirty="0"/>
              <a:t>Patients who do not have a confirmed means of contact should laboratory test indicate a need to discontinue </a:t>
            </a:r>
            <a:r>
              <a:rPr lang="en-US" i="1" dirty="0" err="1"/>
              <a:t>PrEP</a:t>
            </a:r>
            <a:r>
              <a:rPr lang="en-US" i="1" dirty="0"/>
              <a:t> (e.g., HIV infection, unanticipated renal dysfunction)</a:t>
            </a:r>
          </a:p>
          <a:p>
            <a:r>
              <a:rPr lang="en-US" i="1" dirty="0"/>
              <a:t>Patients with a very recent possible HIV exposure but no signs and symptoms of acute infection (should be evaluated for </a:t>
            </a:r>
            <a:r>
              <a:rPr lang="en-US" i="1" dirty="0" err="1"/>
              <a:t>nPEP</a:t>
            </a:r>
            <a:r>
              <a:rPr lang="en-US" i="1" dirty="0"/>
              <a:t> before </a:t>
            </a:r>
            <a:r>
              <a:rPr lang="en-US" i="1" dirty="0" err="1"/>
              <a:t>PrEP</a:t>
            </a:r>
            <a:r>
              <a:rPr lang="en-US" i="1" dirty="0"/>
              <a:t>) </a:t>
            </a:r>
          </a:p>
          <a:p>
            <a:r>
              <a:rPr lang="en-US" i="1" dirty="0"/>
              <a:t>Patients who may not be easily contacted for return appointments </a:t>
            </a:r>
          </a:p>
          <a:p>
            <a:r>
              <a:rPr lang="en-US" i="1" dirty="0"/>
              <a:t>Patients with mental health conditions that are severe enough to interfere with understanding of </a:t>
            </a:r>
            <a:r>
              <a:rPr lang="en-US" i="1" dirty="0" err="1"/>
              <a:t>PrEP</a:t>
            </a:r>
            <a:r>
              <a:rPr lang="en-US" i="1" dirty="0"/>
              <a:t> requirements (adherence, follow-up visits) </a:t>
            </a:r>
          </a:p>
        </p:txBody>
      </p:sp>
      <p:pic>
        <p:nvPicPr>
          <p:cNvPr id="5" name="Picture 4">
            <a:extLst>
              <a:ext uri="{FF2B5EF4-FFF2-40B4-BE49-F238E27FC236}">
                <a16:creationId xmlns:a16="http://schemas.microsoft.com/office/drawing/2014/main" id="{C94334D2-7577-4483-8760-69FC1DEB1AF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49379" y="830385"/>
            <a:ext cx="2520855" cy="1975281"/>
          </a:xfrm>
          <a:prstGeom prst="rect">
            <a:avLst/>
          </a:prstGeom>
        </p:spPr>
      </p:pic>
    </p:spTree>
    <p:extLst>
      <p:ext uri="{BB962C8B-B14F-4D97-AF65-F5344CB8AC3E}">
        <p14:creationId xmlns:p14="http://schemas.microsoft.com/office/powerpoint/2010/main" val="81426606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3460" y="1033714"/>
            <a:ext cx="11031728"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r>
              <a:rPr lang="en-US" sz="2400" dirty="0"/>
              <a:t>Updates on F/TAF (</a:t>
            </a:r>
            <a:r>
              <a:rPr lang="en-US" sz="2400" dirty="0" err="1"/>
              <a:t>Descovy</a:t>
            </a:r>
            <a:r>
              <a:rPr lang="en-US" sz="2400" dirty="0"/>
              <a:t>)</a:t>
            </a:r>
          </a:p>
          <a:p>
            <a:r>
              <a:rPr lang="en-US" sz="2400" dirty="0"/>
              <a:t>Oral </a:t>
            </a:r>
            <a:r>
              <a:rPr lang="en-US" sz="2400" dirty="0" err="1"/>
              <a:t>PrEP</a:t>
            </a:r>
            <a:r>
              <a:rPr lang="en-US" sz="2400" dirty="0"/>
              <a:t> lab monitoring</a:t>
            </a:r>
          </a:p>
          <a:p>
            <a:r>
              <a:rPr lang="en-US" sz="2400" dirty="0"/>
              <a:t>Same Day </a:t>
            </a:r>
            <a:r>
              <a:rPr lang="en-US" sz="2400" dirty="0" err="1"/>
              <a:t>PrEP</a:t>
            </a:r>
            <a:r>
              <a:rPr lang="en-US" sz="2400" dirty="0"/>
              <a:t> </a:t>
            </a:r>
          </a:p>
          <a:p>
            <a:r>
              <a:rPr lang="en-US" sz="2400" b="1" u="sng" dirty="0"/>
              <a:t>“2-1-1”  / On Demand </a:t>
            </a:r>
            <a:r>
              <a:rPr lang="en-US" sz="2400" b="1" u="sng" dirty="0" err="1"/>
              <a:t>PrEP</a:t>
            </a:r>
            <a:endParaRPr lang="en-US" sz="2400" b="1" u="sng" dirty="0"/>
          </a:p>
          <a:p>
            <a:r>
              <a:rPr lang="en-US" sz="2400" dirty="0" err="1"/>
              <a:t>PrEP</a:t>
            </a:r>
            <a:r>
              <a:rPr lang="en-US" sz="2400" dirty="0"/>
              <a:t> and telehealth</a:t>
            </a:r>
          </a:p>
          <a:p>
            <a:r>
              <a:rPr lang="en-US" sz="2400" dirty="0"/>
              <a:t>Injectable </a:t>
            </a:r>
            <a:r>
              <a:rPr lang="en-US" sz="2400" dirty="0" err="1"/>
              <a:t>PrEP</a:t>
            </a:r>
            <a:endParaRPr lang="en-US" sz="2400" dirty="0"/>
          </a:p>
          <a:p>
            <a:pPr marL="0" indent="0">
              <a:buNone/>
            </a:pPr>
            <a:endParaRPr lang="en-US" dirty="0"/>
          </a:p>
        </p:txBody>
      </p:sp>
    </p:spTree>
    <p:extLst>
      <p:ext uri="{BB962C8B-B14F-4D97-AF65-F5344CB8AC3E}">
        <p14:creationId xmlns:p14="http://schemas.microsoft.com/office/powerpoint/2010/main" val="339640993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6174-6871-473E-AA24-EF178FAB81FE}"/>
              </a:ext>
            </a:extLst>
          </p:cNvPr>
          <p:cNvSpPr>
            <a:spLocks noGrp="1"/>
          </p:cNvSpPr>
          <p:nvPr>
            <p:ph type="title"/>
          </p:nvPr>
        </p:nvSpPr>
        <p:spPr/>
        <p:txBody>
          <a:bodyPr>
            <a:normAutofit/>
          </a:bodyPr>
          <a:lstStyle/>
          <a:p>
            <a:r>
              <a:rPr lang="en-US" sz="3200" dirty="0"/>
              <a:t>2-1-1</a:t>
            </a:r>
          </a:p>
        </p:txBody>
      </p:sp>
      <p:sp>
        <p:nvSpPr>
          <p:cNvPr id="3" name="Content Placeholder 2">
            <a:extLst>
              <a:ext uri="{FF2B5EF4-FFF2-40B4-BE49-F238E27FC236}">
                <a16:creationId xmlns:a16="http://schemas.microsoft.com/office/drawing/2014/main" id="{57342B40-E8A9-4AB2-B83E-D917C92DF16E}"/>
              </a:ext>
            </a:extLst>
          </p:cNvPr>
          <p:cNvSpPr>
            <a:spLocks noGrp="1"/>
          </p:cNvSpPr>
          <p:nvPr>
            <p:ph type="body" sz="quarter" idx="11"/>
          </p:nvPr>
        </p:nvSpPr>
        <p:spPr>
          <a:xfrm>
            <a:off x="623460" y="1953422"/>
            <a:ext cx="10515163" cy="3870864"/>
          </a:xfrm>
        </p:spPr>
        <p:txBody>
          <a:bodyPr/>
          <a:lstStyle/>
          <a:p>
            <a:r>
              <a:rPr lang="en-US" sz="2400" dirty="0"/>
              <a:t>Also called event-driven, intermittent, or “on-demand” and is a non-daily </a:t>
            </a:r>
            <a:r>
              <a:rPr lang="en-US" sz="2400" dirty="0" err="1"/>
              <a:t>PrEP</a:t>
            </a:r>
            <a:r>
              <a:rPr lang="en-US" sz="2400" dirty="0"/>
              <a:t> regimen that times oral F/TDF doses in relation to sexual events</a:t>
            </a:r>
          </a:p>
          <a:p>
            <a:r>
              <a:rPr lang="en-US" sz="2400" dirty="0"/>
              <a:t>The guidelines now provides information on how to correctly use off-label 2-1-1 dosing for oral </a:t>
            </a:r>
            <a:r>
              <a:rPr lang="en-US" sz="2400" dirty="0" err="1"/>
              <a:t>PrEP.</a:t>
            </a:r>
            <a:r>
              <a:rPr lang="en-US" sz="2400" dirty="0"/>
              <a:t> This information may benefit gay, bisexual, and other men who have sex with men who choose to use 2-1-1 dosing. </a:t>
            </a:r>
            <a:r>
              <a:rPr lang="en-US" sz="2400" i="1" dirty="0"/>
              <a:t>This approach is not approved by the FDA and is not recommended by CDC.</a:t>
            </a:r>
          </a:p>
          <a:p>
            <a:r>
              <a:rPr lang="en-US" sz="2400" dirty="0"/>
              <a:t>IPERGAY155 and the subsequent </a:t>
            </a:r>
            <a:r>
              <a:rPr lang="en-US" sz="2400" dirty="0" err="1"/>
              <a:t>Prévenir</a:t>
            </a:r>
            <a:r>
              <a:rPr lang="en-US" sz="2400" dirty="0"/>
              <a:t> open label study in Paris have demonstrated the HIV prevention efficacy of 2-1-1 dosing </a:t>
            </a:r>
            <a:r>
              <a:rPr lang="en-US" sz="2400" b="1" dirty="0"/>
              <a:t>only with F/TDF </a:t>
            </a:r>
            <a:r>
              <a:rPr lang="en-US" sz="2400" dirty="0"/>
              <a:t>and </a:t>
            </a:r>
            <a:r>
              <a:rPr lang="en-US" sz="2400" b="1" dirty="0"/>
              <a:t>only for MSM</a:t>
            </a:r>
          </a:p>
        </p:txBody>
      </p:sp>
    </p:spTree>
    <p:extLst>
      <p:ext uri="{BB962C8B-B14F-4D97-AF65-F5344CB8AC3E}">
        <p14:creationId xmlns:p14="http://schemas.microsoft.com/office/powerpoint/2010/main" val="304165074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p:txBody>
          <a:bodyPr>
            <a:normAutofit/>
          </a:bodyPr>
          <a:lstStyle/>
          <a:p>
            <a:r>
              <a:rPr lang="en-US" sz="3200" dirty="0"/>
              <a:t>More on 2-1-1</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r>
              <a:rPr lang="en-US" sz="2400" dirty="0"/>
              <a:t>Based on trial experience, MSM prescribed the 2-1-1 regimen should be instructed to take F/TDF as follows: </a:t>
            </a:r>
          </a:p>
          <a:p>
            <a:pPr lvl="1"/>
            <a:r>
              <a:rPr lang="en-US" sz="2400" dirty="0"/>
              <a:t>2 pills in the 2-24 hours before sex (closer to 24 hours preferred) </a:t>
            </a:r>
          </a:p>
          <a:p>
            <a:pPr lvl="1"/>
            <a:r>
              <a:rPr lang="en-US" sz="2400" dirty="0"/>
              <a:t>1 pill 24 hours after the initial two-pill dose </a:t>
            </a:r>
          </a:p>
          <a:p>
            <a:pPr lvl="1"/>
            <a:r>
              <a:rPr lang="en-US" sz="2400" dirty="0"/>
              <a:t>1 pill 48 hours after the initial two-pill dose</a:t>
            </a:r>
          </a:p>
        </p:txBody>
      </p:sp>
      <p:pic>
        <p:nvPicPr>
          <p:cNvPr id="4" name="Picture 3">
            <a:extLst>
              <a:ext uri="{FF2B5EF4-FFF2-40B4-BE49-F238E27FC236}">
                <a16:creationId xmlns:a16="http://schemas.microsoft.com/office/drawing/2014/main" id="{10D89D19-44FE-4D4E-B27D-EE9682839FF7}"/>
              </a:ext>
            </a:extLst>
          </p:cNvPr>
          <p:cNvPicPr>
            <a:picLocks noChangeAspect="1"/>
          </p:cNvPicPr>
          <p:nvPr/>
        </p:nvPicPr>
        <p:blipFill rotWithShape="1">
          <a:blip r:embed="rId2"/>
          <a:srcRect l="36335" t="28220" r="21796" b="44078"/>
          <a:stretch/>
        </p:blipFill>
        <p:spPr>
          <a:xfrm>
            <a:off x="2645547" y="4551784"/>
            <a:ext cx="5469076" cy="2035447"/>
          </a:xfrm>
          <a:prstGeom prst="rect">
            <a:avLst/>
          </a:prstGeom>
          <a:ln w="19050">
            <a:solidFill>
              <a:schemeClr val="tx1"/>
            </a:solidFill>
          </a:ln>
        </p:spPr>
      </p:pic>
    </p:spTree>
    <p:extLst>
      <p:ext uri="{BB962C8B-B14F-4D97-AF65-F5344CB8AC3E}">
        <p14:creationId xmlns:p14="http://schemas.microsoft.com/office/powerpoint/2010/main" val="311893957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656E-7E5C-45EF-A52F-9C40C90F81E1}"/>
              </a:ext>
            </a:extLst>
          </p:cNvPr>
          <p:cNvSpPr>
            <a:spLocks noGrp="1"/>
          </p:cNvSpPr>
          <p:nvPr>
            <p:ph type="title"/>
          </p:nvPr>
        </p:nvSpPr>
        <p:spPr/>
        <p:txBody>
          <a:bodyPr>
            <a:normAutofit/>
          </a:bodyPr>
          <a:lstStyle/>
          <a:p>
            <a:r>
              <a:rPr lang="en-US" sz="3200" dirty="0"/>
              <a:t>Land Acknowledgement</a:t>
            </a:r>
          </a:p>
        </p:txBody>
      </p:sp>
      <p:sp>
        <p:nvSpPr>
          <p:cNvPr id="3" name="Text Placeholder 2">
            <a:extLst>
              <a:ext uri="{FF2B5EF4-FFF2-40B4-BE49-F238E27FC236}">
                <a16:creationId xmlns:a16="http://schemas.microsoft.com/office/drawing/2014/main" id="{31C32F78-D61D-49D8-96C4-28DA62D8343D}"/>
              </a:ext>
            </a:extLst>
          </p:cNvPr>
          <p:cNvSpPr>
            <a:spLocks noGrp="1"/>
          </p:cNvSpPr>
          <p:nvPr>
            <p:ph type="body" sz="quarter" idx="11"/>
          </p:nvPr>
        </p:nvSpPr>
        <p:spPr/>
        <p:txBody>
          <a:bodyPr/>
          <a:lstStyle/>
          <a:p>
            <a:pPr marL="344487" indent="0">
              <a:buNone/>
            </a:pPr>
            <a:r>
              <a:rPr lang="en-US" sz="2800" b="0" i="1" dirty="0">
                <a:solidFill>
                  <a:srgbClr val="333333"/>
                </a:solidFill>
                <a:effectLst/>
              </a:rPr>
              <a:t>Wayne State University rests on </a:t>
            </a:r>
            <a:r>
              <a:rPr lang="en-US" sz="2800" b="0" i="1" dirty="0" err="1">
                <a:solidFill>
                  <a:srgbClr val="333333"/>
                </a:solidFill>
                <a:effectLst/>
              </a:rPr>
              <a:t>Waawiyaataanong</a:t>
            </a:r>
            <a:r>
              <a:rPr lang="en-US" sz="2800" b="0" i="1" dirty="0">
                <a:solidFill>
                  <a:srgbClr val="333333"/>
                </a:solidFill>
                <a:effectLst/>
              </a:rPr>
              <a:t>, also referred to as Detroit, the ancestral and contemporary homeland of the Three Fires Confederacy. These sovereign lands were granted by the Ojibwe, Odawa, Potawatomi, and Wyandot nations, in 1807, through the Treaty of Detroit. Wayne State University affirms Indigenous sovereignty and honors all tribes with a connection to Detroit. With our Native neighbors, WSU can advance educational equity and promote a better future for the earth and all people.</a:t>
            </a:r>
            <a:endParaRPr lang="en-US" sz="2800" dirty="0"/>
          </a:p>
        </p:txBody>
      </p:sp>
      <p:pic>
        <p:nvPicPr>
          <p:cNvPr id="4" name="Picture 3">
            <a:extLst>
              <a:ext uri="{FF2B5EF4-FFF2-40B4-BE49-F238E27FC236}">
                <a16:creationId xmlns:a16="http://schemas.microsoft.com/office/drawing/2014/main" id="{811D4B30-8807-4F83-B860-5DB75CA62B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783" y="6010821"/>
            <a:ext cx="2813879" cy="648915"/>
          </a:xfrm>
          <a:prstGeom prst="rect">
            <a:avLst/>
          </a:prstGeom>
        </p:spPr>
      </p:pic>
    </p:spTree>
    <p:extLst>
      <p:ext uri="{BB962C8B-B14F-4D97-AF65-F5344CB8AC3E}">
        <p14:creationId xmlns:p14="http://schemas.microsoft.com/office/powerpoint/2010/main" val="337921977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p:txBody>
          <a:bodyPr>
            <a:normAutofit/>
          </a:bodyPr>
          <a:lstStyle/>
          <a:p>
            <a:r>
              <a:rPr lang="en-US" sz="3200" dirty="0"/>
              <a:t>More on 2-1-1</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r>
              <a:rPr lang="en-US" sz="2400" dirty="0"/>
              <a:t>Based on the timing of subsequent sexual events, MSM should be instructed to take additional doses as follows: </a:t>
            </a:r>
          </a:p>
          <a:p>
            <a:pPr lvl="2"/>
            <a:r>
              <a:rPr lang="en-US" sz="2400" dirty="0"/>
              <a:t>If sex occurs on the consecutive day after completing the 2-1-1 doses, take 1 pill per day until 48 hours after the last sexual event. </a:t>
            </a:r>
          </a:p>
          <a:p>
            <a:pPr lvl="2"/>
            <a:r>
              <a:rPr lang="en-US" sz="2400" dirty="0"/>
              <a:t>If a gap of &lt;7 days occurs between the last pill and the next sexual event, resume 1 pill daily.</a:t>
            </a:r>
          </a:p>
          <a:p>
            <a:pPr lvl="2"/>
            <a:r>
              <a:rPr lang="en-US" sz="2400" dirty="0"/>
              <a:t>If a gap of &gt;/= 7 days occurs between the last pill and the next sexual event, start again with 2 pills</a:t>
            </a:r>
          </a:p>
        </p:txBody>
      </p:sp>
    </p:spTree>
    <p:extLst>
      <p:ext uri="{BB962C8B-B14F-4D97-AF65-F5344CB8AC3E}">
        <p14:creationId xmlns:p14="http://schemas.microsoft.com/office/powerpoint/2010/main" val="141721835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7A1B-1F21-4628-91BC-01784C81122F}"/>
              </a:ext>
            </a:extLst>
          </p:cNvPr>
          <p:cNvSpPr>
            <a:spLocks noGrp="1"/>
          </p:cNvSpPr>
          <p:nvPr>
            <p:ph type="title"/>
          </p:nvPr>
        </p:nvSpPr>
        <p:spPr/>
        <p:txBody>
          <a:bodyPr>
            <a:normAutofit/>
          </a:bodyPr>
          <a:lstStyle/>
          <a:p>
            <a:r>
              <a:rPr lang="en-US" sz="3200" dirty="0"/>
              <a:t>2-1-1 additional considerations</a:t>
            </a:r>
          </a:p>
        </p:txBody>
      </p:sp>
      <p:sp>
        <p:nvSpPr>
          <p:cNvPr id="3" name="Content Placeholder 2">
            <a:extLst>
              <a:ext uri="{FF2B5EF4-FFF2-40B4-BE49-F238E27FC236}">
                <a16:creationId xmlns:a16="http://schemas.microsoft.com/office/drawing/2014/main" id="{BE986C5F-5F3F-43B1-A500-AF87798386EC}"/>
              </a:ext>
            </a:extLst>
          </p:cNvPr>
          <p:cNvSpPr>
            <a:spLocks noGrp="1"/>
          </p:cNvSpPr>
          <p:nvPr>
            <p:ph type="body" sz="quarter" idx="11"/>
          </p:nvPr>
        </p:nvSpPr>
        <p:spPr>
          <a:xfrm>
            <a:off x="364957" y="1789648"/>
            <a:ext cx="7878291" cy="4720334"/>
          </a:xfrm>
        </p:spPr>
        <p:txBody>
          <a:bodyPr>
            <a:normAutofit/>
          </a:bodyPr>
          <a:lstStyle/>
          <a:p>
            <a:r>
              <a:rPr lang="en-US" dirty="0"/>
              <a:t>Some clinicians may choose to prescribe F/TDF off-label using “2-1-1” dosing for adult MSM who request non-daily dosing and who: </a:t>
            </a:r>
          </a:p>
          <a:p>
            <a:pPr lvl="2"/>
            <a:r>
              <a:rPr lang="en-US" dirty="0"/>
              <a:t>have sex infrequently (e.g., less often than once a week) and</a:t>
            </a:r>
          </a:p>
          <a:p>
            <a:pPr lvl="2"/>
            <a:r>
              <a:rPr lang="en-US" dirty="0"/>
              <a:t>can anticipate sex (or delay sex) to permit the doses at least 2 hours prior to sex</a:t>
            </a:r>
          </a:p>
          <a:p>
            <a:endParaRPr lang="en-US" dirty="0"/>
          </a:p>
          <a:p>
            <a:r>
              <a:rPr lang="en-US" dirty="0"/>
              <a:t>Clinicians who elect to provide the 2-1-1 regimen – should give no more than 30 pills without follow-up and documentation of another negative HIV test</a:t>
            </a:r>
          </a:p>
          <a:p>
            <a:pPr lvl="2"/>
            <a:r>
              <a:rPr lang="en-US" dirty="0"/>
              <a:t>Patients having sex less than once weekly will have sufficient medication to cover up to 7 intermittent sexual events. </a:t>
            </a:r>
          </a:p>
        </p:txBody>
      </p:sp>
      <p:pic>
        <p:nvPicPr>
          <p:cNvPr id="4" name="Picture 3">
            <a:extLst>
              <a:ext uri="{FF2B5EF4-FFF2-40B4-BE49-F238E27FC236}">
                <a16:creationId xmlns:a16="http://schemas.microsoft.com/office/drawing/2014/main" id="{D34394D7-EB85-468A-8A6A-832F39F029D8}"/>
              </a:ext>
            </a:extLst>
          </p:cNvPr>
          <p:cNvPicPr>
            <a:picLocks noChangeAspect="1"/>
          </p:cNvPicPr>
          <p:nvPr/>
        </p:nvPicPr>
        <p:blipFill rotWithShape="1">
          <a:blip r:embed="rId2"/>
          <a:srcRect l="38083" t="15793" r="23544" b="9774"/>
          <a:stretch/>
        </p:blipFill>
        <p:spPr>
          <a:xfrm>
            <a:off x="8458499" y="1591322"/>
            <a:ext cx="3368544" cy="3675355"/>
          </a:xfrm>
          <a:prstGeom prst="rect">
            <a:avLst/>
          </a:prstGeom>
          <a:ln w="19050">
            <a:solidFill>
              <a:schemeClr val="tx1"/>
            </a:solidFill>
          </a:ln>
        </p:spPr>
      </p:pic>
    </p:spTree>
    <p:extLst>
      <p:ext uri="{BB962C8B-B14F-4D97-AF65-F5344CB8AC3E}">
        <p14:creationId xmlns:p14="http://schemas.microsoft.com/office/powerpoint/2010/main" val="30634542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7DC3-A4F8-4B59-B11C-B054D4A4B361}"/>
              </a:ext>
            </a:extLst>
          </p:cNvPr>
          <p:cNvSpPr>
            <a:spLocks noGrp="1"/>
          </p:cNvSpPr>
          <p:nvPr>
            <p:ph type="title"/>
          </p:nvPr>
        </p:nvSpPr>
        <p:spPr/>
        <p:txBody>
          <a:bodyPr>
            <a:normAutofit/>
          </a:bodyPr>
          <a:lstStyle/>
          <a:p>
            <a:r>
              <a:rPr lang="en-US" sz="3600" dirty="0"/>
              <a:t>2-1-1 – who it is not for</a:t>
            </a:r>
          </a:p>
        </p:txBody>
      </p:sp>
      <p:sp>
        <p:nvSpPr>
          <p:cNvPr id="3" name="Content Placeholder 2">
            <a:extLst>
              <a:ext uri="{FF2B5EF4-FFF2-40B4-BE49-F238E27FC236}">
                <a16:creationId xmlns:a16="http://schemas.microsoft.com/office/drawing/2014/main" id="{1727B70D-7BD2-4D51-858D-D858F7BF54B1}"/>
              </a:ext>
            </a:extLst>
          </p:cNvPr>
          <p:cNvSpPr>
            <a:spLocks noGrp="1"/>
          </p:cNvSpPr>
          <p:nvPr>
            <p:ph type="body" sz="quarter" idx="11"/>
          </p:nvPr>
        </p:nvSpPr>
        <p:spPr/>
        <p:txBody>
          <a:bodyPr/>
          <a:lstStyle/>
          <a:p>
            <a:r>
              <a:rPr lang="en-US" sz="2400" dirty="0"/>
              <a:t>2-1-1 dosing should not be prescribed: </a:t>
            </a:r>
          </a:p>
          <a:p>
            <a:pPr lvl="2"/>
            <a:r>
              <a:rPr lang="en-US" sz="2400" dirty="0"/>
              <a:t>For populations other than adult MSM because it has been studied only in adult MSM</a:t>
            </a:r>
          </a:p>
          <a:p>
            <a:pPr lvl="2"/>
            <a:r>
              <a:rPr lang="en-US" sz="2400" dirty="0"/>
              <a:t>For MSM who it is anticipated will have difficulty adhering to a complex dosing regimen (e.g., adolescents, patient with an active substance use disorder)</a:t>
            </a:r>
          </a:p>
          <a:p>
            <a:pPr lvl="2"/>
            <a:r>
              <a:rPr lang="en-US" sz="2400" dirty="0"/>
              <a:t>With F/TAF because its use for </a:t>
            </a:r>
            <a:r>
              <a:rPr lang="en-US" sz="2400" dirty="0" err="1"/>
              <a:t>pericoital</a:t>
            </a:r>
            <a:r>
              <a:rPr lang="en-US" sz="2400" dirty="0"/>
              <a:t> dosing has not been studied; or</a:t>
            </a:r>
          </a:p>
          <a:p>
            <a:pPr lvl="2"/>
            <a:r>
              <a:rPr lang="en-US" sz="2400" dirty="0"/>
              <a:t>For MSM with active hepatitis B infection because of the danger of hepatic flares with episodic F/TDF exposure.</a:t>
            </a:r>
          </a:p>
        </p:txBody>
      </p:sp>
    </p:spTree>
    <p:extLst>
      <p:ext uri="{BB962C8B-B14F-4D97-AF65-F5344CB8AC3E}">
        <p14:creationId xmlns:p14="http://schemas.microsoft.com/office/powerpoint/2010/main" val="116280616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3460" y="1033714"/>
            <a:ext cx="11113615"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r>
              <a:rPr lang="en-US" sz="2400" dirty="0"/>
              <a:t>Updates on F/TAF (</a:t>
            </a:r>
            <a:r>
              <a:rPr lang="en-US" sz="2400" dirty="0" err="1"/>
              <a:t>Descovy</a:t>
            </a:r>
            <a:r>
              <a:rPr lang="en-US" sz="2400" dirty="0"/>
              <a:t>)</a:t>
            </a:r>
          </a:p>
          <a:p>
            <a:r>
              <a:rPr lang="en-US" sz="2400" dirty="0"/>
              <a:t>Oral </a:t>
            </a:r>
            <a:r>
              <a:rPr lang="en-US" sz="2400" dirty="0" err="1"/>
              <a:t>PrEP</a:t>
            </a:r>
            <a:r>
              <a:rPr lang="en-US" sz="2400" dirty="0"/>
              <a:t> lab monitoring</a:t>
            </a:r>
          </a:p>
          <a:p>
            <a:r>
              <a:rPr lang="en-US" sz="2400" dirty="0"/>
              <a:t>Same Day </a:t>
            </a:r>
            <a:r>
              <a:rPr lang="en-US" sz="2400" dirty="0" err="1"/>
              <a:t>PrEP</a:t>
            </a:r>
            <a:r>
              <a:rPr lang="en-US" sz="2400" dirty="0"/>
              <a:t> </a:t>
            </a:r>
          </a:p>
          <a:p>
            <a:r>
              <a:rPr lang="en-US" sz="2400" dirty="0"/>
              <a:t>“2-1-1”  / On Demand </a:t>
            </a:r>
            <a:r>
              <a:rPr lang="en-US" sz="2400" dirty="0" err="1"/>
              <a:t>PrEP</a:t>
            </a:r>
            <a:endParaRPr lang="en-US" sz="2400" dirty="0"/>
          </a:p>
          <a:p>
            <a:r>
              <a:rPr lang="en-US" sz="2400" b="1" u="sng" dirty="0" err="1"/>
              <a:t>PrEP</a:t>
            </a:r>
            <a:r>
              <a:rPr lang="en-US" sz="2400" b="1" u="sng" dirty="0"/>
              <a:t> and telehealth</a:t>
            </a:r>
          </a:p>
          <a:p>
            <a:r>
              <a:rPr lang="en-US" sz="2400" dirty="0"/>
              <a:t>Injectable </a:t>
            </a:r>
            <a:r>
              <a:rPr lang="en-US" sz="2400" dirty="0" err="1"/>
              <a:t>PrEP</a:t>
            </a:r>
            <a:endParaRPr lang="en-US" sz="2400" dirty="0"/>
          </a:p>
          <a:p>
            <a:pPr marL="0" indent="0">
              <a:buNone/>
            </a:pPr>
            <a:endParaRPr lang="en-US" dirty="0"/>
          </a:p>
        </p:txBody>
      </p:sp>
    </p:spTree>
    <p:extLst>
      <p:ext uri="{BB962C8B-B14F-4D97-AF65-F5344CB8AC3E}">
        <p14:creationId xmlns:p14="http://schemas.microsoft.com/office/powerpoint/2010/main" val="133392274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3046-2A22-467A-8773-1E9435FF8BAB}"/>
              </a:ext>
            </a:extLst>
          </p:cNvPr>
          <p:cNvSpPr>
            <a:spLocks noGrp="1"/>
          </p:cNvSpPr>
          <p:nvPr>
            <p:ph type="title"/>
          </p:nvPr>
        </p:nvSpPr>
        <p:spPr/>
        <p:txBody>
          <a:bodyPr>
            <a:normAutofit/>
          </a:bodyPr>
          <a:lstStyle/>
          <a:p>
            <a:r>
              <a:rPr lang="en-US" sz="3200" dirty="0" err="1"/>
              <a:t>PrEP</a:t>
            </a:r>
            <a:r>
              <a:rPr lang="en-US" sz="3200" dirty="0"/>
              <a:t> and telehealth considerations</a:t>
            </a:r>
          </a:p>
        </p:txBody>
      </p:sp>
      <p:sp>
        <p:nvSpPr>
          <p:cNvPr id="3" name="Content Placeholder 2">
            <a:extLst>
              <a:ext uri="{FF2B5EF4-FFF2-40B4-BE49-F238E27FC236}">
                <a16:creationId xmlns:a16="http://schemas.microsoft.com/office/drawing/2014/main" id="{FEEACB2E-FD94-44F9-B90B-29591E2D1287}"/>
              </a:ext>
            </a:extLst>
          </p:cNvPr>
          <p:cNvSpPr>
            <a:spLocks noGrp="1"/>
          </p:cNvSpPr>
          <p:nvPr>
            <p:ph type="body" sz="quarter" idx="11"/>
          </p:nvPr>
        </p:nvSpPr>
        <p:spPr>
          <a:xfrm>
            <a:off x="623460" y="1682629"/>
            <a:ext cx="8065543" cy="2986087"/>
          </a:xfrm>
        </p:spPr>
        <p:txBody>
          <a:bodyPr>
            <a:noAutofit/>
          </a:bodyPr>
          <a:lstStyle/>
          <a:p>
            <a:r>
              <a:rPr lang="en-US" sz="2000" dirty="0"/>
              <a:t>Conduct </a:t>
            </a:r>
            <a:r>
              <a:rPr lang="en-US" sz="2000" dirty="0" err="1"/>
              <a:t>PrEP</a:t>
            </a:r>
            <a:r>
              <a:rPr lang="en-US" sz="2000" dirty="0"/>
              <a:t> screening, initiation, or follow-up visits by phone or online</a:t>
            </a:r>
          </a:p>
          <a:p>
            <a:r>
              <a:rPr lang="en-US" sz="2000" dirty="0"/>
              <a:t>Obtain specimens for HIV, STI, or other </a:t>
            </a:r>
            <a:r>
              <a:rPr lang="en-US" sz="2000" dirty="0" err="1"/>
              <a:t>PrEP</a:t>
            </a:r>
            <a:r>
              <a:rPr lang="en-US" sz="2000" dirty="0"/>
              <a:t>-related laboratory tests by:</a:t>
            </a:r>
          </a:p>
          <a:p>
            <a:pPr lvl="2"/>
            <a:r>
              <a:rPr lang="en-US" sz="2000" dirty="0"/>
              <a:t>Laboratory visits for specimen collection only </a:t>
            </a:r>
          </a:p>
          <a:p>
            <a:pPr lvl="2"/>
            <a:r>
              <a:rPr lang="en-US" sz="2000" dirty="0"/>
              <a:t>Order home specimen collection kits for specified tests</a:t>
            </a:r>
          </a:p>
          <a:p>
            <a:pPr lvl="2"/>
            <a:r>
              <a:rPr lang="en-US" sz="2000" dirty="0"/>
              <a:t>For HIV testing, only if a patient has no possible access to a lab (in-person or by mail), clinicians can provide an oral swab-based self-test that the patient can conduct and report the result to the clinician (e.g., photo of the test result). </a:t>
            </a:r>
          </a:p>
          <a:p>
            <a:r>
              <a:rPr lang="en-US" sz="2000" dirty="0"/>
              <a:t>When HIV-negative status is confirmed, provide a prescription for a 90-day supply of </a:t>
            </a:r>
            <a:r>
              <a:rPr lang="en-US" sz="2000" dirty="0" err="1"/>
              <a:t>PrEP</a:t>
            </a:r>
            <a:r>
              <a:rPr lang="en-US" sz="2000" dirty="0"/>
              <a:t> medication (rather than a 30-day supply with two refills) to minimize trips to the pharmacy and to facilitate </a:t>
            </a:r>
            <a:r>
              <a:rPr lang="en-US" sz="2000" dirty="0" err="1"/>
              <a:t>PrEP</a:t>
            </a:r>
            <a:r>
              <a:rPr lang="en-US" sz="2000" dirty="0"/>
              <a:t> adherence</a:t>
            </a:r>
            <a:r>
              <a:rPr lang="en-US" sz="1600" dirty="0"/>
              <a:t>.</a:t>
            </a:r>
          </a:p>
        </p:txBody>
      </p:sp>
      <p:pic>
        <p:nvPicPr>
          <p:cNvPr id="5" name="Picture 4">
            <a:extLst>
              <a:ext uri="{FF2B5EF4-FFF2-40B4-BE49-F238E27FC236}">
                <a16:creationId xmlns:a16="http://schemas.microsoft.com/office/drawing/2014/main" id="{C318E114-F97A-455D-B12E-8927F3E8ED1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34663" y="2388093"/>
            <a:ext cx="3122430" cy="2081814"/>
          </a:xfrm>
          <a:prstGeom prst="rect">
            <a:avLst/>
          </a:prstGeom>
          <a:ln w="19050">
            <a:solidFill>
              <a:schemeClr val="tx1"/>
            </a:solidFill>
          </a:ln>
        </p:spPr>
      </p:pic>
    </p:spTree>
    <p:extLst>
      <p:ext uri="{BB962C8B-B14F-4D97-AF65-F5344CB8AC3E}">
        <p14:creationId xmlns:p14="http://schemas.microsoft.com/office/powerpoint/2010/main" val="291200573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a:xfrm>
            <a:off x="623460" y="1033714"/>
            <a:ext cx="11059024" cy="648915"/>
          </a:xfrm>
        </p:spPr>
        <p:txBody>
          <a:bodyPr>
            <a:noAutofit/>
          </a:bodyPr>
          <a:lstStyle/>
          <a:p>
            <a:r>
              <a:rPr lang="en-US" sz="3200" dirty="0"/>
              <a:t>Changes to 2021 guidelines highlighted in this presentation</a:t>
            </a:r>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p:txBody>
          <a:bodyPr/>
          <a:lstStyle/>
          <a:p>
            <a:r>
              <a:rPr lang="en-US" sz="2400" dirty="0"/>
              <a:t>Updates on F/TAF (</a:t>
            </a:r>
            <a:r>
              <a:rPr lang="en-US" sz="2400" dirty="0" err="1"/>
              <a:t>Descovy</a:t>
            </a:r>
            <a:r>
              <a:rPr lang="en-US" sz="2400" dirty="0"/>
              <a:t>)</a:t>
            </a:r>
          </a:p>
          <a:p>
            <a:r>
              <a:rPr lang="en-US" sz="2400" dirty="0"/>
              <a:t>Oral </a:t>
            </a:r>
            <a:r>
              <a:rPr lang="en-US" sz="2400" dirty="0" err="1"/>
              <a:t>PrEP</a:t>
            </a:r>
            <a:r>
              <a:rPr lang="en-US" sz="2400" dirty="0"/>
              <a:t> lab monitoring</a:t>
            </a:r>
          </a:p>
          <a:p>
            <a:r>
              <a:rPr lang="en-US" sz="2400" dirty="0"/>
              <a:t>Same Day </a:t>
            </a:r>
            <a:r>
              <a:rPr lang="en-US" sz="2400" dirty="0" err="1"/>
              <a:t>PrEP</a:t>
            </a:r>
            <a:r>
              <a:rPr lang="en-US" sz="2400" dirty="0"/>
              <a:t> </a:t>
            </a:r>
          </a:p>
          <a:p>
            <a:r>
              <a:rPr lang="en-US" sz="2400" dirty="0"/>
              <a:t>“2-1-1”  / On Demand </a:t>
            </a:r>
            <a:r>
              <a:rPr lang="en-US" sz="2400" dirty="0" err="1"/>
              <a:t>PrEP</a:t>
            </a:r>
            <a:endParaRPr lang="en-US" sz="2400" dirty="0"/>
          </a:p>
          <a:p>
            <a:r>
              <a:rPr lang="en-US" sz="2400" dirty="0" err="1"/>
              <a:t>PrEP</a:t>
            </a:r>
            <a:r>
              <a:rPr lang="en-US" sz="2400" dirty="0"/>
              <a:t> and telehealth</a:t>
            </a:r>
          </a:p>
          <a:p>
            <a:r>
              <a:rPr lang="en-US" sz="2400" b="1" u="sng" dirty="0"/>
              <a:t>Injectable </a:t>
            </a:r>
            <a:r>
              <a:rPr lang="en-US" sz="2400" b="1" u="sng" dirty="0" err="1"/>
              <a:t>PrEP</a:t>
            </a:r>
            <a:endParaRPr lang="en-US" sz="2400" b="1" u="sng" dirty="0"/>
          </a:p>
          <a:p>
            <a:pPr marL="0" indent="0">
              <a:buNone/>
            </a:pPr>
            <a:endParaRPr lang="en-US" dirty="0"/>
          </a:p>
        </p:txBody>
      </p:sp>
    </p:spTree>
    <p:extLst>
      <p:ext uri="{BB962C8B-B14F-4D97-AF65-F5344CB8AC3E}">
        <p14:creationId xmlns:p14="http://schemas.microsoft.com/office/powerpoint/2010/main" val="281014358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6174-6871-473E-AA24-EF178FAB81FE}"/>
              </a:ext>
            </a:extLst>
          </p:cNvPr>
          <p:cNvSpPr>
            <a:spLocks noGrp="1"/>
          </p:cNvSpPr>
          <p:nvPr>
            <p:ph type="title"/>
          </p:nvPr>
        </p:nvSpPr>
        <p:spPr/>
        <p:txBody>
          <a:bodyPr>
            <a:normAutofit/>
          </a:bodyPr>
          <a:lstStyle/>
          <a:p>
            <a:r>
              <a:rPr lang="en-US" sz="3200" dirty="0"/>
              <a:t>Injectable </a:t>
            </a:r>
            <a:r>
              <a:rPr lang="en-US" sz="3200" dirty="0" err="1"/>
              <a:t>PrEP</a:t>
            </a:r>
            <a:r>
              <a:rPr lang="en-US" sz="3200" dirty="0"/>
              <a:t> trials</a:t>
            </a:r>
          </a:p>
        </p:txBody>
      </p:sp>
      <p:sp>
        <p:nvSpPr>
          <p:cNvPr id="3" name="Content Placeholder 2">
            <a:extLst>
              <a:ext uri="{FF2B5EF4-FFF2-40B4-BE49-F238E27FC236}">
                <a16:creationId xmlns:a16="http://schemas.microsoft.com/office/drawing/2014/main" id="{57342B40-E8A9-4AB2-B83E-D917C92DF16E}"/>
              </a:ext>
            </a:extLst>
          </p:cNvPr>
          <p:cNvSpPr>
            <a:spLocks noGrp="1"/>
          </p:cNvSpPr>
          <p:nvPr>
            <p:ph type="body" sz="quarter" idx="11"/>
          </p:nvPr>
        </p:nvSpPr>
        <p:spPr>
          <a:xfrm>
            <a:off x="632479" y="1682629"/>
            <a:ext cx="10515163" cy="2986087"/>
          </a:xfrm>
        </p:spPr>
        <p:txBody>
          <a:bodyPr>
            <a:noAutofit/>
          </a:bodyPr>
          <a:lstStyle/>
          <a:p>
            <a:r>
              <a:rPr lang="en-US" sz="2000" dirty="0"/>
              <a:t>Safety and efficacy of LA-CAB to reduce the risk of acquiring HIV were evaluated in two randomized, double-blind trials that compared LA-CAB to F/TDF</a:t>
            </a:r>
          </a:p>
          <a:p>
            <a:r>
              <a:rPr lang="en-US" sz="2000" b="1" dirty="0"/>
              <a:t>HPTN 083 </a:t>
            </a:r>
            <a:r>
              <a:rPr lang="en-US" sz="2000" dirty="0"/>
              <a:t>included 4,566 HIV-uninfected MSM and transgender women who have sex with men </a:t>
            </a:r>
          </a:p>
          <a:p>
            <a:pPr lvl="2"/>
            <a:r>
              <a:rPr lang="en-US" sz="2000" u="sng" dirty="0"/>
              <a:t>Incidence of HIV infections</a:t>
            </a:r>
            <a:r>
              <a:rPr lang="en-US" sz="2000" dirty="0"/>
              <a:t> occurred in 52 participants</a:t>
            </a:r>
          </a:p>
          <a:p>
            <a:pPr lvl="3"/>
            <a:r>
              <a:rPr lang="en-US" sz="2000" dirty="0"/>
              <a:t>13 in the cabotegravir group (incidence 0.41 per 100 person years)</a:t>
            </a:r>
          </a:p>
          <a:p>
            <a:pPr lvl="3"/>
            <a:r>
              <a:rPr lang="en-US" sz="2000" dirty="0"/>
              <a:t>39 in the TDF-FTC group (incidence 1.22 per 100 person years)</a:t>
            </a:r>
          </a:p>
          <a:p>
            <a:r>
              <a:rPr lang="en-US" sz="2000" b="1" dirty="0"/>
              <a:t>HPTN 084 </a:t>
            </a:r>
            <a:r>
              <a:rPr lang="en-US" sz="2000" dirty="0"/>
              <a:t>included 3,224 uninfected cisgender women in SSA at risk of acquiring HIV</a:t>
            </a:r>
          </a:p>
          <a:p>
            <a:pPr lvl="2"/>
            <a:r>
              <a:rPr lang="en-US" sz="2000" u="sng" dirty="0"/>
              <a:t>Incidence of HIV infections </a:t>
            </a:r>
            <a:r>
              <a:rPr lang="en-US" sz="2000" dirty="0"/>
              <a:t>occurred in 38 participants</a:t>
            </a:r>
          </a:p>
          <a:p>
            <a:pPr lvl="3"/>
            <a:r>
              <a:rPr lang="en-US" sz="2000" dirty="0"/>
              <a:t>4 in the cabotegravir group (incidence 0.21%)</a:t>
            </a:r>
          </a:p>
          <a:p>
            <a:pPr lvl="3"/>
            <a:r>
              <a:rPr lang="en-US" sz="2000" dirty="0"/>
              <a:t>34 in the TDF-FTC group (incidence 1.79%)</a:t>
            </a:r>
          </a:p>
        </p:txBody>
      </p:sp>
      <p:sp>
        <p:nvSpPr>
          <p:cNvPr id="4" name="TextBox 3">
            <a:extLst>
              <a:ext uri="{FF2B5EF4-FFF2-40B4-BE49-F238E27FC236}">
                <a16:creationId xmlns:a16="http://schemas.microsoft.com/office/drawing/2014/main" id="{507E8AEC-B3C4-468E-ABC5-D1C25B90CDA0}"/>
              </a:ext>
            </a:extLst>
          </p:cNvPr>
          <p:cNvSpPr txBox="1"/>
          <p:nvPr/>
        </p:nvSpPr>
        <p:spPr>
          <a:xfrm>
            <a:off x="257453" y="6597193"/>
            <a:ext cx="10950434" cy="246221"/>
          </a:xfrm>
          <a:prstGeom prst="rect">
            <a:avLst/>
          </a:prstGeom>
          <a:noFill/>
        </p:spPr>
        <p:txBody>
          <a:bodyPr wrap="none" rtlCol="0">
            <a:spAutoFit/>
          </a:bodyPr>
          <a:lstStyle/>
          <a:p>
            <a:r>
              <a:rPr lang="en-US" sz="1000" dirty="0"/>
              <a:t>https://www.fda.gov/news-events/press-announcements/fda-approves-first-injectable-treatment-hiv-pre-exposure-prevention; adapted from presentation by Dr. Shira Heisler</a:t>
            </a:r>
          </a:p>
        </p:txBody>
      </p:sp>
      <p:sp>
        <p:nvSpPr>
          <p:cNvPr id="5" name="TextBox 4">
            <a:extLst>
              <a:ext uri="{FF2B5EF4-FFF2-40B4-BE49-F238E27FC236}">
                <a16:creationId xmlns:a16="http://schemas.microsoft.com/office/drawing/2014/main" id="{5EFE336F-EEA5-40DF-96F6-FBAB95483F73}"/>
              </a:ext>
            </a:extLst>
          </p:cNvPr>
          <p:cNvSpPr txBox="1"/>
          <p:nvPr/>
        </p:nvSpPr>
        <p:spPr>
          <a:xfrm>
            <a:off x="572235" y="5884332"/>
            <a:ext cx="10635652" cy="584775"/>
          </a:xfrm>
          <a:prstGeom prst="rect">
            <a:avLst/>
          </a:prstGeom>
          <a:solidFill>
            <a:srgbClr val="92D050"/>
          </a:solidFill>
          <a:ln w="19050">
            <a:solidFill>
              <a:schemeClr val="tx1"/>
            </a:solidFill>
          </a:ln>
        </p:spPr>
        <p:txBody>
          <a:bodyPr wrap="square" rtlCol="0">
            <a:spAutoFit/>
          </a:bodyPr>
          <a:lstStyle/>
          <a:p>
            <a:pPr lvl="2"/>
            <a:r>
              <a:rPr lang="en-US" sz="1600" b="1" dirty="0"/>
              <a:t>CAB-LA was superior to daily oral TDF-FTC in prevention of HIV infection </a:t>
            </a:r>
            <a:r>
              <a:rPr lang="en-US" sz="1600" dirty="0"/>
              <a:t>among MSM and transgender women (HPTN 083) and in cisgender women (HPTN 084) </a:t>
            </a:r>
          </a:p>
        </p:txBody>
      </p:sp>
    </p:spTree>
    <p:extLst>
      <p:ext uri="{BB962C8B-B14F-4D97-AF65-F5344CB8AC3E}">
        <p14:creationId xmlns:p14="http://schemas.microsoft.com/office/powerpoint/2010/main" val="355092773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6474-72F0-46FB-B20E-914E3778E08F}"/>
              </a:ext>
            </a:extLst>
          </p:cNvPr>
          <p:cNvSpPr>
            <a:spLocks noGrp="1"/>
          </p:cNvSpPr>
          <p:nvPr>
            <p:ph type="title"/>
          </p:nvPr>
        </p:nvSpPr>
        <p:spPr/>
        <p:txBody>
          <a:bodyPr>
            <a:normAutofit/>
          </a:bodyPr>
          <a:lstStyle/>
          <a:p>
            <a:r>
              <a:rPr lang="en-US" sz="3200" dirty="0"/>
              <a:t>Cabotegravir For PreP</a:t>
            </a:r>
          </a:p>
        </p:txBody>
      </p:sp>
      <p:sp>
        <p:nvSpPr>
          <p:cNvPr id="3" name="Content Placeholder 2">
            <a:extLst>
              <a:ext uri="{FF2B5EF4-FFF2-40B4-BE49-F238E27FC236}">
                <a16:creationId xmlns:a16="http://schemas.microsoft.com/office/drawing/2014/main" id="{8322C799-BAF4-463C-A39A-4F9547238582}"/>
              </a:ext>
            </a:extLst>
          </p:cNvPr>
          <p:cNvSpPr>
            <a:spLocks noGrp="1"/>
          </p:cNvSpPr>
          <p:nvPr>
            <p:ph type="body" sz="quarter" idx="11"/>
          </p:nvPr>
        </p:nvSpPr>
        <p:spPr>
          <a:xfrm>
            <a:off x="251323" y="1682629"/>
            <a:ext cx="10515163" cy="2986087"/>
          </a:xfrm>
        </p:spPr>
        <p:txBody>
          <a:bodyPr>
            <a:noAutofit/>
          </a:bodyPr>
          <a:lstStyle/>
          <a:p>
            <a:pPr lvl="1"/>
            <a:r>
              <a:rPr lang="en-US" dirty="0" err="1"/>
              <a:t>Apretude</a:t>
            </a:r>
            <a:r>
              <a:rPr lang="en-US" dirty="0"/>
              <a:t> (Cabotegravir extended-release injectable suspension) for use in </a:t>
            </a:r>
            <a:r>
              <a:rPr lang="en-US" b="1" dirty="0"/>
              <a:t>at-risk adults and adolescents weight at least 35 kg (77 </a:t>
            </a:r>
            <a:r>
              <a:rPr lang="en-US" b="1" dirty="0" err="1"/>
              <a:t>lbs</a:t>
            </a:r>
            <a:r>
              <a:rPr lang="en-US" b="1" dirty="0"/>
              <a:t>) </a:t>
            </a:r>
            <a:r>
              <a:rPr lang="en-US" dirty="0"/>
              <a:t>for pre-exposure prophylaxis (PrEP) to reduce the risk of sexually acquired HIV</a:t>
            </a:r>
          </a:p>
          <a:p>
            <a:pPr lvl="2"/>
            <a:r>
              <a:rPr lang="en-US" dirty="0"/>
              <a:t>CDC guidelines state not for &lt;18years old</a:t>
            </a:r>
          </a:p>
          <a:p>
            <a:pPr lvl="1"/>
            <a:r>
              <a:rPr lang="en-US" b="1" dirty="0"/>
              <a:t>600 mg </a:t>
            </a:r>
            <a:r>
              <a:rPr lang="en-US" dirty="0"/>
              <a:t>(3 mL) of cabotegravir </a:t>
            </a:r>
            <a:r>
              <a:rPr lang="en-US" b="1" dirty="0"/>
              <a:t>injected</a:t>
            </a:r>
            <a:r>
              <a:rPr lang="en-US" dirty="0"/>
              <a:t> into </a:t>
            </a:r>
            <a:r>
              <a:rPr lang="en-US" b="1" dirty="0"/>
              <a:t>gluteal muscle </a:t>
            </a:r>
            <a:r>
              <a:rPr lang="en-US" dirty="0"/>
              <a:t>(gluteus </a:t>
            </a:r>
            <a:r>
              <a:rPr lang="en-US" dirty="0" err="1"/>
              <a:t>medius</a:t>
            </a:r>
            <a:r>
              <a:rPr lang="en-US" dirty="0"/>
              <a:t> or gluteus maximus)</a:t>
            </a:r>
          </a:p>
          <a:p>
            <a:pPr lvl="1"/>
            <a:r>
              <a:rPr lang="en-US" dirty="0"/>
              <a:t>Given first as </a:t>
            </a:r>
            <a:r>
              <a:rPr lang="en-US" b="1" dirty="0"/>
              <a:t>2 initiation injections administered 1 month apart</a:t>
            </a:r>
            <a:r>
              <a:rPr lang="en-US" dirty="0"/>
              <a:t>, and then </a:t>
            </a:r>
            <a:r>
              <a:rPr lang="en-US" b="1" dirty="0"/>
              <a:t>every 2 months thereafter </a:t>
            </a:r>
          </a:p>
          <a:p>
            <a:pPr lvl="3"/>
            <a:r>
              <a:rPr lang="en-US" sz="1800" dirty="0"/>
              <a:t>2-inch needle for IM injections for patients with BMI of 30 or greater</a:t>
            </a:r>
          </a:p>
          <a:p>
            <a:pPr lvl="3"/>
            <a:r>
              <a:rPr lang="en-US" sz="1800" dirty="0"/>
              <a:t>1.5-inch needle for IM injections for for patients with a BMI &lt; 30 </a:t>
            </a:r>
          </a:p>
          <a:p>
            <a:pPr lvl="1"/>
            <a:r>
              <a:rPr lang="en-US" dirty="0"/>
              <a:t>30 mg daily oral cabotegravir is </a:t>
            </a:r>
            <a:r>
              <a:rPr lang="en-US" i="1" dirty="0"/>
              <a:t>optional</a:t>
            </a:r>
            <a:r>
              <a:rPr lang="en-US" dirty="0"/>
              <a:t> for a 4-week lead-in prior to injections</a:t>
            </a:r>
          </a:p>
          <a:p>
            <a:pPr lvl="2"/>
            <a:r>
              <a:rPr lang="en-US" dirty="0"/>
              <a:t>In the clinical trial of CAB injections for PrEP, patients were provided oral CAB 30 mg tablets daily for 5 weeks prior to receiving the 1</a:t>
            </a:r>
            <a:r>
              <a:rPr lang="en-US" baseline="30000" dirty="0"/>
              <a:t>st</a:t>
            </a:r>
            <a:r>
              <a:rPr lang="en-US" dirty="0"/>
              <a:t> injections</a:t>
            </a:r>
          </a:p>
          <a:p>
            <a:pPr lvl="2"/>
            <a:r>
              <a:rPr lang="en-US" dirty="0"/>
              <a:t>No safety concerns identified in oral lead-in phase, thus it is not required</a:t>
            </a:r>
          </a:p>
          <a:p>
            <a:pPr lvl="2"/>
            <a:r>
              <a:rPr lang="en-US" dirty="0"/>
              <a:t>It may be optional for patients who are especially worried about side effects  </a:t>
            </a:r>
          </a:p>
        </p:txBody>
      </p:sp>
    </p:spTree>
    <p:extLst>
      <p:ext uri="{BB962C8B-B14F-4D97-AF65-F5344CB8AC3E}">
        <p14:creationId xmlns:p14="http://schemas.microsoft.com/office/powerpoint/2010/main" val="81878453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4CA0-8B44-40D7-85FB-F99E66071335}"/>
              </a:ext>
            </a:extLst>
          </p:cNvPr>
          <p:cNvSpPr>
            <a:spLocks noGrp="1"/>
          </p:cNvSpPr>
          <p:nvPr>
            <p:ph type="title"/>
          </p:nvPr>
        </p:nvSpPr>
        <p:spPr/>
        <p:txBody>
          <a:bodyPr>
            <a:normAutofit/>
          </a:bodyPr>
          <a:lstStyle/>
          <a:p>
            <a:r>
              <a:rPr lang="en-US" sz="3200" dirty="0"/>
              <a:t>Advantages to Cabotegravir </a:t>
            </a:r>
            <a:r>
              <a:rPr lang="en-US" sz="3200" dirty="0" err="1"/>
              <a:t>PrEP</a:t>
            </a:r>
            <a:endParaRPr lang="en-US" sz="3200" dirty="0"/>
          </a:p>
        </p:txBody>
      </p:sp>
      <p:sp>
        <p:nvSpPr>
          <p:cNvPr id="3" name="Content Placeholder 2">
            <a:extLst>
              <a:ext uri="{FF2B5EF4-FFF2-40B4-BE49-F238E27FC236}">
                <a16:creationId xmlns:a16="http://schemas.microsoft.com/office/drawing/2014/main" id="{5AE5F4C6-8034-4BA3-8D97-3883DF8AD3DC}"/>
              </a:ext>
            </a:extLst>
          </p:cNvPr>
          <p:cNvSpPr>
            <a:spLocks noGrp="1"/>
          </p:cNvSpPr>
          <p:nvPr>
            <p:ph type="body" sz="quarter" idx="11"/>
          </p:nvPr>
        </p:nvSpPr>
        <p:spPr/>
        <p:txBody>
          <a:bodyPr>
            <a:normAutofit/>
          </a:bodyPr>
          <a:lstStyle/>
          <a:p>
            <a:r>
              <a:rPr lang="en-US" sz="2400" dirty="0"/>
              <a:t>Can be used in patients with renal disease</a:t>
            </a:r>
          </a:p>
          <a:p>
            <a:r>
              <a:rPr lang="en-US" sz="2400" dirty="0"/>
              <a:t>For patients who have difficulty with adherence to oral PrEP and prefer injections every 2 months </a:t>
            </a:r>
          </a:p>
        </p:txBody>
      </p:sp>
    </p:spTree>
    <p:extLst>
      <p:ext uri="{BB962C8B-B14F-4D97-AF65-F5344CB8AC3E}">
        <p14:creationId xmlns:p14="http://schemas.microsoft.com/office/powerpoint/2010/main" val="7998900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30EB-3AD6-4E54-85E6-7355E4C17E2E}"/>
              </a:ext>
            </a:extLst>
          </p:cNvPr>
          <p:cNvSpPr>
            <a:spLocks noGrp="1"/>
          </p:cNvSpPr>
          <p:nvPr>
            <p:ph type="title"/>
          </p:nvPr>
        </p:nvSpPr>
        <p:spPr/>
        <p:txBody>
          <a:bodyPr>
            <a:normAutofit/>
          </a:bodyPr>
          <a:lstStyle/>
          <a:p>
            <a:r>
              <a:rPr lang="en-US" sz="3200" dirty="0"/>
              <a:t>Disadvantages to Cabotegravir </a:t>
            </a:r>
            <a:r>
              <a:rPr lang="en-US" sz="3200" dirty="0" err="1"/>
              <a:t>PrEP</a:t>
            </a:r>
            <a:endParaRPr lang="en-US" sz="3200" dirty="0"/>
          </a:p>
        </p:txBody>
      </p:sp>
      <p:sp>
        <p:nvSpPr>
          <p:cNvPr id="3" name="Content Placeholder 2">
            <a:extLst>
              <a:ext uri="{FF2B5EF4-FFF2-40B4-BE49-F238E27FC236}">
                <a16:creationId xmlns:a16="http://schemas.microsoft.com/office/drawing/2014/main" id="{B686E96F-12D1-4BE5-8700-78EC773E75EE}"/>
              </a:ext>
            </a:extLst>
          </p:cNvPr>
          <p:cNvSpPr>
            <a:spLocks noGrp="1"/>
          </p:cNvSpPr>
          <p:nvPr>
            <p:ph type="body" sz="quarter" idx="11"/>
          </p:nvPr>
        </p:nvSpPr>
        <p:spPr/>
        <p:txBody>
          <a:bodyPr/>
          <a:lstStyle/>
          <a:p>
            <a:r>
              <a:rPr lang="en-US" sz="2400" dirty="0"/>
              <a:t>Injection site reactions</a:t>
            </a:r>
          </a:p>
          <a:p>
            <a:r>
              <a:rPr lang="en-US" sz="2400" dirty="0"/>
              <a:t>Long tail – needs consideration when stopping/discontinuing LA-CAB</a:t>
            </a:r>
          </a:p>
          <a:p>
            <a:r>
              <a:rPr lang="en-US" sz="2400" dirty="0"/>
              <a:t>Person has to come into office</a:t>
            </a:r>
          </a:p>
          <a:p>
            <a:r>
              <a:rPr lang="en-US" sz="2400" dirty="0"/>
              <a:t>Side effects occurring more frequently in participants who received LA-CAB compared to participants who received F/TDF in both HPTN 083 and HPTN 084 trials included: injection site reactions, headache, pyrexia (fever), fatigue, back pain, myalgia and rash</a:t>
            </a:r>
          </a:p>
        </p:txBody>
      </p:sp>
    </p:spTree>
    <p:extLst>
      <p:ext uri="{BB962C8B-B14F-4D97-AF65-F5344CB8AC3E}">
        <p14:creationId xmlns:p14="http://schemas.microsoft.com/office/powerpoint/2010/main" val="33440812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sz="3200" dirty="0"/>
              <a:t>Disclaimer</a:t>
            </a:r>
          </a:p>
        </p:txBody>
      </p:sp>
      <p:sp>
        <p:nvSpPr>
          <p:cNvPr id="6" name="Text Placeholder 5"/>
          <p:cNvSpPr>
            <a:spLocks noGrp="1"/>
          </p:cNvSpPr>
          <p:nvPr>
            <p:ph type="body" sz="quarter" idx="11"/>
          </p:nvPr>
        </p:nvSpPr>
        <p:spPr/>
        <p:txBody>
          <a:bodyPr lIns="91440" tIns="45720" rIns="91440" bIns="45720" anchor="t"/>
          <a:lstStyle/>
          <a:p>
            <a:pPr marL="85090"/>
            <a:r>
              <a:rPr lang="en-US" sz="2400" dirty="0">
                <a:cs typeface="Arial"/>
              </a:rPr>
              <a:t>This program is supported by the Health Resources and Services Administration (HRSA) of the U.S. Department of Health and Human Services (HHS) as part of an award totaling </a:t>
            </a:r>
            <a:r>
              <a:rPr lang="en-US" sz="2400" dirty="0"/>
              <a:t>$4,198,345 </a:t>
            </a:r>
            <a:r>
              <a:rPr lang="en-US" sz="2400" dirty="0">
                <a:cs typeface="Arial"/>
              </a:rPr>
              <a:t>with zero percentage financed with nongovernmental sources. The contents are those of the author(s) and do not necessarily represent the official views of, nor an endorsement, by HRSA, HHS or the U.S. Government.</a:t>
            </a:r>
          </a:p>
          <a:p>
            <a:pPr marL="0" indent="0">
              <a:buNone/>
            </a:pPr>
            <a:endParaRPr lang="en-US" sz="2400" dirty="0">
              <a:cs typeface="Arial"/>
            </a:endParaRPr>
          </a:p>
          <a:p>
            <a:pPr marL="85090">
              <a:spcAft>
                <a:spcPts val="0"/>
              </a:spcAft>
            </a:pPr>
            <a:r>
              <a:rPr lang="en-US" sz="2400" dirty="0">
                <a:solidFill>
                  <a:srgbClr val="000000"/>
                </a:solidFill>
                <a:latin typeface="Arial" panose="020B0604020202020204" pitchFamily="34" charset="0"/>
              </a:rPr>
              <a:t>Funding for the AIDS Research and Education Center in the School of Medicine at Wayne State University is provided in part by Michigan Department of Health and Human Services (MDHHS) Division of Communicable Diseases.</a:t>
            </a:r>
          </a:p>
          <a:p>
            <a:pPr marL="85090"/>
            <a:endParaRPr lang="en-US" dirty="0">
              <a:cs typeface="Arial"/>
            </a:endParaRPr>
          </a:p>
          <a:p>
            <a:pPr marL="85090"/>
            <a:endParaRPr lang="en-US" dirty="0">
              <a:cs typeface="Arial"/>
            </a:endParaRPr>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BF66-EC0A-4B6A-857F-18E77A0CA255}"/>
              </a:ext>
            </a:extLst>
          </p:cNvPr>
          <p:cNvSpPr>
            <a:spLocks noGrp="1"/>
          </p:cNvSpPr>
          <p:nvPr>
            <p:ph type="title"/>
          </p:nvPr>
        </p:nvSpPr>
        <p:spPr/>
        <p:txBody>
          <a:bodyPr>
            <a:normAutofit/>
          </a:bodyPr>
          <a:lstStyle/>
          <a:p>
            <a:r>
              <a:rPr lang="en-US" sz="3200" dirty="0"/>
              <a:t>Cautions with CAB Injections</a:t>
            </a:r>
          </a:p>
        </p:txBody>
      </p:sp>
      <p:sp>
        <p:nvSpPr>
          <p:cNvPr id="3" name="Content Placeholder 2">
            <a:extLst>
              <a:ext uri="{FF2B5EF4-FFF2-40B4-BE49-F238E27FC236}">
                <a16:creationId xmlns:a16="http://schemas.microsoft.com/office/drawing/2014/main" id="{6E4F21B5-2B9A-4E00-85AE-9BCECDF9E64F}"/>
              </a:ext>
            </a:extLst>
          </p:cNvPr>
          <p:cNvSpPr>
            <a:spLocks noGrp="1"/>
          </p:cNvSpPr>
          <p:nvPr>
            <p:ph type="body" sz="quarter" idx="11"/>
          </p:nvPr>
        </p:nvSpPr>
        <p:spPr>
          <a:xfrm>
            <a:off x="623460" y="1953422"/>
            <a:ext cx="10717830" cy="3737694"/>
          </a:xfrm>
        </p:spPr>
        <p:txBody>
          <a:bodyPr>
            <a:normAutofit fontScale="92500"/>
          </a:bodyPr>
          <a:lstStyle/>
          <a:p>
            <a:r>
              <a:rPr lang="en-US" sz="2000" dirty="0"/>
              <a:t>Do NOT administer or prescribe other antiretroviral medical in combination with CAB for PrEP</a:t>
            </a:r>
          </a:p>
          <a:p>
            <a:endParaRPr lang="en-US" sz="2000" dirty="0"/>
          </a:p>
          <a:p>
            <a:r>
              <a:rPr lang="en-US" sz="2000" dirty="0"/>
              <a:t>Do NOT administer CAB injections at any site </a:t>
            </a:r>
            <a:r>
              <a:rPr lang="en-US" sz="2000" i="1" dirty="0"/>
              <a:t>other than gluteal muscle </a:t>
            </a:r>
            <a:r>
              <a:rPr lang="en-US" sz="2000" dirty="0"/>
              <a:t>because the pharmacokinetics of drug absorption with injection at pother sites is unknown</a:t>
            </a:r>
          </a:p>
          <a:p>
            <a:endParaRPr lang="en-US" sz="2000" dirty="0"/>
          </a:p>
          <a:p>
            <a:r>
              <a:rPr lang="en-US" sz="2000" dirty="0"/>
              <a:t>Do NOT dispense CAB injections for use by patients for </a:t>
            </a:r>
            <a:r>
              <a:rPr lang="en-US" sz="2000" i="1" dirty="0"/>
              <a:t>home administration </a:t>
            </a:r>
            <a:r>
              <a:rPr lang="en-US" sz="2000" dirty="0"/>
              <a:t>(unless and until self-administration is FDA approved)</a:t>
            </a:r>
          </a:p>
          <a:p>
            <a:endParaRPr lang="en-US" sz="2000" dirty="0"/>
          </a:p>
          <a:p>
            <a:r>
              <a:rPr lang="en-US" sz="2000" dirty="0"/>
              <a:t>Do NOT prescribe ongoing daily oral CAB (other than for lead-in prior initiating or restarting injections) </a:t>
            </a:r>
          </a:p>
        </p:txBody>
      </p:sp>
    </p:spTree>
    <p:extLst>
      <p:ext uri="{BB962C8B-B14F-4D97-AF65-F5344CB8AC3E}">
        <p14:creationId xmlns:p14="http://schemas.microsoft.com/office/powerpoint/2010/main" val="236106758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3722-3637-48AD-B454-36A58217BE87}"/>
              </a:ext>
            </a:extLst>
          </p:cNvPr>
          <p:cNvSpPr>
            <a:spLocks noGrp="1"/>
          </p:cNvSpPr>
          <p:nvPr>
            <p:ph type="title"/>
          </p:nvPr>
        </p:nvSpPr>
        <p:spPr/>
        <p:txBody>
          <a:bodyPr>
            <a:normAutofit/>
          </a:bodyPr>
          <a:lstStyle/>
          <a:p>
            <a:r>
              <a:rPr lang="en-US" sz="3200" dirty="0"/>
              <a:t>Cabotegravir PrEP Drug Interactions </a:t>
            </a:r>
          </a:p>
        </p:txBody>
      </p:sp>
      <p:pic>
        <p:nvPicPr>
          <p:cNvPr id="7" name="Content Placeholder 6">
            <a:extLst>
              <a:ext uri="{FF2B5EF4-FFF2-40B4-BE49-F238E27FC236}">
                <a16:creationId xmlns:a16="http://schemas.microsoft.com/office/drawing/2014/main" id="{56B181DC-D8FF-4976-9E42-EA4915ECD055}"/>
              </a:ext>
            </a:extLst>
          </p:cNvPr>
          <p:cNvPicPr>
            <a:picLocks noGrp="1" noChangeAspect="1"/>
          </p:cNvPicPr>
          <p:nvPr>
            <p:ph idx="4294967295"/>
          </p:nvPr>
        </p:nvPicPr>
        <p:blipFill>
          <a:blip r:embed="rId2"/>
          <a:stretch>
            <a:fillRect/>
          </a:stretch>
        </p:blipFill>
        <p:spPr>
          <a:prstGeom prst="rect">
            <a:avLst/>
          </a:prstGeom>
          <a:ln w="28575">
            <a:solidFill>
              <a:schemeClr val="tx1"/>
            </a:solidFill>
          </a:ln>
        </p:spPr>
      </p:pic>
      <p:pic>
        <p:nvPicPr>
          <p:cNvPr id="8" name="Content Placeholder 6">
            <a:extLst>
              <a:ext uri="{FF2B5EF4-FFF2-40B4-BE49-F238E27FC236}">
                <a16:creationId xmlns:a16="http://schemas.microsoft.com/office/drawing/2014/main" id="{35122C87-45B8-4D15-A077-60E7BC9D9A34}"/>
              </a:ext>
            </a:extLst>
          </p:cNvPr>
          <p:cNvPicPr>
            <a:picLocks noChangeAspect="1"/>
          </p:cNvPicPr>
          <p:nvPr/>
        </p:nvPicPr>
        <p:blipFill>
          <a:blip r:embed="rId2"/>
          <a:stretch>
            <a:fillRect/>
          </a:stretch>
        </p:blipFill>
        <p:spPr>
          <a:xfrm>
            <a:off x="3086892" y="1806658"/>
            <a:ext cx="6018215" cy="4370237"/>
          </a:xfrm>
          <a:prstGeom prst="rect">
            <a:avLst/>
          </a:prstGeom>
          <a:ln w="28575">
            <a:solidFill>
              <a:schemeClr val="tx1"/>
            </a:solidFill>
          </a:ln>
        </p:spPr>
      </p:pic>
    </p:spTree>
    <p:extLst>
      <p:ext uri="{BB962C8B-B14F-4D97-AF65-F5344CB8AC3E}">
        <p14:creationId xmlns:p14="http://schemas.microsoft.com/office/powerpoint/2010/main" val="33516814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5C90-21AB-4398-AD1D-95F670B3052F}"/>
              </a:ext>
            </a:extLst>
          </p:cNvPr>
          <p:cNvSpPr>
            <a:spLocks noGrp="1"/>
          </p:cNvSpPr>
          <p:nvPr>
            <p:ph type="title"/>
          </p:nvPr>
        </p:nvSpPr>
        <p:spPr/>
        <p:txBody>
          <a:bodyPr>
            <a:normAutofit/>
          </a:bodyPr>
          <a:lstStyle/>
          <a:p>
            <a:r>
              <a:rPr lang="en-US" sz="3200" dirty="0"/>
              <a:t>Cabotegravir Initial PrEP Visit </a:t>
            </a:r>
          </a:p>
        </p:txBody>
      </p:sp>
      <p:sp>
        <p:nvSpPr>
          <p:cNvPr id="3" name="Content Placeholder 2">
            <a:extLst>
              <a:ext uri="{FF2B5EF4-FFF2-40B4-BE49-F238E27FC236}">
                <a16:creationId xmlns:a16="http://schemas.microsoft.com/office/drawing/2014/main" id="{8710A9C2-B7C1-4573-BD2F-F8C77B38C264}"/>
              </a:ext>
            </a:extLst>
          </p:cNvPr>
          <p:cNvSpPr>
            <a:spLocks noGrp="1"/>
          </p:cNvSpPr>
          <p:nvPr>
            <p:ph type="body" sz="quarter" idx="11"/>
          </p:nvPr>
        </p:nvSpPr>
        <p:spPr>
          <a:xfrm>
            <a:off x="623460" y="1953422"/>
            <a:ext cx="10515163" cy="4051593"/>
          </a:xfrm>
        </p:spPr>
        <p:txBody>
          <a:bodyPr>
            <a:normAutofit fontScale="25000" lnSpcReduction="20000"/>
          </a:bodyPr>
          <a:lstStyle/>
          <a:p>
            <a:r>
              <a:rPr lang="en-US" sz="7200" dirty="0"/>
              <a:t>Must ensure that patient doesn’t have acute or chronic HIV infections</a:t>
            </a:r>
          </a:p>
          <a:p>
            <a:pPr lvl="2"/>
            <a:r>
              <a:rPr lang="en-US" sz="7200" dirty="0"/>
              <a:t>Because of the long duration of drug exposure or </a:t>
            </a:r>
            <a:r>
              <a:rPr lang="en-US" sz="7200" b="1" dirty="0"/>
              <a:t>“long tail” </a:t>
            </a:r>
            <a:r>
              <a:rPr lang="en-US" sz="7200" dirty="0"/>
              <a:t>following injection of CAB, exclusion of acute HIV is necessary with the most sensitive test, an </a:t>
            </a:r>
            <a:r>
              <a:rPr lang="en-US" sz="7200" b="1" dirty="0"/>
              <a:t>HIV-1 RNA Assay </a:t>
            </a:r>
          </a:p>
          <a:p>
            <a:pPr lvl="2"/>
            <a:r>
              <a:rPr lang="en-US" sz="7200" dirty="0"/>
              <a:t>If you wish to provide injection at the first PrEP evaluation visit based on rapid HIV Ag/Ab test, blood should always be drawn for laboratory confirmatory testing that includes HIV RNA assay </a:t>
            </a:r>
          </a:p>
          <a:p>
            <a:r>
              <a:rPr lang="en-US" sz="7200" dirty="0"/>
              <a:t>Patients who have been taking daily oral PrEP can initiate CAB injections as soon as HIV-1 RNA results confirm they remain HIV negative</a:t>
            </a:r>
          </a:p>
          <a:p>
            <a:r>
              <a:rPr lang="en-US" sz="7200" dirty="0"/>
              <a:t>All CAB PrEP patients should have </a:t>
            </a:r>
            <a:r>
              <a:rPr lang="en-US" sz="7200" b="1" dirty="0"/>
              <a:t>baseline STI testing </a:t>
            </a:r>
          </a:p>
          <a:p>
            <a:r>
              <a:rPr lang="en-US" sz="7200" b="1" dirty="0"/>
              <a:t>Labs </a:t>
            </a:r>
            <a:r>
              <a:rPr lang="en-US" sz="7200" b="1" u="sng" dirty="0"/>
              <a:t>NOT</a:t>
            </a:r>
            <a:r>
              <a:rPr lang="en-US" sz="7200" b="1" dirty="0"/>
              <a:t> Indicated:</a:t>
            </a:r>
          </a:p>
          <a:p>
            <a:pPr lvl="2"/>
            <a:r>
              <a:rPr lang="en-US" sz="7200" dirty="0"/>
              <a:t>Creatinine, estimated creatinine clearance </a:t>
            </a:r>
          </a:p>
          <a:p>
            <a:pPr lvl="2"/>
            <a:r>
              <a:rPr lang="en-US" sz="7200" dirty="0"/>
              <a:t>Hepatitis B serology</a:t>
            </a:r>
          </a:p>
          <a:p>
            <a:pPr lvl="2"/>
            <a:r>
              <a:rPr lang="en-US" sz="7200" dirty="0"/>
              <a:t>Lipid panels</a:t>
            </a:r>
          </a:p>
          <a:p>
            <a:pPr lvl="2"/>
            <a:r>
              <a:rPr lang="en-US" sz="7200" dirty="0"/>
              <a:t>Liver Functions Tests </a:t>
            </a:r>
          </a:p>
          <a:p>
            <a:endParaRPr lang="en-US" sz="2400" b="1" dirty="0"/>
          </a:p>
          <a:p>
            <a:endParaRPr lang="en-US" dirty="0"/>
          </a:p>
        </p:txBody>
      </p:sp>
    </p:spTree>
    <p:extLst>
      <p:ext uri="{BB962C8B-B14F-4D97-AF65-F5344CB8AC3E}">
        <p14:creationId xmlns:p14="http://schemas.microsoft.com/office/powerpoint/2010/main" val="381212656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C81F-0FCB-41F9-9B6A-6C8B1BCEF48F}"/>
              </a:ext>
            </a:extLst>
          </p:cNvPr>
          <p:cNvSpPr>
            <a:spLocks noGrp="1"/>
          </p:cNvSpPr>
          <p:nvPr>
            <p:ph type="title"/>
          </p:nvPr>
        </p:nvSpPr>
        <p:spPr/>
        <p:txBody>
          <a:bodyPr>
            <a:normAutofit/>
          </a:bodyPr>
          <a:lstStyle/>
          <a:p>
            <a:r>
              <a:rPr lang="en-US" sz="3200" dirty="0"/>
              <a:t>Other lab monitoring changes injectable </a:t>
            </a:r>
            <a:r>
              <a:rPr lang="en-US" sz="3200" dirty="0" err="1"/>
              <a:t>PrEP</a:t>
            </a:r>
            <a:endParaRPr lang="en-US" sz="3200" dirty="0"/>
          </a:p>
        </p:txBody>
      </p:sp>
      <p:sp>
        <p:nvSpPr>
          <p:cNvPr id="3" name="Content Placeholder 2">
            <a:extLst>
              <a:ext uri="{FF2B5EF4-FFF2-40B4-BE49-F238E27FC236}">
                <a16:creationId xmlns:a16="http://schemas.microsoft.com/office/drawing/2014/main" id="{A31A3DD9-2C06-41A0-92D2-39F841D39609}"/>
              </a:ext>
            </a:extLst>
          </p:cNvPr>
          <p:cNvSpPr>
            <a:spLocks noGrp="1"/>
          </p:cNvSpPr>
          <p:nvPr>
            <p:ph type="body" sz="quarter" idx="11"/>
          </p:nvPr>
        </p:nvSpPr>
        <p:spPr>
          <a:xfrm>
            <a:off x="623460" y="1953422"/>
            <a:ext cx="10515163" cy="3669456"/>
          </a:xfrm>
        </p:spPr>
        <p:txBody>
          <a:bodyPr>
            <a:normAutofit/>
          </a:bodyPr>
          <a:lstStyle/>
          <a:p>
            <a:pPr marL="0" indent="0">
              <a:buNone/>
            </a:pPr>
            <a:br>
              <a:rPr lang="en-US" sz="2000" dirty="0"/>
            </a:br>
            <a:r>
              <a:rPr lang="en-US" sz="2000" dirty="0"/>
              <a:t>Because the FDA approved CAB for </a:t>
            </a:r>
            <a:r>
              <a:rPr lang="en-US" sz="2000" dirty="0" err="1"/>
              <a:t>PrEP</a:t>
            </a:r>
            <a:r>
              <a:rPr lang="en-US" sz="2000" dirty="0"/>
              <a:t> in 2021, the updated CDC guidelines includes a new section that details the ongoing assessments and follow-up schedule for patients taking CAB.</a:t>
            </a:r>
          </a:p>
          <a:p>
            <a:r>
              <a:rPr lang="en-US" sz="2000" dirty="0"/>
              <a:t>Regular kidney, triglyceride, or cholesterol assessments are </a:t>
            </a:r>
            <a:r>
              <a:rPr lang="en-US" sz="2000" u="sng" dirty="0"/>
              <a:t>not</a:t>
            </a:r>
            <a:r>
              <a:rPr lang="en-US" sz="2000" dirty="0"/>
              <a:t> needed for patients taking CAB as they are for patients taking oral </a:t>
            </a:r>
            <a:r>
              <a:rPr lang="en-US" sz="2000" dirty="0" err="1"/>
              <a:t>PrEP.</a:t>
            </a:r>
            <a:endParaRPr lang="en-US" sz="2000" dirty="0"/>
          </a:p>
          <a:p>
            <a:r>
              <a:rPr lang="en-US" sz="2000" dirty="0"/>
              <a:t>The follow-up schedule for recommended assessments is different for CAB users:</a:t>
            </a:r>
          </a:p>
          <a:p>
            <a:pPr lvl="1"/>
            <a:r>
              <a:rPr lang="en-US" sz="2000" dirty="0"/>
              <a:t>HIV testing every 2 months (at each injection visit)</a:t>
            </a:r>
          </a:p>
          <a:p>
            <a:pPr lvl="1"/>
            <a:r>
              <a:rPr lang="en-US" sz="2000" dirty="0"/>
              <a:t>STI testing every 4 months (at every other injection visit)</a:t>
            </a:r>
          </a:p>
          <a:p>
            <a:endParaRPr lang="en-US" dirty="0"/>
          </a:p>
          <a:p>
            <a:endParaRPr lang="en-US" dirty="0"/>
          </a:p>
        </p:txBody>
      </p:sp>
    </p:spTree>
    <p:extLst>
      <p:ext uri="{BB962C8B-B14F-4D97-AF65-F5344CB8AC3E}">
        <p14:creationId xmlns:p14="http://schemas.microsoft.com/office/powerpoint/2010/main" val="77779461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CB47-5D97-463B-8322-F9C19038E8A9}"/>
              </a:ext>
            </a:extLst>
          </p:cNvPr>
          <p:cNvSpPr>
            <a:spLocks noGrp="1"/>
          </p:cNvSpPr>
          <p:nvPr>
            <p:ph type="title"/>
          </p:nvPr>
        </p:nvSpPr>
        <p:spPr>
          <a:xfrm>
            <a:off x="624053" y="1046681"/>
            <a:ext cx="10949248" cy="648915"/>
          </a:xfrm>
        </p:spPr>
        <p:txBody>
          <a:bodyPr>
            <a:normAutofit fontScale="90000"/>
          </a:bodyPr>
          <a:lstStyle/>
          <a:p>
            <a:r>
              <a:rPr lang="en-US" sz="3200" dirty="0"/>
              <a:t>Clinical Follow-Up and Monitoring for Cabotegravir PrEP Patients </a:t>
            </a:r>
          </a:p>
        </p:txBody>
      </p:sp>
      <p:sp>
        <p:nvSpPr>
          <p:cNvPr id="7" name="Control 1">
            <a:extLst>
              <a:ext uri="{FF2B5EF4-FFF2-40B4-BE49-F238E27FC236}">
                <a16:creationId xmlns:a16="http://schemas.microsoft.com/office/drawing/2014/main" id="{9F419CFA-1A55-450B-AF65-8B998D858C69}"/>
              </a:ext>
            </a:extLst>
          </p:cNvPr>
          <p:cNvSpPr>
            <a:spLocks noChangeArrowheads="1" noChangeShapeType="1"/>
          </p:cNvSpPr>
          <p:nvPr/>
        </p:nvSpPr>
        <p:spPr bwMode="auto">
          <a:xfrm>
            <a:off x="1795463" y="13046075"/>
            <a:ext cx="8061325" cy="29257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9" name="Control 2">
            <a:extLst>
              <a:ext uri="{FF2B5EF4-FFF2-40B4-BE49-F238E27FC236}">
                <a16:creationId xmlns:a16="http://schemas.microsoft.com/office/drawing/2014/main" id="{C96B8368-4D99-425C-8C9E-E9A797F31F7C}"/>
              </a:ext>
            </a:extLst>
          </p:cNvPr>
          <p:cNvSpPr>
            <a:spLocks noChangeArrowheads="1" noChangeShapeType="1"/>
          </p:cNvSpPr>
          <p:nvPr/>
        </p:nvSpPr>
        <p:spPr bwMode="auto">
          <a:xfrm>
            <a:off x="1795463" y="13046075"/>
            <a:ext cx="8061325" cy="29257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10" name="Table 9">
            <a:extLst>
              <a:ext uri="{FF2B5EF4-FFF2-40B4-BE49-F238E27FC236}">
                <a16:creationId xmlns:a16="http://schemas.microsoft.com/office/drawing/2014/main" id="{0566BFDE-1510-479D-B5B8-C5FC0948FA32}"/>
              </a:ext>
            </a:extLst>
          </p:cNvPr>
          <p:cNvGraphicFramePr>
            <a:graphicFrameLocks noGrp="1"/>
          </p:cNvGraphicFramePr>
          <p:nvPr>
            <p:extLst>
              <p:ext uri="{D42A27DB-BD31-4B8C-83A1-F6EECF244321}">
                <p14:modId xmlns:p14="http://schemas.microsoft.com/office/powerpoint/2010/main" val="2131697563"/>
              </p:ext>
            </p:extLst>
          </p:nvPr>
        </p:nvGraphicFramePr>
        <p:xfrm>
          <a:off x="1313971" y="1886987"/>
          <a:ext cx="8661879" cy="3475475"/>
        </p:xfrm>
        <a:graphic>
          <a:graphicData uri="http://schemas.openxmlformats.org/drawingml/2006/table">
            <a:tbl>
              <a:tblPr/>
              <a:tblGrid>
                <a:gridCol w="1402093">
                  <a:extLst>
                    <a:ext uri="{9D8B030D-6E8A-4147-A177-3AD203B41FA5}">
                      <a16:colId xmlns:a16="http://schemas.microsoft.com/office/drawing/2014/main" val="1854115018"/>
                    </a:ext>
                  </a:extLst>
                </a:gridCol>
                <a:gridCol w="1459118">
                  <a:extLst>
                    <a:ext uri="{9D8B030D-6E8A-4147-A177-3AD203B41FA5}">
                      <a16:colId xmlns:a16="http://schemas.microsoft.com/office/drawing/2014/main" val="3820596541"/>
                    </a:ext>
                  </a:extLst>
                </a:gridCol>
                <a:gridCol w="880924">
                  <a:extLst>
                    <a:ext uri="{9D8B030D-6E8A-4147-A177-3AD203B41FA5}">
                      <a16:colId xmlns:a16="http://schemas.microsoft.com/office/drawing/2014/main" val="800749503"/>
                    </a:ext>
                  </a:extLst>
                </a:gridCol>
                <a:gridCol w="829562">
                  <a:extLst>
                    <a:ext uri="{9D8B030D-6E8A-4147-A177-3AD203B41FA5}">
                      <a16:colId xmlns:a16="http://schemas.microsoft.com/office/drawing/2014/main" val="33770193"/>
                    </a:ext>
                  </a:extLst>
                </a:gridCol>
                <a:gridCol w="876571">
                  <a:extLst>
                    <a:ext uri="{9D8B030D-6E8A-4147-A177-3AD203B41FA5}">
                      <a16:colId xmlns:a16="http://schemas.microsoft.com/office/drawing/2014/main" val="3518730512"/>
                    </a:ext>
                  </a:extLst>
                </a:gridCol>
                <a:gridCol w="1005141">
                  <a:extLst>
                    <a:ext uri="{9D8B030D-6E8A-4147-A177-3AD203B41FA5}">
                      <a16:colId xmlns:a16="http://schemas.microsoft.com/office/drawing/2014/main" val="519267899"/>
                    </a:ext>
                  </a:extLst>
                </a:gridCol>
                <a:gridCol w="929189">
                  <a:extLst>
                    <a:ext uri="{9D8B030D-6E8A-4147-A177-3AD203B41FA5}">
                      <a16:colId xmlns:a16="http://schemas.microsoft.com/office/drawing/2014/main" val="2158119812"/>
                    </a:ext>
                  </a:extLst>
                </a:gridCol>
                <a:gridCol w="1279281">
                  <a:extLst>
                    <a:ext uri="{9D8B030D-6E8A-4147-A177-3AD203B41FA5}">
                      <a16:colId xmlns:a16="http://schemas.microsoft.com/office/drawing/2014/main" val="3969040944"/>
                    </a:ext>
                  </a:extLst>
                </a:gridCol>
              </a:tblGrid>
              <a:tr h="325461">
                <a:tc gridSpan="8">
                  <a:txBody>
                    <a:bodyPr/>
                    <a:lstStyle/>
                    <a:p>
                      <a:pPr marR="0" indent="0" algn="l" rtl="0">
                        <a:lnSpc>
                          <a:spcPct val="119000"/>
                        </a:lnSpc>
                        <a:spcBef>
                          <a:spcPts val="0"/>
                        </a:spcBef>
                        <a:spcAft>
                          <a:spcPts val="600"/>
                        </a:spcAft>
                      </a:pPr>
                      <a:r>
                        <a:rPr lang="en-US" sz="1400" b="1" kern="1400" dirty="0">
                          <a:ln>
                            <a:noFill/>
                          </a:ln>
                          <a:solidFill>
                            <a:srgbClr val="085296"/>
                          </a:solidFill>
                          <a:effectLst/>
                          <a:latin typeface="Arial" panose="020B0604020202020204" pitchFamily="34" charset="0"/>
                        </a:rPr>
                        <a:t> </a:t>
                      </a:r>
                      <a:r>
                        <a:rPr lang="en-US" sz="1200" b="1" kern="1400" dirty="0">
                          <a:ln>
                            <a:noFill/>
                          </a:ln>
                          <a:solidFill>
                            <a:srgbClr val="000000"/>
                          </a:solidFill>
                          <a:effectLst/>
                          <a:latin typeface="Arial" panose="020B0604020202020204" pitchFamily="34" charset="0"/>
                        </a:rPr>
                        <a:t>Injectable </a:t>
                      </a:r>
                      <a:r>
                        <a:rPr lang="en-US" sz="1200" b="1" kern="1400" dirty="0" err="1">
                          <a:ln>
                            <a:noFill/>
                          </a:ln>
                          <a:solidFill>
                            <a:srgbClr val="000000"/>
                          </a:solidFill>
                          <a:effectLst/>
                          <a:latin typeface="Arial" panose="020B0604020202020204" pitchFamily="34" charset="0"/>
                        </a:rPr>
                        <a:t>PrEP</a:t>
                      </a:r>
                      <a:r>
                        <a:rPr lang="en-US" sz="1200" b="1" kern="1400" dirty="0">
                          <a:ln>
                            <a:noFill/>
                          </a:ln>
                          <a:solidFill>
                            <a:srgbClr val="000000"/>
                          </a:solidFill>
                          <a:effectLst/>
                          <a:latin typeface="Arial" panose="020B0604020202020204" pitchFamily="34" charset="0"/>
                        </a:rPr>
                        <a:t> Follow-Up</a:t>
                      </a:r>
                      <a:endParaRPr lang="en-US" sz="1000" kern="1400" dirty="0">
                        <a:ln>
                          <a:noFill/>
                        </a:ln>
                        <a:solidFill>
                          <a:srgbClr val="000000"/>
                        </a:solidFill>
                        <a:effectLst/>
                        <a:latin typeface="Calibri" panose="020F0502020204030204" pitchFamily="34" charset="0"/>
                      </a:endParaRPr>
                    </a:p>
                  </a:txBody>
                  <a:tcPr marL="36277" marR="36277" marT="36277" marB="36277">
                    <a:lnL w="38100" cap="flat" cmpd="sng" algn="ctr">
                      <a:solidFill>
                        <a:srgbClr val="5B9BD5"/>
                      </a:solidFill>
                      <a:prstDash val="solid"/>
                      <a:round/>
                      <a:headEnd type="none" w="med" len="med"/>
                      <a:tailEnd type="none" w="med" len="med"/>
                    </a:lnL>
                    <a:lnR w="381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38100" cap="flat" cmpd="sng" algn="ctr">
                      <a:solidFill>
                        <a:srgbClr val="5B9B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4157553"/>
                  </a:ext>
                </a:extLst>
              </a:tr>
              <a:tr h="278542">
                <a:tc gridSpan="8">
                  <a:txBody>
                    <a:bodyPr/>
                    <a:lstStyle/>
                    <a:p>
                      <a:pPr marR="0" indent="0" algn="ctr" rtl="0">
                        <a:lnSpc>
                          <a:spcPct val="119000"/>
                        </a:lnSpc>
                        <a:spcBef>
                          <a:spcPts val="0"/>
                        </a:spcBef>
                        <a:spcAft>
                          <a:spcPts val="600"/>
                        </a:spcAft>
                      </a:pPr>
                      <a:r>
                        <a:rPr lang="en-US" sz="1200" b="1" kern="1400">
                          <a:ln>
                            <a:noFill/>
                          </a:ln>
                          <a:solidFill>
                            <a:srgbClr val="000000"/>
                          </a:solidFill>
                          <a:effectLst/>
                          <a:latin typeface="Arial" panose="020B0604020202020204" pitchFamily="34" charset="0"/>
                        </a:rPr>
                        <a:t>Timing of CAB PrEP Associated Labs</a:t>
                      </a:r>
                      <a:endParaRPr lang="en-US" sz="1000" kern="1400">
                        <a:ln>
                          <a:noFill/>
                        </a:ln>
                        <a:solidFill>
                          <a:srgbClr val="000000"/>
                        </a:solidFill>
                        <a:effectLst/>
                        <a:latin typeface="Calibri" panose="020F0502020204030204" pitchFamily="34" charset="0"/>
                      </a:endParaRPr>
                    </a:p>
                  </a:txBody>
                  <a:tcPr marL="36277" marR="36277" marT="36277" marB="36277">
                    <a:lnL w="38100" cap="flat" cmpd="sng" algn="ctr">
                      <a:solidFill>
                        <a:srgbClr val="5B9BD5"/>
                      </a:solidFill>
                      <a:prstDash val="solid"/>
                      <a:round/>
                      <a:headEnd type="none" w="med" len="med"/>
                      <a:tailEnd type="none" w="med" len="med"/>
                    </a:lnL>
                    <a:lnR w="381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38100" cap="flat" cmpd="sng" algn="ctr">
                      <a:solidFill>
                        <a:srgbClr val="5B9B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0367489"/>
                  </a:ext>
                </a:extLst>
              </a:tr>
              <a:tr h="428090">
                <a:tc>
                  <a:txBody>
                    <a:bodyPr/>
                    <a:lstStyle/>
                    <a:p>
                      <a:pPr marR="0" indent="0" algn="ctr" rtl="0">
                        <a:lnSpc>
                          <a:spcPct val="119000"/>
                        </a:lnSpc>
                        <a:spcBef>
                          <a:spcPts val="0"/>
                        </a:spcBef>
                        <a:spcAft>
                          <a:spcPts val="600"/>
                        </a:spcAft>
                      </a:pPr>
                      <a:r>
                        <a:rPr lang="en-US" sz="1200" b="1" kern="1400">
                          <a:ln>
                            <a:noFill/>
                          </a:ln>
                          <a:solidFill>
                            <a:srgbClr val="000000"/>
                          </a:solidFill>
                          <a:effectLst/>
                          <a:latin typeface="Arial" panose="020B0604020202020204" pitchFamily="34" charset="0"/>
                        </a:rPr>
                        <a:t>Test </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Screening/Baseline</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1000" b="1" kern="1400" dirty="0">
                          <a:ln>
                            <a:noFill/>
                          </a:ln>
                          <a:solidFill>
                            <a:srgbClr val="000000"/>
                          </a:solidFill>
                          <a:effectLst/>
                          <a:latin typeface="Arial" panose="020B0604020202020204" pitchFamily="34" charset="0"/>
                        </a:rPr>
                        <a:t>1 month visit</a:t>
                      </a:r>
                      <a:endParaRPr lang="en-US" sz="1000" kern="1400" dirty="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Q2 months</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Q4 months</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Q6 months</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Q12 months</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When stopping CAB</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381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4047667737"/>
                  </a:ext>
                </a:extLst>
              </a:tr>
              <a:tr h="307615">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HIV Ag/Ab</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3366740535"/>
                  </a:ext>
                </a:extLst>
              </a:tr>
              <a:tr h="286861">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HIV-1 RNA</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1265592061"/>
                  </a:ext>
                </a:extLst>
              </a:tr>
              <a:tr h="504279">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Syphilis</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MSM/TGW^</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Heterosexually active women &amp; men only</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MSM/TGW</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2014856610"/>
                  </a:ext>
                </a:extLst>
              </a:tr>
              <a:tr h="504279">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Gonorrhea</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MSM/TGW</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Heterosexually active women &amp; men only</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MSM/TGW</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3041165643"/>
                  </a:ext>
                </a:extLst>
              </a:tr>
              <a:tr h="504279">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Chlamydia</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MSM/TGW</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Heterosexually active women &amp; men only</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Heterosexually active women &amp; men only</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MSM/TGW</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1802657485"/>
                  </a:ext>
                </a:extLst>
              </a:tr>
              <a:tr h="336069">
                <a:tc>
                  <a:txBody>
                    <a:bodyPr/>
                    <a:lstStyle/>
                    <a:p>
                      <a:pPr marR="0" indent="0" algn="ctr" rtl="0">
                        <a:lnSpc>
                          <a:spcPct val="119000"/>
                        </a:lnSpc>
                        <a:spcBef>
                          <a:spcPts val="0"/>
                        </a:spcBef>
                        <a:spcAft>
                          <a:spcPts val="600"/>
                        </a:spcAft>
                      </a:pPr>
                      <a:r>
                        <a:rPr lang="en-US" sz="1000" b="1" kern="1400">
                          <a:ln>
                            <a:noFill/>
                          </a:ln>
                          <a:solidFill>
                            <a:srgbClr val="000000"/>
                          </a:solidFill>
                          <a:effectLst/>
                          <a:latin typeface="Arial" panose="020B0604020202020204" pitchFamily="34" charset="0"/>
                        </a:rPr>
                        <a:t>Hep C serology</a:t>
                      </a:r>
                      <a:endParaRPr lang="en-US" sz="1000" kern="1400">
                        <a:ln>
                          <a:noFill/>
                        </a:ln>
                        <a:solidFill>
                          <a:srgbClr val="000000"/>
                        </a:solidFill>
                        <a:effectLst/>
                        <a:latin typeface="Calibri" panose="020F0502020204030204" pitchFamily="34" charset="0"/>
                      </a:endParaRPr>
                    </a:p>
                  </a:txBody>
                  <a:tcPr marL="36277" marR="36277" marT="36277" marB="36277"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a:noFill/>
                    </a:lnB>
                    <a:solidFill>
                      <a:srgbClr val="FFFFFF"/>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X</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Arial" panose="020B0604020202020204" pitchFamily="34" charset="0"/>
                        </a:rPr>
                        <a:t> </a:t>
                      </a:r>
                      <a:endParaRPr lang="en-US" sz="1000" kern="1400" dirty="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MSM, TGW, PWID</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a:ln>
                            <a:noFill/>
                          </a:ln>
                          <a:solidFill>
                            <a:srgbClr val="000000"/>
                          </a:solidFill>
                          <a:effectLst/>
                          <a:latin typeface="Arial" panose="020B0604020202020204" pitchFamily="34" charset="0"/>
                        </a:rPr>
                        <a:t> </a:t>
                      </a:r>
                      <a:endParaRPr lang="en-US" sz="1000" kern="140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tc>
                  <a:txBody>
                    <a:bodyPr/>
                    <a:lstStyle/>
                    <a:p>
                      <a:pPr marR="0" indent="0" algn="ctr" rtl="0">
                        <a:lnSpc>
                          <a:spcPct val="119000"/>
                        </a:lnSpc>
                        <a:spcBef>
                          <a:spcPts val="0"/>
                        </a:spcBef>
                        <a:spcAft>
                          <a:spcPts val="600"/>
                        </a:spcAft>
                      </a:pPr>
                      <a:r>
                        <a:rPr lang="en-US" sz="800" kern="1400" dirty="0">
                          <a:ln>
                            <a:noFill/>
                          </a:ln>
                          <a:solidFill>
                            <a:srgbClr val="000000"/>
                          </a:solidFill>
                          <a:effectLst/>
                          <a:latin typeface="Arial" panose="020B0604020202020204" pitchFamily="34" charset="0"/>
                        </a:rPr>
                        <a:t> </a:t>
                      </a:r>
                      <a:endParaRPr lang="en-US" sz="1000" kern="1400" dirty="0">
                        <a:ln>
                          <a:noFill/>
                        </a:ln>
                        <a:solidFill>
                          <a:srgbClr val="000000"/>
                        </a:solidFill>
                        <a:effectLst/>
                        <a:latin typeface="Calibri" panose="020F0502020204030204" pitchFamily="34" charset="0"/>
                      </a:endParaRPr>
                    </a:p>
                  </a:txBody>
                  <a:tcPr marL="36277" marR="36277" marT="36277" marB="36277"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FEBF7"/>
                    </a:solidFill>
                  </a:tcPr>
                </a:tc>
                <a:extLst>
                  <a:ext uri="{0D108BD9-81ED-4DB2-BD59-A6C34878D82A}">
                    <a16:rowId xmlns:a16="http://schemas.microsoft.com/office/drawing/2014/main" val="2835617367"/>
                  </a:ext>
                </a:extLst>
              </a:tr>
            </a:tbl>
          </a:graphicData>
        </a:graphic>
      </p:graphicFrame>
      <p:sp>
        <p:nvSpPr>
          <p:cNvPr id="11" name="Control 3">
            <a:extLst>
              <a:ext uri="{FF2B5EF4-FFF2-40B4-BE49-F238E27FC236}">
                <a16:creationId xmlns:a16="http://schemas.microsoft.com/office/drawing/2014/main" id="{A9432C0F-D96B-4C9D-BF51-46E43614E60F}"/>
              </a:ext>
            </a:extLst>
          </p:cNvPr>
          <p:cNvSpPr>
            <a:spLocks noChangeArrowheads="1" noChangeShapeType="1"/>
          </p:cNvSpPr>
          <p:nvPr/>
        </p:nvSpPr>
        <p:spPr bwMode="auto">
          <a:xfrm>
            <a:off x="1914525" y="13027025"/>
            <a:ext cx="8061325" cy="2925763"/>
          </a:xfrm>
          <a:prstGeom prst="rect">
            <a:avLst/>
          </a:prstGeom>
          <a:no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134075373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E55C-4E70-4A36-A2C3-B437E6AEFA84}"/>
              </a:ext>
            </a:extLst>
          </p:cNvPr>
          <p:cNvSpPr>
            <a:spLocks noGrp="1"/>
          </p:cNvSpPr>
          <p:nvPr>
            <p:ph type="title"/>
          </p:nvPr>
        </p:nvSpPr>
        <p:spPr/>
        <p:txBody>
          <a:bodyPr>
            <a:normAutofit/>
          </a:bodyPr>
          <a:lstStyle/>
          <a:p>
            <a:r>
              <a:rPr lang="en-US" sz="3200" dirty="0"/>
              <a:t>Discontinuing or Restarting CAB PrEP</a:t>
            </a:r>
          </a:p>
        </p:txBody>
      </p:sp>
      <p:sp>
        <p:nvSpPr>
          <p:cNvPr id="3" name="Content Placeholder 2">
            <a:extLst>
              <a:ext uri="{FF2B5EF4-FFF2-40B4-BE49-F238E27FC236}">
                <a16:creationId xmlns:a16="http://schemas.microsoft.com/office/drawing/2014/main" id="{801C8EDA-8F5F-48FF-9EA9-A338D220E193}"/>
              </a:ext>
            </a:extLst>
          </p:cNvPr>
          <p:cNvSpPr>
            <a:spLocks noGrp="1"/>
          </p:cNvSpPr>
          <p:nvPr>
            <p:ph type="body" sz="quarter" idx="11"/>
          </p:nvPr>
        </p:nvSpPr>
        <p:spPr>
          <a:xfrm>
            <a:off x="623460" y="1953422"/>
            <a:ext cx="10515163" cy="3764990"/>
          </a:xfrm>
        </p:spPr>
        <p:txBody>
          <a:bodyPr>
            <a:normAutofit lnSpcReduction="10000"/>
          </a:bodyPr>
          <a:lstStyle/>
          <a:p>
            <a:r>
              <a:rPr lang="en-US" sz="2600" dirty="0"/>
              <a:t>CAB level </a:t>
            </a:r>
            <a:r>
              <a:rPr lang="en-US" sz="2600" b="1" dirty="0"/>
              <a:t>slowly wane </a:t>
            </a:r>
            <a:r>
              <a:rPr lang="en-US" sz="2600" dirty="0"/>
              <a:t>over many months after injections are discontinued</a:t>
            </a:r>
          </a:p>
          <a:p>
            <a:r>
              <a:rPr lang="en-US" sz="2600" dirty="0"/>
              <a:t>At some point during this </a:t>
            </a:r>
            <a:r>
              <a:rPr lang="en-US" sz="2600" b="1" dirty="0"/>
              <a:t>“tail” phase</a:t>
            </a:r>
            <a:r>
              <a:rPr lang="en-US" sz="2600" dirty="0"/>
              <a:t>, CAB levels will fall bellow a protective threshold and persist for some time at non-protective levels, exposing the patient to the risk of HIV acquisition </a:t>
            </a:r>
          </a:p>
          <a:p>
            <a:pPr lvl="2"/>
            <a:r>
              <a:rPr lang="en-US" sz="2200" dirty="0"/>
              <a:t>These lower level of CAB may </a:t>
            </a:r>
            <a:r>
              <a:rPr lang="en-US" sz="2200" b="1" dirty="0"/>
              <a:t>confer resistance </a:t>
            </a:r>
            <a:r>
              <a:rPr lang="en-US" sz="2200" dirty="0"/>
              <a:t>to CAB or other INSTI medications </a:t>
            </a:r>
          </a:p>
          <a:p>
            <a:pPr lvl="2"/>
            <a:r>
              <a:rPr lang="en-US" sz="2200" dirty="0"/>
              <a:t>Patients discontinuing CAB injections who may be at ongoing risk of sexual and injection HIV exposure should be provided with another highly effective HIV prevention method during the months following their last injection.</a:t>
            </a:r>
          </a:p>
          <a:p>
            <a:endParaRPr lang="en-US" sz="1800" dirty="0"/>
          </a:p>
          <a:p>
            <a:pPr marL="274320" lvl="1" indent="0">
              <a:buNone/>
            </a:pPr>
            <a:endParaRPr lang="en-US" sz="1500" dirty="0"/>
          </a:p>
          <a:p>
            <a:endParaRPr lang="en-US" dirty="0"/>
          </a:p>
        </p:txBody>
      </p:sp>
    </p:spTree>
    <p:extLst>
      <p:ext uri="{BB962C8B-B14F-4D97-AF65-F5344CB8AC3E}">
        <p14:creationId xmlns:p14="http://schemas.microsoft.com/office/powerpoint/2010/main" val="353718810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8AFE-34E1-4E14-ACD3-C560560D8972}"/>
              </a:ext>
            </a:extLst>
          </p:cNvPr>
          <p:cNvSpPr>
            <a:spLocks noGrp="1"/>
          </p:cNvSpPr>
          <p:nvPr>
            <p:ph type="title"/>
          </p:nvPr>
        </p:nvSpPr>
        <p:spPr/>
        <p:txBody>
          <a:bodyPr>
            <a:normAutofit/>
          </a:bodyPr>
          <a:lstStyle/>
          <a:p>
            <a:r>
              <a:rPr lang="en-US" sz="3200" dirty="0"/>
              <a:t>Clinical guidance for discontinuing LA-CAB</a:t>
            </a:r>
          </a:p>
        </p:txBody>
      </p:sp>
      <p:sp>
        <p:nvSpPr>
          <p:cNvPr id="3" name="Content Placeholder 2">
            <a:extLst>
              <a:ext uri="{FF2B5EF4-FFF2-40B4-BE49-F238E27FC236}">
                <a16:creationId xmlns:a16="http://schemas.microsoft.com/office/drawing/2014/main" id="{3568ECAF-4D91-42F1-B498-D6A79432D55F}"/>
              </a:ext>
            </a:extLst>
          </p:cNvPr>
          <p:cNvSpPr>
            <a:spLocks noGrp="1"/>
          </p:cNvSpPr>
          <p:nvPr>
            <p:ph type="body" sz="quarter" idx="11"/>
          </p:nvPr>
        </p:nvSpPr>
        <p:spPr>
          <a:xfrm>
            <a:off x="623460" y="1953422"/>
            <a:ext cx="10515163" cy="3655808"/>
          </a:xfrm>
        </p:spPr>
        <p:txBody>
          <a:bodyPr>
            <a:normAutofit/>
          </a:bodyPr>
          <a:lstStyle/>
          <a:p>
            <a:r>
              <a:rPr lang="en-US" sz="2200" u="sng" dirty="0"/>
              <a:t>When helping patients discontinue CAB </a:t>
            </a:r>
            <a:r>
              <a:rPr lang="en-US" sz="2200" u="sng" dirty="0" err="1"/>
              <a:t>PrEP</a:t>
            </a:r>
            <a:r>
              <a:rPr lang="en-US" sz="2200" u="sng" dirty="0"/>
              <a:t> safely, clinicians should:</a:t>
            </a:r>
          </a:p>
          <a:p>
            <a:pPr lvl="2"/>
            <a:r>
              <a:rPr lang="en-US" sz="1900" dirty="0"/>
              <a:t>Re-educate patients about the “tail” and the risks during declining CAB levels</a:t>
            </a:r>
          </a:p>
          <a:p>
            <a:pPr lvl="2"/>
            <a:r>
              <a:rPr lang="en-US" sz="1900" dirty="0"/>
              <a:t>Assess ongoing risk/indications</a:t>
            </a:r>
          </a:p>
          <a:p>
            <a:pPr lvl="2"/>
            <a:r>
              <a:rPr lang="en-US" sz="1900" dirty="0"/>
              <a:t>Educate about </a:t>
            </a:r>
            <a:r>
              <a:rPr lang="en-US" sz="1900" dirty="0" err="1"/>
              <a:t>nPeP</a:t>
            </a:r>
            <a:endParaRPr lang="en-US" sz="1900" dirty="0"/>
          </a:p>
          <a:p>
            <a:pPr lvl="2"/>
            <a:r>
              <a:rPr lang="en-US" sz="1900" dirty="0"/>
              <a:t>Continue follow up visit quarterly for 12 months</a:t>
            </a:r>
          </a:p>
          <a:p>
            <a:pPr lvl="2"/>
            <a:r>
              <a:rPr lang="en-US" sz="1900" dirty="0"/>
              <a:t>Conduct HIV-1 RNA tests at each quarterly follow-up visits after discontinuing CAB injections</a:t>
            </a:r>
          </a:p>
          <a:p>
            <a:pPr lvl="2"/>
            <a:r>
              <a:rPr lang="en-US" sz="1900" dirty="0"/>
              <a:t>Can begin F/TDF or F/TAF within 8 weeks after last injection</a:t>
            </a:r>
          </a:p>
          <a:p>
            <a:pPr lvl="2"/>
            <a:r>
              <a:rPr lang="en-US" sz="1900" dirty="0"/>
              <a:t>CAB injections can be restarted at any point after determining negative HIV status with HIV-1 RNA testing</a:t>
            </a:r>
            <a:endParaRPr lang="en-US" dirty="0"/>
          </a:p>
        </p:txBody>
      </p:sp>
    </p:spTree>
    <p:extLst>
      <p:ext uri="{BB962C8B-B14F-4D97-AF65-F5344CB8AC3E}">
        <p14:creationId xmlns:p14="http://schemas.microsoft.com/office/powerpoint/2010/main" val="700796686"/>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490A-D1C4-47BC-A8A2-9CA064BA75D1}"/>
              </a:ext>
            </a:extLst>
          </p:cNvPr>
          <p:cNvSpPr>
            <a:spLocks noGrp="1"/>
          </p:cNvSpPr>
          <p:nvPr>
            <p:ph type="title"/>
          </p:nvPr>
        </p:nvSpPr>
        <p:spPr/>
        <p:txBody>
          <a:bodyPr>
            <a:normAutofit/>
          </a:bodyPr>
          <a:lstStyle/>
          <a:p>
            <a:r>
              <a:rPr lang="en-US" sz="3200" dirty="0"/>
              <a:t>Time to Protection with CAB PrEP</a:t>
            </a:r>
          </a:p>
        </p:txBody>
      </p:sp>
      <p:sp>
        <p:nvSpPr>
          <p:cNvPr id="3" name="Content Placeholder 2">
            <a:extLst>
              <a:ext uri="{FF2B5EF4-FFF2-40B4-BE49-F238E27FC236}">
                <a16:creationId xmlns:a16="http://schemas.microsoft.com/office/drawing/2014/main" id="{403556BB-2B6A-44EB-9DEC-01666E48898E}"/>
              </a:ext>
            </a:extLst>
          </p:cNvPr>
          <p:cNvSpPr>
            <a:spLocks noGrp="1"/>
          </p:cNvSpPr>
          <p:nvPr>
            <p:ph type="body" sz="quarter" idx="11"/>
          </p:nvPr>
        </p:nvSpPr>
        <p:spPr/>
        <p:txBody>
          <a:bodyPr>
            <a:normAutofit/>
          </a:bodyPr>
          <a:lstStyle/>
          <a:p>
            <a:r>
              <a:rPr lang="en-US" sz="2400" b="1" dirty="0"/>
              <a:t>No data </a:t>
            </a:r>
            <a:r>
              <a:rPr lang="en-US" sz="2400" dirty="0"/>
              <a:t>yet available from clinical trials in men or women to estimate the time from initiation of CAB injections to maximal protection against HIV acquisition </a:t>
            </a:r>
          </a:p>
        </p:txBody>
      </p:sp>
    </p:spTree>
    <p:extLst>
      <p:ext uri="{BB962C8B-B14F-4D97-AF65-F5344CB8AC3E}">
        <p14:creationId xmlns:p14="http://schemas.microsoft.com/office/powerpoint/2010/main" val="2869214818"/>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63CD-05AA-4806-8825-506C5967D1AD}"/>
              </a:ext>
            </a:extLst>
          </p:cNvPr>
          <p:cNvSpPr>
            <a:spLocks noGrp="1"/>
          </p:cNvSpPr>
          <p:nvPr>
            <p:ph type="title"/>
          </p:nvPr>
        </p:nvSpPr>
        <p:spPr/>
        <p:txBody>
          <a:bodyPr>
            <a:normAutofit/>
          </a:bodyPr>
          <a:lstStyle/>
          <a:p>
            <a:r>
              <a:rPr lang="en-US" sz="3200" dirty="0"/>
              <a:t>Cabotegravir for PrEP and Pregnancy </a:t>
            </a:r>
          </a:p>
        </p:txBody>
      </p:sp>
      <p:sp>
        <p:nvSpPr>
          <p:cNvPr id="3" name="Content Placeholder 2">
            <a:extLst>
              <a:ext uri="{FF2B5EF4-FFF2-40B4-BE49-F238E27FC236}">
                <a16:creationId xmlns:a16="http://schemas.microsoft.com/office/drawing/2014/main" id="{48120409-F1E2-4491-A809-60A1D93E9BDC}"/>
              </a:ext>
            </a:extLst>
          </p:cNvPr>
          <p:cNvSpPr>
            <a:spLocks noGrp="1"/>
          </p:cNvSpPr>
          <p:nvPr>
            <p:ph type="body" sz="quarter" idx="11"/>
          </p:nvPr>
        </p:nvSpPr>
        <p:spPr>
          <a:xfrm>
            <a:off x="623460" y="1953422"/>
            <a:ext cx="10704182" cy="3764990"/>
          </a:xfrm>
        </p:spPr>
        <p:txBody>
          <a:bodyPr>
            <a:normAutofit fontScale="92500" lnSpcReduction="20000"/>
          </a:bodyPr>
          <a:lstStyle/>
          <a:p>
            <a:r>
              <a:rPr lang="en-US" sz="2400" dirty="0"/>
              <a:t>CAB for PrEP </a:t>
            </a:r>
            <a:r>
              <a:rPr lang="en-US" sz="2400" b="1" dirty="0"/>
              <a:t>may be initiated or continued in women who may be pregnant </a:t>
            </a:r>
            <a:r>
              <a:rPr lang="en-US" sz="2400" dirty="0"/>
              <a:t>while receiving injections when it is determined that the </a:t>
            </a:r>
            <a:r>
              <a:rPr lang="en-US" sz="2400" b="1" dirty="0"/>
              <a:t>anticipated benefits outweigh the risks </a:t>
            </a:r>
          </a:p>
          <a:p>
            <a:pPr lvl="1"/>
            <a:endParaRPr lang="en-US" sz="2200" dirty="0"/>
          </a:p>
          <a:p>
            <a:pPr lvl="1"/>
            <a:r>
              <a:rPr lang="en-US" sz="2200" dirty="0"/>
              <a:t>Published data on cabotegravir-exposed pregnancies among women without HIV are sparse with only 4 pregnancies documente</a:t>
            </a:r>
            <a:r>
              <a:rPr lang="en-US" sz="2400" dirty="0"/>
              <a:t>d in HPTN 077</a:t>
            </a:r>
          </a:p>
          <a:p>
            <a:pPr lvl="1"/>
            <a:endParaRPr lang="en-US" sz="2400" dirty="0"/>
          </a:p>
          <a:p>
            <a:pPr lvl="1"/>
            <a:r>
              <a:rPr lang="en-US" sz="2200" dirty="0"/>
              <a:t>The known increased risk of HIV acquisition during pregnancy and subsequent risk of HIV transmission to the infant during pregnancy and breastfeeding exceed any theoretical risk to maternal or infant health yet identified or observed in cabotegravir PrEP trials or in pregnancies occurring during treatment trials with cabotegravir-containing regiments </a:t>
            </a:r>
          </a:p>
        </p:txBody>
      </p:sp>
    </p:spTree>
    <p:extLst>
      <p:ext uri="{BB962C8B-B14F-4D97-AF65-F5344CB8AC3E}">
        <p14:creationId xmlns:p14="http://schemas.microsoft.com/office/powerpoint/2010/main" val="143094643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A6BE-7DA7-4FE7-9E7A-2062DF057821}"/>
              </a:ext>
            </a:extLst>
          </p:cNvPr>
          <p:cNvSpPr>
            <a:spLocks noGrp="1"/>
          </p:cNvSpPr>
          <p:nvPr>
            <p:ph type="title"/>
          </p:nvPr>
        </p:nvSpPr>
        <p:spPr/>
        <p:txBody>
          <a:bodyPr>
            <a:normAutofit/>
          </a:bodyPr>
          <a:lstStyle/>
          <a:p>
            <a:r>
              <a:rPr lang="en-US" sz="3200" dirty="0"/>
              <a:t>Coverage for Cabotegravir</a:t>
            </a:r>
          </a:p>
        </p:txBody>
      </p:sp>
      <p:sp>
        <p:nvSpPr>
          <p:cNvPr id="3" name="Content Placeholder 2">
            <a:extLst>
              <a:ext uri="{FF2B5EF4-FFF2-40B4-BE49-F238E27FC236}">
                <a16:creationId xmlns:a16="http://schemas.microsoft.com/office/drawing/2014/main" id="{2D60094A-7823-4257-8787-83C09C0D2DC0}"/>
              </a:ext>
            </a:extLst>
          </p:cNvPr>
          <p:cNvSpPr>
            <a:spLocks noGrp="1"/>
          </p:cNvSpPr>
          <p:nvPr>
            <p:ph type="body" sz="quarter" idx="11"/>
          </p:nvPr>
        </p:nvSpPr>
        <p:spPr/>
        <p:txBody>
          <a:bodyPr>
            <a:normAutofit/>
          </a:bodyPr>
          <a:lstStyle/>
          <a:p>
            <a:r>
              <a:rPr lang="en-US" sz="2400" dirty="0"/>
              <a:t>Due to just recently being FDA approved, we are still doing our research</a:t>
            </a:r>
          </a:p>
          <a:p>
            <a:pPr lvl="1"/>
            <a:r>
              <a:rPr lang="en-US" sz="2000" dirty="0"/>
              <a:t>Medicaid? </a:t>
            </a:r>
          </a:p>
          <a:p>
            <a:pPr lvl="1"/>
            <a:r>
              <a:rPr lang="en-US" sz="2000" dirty="0"/>
              <a:t>Private?</a:t>
            </a:r>
          </a:p>
          <a:p>
            <a:pPr lvl="1"/>
            <a:r>
              <a:rPr lang="en-US" sz="2000" dirty="0"/>
              <a:t>Prior authorization?</a:t>
            </a:r>
          </a:p>
          <a:p>
            <a:pPr lvl="1"/>
            <a:r>
              <a:rPr lang="en-US" sz="2000" dirty="0"/>
              <a:t>Medication assistance program?</a:t>
            </a:r>
          </a:p>
        </p:txBody>
      </p:sp>
    </p:spTree>
    <p:extLst>
      <p:ext uri="{BB962C8B-B14F-4D97-AF65-F5344CB8AC3E}">
        <p14:creationId xmlns:p14="http://schemas.microsoft.com/office/powerpoint/2010/main" val="362771955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sz="3200" dirty="0"/>
              <a:t>MATEC Michigan</a:t>
            </a:r>
          </a:p>
        </p:txBody>
      </p:sp>
      <p:sp>
        <p:nvSpPr>
          <p:cNvPr id="6" name="Text Placeholder 5"/>
          <p:cNvSpPr>
            <a:spLocks noGrp="1"/>
          </p:cNvSpPr>
          <p:nvPr>
            <p:ph type="body" sz="quarter" idx="11"/>
          </p:nvPr>
        </p:nvSpPr>
        <p:spPr/>
        <p:txBody>
          <a:bodyPr/>
          <a:lstStyle/>
          <a:p>
            <a:pPr marL="0"/>
            <a:r>
              <a:rPr lang="en-US" sz="2400" dirty="0">
                <a:latin typeface="Arial" panose="020B0604020202020204" pitchFamily="34" charset="0"/>
              </a:rPr>
              <a:t>The Michigan site of the Midwest AIDS Education and Training Center (MATEC) is located in Detroit at Wayne State University School of Medicine, Division of Infectious Diseases. </a:t>
            </a:r>
          </a:p>
          <a:p>
            <a:pPr marL="0"/>
            <a:endParaRPr lang="en-US" sz="2400" dirty="0">
              <a:latin typeface="Arial" panose="020B0604020202020204" pitchFamily="34" charset="0"/>
            </a:endParaRPr>
          </a:p>
          <a:p>
            <a:pPr marL="0"/>
            <a:r>
              <a:rPr lang="en-US" sz="2400" dirty="0">
                <a:latin typeface="Arial" panose="020B0604020202020204" pitchFamily="34" charset="0"/>
              </a:rPr>
              <a:t>MATEC Michigan’s mission is to increase the number of health care professionals who provide excellent quality HIV care and prevention services to our state’s underserved and vulnerable populations.</a:t>
            </a:r>
          </a:p>
          <a:p>
            <a:pPr marL="0"/>
            <a:endParaRPr lang="en-US" sz="1350" dirty="0">
              <a:latin typeface="Arial" panose="020B0604020202020204" pitchFamily="34" charset="0"/>
            </a:endParaRPr>
          </a:p>
        </p:txBody>
      </p:sp>
      <p:pic>
        <p:nvPicPr>
          <p:cNvPr id="4" name="Picture 3">
            <a:extLst>
              <a:ext uri="{FF2B5EF4-FFF2-40B4-BE49-F238E27FC236}">
                <a16:creationId xmlns:a16="http://schemas.microsoft.com/office/drawing/2014/main" id="{46A4B4D1-4D2C-4DE1-9EFE-3FED52498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524" y="6010820"/>
            <a:ext cx="2178651" cy="480042"/>
          </a:xfrm>
          <a:prstGeom prst="rect">
            <a:avLst/>
          </a:prstGeom>
        </p:spPr>
      </p:pic>
      <p:pic>
        <p:nvPicPr>
          <p:cNvPr id="5" name="Picture 4">
            <a:extLst>
              <a:ext uri="{FF2B5EF4-FFF2-40B4-BE49-F238E27FC236}">
                <a16:creationId xmlns:a16="http://schemas.microsoft.com/office/drawing/2014/main" id="{67EF1060-2674-40DA-888C-3EE1F8C27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783" y="6010821"/>
            <a:ext cx="2813879" cy="648915"/>
          </a:xfrm>
          <a:prstGeom prst="rect">
            <a:avLst/>
          </a:prstGeom>
        </p:spPr>
      </p:pic>
    </p:spTree>
    <p:extLst>
      <p:ext uri="{BB962C8B-B14F-4D97-AF65-F5344CB8AC3E}">
        <p14:creationId xmlns:p14="http://schemas.microsoft.com/office/powerpoint/2010/main" val="232074587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5867-9A85-4229-8F12-3EBA0CE204E8}"/>
              </a:ext>
            </a:extLst>
          </p:cNvPr>
          <p:cNvSpPr>
            <a:spLocks noGrp="1"/>
          </p:cNvSpPr>
          <p:nvPr>
            <p:ph type="title"/>
          </p:nvPr>
        </p:nvSpPr>
        <p:spPr/>
        <p:txBody>
          <a:bodyPr>
            <a:normAutofit/>
          </a:bodyPr>
          <a:lstStyle/>
          <a:p>
            <a:r>
              <a:rPr lang="en-US" sz="3200" dirty="0"/>
              <a:t>Reference pages</a:t>
            </a:r>
          </a:p>
        </p:txBody>
      </p:sp>
      <p:sp>
        <p:nvSpPr>
          <p:cNvPr id="3" name="Content Placeholder 2">
            <a:extLst>
              <a:ext uri="{FF2B5EF4-FFF2-40B4-BE49-F238E27FC236}">
                <a16:creationId xmlns:a16="http://schemas.microsoft.com/office/drawing/2014/main" id="{3A8EFFB1-E7FF-4461-BCB8-D6BBC510F9DD}"/>
              </a:ext>
            </a:extLst>
          </p:cNvPr>
          <p:cNvSpPr>
            <a:spLocks noGrp="1"/>
          </p:cNvSpPr>
          <p:nvPr>
            <p:ph type="body" sz="quarter" idx="11"/>
          </p:nvPr>
        </p:nvSpPr>
        <p:spPr/>
        <p:txBody>
          <a:bodyPr>
            <a:normAutofit fontScale="25000" lnSpcReduction="20000"/>
          </a:bodyPr>
          <a:lstStyle/>
          <a:p>
            <a:pPr marL="0" indent="0">
              <a:buNone/>
            </a:pPr>
            <a:r>
              <a:rPr lang="en-US" sz="5600" dirty="0"/>
              <a:t>Specific pages with updates useful in clinic:</a:t>
            </a:r>
          </a:p>
          <a:p>
            <a:r>
              <a:rPr lang="en-US" sz="5600" dirty="0"/>
              <a:t>Page 15 – Table 1a: Summary of Clinician Guidance for Daily Oral </a:t>
            </a:r>
            <a:r>
              <a:rPr lang="en-US" sz="5600" dirty="0" err="1"/>
              <a:t>PrEP</a:t>
            </a:r>
            <a:r>
              <a:rPr lang="en-US" sz="5600" dirty="0"/>
              <a:t> Use</a:t>
            </a:r>
          </a:p>
          <a:p>
            <a:r>
              <a:rPr lang="en-US" sz="5600" dirty="0"/>
              <a:t>Page 16 -17 – Table 1b: Summary of Clinician Guidance for Cabotegravir Injection </a:t>
            </a:r>
            <a:r>
              <a:rPr lang="en-US" sz="5600" dirty="0" err="1"/>
              <a:t>PrEP</a:t>
            </a:r>
            <a:r>
              <a:rPr lang="en-US" sz="5600" dirty="0"/>
              <a:t> Use</a:t>
            </a:r>
          </a:p>
          <a:p>
            <a:r>
              <a:rPr lang="en-US" sz="5600" dirty="0"/>
              <a:t>Page 23 – Figure 2 Assessing Indications for </a:t>
            </a:r>
            <a:r>
              <a:rPr lang="en-US" sz="5600" dirty="0" err="1"/>
              <a:t>PrEP</a:t>
            </a:r>
            <a:r>
              <a:rPr lang="en-US" sz="5600" dirty="0"/>
              <a:t> in Sexually Active Persons</a:t>
            </a:r>
          </a:p>
          <a:p>
            <a:r>
              <a:rPr lang="en-US" sz="5600" dirty="0"/>
              <a:t>Page 27 – Figure 3 Assessing Indications for </a:t>
            </a:r>
            <a:r>
              <a:rPr lang="en-US" sz="5600" dirty="0" err="1"/>
              <a:t>PrEP</a:t>
            </a:r>
            <a:r>
              <a:rPr lang="en-US" sz="5600" dirty="0"/>
              <a:t> in Persons Who Inject Drugs</a:t>
            </a:r>
          </a:p>
          <a:p>
            <a:r>
              <a:rPr lang="en-US" sz="5600" dirty="0"/>
              <a:t>Page 30 – Figure 4a Clinician Determination of HIV Status for </a:t>
            </a:r>
            <a:r>
              <a:rPr lang="en-US" sz="5600" dirty="0" err="1"/>
              <a:t>PrEP</a:t>
            </a:r>
            <a:r>
              <a:rPr lang="en-US" sz="5600" dirty="0"/>
              <a:t> Provision to Persons without Recent Antiretroviral Prophylaxis Use </a:t>
            </a:r>
          </a:p>
          <a:p>
            <a:r>
              <a:rPr lang="en-US" sz="5600" dirty="0"/>
              <a:t>Page 31 – Figure 4b Clinician Determination of HIV Status for </a:t>
            </a:r>
            <a:r>
              <a:rPr lang="en-US" sz="5600" dirty="0" err="1"/>
              <a:t>PrEP</a:t>
            </a:r>
            <a:r>
              <a:rPr lang="en-US" sz="5600" dirty="0"/>
              <a:t> Provision to Persons with Recent or Ongoing Antiretroviral Prophylaxis Use</a:t>
            </a:r>
          </a:p>
          <a:p>
            <a:r>
              <a:rPr lang="en-US" sz="5600" dirty="0"/>
              <a:t>Page 35 – Same Day </a:t>
            </a:r>
            <a:r>
              <a:rPr lang="en-US" sz="5600" dirty="0" err="1"/>
              <a:t>PrEP</a:t>
            </a:r>
            <a:r>
              <a:rPr lang="en-US" sz="5600" dirty="0"/>
              <a:t> Guidance</a:t>
            </a:r>
          </a:p>
          <a:p>
            <a:r>
              <a:rPr lang="en-US" sz="5600" dirty="0"/>
              <a:t>Page 40 – </a:t>
            </a:r>
            <a:r>
              <a:rPr lang="en-US" sz="5600" dirty="0" err="1"/>
              <a:t>PrEP</a:t>
            </a:r>
            <a:r>
              <a:rPr lang="en-US" sz="5600" dirty="0"/>
              <a:t> Telehealth Guidance &amp; Medication Adherence Counseling</a:t>
            </a:r>
          </a:p>
          <a:p>
            <a:r>
              <a:rPr lang="en-US" sz="5600" dirty="0"/>
              <a:t>Page 43 – Follow up Care &amp; Monitoring Guidance</a:t>
            </a:r>
          </a:p>
          <a:p>
            <a:r>
              <a:rPr lang="en-US" sz="5600" dirty="0"/>
              <a:t>Page 47 – Prescribing Cabotegravir Injection Guidance</a:t>
            </a:r>
          </a:p>
          <a:p>
            <a:r>
              <a:rPr lang="en-US" sz="5600" dirty="0"/>
              <a:t>Page 55 – Event Driven </a:t>
            </a:r>
            <a:r>
              <a:rPr lang="en-US" sz="5600" dirty="0" err="1"/>
              <a:t>PrEP</a:t>
            </a:r>
            <a:endParaRPr lang="en-US" sz="5600" dirty="0"/>
          </a:p>
          <a:p>
            <a:r>
              <a:rPr lang="en-US" sz="5600" dirty="0"/>
              <a:t>Page 64 – Primary Care Considerations around </a:t>
            </a:r>
            <a:r>
              <a:rPr lang="en-US" sz="5600" dirty="0" err="1"/>
              <a:t>PrEP</a:t>
            </a:r>
            <a:endParaRPr lang="en-US" sz="5600" dirty="0"/>
          </a:p>
          <a:p>
            <a:r>
              <a:rPr lang="en-US" sz="5600" dirty="0"/>
              <a:t>Page 65 – Financial / Billing Issues</a:t>
            </a:r>
          </a:p>
          <a:p>
            <a:endParaRPr lang="en-US" dirty="0"/>
          </a:p>
          <a:p>
            <a:pPr marL="0" indent="0">
              <a:buNone/>
            </a:pPr>
            <a:r>
              <a:rPr lang="en-US" sz="4400" dirty="0"/>
              <a:t>From Sara Olson, Midwest MATEC</a:t>
            </a:r>
          </a:p>
          <a:p>
            <a:endParaRPr lang="en-US" dirty="0"/>
          </a:p>
        </p:txBody>
      </p:sp>
    </p:spTree>
    <p:extLst>
      <p:ext uri="{BB962C8B-B14F-4D97-AF65-F5344CB8AC3E}">
        <p14:creationId xmlns:p14="http://schemas.microsoft.com/office/powerpoint/2010/main" val="357639710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A27EF1-6E4F-4A2F-B924-1914A157C7C9}"/>
              </a:ext>
            </a:extLst>
          </p:cNvPr>
          <p:cNvSpPr>
            <a:spLocks noGrp="1"/>
          </p:cNvSpPr>
          <p:nvPr>
            <p:ph type="title"/>
          </p:nvPr>
        </p:nvSpPr>
        <p:spPr/>
        <p:txBody>
          <a:bodyPr/>
          <a:lstStyle/>
          <a:p>
            <a:r>
              <a:rPr lang="en-US" sz="3200" dirty="0"/>
              <a:t>References</a:t>
            </a:r>
            <a:endParaRPr lang="en-US" dirty="0"/>
          </a:p>
        </p:txBody>
      </p:sp>
      <p:sp>
        <p:nvSpPr>
          <p:cNvPr id="3" name="Content Placeholder 2">
            <a:extLst>
              <a:ext uri="{FF2B5EF4-FFF2-40B4-BE49-F238E27FC236}">
                <a16:creationId xmlns:a16="http://schemas.microsoft.com/office/drawing/2014/main" id="{5F25D327-5E5C-454C-A5A9-115B5C358923}"/>
              </a:ext>
            </a:extLst>
          </p:cNvPr>
          <p:cNvSpPr>
            <a:spLocks noGrp="1"/>
          </p:cNvSpPr>
          <p:nvPr>
            <p:ph type="body" sz="quarter" idx="11"/>
          </p:nvPr>
        </p:nvSpPr>
        <p:spPr/>
        <p:txBody>
          <a:bodyPr/>
          <a:lstStyle/>
          <a:p>
            <a:r>
              <a:rPr lang="en-US" dirty="0"/>
              <a:t>Clinicians’ Quick Guide: Preexposure Prophylaxis for the Prevention of HIV Infection in the United States – 2021 Update – A Clinical Practice Guideline</a:t>
            </a:r>
          </a:p>
          <a:p>
            <a:r>
              <a:rPr lang="en-US" dirty="0"/>
              <a:t>PREEXPOSURE PROPHYLAXIS FOR THE PREVENTION OF HIV INFECTION IN THE UNITED STATES – 2021 UPDATE A Clinical practice guideline</a:t>
            </a:r>
          </a:p>
          <a:p>
            <a:r>
              <a:rPr lang="en-US" dirty="0"/>
              <a:t>FDA </a:t>
            </a:r>
            <a:r>
              <a:rPr lang="en-US" dirty="0" err="1"/>
              <a:t>Apretude</a:t>
            </a:r>
            <a:r>
              <a:rPr lang="en-US" dirty="0"/>
              <a:t> package label</a:t>
            </a:r>
          </a:p>
          <a:p>
            <a:endParaRPr lang="en-US" dirty="0"/>
          </a:p>
        </p:txBody>
      </p:sp>
    </p:spTree>
    <p:extLst>
      <p:ext uri="{BB962C8B-B14F-4D97-AF65-F5344CB8AC3E}">
        <p14:creationId xmlns:p14="http://schemas.microsoft.com/office/powerpoint/2010/main" val="264498094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Questions</a:t>
            </a:r>
          </a:p>
        </p:txBody>
      </p:sp>
      <p:sp>
        <p:nvSpPr>
          <p:cNvPr id="6" name="Text Placeholder 5"/>
          <p:cNvSpPr>
            <a:spLocks noGrp="1"/>
          </p:cNvSpPr>
          <p:nvPr>
            <p:ph type="body" sz="quarter" idx="11"/>
          </p:nvPr>
        </p:nvSpPr>
        <p:spPr/>
        <p:txBody>
          <a:bodyPr/>
          <a:lstStyle/>
          <a:p>
            <a:pPr marL="517783" indent="-257175">
              <a:buFont typeface="Wingdings" panose="05000000000000000000" pitchFamily="2" charset="2"/>
              <a:buChar char="§"/>
            </a:pPr>
            <a:endParaRPr lang="en-US" dirty="0"/>
          </a:p>
          <a:p>
            <a:pPr marL="517783" indent="-257175">
              <a:buFont typeface="Wingdings" panose="05000000000000000000" pitchFamily="2" charset="2"/>
              <a:buChar char="§"/>
            </a:pPr>
            <a:endParaRPr lang="en-US" dirty="0"/>
          </a:p>
        </p:txBody>
      </p:sp>
    </p:spTree>
    <p:extLst>
      <p:ext uri="{BB962C8B-B14F-4D97-AF65-F5344CB8AC3E}">
        <p14:creationId xmlns:p14="http://schemas.microsoft.com/office/powerpoint/2010/main" val="256607703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Program Evaluation</a:t>
            </a:r>
          </a:p>
        </p:txBody>
      </p:sp>
      <p:sp>
        <p:nvSpPr>
          <p:cNvPr id="6" name="Text Placeholder 5"/>
          <p:cNvSpPr>
            <a:spLocks noGrp="1"/>
          </p:cNvSpPr>
          <p:nvPr>
            <p:ph type="body" sz="quarter" idx="11"/>
          </p:nvPr>
        </p:nvSpPr>
        <p:spPr>
          <a:xfrm>
            <a:off x="1851326" y="1790183"/>
            <a:ext cx="8489349" cy="2986087"/>
          </a:xfrm>
        </p:spPr>
        <p:txBody>
          <a:bodyPr/>
          <a:lstStyle/>
          <a:p>
            <a:pPr marL="517783" indent="-257175">
              <a:buFont typeface="Wingdings" panose="05000000000000000000" pitchFamily="2" charset="2"/>
              <a:buChar char="§"/>
            </a:pPr>
            <a:r>
              <a:rPr lang="en-US" dirty="0"/>
              <a:t>MATEC Michigan thanks you for your participation in today’s program</a:t>
            </a:r>
          </a:p>
          <a:p>
            <a:pPr marL="517783" indent="-257175">
              <a:buFont typeface="Wingdings" panose="05000000000000000000" pitchFamily="2" charset="2"/>
              <a:buChar char="§"/>
            </a:pPr>
            <a:r>
              <a:rPr lang="en-US" dirty="0"/>
              <a:t>We appreciate all feedback and look forward to incorporating your suggestions into future programming</a:t>
            </a:r>
          </a:p>
          <a:p>
            <a:pPr marL="517783" indent="-257175">
              <a:buFont typeface="Wingdings" panose="05000000000000000000" pitchFamily="2" charset="2"/>
              <a:buChar char="§"/>
            </a:pPr>
            <a:endParaRPr lang="en-US" dirty="0"/>
          </a:p>
          <a:p>
            <a:pPr marL="967736" lvl="2" indent="-385763">
              <a:lnSpc>
                <a:spcPct val="150000"/>
              </a:lnSpc>
              <a:buAutoNum type="arabicPeriod"/>
            </a:pPr>
            <a:r>
              <a:rPr lang="en-US" sz="2400" dirty="0"/>
              <a:t>Link in the chat box</a:t>
            </a:r>
          </a:p>
          <a:p>
            <a:pPr marL="967736" lvl="2" indent="-385763">
              <a:lnSpc>
                <a:spcPct val="150000"/>
              </a:lnSpc>
              <a:buAutoNum type="arabicPeriod"/>
            </a:pPr>
            <a:r>
              <a:rPr lang="en-US" sz="2400" dirty="0"/>
              <a:t>Scan the QR Code</a:t>
            </a:r>
          </a:p>
          <a:p>
            <a:pPr marL="967736" lvl="2" indent="-385763">
              <a:lnSpc>
                <a:spcPct val="150000"/>
              </a:lnSpc>
              <a:buAutoNum type="arabicPeriod"/>
            </a:pPr>
            <a:r>
              <a:rPr lang="en-US" sz="2400" dirty="0"/>
              <a:t>Link in your email</a:t>
            </a:r>
          </a:p>
          <a:p>
            <a:pPr marL="517783" indent="-257175">
              <a:buFont typeface="Wingdings" panose="05000000000000000000" pitchFamily="2" charset="2"/>
              <a:buChar char="§"/>
            </a:pPr>
            <a:endParaRPr lang="en-US" sz="2000" dirty="0"/>
          </a:p>
        </p:txBody>
      </p:sp>
      <p:sp>
        <p:nvSpPr>
          <p:cNvPr id="3" name="Rectangle 2">
            <a:extLst>
              <a:ext uri="{FF2B5EF4-FFF2-40B4-BE49-F238E27FC236}">
                <a16:creationId xmlns:a16="http://schemas.microsoft.com/office/drawing/2014/main" id="{7A6B5E11-1A38-47D1-AA9D-0714E8B18341}"/>
              </a:ext>
            </a:extLst>
          </p:cNvPr>
          <p:cNvSpPr/>
          <p:nvPr/>
        </p:nvSpPr>
        <p:spPr>
          <a:xfrm>
            <a:off x="6255026" y="4340332"/>
            <a:ext cx="1683026" cy="1470991"/>
          </a:xfrm>
          <a:prstGeom prst="rect">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QR CODE</a:t>
            </a:r>
          </a:p>
        </p:txBody>
      </p:sp>
    </p:spTree>
    <p:extLst>
      <p:ext uri="{BB962C8B-B14F-4D97-AF65-F5344CB8AC3E}">
        <p14:creationId xmlns:p14="http://schemas.microsoft.com/office/powerpoint/2010/main" val="306486477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E215-4957-46FC-874F-7FD0E05E42FF}"/>
              </a:ext>
            </a:extLst>
          </p:cNvPr>
          <p:cNvSpPr>
            <a:spLocks noGrp="1"/>
          </p:cNvSpPr>
          <p:nvPr>
            <p:ph type="title"/>
          </p:nvPr>
        </p:nvSpPr>
        <p:spPr>
          <a:xfrm>
            <a:off x="1815316" y="744414"/>
            <a:ext cx="7886372" cy="648915"/>
          </a:xfrm>
        </p:spPr>
        <p:txBody>
          <a:bodyPr/>
          <a:lstStyle/>
          <a:p>
            <a:r>
              <a:rPr lang="en-US" dirty="0"/>
              <a:t>Continuing Medical Education</a:t>
            </a:r>
          </a:p>
        </p:txBody>
      </p:sp>
      <p:sp>
        <p:nvSpPr>
          <p:cNvPr id="7" name="TextBox 6">
            <a:extLst>
              <a:ext uri="{FF2B5EF4-FFF2-40B4-BE49-F238E27FC236}">
                <a16:creationId xmlns:a16="http://schemas.microsoft.com/office/drawing/2014/main" id="{C4BEFE8E-EDEC-498B-9E44-2800B8B25013}"/>
              </a:ext>
            </a:extLst>
          </p:cNvPr>
          <p:cNvSpPr txBox="1"/>
          <p:nvPr/>
        </p:nvSpPr>
        <p:spPr>
          <a:xfrm>
            <a:off x="2069223" y="1393329"/>
            <a:ext cx="8053554" cy="2384435"/>
          </a:xfrm>
          <a:prstGeom prst="rect">
            <a:avLst/>
          </a:prstGeom>
          <a:noFill/>
        </p:spPr>
        <p:txBody>
          <a:bodyPr wrap="square">
            <a:spAutoFit/>
          </a:bodyPr>
          <a:lstStyle/>
          <a:p>
            <a:pPr algn="ctr">
              <a:lnSpc>
                <a:spcPct val="107000"/>
              </a:lnSpc>
              <a:spcAft>
                <a:spcPts val="800"/>
              </a:spcAft>
            </a:pPr>
            <a:r>
              <a:rPr lang="en-US" sz="2800" b="1" dirty="0">
                <a:latin typeface="+mn-lt"/>
                <a:ea typeface="Calibri" panose="020F0502020204030204" pitchFamily="34" charset="0"/>
                <a:cs typeface="Times New Roman" panose="02020603050405020304" pitchFamily="18" charset="0"/>
              </a:rPr>
              <a:t>&lt;Program Date&gt;</a:t>
            </a:r>
            <a:br>
              <a:rPr lang="en-US" sz="2800" b="1" dirty="0">
                <a:latin typeface="+mn-lt"/>
                <a:ea typeface="Calibri" panose="020F0502020204030204" pitchFamily="34" charset="0"/>
                <a:cs typeface="Times New Roman" panose="02020603050405020304" pitchFamily="18" charset="0"/>
              </a:rPr>
            </a:br>
            <a:r>
              <a:rPr lang="en-US" sz="2800" dirty="0">
                <a:latin typeface="+mn-lt"/>
                <a:ea typeface="Calibri" panose="020F0502020204030204" pitchFamily="34" charset="0"/>
                <a:cs typeface="Times New Roman" panose="02020603050405020304" pitchFamily="18" charset="0"/>
              </a:rPr>
              <a:t>&lt;Your Event Name Here&gt;</a:t>
            </a:r>
            <a:endParaRPr lang="en-US" sz="1100" dirty="0">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2800" b="1" dirty="0">
                <a:latin typeface="+mn-lt"/>
                <a:ea typeface="Calibri" panose="020F0502020204030204" pitchFamily="34" charset="0"/>
                <a:cs typeface="Times New Roman" panose="02020603050405020304" pitchFamily="18" charset="0"/>
              </a:rPr>
              <a:t> Activity Code:</a:t>
            </a:r>
            <a:br>
              <a:rPr lang="en-US" sz="2800" b="1" dirty="0">
                <a:latin typeface="+mn-lt"/>
                <a:ea typeface="Calibri" panose="020F0502020204030204" pitchFamily="34" charset="0"/>
                <a:cs typeface="Times New Roman" panose="02020603050405020304" pitchFamily="18" charset="0"/>
              </a:rPr>
            </a:br>
            <a:r>
              <a:rPr lang="en-US" sz="2800" b="1" dirty="0">
                <a:latin typeface="+mn-lt"/>
                <a:ea typeface="Calibri" panose="020F0502020204030204" pitchFamily="34" charset="0"/>
                <a:cs typeface="Times New Roman" panose="02020603050405020304" pitchFamily="18" charset="0"/>
              </a:rPr>
              <a:t> </a:t>
            </a:r>
            <a:r>
              <a:rPr lang="en-US" sz="2800" dirty="0">
                <a:latin typeface="+mn-lt"/>
                <a:ea typeface="Calibri" panose="020F0502020204030204" pitchFamily="34" charset="0"/>
                <a:cs typeface="Times New Roman" panose="02020603050405020304" pitchFamily="18" charset="0"/>
              </a:rPr>
              <a:t>&lt;your activity code here&gt;</a:t>
            </a:r>
            <a:endParaRPr lang="en-US" sz="1100" dirty="0">
              <a:latin typeface="+mn-lt"/>
              <a:ea typeface="Calibri" panose="020F0502020204030204" pitchFamily="34" charset="0"/>
              <a:cs typeface="Times New Roman" panose="02020603050405020304" pitchFamily="18" charset="0"/>
            </a:endParaRPr>
          </a:p>
          <a:p>
            <a:pPr marL="914400">
              <a:lnSpc>
                <a:spcPct val="150000"/>
              </a:lnSpc>
            </a:pPr>
            <a:r>
              <a:rPr lang="en-US" sz="1200" b="1" dirty="0">
                <a:latin typeface="+mn-lt"/>
                <a:ea typeface="Calibri" panose="020F0502020204030204" pitchFamily="34" charset="0"/>
                <a:cs typeface="Times New Roman" panose="02020603050405020304" pitchFamily="18" charset="0"/>
              </a:rPr>
              <a:t> </a:t>
            </a:r>
            <a:endParaRPr lang="en-US" sz="1100" dirty="0">
              <a:latin typeface="+mn-l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BAFBD9-CDAC-4457-9673-A7BF90C74918}"/>
              </a:ext>
            </a:extLst>
          </p:cNvPr>
          <p:cNvSpPr txBox="1"/>
          <p:nvPr/>
        </p:nvSpPr>
        <p:spPr>
          <a:xfrm>
            <a:off x="2341527" y="3429000"/>
            <a:ext cx="8395484" cy="3308598"/>
          </a:xfrm>
          <a:prstGeom prst="rect">
            <a:avLst/>
          </a:prstGeom>
          <a:noFill/>
        </p:spPr>
        <p:txBody>
          <a:bodyPr wrap="square">
            <a:spAutoFit/>
          </a:bodyPr>
          <a:lstStyle/>
          <a:p>
            <a:pPr marL="64188" defTabSz="1218915">
              <a:spcAft>
                <a:spcPts val="1200"/>
              </a:spcAft>
              <a:buClr>
                <a:srgbClr val="D6201A"/>
              </a:buClr>
              <a:defRPr/>
            </a:pPr>
            <a:r>
              <a:rPr lang="en-US" sz="1600" kern="1200" dirty="0">
                <a:solidFill>
                  <a:srgbClr val="222222"/>
                </a:solidFill>
                <a:ea typeface="+mn-ea"/>
                <a:cs typeface="Arial" pitchFamily="34" charset="0"/>
              </a:rPr>
              <a:t>Using your designated phone number in our CME Tracker System please visit:</a:t>
            </a:r>
          </a:p>
          <a:p>
            <a:pPr marL="736278" lvl="2" indent="-342900" defTabSz="1218915">
              <a:spcAft>
                <a:spcPts val="600"/>
              </a:spcAft>
              <a:buClr>
                <a:srgbClr val="D6201A"/>
              </a:buClr>
              <a:buFont typeface="Wingdings" panose="05000000000000000000" pitchFamily="2" charset="2"/>
              <a:buChar char="§"/>
              <a:defRPr/>
            </a:pPr>
            <a:r>
              <a:rPr lang="en-US" sz="1600" kern="1200" dirty="0">
                <a:solidFill>
                  <a:srgbClr val="222222"/>
                </a:solidFill>
                <a:ea typeface="+mn-ea"/>
                <a:cs typeface="Arial" pitchFamily="34" charset="0"/>
              </a:rPr>
              <a:t>WWW.CME.MED.WAYNE.EDU </a:t>
            </a:r>
          </a:p>
          <a:p>
            <a:pPr marL="736278" lvl="2" indent="-342900" defTabSz="1218915">
              <a:spcAft>
                <a:spcPts val="600"/>
              </a:spcAft>
              <a:buClr>
                <a:srgbClr val="D6201A"/>
              </a:buClr>
              <a:buFont typeface="Wingdings" panose="05000000000000000000" pitchFamily="2" charset="2"/>
              <a:buChar char="§"/>
              <a:defRPr/>
            </a:pPr>
            <a:r>
              <a:rPr lang="en-US" sz="1600" kern="1200" dirty="0">
                <a:solidFill>
                  <a:srgbClr val="222222"/>
                </a:solidFill>
                <a:ea typeface="+mn-ea"/>
                <a:cs typeface="Arial" pitchFamily="34" charset="0"/>
              </a:rPr>
              <a:t>Click on “Activity Check-in” </a:t>
            </a:r>
          </a:p>
          <a:p>
            <a:pPr marL="736278" lvl="2" indent="-342900" defTabSz="1218915">
              <a:spcAft>
                <a:spcPts val="600"/>
              </a:spcAft>
              <a:buClr>
                <a:srgbClr val="D6201A"/>
              </a:buClr>
              <a:buFont typeface="Wingdings" panose="05000000000000000000" pitchFamily="2" charset="2"/>
              <a:buChar char="§"/>
              <a:defRPr/>
            </a:pPr>
            <a:r>
              <a:rPr lang="en-US" sz="1600" kern="1200" dirty="0">
                <a:solidFill>
                  <a:srgbClr val="222222"/>
                </a:solidFill>
                <a:ea typeface="+mn-ea"/>
                <a:cs typeface="Arial" pitchFamily="34" charset="0"/>
              </a:rPr>
              <a:t>Enter Cellphone Number and Activity Code (above)</a:t>
            </a:r>
          </a:p>
          <a:p>
            <a:pPr marL="64188" defTabSz="1218915">
              <a:spcAft>
                <a:spcPts val="1200"/>
              </a:spcAft>
              <a:buClr>
                <a:srgbClr val="D6201A"/>
              </a:buClr>
              <a:defRPr/>
            </a:pPr>
            <a:r>
              <a:rPr lang="en-US" sz="1600" kern="1200" dirty="0">
                <a:solidFill>
                  <a:srgbClr val="222222"/>
                </a:solidFill>
                <a:ea typeface="+mn-ea"/>
                <a:cs typeface="Arial" pitchFamily="34" charset="0"/>
              </a:rPr>
              <a:t>You have 7 days from the start of the conference to claim credit. </a:t>
            </a:r>
          </a:p>
          <a:p>
            <a:pPr marL="64188" defTabSz="1218915">
              <a:spcAft>
                <a:spcPts val="1200"/>
              </a:spcAft>
              <a:buClr>
                <a:srgbClr val="D6201A"/>
              </a:buClr>
              <a:defRPr/>
            </a:pPr>
            <a:r>
              <a:rPr lang="en-US" sz="1600" b="1" kern="1200" dirty="0">
                <a:solidFill>
                  <a:srgbClr val="D6201A"/>
                </a:solidFill>
                <a:ea typeface="+mn-ea"/>
                <a:cs typeface="Arial" pitchFamily="34" charset="0"/>
              </a:rPr>
              <a:t>Landlines will not work with system. Cell phone is required</a:t>
            </a:r>
          </a:p>
          <a:p>
            <a:pPr marL="64188" defTabSz="1218915">
              <a:spcAft>
                <a:spcPts val="1200"/>
              </a:spcAft>
              <a:buClr>
                <a:srgbClr val="D6201A"/>
              </a:buClr>
              <a:defRPr/>
            </a:pPr>
            <a:r>
              <a:rPr lang="en-US" sz="1600" b="1" kern="1200" dirty="0">
                <a:solidFill>
                  <a:srgbClr val="D6201A"/>
                </a:solidFill>
                <a:ea typeface="+mn-ea"/>
                <a:cs typeface="Arial" pitchFamily="34" charset="0"/>
              </a:rPr>
              <a:t>If you are unable to claim credit, please update your CME account.</a:t>
            </a:r>
          </a:p>
          <a:p>
            <a:pPr marL="64188" defTabSz="1218915">
              <a:spcAft>
                <a:spcPts val="1200"/>
              </a:spcAft>
              <a:buClr>
                <a:srgbClr val="D6201A"/>
              </a:buClr>
              <a:defRPr/>
            </a:pPr>
            <a:r>
              <a:rPr lang="en-US" sz="1600" kern="1200" dirty="0">
                <a:solidFill>
                  <a:srgbClr val="222222"/>
                </a:solidFill>
                <a:ea typeface="+mn-ea"/>
                <a:cs typeface="Arial" pitchFamily="34" charset="0"/>
              </a:rPr>
              <a:t>Contact CME for questions: dcme@med.wayne.edu </a:t>
            </a:r>
          </a:p>
          <a:p>
            <a:pPr marL="64188" defTabSz="1218915">
              <a:spcAft>
                <a:spcPts val="1200"/>
              </a:spcAft>
              <a:buClr>
                <a:srgbClr val="D6201A"/>
              </a:buClr>
              <a:defRPr/>
            </a:pPr>
            <a:r>
              <a:rPr lang="en-US" sz="1600" kern="1200" dirty="0">
                <a:solidFill>
                  <a:srgbClr val="222222"/>
                </a:solidFill>
                <a:ea typeface="+mn-ea"/>
                <a:cs typeface="Arial" pitchFamily="34" charset="0"/>
              </a:rPr>
              <a:t>or ea6178@wayne.edu </a:t>
            </a:r>
          </a:p>
        </p:txBody>
      </p:sp>
    </p:spTree>
    <p:extLst>
      <p:ext uri="{BB962C8B-B14F-4D97-AF65-F5344CB8AC3E}">
        <p14:creationId xmlns:p14="http://schemas.microsoft.com/office/powerpoint/2010/main" val="2096022498"/>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Continuing Nursing Education</a:t>
            </a:r>
          </a:p>
        </p:txBody>
      </p:sp>
      <p:sp>
        <p:nvSpPr>
          <p:cNvPr id="6" name="Text Placeholder 5"/>
          <p:cNvSpPr>
            <a:spLocks noGrp="1"/>
          </p:cNvSpPr>
          <p:nvPr>
            <p:ph type="body" sz="quarter" idx="11"/>
          </p:nvPr>
        </p:nvSpPr>
        <p:spPr>
          <a:xfrm>
            <a:off x="1992039" y="1935957"/>
            <a:ext cx="8489349" cy="2986087"/>
          </a:xfrm>
        </p:spPr>
        <p:txBody>
          <a:bodyPr/>
          <a:lstStyle/>
          <a:p>
            <a:pPr marL="517783" indent="-257175">
              <a:buFont typeface="Wingdings" panose="05000000000000000000" pitchFamily="2" charset="2"/>
              <a:buChar char="§"/>
            </a:pPr>
            <a:r>
              <a:rPr lang="en-US" dirty="0"/>
              <a:t>A record of your attendance today has been made</a:t>
            </a:r>
          </a:p>
          <a:p>
            <a:pPr marL="517783" indent="-257175">
              <a:buFont typeface="Wingdings" panose="05000000000000000000" pitchFamily="2" charset="2"/>
              <a:buChar char="§"/>
            </a:pPr>
            <a:r>
              <a:rPr lang="en-US" dirty="0"/>
              <a:t>A certificate awarding contact hours for today’s program will be sent to the email you used during registration</a:t>
            </a:r>
          </a:p>
          <a:p>
            <a:pPr marL="517783" indent="-257175">
              <a:buFont typeface="Wingdings" panose="05000000000000000000" pitchFamily="2" charset="2"/>
              <a:buChar char="§"/>
            </a:pPr>
            <a:r>
              <a:rPr lang="en-US" dirty="0"/>
              <a:t>Please contact </a:t>
            </a:r>
            <a:r>
              <a:rPr lang="en-US" dirty="0">
                <a:hlinkClick r:id="rId2"/>
              </a:rPr>
              <a:t>MATECMichigan@gmail.com</a:t>
            </a:r>
            <a:r>
              <a:rPr lang="en-US" dirty="0"/>
              <a:t> with any continuing education questions</a:t>
            </a:r>
          </a:p>
        </p:txBody>
      </p:sp>
    </p:spTree>
    <p:extLst>
      <p:ext uri="{BB962C8B-B14F-4D97-AF65-F5344CB8AC3E}">
        <p14:creationId xmlns:p14="http://schemas.microsoft.com/office/powerpoint/2010/main" val="1393299995"/>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MATEC Michigan</a:t>
            </a:r>
          </a:p>
        </p:txBody>
      </p:sp>
      <p:sp>
        <p:nvSpPr>
          <p:cNvPr id="6" name="Text Placeholder 5"/>
          <p:cNvSpPr>
            <a:spLocks noGrp="1"/>
          </p:cNvSpPr>
          <p:nvPr>
            <p:ph type="body" sz="quarter" idx="11"/>
          </p:nvPr>
        </p:nvSpPr>
        <p:spPr>
          <a:xfrm>
            <a:off x="1992039" y="1807737"/>
            <a:ext cx="7886372" cy="2986087"/>
          </a:xfrm>
        </p:spPr>
        <p:txBody>
          <a:bodyPr/>
          <a:lstStyle/>
          <a:p>
            <a:pPr algn="ctr"/>
            <a:r>
              <a:rPr lang="en-US" b="0" i="0" dirty="0">
                <a:effectLst/>
              </a:rPr>
              <a:t>2727 Second Avenue</a:t>
            </a:r>
          </a:p>
          <a:p>
            <a:pPr algn="ctr"/>
            <a:r>
              <a:rPr lang="en-US" b="0" i="0" dirty="0">
                <a:effectLst/>
              </a:rPr>
              <a:t>Suite 138</a:t>
            </a:r>
          </a:p>
          <a:p>
            <a:pPr algn="ctr"/>
            <a:r>
              <a:rPr lang="en-US" b="0" i="0" dirty="0">
                <a:effectLst/>
              </a:rPr>
              <a:t>Detroit, Michigan 48201</a:t>
            </a:r>
          </a:p>
          <a:p>
            <a:pPr algn="ctr"/>
            <a:r>
              <a:rPr lang="en-US" b="0" i="0" dirty="0">
                <a:effectLst/>
              </a:rPr>
              <a:t>Phone: 313-962-2000</a:t>
            </a:r>
          </a:p>
          <a:p>
            <a:pPr algn="ctr"/>
            <a:r>
              <a:rPr lang="en-US" b="0" i="0" dirty="0">
                <a:effectLst/>
              </a:rPr>
              <a:t>Urgent Consultation: 313-408-3483</a:t>
            </a:r>
          </a:p>
          <a:p>
            <a:pPr algn="ctr"/>
            <a:r>
              <a:rPr lang="en-US" b="0" i="0" dirty="0">
                <a:effectLst/>
              </a:rPr>
              <a:t>Fax:  313-962-4444</a:t>
            </a:r>
          </a:p>
          <a:p>
            <a:pPr algn="ctr"/>
            <a:r>
              <a:rPr lang="en-US" dirty="0"/>
              <a:t>Email: </a:t>
            </a:r>
            <a:r>
              <a:rPr lang="en-US" dirty="0">
                <a:hlinkClick r:id="rId2"/>
              </a:rPr>
              <a:t>MATECMichigan@gmail.com</a:t>
            </a:r>
            <a:r>
              <a:rPr lang="en-US" dirty="0"/>
              <a:t> </a:t>
            </a:r>
            <a:endParaRPr lang="en-US" b="0" i="0" dirty="0">
              <a:effectLst/>
            </a:endParaRPr>
          </a:p>
        </p:txBody>
      </p:sp>
    </p:spTree>
    <p:extLst>
      <p:ext uri="{BB962C8B-B14F-4D97-AF65-F5344CB8AC3E}">
        <p14:creationId xmlns:p14="http://schemas.microsoft.com/office/powerpoint/2010/main" val="2979613516"/>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MATEC Resources</a:t>
            </a: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774167" y="1819470"/>
            <a:ext cx="8721306" cy="4198775"/>
          </a:xfrm>
          <a:prstGeom prst="rect">
            <a:avLst/>
          </a:prstGeom>
        </p:spPr>
        <p:txBody>
          <a:bodyPr numCol="2">
            <a:normAutofit lnSpcReduction="10000"/>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000" dirty="0"/>
              <a:t>Clinical Consultation Center </a:t>
            </a:r>
            <a:br>
              <a:rPr lang="en-US" sz="2000" dirty="0"/>
            </a:br>
            <a:r>
              <a:rPr lang="en-US" sz="1600" dirty="0">
                <a:hlinkClick r:id="rId2"/>
              </a:rPr>
              <a:t>http://nccc.ucsf.edu/</a:t>
            </a:r>
            <a:r>
              <a:rPr lang="en-US" sz="1600" dirty="0"/>
              <a:t> </a:t>
            </a:r>
          </a:p>
          <a:p>
            <a:pPr marL="457200" lvl="2" indent="-320675"/>
            <a:r>
              <a:rPr lang="en-US" sz="1800" dirty="0"/>
              <a:t>HIV Management</a:t>
            </a:r>
          </a:p>
          <a:p>
            <a:pPr marL="457200" lvl="2" indent="-320675"/>
            <a:r>
              <a:rPr lang="en-US" sz="1800" dirty="0"/>
              <a:t>Perinatal HIV</a:t>
            </a:r>
          </a:p>
          <a:p>
            <a:pPr marL="457200" lvl="2" indent="-320675"/>
            <a:r>
              <a:rPr lang="en-US" sz="1800" dirty="0"/>
              <a:t>HIV PrEP</a:t>
            </a:r>
          </a:p>
          <a:p>
            <a:pPr marL="457200" lvl="2" indent="-320675"/>
            <a:r>
              <a:rPr lang="en-US" sz="1800" dirty="0"/>
              <a:t>HIV PEP line</a:t>
            </a:r>
          </a:p>
          <a:p>
            <a:pPr marL="457200" lvl="2" indent="-320675"/>
            <a:r>
              <a:rPr lang="en-US" sz="1800" dirty="0"/>
              <a:t>HCV Management</a:t>
            </a:r>
          </a:p>
          <a:p>
            <a:pPr marL="457200" lvl="2" indent="-320675"/>
            <a:r>
              <a:rPr lang="en-US" sz="1800" dirty="0"/>
              <a:t>Substance Use Management</a:t>
            </a:r>
            <a:br>
              <a:rPr lang="en-US" sz="1800" dirty="0"/>
            </a:br>
            <a:endParaRPr lang="en-US" sz="1800" dirty="0"/>
          </a:p>
          <a:p>
            <a:r>
              <a:rPr lang="en-US" sz="2000" dirty="0"/>
              <a:t>AETC National HIV Curriculum </a:t>
            </a:r>
          </a:p>
          <a:p>
            <a:r>
              <a:rPr lang="en-US" sz="1600" dirty="0">
                <a:hlinkClick r:id="rId3"/>
              </a:rPr>
              <a:t>https://aidsetc.org/nhc</a:t>
            </a:r>
            <a:endParaRPr lang="en-US" sz="1600" dirty="0"/>
          </a:p>
          <a:p>
            <a:endParaRPr lang="en-US" sz="2000" dirty="0"/>
          </a:p>
          <a:p>
            <a:br>
              <a:rPr lang="en-US" sz="2000" dirty="0"/>
            </a:br>
            <a:endParaRPr lang="en-US" sz="2000" dirty="0"/>
          </a:p>
          <a:p>
            <a:r>
              <a:rPr lang="en-US" sz="2000" dirty="0"/>
              <a:t>AETC National HIV-HCV Curriculum </a:t>
            </a:r>
            <a:r>
              <a:rPr lang="en-US" sz="1600" dirty="0">
                <a:hlinkClick r:id="rId4"/>
              </a:rPr>
              <a:t>https://aidsetc.org/hivhcv</a:t>
            </a:r>
            <a:r>
              <a:rPr lang="en-US" sz="1600" dirty="0"/>
              <a:t> </a:t>
            </a:r>
          </a:p>
          <a:p>
            <a:br>
              <a:rPr lang="en-US" sz="2000" dirty="0"/>
            </a:br>
            <a:r>
              <a:rPr lang="en-US" sz="2000" dirty="0"/>
              <a:t>Hepatitis C Online </a:t>
            </a:r>
            <a:r>
              <a:rPr lang="en-US" sz="1600" dirty="0">
                <a:hlinkClick r:id="rId5"/>
              </a:rPr>
              <a:t>https://www.hepatitisc.uw.edu</a:t>
            </a:r>
            <a:endParaRPr lang="en-US" sz="1600" dirty="0"/>
          </a:p>
          <a:p>
            <a:br>
              <a:rPr lang="en-US" sz="2000" dirty="0"/>
            </a:br>
            <a:r>
              <a:rPr lang="en-US" sz="2000" dirty="0"/>
              <a:t>AETC National Coordinating Resource Center </a:t>
            </a:r>
            <a:br>
              <a:rPr lang="en-US" sz="2000" dirty="0"/>
            </a:br>
            <a:r>
              <a:rPr lang="en-US" sz="1600" dirty="0">
                <a:hlinkClick r:id="rId6"/>
              </a:rPr>
              <a:t>https://aidsetc.org/</a:t>
            </a:r>
            <a:r>
              <a:rPr lang="en-US" sz="1600" dirty="0"/>
              <a:t> </a:t>
            </a:r>
          </a:p>
          <a:p>
            <a:br>
              <a:rPr lang="en-US" sz="2000" dirty="0"/>
            </a:br>
            <a:r>
              <a:rPr lang="en-US" sz="2000" dirty="0"/>
              <a:t>Additional Trainings</a:t>
            </a:r>
            <a:br>
              <a:rPr lang="en-US" sz="2000" dirty="0"/>
            </a:br>
            <a:r>
              <a:rPr lang="en-US" sz="1600" dirty="0">
                <a:hlinkClick r:id="rId7"/>
              </a:rPr>
              <a:t>https://matec.info</a:t>
            </a:r>
            <a:r>
              <a:rPr lang="en-US" sz="1600" dirty="0"/>
              <a:t>  </a:t>
            </a:r>
          </a:p>
        </p:txBody>
      </p:sp>
    </p:spTree>
    <p:extLst>
      <p:ext uri="{BB962C8B-B14F-4D97-AF65-F5344CB8AC3E}">
        <p14:creationId xmlns:p14="http://schemas.microsoft.com/office/powerpoint/2010/main" val="289642683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sz="3200" dirty="0"/>
              <a:t>Disclosure</a:t>
            </a:r>
            <a:endParaRPr lang="en-US" dirty="0"/>
          </a:p>
        </p:txBody>
      </p:sp>
      <p:sp>
        <p:nvSpPr>
          <p:cNvPr id="6" name="Text Placeholder 5"/>
          <p:cNvSpPr>
            <a:spLocks noGrp="1"/>
          </p:cNvSpPr>
          <p:nvPr>
            <p:ph type="body" sz="quarter" idx="11"/>
          </p:nvPr>
        </p:nvSpPr>
        <p:spPr/>
        <p:txBody>
          <a:bodyPr/>
          <a:lstStyle/>
          <a:p>
            <a:pPr marL="0" indent="0">
              <a:buNone/>
            </a:pPr>
            <a:r>
              <a:rPr lang="en-US" sz="2800" b="0" i="1" u="none" strike="noStrike" baseline="0" dirty="0">
                <a:solidFill>
                  <a:srgbClr val="000000"/>
                </a:solidFill>
                <a:latin typeface="Arial" panose="020B0604020202020204" pitchFamily="34" charset="0"/>
              </a:rPr>
              <a:t>No one with the ability to control content of this activity has a relevant financial relationship to disclose with an ineligible company. </a:t>
            </a:r>
          </a:p>
          <a:p>
            <a:pPr marL="64188"/>
            <a:endParaRPr lang="en-US" sz="2800" i="1" dirty="0">
              <a:solidFill>
                <a:srgbClr val="000000"/>
              </a:solidFill>
              <a:latin typeface="Arial" panose="020B0604020202020204" pitchFamily="34" charset="0"/>
            </a:endParaRPr>
          </a:p>
          <a:p>
            <a:pPr marL="0" indent="0">
              <a:buNone/>
            </a:pPr>
            <a:r>
              <a:rPr lang="en-US" sz="2800" i="1" dirty="0"/>
              <a:t>None of the planners or speakers for this educational activity have relevant financial relationships to disclose with ineligible companies whose primary business is producing, marketing, selling, re-selling, or distributing healthcare products used by or on patients</a:t>
            </a:r>
            <a:endParaRPr lang="en-US" sz="2800" i="1" dirty="0">
              <a:solidFill>
                <a:srgbClr val="000000"/>
              </a:solidFill>
              <a:latin typeface="Arial" panose="020B0604020202020204" pitchFamily="34" charset="0"/>
            </a:endParaRPr>
          </a:p>
          <a:p>
            <a:pPr marL="85090"/>
            <a:endParaRPr lang="en-US" sz="1800" dirty="0">
              <a:cs typeface="Arial"/>
            </a:endParaRPr>
          </a:p>
          <a:p>
            <a:pPr marL="64188"/>
            <a:r>
              <a:rPr lang="en-US" sz="1800" dirty="0">
                <a:solidFill>
                  <a:srgbClr val="000000"/>
                </a:solidFill>
                <a:latin typeface="Calibri" panose="020F0502020204030204" pitchFamily="34" charset="0"/>
              </a:rPr>
              <a:t>	</a:t>
            </a:r>
            <a:endParaRPr lang="en-US" sz="1600" dirty="0">
              <a:solidFill>
                <a:srgbClr val="000000"/>
              </a:solidFill>
              <a:latin typeface="Calibri" panose="020F0502020204030204" pitchFamily="34" charset="0"/>
            </a:endParaRPr>
          </a:p>
          <a:p>
            <a:pPr marL="64188"/>
            <a:endParaRPr lang="en-US" dirty="0"/>
          </a:p>
        </p:txBody>
      </p:sp>
    </p:spTree>
    <p:extLst>
      <p:ext uri="{BB962C8B-B14F-4D97-AF65-F5344CB8AC3E}">
        <p14:creationId xmlns:p14="http://schemas.microsoft.com/office/powerpoint/2010/main" val="224007929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sz="3200" dirty="0"/>
              <a:t>Continuing</a:t>
            </a:r>
            <a:r>
              <a:rPr lang="en-US" sz="3600" dirty="0"/>
              <a:t> Medical Education</a:t>
            </a:r>
          </a:p>
        </p:txBody>
      </p:sp>
      <p:sp>
        <p:nvSpPr>
          <p:cNvPr id="6" name="Text Placeholder 5"/>
          <p:cNvSpPr>
            <a:spLocks noGrp="1"/>
          </p:cNvSpPr>
          <p:nvPr>
            <p:ph type="body" sz="quarter" idx="11"/>
          </p:nvPr>
        </p:nvSpPr>
        <p:spPr/>
        <p:txBody>
          <a:bodyPr/>
          <a:lstStyle/>
          <a:p>
            <a:pPr marL="0" indent="0">
              <a:spcAft>
                <a:spcPts val="1800"/>
              </a:spcAft>
              <a:buNone/>
            </a:pPr>
            <a:r>
              <a:rPr lang="en-US" sz="2800" dirty="0"/>
              <a:t>The Wayne State University School of Medicine is accredited by the Accreditation Council for Continuing Medical Education to provide continuing medical education for physicians.   </a:t>
            </a:r>
          </a:p>
          <a:p>
            <a:pPr marL="0" indent="0">
              <a:spcAft>
                <a:spcPts val="1800"/>
              </a:spcAft>
              <a:buNone/>
            </a:pPr>
            <a:r>
              <a:rPr lang="en-US" sz="2800" dirty="0"/>
              <a:t>The Wayne State University School of Medicine designates this live activity for a maximum of </a:t>
            </a:r>
            <a:r>
              <a:rPr lang="en-US" sz="2800" b="1" i="1" dirty="0"/>
              <a:t>2.5 AMA PRA Category 1 Credit(s)™</a:t>
            </a:r>
            <a:r>
              <a:rPr lang="en-US" sz="2800" dirty="0"/>
              <a:t>. Physicians should claim only the credit commensurate with the extent of their participation in the activity.</a:t>
            </a:r>
          </a:p>
        </p:txBody>
      </p:sp>
    </p:spTree>
    <p:extLst>
      <p:ext uri="{BB962C8B-B14F-4D97-AF65-F5344CB8AC3E}">
        <p14:creationId xmlns:p14="http://schemas.microsoft.com/office/powerpoint/2010/main" val="193000990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sz="3200" dirty="0"/>
              <a:t>Continuing Nursing Education</a:t>
            </a:r>
          </a:p>
        </p:txBody>
      </p:sp>
      <p:sp>
        <p:nvSpPr>
          <p:cNvPr id="6" name="Text Placeholder 5"/>
          <p:cNvSpPr>
            <a:spLocks noGrp="1"/>
          </p:cNvSpPr>
          <p:nvPr>
            <p:ph type="body" sz="quarter" idx="11"/>
          </p:nvPr>
        </p:nvSpPr>
        <p:spPr/>
        <p:txBody>
          <a:bodyPr/>
          <a:lstStyle/>
          <a:p>
            <a:pPr marL="0" indent="0">
              <a:spcAft>
                <a:spcPts val="1800"/>
              </a:spcAft>
              <a:buNone/>
            </a:pPr>
            <a:r>
              <a:rPr lang="en-US" sz="2800" dirty="0"/>
              <a:t>Detroit Medical Center is approved as a provider of nursing continuing professional development by Ohio Nurses Association, an accredited approver by the American Nurses Credentialing Center’s Commission on Accreditation. (OBN-001-91) </a:t>
            </a:r>
          </a:p>
          <a:p>
            <a:pPr marL="0" indent="0">
              <a:spcAft>
                <a:spcPts val="1800"/>
              </a:spcAft>
              <a:buNone/>
            </a:pPr>
            <a:r>
              <a:rPr lang="en-US" sz="2800" dirty="0"/>
              <a:t>Detroit Medical Center designates this live activity for </a:t>
            </a:r>
            <a:r>
              <a:rPr lang="en-US" sz="2800" b="1" i="1" dirty="0"/>
              <a:t>___ Contact Hours</a:t>
            </a:r>
            <a:r>
              <a:rPr lang="en-US" sz="2800" dirty="0"/>
              <a:t>. </a:t>
            </a:r>
          </a:p>
          <a:p>
            <a:pPr marL="0" indent="0">
              <a:spcAft>
                <a:spcPts val="1800"/>
              </a:spcAft>
              <a:buNone/>
            </a:pPr>
            <a:r>
              <a:rPr lang="en-US" sz="2800" dirty="0"/>
              <a:t>Criteria for awarding contact hours requires attendance for the entire session. </a:t>
            </a:r>
          </a:p>
        </p:txBody>
      </p:sp>
    </p:spTree>
    <p:extLst>
      <p:ext uri="{BB962C8B-B14F-4D97-AF65-F5344CB8AC3E}">
        <p14:creationId xmlns:p14="http://schemas.microsoft.com/office/powerpoint/2010/main" val="78528550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sz="3200" dirty="0"/>
              <a:t>Program Evaluation</a:t>
            </a:r>
          </a:p>
        </p:txBody>
      </p:sp>
      <p:sp>
        <p:nvSpPr>
          <p:cNvPr id="6" name="Text Placeholder 5"/>
          <p:cNvSpPr>
            <a:spLocks noGrp="1"/>
          </p:cNvSpPr>
          <p:nvPr>
            <p:ph type="body" sz="quarter" idx="11"/>
          </p:nvPr>
        </p:nvSpPr>
        <p:spPr/>
        <p:txBody>
          <a:bodyPr/>
          <a:lstStyle/>
          <a:p>
            <a:pPr marL="0" indent="0">
              <a:spcAft>
                <a:spcPts val="1800"/>
              </a:spcAft>
              <a:buNone/>
            </a:pPr>
            <a:r>
              <a:rPr lang="en-US" sz="2400" dirty="0"/>
              <a:t>Upon program completion, you will be asked to complete a short evaluation.</a:t>
            </a:r>
          </a:p>
          <a:p>
            <a:pPr marL="0" indent="0">
              <a:spcAft>
                <a:spcPts val="1800"/>
              </a:spcAft>
              <a:buNone/>
            </a:pPr>
            <a:r>
              <a:rPr lang="en-US" sz="2400" dirty="0"/>
              <a:t>All responses are carefully read and are crucial for continued program improvement. </a:t>
            </a:r>
          </a:p>
          <a:p>
            <a:pPr marL="0" indent="0">
              <a:spcAft>
                <a:spcPts val="1800"/>
              </a:spcAft>
              <a:buNone/>
            </a:pPr>
            <a:r>
              <a:rPr lang="en-US" sz="2400" dirty="0"/>
              <a:t>Thank you for joining us today</a:t>
            </a:r>
          </a:p>
        </p:txBody>
      </p:sp>
    </p:spTree>
    <p:extLst>
      <p:ext uri="{BB962C8B-B14F-4D97-AF65-F5344CB8AC3E}">
        <p14:creationId xmlns:p14="http://schemas.microsoft.com/office/powerpoint/2010/main" val="3136401851"/>
      </p:ext>
    </p:extLst>
  </p:cSld>
  <p:clrMapOvr>
    <a:masterClrMapping/>
  </p:clrMapOvr>
  <p:transition spd="slow">
    <p:fade/>
  </p:transition>
</p:sld>
</file>

<file path=ppt/theme/theme1.xml><?xml version="1.0" encoding="utf-8"?>
<a:theme xmlns:a="http://schemas.openxmlformats.org/drawingml/2006/main" name="Theme1">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DD9A7D8B-B62F-4E74-9502-94B8F9AB470A}" vid="{CD9C91BF-438D-45A0-9229-C8D2483E19A0}"/>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reg format - rev nov 2021.potx" id="{116982BA-3722-4779-B2C8-5DAEA9486BA9}" vid="{0FB3AC47-25A4-43EF-8F95-F50F4A6C019E}"/>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reg format - rev nov 2021.potx" id="{116982BA-3722-4779-B2C8-5DAEA9486BA9}" vid="{591EAF08-4429-4557-A1F6-4CEC22133524}"/>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reg format - rev nov 2021.potx" id="{116982BA-3722-4779-B2C8-5DAEA9486BA9}" vid="{7D830252-FC1D-46E4-8DE3-4A2C3DCFFDB4}"/>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reg format - rev nov 2021.potx" id="{116982BA-3722-4779-B2C8-5DAEA9486BA9}" vid="{CF2F5462-4967-4975-92C0-ADEFD4F837DD}"/>
    </a:ext>
  </a:extLst>
</a:theme>
</file>

<file path=ppt/theme/theme6.xml><?xml version="1.0" encoding="utf-8"?>
<a:theme xmlns:a="http://schemas.openxmlformats.org/drawingml/2006/main" name="1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reg format - rev nov 2021.potx" id="{116982BA-3722-4779-B2C8-5DAEA9486BA9}" vid="{0FB3AC47-25A4-43EF-8F95-F50F4A6C019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1135</TotalTime>
  <Words>4681</Words>
  <Application>Microsoft Office PowerPoint</Application>
  <PresentationFormat>Widescreen</PresentationFormat>
  <Paragraphs>503</Paragraphs>
  <Slides>57</Slides>
  <Notes>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57</vt:i4>
      </vt:variant>
    </vt:vector>
  </HeadingPairs>
  <TitlesOfParts>
    <vt:vector size="69" baseType="lpstr">
      <vt:lpstr>Arial</vt:lpstr>
      <vt:lpstr>Calibri</vt:lpstr>
      <vt:lpstr>STIXGeneral-Regular</vt:lpstr>
      <vt:lpstr>System Font Regular</vt:lpstr>
      <vt:lpstr>Wingdings</vt:lpstr>
      <vt:lpstr>Wingdings 3</vt:lpstr>
      <vt:lpstr>Theme1</vt:lpstr>
      <vt:lpstr>Content slide master</vt:lpstr>
      <vt:lpstr>3_Custom Design</vt:lpstr>
      <vt:lpstr>5_Custom Design</vt:lpstr>
      <vt:lpstr>6_Custom Design</vt:lpstr>
      <vt:lpstr>1_Content slide master</vt:lpstr>
      <vt:lpstr>Updates to PrEP 2022</vt:lpstr>
      <vt:lpstr>MATEC Statement on Equity and Inclusion</vt:lpstr>
      <vt:lpstr>Land Acknowledgement</vt:lpstr>
      <vt:lpstr>Disclaimer</vt:lpstr>
      <vt:lpstr>MATEC Michigan</vt:lpstr>
      <vt:lpstr>Disclosure</vt:lpstr>
      <vt:lpstr>Continuing Medical Education</vt:lpstr>
      <vt:lpstr>Continuing Nursing Education</vt:lpstr>
      <vt:lpstr>Program Evaluation</vt:lpstr>
      <vt:lpstr>Updates to PrEP guidelines</vt:lpstr>
      <vt:lpstr>PrEP timeline (2017 -2022)</vt:lpstr>
      <vt:lpstr>Changes to 2021 guidelines highlighted in this presentation</vt:lpstr>
      <vt:lpstr>Stronger in recommendation for PrEP</vt:lpstr>
      <vt:lpstr>Assessing Risk of Sexual HIV Acquisition</vt:lpstr>
      <vt:lpstr>Changes to 2021 guidelines highlighted in this presentation</vt:lpstr>
      <vt:lpstr>Information on F/TAF (Descovy)</vt:lpstr>
      <vt:lpstr>Changes to 2021 guidelines highlighted in this presentation</vt:lpstr>
      <vt:lpstr>Changes to Lab monitoring for Oral PreP</vt:lpstr>
      <vt:lpstr>Changes in HIV testing for PrEP</vt:lpstr>
      <vt:lpstr>Determining HIV status for PrEP for patients not recently on oral PrEP</vt:lpstr>
      <vt:lpstr>Determining HIV status for persons with recent oral or injectable PrEP use </vt:lpstr>
      <vt:lpstr>Oral PrEP associated Labs</vt:lpstr>
      <vt:lpstr>Changes to 2021 guidelines highlighted in this presentation</vt:lpstr>
      <vt:lpstr>Same Day PrEP</vt:lpstr>
      <vt:lpstr>Same day PrEP considerations</vt:lpstr>
      <vt:lpstr>Same day PrEP – who is this not appropriate for?</vt:lpstr>
      <vt:lpstr>Changes to 2021 guidelines highlighted in this presentation</vt:lpstr>
      <vt:lpstr>2-1-1</vt:lpstr>
      <vt:lpstr>More on 2-1-1</vt:lpstr>
      <vt:lpstr>More on 2-1-1</vt:lpstr>
      <vt:lpstr>2-1-1 additional considerations</vt:lpstr>
      <vt:lpstr>2-1-1 – who it is not for</vt:lpstr>
      <vt:lpstr>Changes to 2021 guidelines highlighted in this presentation</vt:lpstr>
      <vt:lpstr>PrEP and telehealth considerations</vt:lpstr>
      <vt:lpstr>Changes to 2021 guidelines highlighted in this presentation</vt:lpstr>
      <vt:lpstr>Injectable PrEP trials</vt:lpstr>
      <vt:lpstr>Cabotegravir For PreP</vt:lpstr>
      <vt:lpstr>Advantages to Cabotegravir PrEP</vt:lpstr>
      <vt:lpstr>Disadvantages to Cabotegravir PrEP</vt:lpstr>
      <vt:lpstr>Cautions with CAB Injections</vt:lpstr>
      <vt:lpstr>Cabotegravir PrEP Drug Interactions </vt:lpstr>
      <vt:lpstr>Cabotegravir Initial PrEP Visit </vt:lpstr>
      <vt:lpstr>Other lab monitoring changes injectable PrEP</vt:lpstr>
      <vt:lpstr>Clinical Follow-Up and Monitoring for Cabotegravir PrEP Patients </vt:lpstr>
      <vt:lpstr>Discontinuing or Restarting CAB PrEP</vt:lpstr>
      <vt:lpstr>Clinical guidance for discontinuing LA-CAB</vt:lpstr>
      <vt:lpstr>Time to Protection with CAB PrEP</vt:lpstr>
      <vt:lpstr>Cabotegravir for PrEP and Pregnancy </vt:lpstr>
      <vt:lpstr>Coverage for Cabotegravir</vt:lpstr>
      <vt:lpstr>Reference pages</vt:lpstr>
      <vt:lpstr>References</vt:lpstr>
      <vt:lpstr>Questions</vt:lpstr>
      <vt:lpstr>Program Evaluation</vt:lpstr>
      <vt:lpstr>Continuing Medical Education</vt:lpstr>
      <vt:lpstr>Continuing Nursing Education</vt:lpstr>
      <vt:lpstr>MATEC Michigan</vt:lpstr>
      <vt:lpstr>MATEC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to PrEP 2022</dc:title>
  <dc:creator>Victoria Ervin</dc:creator>
  <cp:lastModifiedBy>Judith Collins</cp:lastModifiedBy>
  <cp:revision>55</cp:revision>
  <dcterms:created xsi:type="dcterms:W3CDTF">2022-02-04T02:34:14Z</dcterms:created>
  <dcterms:modified xsi:type="dcterms:W3CDTF">2022-04-06T16:53:40Z</dcterms:modified>
</cp:coreProperties>
</file>