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0" r:id="rId2"/>
    <p:sldMasterId id="2147483688" r:id="rId3"/>
    <p:sldMasterId id="2147483693" r:id="rId4"/>
    <p:sldMasterId id="2147483704" r:id="rId5"/>
    <p:sldMasterId id="2147483710" r:id="rId6"/>
    <p:sldMasterId id="2147483717" r:id="rId7"/>
    <p:sldMasterId id="2147483730" r:id="rId8"/>
  </p:sldMasterIdLst>
  <p:notesMasterIdLst>
    <p:notesMasterId r:id="rId22"/>
  </p:notesMasterIdLst>
  <p:handoutMasterIdLst>
    <p:handoutMasterId r:id="rId23"/>
  </p:handoutMasterIdLst>
  <p:sldIdLst>
    <p:sldId id="272" r:id="rId9"/>
    <p:sldId id="261" r:id="rId10"/>
    <p:sldId id="266" r:id="rId11"/>
    <p:sldId id="312" r:id="rId12"/>
    <p:sldId id="313" r:id="rId13"/>
    <p:sldId id="314" r:id="rId14"/>
    <p:sldId id="315" r:id="rId15"/>
    <p:sldId id="316" r:id="rId16"/>
    <p:sldId id="317" r:id="rId17"/>
    <p:sldId id="318" r:id="rId18"/>
    <p:sldId id="311" r:id="rId19"/>
    <p:sldId id="269" r:id="rId20"/>
    <p:sldId id="280"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93F3E7-251B-4F2E-826E-999773A35F04}">
          <p14:sldIdLst>
            <p14:sldId id="272"/>
            <p14:sldId id="261"/>
            <p14:sldId id="266"/>
            <p14:sldId id="312"/>
            <p14:sldId id="313"/>
            <p14:sldId id="314"/>
            <p14:sldId id="315"/>
            <p14:sldId id="316"/>
            <p14:sldId id="317"/>
            <p14:sldId id="318"/>
            <p14:sldId id="311"/>
            <p14:sldId id="269"/>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44D"/>
    <a:srgbClr val="008C99"/>
    <a:srgbClr val="50A5AB"/>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59970" autoAdjust="0"/>
  </p:normalViewPr>
  <p:slideViewPr>
    <p:cSldViewPr snapToGrid="0">
      <p:cViewPr varScale="1">
        <p:scale>
          <a:sx n="61" d="100"/>
          <a:sy n="61" d="100"/>
        </p:scale>
        <p:origin x="2550" y="7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7468E72-8AEE-4776-8EC2-8F14C1583EEA}" type="datetimeFigureOut">
              <a:rPr lang="en-US" smtClean="0"/>
              <a:t>4/12/2022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FE35FF8-FB14-4879-9BC3-604A38BAED07}" type="slidenum">
              <a:rPr lang="en-US" smtClean="0"/>
              <a:t>‹#›</a:t>
            </a:fld>
            <a:endParaRPr lang="en-US"/>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D2E51A-2061-4AC9-BA02-AAC57C58C28B}" type="datetimeFigureOut">
              <a:rPr lang="en-US" smtClean="0"/>
              <a:t>4/12/2022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0579D2-C235-4ED6-AECE-F4AE1A05BE8B}" type="slidenum">
              <a:rPr lang="en-US" smtClean="0"/>
              <a:t>‹#›</a:t>
            </a:fld>
            <a:endParaRPr lang="en-US"/>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Version date_04 2022</a:t>
            </a:r>
          </a:p>
        </p:txBody>
      </p:sp>
      <p:sp>
        <p:nvSpPr>
          <p:cNvPr id="4" name="Slide Number Placeholder 3"/>
          <p:cNvSpPr>
            <a:spLocks noGrp="1"/>
          </p:cNvSpPr>
          <p:nvPr>
            <p:ph type="sldNum" sz="quarter" idx="10"/>
          </p:nvPr>
        </p:nvSpPr>
        <p:spPr/>
        <p:txBody>
          <a:bodyPr/>
          <a:lstStyle/>
          <a:p>
            <a:fld id="{0E0579D2-C235-4ED6-AECE-F4AE1A05BE8B}" type="slidenum">
              <a:rPr lang="en-US" smtClean="0"/>
              <a:t>1</a:t>
            </a:fld>
            <a:endParaRPr lang="en-US"/>
          </a:p>
        </p:txBody>
      </p:sp>
    </p:spTree>
    <p:extLst>
      <p:ext uri="{BB962C8B-B14F-4D97-AF65-F5344CB8AC3E}">
        <p14:creationId xmlns:p14="http://schemas.microsoft.com/office/powerpoint/2010/main" val="291722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ANRS 12345 TA PROHM Study in Cambodia</a:t>
            </a:r>
          </a:p>
          <a:p>
            <a:pPr marL="171450" indent="-171450">
              <a:buFont typeface="Arial" panose="020B0604020202020204" pitchFamily="34" charset="0"/>
              <a:buChar char="•"/>
            </a:pPr>
            <a:r>
              <a:rPr lang="en-US" dirty="0"/>
              <a:t>First large study evaluating an </a:t>
            </a:r>
            <a:r>
              <a:rPr lang="en-US" dirty="0" err="1"/>
              <a:t>HBIg</a:t>
            </a:r>
            <a:r>
              <a:rPr lang="en-US" dirty="0"/>
              <a:t>-free strategy with TDF prophylaxis</a:t>
            </a:r>
          </a:p>
          <a:p>
            <a:pPr marL="171450" indent="-171450">
              <a:buFont typeface="Arial" panose="020B0604020202020204" pitchFamily="34" charset="0"/>
              <a:buChar char="•"/>
            </a:pPr>
            <a:r>
              <a:rPr lang="en-US" dirty="0"/>
              <a:t>TDF-eligible women</a:t>
            </a:r>
          </a:p>
          <a:p>
            <a:pPr marL="628650" lvl="1" indent="-171450">
              <a:buFont typeface="Arial" panose="020B0604020202020204" pitchFamily="34" charset="0"/>
              <a:buChar char="•"/>
            </a:pPr>
            <a:r>
              <a:rPr lang="en-US" dirty="0" err="1"/>
              <a:t>Hbv</a:t>
            </a:r>
            <a:r>
              <a:rPr lang="en-US" dirty="0"/>
              <a:t> transmission = 0% [95%CI:0-1.61] for women treated &gt;4 weeks</a:t>
            </a:r>
          </a:p>
          <a:p>
            <a:pPr marL="628650" lvl="1" indent="-171450">
              <a:buFont typeface="Arial" panose="020B0604020202020204" pitchFamily="34" charset="0"/>
              <a:buChar char="•"/>
            </a:pPr>
            <a:r>
              <a:rPr lang="en-US" dirty="0"/>
              <a:t>Similar to RCTs with </a:t>
            </a:r>
            <a:r>
              <a:rPr lang="en-US" dirty="0" err="1"/>
              <a:t>HBIg</a:t>
            </a:r>
            <a:r>
              <a:rPr lang="en-US" dirty="0"/>
              <a:t> when TDF started 28-32 weeks</a:t>
            </a:r>
          </a:p>
          <a:p>
            <a:pPr marL="628650" lvl="1" indent="-171450">
              <a:buFont typeface="Arial" panose="020B0604020202020204" pitchFamily="34" charset="0"/>
              <a:buChar char="•"/>
            </a:pPr>
            <a:r>
              <a:rPr lang="en-US" dirty="0"/>
              <a:t>High transmission for women treated &lt;4 weeks. Need early screening</a:t>
            </a:r>
          </a:p>
          <a:p>
            <a:pPr marL="171450" lvl="0" indent="-171450">
              <a:buFont typeface="Arial" panose="020B0604020202020204" pitchFamily="34" charset="0"/>
              <a:buChar char="•"/>
            </a:pPr>
            <a:r>
              <a:rPr lang="en-US" dirty="0"/>
              <a:t>Not TDF-eligible women</a:t>
            </a:r>
          </a:p>
          <a:p>
            <a:pPr marL="628650" lvl="1" indent="-171450">
              <a:buFont typeface="Arial" panose="020B0604020202020204" pitchFamily="34" charset="0"/>
              <a:buChar char="•"/>
            </a:pPr>
            <a:r>
              <a:rPr lang="en-US" dirty="0" err="1"/>
              <a:t>Hbv</a:t>
            </a:r>
            <a:r>
              <a:rPr lang="en-US" dirty="0"/>
              <a:t> transmission = 1%. All women with HBV DNA&gt;5.3log</a:t>
            </a:r>
          </a:p>
          <a:p>
            <a:pPr marL="628650" lvl="1" indent="-171450">
              <a:buFont typeface="Arial" panose="020B0604020202020204" pitchFamily="34" charset="0"/>
              <a:buChar char="•"/>
            </a:pPr>
            <a:r>
              <a:rPr lang="en-US" dirty="0"/>
              <a:t>Limitation of algorithm: interest of POC HBV DNA to better identify women eligible for TDF prophylaxis?</a:t>
            </a:r>
          </a:p>
          <a:p>
            <a:pPr marL="171450" lvl="0" indent="-171450">
              <a:buFont typeface="Arial" panose="020B0604020202020204" pitchFamily="34" charset="0"/>
              <a:buChar char="•"/>
            </a:pPr>
            <a:r>
              <a:rPr lang="en-US" dirty="0"/>
              <a:t>High acceptability of strategy: TDF prophylaxis, early vaccine</a:t>
            </a:r>
          </a:p>
          <a:p>
            <a:pPr marL="171450" lvl="0" indent="-171450">
              <a:buFont typeface="Arial" panose="020B0604020202020204" pitchFamily="34" charset="0"/>
              <a:buChar char="•"/>
            </a:pPr>
            <a:r>
              <a:rPr lang="en-US" dirty="0"/>
              <a:t>Limitations: high proportions </a:t>
            </a:r>
            <a:r>
              <a:rPr lang="en-US" dirty="0" err="1"/>
              <a:t>fo</a:t>
            </a:r>
            <a:r>
              <a:rPr lang="en-US" dirty="0"/>
              <a:t> LTFU but similar proportion of women with HBV DNA&gt;5.3log at inclusion</a:t>
            </a:r>
          </a:p>
          <a:p>
            <a:pPr marL="171450" lvl="0" indent="-171450">
              <a:buFont typeface="Arial" panose="020B0604020202020204" pitchFamily="34" charset="0"/>
              <a:buChar char="•"/>
            </a:pPr>
            <a:r>
              <a:rPr lang="en-US" dirty="0"/>
              <a:t>Conclusion: An </a:t>
            </a:r>
            <a:r>
              <a:rPr lang="en-US" dirty="0" err="1"/>
              <a:t>HBIg</a:t>
            </a:r>
            <a:r>
              <a:rPr lang="en-US" dirty="0"/>
              <a:t>-free strategy with maternal use of TDF and early vaccination at birth could be effective to prevent HBV MTCT if TDF is initiated more than 4 weeks before deliver</a:t>
            </a:r>
          </a:p>
          <a:p>
            <a:pPr marL="171450" lvl="0" indent="-171450">
              <a:buFont typeface="Arial" panose="020B0604020202020204" pitchFamily="34" charset="0"/>
              <a:buChar char="•"/>
            </a:pPr>
            <a:r>
              <a:rPr lang="en-US" dirty="0"/>
              <a:t>By using a therapeutic algorithm (</a:t>
            </a:r>
            <a:r>
              <a:rPr lang="en-US" dirty="0" err="1"/>
              <a:t>HBeAg</a:t>
            </a:r>
            <a:r>
              <a:rPr lang="en-US" dirty="0"/>
              <a:t> RDT/ALT) accessible in district hospitals, this strategy could be used in rural settings where most pregnant women are followed in Cambodia)</a:t>
            </a:r>
          </a:p>
          <a:p>
            <a:pPr marL="171450" lvl="0" indent="-171450">
              <a:buFont typeface="Arial" panose="020B0604020202020204" pitchFamily="34" charset="0"/>
              <a:buChar char="•"/>
            </a:pPr>
            <a:r>
              <a:rPr lang="en-US" dirty="0"/>
              <a:t>New strategy to achieve WHO target of &lt;0.1% HBsAg prevalence in infants in 2030</a:t>
            </a:r>
          </a:p>
        </p:txBody>
      </p:sp>
      <p:sp>
        <p:nvSpPr>
          <p:cNvPr id="4" name="Slide Number Placeholder 3"/>
          <p:cNvSpPr>
            <a:spLocks noGrp="1"/>
          </p:cNvSpPr>
          <p:nvPr>
            <p:ph type="sldNum" sz="quarter" idx="5"/>
          </p:nvPr>
        </p:nvSpPr>
        <p:spPr/>
        <p:txBody>
          <a:bodyPr/>
          <a:lstStyle/>
          <a:p>
            <a:fld id="{0E0579D2-C235-4ED6-AECE-F4AE1A05BE8B}" type="slidenum">
              <a:rPr lang="en-US" smtClean="0"/>
              <a:t>10</a:t>
            </a:fld>
            <a:endParaRPr lang="en-US"/>
          </a:p>
        </p:txBody>
      </p:sp>
    </p:spTree>
    <p:extLst>
      <p:ext uri="{BB962C8B-B14F-4D97-AF65-F5344CB8AC3E}">
        <p14:creationId xmlns:p14="http://schemas.microsoft.com/office/powerpoint/2010/main" val="305089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12</a:t>
            </a:fld>
            <a:endParaRPr lang="en-US"/>
          </a:p>
        </p:txBody>
      </p:sp>
    </p:spTree>
    <p:extLst>
      <p:ext uri="{BB962C8B-B14F-4D97-AF65-F5344CB8AC3E}">
        <p14:creationId xmlns:p14="http://schemas.microsoft.com/office/powerpoint/2010/main" val="224598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13</a:t>
            </a:fld>
            <a:endParaRPr lang="en-US"/>
          </a:p>
        </p:txBody>
      </p:sp>
    </p:spTree>
    <p:extLst>
      <p:ext uri="{BB962C8B-B14F-4D97-AF65-F5344CB8AC3E}">
        <p14:creationId xmlns:p14="http://schemas.microsoft.com/office/powerpoint/2010/main" val="161740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2</a:t>
            </a:fld>
            <a:endParaRPr lang="en-US"/>
          </a:p>
        </p:txBody>
      </p:sp>
    </p:spTree>
    <p:extLst>
      <p:ext uri="{BB962C8B-B14F-4D97-AF65-F5344CB8AC3E}">
        <p14:creationId xmlns:p14="http://schemas.microsoft.com/office/powerpoint/2010/main" val="30973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3</a:t>
            </a:fld>
            <a:endParaRPr lang="en-US"/>
          </a:p>
        </p:txBody>
      </p:sp>
    </p:spTree>
    <p:extLst>
      <p:ext uri="{BB962C8B-B14F-4D97-AF65-F5344CB8AC3E}">
        <p14:creationId xmlns:p14="http://schemas.microsoft.com/office/powerpoint/2010/main" val="127815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DAA= directing acting antivirals</a:t>
            </a:r>
          </a:p>
          <a:p>
            <a:r>
              <a:rPr lang="en-US" dirty="0"/>
              <a:t>PWH=people with HIV</a:t>
            </a:r>
          </a:p>
          <a:p>
            <a:r>
              <a:rPr lang="en-US" dirty="0"/>
              <a:t>WHO HC elimination: by 2020, 30%reduction in new cases of HCV</a:t>
            </a:r>
          </a:p>
          <a:p>
            <a:r>
              <a:rPr lang="en-US" dirty="0"/>
              <a:t>-new absolute targets: &lt;=5/100,000py and &lt;=2/100 by PWID</a:t>
            </a:r>
          </a:p>
          <a:p>
            <a:r>
              <a:rPr lang="en-US" dirty="0"/>
              <a:t>Study aim= 1- are we on track for </a:t>
            </a:r>
            <a:r>
              <a:rPr lang="en-US" dirty="0" err="1"/>
              <a:t>hcv</a:t>
            </a:r>
            <a:r>
              <a:rPr lang="en-US" dirty="0"/>
              <a:t> elimination; 2- is there treatment as prevention effect of </a:t>
            </a:r>
            <a:r>
              <a:rPr lang="en-US" dirty="0" err="1"/>
              <a:t>daas</a:t>
            </a:r>
            <a:r>
              <a:rPr lang="en-US" dirty="0"/>
              <a:t> on </a:t>
            </a:r>
            <a:r>
              <a:rPr lang="en-US" dirty="0" err="1"/>
              <a:t>hcv</a:t>
            </a:r>
            <a:r>
              <a:rPr lang="en-US" dirty="0"/>
              <a:t> incidence</a:t>
            </a:r>
          </a:p>
          <a:p>
            <a:r>
              <a:rPr lang="en-US" dirty="0" err="1"/>
              <a:t>InCHECH</a:t>
            </a:r>
            <a:r>
              <a:rPr lang="en-US" dirty="0"/>
              <a:t>=international collaboration on hepatitis c elimination in </a:t>
            </a:r>
            <a:r>
              <a:rPr lang="en-US" dirty="0" err="1"/>
              <a:t>hiv</a:t>
            </a:r>
            <a:r>
              <a:rPr lang="en-US" dirty="0"/>
              <a:t> cohorts; N105,402 participants from 10 cohorts; 6 of 10 cohorts from Australia and Europe have data on primary HCV infection</a:t>
            </a:r>
          </a:p>
          <a:p>
            <a:r>
              <a:rPr lang="en-US" dirty="0">
                <a:solidFill>
                  <a:schemeClr val="tx1"/>
                </a:solidFill>
              </a:rPr>
              <a:t>Timing of infection:</a:t>
            </a:r>
          </a:p>
          <a:p>
            <a:pPr lvl="1"/>
            <a:r>
              <a:rPr lang="en-US" dirty="0">
                <a:solidFill>
                  <a:schemeClr val="tx1"/>
                </a:solidFill>
              </a:rPr>
              <a:t>Midpoint between last HCV antibody negative and event date</a:t>
            </a:r>
          </a:p>
          <a:p>
            <a:pPr lvl="1"/>
            <a:r>
              <a:rPr lang="en-US" dirty="0">
                <a:solidFill>
                  <a:schemeClr val="tx1"/>
                </a:solidFill>
              </a:rPr>
              <a:t>If HCV RNA positive &amp; HCV Ab negative, assumed 6 weeks</a:t>
            </a:r>
          </a:p>
          <a:p>
            <a:pPr lvl="1"/>
            <a:r>
              <a:rPr lang="en-US" dirty="0">
                <a:solidFill>
                  <a:schemeClr val="tx1"/>
                </a:solidFill>
              </a:rPr>
              <a:t>Analysis: Poisson model using restricted cubic splines for calendar year using the pooled dataset</a:t>
            </a:r>
          </a:p>
          <a:p>
            <a:r>
              <a:rPr lang="en-US" dirty="0"/>
              <a:t>In 2019: 50% achieved vs 30% expected to reach goals</a:t>
            </a:r>
          </a:p>
          <a:p>
            <a:r>
              <a:rPr lang="en-US" dirty="0" err="1"/>
              <a:t>Incdence</a:t>
            </a:r>
            <a:r>
              <a:rPr lang="en-US" dirty="0"/>
              <a:t> was 0.5/100PY vs 5/100,000 PY (new absolute target)</a:t>
            </a:r>
          </a:p>
          <a:p>
            <a:r>
              <a:rPr lang="en-US" dirty="0"/>
              <a:t>Differences by country</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4</a:t>
            </a:fld>
            <a:endParaRPr lang="en-US"/>
          </a:p>
        </p:txBody>
      </p:sp>
    </p:spTree>
    <p:extLst>
      <p:ext uri="{BB962C8B-B14F-4D97-AF65-F5344CB8AC3E}">
        <p14:creationId xmlns:p14="http://schemas.microsoft.com/office/powerpoint/2010/main" val="386701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is there treatment as prevention effect of </a:t>
            </a:r>
            <a:r>
              <a:rPr lang="en-US" dirty="0" err="1"/>
              <a:t>daas</a:t>
            </a:r>
            <a:r>
              <a:rPr lang="en-US" dirty="0"/>
              <a:t> on </a:t>
            </a:r>
            <a:r>
              <a:rPr lang="en-US" dirty="0" err="1"/>
              <a:t>hcv</a:t>
            </a:r>
            <a:r>
              <a:rPr lang="en-US" dirty="0"/>
              <a:t> incidence</a:t>
            </a:r>
          </a:p>
          <a:p>
            <a:pPr marL="171450" indent="-171450">
              <a:buFont typeface="Arial" panose="020B0604020202020204" pitchFamily="34" charset="0"/>
              <a:buChar char="•"/>
            </a:pPr>
            <a:r>
              <a:rPr lang="en-US" dirty="0" err="1"/>
              <a:t>InCHECH</a:t>
            </a:r>
            <a:r>
              <a:rPr lang="en-US" dirty="0"/>
              <a:t>=international collaboration on hepatitis c elimination in </a:t>
            </a:r>
            <a:r>
              <a:rPr lang="en-US" dirty="0" err="1"/>
              <a:t>hiv</a:t>
            </a:r>
            <a:r>
              <a:rPr lang="en-US" dirty="0"/>
              <a:t> cohorts; N105,402 participants from 10 cohorts; 6 of 10 cohorts from Australia and Europe have data on primary HCV infection</a:t>
            </a:r>
          </a:p>
          <a:p>
            <a:pPr marL="171450" lvl="0" indent="-171450">
              <a:buFont typeface="Arial" panose="020B0604020202020204" pitchFamily="34" charset="0"/>
              <a:buChar char="•"/>
            </a:pPr>
            <a:r>
              <a:rPr lang="en-US" dirty="0">
                <a:solidFill>
                  <a:schemeClr val="tx1"/>
                </a:solidFill>
              </a:rPr>
              <a:t>Defined 3 periods of DAA access: no access, restricted access, and broad access</a:t>
            </a:r>
          </a:p>
          <a:p>
            <a:pPr marL="171450" lvl="0" indent="-171450">
              <a:buFont typeface="Arial" panose="020B0604020202020204" pitchFamily="34" charset="0"/>
              <a:buChar char="•"/>
            </a:pPr>
            <a:r>
              <a:rPr lang="en-US" dirty="0">
                <a:solidFill>
                  <a:schemeClr val="tx1"/>
                </a:solidFill>
              </a:rPr>
              <a:t>Changes in DAA access occurred at different times per country</a:t>
            </a:r>
          </a:p>
          <a:p>
            <a:pPr marL="171450" lvl="0" indent="-171450">
              <a:buFont typeface="Arial" panose="020B0604020202020204" pitchFamily="34" charset="0"/>
              <a:buChar char="•"/>
            </a:pPr>
            <a:r>
              <a:rPr lang="en-US" dirty="0">
                <a:solidFill>
                  <a:schemeClr val="tx1"/>
                </a:solidFill>
              </a:rPr>
              <a:t>Piecewise exponential model including a random effect for country</a:t>
            </a:r>
          </a:p>
          <a:p>
            <a:pPr marL="171450" lvl="0" indent="-171450">
              <a:buFont typeface="Arial" panose="020B0604020202020204" pitchFamily="34" charset="0"/>
              <a:buChar char="•"/>
            </a:pPr>
            <a:r>
              <a:rPr lang="en-US" dirty="0">
                <a:solidFill>
                  <a:schemeClr val="tx1"/>
                </a:solidFill>
              </a:rPr>
              <a:t>DAA </a:t>
            </a:r>
            <a:r>
              <a:rPr lang="en-US" dirty="0" err="1">
                <a:solidFill>
                  <a:schemeClr val="tx1"/>
                </a:solidFill>
              </a:rPr>
              <a:t>TasP</a:t>
            </a:r>
            <a:r>
              <a:rPr lang="en-US" dirty="0">
                <a:solidFill>
                  <a:schemeClr val="tx1"/>
                </a:solidFill>
              </a:rPr>
              <a:t> effect for broad access: 50% </a:t>
            </a:r>
            <a:r>
              <a:rPr lang="en-US" dirty="0" err="1">
                <a:solidFill>
                  <a:schemeClr val="tx1"/>
                </a:solidFill>
              </a:rPr>
              <a:t>raverage</a:t>
            </a:r>
            <a:r>
              <a:rPr lang="en-US" dirty="0">
                <a:solidFill>
                  <a:schemeClr val="tx1"/>
                </a:solidFill>
              </a:rPr>
              <a:t> reduction in HCV incidence compared to pre-DAA incidence, and no reductions during restricted access</a:t>
            </a:r>
          </a:p>
          <a:p>
            <a:pPr marL="171450" lvl="0" indent="-171450">
              <a:buFont typeface="Arial" panose="020B0604020202020204" pitchFamily="34" charset="0"/>
              <a:buChar char="•"/>
            </a:pPr>
            <a:endParaRPr lang="en-US" dirty="0">
              <a:solidFill>
                <a:schemeClr val="tx1"/>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5</a:t>
            </a:fld>
            <a:endParaRPr lang="en-US"/>
          </a:p>
        </p:txBody>
      </p:sp>
    </p:spTree>
    <p:extLst>
      <p:ext uri="{BB962C8B-B14F-4D97-AF65-F5344CB8AC3E}">
        <p14:creationId xmlns:p14="http://schemas.microsoft.com/office/powerpoint/2010/main" val="3623221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CDC Division of Viral Hepatitis 2025 strategic plan: elimination targets from 2017-2028 (90% reduction in new HCV infections, 65% reduction in HCV-related mortality</a:t>
            </a:r>
          </a:p>
          <a:p>
            <a:pPr marL="171450" indent="-171450">
              <a:buFont typeface="Arial" panose="020B0604020202020204" pitchFamily="34" charset="0"/>
              <a:buChar char="•"/>
            </a:pPr>
            <a:r>
              <a:rPr lang="en-US" dirty="0"/>
              <a:t>Previous analysis (</a:t>
            </a:r>
            <a:r>
              <a:rPr lang="en-US" dirty="0" err="1"/>
              <a:t>Hoenigl</a:t>
            </a:r>
            <a:r>
              <a:rPr lang="en-US" dirty="0"/>
              <a:t> M et al. AASLD 2021.) on treatment initiations among 2 large national labs (Quest and LabCorp) found a 30% drop in HCV treatment initiations April 2020 which did not rebound as of the </a:t>
            </a:r>
            <a:r>
              <a:rPr lang="en-US" dirty="0" err="1"/>
              <a:t>endof</a:t>
            </a:r>
            <a:r>
              <a:rPr lang="en-US" dirty="0"/>
              <a:t> 2020.</a:t>
            </a:r>
          </a:p>
          <a:p>
            <a:pPr marL="171450" indent="-171450">
              <a:buFont typeface="Arial" panose="020B0604020202020204" pitchFamily="34" charset="0"/>
              <a:buChar char="•"/>
            </a:pPr>
            <a:r>
              <a:rPr lang="en-US" dirty="0"/>
              <a:t>Model structure: general population deterministic compartmental model simulating </a:t>
            </a:r>
            <a:r>
              <a:rPr lang="en-US" dirty="0" err="1"/>
              <a:t>hcv</a:t>
            </a:r>
            <a:r>
              <a:rPr lang="en-US" dirty="0"/>
              <a:t> transmission and disease progression</a:t>
            </a:r>
          </a:p>
          <a:p>
            <a:pPr marL="171450" indent="-171450">
              <a:buFont typeface="Arial" panose="020B0604020202020204" pitchFamily="34" charset="0"/>
              <a:buChar char="•"/>
            </a:pPr>
            <a:r>
              <a:rPr lang="en-US" dirty="0" err="1"/>
              <a:t>Strategied</a:t>
            </a:r>
            <a:r>
              <a:rPr lang="en-US" dirty="0"/>
              <a:t> by (1) age: 20-30, 31-51, 52+, )2) risk: PWID and non/former PWID; (3) </a:t>
            </a:r>
            <a:r>
              <a:rPr lang="en-US" dirty="0" err="1"/>
              <a:t>hcv</a:t>
            </a:r>
            <a:r>
              <a:rPr lang="en-US" dirty="0"/>
              <a:t> disease stage, diagnosis status, and treatment status</a:t>
            </a:r>
          </a:p>
          <a:p>
            <a:pPr marL="171450" indent="-171450">
              <a:buFont typeface="Arial" panose="020B0604020202020204" pitchFamily="34" charset="0"/>
              <a:buChar char="•"/>
            </a:pPr>
            <a:r>
              <a:rPr lang="en-US" dirty="0"/>
              <a:t>Incorporates transmission among PWID only</a:t>
            </a:r>
          </a:p>
          <a:p>
            <a:pPr marL="171450" indent="-171450">
              <a:buFont typeface="Arial" panose="020B0604020202020204" pitchFamily="34" charset="0"/>
              <a:buChar char="•"/>
            </a:pPr>
            <a:r>
              <a:rPr lang="en-US" dirty="0"/>
              <a:t>Simulates from 1990-2030</a:t>
            </a:r>
          </a:p>
          <a:p>
            <a:pPr marL="171450" indent="-171450">
              <a:buFont typeface="Arial" panose="020B0604020202020204" pitchFamily="34" charset="0"/>
              <a:buChar char="•"/>
            </a:pPr>
            <a:r>
              <a:rPr lang="en-US" dirty="0"/>
              <a:t>Simulated 3 scenarios with varying treatment rates</a:t>
            </a:r>
          </a:p>
          <a:p>
            <a:pPr marL="171450" indent="-171450">
              <a:buFont typeface="Arial" panose="020B0604020202020204" pitchFamily="34" charset="0"/>
              <a:buChar char="•"/>
            </a:pPr>
            <a:r>
              <a:rPr lang="en-US" dirty="0"/>
              <a:t>Sc1-status quo, no disruption to treatment uptake</a:t>
            </a:r>
          </a:p>
          <a:p>
            <a:pPr marL="171450" indent="-171450">
              <a:buFont typeface="Arial" panose="020B0604020202020204" pitchFamily="34" charset="0"/>
              <a:buChar char="•"/>
            </a:pPr>
            <a:r>
              <a:rPr lang="en-US" dirty="0"/>
              <a:t>2-one year covid-19 disruption: 30% reduction in treatment uptake from 2020-2021 (as observed in national data)</a:t>
            </a:r>
          </a:p>
          <a:p>
            <a:pPr marL="171450" indent="-171450">
              <a:buFont typeface="Arial" panose="020B0604020202020204" pitchFamily="34" charset="0"/>
              <a:buChar char="•"/>
            </a:pPr>
            <a:r>
              <a:rPr lang="en-US" dirty="0"/>
              <a:t>3-2-year covid-10 disruption: 30% reduction in treatment update from 2020-2022</a:t>
            </a:r>
          </a:p>
          <a:p>
            <a:pPr marL="171450" indent="-171450">
              <a:buFont typeface="Arial" panose="020B0604020202020204" pitchFamily="34" charset="0"/>
              <a:buChar char="•"/>
            </a:pPr>
            <a:r>
              <a:rPr lang="en-US" dirty="0"/>
              <a:t>Outcomes examined: what </a:t>
            </a:r>
            <a:r>
              <a:rPr lang="en-US" dirty="0" err="1"/>
              <a:t>hs</a:t>
            </a:r>
            <a:r>
              <a:rPr lang="en-US" dirty="0"/>
              <a:t> effect of </a:t>
            </a:r>
            <a:r>
              <a:rPr lang="en-US" dirty="0" err="1"/>
              <a:t>tx</a:t>
            </a:r>
            <a:r>
              <a:rPr lang="en-US" dirty="0"/>
              <a:t> on </a:t>
            </a:r>
            <a:r>
              <a:rPr lang="en-US" dirty="0" err="1"/>
              <a:t>hcv</a:t>
            </a:r>
            <a:r>
              <a:rPr lang="en-US" dirty="0"/>
              <a:t> incidence and </a:t>
            </a:r>
            <a:r>
              <a:rPr lang="en-US" dirty="0" err="1"/>
              <a:t>hcv</a:t>
            </a:r>
            <a:r>
              <a:rPr lang="en-US" dirty="0"/>
              <a:t>-related mortality until 2030?</a:t>
            </a:r>
          </a:p>
          <a:p>
            <a:pPr marL="171450" indent="-171450">
              <a:buFont typeface="Arial" panose="020B0604020202020204" pitchFamily="34" charset="0"/>
              <a:buChar char="•"/>
            </a:pPr>
            <a:r>
              <a:rPr lang="en-US" dirty="0"/>
              <a:t>Results: Relative reduction in incidence from 2015-2030 in 2yr disruption scenario: 5.5% (95% CI: 5.1-5.8%(</a:t>
            </a:r>
          </a:p>
          <a:p>
            <a:pPr marL="171450" indent="-171450">
              <a:buFont typeface="Arial" panose="020B0604020202020204" pitchFamily="34" charset="0"/>
              <a:buChar char="•"/>
            </a:pPr>
            <a:r>
              <a:rPr lang="en-US" dirty="0"/>
              <a:t>Relative reduction in </a:t>
            </a:r>
            <a:r>
              <a:rPr lang="en-US" dirty="0" err="1"/>
              <a:t>hcv</a:t>
            </a:r>
            <a:r>
              <a:rPr lang="en-US" dirty="0"/>
              <a:t>-mortality from 2015-2030 in 2yr disruption scenario: 20.6% (95%CI: 14.4-29,5%)</a:t>
            </a:r>
          </a:p>
        </p:txBody>
      </p:sp>
      <p:sp>
        <p:nvSpPr>
          <p:cNvPr id="4" name="Slide Number Placeholder 3"/>
          <p:cNvSpPr>
            <a:spLocks noGrp="1"/>
          </p:cNvSpPr>
          <p:nvPr>
            <p:ph type="sldNum" sz="quarter" idx="5"/>
          </p:nvPr>
        </p:nvSpPr>
        <p:spPr/>
        <p:txBody>
          <a:bodyPr/>
          <a:lstStyle/>
          <a:p>
            <a:fld id="{0E0579D2-C235-4ED6-AECE-F4AE1A05BE8B}" type="slidenum">
              <a:rPr lang="en-US" smtClean="0"/>
              <a:t>6</a:t>
            </a:fld>
            <a:endParaRPr lang="en-US"/>
          </a:p>
        </p:txBody>
      </p:sp>
    </p:spTree>
    <p:extLst>
      <p:ext uri="{BB962C8B-B14F-4D97-AF65-F5344CB8AC3E}">
        <p14:creationId xmlns:p14="http://schemas.microsoft.com/office/powerpoint/2010/main" val="356435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Relative reduction in </a:t>
            </a:r>
            <a:r>
              <a:rPr lang="en-US" dirty="0" err="1"/>
              <a:t>hcv</a:t>
            </a:r>
            <a:r>
              <a:rPr lang="en-US" dirty="0"/>
              <a:t>-mortality from 2015-2030 in 2yr disruption scenario: 20.6% (95%CI: 14.4-29,5%)</a:t>
            </a:r>
          </a:p>
          <a:p>
            <a:pPr marL="171450" indent="-171450">
              <a:buFont typeface="Arial" panose="020B0604020202020204" pitchFamily="34" charset="0"/>
              <a:buChar char="•"/>
            </a:pPr>
            <a:r>
              <a:rPr lang="en-US" dirty="0"/>
              <a:t>US not on track to meet NASEM/CDC elimination targets before pandemic and now fallen further behind</a:t>
            </a:r>
          </a:p>
          <a:p>
            <a:pPr marL="171450" indent="-171450">
              <a:buFont typeface="Arial" panose="020B0604020202020204" pitchFamily="34" charset="0"/>
              <a:buChar char="•"/>
            </a:pPr>
            <a:r>
              <a:rPr lang="en-US" dirty="0"/>
              <a:t>Limitations: need testing/treatment data for 2021/2022, </a:t>
            </a:r>
            <a:r>
              <a:rPr lang="en-US" dirty="0" err="1"/>
              <a:t>pwid</a:t>
            </a:r>
            <a:r>
              <a:rPr lang="en-US" dirty="0"/>
              <a:t> treatment rates unknown (assume equal among </a:t>
            </a:r>
            <a:r>
              <a:rPr lang="en-US" dirty="0" err="1"/>
              <a:t>pwid</a:t>
            </a:r>
            <a:r>
              <a:rPr lang="en-US" dirty="0"/>
              <a:t>/former </a:t>
            </a:r>
            <a:r>
              <a:rPr lang="en-US" dirty="0" err="1"/>
              <a:t>pwid</a:t>
            </a:r>
            <a:r>
              <a:rPr lang="en-US" dirty="0"/>
              <a:t> from 2015 onwards)</a:t>
            </a:r>
          </a:p>
          <a:p>
            <a:pPr marL="171450" indent="-171450">
              <a:buFont typeface="Arial" panose="020B0604020202020204" pitchFamily="34" charset="0"/>
              <a:buChar char="•"/>
            </a:pPr>
            <a:r>
              <a:rPr lang="en-US" dirty="0"/>
              <a:t>To meet the targets, urgent scale up required:</a:t>
            </a:r>
          </a:p>
          <a:p>
            <a:pPr marL="171450" indent="-171450">
              <a:buFont typeface="Arial" panose="020B0604020202020204" pitchFamily="34" charset="0"/>
              <a:buChar char="•"/>
            </a:pPr>
            <a:r>
              <a:rPr lang="en-US" dirty="0"/>
              <a:t>Identification f infected individuals through screening and </a:t>
            </a:r>
            <a:r>
              <a:rPr lang="en-US" dirty="0" err="1"/>
              <a:t>diagsosis</a:t>
            </a:r>
            <a:r>
              <a:rPr lang="en-US" dirty="0"/>
              <a:t> and targeting key populations</a:t>
            </a:r>
          </a:p>
          <a:p>
            <a:pPr marL="171450" indent="-171450">
              <a:buFont typeface="Arial" panose="020B0604020202020204" pitchFamily="34" charset="0"/>
              <a:buChar char="•"/>
            </a:pPr>
            <a:r>
              <a:rPr lang="en-US" dirty="0"/>
              <a:t>Linkage to care which includes curative treatment</a:t>
            </a:r>
          </a:p>
          <a:p>
            <a:pPr marL="171450" indent="-171450">
              <a:buFont typeface="Arial" panose="020B0604020202020204" pitchFamily="34" charset="0"/>
              <a:buChar char="•"/>
            </a:pPr>
            <a:r>
              <a:rPr lang="en-US" dirty="0"/>
              <a:t>Reduction in transmission through harm reduction scaleup (opiate </a:t>
            </a:r>
            <a:r>
              <a:rPr lang="en-US" dirty="0" err="1"/>
              <a:t>agosist</a:t>
            </a:r>
            <a:r>
              <a:rPr lang="en-US" dirty="0"/>
              <a:t> therapy and syringe programs)</a:t>
            </a:r>
          </a:p>
        </p:txBody>
      </p:sp>
      <p:sp>
        <p:nvSpPr>
          <p:cNvPr id="4" name="Slide Number Placeholder 3"/>
          <p:cNvSpPr>
            <a:spLocks noGrp="1"/>
          </p:cNvSpPr>
          <p:nvPr>
            <p:ph type="sldNum" sz="quarter" idx="5"/>
          </p:nvPr>
        </p:nvSpPr>
        <p:spPr/>
        <p:txBody>
          <a:bodyPr/>
          <a:lstStyle/>
          <a:p>
            <a:fld id="{0E0579D2-C235-4ED6-AECE-F4AE1A05BE8B}" type="slidenum">
              <a:rPr lang="en-US" smtClean="0"/>
              <a:t>7</a:t>
            </a:fld>
            <a:endParaRPr lang="en-US"/>
          </a:p>
        </p:txBody>
      </p:sp>
    </p:spTree>
    <p:extLst>
      <p:ext uri="{BB962C8B-B14F-4D97-AF65-F5344CB8AC3E}">
        <p14:creationId xmlns:p14="http://schemas.microsoft.com/office/powerpoint/2010/main" val="3328581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University of Pittsburgh PA hospital doubling of HCV among pregnant women from 2006 to 2016 (</a:t>
            </a:r>
            <a:r>
              <a:rPr lang="en-US" dirty="0" err="1"/>
              <a:t>chappell</a:t>
            </a:r>
            <a:r>
              <a:rPr lang="en-US" dirty="0"/>
              <a:t> et al. Pediatrics. 2018)</a:t>
            </a:r>
          </a:p>
          <a:p>
            <a:pPr marL="171450" indent="-171450">
              <a:buFont typeface="Arial" panose="020B0604020202020204" pitchFamily="34" charset="0"/>
              <a:buChar char="•"/>
            </a:pPr>
            <a:r>
              <a:rPr lang="en-US" dirty="0"/>
              <a:t>Note, transmission </a:t>
            </a:r>
            <a:r>
              <a:rPr lang="en-US" dirty="0" err="1"/>
              <a:t>hcv</a:t>
            </a:r>
            <a:r>
              <a:rPr lang="en-US" dirty="0"/>
              <a:t> to infant at rate about 5.8% in other studies</a:t>
            </a:r>
          </a:p>
          <a:p>
            <a:pPr marL="171450" indent="-171450">
              <a:buFont typeface="Arial" panose="020B0604020202020204" pitchFamily="34" charset="0"/>
              <a:buChar char="•"/>
            </a:pPr>
            <a:r>
              <a:rPr lang="en-US" dirty="0"/>
              <a:t>Univ of Pittsburgh rolled out universal screening during pregnancy June 2020 but no clinical pathway for cases identified; wasn’t prevention of perinatal transmission</a:t>
            </a:r>
          </a:p>
          <a:p>
            <a:pPr marL="171450" indent="-171450">
              <a:buFont typeface="Arial" panose="020B0604020202020204" pitchFamily="34" charset="0"/>
              <a:buChar char="•"/>
            </a:pPr>
            <a:r>
              <a:rPr lang="en-US" dirty="0"/>
              <a:t>Study objective: compare </a:t>
            </a:r>
            <a:r>
              <a:rPr lang="en-US" dirty="0" err="1"/>
              <a:t>hcv</a:t>
            </a:r>
            <a:r>
              <a:rPr lang="en-US" dirty="0"/>
              <a:t> screening and case detection during risk-based vs universal </a:t>
            </a:r>
            <a:r>
              <a:rPr lang="en-US" dirty="0" err="1"/>
              <a:t>hcv</a:t>
            </a:r>
            <a:r>
              <a:rPr lang="en-US" dirty="0"/>
              <a:t> screening amongst pregnant people at </a:t>
            </a:r>
            <a:r>
              <a:rPr lang="en-US" dirty="0" err="1"/>
              <a:t>thei</a:t>
            </a:r>
            <a:r>
              <a:rPr lang="en-US" dirty="0"/>
              <a:t> university</a:t>
            </a:r>
          </a:p>
          <a:p>
            <a:pPr marL="171450" indent="-171450">
              <a:buFont typeface="Arial" panose="020B0604020202020204" pitchFamily="34" charset="0"/>
              <a:buChar char="•"/>
            </a:pPr>
            <a:r>
              <a:rPr lang="en-US" dirty="0"/>
              <a:t>Used best practice alert</a:t>
            </a:r>
          </a:p>
          <a:p>
            <a:pPr marL="171450" indent="-171450">
              <a:buFont typeface="Arial" panose="020B0604020202020204" pitchFamily="34" charset="0"/>
              <a:buChar char="•"/>
            </a:pPr>
            <a:r>
              <a:rPr lang="en-US" dirty="0"/>
              <a:t>Med records were reviewed for </a:t>
            </a:r>
            <a:r>
              <a:rPr lang="en-US" dirty="0" err="1"/>
              <a:t>hcv</a:t>
            </a:r>
            <a:r>
              <a:rPr lang="en-US" dirty="0"/>
              <a:t> testing 9mo before and after </a:t>
            </a:r>
            <a:r>
              <a:rPr lang="en-US" dirty="0" err="1"/>
              <a:t>initiationof</a:t>
            </a:r>
            <a:r>
              <a:rPr lang="en-US" dirty="0"/>
              <a:t> prenatal care and compared using fisher’s exact test</a:t>
            </a:r>
          </a:p>
          <a:p>
            <a:pPr marL="171450" indent="-171450">
              <a:buFont typeface="Arial" panose="020B0604020202020204" pitchFamily="34" charset="0"/>
              <a:buChar char="•"/>
            </a:pPr>
            <a:r>
              <a:rPr lang="en-US" dirty="0"/>
              <a:t>Majority white, 45% Medicaid</a:t>
            </a:r>
          </a:p>
          <a:p>
            <a:pPr marL="171450" indent="-171450">
              <a:buFont typeface="Arial" panose="020B0604020202020204" pitchFamily="34" charset="0"/>
              <a:buChar char="•"/>
            </a:pPr>
            <a:r>
              <a:rPr lang="en-US" dirty="0"/>
              <a:t>HCV tested increased from 23% to 81%</a:t>
            </a:r>
          </a:p>
          <a:p>
            <a:pPr marL="171450" indent="-171450">
              <a:buFont typeface="Arial" panose="020B0604020202020204" pitchFamily="34" charset="0"/>
              <a:buChar char="•"/>
            </a:pPr>
            <a:r>
              <a:rPr lang="en-US" dirty="0"/>
              <a:t>HCV positive 11 cases to 85 cases, 5 infants </a:t>
            </a:r>
            <a:r>
              <a:rPr lang="en-US" dirty="0" err="1"/>
              <a:t>wth</a:t>
            </a:r>
            <a:r>
              <a:rPr lang="en-US" dirty="0"/>
              <a:t> </a:t>
            </a:r>
            <a:r>
              <a:rPr lang="en-US" dirty="0" err="1"/>
              <a:t>hcv</a:t>
            </a:r>
            <a:endParaRPr lang="en-US" dirty="0"/>
          </a:p>
          <a:p>
            <a:pPr marL="171450" indent="-171450">
              <a:buFont typeface="Arial" panose="020B0604020202020204" pitchFamily="34" charset="0"/>
              <a:buChar char="•"/>
            </a:pPr>
            <a:r>
              <a:rPr lang="en-US" dirty="0"/>
              <a:t>Additional 4 infants with perinatal </a:t>
            </a:r>
            <a:r>
              <a:rPr lang="en-US" dirty="0" err="1"/>
              <a:t>hcv</a:t>
            </a:r>
            <a:r>
              <a:rPr lang="en-US" dirty="0"/>
              <a:t> identified</a:t>
            </a:r>
          </a:p>
          <a:p>
            <a:pPr marL="171450" indent="-171450">
              <a:buFont typeface="Arial" panose="020B0604020202020204" pitchFamily="34" charset="0"/>
              <a:buChar char="•"/>
            </a:pPr>
            <a:r>
              <a:rPr lang="en-US" dirty="0"/>
              <a:t>Limitations: </a:t>
            </a:r>
            <a:r>
              <a:rPr lang="en-US" dirty="0" err="1"/>
              <a:t>noly</a:t>
            </a:r>
            <a:r>
              <a:rPr lang="en-US" dirty="0"/>
              <a:t> one healthcare system in western Pennsylvania which limited generalizability</a:t>
            </a:r>
          </a:p>
          <a:p>
            <a:pPr marL="171450" indent="-171450">
              <a:buFont typeface="Arial" panose="020B0604020202020204" pitchFamily="34" charset="0"/>
              <a:buChar char="•"/>
            </a:pPr>
            <a:r>
              <a:rPr lang="en-US" dirty="0"/>
              <a:t>Some individual providers </a:t>
            </a:r>
            <a:r>
              <a:rPr lang="en-US" dirty="0" err="1"/>
              <a:t>coul</a:t>
            </a:r>
            <a:r>
              <a:rPr lang="en-US" dirty="0"/>
              <a:t> </a:t>
            </a:r>
            <a:r>
              <a:rPr lang="en-US" dirty="0" err="1"/>
              <a:t>dhave</a:t>
            </a:r>
            <a:r>
              <a:rPr lang="en-US" dirty="0"/>
              <a:t> used different screening </a:t>
            </a:r>
            <a:r>
              <a:rPr lang="en-US" dirty="0" err="1"/>
              <a:t>practcs</a:t>
            </a:r>
            <a:r>
              <a:rPr lang="en-US" dirty="0"/>
              <a:t> during 2 time periods</a:t>
            </a:r>
          </a:p>
          <a:p>
            <a:pPr marL="171450" indent="-171450">
              <a:buFont typeface="Arial" panose="020B0604020202020204" pitchFamily="34" charset="0"/>
              <a:buChar char="•"/>
            </a:pPr>
            <a:r>
              <a:rPr lang="en-US" dirty="0"/>
              <a:t>Risk based screening is insensitive</a:t>
            </a:r>
          </a:p>
          <a:p>
            <a:pPr marL="171450" indent="-171450">
              <a:buFont typeface="Arial" panose="020B0604020202020204" pitchFamily="34" charset="0"/>
              <a:buChar char="•"/>
            </a:pPr>
            <a:r>
              <a:rPr lang="en-US" dirty="0"/>
              <a:t>Universal screening resulted in 7.5fold increased detection rate of active </a:t>
            </a:r>
            <a:r>
              <a:rPr lang="en-US" dirty="0" err="1"/>
              <a:t>hcv</a:t>
            </a:r>
            <a:r>
              <a:rPr lang="en-US" dirty="0"/>
              <a:t> detection in pregnant people</a:t>
            </a:r>
          </a:p>
        </p:txBody>
      </p:sp>
      <p:sp>
        <p:nvSpPr>
          <p:cNvPr id="4" name="Slide Number Placeholder 3"/>
          <p:cNvSpPr>
            <a:spLocks noGrp="1"/>
          </p:cNvSpPr>
          <p:nvPr>
            <p:ph type="sldNum" sz="quarter" idx="5"/>
          </p:nvPr>
        </p:nvSpPr>
        <p:spPr/>
        <p:txBody>
          <a:bodyPr/>
          <a:lstStyle/>
          <a:p>
            <a:fld id="{0E0579D2-C235-4ED6-AECE-F4AE1A05BE8B}" type="slidenum">
              <a:rPr lang="en-US" smtClean="0"/>
              <a:t>8</a:t>
            </a:fld>
            <a:endParaRPr lang="en-US"/>
          </a:p>
        </p:txBody>
      </p:sp>
    </p:spTree>
    <p:extLst>
      <p:ext uri="{BB962C8B-B14F-4D97-AF65-F5344CB8AC3E}">
        <p14:creationId xmlns:p14="http://schemas.microsoft.com/office/powerpoint/2010/main" val="396298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ANRS 12345 TA PROHM Study in Cambodia</a:t>
            </a:r>
          </a:p>
          <a:p>
            <a:pPr marL="171450" indent="-171450">
              <a:buFont typeface="Arial" panose="020B0604020202020204" pitchFamily="34" charset="0"/>
              <a:buChar char="•"/>
            </a:pPr>
            <a:r>
              <a:rPr lang="en-US" dirty="0"/>
              <a:t>HBV PMTCT: vaccination of all infants at birth + management of HBsAg positive pregnant women</a:t>
            </a:r>
          </a:p>
          <a:p>
            <a:pPr marL="628650" lvl="1" indent="-171450">
              <a:buFont typeface="Arial" panose="020B0604020202020204" pitchFamily="34" charset="0"/>
              <a:buChar char="•"/>
            </a:pPr>
            <a:r>
              <a:rPr lang="en-US" dirty="0" err="1"/>
              <a:t>HBIg</a:t>
            </a:r>
            <a:r>
              <a:rPr lang="en-US" dirty="0"/>
              <a:t> at birth for infants; TDF in 3</a:t>
            </a:r>
            <a:r>
              <a:rPr lang="en-US" baseline="30000" dirty="0"/>
              <a:t>rd</a:t>
            </a:r>
            <a:r>
              <a:rPr lang="en-US" dirty="0"/>
              <a:t> trimester of pregnancy if HBV DNA VL&gt;5.3log (or positive </a:t>
            </a:r>
            <a:r>
              <a:rPr lang="en-US" dirty="0" err="1"/>
              <a:t>HBeAg</a:t>
            </a:r>
            <a:r>
              <a:rPr lang="en-US" dirty="0"/>
              <a:t>)</a:t>
            </a:r>
          </a:p>
          <a:p>
            <a:pPr marL="628650" lvl="1" indent="-171450">
              <a:buFont typeface="Arial" panose="020B0604020202020204" pitchFamily="34" charset="0"/>
              <a:buChar char="•"/>
            </a:pPr>
            <a:r>
              <a:rPr lang="en-US" dirty="0"/>
              <a:t>Challenges in many LMICs as Cambodia: difficulty in accessing </a:t>
            </a:r>
            <a:r>
              <a:rPr lang="en-US" dirty="0" err="1"/>
              <a:t>HBIg</a:t>
            </a:r>
            <a:r>
              <a:rPr lang="en-US" dirty="0"/>
              <a:t> due to financial and structural barriers so want to assess HBIg0free </a:t>
            </a:r>
            <a:r>
              <a:rPr lang="en-US" dirty="0" err="1"/>
              <a:t>rgimens</a:t>
            </a:r>
            <a:endParaRPr lang="en-US" dirty="0"/>
          </a:p>
          <a:p>
            <a:pPr marL="628650" lvl="1" indent="-171450">
              <a:buFont typeface="Arial" panose="020B0604020202020204" pitchFamily="34" charset="0"/>
              <a:buChar char="•"/>
            </a:pPr>
            <a:r>
              <a:rPr lang="en-US" dirty="0"/>
              <a:t>Difficulty in accessing HBV DNA </a:t>
            </a:r>
            <a:r>
              <a:rPr lang="en-US" dirty="0" err="1"/>
              <a:t>quanitifcation</a:t>
            </a:r>
            <a:r>
              <a:rPr lang="en-US" dirty="0"/>
              <a:t> so </a:t>
            </a:r>
            <a:r>
              <a:rPr lang="en-US" dirty="0" err="1"/>
              <a:t>HBeAg</a:t>
            </a:r>
            <a:r>
              <a:rPr lang="en-US" dirty="0"/>
              <a:t> rapid diagnosis test as </a:t>
            </a:r>
            <a:r>
              <a:rPr lang="en-US" dirty="0" err="1"/>
              <a:t>alteranative</a:t>
            </a:r>
            <a:endParaRPr lang="en-US" dirty="0"/>
          </a:p>
          <a:p>
            <a:pPr marL="171450" lvl="0" indent="-171450">
              <a:buFont typeface="Arial" panose="020B0604020202020204" pitchFamily="34" charset="0"/>
              <a:buChar char="•"/>
            </a:pPr>
            <a:r>
              <a:rPr lang="en-US" dirty="0"/>
              <a:t>Principal objective: effectiveness of </a:t>
            </a:r>
            <a:r>
              <a:rPr lang="en-US" dirty="0" err="1"/>
              <a:t>HBIg</a:t>
            </a:r>
            <a:r>
              <a:rPr lang="en-US" dirty="0"/>
              <a:t>-free strategy to prevent HBV mother-to-</a:t>
            </a:r>
            <a:r>
              <a:rPr lang="en-US" dirty="0" err="1"/>
              <a:t>ichild</a:t>
            </a:r>
            <a:r>
              <a:rPr lang="en-US" dirty="0"/>
              <a:t> transmission in Cambodia based on </a:t>
            </a:r>
          </a:p>
          <a:p>
            <a:pPr marL="171450" lvl="0" indent="-171450">
              <a:buFont typeface="Arial" panose="020B0604020202020204" pitchFamily="34" charset="0"/>
              <a:buChar char="•"/>
            </a:pPr>
            <a:r>
              <a:rPr lang="en-US" dirty="0"/>
              <a:t>1-use of HBsAg/</a:t>
            </a:r>
            <a:r>
              <a:rPr lang="en-US" dirty="0" err="1"/>
              <a:t>HBeAg</a:t>
            </a:r>
            <a:r>
              <a:rPr lang="en-US" dirty="0"/>
              <a:t> RDTs and ALT-based algorithm to screen pregnant women and decide TDF prophylaxis</a:t>
            </a:r>
          </a:p>
          <a:p>
            <a:pPr marL="171450" lvl="0" indent="-171450">
              <a:buFont typeface="Arial" panose="020B0604020202020204" pitchFamily="34" charset="0"/>
              <a:buChar char="•"/>
            </a:pPr>
            <a:r>
              <a:rPr lang="en-US" dirty="0"/>
              <a:t>2-TDF treatment for those eligible from 24 weeks of gestation including immediate treatment for those seen later</a:t>
            </a:r>
          </a:p>
          <a:p>
            <a:pPr marL="171450" lvl="0" indent="-171450">
              <a:buFont typeface="Arial" panose="020B0604020202020204" pitchFamily="34" charset="0"/>
              <a:buChar char="•"/>
            </a:pPr>
            <a:r>
              <a:rPr lang="en-US" dirty="0"/>
              <a:t>30 early vaccination for all infants at birth in delivery </a:t>
            </a:r>
            <a:r>
              <a:rPr lang="en-US" dirty="0" err="1"/>
              <a:t>ropm</a:t>
            </a:r>
            <a:r>
              <a:rPr lang="en-US" dirty="0"/>
              <a:t> (&lt;2 hours)</a:t>
            </a:r>
          </a:p>
          <a:p>
            <a:pPr marL="171450" lvl="0" indent="-171450">
              <a:buFont typeface="Arial" panose="020B0604020202020204" pitchFamily="34" charset="0"/>
              <a:buChar char="•"/>
            </a:pPr>
            <a:r>
              <a:rPr lang="en-US" dirty="0"/>
              <a:t>Primary outcome: percentage of positive HBsAg infants at 6mo of life, stratified by infant’s </a:t>
            </a:r>
            <a:r>
              <a:rPr lang="en-US" dirty="0" err="1"/>
              <a:t>HBIg</a:t>
            </a:r>
            <a:r>
              <a:rPr lang="en-US" dirty="0"/>
              <a:t> status and maternal TDF duration (&gt;vs&lt;4 weeks)</a:t>
            </a:r>
          </a:p>
          <a:p>
            <a:pPr marL="171450" lvl="0" indent="-171450">
              <a:buFont typeface="Arial" panose="020B0604020202020204" pitchFamily="34" charset="0"/>
              <a:buChar char="•"/>
            </a:pPr>
            <a:r>
              <a:rPr lang="en-US" dirty="0"/>
              <a:t>Methods: single-arm prospective trial oct 2017 to Nov 2020 in 5 maternity units in Cambodia</a:t>
            </a:r>
          </a:p>
          <a:p>
            <a:pPr marL="171450" lvl="0" indent="-171450">
              <a:buFont typeface="Arial" panose="020B0604020202020204" pitchFamily="34" charset="0"/>
              <a:buChar char="•"/>
            </a:pPr>
            <a:r>
              <a:rPr lang="en-US" dirty="0"/>
              <a:t>Enrollment of positive </a:t>
            </a:r>
            <a:r>
              <a:rPr lang="en-US" dirty="0" err="1"/>
              <a:t>hbsag</a:t>
            </a:r>
            <a:r>
              <a:rPr lang="en-US" dirty="0"/>
              <a:t> women screened during antenatal care with </a:t>
            </a:r>
            <a:r>
              <a:rPr lang="en-US" dirty="0" err="1"/>
              <a:t>hbsag</a:t>
            </a:r>
            <a:r>
              <a:rPr lang="en-US" dirty="0"/>
              <a:t> </a:t>
            </a:r>
            <a:r>
              <a:rPr lang="en-US" dirty="0" err="1"/>
              <a:t>rdt</a:t>
            </a:r>
            <a:endParaRPr lang="en-US" dirty="0"/>
          </a:p>
          <a:p>
            <a:pPr marL="171450" lvl="0" indent="-171450">
              <a:buFont typeface="Arial" panose="020B0604020202020204" pitchFamily="34" charset="0"/>
              <a:buChar char="•"/>
            </a:pPr>
            <a:r>
              <a:rPr lang="en-US" dirty="0"/>
              <a:t>Eligibility to TDF: from 10/17-12/18 </a:t>
            </a:r>
            <a:r>
              <a:rPr lang="en-US" dirty="0" err="1"/>
              <a:t>hbeag</a:t>
            </a:r>
            <a:r>
              <a:rPr lang="en-US" dirty="0"/>
              <a:t>-positive </a:t>
            </a:r>
            <a:r>
              <a:rPr lang="en-US" dirty="0" err="1"/>
              <a:t>rdt</a:t>
            </a:r>
            <a:r>
              <a:rPr lang="en-US" dirty="0"/>
              <a:t>; 1/19: </a:t>
            </a:r>
            <a:r>
              <a:rPr lang="en-US" dirty="0" err="1"/>
              <a:t>hbeag</a:t>
            </a:r>
            <a:r>
              <a:rPr lang="en-US" dirty="0"/>
              <a:t>-positive </a:t>
            </a:r>
            <a:r>
              <a:rPr lang="en-US" dirty="0" err="1"/>
              <a:t>rdt</a:t>
            </a:r>
            <a:r>
              <a:rPr lang="en-US" dirty="0"/>
              <a:t> and </a:t>
            </a:r>
            <a:r>
              <a:rPr lang="en-US" dirty="0" err="1"/>
              <a:t>hbeag</a:t>
            </a:r>
            <a:r>
              <a:rPr lang="en-US" dirty="0"/>
              <a:t>-neg </a:t>
            </a:r>
            <a:r>
              <a:rPr lang="en-US" dirty="0" err="1"/>
              <a:t>rdt</a:t>
            </a:r>
            <a:r>
              <a:rPr lang="en-US" dirty="0"/>
              <a:t> with alt&gt;=40</a:t>
            </a:r>
          </a:p>
          <a:p>
            <a:pPr marL="171450" lvl="0" indent="-171450">
              <a:buFont typeface="Arial" panose="020B0604020202020204" pitchFamily="34" charset="0"/>
              <a:buChar char="•"/>
            </a:pPr>
            <a:r>
              <a:rPr lang="en-US" dirty="0"/>
              <a:t>Infant vaccine schedule: birth, w6, w10,w14</a:t>
            </a:r>
          </a:p>
          <a:p>
            <a:pPr marL="171450" lvl="0" indent="-171450">
              <a:buFont typeface="Arial" panose="020B0604020202020204" pitchFamily="34" charset="0"/>
              <a:buChar char="•"/>
            </a:pPr>
            <a:r>
              <a:rPr lang="en-US" dirty="0" err="1"/>
              <a:t>HGIg</a:t>
            </a:r>
            <a:r>
              <a:rPr lang="en-US" dirty="0"/>
              <a:t>: not recommended n the study but could be done where availability</a:t>
            </a:r>
          </a:p>
          <a:p>
            <a:pPr marL="171450" lvl="0" indent="-171450">
              <a:buFont typeface="Arial" panose="020B0604020202020204" pitchFamily="34" charset="0"/>
              <a:buChar char="•"/>
            </a:pPr>
            <a:r>
              <a:rPr lang="en-US" dirty="0"/>
              <a:t>Sample size: 295 </a:t>
            </a:r>
            <a:r>
              <a:rPr lang="en-US" dirty="0" err="1"/>
              <a:t>tdf</a:t>
            </a:r>
            <a:r>
              <a:rPr lang="en-US" dirty="0"/>
              <a:t>-eligible pregnant women (</a:t>
            </a:r>
            <a:r>
              <a:rPr lang="en-US" dirty="0" err="1"/>
              <a:t>Segeral</a:t>
            </a:r>
            <a:r>
              <a:rPr lang="en-US" dirty="0"/>
              <a:t>, CID 2020)</a:t>
            </a:r>
          </a:p>
        </p:txBody>
      </p:sp>
      <p:sp>
        <p:nvSpPr>
          <p:cNvPr id="4" name="Slide Number Placeholder 3"/>
          <p:cNvSpPr>
            <a:spLocks noGrp="1"/>
          </p:cNvSpPr>
          <p:nvPr>
            <p:ph type="sldNum" sz="quarter" idx="5"/>
          </p:nvPr>
        </p:nvSpPr>
        <p:spPr/>
        <p:txBody>
          <a:bodyPr/>
          <a:lstStyle/>
          <a:p>
            <a:fld id="{0E0579D2-C235-4ED6-AECE-F4AE1A05BE8B}" type="slidenum">
              <a:rPr lang="en-US" smtClean="0"/>
              <a:t>9</a:t>
            </a:fld>
            <a:endParaRPr lang="en-US"/>
          </a:p>
        </p:txBody>
      </p:sp>
    </p:spTree>
    <p:extLst>
      <p:ext uri="{BB962C8B-B14F-4D97-AF65-F5344CB8AC3E}">
        <p14:creationId xmlns:p14="http://schemas.microsoft.com/office/powerpoint/2010/main" val="3342512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7.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8.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4467207"/>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845534" y="5312547"/>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5308600" y="5339906"/>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3077066" y="3561704"/>
            <a:ext cx="2989867" cy="1249583"/>
          </a:xfrm>
          <a:prstGeom prst="rect">
            <a:avLst/>
          </a:prstGeom>
        </p:spPr>
        <p:txBody>
          <a:bodyPr/>
          <a:lstStyle>
            <a:lvl1pPr marL="0" indent="0" algn="ctr">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3075971" y="3055719"/>
            <a:ext cx="2989867"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194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476518"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476518"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2547870"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2547870"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4619222"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4619222"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6690574"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6690574"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10997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3432175" y="1795463"/>
            <a:ext cx="2279650"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4" name="Group 273"/>
          <p:cNvGrpSpPr/>
          <p:nvPr userDrawn="1"/>
        </p:nvGrpSpPr>
        <p:grpSpPr>
          <a:xfrm>
            <a:off x="715963" y="1795463"/>
            <a:ext cx="2281238"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2" name="Group 271"/>
          <p:cNvGrpSpPr/>
          <p:nvPr userDrawn="1"/>
        </p:nvGrpSpPr>
        <p:grpSpPr>
          <a:xfrm>
            <a:off x="6146800" y="1795463"/>
            <a:ext cx="2281238"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6" name="Text Placeholder 5"/>
          <p:cNvSpPr>
            <a:spLocks noGrp="1"/>
          </p:cNvSpPr>
          <p:nvPr>
            <p:ph type="body" sz="quarter" idx="11"/>
          </p:nvPr>
        </p:nvSpPr>
        <p:spPr>
          <a:xfrm>
            <a:off x="832655"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844987"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3540493"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3539946"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6247237"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6246690"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715963" y="1795461"/>
            <a:ext cx="2281237"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3432175" y="1795462"/>
            <a:ext cx="2279650" cy="409575"/>
          </a:xfrm>
          <a:prstGeom prst="rect">
            <a:avLst/>
          </a:prstGeom>
        </p:spPr>
        <p:txBody>
          <a:bodyPr/>
          <a:lstStyle>
            <a:lvl1pPr marL="0" indent="0" algn="ctr">
              <a:buNone/>
              <a:defRPr>
                <a:solidFill>
                  <a:schemeClr val="bg1"/>
                </a:solidFill>
                <a:latin typeface="Gill Sans MT" panose="020B0502020104020203" pitchFamily="34" charset="0"/>
              </a:defRPr>
            </a:lvl1pPr>
            <a:lvl2pPr marL="4572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6146800" y="1795463"/>
            <a:ext cx="2281238" cy="406400"/>
          </a:xfrm>
          <a:prstGeom prst="rect">
            <a:avLst/>
          </a:prstGeom>
        </p:spPr>
        <p:txBody>
          <a:bodyPr/>
          <a:lstStyle>
            <a:lvl1pPr marL="0" indent="0" algn="ctr">
              <a:buNone/>
              <a:defRPr>
                <a:solidFill>
                  <a:schemeClr val="bg1"/>
                </a:solidFill>
              </a:defRPr>
            </a:lvl1pPr>
            <a:lvl2pPr marL="457200" indent="0">
              <a:buNone/>
              <a:defRPr/>
            </a:lvl2pPr>
          </a:lstStyle>
          <a:p>
            <a:pPr lvl="0"/>
            <a:r>
              <a:rPr lang="en-US" dirty="0"/>
              <a:t>Edit Master text styles</a:t>
            </a:r>
          </a:p>
        </p:txBody>
      </p:sp>
      <p:sp>
        <p:nvSpPr>
          <p:cNvPr id="28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8950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845534" y="1624840"/>
            <a:ext cx="2077971"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userDrawn="1"/>
        </p:nvGrpSpPr>
        <p:grpSpPr>
          <a:xfrm>
            <a:off x="3558349" y="1624840"/>
            <a:ext cx="2077971"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userDrawn="1"/>
        </p:nvGrpSpPr>
        <p:grpSpPr>
          <a:xfrm>
            <a:off x="6271164" y="1624840"/>
            <a:ext cx="2077971"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Text Placeholder 5"/>
          <p:cNvSpPr>
            <a:spLocks noGrp="1"/>
          </p:cNvSpPr>
          <p:nvPr>
            <p:ph type="body" sz="quarter" idx="11"/>
          </p:nvPr>
        </p:nvSpPr>
        <p:spPr>
          <a:xfrm>
            <a:off x="845534" y="3894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844987" y="4279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3558349" y="3882656"/>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3557802" y="4267976"/>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6273057" y="3855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6272510" y="4240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36193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626590" y="1706116"/>
            <a:ext cx="3031008"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a:spLocks noGrp="1"/>
          </p:cNvSpPr>
          <p:nvPr>
            <p:ph type="body" sz="quarter" idx="10"/>
          </p:nvPr>
        </p:nvSpPr>
        <p:spPr>
          <a:xfrm>
            <a:off x="3775337" y="2629677"/>
            <a:ext cx="5149719" cy="63569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3775337" y="3265375"/>
            <a:ext cx="5149719"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04087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endParaRPr lang="en-US" dirty="0"/>
          </a:p>
        </p:txBody>
      </p:sp>
    </p:spTree>
    <p:extLst>
      <p:ext uri="{BB962C8B-B14F-4D97-AF65-F5344CB8AC3E}">
        <p14:creationId xmlns:p14="http://schemas.microsoft.com/office/powerpoint/2010/main" val="186236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15"/>
          </p:nvPr>
        </p:nvSpPr>
        <p:spPr>
          <a:xfrm>
            <a:off x="7228098" y="1772811"/>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16"/>
          </p:nvPr>
        </p:nvSpPr>
        <p:spPr>
          <a:xfrm>
            <a:off x="7227551" y="2158131"/>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17"/>
          </p:nvPr>
        </p:nvSpPr>
        <p:spPr>
          <a:xfrm>
            <a:off x="7227551" y="3299986"/>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18"/>
          </p:nvPr>
        </p:nvSpPr>
        <p:spPr>
          <a:xfrm>
            <a:off x="7227004" y="3685306"/>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7" name="Text Placeholder 5"/>
          <p:cNvSpPr>
            <a:spLocks noGrp="1"/>
          </p:cNvSpPr>
          <p:nvPr>
            <p:ph type="body" sz="quarter" idx="19"/>
          </p:nvPr>
        </p:nvSpPr>
        <p:spPr>
          <a:xfrm>
            <a:off x="7226457" y="4777949"/>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8" name="Text Placeholder 5"/>
          <p:cNvSpPr>
            <a:spLocks noGrp="1"/>
          </p:cNvSpPr>
          <p:nvPr>
            <p:ph type="body" sz="quarter" idx="20"/>
          </p:nvPr>
        </p:nvSpPr>
        <p:spPr>
          <a:xfrm>
            <a:off x="7225910" y="5163269"/>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9" name="Text Placeholder 5"/>
          <p:cNvSpPr>
            <a:spLocks noGrp="1"/>
          </p:cNvSpPr>
          <p:nvPr>
            <p:ph type="body" sz="quarter" idx="21"/>
          </p:nvPr>
        </p:nvSpPr>
        <p:spPr>
          <a:xfrm>
            <a:off x="7225910" y="266364"/>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20" name="Text Placeholder 5"/>
          <p:cNvSpPr>
            <a:spLocks noGrp="1"/>
          </p:cNvSpPr>
          <p:nvPr>
            <p:ph type="body" sz="quarter" idx="22"/>
          </p:nvPr>
        </p:nvSpPr>
        <p:spPr>
          <a:xfrm>
            <a:off x="7225363" y="651684"/>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2572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 name="Text Placeholder 5"/>
          <p:cNvSpPr>
            <a:spLocks noGrp="1"/>
          </p:cNvSpPr>
          <p:nvPr>
            <p:ph type="body" sz="quarter" idx="21"/>
          </p:nvPr>
        </p:nvSpPr>
        <p:spPr>
          <a:xfrm>
            <a:off x="51606" y="3914804"/>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22"/>
          </p:nvPr>
        </p:nvSpPr>
        <p:spPr>
          <a:xfrm>
            <a:off x="51059" y="4300124"/>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5" name="Text Placeholder 5"/>
          <p:cNvSpPr>
            <a:spLocks noGrp="1"/>
          </p:cNvSpPr>
          <p:nvPr>
            <p:ph type="body" sz="quarter" idx="23"/>
          </p:nvPr>
        </p:nvSpPr>
        <p:spPr>
          <a:xfrm>
            <a:off x="7377661" y="3911451"/>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926" name="Text Placeholder 5"/>
          <p:cNvSpPr>
            <a:spLocks noGrp="1"/>
          </p:cNvSpPr>
          <p:nvPr>
            <p:ph type="body" sz="quarter" idx="24"/>
          </p:nvPr>
        </p:nvSpPr>
        <p:spPr>
          <a:xfrm>
            <a:off x="7377114" y="4296771"/>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7" name="Text Placeholder 5"/>
          <p:cNvSpPr>
            <a:spLocks noGrp="1"/>
          </p:cNvSpPr>
          <p:nvPr>
            <p:ph type="body" sz="quarter" idx="25"/>
          </p:nvPr>
        </p:nvSpPr>
        <p:spPr>
          <a:xfrm>
            <a:off x="350794" y="1264793"/>
            <a:ext cx="8471233"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1472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04" name="Text Placeholder 5"/>
          <p:cNvSpPr>
            <a:spLocks noGrp="1"/>
          </p:cNvSpPr>
          <p:nvPr>
            <p:ph type="body" sz="quarter" idx="21"/>
          </p:nvPr>
        </p:nvSpPr>
        <p:spPr>
          <a:xfrm>
            <a:off x="1258798"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5" name="Text Placeholder 5"/>
          <p:cNvSpPr>
            <a:spLocks noGrp="1"/>
          </p:cNvSpPr>
          <p:nvPr>
            <p:ph type="body" sz="quarter" idx="22"/>
          </p:nvPr>
        </p:nvSpPr>
        <p:spPr>
          <a:xfrm>
            <a:off x="1258251"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6" name="Text Placeholder 5"/>
          <p:cNvSpPr>
            <a:spLocks noGrp="1"/>
          </p:cNvSpPr>
          <p:nvPr>
            <p:ph type="body" sz="quarter" idx="23"/>
          </p:nvPr>
        </p:nvSpPr>
        <p:spPr>
          <a:xfrm>
            <a:off x="4202526"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7" name="Text Placeholder 5"/>
          <p:cNvSpPr>
            <a:spLocks noGrp="1"/>
          </p:cNvSpPr>
          <p:nvPr>
            <p:ph type="body" sz="quarter" idx="24"/>
          </p:nvPr>
        </p:nvSpPr>
        <p:spPr>
          <a:xfrm>
            <a:off x="4201979"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8" name="Text Placeholder 5"/>
          <p:cNvSpPr>
            <a:spLocks noGrp="1"/>
          </p:cNvSpPr>
          <p:nvPr>
            <p:ph type="body" sz="quarter" idx="25"/>
          </p:nvPr>
        </p:nvSpPr>
        <p:spPr>
          <a:xfrm>
            <a:off x="7061074"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9" name="Text Placeholder 5"/>
          <p:cNvSpPr>
            <a:spLocks noGrp="1"/>
          </p:cNvSpPr>
          <p:nvPr>
            <p:ph type="body" sz="quarter" idx="26"/>
          </p:nvPr>
        </p:nvSpPr>
        <p:spPr>
          <a:xfrm>
            <a:off x="7060527"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0" name="Text Placeholder 5"/>
          <p:cNvSpPr>
            <a:spLocks noGrp="1"/>
          </p:cNvSpPr>
          <p:nvPr>
            <p:ph type="body" sz="quarter" idx="27"/>
          </p:nvPr>
        </p:nvSpPr>
        <p:spPr>
          <a:xfrm>
            <a:off x="1258798"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1" name="Text Placeholder 5"/>
          <p:cNvSpPr>
            <a:spLocks noGrp="1"/>
          </p:cNvSpPr>
          <p:nvPr>
            <p:ph type="body" sz="quarter" idx="28"/>
          </p:nvPr>
        </p:nvSpPr>
        <p:spPr>
          <a:xfrm>
            <a:off x="1258251"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2" name="Text Placeholder 5"/>
          <p:cNvSpPr>
            <a:spLocks noGrp="1"/>
          </p:cNvSpPr>
          <p:nvPr>
            <p:ph type="body" sz="quarter" idx="29"/>
          </p:nvPr>
        </p:nvSpPr>
        <p:spPr>
          <a:xfrm>
            <a:off x="4202526"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30"/>
          </p:nvPr>
        </p:nvSpPr>
        <p:spPr>
          <a:xfrm>
            <a:off x="4201979"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31"/>
          </p:nvPr>
        </p:nvSpPr>
        <p:spPr>
          <a:xfrm>
            <a:off x="7061074"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32"/>
          </p:nvPr>
        </p:nvSpPr>
        <p:spPr>
          <a:xfrm>
            <a:off x="7060527"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33"/>
          </p:nvPr>
        </p:nvSpPr>
        <p:spPr>
          <a:xfrm>
            <a:off x="347730" y="1217655"/>
            <a:ext cx="8414312"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67842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5" name="Text Placeholder 5"/>
          <p:cNvSpPr>
            <a:spLocks noGrp="1"/>
          </p:cNvSpPr>
          <p:nvPr>
            <p:ph type="body" sz="quarter" idx="21"/>
          </p:nvPr>
        </p:nvSpPr>
        <p:spPr>
          <a:xfrm>
            <a:off x="447429" y="3461172"/>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6" name="Text Placeholder 5"/>
          <p:cNvSpPr>
            <a:spLocks noGrp="1"/>
          </p:cNvSpPr>
          <p:nvPr>
            <p:ph type="body" sz="quarter" idx="22"/>
          </p:nvPr>
        </p:nvSpPr>
        <p:spPr>
          <a:xfrm>
            <a:off x="446882" y="3846492"/>
            <a:ext cx="1701515" cy="219370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7" name="Text Placeholder 5"/>
          <p:cNvSpPr>
            <a:spLocks noGrp="1"/>
          </p:cNvSpPr>
          <p:nvPr>
            <p:ph type="body" sz="quarter" idx="34"/>
          </p:nvPr>
        </p:nvSpPr>
        <p:spPr>
          <a:xfrm>
            <a:off x="3649230" y="345963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8" name="Text Placeholder 5"/>
          <p:cNvSpPr>
            <a:spLocks noGrp="1"/>
          </p:cNvSpPr>
          <p:nvPr>
            <p:ph type="body" sz="quarter" idx="35"/>
          </p:nvPr>
        </p:nvSpPr>
        <p:spPr>
          <a:xfrm>
            <a:off x="3648683" y="3844955"/>
            <a:ext cx="1701515" cy="219523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9" name="Text Placeholder 5"/>
          <p:cNvSpPr>
            <a:spLocks noGrp="1"/>
          </p:cNvSpPr>
          <p:nvPr>
            <p:ph type="body" sz="quarter" idx="36"/>
          </p:nvPr>
        </p:nvSpPr>
        <p:spPr>
          <a:xfrm>
            <a:off x="6905438" y="348779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0" name="Text Placeholder 5"/>
          <p:cNvSpPr>
            <a:spLocks noGrp="1"/>
          </p:cNvSpPr>
          <p:nvPr>
            <p:ph type="body" sz="quarter" idx="37"/>
          </p:nvPr>
        </p:nvSpPr>
        <p:spPr>
          <a:xfrm>
            <a:off x="6904891" y="3873115"/>
            <a:ext cx="1701515" cy="216707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2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4655496"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789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829918"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5538211"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7235391"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5033797"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623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47730"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2056023"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3753203"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1551609"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337909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59" name="Text Placeholder 5"/>
          <p:cNvSpPr>
            <a:spLocks noGrp="1"/>
          </p:cNvSpPr>
          <p:nvPr>
            <p:ph type="body" sz="quarter" idx="22"/>
          </p:nvPr>
        </p:nvSpPr>
        <p:spPr>
          <a:xfrm>
            <a:off x="508679" y="2303070"/>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1" name="Text Placeholder 5"/>
          <p:cNvSpPr>
            <a:spLocks noGrp="1"/>
          </p:cNvSpPr>
          <p:nvPr>
            <p:ph type="body" sz="quarter" idx="23"/>
          </p:nvPr>
        </p:nvSpPr>
        <p:spPr>
          <a:xfrm>
            <a:off x="506021" y="3224731"/>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3" name="Text Placeholder 5"/>
          <p:cNvSpPr>
            <a:spLocks noGrp="1"/>
          </p:cNvSpPr>
          <p:nvPr>
            <p:ph type="body" sz="quarter" idx="24"/>
          </p:nvPr>
        </p:nvSpPr>
        <p:spPr>
          <a:xfrm>
            <a:off x="505606" y="4149135"/>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5" name="Text Placeholder 5"/>
          <p:cNvSpPr>
            <a:spLocks noGrp="1"/>
          </p:cNvSpPr>
          <p:nvPr>
            <p:ph type="body" sz="quarter" idx="25"/>
          </p:nvPr>
        </p:nvSpPr>
        <p:spPr>
          <a:xfrm>
            <a:off x="6965074" y="2301014"/>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7" name="Text Placeholder 5"/>
          <p:cNvSpPr>
            <a:spLocks noGrp="1"/>
          </p:cNvSpPr>
          <p:nvPr>
            <p:ph type="body" sz="quarter" idx="26"/>
          </p:nvPr>
        </p:nvSpPr>
        <p:spPr>
          <a:xfrm>
            <a:off x="6962416" y="3222675"/>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9" name="Text Placeholder 5"/>
          <p:cNvSpPr>
            <a:spLocks noGrp="1"/>
          </p:cNvSpPr>
          <p:nvPr>
            <p:ph type="body" sz="quarter" idx="27"/>
          </p:nvPr>
        </p:nvSpPr>
        <p:spPr>
          <a:xfrm>
            <a:off x="6962001" y="4147079"/>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24636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Freeform 7"/>
          <p:cNvSpPr>
            <a:spLocks/>
          </p:cNvSpPr>
          <p:nvPr userDrawn="1"/>
        </p:nvSpPr>
        <p:spPr bwMode="auto">
          <a:xfrm>
            <a:off x="5748338" y="4763"/>
            <a:ext cx="3394075" cy="6318250"/>
          </a:xfrm>
          <a:custGeom>
            <a:avLst/>
            <a:gdLst>
              <a:gd name="T0" fmla="*/ 2138 w 2138"/>
              <a:gd name="T1" fmla="*/ 0 h 3980"/>
              <a:gd name="T2" fmla="*/ 2138 w 2138"/>
              <a:gd name="T3" fmla="*/ 3980 h 3980"/>
              <a:gd name="T4" fmla="*/ 0 w 2138"/>
              <a:gd name="T5" fmla="*/ 3980 h 3980"/>
              <a:gd name="T6" fmla="*/ 2138 w 2138"/>
              <a:gd name="T7" fmla="*/ 0 h 3980"/>
            </a:gdLst>
            <a:ahLst/>
            <a:cxnLst>
              <a:cxn ang="0">
                <a:pos x="T0" y="T1"/>
              </a:cxn>
              <a:cxn ang="0">
                <a:pos x="T2" y="T3"/>
              </a:cxn>
              <a:cxn ang="0">
                <a:pos x="T4" y="T5"/>
              </a:cxn>
              <a:cxn ang="0">
                <a:pos x="T6" y="T7"/>
              </a:cxn>
            </a:cxnLst>
            <a:rect l="0" t="0" r="r" b="b"/>
            <a:pathLst>
              <a:path w="2138" h="3980">
                <a:moveTo>
                  <a:pt x="2138" y="0"/>
                </a:moveTo>
                <a:lnTo>
                  <a:pt x="2138" y="3980"/>
                </a:lnTo>
                <a:lnTo>
                  <a:pt x="0" y="3980"/>
                </a:lnTo>
                <a:lnTo>
                  <a:pt x="2138"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6862763" y="2082800"/>
            <a:ext cx="2279650" cy="4240213"/>
          </a:xfrm>
          <a:custGeom>
            <a:avLst/>
            <a:gdLst>
              <a:gd name="T0" fmla="*/ 1436 w 1436"/>
              <a:gd name="T1" fmla="*/ 0 h 2671"/>
              <a:gd name="T2" fmla="*/ 1436 w 1436"/>
              <a:gd name="T3" fmla="*/ 2671 h 2671"/>
              <a:gd name="T4" fmla="*/ 0 w 1436"/>
              <a:gd name="T5" fmla="*/ 2671 h 2671"/>
              <a:gd name="T6" fmla="*/ 1436 w 1436"/>
              <a:gd name="T7" fmla="*/ 0 h 2671"/>
            </a:gdLst>
            <a:ahLst/>
            <a:cxnLst>
              <a:cxn ang="0">
                <a:pos x="T0" y="T1"/>
              </a:cxn>
              <a:cxn ang="0">
                <a:pos x="T2" y="T3"/>
              </a:cxn>
              <a:cxn ang="0">
                <a:pos x="T4" y="T5"/>
              </a:cxn>
              <a:cxn ang="0">
                <a:pos x="T6" y="T7"/>
              </a:cxn>
            </a:cxnLst>
            <a:rect l="0" t="0" r="r" b="b"/>
            <a:pathLst>
              <a:path w="1436" h="2671">
                <a:moveTo>
                  <a:pt x="1436" y="0"/>
                </a:moveTo>
                <a:lnTo>
                  <a:pt x="1436" y="2671"/>
                </a:lnTo>
                <a:lnTo>
                  <a:pt x="0" y="2671"/>
                </a:lnTo>
                <a:lnTo>
                  <a:pt x="1436" y="0"/>
                </a:lnTo>
                <a:close/>
              </a:path>
            </a:pathLst>
          </a:custGeom>
          <a:solidFill>
            <a:srgbClr val="BCF1F1"/>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748338" y="4067175"/>
            <a:ext cx="3394075" cy="2255838"/>
          </a:xfrm>
          <a:custGeom>
            <a:avLst/>
            <a:gdLst>
              <a:gd name="T0" fmla="*/ 2138 w 2138"/>
              <a:gd name="T1" fmla="*/ 1421 h 1421"/>
              <a:gd name="T2" fmla="*/ 0 w 2138"/>
              <a:gd name="T3" fmla="*/ 1421 h 1421"/>
              <a:gd name="T4" fmla="*/ 764 w 2138"/>
              <a:gd name="T5" fmla="*/ 0 h 1421"/>
              <a:gd name="T6" fmla="*/ 2138 w 2138"/>
              <a:gd name="T7" fmla="*/ 670 h 1421"/>
              <a:gd name="T8" fmla="*/ 2138 w 2138"/>
              <a:gd name="T9" fmla="*/ 1421 h 1421"/>
            </a:gdLst>
            <a:ahLst/>
            <a:cxnLst>
              <a:cxn ang="0">
                <a:pos x="T0" y="T1"/>
              </a:cxn>
              <a:cxn ang="0">
                <a:pos x="T2" y="T3"/>
              </a:cxn>
              <a:cxn ang="0">
                <a:pos x="T4" y="T5"/>
              </a:cxn>
              <a:cxn ang="0">
                <a:pos x="T6" y="T7"/>
              </a:cxn>
              <a:cxn ang="0">
                <a:pos x="T8" y="T9"/>
              </a:cxn>
            </a:cxnLst>
            <a:rect l="0" t="0" r="r" b="b"/>
            <a:pathLst>
              <a:path w="2138" h="1421">
                <a:moveTo>
                  <a:pt x="2138" y="1421"/>
                </a:moveTo>
                <a:lnTo>
                  <a:pt x="0" y="1421"/>
                </a:lnTo>
                <a:lnTo>
                  <a:pt x="764" y="0"/>
                </a:lnTo>
                <a:lnTo>
                  <a:pt x="2138" y="670"/>
                </a:lnTo>
                <a:lnTo>
                  <a:pt x="2138" y="1421"/>
                </a:lnTo>
                <a:close/>
              </a:path>
            </a:pathLst>
          </a:custGeom>
          <a:solidFill>
            <a:srgbClr val="1C344D"/>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260975" y="0"/>
            <a:ext cx="3881438" cy="6323013"/>
          </a:xfrm>
          <a:custGeom>
            <a:avLst/>
            <a:gdLst>
              <a:gd name="T0" fmla="*/ 307 w 2445"/>
              <a:gd name="T1" fmla="*/ 3966 h 3966"/>
              <a:gd name="T2" fmla="*/ 2445 w 2445"/>
              <a:gd name="T3" fmla="*/ 0 h 3966"/>
              <a:gd name="T4" fmla="*/ 2151 w 2445"/>
              <a:gd name="T5" fmla="*/ 0 h 3966"/>
              <a:gd name="T6" fmla="*/ 0 w 2445"/>
              <a:gd name="T7" fmla="*/ 3966 h 3966"/>
              <a:gd name="T8" fmla="*/ 307 w 2445"/>
              <a:gd name="T9" fmla="*/ 3966 h 3966"/>
            </a:gdLst>
            <a:ahLst/>
            <a:cxnLst>
              <a:cxn ang="0">
                <a:pos x="T0" y="T1"/>
              </a:cxn>
              <a:cxn ang="0">
                <a:pos x="T2" y="T3"/>
              </a:cxn>
              <a:cxn ang="0">
                <a:pos x="T4" y="T5"/>
              </a:cxn>
              <a:cxn ang="0">
                <a:pos x="T6" y="T7"/>
              </a:cxn>
              <a:cxn ang="0">
                <a:pos x="T8" y="T9"/>
              </a:cxn>
            </a:cxnLst>
            <a:rect l="0" t="0" r="r" b="b"/>
            <a:pathLst>
              <a:path w="2445" h="3966">
                <a:moveTo>
                  <a:pt x="307" y="3966"/>
                </a:moveTo>
                <a:lnTo>
                  <a:pt x="2445" y="0"/>
                </a:lnTo>
                <a:lnTo>
                  <a:pt x="2151" y="0"/>
                </a:lnTo>
                <a:lnTo>
                  <a:pt x="0" y="3966"/>
                </a:lnTo>
                <a:lnTo>
                  <a:pt x="307" y="3966"/>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75985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2767941" y="5260976"/>
            <a:ext cx="2736715"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25056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236906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3788569" y="5260976"/>
            <a:ext cx="2736715"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72828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Text Placeholder 5"/>
          <p:cNvSpPr>
            <a:spLocks noGrp="1"/>
          </p:cNvSpPr>
          <p:nvPr>
            <p:ph type="body" sz="quarter" idx="25"/>
          </p:nvPr>
        </p:nvSpPr>
        <p:spPr>
          <a:xfrm>
            <a:off x="66970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6"/>
          </p:nvPr>
        </p:nvSpPr>
        <p:spPr>
          <a:xfrm>
            <a:off x="523782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7"/>
          </p:nvPr>
        </p:nvSpPr>
        <p:spPr>
          <a:xfrm>
            <a:off x="2078038" y="5413376"/>
            <a:ext cx="2275021"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8"/>
          </p:nvPr>
        </p:nvSpPr>
        <p:spPr>
          <a:xfrm>
            <a:off x="4943341" y="5413376"/>
            <a:ext cx="2275021"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044546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7" name="Rectangle 9"/>
          <p:cNvSpPr>
            <a:spLocks noChangeArrowheads="1"/>
          </p:cNvSpPr>
          <p:nvPr userDrawn="1"/>
        </p:nvSpPr>
        <p:spPr bwMode="auto">
          <a:xfrm>
            <a:off x="280988"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0"/>
          <p:cNvSpPr>
            <a:spLocks noChangeArrowheads="1"/>
          </p:cNvSpPr>
          <p:nvPr userDrawn="1"/>
        </p:nvSpPr>
        <p:spPr bwMode="auto">
          <a:xfrm>
            <a:off x="3152775"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userDrawn="1"/>
        </p:nvSpPr>
        <p:spPr bwMode="auto">
          <a:xfrm>
            <a:off x="6024563" y="287338"/>
            <a:ext cx="2716213"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5"/>
          </p:nvPr>
        </p:nvSpPr>
        <p:spPr>
          <a:xfrm>
            <a:off x="425003"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6"/>
          </p:nvPr>
        </p:nvSpPr>
        <p:spPr>
          <a:xfrm>
            <a:off x="3307500"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7"/>
          </p:nvPr>
        </p:nvSpPr>
        <p:spPr>
          <a:xfrm>
            <a:off x="6178494"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8"/>
          </p:nvPr>
        </p:nvSpPr>
        <p:spPr>
          <a:xfrm>
            <a:off x="435713" y="5245100"/>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9"/>
          </p:nvPr>
        </p:nvSpPr>
        <p:spPr>
          <a:xfrm>
            <a:off x="3307500" y="5245099"/>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0"/>
          </p:nvPr>
        </p:nvSpPr>
        <p:spPr>
          <a:xfrm>
            <a:off x="6178494" y="5245098"/>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6307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0" name="Rectangle 9"/>
          <p:cNvSpPr>
            <a:spLocks noChangeArrowheads="1"/>
          </p:cNvSpPr>
          <p:nvPr userDrawn="1"/>
        </p:nvSpPr>
        <p:spPr bwMode="auto">
          <a:xfrm flipV="1">
            <a:off x="515155" y="3773507"/>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9"/>
          <p:cNvSpPr>
            <a:spLocks noChangeArrowheads="1"/>
          </p:cNvSpPr>
          <p:nvPr userDrawn="1"/>
        </p:nvSpPr>
        <p:spPr bwMode="auto">
          <a:xfrm flipV="1">
            <a:off x="3424193"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9"/>
          <p:cNvSpPr>
            <a:spLocks noChangeArrowheads="1"/>
          </p:cNvSpPr>
          <p:nvPr userDrawn="1"/>
        </p:nvSpPr>
        <p:spPr bwMode="auto">
          <a:xfrm flipV="1">
            <a:off x="6335667"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Text Placeholder 5"/>
          <p:cNvSpPr>
            <a:spLocks noGrp="1"/>
          </p:cNvSpPr>
          <p:nvPr>
            <p:ph type="body" sz="quarter" idx="27"/>
          </p:nvPr>
        </p:nvSpPr>
        <p:spPr>
          <a:xfrm>
            <a:off x="731839" y="4189882"/>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8"/>
          </p:nvPr>
        </p:nvSpPr>
        <p:spPr>
          <a:xfrm>
            <a:off x="3643313"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9"/>
          </p:nvPr>
        </p:nvSpPr>
        <p:spPr>
          <a:xfrm>
            <a:off x="6554787"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69138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8" name="Rectangle 9"/>
          <p:cNvSpPr>
            <a:spLocks noChangeArrowheads="1"/>
          </p:cNvSpPr>
          <p:nvPr userDrawn="1"/>
        </p:nvSpPr>
        <p:spPr bwMode="auto">
          <a:xfrm flipV="1">
            <a:off x="446087"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2600233"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9"/>
          <p:cNvSpPr>
            <a:spLocks noChangeArrowheads="1"/>
          </p:cNvSpPr>
          <p:nvPr userDrawn="1"/>
        </p:nvSpPr>
        <p:spPr bwMode="auto">
          <a:xfrm flipV="1">
            <a:off x="4745037"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9"/>
          <p:cNvSpPr>
            <a:spLocks noChangeArrowheads="1"/>
          </p:cNvSpPr>
          <p:nvPr userDrawn="1"/>
        </p:nvSpPr>
        <p:spPr bwMode="auto">
          <a:xfrm flipV="1">
            <a:off x="6859050"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446087" y="4073978"/>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8"/>
          </p:nvPr>
        </p:nvSpPr>
        <p:spPr>
          <a:xfrm>
            <a:off x="2592387"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9"/>
          </p:nvPr>
        </p:nvSpPr>
        <p:spPr>
          <a:xfrm>
            <a:off x="4741862"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0"/>
          </p:nvPr>
        </p:nvSpPr>
        <p:spPr>
          <a:xfrm>
            <a:off x="6855875"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3728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Rectangle 9"/>
          <p:cNvSpPr>
            <a:spLocks noChangeArrowheads="1"/>
          </p:cNvSpPr>
          <p:nvPr userDrawn="1"/>
        </p:nvSpPr>
        <p:spPr bwMode="auto">
          <a:xfrm flipV="1">
            <a:off x="2573338"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9"/>
          <p:cNvSpPr>
            <a:spLocks noChangeArrowheads="1"/>
          </p:cNvSpPr>
          <p:nvPr userDrawn="1"/>
        </p:nvSpPr>
        <p:spPr bwMode="auto">
          <a:xfrm flipV="1">
            <a:off x="4689296"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2570163"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7" name="Rectangle 9"/>
          <p:cNvSpPr>
            <a:spLocks noChangeArrowheads="1"/>
          </p:cNvSpPr>
          <p:nvPr userDrawn="1"/>
        </p:nvSpPr>
        <p:spPr bwMode="auto">
          <a:xfrm flipV="1">
            <a:off x="1500187" y="4683428"/>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8" name="Rectangle 9"/>
          <p:cNvSpPr>
            <a:spLocks noChangeArrowheads="1"/>
          </p:cNvSpPr>
          <p:nvPr userDrawn="1"/>
        </p:nvSpPr>
        <p:spPr bwMode="auto">
          <a:xfrm flipV="1">
            <a:off x="3631641" y="4679000"/>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5776353" y="4678999"/>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8"/>
          </p:nvPr>
        </p:nvSpPr>
        <p:spPr>
          <a:xfrm>
            <a:off x="4697412"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9"/>
          </p:nvPr>
        </p:nvSpPr>
        <p:spPr>
          <a:xfrm>
            <a:off x="1497012" y="5346498"/>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30"/>
          </p:nvPr>
        </p:nvSpPr>
        <p:spPr>
          <a:xfrm>
            <a:off x="3644900"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31"/>
          </p:nvPr>
        </p:nvSpPr>
        <p:spPr>
          <a:xfrm>
            <a:off x="5792787"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20716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720855" y="1233377"/>
            <a:ext cx="4284885"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28804" y="1233376"/>
            <a:ext cx="4476271" cy="5072173"/>
          </a:xfrm>
          <a:prstGeom prst="rect">
            <a:avLst/>
          </a:prstGeom>
        </p:spPr>
        <p:txBody>
          <a:bodyPr/>
          <a:lstStyle>
            <a:lvl1pPr>
              <a:defRPr>
                <a:ln>
                  <a:noFill/>
                </a:ln>
                <a:solidFill>
                  <a:srgbClr val="50A5AB"/>
                </a:solidFill>
              </a:defRPr>
            </a:lvl1pPr>
          </a:lstStyle>
          <a:p>
            <a:endParaRPr lang="en-US"/>
          </a:p>
        </p:txBody>
      </p:sp>
      <p:cxnSp>
        <p:nvCxnSpPr>
          <p:cNvPr id="5" name="Straight Connector 4"/>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64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5194440"/>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7" name="Text Placeholder 3"/>
          <p:cNvSpPr>
            <a:spLocks noGrp="1"/>
          </p:cNvSpPr>
          <p:nvPr>
            <p:ph type="body" sz="quarter" idx="10"/>
          </p:nvPr>
        </p:nvSpPr>
        <p:spPr>
          <a:xfrm>
            <a:off x="347730" y="4311491"/>
            <a:ext cx="8474298"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21857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1180923"/>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8353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Text Placeholder 5"/>
          <p:cNvSpPr>
            <a:spLocks noGrp="1"/>
          </p:cNvSpPr>
          <p:nvPr>
            <p:ph type="body" sz="quarter" idx="27"/>
          </p:nvPr>
        </p:nvSpPr>
        <p:spPr>
          <a:xfrm>
            <a:off x="3702790"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8"/>
          </p:nvPr>
        </p:nvSpPr>
        <p:spPr>
          <a:xfrm>
            <a:off x="5370065"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9"/>
          </p:nvPr>
        </p:nvSpPr>
        <p:spPr>
          <a:xfrm>
            <a:off x="7050644"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723165" y="1527246"/>
            <a:ext cx="5008058" cy="218933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29946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9" name="Text Placeholder 3"/>
          <p:cNvSpPr>
            <a:spLocks noGrp="1"/>
          </p:cNvSpPr>
          <p:nvPr>
            <p:ph type="body" sz="quarter" idx="10"/>
          </p:nvPr>
        </p:nvSpPr>
        <p:spPr>
          <a:xfrm>
            <a:off x="347731" y="395397"/>
            <a:ext cx="3959952"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47731" y="1622738"/>
            <a:ext cx="2085907" cy="4552638"/>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70736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Text Placeholder 5"/>
          <p:cNvSpPr>
            <a:spLocks noGrp="1"/>
          </p:cNvSpPr>
          <p:nvPr>
            <p:ph type="body" sz="quarter" idx="30"/>
          </p:nvPr>
        </p:nvSpPr>
        <p:spPr>
          <a:xfrm>
            <a:off x="347731" y="1311966"/>
            <a:ext cx="2762355" cy="232562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919221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ext Placeholder 5"/>
          <p:cNvSpPr>
            <a:spLocks noGrp="1"/>
          </p:cNvSpPr>
          <p:nvPr>
            <p:ph type="body" sz="quarter" idx="27"/>
          </p:nvPr>
        </p:nvSpPr>
        <p:spPr>
          <a:xfrm>
            <a:off x="347731" y="395815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1770153"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9"/>
          </p:nvPr>
        </p:nvSpPr>
        <p:spPr>
          <a:xfrm>
            <a:off x="3177770"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30"/>
          </p:nvPr>
        </p:nvSpPr>
        <p:spPr>
          <a:xfrm>
            <a:off x="347731" y="5448302"/>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1"/>
          </p:nvPr>
        </p:nvSpPr>
        <p:spPr>
          <a:xfrm>
            <a:off x="1770153"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32"/>
          </p:nvPr>
        </p:nvSpPr>
        <p:spPr>
          <a:xfrm>
            <a:off x="3177770"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3"/>
          </p:nvPr>
        </p:nvSpPr>
        <p:spPr>
          <a:xfrm>
            <a:off x="347730" y="1180923"/>
            <a:ext cx="4220958" cy="144162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0871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88" y="3738562"/>
            <a:ext cx="9140825" cy="2586037"/>
          </a:xfrm>
          <a:prstGeom prst="rect">
            <a:avLst/>
          </a:prstGeom>
          <a:solidFill>
            <a:srgbClr val="008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7"/>
          </p:nvPr>
        </p:nvSpPr>
        <p:spPr>
          <a:xfrm>
            <a:off x="270167" y="2206626"/>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7153567" y="2256632"/>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560566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flipV="1">
            <a:off x="347730" y="1094664"/>
            <a:ext cx="848717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30"/>
          </p:nvPr>
        </p:nvSpPr>
        <p:spPr>
          <a:xfrm>
            <a:off x="347730" y="1094663"/>
            <a:ext cx="8487177"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51436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flipV="1">
            <a:off x="347731" y="1094660"/>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6" name="Text Placeholder 5"/>
          <p:cNvSpPr>
            <a:spLocks noGrp="1"/>
          </p:cNvSpPr>
          <p:nvPr>
            <p:ph type="body" sz="quarter" idx="30"/>
          </p:nvPr>
        </p:nvSpPr>
        <p:spPr>
          <a:xfrm>
            <a:off x="347730" y="1094663"/>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Rectangle 9"/>
          <p:cNvSpPr>
            <a:spLocks noChangeArrowheads="1"/>
          </p:cNvSpPr>
          <p:nvPr userDrawn="1"/>
        </p:nvSpPr>
        <p:spPr bwMode="auto">
          <a:xfrm flipV="1">
            <a:off x="4736414" y="1094659"/>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5"/>
          <p:cNvSpPr>
            <a:spLocks noGrp="1"/>
          </p:cNvSpPr>
          <p:nvPr>
            <p:ph type="body" sz="quarter" idx="31"/>
          </p:nvPr>
        </p:nvSpPr>
        <p:spPr>
          <a:xfrm>
            <a:off x="4736413" y="1094659"/>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82909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flipV="1">
            <a:off x="34773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flipV="1">
            <a:off x="323260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flipV="1">
            <a:off x="6104592" y="1094657"/>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30"/>
          </p:nvPr>
        </p:nvSpPr>
        <p:spPr>
          <a:xfrm>
            <a:off x="347731" y="1094663"/>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31"/>
          </p:nvPr>
        </p:nvSpPr>
        <p:spPr>
          <a:xfrm>
            <a:off x="3232600" y="1094657"/>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32"/>
          </p:nvPr>
        </p:nvSpPr>
        <p:spPr>
          <a:xfrm>
            <a:off x="6117469" y="1094656"/>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0748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347730" y="1114987"/>
            <a:ext cx="5647523"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347731" y="1541357"/>
            <a:ext cx="5647522"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4142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ext Placeholder 3"/>
          <p:cNvSpPr>
            <a:spLocks noGrp="1"/>
          </p:cNvSpPr>
          <p:nvPr>
            <p:ph type="body" sz="quarter" idx="10"/>
          </p:nvPr>
        </p:nvSpPr>
        <p:spPr>
          <a:xfrm>
            <a:off x="1648496" y="395397"/>
            <a:ext cx="7096259"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1"/>
          </p:nvPr>
        </p:nvSpPr>
        <p:spPr>
          <a:xfrm>
            <a:off x="1648496" y="1114987"/>
            <a:ext cx="7096259"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2"/>
          </p:nvPr>
        </p:nvSpPr>
        <p:spPr>
          <a:xfrm>
            <a:off x="1648497" y="1541357"/>
            <a:ext cx="7096258"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48831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47730" y="395397"/>
            <a:ext cx="8384146"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1"/>
          </p:nvPr>
        </p:nvSpPr>
        <p:spPr>
          <a:xfrm>
            <a:off x="347730" y="1114987"/>
            <a:ext cx="8384146"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2"/>
          </p:nvPr>
        </p:nvSpPr>
        <p:spPr>
          <a:xfrm>
            <a:off x="347730" y="1541357"/>
            <a:ext cx="8384145"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94381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68655" y="2301470"/>
            <a:ext cx="3147277"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68656" y="3000738"/>
            <a:ext cx="4151829" cy="330991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145235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Rectangle 1"/>
          <p:cNvSpPr/>
          <p:nvPr userDrawn="1"/>
        </p:nvSpPr>
        <p:spPr>
          <a:xfrm>
            <a:off x="0" y="0"/>
            <a:ext cx="9144000" cy="6858000"/>
          </a:xfrm>
          <a:prstGeom prst="rect">
            <a:avLst/>
          </a:prstGeom>
          <a:blipFill dpi="0" rotWithShape="1">
            <a:blip r:embed="rId2">
              <a:alphaModFix amt="25000"/>
              <a:extLst>
                <a:ext uri="{BEBA8EAE-BF5A-486C-A8C5-ECC9F3942E4B}">
                  <a14:imgProps xmlns:a14="http://schemas.microsoft.com/office/drawing/2010/main">
                    <a14:imgLayer r:embed="rId3">
                      <a14:imgEffect>
                        <a14:saturation sat="17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11105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381856" y="362216"/>
            <a:ext cx="1853392" cy="462031"/>
            <a:chOff x="556043" y="709946"/>
            <a:chExt cx="6419056" cy="1600203"/>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9" name="Rectangle 8"/>
          <p:cNvSpPr/>
          <p:nvPr userDrawn="1"/>
        </p:nvSpPr>
        <p:spPr>
          <a:xfrm>
            <a:off x="0" y="0"/>
            <a:ext cx="9144000" cy="6858000"/>
          </a:xfrm>
          <a:prstGeom prst="rect">
            <a:avLst/>
          </a:prstGeom>
          <a:blipFill dpi="0" rotWithShape="1">
            <a:blip r:embed="rId4">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8"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7263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4533362" y="2456274"/>
            <a:ext cx="4198513" cy="632940"/>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3" name="Text Placeholder 5"/>
          <p:cNvSpPr>
            <a:spLocks noGrp="1"/>
          </p:cNvSpPr>
          <p:nvPr>
            <p:ph type="body" sz="quarter" idx="22"/>
          </p:nvPr>
        </p:nvSpPr>
        <p:spPr>
          <a:xfrm>
            <a:off x="4533363" y="3181082"/>
            <a:ext cx="4198512" cy="1815921"/>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Tree>
    <p:extLst>
      <p:ext uri="{BB962C8B-B14F-4D97-AF65-F5344CB8AC3E}">
        <p14:creationId xmlns:p14="http://schemas.microsoft.com/office/powerpoint/2010/main" val="3184672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9" name="Rectangle 18"/>
          <p:cNvSpPr/>
          <p:nvPr userDrawn="1"/>
        </p:nvSpPr>
        <p:spPr>
          <a:xfrm>
            <a:off x="-1" y="4033523"/>
            <a:ext cx="9144000" cy="2839792"/>
          </a:xfrm>
          <a:prstGeom prst="rect">
            <a:avLst/>
          </a:prstGeom>
          <a:solidFill>
            <a:srgbClr val="008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p:cNvSpPr>
          <p:nvPr userDrawn="1"/>
        </p:nvSpPr>
        <p:spPr>
          <a:xfrm>
            <a:off x="12879" y="4036742"/>
            <a:ext cx="9144000" cy="2839792"/>
          </a:xfrm>
          <a:prstGeom prst="rect">
            <a:avLst/>
          </a:prstGeom>
          <a:blipFill dpi="0" rotWithShape="1">
            <a:blip r:embed="rId2">
              <a:alphaModFix amt="26000"/>
              <a:extLst>
                <a:ext uri="{BEBA8EAE-BF5A-486C-A8C5-ECC9F3942E4B}">
                  <a14:imgProps xmlns:a14="http://schemas.microsoft.com/office/drawing/2010/main">
                    <a14:imgLayer r:embed="rId3">
                      <a14:imgEffect>
                        <a14:saturation sat="98000"/>
                      </a14:imgEffect>
                    </a14:imgLayer>
                  </a14:imgProps>
                </a:ext>
                <a:ext uri="{28A0092B-C50C-407E-A947-70E740481C1C}">
                  <a14:useLocalDpi xmlns:a14="http://schemas.microsoft.com/office/drawing/2010/main" val="0"/>
                </a:ext>
              </a:extLst>
            </a:blip>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p:cNvSpPr>
            <a:spLocks noGrp="1"/>
          </p:cNvSpPr>
          <p:nvPr>
            <p:ph type="body" sz="quarter" idx="22"/>
          </p:nvPr>
        </p:nvSpPr>
        <p:spPr>
          <a:xfrm>
            <a:off x="489398" y="1178417"/>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6" name="Text Placeholder 5"/>
          <p:cNvSpPr>
            <a:spLocks noGrp="1"/>
          </p:cNvSpPr>
          <p:nvPr>
            <p:ph type="body" sz="quarter" idx="23"/>
          </p:nvPr>
        </p:nvSpPr>
        <p:spPr>
          <a:xfrm>
            <a:off x="3219719" y="1178416"/>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7" name="Text Placeholder 5"/>
          <p:cNvSpPr>
            <a:spLocks noGrp="1"/>
          </p:cNvSpPr>
          <p:nvPr>
            <p:ph type="body" sz="quarter" idx="24"/>
          </p:nvPr>
        </p:nvSpPr>
        <p:spPr>
          <a:xfrm>
            <a:off x="5950040" y="1178415"/>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8" name="Text Placeholder 3"/>
          <p:cNvSpPr>
            <a:spLocks noGrp="1"/>
          </p:cNvSpPr>
          <p:nvPr>
            <p:ph type="body" sz="quarter" idx="10" hasCustomPrompt="1"/>
          </p:nvPr>
        </p:nvSpPr>
        <p:spPr>
          <a:xfrm>
            <a:off x="3676868" y="3374265"/>
            <a:ext cx="1816021" cy="1107583"/>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Tree>
    <p:extLst>
      <p:ext uri="{BB962C8B-B14F-4D97-AF65-F5344CB8AC3E}">
        <p14:creationId xmlns:p14="http://schemas.microsoft.com/office/powerpoint/2010/main" val="144143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Rectangle 5"/>
          <p:cNvSpPr/>
          <p:nvPr userDrawn="1"/>
        </p:nvSpPr>
        <p:spPr>
          <a:xfrm>
            <a:off x="2743200" y="0"/>
            <a:ext cx="6400800" cy="6858000"/>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p:cNvSpPr>
          <p:nvPr userDrawn="1"/>
        </p:nvSpPr>
        <p:spPr>
          <a:xfrm>
            <a:off x="2743200" y="0"/>
            <a:ext cx="6400800" cy="6858000"/>
          </a:xfrm>
          <a:prstGeom prst="rect">
            <a:avLst/>
          </a:prstGeom>
          <a:blipFill dpi="0" rotWithShape="1">
            <a:blip r:embed="rId2">
              <a:alphaModFix amt="25000"/>
              <a:extLst>
                <a:ext uri="{28A0092B-C50C-407E-A947-70E740481C1C}">
                  <a14:useLocalDpi xmlns:a14="http://schemas.microsoft.com/office/drawing/2010/main" val="0"/>
                </a:ext>
              </a:extLst>
            </a:blip>
            <a:srcRect/>
            <a:tile tx="0" ty="0" sx="35000" sy="3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0" hasCustomPrompt="1"/>
          </p:nvPr>
        </p:nvSpPr>
        <p:spPr>
          <a:xfrm>
            <a:off x="347730" y="2163651"/>
            <a:ext cx="2125013" cy="925563"/>
          </a:xfrm>
          <a:prstGeom prst="rect">
            <a:avLst/>
          </a:prstGeom>
        </p:spPr>
        <p:txBody>
          <a:bodyPr/>
          <a:lstStyle>
            <a:lvl1pPr marL="0" indent="0" algn="r">
              <a:buNone/>
              <a:defRPr sz="3600" b="1">
                <a:solidFill>
                  <a:srgbClr val="1C344D"/>
                </a:solidFill>
                <a:latin typeface="Gill Sans MT" panose="020B0502020104020203" pitchFamily="34" charset="0"/>
              </a:defRPr>
            </a:lvl1pPr>
          </a:lstStyle>
          <a:p>
            <a:pPr lvl="0"/>
            <a:r>
              <a:rPr lang="en-US" dirty="0"/>
              <a:t>Thank You</a:t>
            </a:r>
          </a:p>
        </p:txBody>
      </p:sp>
      <p:sp>
        <p:nvSpPr>
          <p:cNvPr id="10" name="Text Placeholder 5"/>
          <p:cNvSpPr>
            <a:spLocks noGrp="1"/>
          </p:cNvSpPr>
          <p:nvPr>
            <p:ph type="body" sz="quarter" idx="22"/>
          </p:nvPr>
        </p:nvSpPr>
        <p:spPr>
          <a:xfrm>
            <a:off x="347731" y="3089214"/>
            <a:ext cx="2125013" cy="3388859"/>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77602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0" y="3103811"/>
            <a:ext cx="7328079" cy="631064"/>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11"/>
          </p:nvPr>
        </p:nvSpPr>
        <p:spPr>
          <a:xfrm>
            <a:off x="0" y="3734875"/>
            <a:ext cx="7328079" cy="540912"/>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7596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721218" y="3232499"/>
            <a:ext cx="7187887" cy="25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userDrawn="1"/>
        </p:nvSpPr>
        <p:spPr bwMode="auto">
          <a:xfrm>
            <a:off x="2675641" y="3232596"/>
            <a:ext cx="1748304"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6588524" y="3232596"/>
            <a:ext cx="1748304"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auto">
          <a:xfrm>
            <a:off x="4632756" y="3232596"/>
            <a:ext cx="1749552"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721218" y="3232596"/>
            <a:ext cx="1748304"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721219"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721217"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2702051"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2702049"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4633538"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4633536"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6561085"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6561083"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721216" y="1378040"/>
            <a:ext cx="7615611" cy="16742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89657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fld id="{0BAF8CA4-54B6-4D8E-952E-E68D33F7EB9C}" type="datetimeFigureOut">
              <a:rPr lang="en-US" smtClean="0"/>
              <a:t>4/12/2022</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850655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410381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AF8CA4-54B6-4D8E-952E-E68D33F7EB9C}"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577113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F8CA4-54B6-4D8E-952E-E68D33F7EB9C}"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71411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AF8CA4-54B6-4D8E-952E-E68D33F7EB9C}" type="datetimeFigureOut">
              <a:rPr lang="en-US" smtClean="0"/>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094603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AF8CA4-54B6-4D8E-952E-E68D33F7EB9C}" type="datetimeFigureOut">
              <a:rPr lang="en-US" smtClean="0"/>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159300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F8CA4-54B6-4D8E-952E-E68D33F7EB9C}" type="datetimeFigureOut">
              <a:rPr lang="en-US" smtClean="0"/>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915049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15377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419347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930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930275"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431506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224877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4529470" y="1233376"/>
            <a:ext cx="4476271" cy="5072173"/>
          </a:xfrm>
          <a:prstGeom prst="rect">
            <a:avLst/>
          </a:prstGeom>
        </p:spPr>
        <p:txBody>
          <a:bodyPr/>
          <a:lstStyle>
            <a:lvl1pPr>
              <a:defRPr>
                <a:ln>
                  <a:noFill/>
                </a:ln>
                <a:solidFill>
                  <a:srgbClr val="50A5AB"/>
                </a:solidFill>
              </a:defRPr>
            </a:lvl1pPr>
          </a:lstStyle>
          <a:p>
            <a:endParaRPr lang="en-US"/>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108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6270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3788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1941" y="5892990"/>
            <a:ext cx="2574684" cy="860902"/>
          </a:xfrm>
          <a:prstGeom prst="rect">
            <a:avLst/>
          </a:prstGeom>
        </p:spPr>
      </p:pic>
      <p:grpSp>
        <p:nvGrpSpPr>
          <p:cNvPr id="9" name="Group 8"/>
          <p:cNvGrpSpPr/>
          <p:nvPr userDrawn="1"/>
        </p:nvGrpSpPr>
        <p:grpSpPr>
          <a:xfrm>
            <a:off x="72117" y="75858"/>
            <a:ext cx="2217799" cy="595647"/>
            <a:chOff x="-982551" y="478559"/>
            <a:chExt cx="7681145" cy="2062970"/>
          </a:xfrm>
        </p:grpSpPr>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2551" y="478559"/>
              <a:ext cx="5191944" cy="2062970"/>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93" y="709946"/>
              <a:ext cx="2489201" cy="1600203"/>
            </a:xfrm>
            <a:prstGeom prst="rect">
              <a:avLst/>
            </a:prstGeom>
          </p:spPr>
        </p:pic>
      </p:grpSp>
    </p:spTree>
    <p:extLst>
      <p:ext uri="{BB962C8B-B14F-4D97-AF65-F5344CB8AC3E}">
        <p14:creationId xmlns:p14="http://schemas.microsoft.com/office/powerpoint/2010/main" val="390954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0"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86624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3675063" y="1616075"/>
            <a:ext cx="1982788"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070350" y="3863975"/>
            <a:ext cx="1193800"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1414463"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1811338" y="3863975"/>
            <a:ext cx="1192213"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5932488"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auto">
          <a:xfrm>
            <a:off x="6330950" y="3863975"/>
            <a:ext cx="1190625"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41446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41446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3671888"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3671888"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592931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592931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3560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36550"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userDrawn="1"/>
        </p:nvSpPr>
        <p:spPr bwMode="auto">
          <a:xfrm>
            <a:off x="3157538" y="1673225"/>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a:off x="5976938"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a:off x="336550"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userDrawn="1"/>
        </p:nvSpPr>
        <p:spPr bwMode="auto">
          <a:xfrm>
            <a:off x="3157538" y="3662363"/>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userDrawn="1"/>
        </p:nvSpPr>
        <p:spPr bwMode="auto">
          <a:xfrm>
            <a:off x="5976938"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352917"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352917"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3157538"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3157538"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5995253"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5995253"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3529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3529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3172317" y="3660754"/>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3172317" y="4066802"/>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59917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59917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7760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1.png"/><Relationship Id="rId4" Type="http://schemas.openxmlformats.org/officeDocument/2006/relationships/slideLayout" Target="../slideLayouts/slideLayout19.xml"/><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image" Target="../media/image10.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4.xml"/><Relationship Id="rId7" Type="http://schemas.openxmlformats.org/officeDocument/2006/relationships/image" Target="../media/image10.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9.xml"/><Relationship Id="rId7"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13.png"/><Relationship Id="rId4" Type="http://schemas.openxmlformats.org/officeDocument/2006/relationships/slideLayout" Target="../slideLayouts/slideLayout46.xml"/><Relationship Id="rId9"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theme" Target="../theme/theme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99"/>
              </a:solidFill>
            </a:endParaRPr>
          </a:p>
        </p:txBody>
      </p:sp>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0"/>
            <a:ext cx="9144000" cy="6445612"/>
          </a:xfrm>
          <a:prstGeom prst="rect">
            <a:avLst/>
          </a:prstGeom>
        </p:spPr>
      </p:pic>
      <p:sp>
        <p:nvSpPr>
          <p:cNvPr id="12" name="Footer Placeholder 4"/>
          <p:cNvSpPr>
            <a:spLocks noGrp="1"/>
          </p:cNvSpPr>
          <p:nvPr>
            <p:ph type="ftr" sz="quarter" idx="3"/>
          </p:nvPr>
        </p:nvSpPr>
        <p:spPr>
          <a:xfrm>
            <a:off x="567390" y="5952658"/>
            <a:ext cx="7886700" cy="365126"/>
          </a:xfrm>
          <a:prstGeom prst="rect">
            <a:avLst/>
          </a:prstGeom>
        </p:spPr>
        <p:txBody>
          <a:bodyPr/>
          <a:lstStyle>
            <a:lvl1pPr>
              <a:defRPr sz="900"/>
            </a:lvl1pPr>
          </a:lstStyle>
          <a:p>
            <a:r>
              <a:rPr lang="en-US" dirty="0"/>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p>
        </p:txBody>
      </p:sp>
      <p:pic>
        <p:nvPicPr>
          <p:cNvPr id="3" name="Picture 2"/>
          <p:cNvPicPr>
            <a:picLocks noChangeAspect="1"/>
          </p:cNvPicPr>
          <p:nvPr userDrawn="1"/>
        </p:nvPicPr>
        <p:blipFill>
          <a:blip r:embed="rId18"/>
          <a:stretch>
            <a:fillRect/>
          </a:stretch>
        </p:blipFill>
        <p:spPr>
          <a:xfrm>
            <a:off x="8161048" y="6520730"/>
            <a:ext cx="792549" cy="262151"/>
          </a:xfrm>
          <a:prstGeom prst="rect">
            <a:avLst/>
          </a:prstGeom>
        </p:spPr>
      </p:pic>
      <p:grpSp>
        <p:nvGrpSpPr>
          <p:cNvPr id="11" name="Group 10"/>
          <p:cNvGrpSpPr/>
          <p:nvPr userDrawn="1"/>
        </p:nvGrpSpPr>
        <p:grpSpPr>
          <a:xfrm>
            <a:off x="0" y="6504700"/>
            <a:ext cx="1076585" cy="294212"/>
            <a:chOff x="-1274035" y="420659"/>
            <a:chExt cx="7972628" cy="2178777"/>
          </a:xfrm>
        </p:grpSpPr>
        <p:pic>
          <p:nvPicPr>
            <p:cNvPr id="13" name="Picture 1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274035" y="420659"/>
              <a:ext cx="5483424" cy="2178777"/>
            </a:xfrm>
            <a:prstGeom prst="rect">
              <a:avLst/>
            </a:prstGeom>
          </p:spPr>
        </p:pic>
        <p:pic>
          <p:nvPicPr>
            <p:cNvPr id="14" name="Picture 1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209389" y="709946"/>
              <a:ext cx="2489204" cy="1600203"/>
            </a:xfrm>
            <a:prstGeom prst="rect">
              <a:avLst/>
            </a:prstGeom>
          </p:spPr>
        </p:pic>
      </p:grpSp>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28" r:id="rId2"/>
    <p:sldLayoutId id="2147483729" r:id="rId3"/>
    <p:sldLayoutId id="2147483727" r:id="rId4"/>
    <p:sldLayoutId id="2147483668" r:id="rId5"/>
    <p:sldLayoutId id="2147483669" r:id="rId6"/>
    <p:sldLayoutId id="2147483670" r:id="rId7"/>
    <p:sldLayoutId id="2147483671" r:id="rId8"/>
    <p:sldLayoutId id="2147483672" r:id="rId9"/>
    <p:sldLayoutId id="2147483673" r:id="rId10"/>
    <p:sldLayoutId id="2147483676" r:id="rId11"/>
    <p:sldLayoutId id="2147483677" r:id="rId12"/>
    <p:sldLayoutId id="2147483678" r:id="rId13"/>
    <p:sldLayoutId id="2147483679" r:id="rId14"/>
    <p:sldLayoutId id="214748374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7" name="Rectangle 6"/>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111397" y="6445612"/>
            <a:ext cx="1215124" cy="302918"/>
            <a:chOff x="556043" y="709946"/>
            <a:chExt cx="6419056" cy="1600203"/>
          </a:xfrm>
        </p:grpSpPr>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874457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4803912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091039758"/>
      </p:ext>
    </p:extLst>
  </p:cSld>
  <p:clrMap bg1="lt1" tx1="dk1" bg2="lt2" tx2="dk2" accent1="accent1" accent2="accent2" accent3="accent3" accent4="accent4" accent5="accent5" accent6="accent6" hlink="hlink" folHlink="folHlink"/>
  <p:sldLayoutIdLst>
    <p:sldLayoutId id="2147483699" r:id="rId1"/>
    <p:sldLayoutId id="2147483697" r:id="rId2"/>
    <p:sldLayoutId id="2147483701" r:id="rId3"/>
    <p:sldLayoutId id="2147483702" r:id="rId4"/>
    <p:sldLayoutId id="21474837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26011934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856168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7412399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F8CA4-54B6-4D8E-952E-E68D33F7EB9C}" type="datetimeFigureOut">
              <a:rPr lang="en-US" smtClean="0"/>
              <a:t>4/12/2022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7D68C-C797-4DD9-AEED-830D0EAD7454}" type="slidenum">
              <a:rPr lang="en-US" smtClean="0"/>
              <a:t>‹#›</a:t>
            </a:fld>
            <a:endParaRPr lang="en-US"/>
          </a:p>
        </p:txBody>
      </p:sp>
    </p:spTree>
    <p:extLst>
      <p:ext uri="{BB962C8B-B14F-4D97-AF65-F5344CB8AC3E}">
        <p14:creationId xmlns:p14="http://schemas.microsoft.com/office/powerpoint/2010/main" val="7407476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roiconference.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iasusa.org/tam/march-2022/" TargetMode="External"/><Relationship Id="rId5" Type="http://schemas.openxmlformats.org/officeDocument/2006/relationships/hyperlink" Target="http://www.croiwebcasts.org/console/player/50234?mediaType=slideVideo&amp;" TargetMode="External"/><Relationship Id="rId4" Type="http://schemas.openxmlformats.org/officeDocument/2006/relationships/hyperlink" Target="http://www.croiwebcasts.org/y/2022"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http://www.scaetc.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roiconference.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38252" y="925116"/>
            <a:ext cx="7145079" cy="12540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Project ECHO</a:t>
            </a:r>
            <a:r>
              <a:rPr kumimoji="0" lang="en-US" sz="3200" b="1" i="0" u="none" strike="noStrike" kern="1200" cap="none" spc="0" normalizeH="0" baseline="30000" noProof="0" dirty="0">
                <a:ln>
                  <a:noFill/>
                </a:ln>
                <a:solidFill>
                  <a:srgbClr val="008C99"/>
                </a:solidFill>
                <a:effectLst/>
                <a:uLnTx/>
                <a:uFillTx/>
                <a:latin typeface="Gill Sans MT" panose="020B0502020104020203" pitchFamily="34" charset="0"/>
                <a:ea typeface="+mn-ea"/>
                <a:cs typeface="+mn-cs"/>
              </a:rPr>
              <a:t>®</a:t>
            </a:r>
            <a:r>
              <a:rPr kumimoji="0" lang="en-US" sz="3600" b="1"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 - UNM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HIV </a:t>
            </a:r>
            <a:r>
              <a:rPr kumimoji="0" lang="en-US" sz="3600" b="1" i="0" u="none" strike="noStrike" kern="1200" cap="none" spc="0" normalizeH="0" baseline="0" noProof="0" dirty="0" err="1">
                <a:ln>
                  <a:noFill/>
                </a:ln>
                <a:solidFill>
                  <a:srgbClr val="008C99"/>
                </a:solidFill>
                <a:effectLst/>
                <a:uLnTx/>
                <a:uFillTx/>
                <a:latin typeface="Gill Sans MT" panose="020B0502020104020203" pitchFamily="34" charset="0"/>
                <a:ea typeface="+mn-ea"/>
                <a:cs typeface="+mn-cs"/>
              </a:rPr>
              <a:t>TeleECHO</a:t>
            </a:r>
            <a:r>
              <a:rPr kumimoji="0" lang="en-US" sz="3600" b="1"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 Clinic</a:t>
            </a:r>
          </a:p>
        </p:txBody>
      </p:sp>
      <p:sp>
        <p:nvSpPr>
          <p:cNvPr id="3" name="Text Placeholder 2"/>
          <p:cNvSpPr txBox="1">
            <a:spLocks/>
          </p:cNvSpPr>
          <p:nvPr/>
        </p:nvSpPr>
        <p:spPr>
          <a:xfrm>
            <a:off x="448885" y="2847198"/>
            <a:ext cx="7145080" cy="81880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3600" dirty="0">
                <a:solidFill>
                  <a:schemeClr val="tx1">
                    <a:lumMod val="85000"/>
                    <a:lumOff val="15000"/>
                  </a:schemeClr>
                </a:solidFill>
              </a:rPr>
              <a:t>HIV-Viral Hepatitis</a:t>
            </a:r>
          </a:p>
          <a:p>
            <a:pPr lvl="0">
              <a:defRPr/>
            </a:pPr>
            <a:r>
              <a:rPr lang="en-US" sz="3600" dirty="0">
                <a:solidFill>
                  <a:schemeClr val="tx1">
                    <a:lumMod val="85000"/>
                    <a:lumOff val="15000"/>
                  </a:schemeClr>
                </a:solidFill>
              </a:rPr>
              <a:t>Highlights from CROI 2022</a:t>
            </a:r>
          </a:p>
        </p:txBody>
      </p:sp>
      <p:sp>
        <p:nvSpPr>
          <p:cNvPr id="4" name="Text Placeholder 2"/>
          <p:cNvSpPr txBox="1">
            <a:spLocks/>
          </p:cNvSpPr>
          <p:nvPr/>
        </p:nvSpPr>
        <p:spPr>
          <a:xfrm>
            <a:off x="2317316" y="3912050"/>
            <a:ext cx="3408218"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5" name="Text Placeholder 2"/>
          <p:cNvSpPr txBox="1">
            <a:spLocks/>
          </p:cNvSpPr>
          <p:nvPr/>
        </p:nvSpPr>
        <p:spPr>
          <a:xfrm>
            <a:off x="438251" y="4803922"/>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srgbClr val="008C99"/>
                </a:solidFill>
              </a:rPr>
              <a:t>Michelle </a:t>
            </a:r>
            <a:r>
              <a:rPr lang="en-US" dirty="0" err="1">
                <a:solidFill>
                  <a:srgbClr val="008C99"/>
                </a:solidFill>
              </a:rPr>
              <a:t>Iandiorio</a:t>
            </a:r>
            <a:r>
              <a:rPr lang="en-US" dirty="0">
                <a:solidFill>
                  <a:srgbClr val="008C99"/>
                </a:solidFill>
              </a:rPr>
              <a:t>, MD</a:t>
            </a:r>
          </a:p>
          <a:p>
            <a:pPr lvl="0">
              <a:defRPr/>
            </a:pPr>
            <a:r>
              <a:rPr lang="en-US" sz="2000" dirty="0">
                <a:solidFill>
                  <a:srgbClr val="50A5AB"/>
                </a:solidFill>
              </a:rPr>
              <a:t>Professor, UNM DOIM Division of Infectious Diseases</a:t>
            </a:r>
          </a:p>
          <a:p>
            <a:pPr>
              <a:defRPr/>
            </a:pPr>
            <a:r>
              <a:rPr lang="en-US" sz="2000" dirty="0">
                <a:solidFill>
                  <a:srgbClr val="008C99"/>
                </a:solidFill>
              </a:rPr>
              <a:t>Clinical Director- SCAETC, UNM HIV </a:t>
            </a:r>
            <a:r>
              <a:rPr lang="en-US" sz="2000" dirty="0" err="1">
                <a:solidFill>
                  <a:srgbClr val="008C99"/>
                </a:solidFill>
              </a:rPr>
              <a:t>TeleECHO</a:t>
            </a:r>
            <a:r>
              <a:rPr lang="en-US" sz="2000" dirty="0">
                <a:solidFill>
                  <a:srgbClr val="008C99"/>
                </a:solidFill>
              </a:rPr>
              <a:t> Clinics</a:t>
            </a:r>
          </a:p>
        </p:txBody>
      </p:sp>
    </p:spTree>
    <p:extLst>
      <p:ext uri="{BB962C8B-B14F-4D97-AF65-F5344CB8AC3E}">
        <p14:creationId xmlns:p14="http://schemas.microsoft.com/office/powerpoint/2010/main" val="60130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E2B6544-8331-443B-B64D-79E9A8A0C386}"/>
              </a:ext>
            </a:extLst>
          </p:cNvPr>
          <p:cNvSpPr>
            <a:spLocks noGrp="1"/>
          </p:cNvSpPr>
          <p:nvPr>
            <p:ph type="body" sz="quarter" idx="10"/>
          </p:nvPr>
        </p:nvSpPr>
        <p:spPr/>
        <p:txBody>
          <a:bodyPr/>
          <a:lstStyle/>
          <a:p>
            <a:r>
              <a:rPr lang="en-US" dirty="0"/>
              <a:t>Prevention of HBV MTC Transmission</a:t>
            </a:r>
          </a:p>
        </p:txBody>
      </p:sp>
      <p:sp>
        <p:nvSpPr>
          <p:cNvPr id="6" name="Text Placeholder 5">
            <a:extLst>
              <a:ext uri="{FF2B5EF4-FFF2-40B4-BE49-F238E27FC236}">
                <a16:creationId xmlns:a16="http://schemas.microsoft.com/office/drawing/2014/main" id="{DC932FCF-CA7C-4610-8A67-E09AA7DD41ED}"/>
              </a:ext>
            </a:extLst>
          </p:cNvPr>
          <p:cNvSpPr>
            <a:spLocks noGrp="1"/>
          </p:cNvSpPr>
          <p:nvPr>
            <p:ph type="body" sz="quarter" idx="20"/>
          </p:nvPr>
        </p:nvSpPr>
        <p:spPr/>
        <p:txBody>
          <a:bodyPr/>
          <a:lstStyle/>
          <a:p>
            <a:r>
              <a:rPr lang="en-US" dirty="0">
                <a:solidFill>
                  <a:schemeClr val="tx1"/>
                </a:solidFill>
              </a:rPr>
              <a:t>HBV transmission = 0% [95%CI:0-1.61] for women treated &gt;4 weeks</a:t>
            </a:r>
          </a:p>
          <a:p>
            <a:endParaRPr lang="en-US" dirty="0">
              <a:solidFill>
                <a:schemeClr val="tx1"/>
              </a:solidFill>
            </a:endParaRPr>
          </a:p>
        </p:txBody>
      </p:sp>
      <p:sp>
        <p:nvSpPr>
          <p:cNvPr id="7" name="TextBox 6">
            <a:extLst>
              <a:ext uri="{FF2B5EF4-FFF2-40B4-BE49-F238E27FC236}">
                <a16:creationId xmlns:a16="http://schemas.microsoft.com/office/drawing/2014/main" id="{57A4BC2F-B4BA-4E90-A6B6-98D331FB2EB7}"/>
              </a:ext>
            </a:extLst>
          </p:cNvPr>
          <p:cNvSpPr txBox="1"/>
          <p:nvPr/>
        </p:nvSpPr>
        <p:spPr>
          <a:xfrm>
            <a:off x="1344706" y="6454583"/>
            <a:ext cx="6956612" cy="307777"/>
          </a:xfrm>
          <a:prstGeom prst="rect">
            <a:avLst/>
          </a:prstGeom>
          <a:noFill/>
        </p:spPr>
        <p:txBody>
          <a:bodyPr wrap="square" rtlCol="0">
            <a:spAutoFit/>
          </a:bodyPr>
          <a:lstStyle/>
          <a:p>
            <a:pPr algn="ctr"/>
            <a:r>
              <a:rPr lang="en-US" sz="1400" dirty="0" err="1">
                <a:solidFill>
                  <a:schemeClr val="bg1"/>
                </a:solidFill>
              </a:rPr>
              <a:t>Segeral</a:t>
            </a:r>
            <a:r>
              <a:rPr lang="en-US" sz="1400" dirty="0">
                <a:solidFill>
                  <a:schemeClr val="bg1"/>
                </a:solidFill>
              </a:rPr>
              <a:t>, O. CROI 2022 Abstract 28</a:t>
            </a:r>
          </a:p>
        </p:txBody>
      </p:sp>
      <p:pic>
        <p:nvPicPr>
          <p:cNvPr id="8" name="Picture 7" descr="Table&#10;&#10;Description automatically generated">
            <a:extLst>
              <a:ext uri="{FF2B5EF4-FFF2-40B4-BE49-F238E27FC236}">
                <a16:creationId xmlns:a16="http://schemas.microsoft.com/office/drawing/2014/main" id="{DADD58BC-DAA8-4C45-B1E3-81343FD0A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70" y="2151529"/>
            <a:ext cx="7560059" cy="3168294"/>
          </a:xfrm>
          <a:prstGeom prst="rect">
            <a:avLst/>
          </a:prstGeom>
        </p:spPr>
      </p:pic>
      <p:sp>
        <p:nvSpPr>
          <p:cNvPr id="4" name="Star: 5 Points 3">
            <a:extLst>
              <a:ext uri="{FF2B5EF4-FFF2-40B4-BE49-F238E27FC236}">
                <a16:creationId xmlns:a16="http://schemas.microsoft.com/office/drawing/2014/main" id="{37D444FB-F11C-4A53-9D0E-E283B2965989}"/>
              </a:ext>
            </a:extLst>
          </p:cNvPr>
          <p:cNvSpPr/>
          <p:nvPr/>
        </p:nvSpPr>
        <p:spPr>
          <a:xfrm>
            <a:off x="3585882" y="4661650"/>
            <a:ext cx="430306" cy="2868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9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E6688F-AFD4-494B-AA0F-0EA3B85532B0}"/>
              </a:ext>
            </a:extLst>
          </p:cNvPr>
          <p:cNvSpPr>
            <a:spLocks noGrp="1"/>
          </p:cNvSpPr>
          <p:nvPr>
            <p:ph type="body" sz="quarter" idx="10"/>
          </p:nvPr>
        </p:nvSpPr>
        <p:spPr/>
        <p:txBody>
          <a:bodyPr/>
          <a:lstStyle/>
          <a:p>
            <a:r>
              <a:rPr lang="en-US" dirty="0"/>
              <a:t>Additional CROI Topics</a:t>
            </a:r>
          </a:p>
        </p:txBody>
      </p:sp>
      <p:sp>
        <p:nvSpPr>
          <p:cNvPr id="3" name="Text Placeholder 2">
            <a:extLst>
              <a:ext uri="{FF2B5EF4-FFF2-40B4-BE49-F238E27FC236}">
                <a16:creationId xmlns:a16="http://schemas.microsoft.com/office/drawing/2014/main" id="{E22D8CCB-3E9D-497D-851E-2B6249E1E506}"/>
              </a:ext>
            </a:extLst>
          </p:cNvPr>
          <p:cNvSpPr>
            <a:spLocks noGrp="1"/>
          </p:cNvSpPr>
          <p:nvPr>
            <p:ph type="body" sz="quarter" idx="20"/>
          </p:nvPr>
        </p:nvSpPr>
        <p:spPr/>
        <p:txBody>
          <a:bodyPr/>
          <a:lstStyle/>
          <a:p>
            <a:r>
              <a:rPr lang="en-US" dirty="0">
                <a:solidFill>
                  <a:schemeClr val="tx1"/>
                </a:solidFill>
              </a:rPr>
              <a:t>HIV virology and immunology</a:t>
            </a:r>
          </a:p>
          <a:p>
            <a:r>
              <a:rPr lang="en-US" dirty="0">
                <a:solidFill>
                  <a:schemeClr val="tx1"/>
                </a:solidFill>
              </a:rPr>
              <a:t>Disparities in HIV acquisition and outcomes</a:t>
            </a:r>
          </a:p>
          <a:p>
            <a:r>
              <a:rPr lang="en-US" dirty="0">
                <a:solidFill>
                  <a:schemeClr val="tx1"/>
                </a:solidFill>
              </a:rPr>
              <a:t>HIV Cure</a:t>
            </a:r>
          </a:p>
          <a:p>
            <a:r>
              <a:rPr lang="en-US" dirty="0">
                <a:solidFill>
                  <a:schemeClr val="tx1"/>
                </a:solidFill>
              </a:rPr>
              <a:t>Opportunistic infections</a:t>
            </a:r>
          </a:p>
          <a:p>
            <a:r>
              <a:rPr lang="en-US" dirty="0">
                <a:solidFill>
                  <a:schemeClr val="tx1"/>
                </a:solidFill>
              </a:rPr>
              <a:t>HIV Comorbidities</a:t>
            </a:r>
          </a:p>
          <a:p>
            <a:pPr marL="0" indent="0">
              <a:buNone/>
            </a:pPr>
            <a:endParaRPr lang="en-US" dirty="0">
              <a:solidFill>
                <a:schemeClr val="tx1"/>
              </a:solidFill>
            </a:endParaRPr>
          </a:p>
          <a:p>
            <a:endParaRPr lang="en-US" dirty="0"/>
          </a:p>
        </p:txBody>
      </p:sp>
      <p:sp>
        <p:nvSpPr>
          <p:cNvPr id="4" name="Text Placeholder 3">
            <a:extLst>
              <a:ext uri="{FF2B5EF4-FFF2-40B4-BE49-F238E27FC236}">
                <a16:creationId xmlns:a16="http://schemas.microsoft.com/office/drawing/2014/main" id="{BF4ED18F-CCDB-4E68-8DCF-E38C9530BA57}"/>
              </a:ext>
            </a:extLst>
          </p:cNvPr>
          <p:cNvSpPr>
            <a:spLocks noGrp="1"/>
          </p:cNvSpPr>
          <p:nvPr>
            <p:ph type="body" sz="quarter" idx="21"/>
          </p:nvPr>
        </p:nvSpPr>
        <p:spPr/>
        <p:txBody>
          <a:bodyPr/>
          <a:lstStyle/>
          <a:p>
            <a:r>
              <a:rPr lang="en-US" dirty="0">
                <a:solidFill>
                  <a:schemeClr val="tx1"/>
                </a:solidFill>
              </a:rPr>
              <a:t>Mother-to-child transmission</a:t>
            </a:r>
          </a:p>
          <a:p>
            <a:r>
              <a:rPr lang="en-US" dirty="0">
                <a:solidFill>
                  <a:schemeClr val="tx1"/>
                </a:solidFill>
              </a:rPr>
              <a:t>Laboratory technologies</a:t>
            </a:r>
          </a:p>
          <a:p>
            <a:r>
              <a:rPr lang="en-US" dirty="0">
                <a:solidFill>
                  <a:schemeClr val="tx1"/>
                </a:solidFill>
              </a:rPr>
              <a:t>HIV Prevention</a:t>
            </a:r>
          </a:p>
          <a:p>
            <a:r>
              <a:rPr lang="en-US" dirty="0">
                <a:solidFill>
                  <a:schemeClr val="tx1"/>
                </a:solidFill>
              </a:rPr>
              <a:t>SARS CoV2 epidemiology, virology, immunology, prevention and treatment</a:t>
            </a:r>
          </a:p>
          <a:p>
            <a:pPr marL="0" indent="0">
              <a:buNone/>
            </a:pPr>
            <a:endParaRPr lang="en-US" dirty="0"/>
          </a:p>
        </p:txBody>
      </p:sp>
    </p:spTree>
    <p:extLst>
      <p:ext uri="{BB962C8B-B14F-4D97-AF65-F5344CB8AC3E}">
        <p14:creationId xmlns:p14="http://schemas.microsoft.com/office/powerpoint/2010/main" val="23368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References</a:t>
            </a:r>
          </a:p>
        </p:txBody>
      </p:sp>
      <p:sp>
        <p:nvSpPr>
          <p:cNvPr id="3" name="Text Placeholder 2"/>
          <p:cNvSpPr>
            <a:spLocks noGrp="1"/>
          </p:cNvSpPr>
          <p:nvPr>
            <p:ph type="body" sz="quarter" idx="20"/>
          </p:nvPr>
        </p:nvSpPr>
        <p:spPr>
          <a:xfrm>
            <a:off x="128804" y="1138127"/>
            <a:ext cx="9015196" cy="5291248"/>
          </a:xfrm>
        </p:spPr>
        <p:txBody>
          <a:bodyPr/>
          <a:lstStyle/>
          <a:p>
            <a:pPr>
              <a:buFont typeface="Arial" panose="020B0604020202020204" pitchFamily="34" charset="0"/>
              <a:buChar char="•"/>
            </a:pPr>
            <a:r>
              <a:rPr lang="en-US" dirty="0">
                <a:solidFill>
                  <a:schemeClr val="tx1"/>
                </a:solidFill>
                <a:hlinkClick r:id="rId3"/>
              </a:rPr>
              <a:t>https://www.croiconference.org/</a:t>
            </a:r>
            <a:endParaRPr lang="en-US" dirty="0">
              <a:solidFill>
                <a:schemeClr val="tx1"/>
              </a:solidFill>
            </a:endParaRPr>
          </a:p>
          <a:p>
            <a:pPr>
              <a:buFont typeface="Arial" panose="020B0604020202020204" pitchFamily="34" charset="0"/>
              <a:buChar char="•"/>
            </a:pPr>
            <a:endParaRPr lang="en-US" sz="1000" dirty="0">
              <a:solidFill>
                <a:schemeClr val="tx1"/>
              </a:solidFill>
            </a:endParaRPr>
          </a:p>
          <a:p>
            <a:pPr>
              <a:buFont typeface="Arial" panose="020B0604020202020204" pitchFamily="34" charset="0"/>
              <a:buChar char="•"/>
            </a:pPr>
            <a:r>
              <a:rPr lang="en-US" dirty="0">
                <a:solidFill>
                  <a:schemeClr val="tx1"/>
                </a:solidFill>
                <a:hlinkClick r:id="rId4"/>
              </a:rPr>
              <a:t>http://www.croiwebcasts.org/y/2022</a:t>
            </a:r>
            <a:endParaRPr lang="en-US" dirty="0">
              <a:solidFill>
                <a:schemeClr val="tx1"/>
              </a:solidFill>
            </a:endParaRPr>
          </a:p>
          <a:p>
            <a:pPr>
              <a:buFont typeface="Arial" panose="020B0604020202020204" pitchFamily="34" charset="0"/>
              <a:buChar char="•"/>
            </a:pPr>
            <a:endParaRPr lang="en-US" sz="1000" dirty="0">
              <a:solidFill>
                <a:schemeClr val="tx1"/>
              </a:solidFill>
            </a:endParaRPr>
          </a:p>
          <a:p>
            <a:r>
              <a:rPr lang="en-US" i="1" dirty="0">
                <a:solidFill>
                  <a:schemeClr val="tx1"/>
                </a:solidFill>
              </a:rPr>
              <a:t>CROI 2022 </a:t>
            </a:r>
            <a:r>
              <a:rPr lang="en-US" dirty="0">
                <a:solidFill>
                  <a:schemeClr val="tx1"/>
                </a:solidFill>
              </a:rPr>
              <a:t>Case-based Liver Workshop </a:t>
            </a:r>
            <a:r>
              <a:rPr lang="en-US" dirty="0">
                <a:solidFill>
                  <a:schemeClr val="tx1"/>
                </a:solidFill>
                <a:hlinkClick r:id="rId5"/>
              </a:rPr>
              <a:t>http://www.croiwebcasts.org/console/player/50234?mediaType=slideVideo&amp;</a:t>
            </a:r>
            <a:endParaRPr lang="en-US" dirty="0">
              <a:solidFill>
                <a:schemeClr val="tx1"/>
              </a:solidFill>
            </a:endParaRPr>
          </a:p>
          <a:p>
            <a:pPr>
              <a:buFont typeface="Arial" panose="020B0604020202020204" pitchFamily="34" charset="0"/>
              <a:buChar char="•"/>
            </a:pPr>
            <a:endParaRPr lang="en-US" sz="800" i="1" dirty="0">
              <a:solidFill>
                <a:schemeClr val="tx1"/>
              </a:solidFill>
            </a:endParaRPr>
          </a:p>
          <a:p>
            <a:pPr>
              <a:buFont typeface="Arial" panose="020B0604020202020204" pitchFamily="34" charset="0"/>
              <a:buChar char="•"/>
            </a:pPr>
            <a:r>
              <a:rPr lang="en-US" i="1" dirty="0">
                <a:solidFill>
                  <a:schemeClr val="tx1"/>
                </a:solidFill>
              </a:rPr>
              <a:t>Abstracts from the 2022 Conference on Retroviruses and Opportunistic Infections</a:t>
            </a:r>
            <a:r>
              <a:rPr lang="en-US" dirty="0">
                <a:solidFill>
                  <a:schemeClr val="tx1"/>
                </a:solidFill>
              </a:rPr>
              <a:t>. </a:t>
            </a:r>
            <a:r>
              <a:rPr lang="en-US" u="sng" dirty="0">
                <a:solidFill>
                  <a:schemeClr val="tx1"/>
                </a:solidFill>
              </a:rPr>
              <a:t>Topics in Antiviral Medicine</a:t>
            </a:r>
            <a:r>
              <a:rPr lang="en-US" dirty="0">
                <a:solidFill>
                  <a:schemeClr val="tx1"/>
                </a:solidFill>
              </a:rPr>
              <a:t>. March 2022:30(1s). </a:t>
            </a:r>
            <a:r>
              <a:rPr lang="en-US" dirty="0">
                <a:solidFill>
                  <a:schemeClr val="tx1"/>
                </a:solidFill>
                <a:hlinkClick r:id="rId6"/>
              </a:rPr>
              <a:t>https://www.iasusa.org/tam/march-2022/</a:t>
            </a:r>
            <a:endParaRPr lang="en-US" dirty="0">
              <a:solidFill>
                <a:schemeClr val="tx1"/>
              </a:solidFill>
            </a:endParaRPr>
          </a:p>
          <a:p>
            <a:pPr marL="0" indent="0">
              <a:buNone/>
            </a:pPr>
            <a:endParaRPr lang="en-US" dirty="0">
              <a:solidFill>
                <a:schemeClr val="tx1"/>
              </a:solidFill>
            </a:endParaRPr>
          </a:p>
          <a:p>
            <a:pP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98769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3" name="Text Placeholder 2"/>
          <p:cNvSpPr>
            <a:spLocks noGrp="1"/>
          </p:cNvSpPr>
          <p:nvPr>
            <p:ph type="body" sz="quarter" idx="20"/>
          </p:nvPr>
        </p:nvSpPr>
        <p:spPr>
          <a:xfrm>
            <a:off x="128804" y="1233377"/>
            <a:ext cx="4443196" cy="5071730"/>
          </a:xfrm>
        </p:spPr>
        <p:txBody>
          <a:bodyPr/>
          <a:lstStyle/>
          <a:p>
            <a:r>
              <a:rPr lang="en-US" dirty="0">
                <a:solidFill>
                  <a:schemeClr val="tx1"/>
                </a:solidFill>
              </a:rPr>
              <a:t>National Clinician  Consultation Center </a:t>
            </a:r>
            <a:r>
              <a:rPr lang="en-US" sz="2400" dirty="0">
                <a:hlinkClick r:id="rId3"/>
              </a:rPr>
              <a:t>http://nccc.ucsf.edu/</a:t>
            </a:r>
            <a:endParaRPr lang="en-US" sz="2400" dirty="0"/>
          </a:p>
          <a:p>
            <a:pPr lvl="1"/>
            <a:r>
              <a:rPr lang="en-US" dirty="0">
                <a:solidFill>
                  <a:schemeClr val="tx1"/>
                </a:solidFill>
              </a:rPr>
              <a:t>HIV Management</a:t>
            </a:r>
          </a:p>
          <a:p>
            <a:pPr lvl="1"/>
            <a:r>
              <a:rPr lang="en-US" dirty="0">
                <a:solidFill>
                  <a:schemeClr val="tx1"/>
                </a:solidFill>
              </a:rPr>
              <a:t>Perinatal HIV </a:t>
            </a:r>
          </a:p>
          <a:p>
            <a:pPr lvl="1"/>
            <a:r>
              <a:rPr lang="en-US" dirty="0">
                <a:solidFill>
                  <a:schemeClr val="tx1"/>
                </a:solidFill>
              </a:rPr>
              <a:t>HIV </a:t>
            </a:r>
            <a:r>
              <a:rPr lang="en-US" dirty="0" err="1">
                <a:solidFill>
                  <a:schemeClr val="tx1"/>
                </a:solidFill>
              </a:rPr>
              <a:t>PrEP</a:t>
            </a:r>
            <a:r>
              <a:rPr lang="en-US" dirty="0">
                <a:solidFill>
                  <a:schemeClr val="tx1"/>
                </a:solidFill>
              </a:rPr>
              <a:t> </a:t>
            </a:r>
          </a:p>
          <a:p>
            <a:pPr lvl="1"/>
            <a:r>
              <a:rPr lang="en-US" dirty="0">
                <a:solidFill>
                  <a:schemeClr val="tx1"/>
                </a:solidFill>
              </a:rPr>
              <a:t>HIV PEP line</a:t>
            </a:r>
          </a:p>
          <a:p>
            <a:pPr lvl="1"/>
            <a:r>
              <a:rPr lang="en-US" dirty="0">
                <a:solidFill>
                  <a:schemeClr val="tx1"/>
                </a:solidFill>
              </a:rPr>
              <a:t>HCV Management</a:t>
            </a:r>
          </a:p>
          <a:p>
            <a:pPr lvl="1"/>
            <a:r>
              <a:rPr lang="en-US" dirty="0">
                <a:solidFill>
                  <a:schemeClr val="tx1"/>
                </a:solidFill>
              </a:rPr>
              <a:t>Substance Use Management</a:t>
            </a:r>
          </a:p>
          <a:p>
            <a:pPr lvl="1"/>
            <a:endParaRPr lang="en-US" sz="600" dirty="0">
              <a:solidFill>
                <a:schemeClr val="tx1"/>
              </a:solidFill>
            </a:endParaRPr>
          </a:p>
          <a:p>
            <a:r>
              <a:rPr lang="en-US" dirty="0">
                <a:solidFill>
                  <a:schemeClr val="tx1"/>
                </a:solidFill>
              </a:rPr>
              <a:t>Present case on ECHO   </a:t>
            </a:r>
            <a:r>
              <a:rPr lang="en-US" sz="2200" dirty="0">
                <a:hlinkClick r:id="rId4"/>
              </a:rPr>
              <a:t>http://echo.unm.edu</a:t>
            </a:r>
            <a:r>
              <a:rPr lang="en-US" sz="2200" dirty="0"/>
              <a:t>        </a:t>
            </a:r>
            <a:r>
              <a:rPr lang="en-US" sz="2200" dirty="0">
                <a:hlinkClick r:id="rId5"/>
              </a:rPr>
              <a:t>hivecho@salud.unm.edu</a:t>
            </a:r>
            <a:r>
              <a:rPr lang="en-US" sz="2200" dirty="0"/>
              <a:t> </a:t>
            </a:r>
          </a:p>
        </p:txBody>
      </p:sp>
      <p:sp>
        <p:nvSpPr>
          <p:cNvPr id="4" name="Text Placeholder 3"/>
          <p:cNvSpPr>
            <a:spLocks noGrp="1"/>
          </p:cNvSpPr>
          <p:nvPr>
            <p:ph type="body" sz="quarter" idx="21"/>
          </p:nvPr>
        </p:nvSpPr>
        <p:spPr>
          <a:xfrm>
            <a:off x="4215740" y="1233377"/>
            <a:ext cx="4723464" cy="5071730"/>
          </a:xfrm>
        </p:spPr>
        <p:txBody>
          <a:bodyPr/>
          <a:lstStyle/>
          <a:p>
            <a:r>
              <a:rPr lang="en-US" dirty="0">
                <a:solidFill>
                  <a:schemeClr val="tx1"/>
                </a:solidFill>
              </a:rPr>
              <a:t>AETC National HIV Curriculum </a:t>
            </a:r>
            <a:r>
              <a:rPr lang="en-US" dirty="0">
                <a:hlinkClick r:id="rId6"/>
              </a:rPr>
              <a:t>https://aidsetc.org/nhc</a:t>
            </a:r>
            <a:endParaRPr lang="en-US" dirty="0"/>
          </a:p>
          <a:p>
            <a:endParaRPr lang="en-US" sz="900" dirty="0"/>
          </a:p>
          <a:p>
            <a:r>
              <a:rPr lang="en-US" dirty="0">
                <a:solidFill>
                  <a:schemeClr val="tx1"/>
                </a:solidFill>
              </a:rPr>
              <a:t>AETC National Coordinating Resource Center </a:t>
            </a:r>
            <a:r>
              <a:rPr lang="en-US" dirty="0">
                <a:hlinkClick r:id="rId7"/>
              </a:rPr>
              <a:t>https://targethiv.org/library/aetc-national-coordinating-resource-center-0</a:t>
            </a:r>
            <a:endParaRPr lang="en-US" dirty="0"/>
          </a:p>
          <a:p>
            <a:endParaRPr lang="en-US" sz="800" dirty="0"/>
          </a:p>
          <a:p>
            <a:r>
              <a:rPr lang="en-US" dirty="0">
                <a:solidFill>
                  <a:schemeClr val="tx1"/>
                </a:solidFill>
              </a:rPr>
              <a:t>Additional trainings </a:t>
            </a:r>
            <a:r>
              <a:rPr lang="en-US" dirty="0">
                <a:hlinkClick r:id="rId8"/>
              </a:rPr>
              <a:t>scaetcecho@salud.unm.edu</a:t>
            </a:r>
            <a:endParaRPr lang="en-US" dirty="0"/>
          </a:p>
          <a:p>
            <a:r>
              <a:rPr lang="en-US" dirty="0">
                <a:hlinkClick r:id="rId9"/>
              </a:rPr>
              <a:t>www.scaetc.org</a:t>
            </a:r>
            <a:endParaRPr lang="en-US" dirty="0"/>
          </a:p>
        </p:txBody>
      </p:sp>
    </p:spTree>
    <p:extLst>
      <p:ext uri="{BB962C8B-B14F-4D97-AF65-F5344CB8AC3E}">
        <p14:creationId xmlns:p14="http://schemas.microsoft.com/office/powerpoint/2010/main" val="297069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0" dirty="0"/>
              <a:t>Conflict of Interest Disclosure Statement</a:t>
            </a:r>
          </a:p>
        </p:txBody>
      </p:sp>
      <p:sp>
        <p:nvSpPr>
          <p:cNvPr id="3" name="Text Placeholder 2"/>
          <p:cNvSpPr>
            <a:spLocks noGrp="1"/>
          </p:cNvSpPr>
          <p:nvPr>
            <p:ph type="body" sz="quarter" idx="20"/>
          </p:nvPr>
        </p:nvSpPr>
        <p:spPr>
          <a:xfrm>
            <a:off x="717753" y="1585913"/>
            <a:ext cx="7669164" cy="4203159"/>
          </a:xfrm>
        </p:spPr>
        <p:txBody>
          <a:bodyPr/>
          <a:lstStyle/>
          <a:p>
            <a:r>
              <a:rPr lang="en-US" sz="2400" dirty="0">
                <a:solidFill>
                  <a:schemeClr val="tx1"/>
                </a:solidFill>
              </a:rPr>
              <a:t>Speaker has no financial conflicts of interest to disclose.</a:t>
            </a:r>
          </a:p>
          <a:p>
            <a:endParaRPr lang="en-US" sz="2400" dirty="0">
              <a:solidFill>
                <a:schemeClr val="tx1"/>
              </a:solidFill>
            </a:endParaRPr>
          </a:p>
          <a:p>
            <a:pPr marL="457200" lvl="1" indent="0">
              <a:buNone/>
            </a:pPr>
            <a:endParaRPr lang="en-US" sz="2000" dirty="0">
              <a:solidFill>
                <a:schemeClr val="tx1"/>
              </a:solidFill>
            </a:endParaRPr>
          </a:p>
          <a:p>
            <a:endParaRPr lang="en-US" sz="2400" dirty="0">
              <a:solidFill>
                <a:schemeClr val="tx1"/>
              </a:solidFill>
            </a:endParaRPr>
          </a:p>
        </p:txBody>
      </p:sp>
      <p:sp>
        <p:nvSpPr>
          <p:cNvPr id="5" name="TextBox 4"/>
          <p:cNvSpPr txBox="1"/>
          <p:nvPr/>
        </p:nvSpPr>
        <p:spPr>
          <a:xfrm>
            <a:off x="717753" y="5243513"/>
            <a:ext cx="8083347" cy="938719"/>
          </a:xfrm>
          <a:prstGeom prst="rect">
            <a:avLst/>
          </a:prstGeom>
          <a:noFill/>
        </p:spPr>
        <p:txBody>
          <a:bodyPr wrap="square" rtlCol="0">
            <a:spAutoFit/>
          </a:bodyPr>
          <a:lstStyle/>
          <a:p>
            <a:r>
              <a:rPr lang="en-US" sz="1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project is supported by the Health Resources and Services Administration (HRSA) of the U.S. Department of Health and Human Services (HHS). Under grant number U1OHA33225 (South Central AIDS Education and Training Center). It was awarded to the University of New Mexico.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endParaRPr lang="en-US" sz="1100" dirty="0"/>
          </a:p>
        </p:txBody>
      </p:sp>
    </p:spTree>
    <p:extLst>
      <p:ext uri="{BB962C8B-B14F-4D97-AF65-F5344CB8AC3E}">
        <p14:creationId xmlns:p14="http://schemas.microsoft.com/office/powerpoint/2010/main" val="74532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0" dirty="0"/>
              <a:t>Learning Objectives</a:t>
            </a:r>
          </a:p>
        </p:txBody>
      </p:sp>
      <p:sp>
        <p:nvSpPr>
          <p:cNvPr id="3" name="Text Placeholder 2"/>
          <p:cNvSpPr>
            <a:spLocks noGrp="1"/>
          </p:cNvSpPr>
          <p:nvPr>
            <p:ph type="body" sz="quarter" idx="20"/>
          </p:nvPr>
        </p:nvSpPr>
        <p:spPr>
          <a:xfrm>
            <a:off x="460046" y="1607314"/>
            <a:ext cx="8298943" cy="4333900"/>
          </a:xfrm>
        </p:spPr>
        <p:txBody>
          <a:bodyPr/>
          <a:lstStyle/>
          <a:p>
            <a:pPr marL="514350" indent="-514350">
              <a:buFont typeface="+mj-lt"/>
              <a:buAutoNum type="arabicPeriod"/>
            </a:pPr>
            <a:r>
              <a:rPr lang="en-US" dirty="0">
                <a:solidFill>
                  <a:schemeClr val="tx1"/>
                </a:solidFill>
              </a:rPr>
              <a:t>Familiarize oneself on some highlights presented at the 2022 Conference on Retroviruses and Opportunistic Infections (CROI) that relate to HIV-viral hepatitis.</a:t>
            </a:r>
          </a:p>
          <a:p>
            <a:pPr marL="514350" indent="-514350">
              <a:buFont typeface="+mj-lt"/>
              <a:buAutoNum type="arabicPeriod"/>
            </a:pPr>
            <a:endParaRPr lang="en-US" dirty="0">
              <a:solidFill>
                <a:schemeClr val="tx1"/>
              </a:solidFill>
            </a:endParaRPr>
          </a:p>
          <a:p>
            <a:pPr marL="514350" indent="-514350">
              <a:buFont typeface="+mj-lt"/>
              <a:buAutoNum type="arabicPeriod"/>
            </a:pPr>
            <a:r>
              <a:rPr lang="en-US" dirty="0">
                <a:solidFill>
                  <a:schemeClr val="tx1"/>
                </a:solidFill>
              </a:rPr>
              <a:t>Identify resource with access to materials from CROI 2022, available at </a:t>
            </a:r>
            <a:r>
              <a:rPr lang="en-US" sz="2800" dirty="0">
                <a:solidFill>
                  <a:schemeClr val="tx1"/>
                </a:solidFill>
                <a:hlinkClick r:id="rId3"/>
              </a:rPr>
              <a:t>https://www.croiconference.org/</a:t>
            </a:r>
            <a:r>
              <a:rPr lang="en-US" sz="2800" dirty="0">
                <a:solidFill>
                  <a:schemeClr val="tx1"/>
                </a:solidFill>
              </a:rPr>
              <a:t>.</a:t>
            </a:r>
          </a:p>
          <a:p>
            <a:pPr marL="514350" indent="-514350">
              <a:buFont typeface="+mj-lt"/>
              <a:buAutoNum type="arabicPeriod"/>
            </a:pPr>
            <a:endParaRPr lang="en-US" dirty="0">
              <a:solidFill>
                <a:schemeClr val="tx1"/>
              </a:solidFill>
            </a:endParaRPr>
          </a:p>
          <a:p>
            <a:pPr marL="514350" indent="-514350">
              <a:buFont typeface="+mj-lt"/>
              <a:buAutoNum type="arabicPeriod"/>
            </a:pPr>
            <a:endParaRPr lang="en-US" sz="1000" dirty="0">
              <a:solidFill>
                <a:schemeClr val="tx1"/>
              </a:solidFill>
            </a:endParaRPr>
          </a:p>
        </p:txBody>
      </p:sp>
    </p:spTree>
    <p:extLst>
      <p:ext uri="{BB962C8B-B14F-4D97-AF65-F5344CB8AC3E}">
        <p14:creationId xmlns:p14="http://schemas.microsoft.com/office/powerpoint/2010/main" val="110852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542898-4C6F-4F36-B375-F0B00D323EDE}"/>
              </a:ext>
            </a:extLst>
          </p:cNvPr>
          <p:cNvSpPr>
            <a:spLocks noGrp="1"/>
          </p:cNvSpPr>
          <p:nvPr>
            <p:ph type="body" sz="quarter" idx="10"/>
          </p:nvPr>
        </p:nvSpPr>
        <p:spPr/>
        <p:txBody>
          <a:bodyPr/>
          <a:lstStyle/>
          <a:p>
            <a:r>
              <a:rPr lang="en-US" b="0" dirty="0"/>
              <a:t>Effect of DAA on HCV Incidence Among PWH</a:t>
            </a:r>
          </a:p>
        </p:txBody>
      </p:sp>
      <p:sp>
        <p:nvSpPr>
          <p:cNvPr id="6" name="Text Placeholder 5">
            <a:extLst>
              <a:ext uri="{FF2B5EF4-FFF2-40B4-BE49-F238E27FC236}">
                <a16:creationId xmlns:a16="http://schemas.microsoft.com/office/drawing/2014/main" id="{07E763DC-3184-4C92-90CC-97480948667A}"/>
              </a:ext>
            </a:extLst>
          </p:cNvPr>
          <p:cNvSpPr>
            <a:spLocks noGrp="1"/>
          </p:cNvSpPr>
          <p:nvPr>
            <p:ph type="body" sz="quarter" idx="20"/>
          </p:nvPr>
        </p:nvSpPr>
        <p:spPr/>
        <p:txBody>
          <a:bodyPr/>
          <a:lstStyle/>
          <a:p>
            <a:r>
              <a:rPr lang="en-US" dirty="0">
                <a:solidFill>
                  <a:schemeClr val="tx1"/>
                </a:solidFill>
              </a:rPr>
              <a:t>Using data from </a:t>
            </a:r>
            <a:r>
              <a:rPr lang="en-US" dirty="0" err="1">
                <a:solidFill>
                  <a:schemeClr val="tx1"/>
                </a:solidFill>
              </a:rPr>
              <a:t>InCHECK</a:t>
            </a:r>
            <a:r>
              <a:rPr lang="en-US" dirty="0">
                <a:solidFill>
                  <a:schemeClr val="tx1"/>
                </a:solidFill>
              </a:rPr>
              <a:t>, calculated primary incidence from 2010-2019</a:t>
            </a:r>
          </a:p>
          <a:p>
            <a:endParaRPr lang="en-US" dirty="0">
              <a:solidFill>
                <a:schemeClr val="tx1"/>
              </a:solidFill>
            </a:endParaRPr>
          </a:p>
        </p:txBody>
      </p:sp>
      <p:sp>
        <p:nvSpPr>
          <p:cNvPr id="7" name="TextBox 6">
            <a:extLst>
              <a:ext uri="{FF2B5EF4-FFF2-40B4-BE49-F238E27FC236}">
                <a16:creationId xmlns:a16="http://schemas.microsoft.com/office/drawing/2014/main" id="{093DF78D-662D-4D80-B6A9-1ACCF40890AA}"/>
              </a:ext>
            </a:extLst>
          </p:cNvPr>
          <p:cNvSpPr txBox="1"/>
          <p:nvPr/>
        </p:nvSpPr>
        <p:spPr>
          <a:xfrm>
            <a:off x="1380565" y="6454582"/>
            <a:ext cx="6687670" cy="307777"/>
          </a:xfrm>
          <a:prstGeom prst="rect">
            <a:avLst/>
          </a:prstGeom>
          <a:noFill/>
        </p:spPr>
        <p:txBody>
          <a:bodyPr wrap="square" rtlCol="0">
            <a:spAutoFit/>
          </a:bodyPr>
          <a:lstStyle/>
          <a:p>
            <a:pPr algn="ctr"/>
            <a:r>
              <a:rPr lang="en-US" sz="1400" dirty="0">
                <a:solidFill>
                  <a:schemeClr val="bg1"/>
                </a:solidFill>
              </a:rPr>
              <a:t>Van Santen, DK. Burnet Institute, Melbourne Australia; CRPI Abstract 72</a:t>
            </a:r>
          </a:p>
        </p:txBody>
      </p:sp>
      <p:pic>
        <p:nvPicPr>
          <p:cNvPr id="11" name="Picture 10" descr="Chart&#10;&#10;Description automatically generated">
            <a:extLst>
              <a:ext uri="{FF2B5EF4-FFF2-40B4-BE49-F238E27FC236}">
                <a16:creationId xmlns:a16="http://schemas.microsoft.com/office/drawing/2014/main" id="{785B6910-06A3-4134-B097-4D7450486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573" y="2390684"/>
            <a:ext cx="7150818" cy="3864208"/>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ADAAD70F-4134-4660-B362-F634DDFAA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898" y="1854081"/>
            <a:ext cx="5073911" cy="1073205"/>
          </a:xfrm>
          <a:prstGeom prst="rect">
            <a:avLst/>
          </a:prstGeom>
        </p:spPr>
      </p:pic>
    </p:spTree>
    <p:extLst>
      <p:ext uri="{BB962C8B-B14F-4D97-AF65-F5344CB8AC3E}">
        <p14:creationId xmlns:p14="http://schemas.microsoft.com/office/powerpoint/2010/main" val="244581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542898-4C6F-4F36-B375-F0B00D323EDE}"/>
              </a:ext>
            </a:extLst>
          </p:cNvPr>
          <p:cNvSpPr>
            <a:spLocks noGrp="1"/>
          </p:cNvSpPr>
          <p:nvPr>
            <p:ph type="body" sz="quarter" idx="10"/>
          </p:nvPr>
        </p:nvSpPr>
        <p:spPr/>
        <p:txBody>
          <a:bodyPr/>
          <a:lstStyle/>
          <a:p>
            <a:r>
              <a:rPr lang="en-US" b="0" dirty="0"/>
              <a:t>Effect of DAA on HCV Incidence Among PWH</a:t>
            </a:r>
          </a:p>
        </p:txBody>
      </p:sp>
      <p:sp>
        <p:nvSpPr>
          <p:cNvPr id="6" name="Text Placeholder 5">
            <a:extLst>
              <a:ext uri="{FF2B5EF4-FFF2-40B4-BE49-F238E27FC236}">
                <a16:creationId xmlns:a16="http://schemas.microsoft.com/office/drawing/2014/main" id="{07E763DC-3184-4C92-90CC-97480948667A}"/>
              </a:ext>
            </a:extLst>
          </p:cNvPr>
          <p:cNvSpPr>
            <a:spLocks noGrp="1"/>
          </p:cNvSpPr>
          <p:nvPr>
            <p:ph type="body" sz="quarter" idx="20"/>
          </p:nvPr>
        </p:nvSpPr>
        <p:spPr/>
        <p:txBody>
          <a:bodyPr/>
          <a:lstStyle/>
          <a:p>
            <a:r>
              <a:rPr lang="en-US" dirty="0">
                <a:solidFill>
                  <a:schemeClr val="tx1"/>
                </a:solidFill>
              </a:rPr>
              <a:t>Predicted HCV incidence per DAA period</a:t>
            </a:r>
          </a:p>
          <a:p>
            <a:r>
              <a:rPr lang="en-US" dirty="0">
                <a:solidFill>
                  <a:schemeClr val="tx1"/>
                </a:solidFill>
              </a:rPr>
              <a:t>50% reduction with broad access</a:t>
            </a:r>
          </a:p>
        </p:txBody>
      </p:sp>
      <p:sp>
        <p:nvSpPr>
          <p:cNvPr id="7" name="TextBox 6">
            <a:extLst>
              <a:ext uri="{FF2B5EF4-FFF2-40B4-BE49-F238E27FC236}">
                <a16:creationId xmlns:a16="http://schemas.microsoft.com/office/drawing/2014/main" id="{093DF78D-662D-4D80-B6A9-1ACCF40890AA}"/>
              </a:ext>
            </a:extLst>
          </p:cNvPr>
          <p:cNvSpPr txBox="1"/>
          <p:nvPr/>
        </p:nvSpPr>
        <p:spPr>
          <a:xfrm>
            <a:off x="1380565" y="6454582"/>
            <a:ext cx="6687670" cy="307777"/>
          </a:xfrm>
          <a:prstGeom prst="rect">
            <a:avLst/>
          </a:prstGeom>
          <a:noFill/>
        </p:spPr>
        <p:txBody>
          <a:bodyPr wrap="square" rtlCol="0">
            <a:spAutoFit/>
          </a:bodyPr>
          <a:lstStyle/>
          <a:p>
            <a:pPr algn="ctr"/>
            <a:r>
              <a:rPr lang="en-US" sz="1400" dirty="0">
                <a:solidFill>
                  <a:schemeClr val="bg1"/>
                </a:solidFill>
              </a:rPr>
              <a:t>Van Santen, DK. Burnet Institute, . CROI 2022 Abstract #73.</a:t>
            </a:r>
          </a:p>
        </p:txBody>
      </p:sp>
      <p:pic>
        <p:nvPicPr>
          <p:cNvPr id="3" name="Picture 2" descr="Diagram&#10;&#10;Description automatically generated with medium confidence">
            <a:extLst>
              <a:ext uri="{FF2B5EF4-FFF2-40B4-BE49-F238E27FC236}">
                <a16:creationId xmlns:a16="http://schemas.microsoft.com/office/drawing/2014/main" id="{40B4C19B-D62C-4860-B648-1D3464617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565" y="2212698"/>
            <a:ext cx="6650317" cy="3795663"/>
          </a:xfrm>
          <a:prstGeom prst="rect">
            <a:avLst/>
          </a:prstGeom>
        </p:spPr>
      </p:pic>
    </p:spTree>
    <p:extLst>
      <p:ext uri="{BB962C8B-B14F-4D97-AF65-F5344CB8AC3E}">
        <p14:creationId xmlns:p14="http://schemas.microsoft.com/office/powerpoint/2010/main" val="209815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06C615-A557-4D78-B8A6-456F832A4857}"/>
              </a:ext>
            </a:extLst>
          </p:cNvPr>
          <p:cNvSpPr>
            <a:spLocks noGrp="1"/>
          </p:cNvSpPr>
          <p:nvPr>
            <p:ph type="body" sz="quarter" idx="10"/>
          </p:nvPr>
        </p:nvSpPr>
        <p:spPr/>
        <p:txBody>
          <a:bodyPr/>
          <a:lstStyle/>
          <a:p>
            <a:r>
              <a:rPr lang="en-US" dirty="0"/>
              <a:t>Modeling the impact of COVID-19 on HCV Elimination in US</a:t>
            </a:r>
          </a:p>
        </p:txBody>
      </p:sp>
      <p:sp>
        <p:nvSpPr>
          <p:cNvPr id="6" name="Text Placeholder 5">
            <a:extLst>
              <a:ext uri="{FF2B5EF4-FFF2-40B4-BE49-F238E27FC236}">
                <a16:creationId xmlns:a16="http://schemas.microsoft.com/office/drawing/2014/main" id="{373AF0D0-73DF-4FF3-B3CE-AF926608107A}"/>
              </a:ext>
            </a:extLst>
          </p:cNvPr>
          <p:cNvSpPr>
            <a:spLocks noGrp="1"/>
          </p:cNvSpPr>
          <p:nvPr>
            <p:ph type="body" sz="quarter" idx="20"/>
          </p:nvPr>
        </p:nvSpPr>
        <p:spPr/>
        <p:txBody>
          <a:bodyPr/>
          <a:lstStyle/>
          <a:p>
            <a:r>
              <a:rPr lang="en-US" dirty="0">
                <a:solidFill>
                  <a:schemeClr val="tx1"/>
                </a:solidFill>
              </a:rPr>
              <a:t>Relative reduction in incidence from 2015-2030 in 2yr disruption scenario: 5.5% (95% CI: 5.1-5.8%)</a:t>
            </a:r>
          </a:p>
        </p:txBody>
      </p:sp>
      <p:sp>
        <p:nvSpPr>
          <p:cNvPr id="7" name="TextBox 6">
            <a:extLst>
              <a:ext uri="{FF2B5EF4-FFF2-40B4-BE49-F238E27FC236}">
                <a16:creationId xmlns:a16="http://schemas.microsoft.com/office/drawing/2014/main" id="{F6BF554B-9789-47DA-9068-16DCA1847808}"/>
              </a:ext>
            </a:extLst>
          </p:cNvPr>
          <p:cNvSpPr txBox="1"/>
          <p:nvPr/>
        </p:nvSpPr>
        <p:spPr>
          <a:xfrm>
            <a:off x="1398495" y="6436656"/>
            <a:ext cx="6759389" cy="307777"/>
          </a:xfrm>
          <a:prstGeom prst="rect">
            <a:avLst/>
          </a:prstGeom>
          <a:noFill/>
        </p:spPr>
        <p:txBody>
          <a:bodyPr wrap="square" rtlCol="0">
            <a:spAutoFit/>
          </a:bodyPr>
          <a:lstStyle/>
          <a:p>
            <a:pPr algn="ctr"/>
            <a:r>
              <a:rPr lang="en-US" sz="1400" dirty="0" err="1">
                <a:solidFill>
                  <a:schemeClr val="bg1"/>
                </a:solidFill>
              </a:rPr>
              <a:t>Fores</a:t>
            </a:r>
            <a:r>
              <a:rPr lang="en-US" sz="1400" dirty="0">
                <a:solidFill>
                  <a:schemeClr val="bg1"/>
                </a:solidFill>
              </a:rPr>
              <a:t> </a:t>
            </a:r>
            <a:r>
              <a:rPr lang="en-US" sz="1400" dirty="0" err="1">
                <a:solidFill>
                  <a:schemeClr val="bg1"/>
                </a:solidFill>
              </a:rPr>
              <a:t>Ortea</a:t>
            </a:r>
            <a:r>
              <a:rPr lang="en-US" sz="1400" dirty="0">
                <a:solidFill>
                  <a:schemeClr val="bg1"/>
                </a:solidFill>
              </a:rPr>
              <a:t>, RE. </a:t>
            </a:r>
            <a:r>
              <a:rPr lang="en-US" sz="1400" dirty="0" err="1">
                <a:solidFill>
                  <a:schemeClr val="bg1"/>
                </a:solidFill>
              </a:rPr>
              <a:t>Uet</a:t>
            </a:r>
            <a:r>
              <a:rPr lang="en-US" sz="1400" dirty="0">
                <a:solidFill>
                  <a:schemeClr val="bg1"/>
                </a:solidFill>
              </a:rPr>
              <a:t> al. CROI 2022, Abstract 72</a:t>
            </a:r>
          </a:p>
        </p:txBody>
      </p:sp>
      <p:pic>
        <p:nvPicPr>
          <p:cNvPr id="9" name="Picture 8" descr="Graphical user interface, chart, line chart&#10;&#10;Description automatically generated">
            <a:extLst>
              <a:ext uri="{FF2B5EF4-FFF2-40B4-BE49-F238E27FC236}">
                <a16:creationId xmlns:a16="http://schemas.microsoft.com/office/drawing/2014/main" id="{AB494733-FD39-4580-A4BB-FC045AB91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08" y="2341577"/>
            <a:ext cx="8053184" cy="3359007"/>
          </a:xfrm>
          <a:prstGeom prst="rect">
            <a:avLst/>
          </a:prstGeom>
        </p:spPr>
      </p:pic>
    </p:spTree>
    <p:extLst>
      <p:ext uri="{BB962C8B-B14F-4D97-AF65-F5344CB8AC3E}">
        <p14:creationId xmlns:p14="http://schemas.microsoft.com/office/powerpoint/2010/main" val="2004933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06C615-A557-4D78-B8A6-456F832A4857}"/>
              </a:ext>
            </a:extLst>
          </p:cNvPr>
          <p:cNvSpPr>
            <a:spLocks noGrp="1"/>
          </p:cNvSpPr>
          <p:nvPr>
            <p:ph type="body" sz="quarter" idx="10"/>
          </p:nvPr>
        </p:nvSpPr>
        <p:spPr/>
        <p:txBody>
          <a:bodyPr/>
          <a:lstStyle/>
          <a:p>
            <a:r>
              <a:rPr lang="en-US" dirty="0"/>
              <a:t>Modeling the impact of COVID-19 on HCV Elimination in US</a:t>
            </a:r>
          </a:p>
        </p:txBody>
      </p:sp>
      <p:sp>
        <p:nvSpPr>
          <p:cNvPr id="6" name="Text Placeholder 5">
            <a:extLst>
              <a:ext uri="{FF2B5EF4-FFF2-40B4-BE49-F238E27FC236}">
                <a16:creationId xmlns:a16="http://schemas.microsoft.com/office/drawing/2014/main" id="{373AF0D0-73DF-4FF3-B3CE-AF926608107A}"/>
              </a:ext>
            </a:extLst>
          </p:cNvPr>
          <p:cNvSpPr>
            <a:spLocks noGrp="1"/>
          </p:cNvSpPr>
          <p:nvPr>
            <p:ph type="body" sz="quarter" idx="20"/>
          </p:nvPr>
        </p:nvSpPr>
        <p:spPr/>
        <p:txBody>
          <a:bodyPr/>
          <a:lstStyle/>
          <a:p>
            <a:r>
              <a:rPr lang="en-US" dirty="0">
                <a:solidFill>
                  <a:schemeClr val="tx1"/>
                </a:solidFill>
              </a:rPr>
              <a:t>Relative reduction in HCV-mortality from 2015-2030 in 2yr disruption scenario: 20.6% (95%CI: 14.4-29,5%)</a:t>
            </a:r>
          </a:p>
          <a:p>
            <a:endParaRPr lang="en-US" dirty="0"/>
          </a:p>
        </p:txBody>
      </p:sp>
      <p:sp>
        <p:nvSpPr>
          <p:cNvPr id="7" name="TextBox 6">
            <a:extLst>
              <a:ext uri="{FF2B5EF4-FFF2-40B4-BE49-F238E27FC236}">
                <a16:creationId xmlns:a16="http://schemas.microsoft.com/office/drawing/2014/main" id="{F6BF554B-9789-47DA-9068-16DCA1847808}"/>
              </a:ext>
            </a:extLst>
          </p:cNvPr>
          <p:cNvSpPr txBox="1"/>
          <p:nvPr/>
        </p:nvSpPr>
        <p:spPr>
          <a:xfrm>
            <a:off x="1398495" y="6436656"/>
            <a:ext cx="6759389" cy="307777"/>
          </a:xfrm>
          <a:prstGeom prst="rect">
            <a:avLst/>
          </a:prstGeom>
          <a:noFill/>
        </p:spPr>
        <p:txBody>
          <a:bodyPr wrap="square" rtlCol="0">
            <a:spAutoFit/>
          </a:bodyPr>
          <a:lstStyle/>
          <a:p>
            <a:pPr algn="ctr"/>
            <a:r>
              <a:rPr lang="en-US" sz="1400" dirty="0" err="1">
                <a:solidFill>
                  <a:schemeClr val="bg1"/>
                </a:solidFill>
              </a:rPr>
              <a:t>Fores</a:t>
            </a:r>
            <a:r>
              <a:rPr lang="en-US" sz="1400" dirty="0">
                <a:solidFill>
                  <a:schemeClr val="bg1"/>
                </a:solidFill>
              </a:rPr>
              <a:t> </a:t>
            </a:r>
            <a:r>
              <a:rPr lang="en-US" sz="1400" dirty="0" err="1">
                <a:solidFill>
                  <a:schemeClr val="bg1"/>
                </a:solidFill>
              </a:rPr>
              <a:t>Ortea</a:t>
            </a:r>
            <a:r>
              <a:rPr lang="en-US" sz="1400" dirty="0">
                <a:solidFill>
                  <a:schemeClr val="bg1"/>
                </a:solidFill>
              </a:rPr>
              <a:t>, RE. </a:t>
            </a:r>
            <a:r>
              <a:rPr lang="en-US" sz="1400" dirty="0" err="1">
                <a:solidFill>
                  <a:schemeClr val="bg1"/>
                </a:solidFill>
              </a:rPr>
              <a:t>Uet</a:t>
            </a:r>
            <a:r>
              <a:rPr lang="en-US" sz="1400" dirty="0">
                <a:solidFill>
                  <a:schemeClr val="bg1"/>
                </a:solidFill>
              </a:rPr>
              <a:t> al. CROI 2022, Abstract 72</a:t>
            </a:r>
          </a:p>
        </p:txBody>
      </p:sp>
      <p:pic>
        <p:nvPicPr>
          <p:cNvPr id="3" name="Picture 2" descr="Chart, box and whisker chart&#10;&#10;Description automatically generated">
            <a:extLst>
              <a:ext uri="{FF2B5EF4-FFF2-40B4-BE49-F238E27FC236}">
                <a16:creationId xmlns:a16="http://schemas.microsoft.com/office/drawing/2014/main" id="{A1A57432-8654-40B2-87AC-363C317B6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681" y="2184510"/>
            <a:ext cx="5427015" cy="4019063"/>
          </a:xfrm>
          <a:prstGeom prst="rect">
            <a:avLst/>
          </a:prstGeom>
        </p:spPr>
      </p:pic>
    </p:spTree>
    <p:extLst>
      <p:ext uri="{BB962C8B-B14F-4D97-AF65-F5344CB8AC3E}">
        <p14:creationId xmlns:p14="http://schemas.microsoft.com/office/powerpoint/2010/main" val="279215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491138-0876-48FF-9267-3565FD25C685}"/>
              </a:ext>
            </a:extLst>
          </p:cNvPr>
          <p:cNvSpPr>
            <a:spLocks noGrp="1"/>
          </p:cNvSpPr>
          <p:nvPr>
            <p:ph type="body" sz="quarter" idx="10"/>
          </p:nvPr>
        </p:nvSpPr>
        <p:spPr/>
        <p:txBody>
          <a:bodyPr/>
          <a:lstStyle/>
          <a:p>
            <a:r>
              <a:rPr lang="en-US" dirty="0"/>
              <a:t>Universal HCV Screening in Pregnancy</a:t>
            </a:r>
          </a:p>
        </p:txBody>
      </p:sp>
      <p:sp>
        <p:nvSpPr>
          <p:cNvPr id="6" name="Text Placeholder 5">
            <a:extLst>
              <a:ext uri="{FF2B5EF4-FFF2-40B4-BE49-F238E27FC236}">
                <a16:creationId xmlns:a16="http://schemas.microsoft.com/office/drawing/2014/main" id="{BE90F004-BB4B-44FB-AEC4-FEEE5E9295FE}"/>
              </a:ext>
            </a:extLst>
          </p:cNvPr>
          <p:cNvSpPr>
            <a:spLocks noGrp="1"/>
          </p:cNvSpPr>
          <p:nvPr>
            <p:ph type="body" sz="quarter" idx="20"/>
          </p:nvPr>
        </p:nvSpPr>
        <p:spPr/>
        <p:txBody>
          <a:bodyPr/>
          <a:lstStyle/>
          <a:p>
            <a:r>
              <a:rPr lang="en-US" dirty="0">
                <a:solidFill>
                  <a:schemeClr val="tx1"/>
                </a:solidFill>
              </a:rPr>
              <a:t>Move from risk-based screening to universal screening for all pregnant people</a:t>
            </a:r>
          </a:p>
          <a:p>
            <a:r>
              <a:rPr lang="en-US" dirty="0">
                <a:solidFill>
                  <a:schemeClr val="tx1"/>
                </a:solidFill>
              </a:rPr>
              <a:t>HCV IgG with reflex HCV RNA if positive on same sample</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Universal screening resulted in 7.5fold increased detection rate of active HCV detection in pregnant people</a:t>
            </a:r>
          </a:p>
          <a:p>
            <a:endParaRPr lang="en-US" dirty="0">
              <a:solidFill>
                <a:schemeClr val="tx1"/>
              </a:solidFill>
            </a:endParaRPr>
          </a:p>
        </p:txBody>
      </p:sp>
      <p:sp>
        <p:nvSpPr>
          <p:cNvPr id="7" name="TextBox 6">
            <a:extLst>
              <a:ext uri="{FF2B5EF4-FFF2-40B4-BE49-F238E27FC236}">
                <a16:creationId xmlns:a16="http://schemas.microsoft.com/office/drawing/2014/main" id="{582FD119-E050-4CFB-B742-206D810359E3}"/>
              </a:ext>
            </a:extLst>
          </p:cNvPr>
          <p:cNvSpPr txBox="1"/>
          <p:nvPr/>
        </p:nvSpPr>
        <p:spPr>
          <a:xfrm>
            <a:off x="1864659" y="6526303"/>
            <a:ext cx="5647765" cy="307777"/>
          </a:xfrm>
          <a:prstGeom prst="rect">
            <a:avLst/>
          </a:prstGeom>
          <a:noFill/>
        </p:spPr>
        <p:txBody>
          <a:bodyPr wrap="square" rtlCol="0">
            <a:spAutoFit/>
          </a:bodyPr>
          <a:lstStyle/>
          <a:p>
            <a:pPr algn="ctr"/>
            <a:r>
              <a:rPr lang="en-US" sz="1400" dirty="0">
                <a:solidFill>
                  <a:schemeClr val="bg1"/>
                </a:solidFill>
              </a:rPr>
              <a:t>Chappell, CA. CROI 2022. Abstract 27 </a:t>
            </a:r>
          </a:p>
        </p:txBody>
      </p:sp>
      <p:pic>
        <p:nvPicPr>
          <p:cNvPr id="9" name="Picture 8" descr="Table&#10;&#10;Description automatically generated">
            <a:extLst>
              <a:ext uri="{FF2B5EF4-FFF2-40B4-BE49-F238E27FC236}">
                <a16:creationId xmlns:a16="http://schemas.microsoft.com/office/drawing/2014/main" id="{A01DC05B-C7D3-4609-A7C8-94D36DE2CF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33" y="2589012"/>
            <a:ext cx="7448933" cy="2349621"/>
          </a:xfrm>
          <a:prstGeom prst="rect">
            <a:avLst/>
          </a:prstGeom>
        </p:spPr>
      </p:pic>
    </p:spTree>
    <p:extLst>
      <p:ext uri="{BB962C8B-B14F-4D97-AF65-F5344CB8AC3E}">
        <p14:creationId xmlns:p14="http://schemas.microsoft.com/office/powerpoint/2010/main" val="1221477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E2B6544-8331-443B-B64D-79E9A8A0C386}"/>
              </a:ext>
            </a:extLst>
          </p:cNvPr>
          <p:cNvSpPr>
            <a:spLocks noGrp="1"/>
          </p:cNvSpPr>
          <p:nvPr>
            <p:ph type="body" sz="quarter" idx="10"/>
          </p:nvPr>
        </p:nvSpPr>
        <p:spPr/>
        <p:txBody>
          <a:bodyPr/>
          <a:lstStyle/>
          <a:p>
            <a:r>
              <a:rPr lang="en-US" dirty="0"/>
              <a:t>Prevention of HBV MTC Transmission</a:t>
            </a:r>
          </a:p>
        </p:txBody>
      </p:sp>
      <p:sp>
        <p:nvSpPr>
          <p:cNvPr id="6" name="Text Placeholder 5">
            <a:extLst>
              <a:ext uri="{FF2B5EF4-FFF2-40B4-BE49-F238E27FC236}">
                <a16:creationId xmlns:a16="http://schemas.microsoft.com/office/drawing/2014/main" id="{DC932FCF-CA7C-4610-8A67-E09AA7DD41ED}"/>
              </a:ext>
            </a:extLst>
          </p:cNvPr>
          <p:cNvSpPr>
            <a:spLocks noGrp="1"/>
          </p:cNvSpPr>
          <p:nvPr>
            <p:ph type="body" sz="quarter" idx="20"/>
          </p:nvPr>
        </p:nvSpPr>
        <p:spPr>
          <a:xfrm>
            <a:off x="343956" y="1215448"/>
            <a:ext cx="8602820" cy="4467207"/>
          </a:xfrm>
        </p:spPr>
        <p:txBody>
          <a:bodyPr/>
          <a:lstStyle/>
          <a:p>
            <a:r>
              <a:rPr lang="en-US" dirty="0">
                <a:solidFill>
                  <a:schemeClr val="tx1"/>
                </a:solidFill>
              </a:rPr>
              <a:t>ANRS 12345 TA PROHM Study in Cambodia</a:t>
            </a:r>
          </a:p>
          <a:p>
            <a:r>
              <a:rPr lang="en-US" dirty="0" err="1">
                <a:solidFill>
                  <a:schemeClr val="tx1"/>
                </a:solidFill>
              </a:rPr>
              <a:t>HBIg</a:t>
            </a:r>
            <a:r>
              <a:rPr lang="en-US" dirty="0">
                <a:solidFill>
                  <a:schemeClr val="tx1"/>
                </a:solidFill>
              </a:rPr>
              <a:t>-free strategy: TDF in 3</a:t>
            </a:r>
            <a:r>
              <a:rPr lang="en-US" baseline="30000" dirty="0">
                <a:solidFill>
                  <a:schemeClr val="tx1"/>
                </a:solidFill>
              </a:rPr>
              <a:t>rd</a:t>
            </a:r>
            <a:r>
              <a:rPr lang="en-US" dirty="0">
                <a:solidFill>
                  <a:schemeClr val="tx1"/>
                </a:solidFill>
              </a:rPr>
              <a:t> trimester if HBV DNA            VL&gt;5.3 log, vaccinate infants in delivery room</a:t>
            </a:r>
          </a:p>
          <a:p>
            <a:r>
              <a:rPr lang="en-US" dirty="0">
                <a:solidFill>
                  <a:schemeClr val="tx1"/>
                </a:solidFill>
              </a:rPr>
              <a:t>Secondary outcomes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marL="0" indent="0">
              <a:buNone/>
            </a:pPr>
            <a:endParaRPr lang="en-US" dirty="0">
              <a:solidFill>
                <a:schemeClr val="tx1"/>
              </a:solidFill>
            </a:endParaRPr>
          </a:p>
        </p:txBody>
      </p:sp>
      <p:sp>
        <p:nvSpPr>
          <p:cNvPr id="7" name="TextBox 6">
            <a:extLst>
              <a:ext uri="{FF2B5EF4-FFF2-40B4-BE49-F238E27FC236}">
                <a16:creationId xmlns:a16="http://schemas.microsoft.com/office/drawing/2014/main" id="{57A4BC2F-B4BA-4E90-A6B6-98D331FB2EB7}"/>
              </a:ext>
            </a:extLst>
          </p:cNvPr>
          <p:cNvSpPr txBox="1"/>
          <p:nvPr/>
        </p:nvSpPr>
        <p:spPr>
          <a:xfrm>
            <a:off x="1344706" y="6454583"/>
            <a:ext cx="6956612" cy="307777"/>
          </a:xfrm>
          <a:prstGeom prst="rect">
            <a:avLst/>
          </a:prstGeom>
          <a:noFill/>
        </p:spPr>
        <p:txBody>
          <a:bodyPr wrap="square" rtlCol="0">
            <a:spAutoFit/>
          </a:bodyPr>
          <a:lstStyle/>
          <a:p>
            <a:pPr algn="ctr"/>
            <a:r>
              <a:rPr lang="en-US" sz="1400" dirty="0" err="1">
                <a:solidFill>
                  <a:schemeClr val="bg1"/>
                </a:solidFill>
              </a:rPr>
              <a:t>Segeral</a:t>
            </a:r>
            <a:r>
              <a:rPr lang="en-US" sz="1400" dirty="0">
                <a:solidFill>
                  <a:schemeClr val="bg1"/>
                </a:solidFill>
              </a:rPr>
              <a:t>, O. CROI 2022 Abstract 28</a:t>
            </a:r>
          </a:p>
        </p:txBody>
      </p:sp>
      <p:pic>
        <p:nvPicPr>
          <p:cNvPr id="11" name="Picture 10" descr="Table&#10;&#10;Description automatically generated">
            <a:extLst>
              <a:ext uri="{FF2B5EF4-FFF2-40B4-BE49-F238E27FC236}">
                <a16:creationId xmlns:a16="http://schemas.microsoft.com/office/drawing/2014/main" id="{D88CDEBB-7BAB-417C-B676-0D30BC918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16" y="3107965"/>
            <a:ext cx="7834567" cy="3157887"/>
          </a:xfrm>
          <a:prstGeom prst="rect">
            <a:avLst/>
          </a:prstGeom>
        </p:spPr>
      </p:pic>
    </p:spTree>
    <p:extLst>
      <p:ext uri="{BB962C8B-B14F-4D97-AF65-F5344CB8AC3E}">
        <p14:creationId xmlns:p14="http://schemas.microsoft.com/office/powerpoint/2010/main" val="19075093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p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am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chnology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ic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losing">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16415</TotalTime>
  <Words>1945</Words>
  <Application>Microsoft Office PowerPoint</Application>
  <PresentationFormat>On-screen Show (4:3)</PresentationFormat>
  <Paragraphs>183</Paragraphs>
  <Slides>13</Slides>
  <Notes>12</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13</vt:i4>
      </vt:variant>
    </vt:vector>
  </HeadingPairs>
  <TitlesOfParts>
    <vt:vector size="25" baseType="lpstr">
      <vt:lpstr>Arial</vt:lpstr>
      <vt:lpstr>Calibri</vt:lpstr>
      <vt:lpstr>Calibri Light</vt:lpstr>
      <vt:lpstr>Gill Sans MT</vt:lpstr>
      <vt:lpstr>Multipurpose Slides</vt:lpstr>
      <vt:lpstr>Map Slides</vt:lpstr>
      <vt:lpstr>Quote Slides</vt:lpstr>
      <vt:lpstr>Team Slides</vt:lpstr>
      <vt:lpstr>Technology Slides</vt:lpstr>
      <vt:lpstr>Basic Slides</vt:lpstr>
      <vt:lpstr>Closing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Borunda</dc:creator>
  <cp:lastModifiedBy>Michelle J Iandiorio</cp:lastModifiedBy>
  <cp:revision>320</cp:revision>
  <cp:lastPrinted>2020-11-17T18:35:13Z</cp:lastPrinted>
  <dcterms:created xsi:type="dcterms:W3CDTF">2016-02-17T19:33:40Z</dcterms:created>
  <dcterms:modified xsi:type="dcterms:W3CDTF">2022-04-12T18:32:24Z</dcterms:modified>
</cp:coreProperties>
</file>