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4"/>
    <p:sldMasterId id="2147483663" r:id="rId5"/>
    <p:sldMasterId id="2147483671" r:id="rId6"/>
    <p:sldMasterId id="2147483673" r:id="rId7"/>
    <p:sldMasterId id="2147483675" r:id="rId8"/>
  </p:sldMasterIdLst>
  <p:notesMasterIdLst>
    <p:notesMasterId r:id="rId46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87" r:id="rId20"/>
    <p:sldId id="286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88" r:id="rId30"/>
    <p:sldId id="290" r:id="rId31"/>
    <p:sldId id="289" r:id="rId32"/>
    <p:sldId id="291" r:id="rId33"/>
    <p:sldId id="292" r:id="rId34"/>
    <p:sldId id="276" r:id="rId35"/>
    <p:sldId id="277" r:id="rId36"/>
    <p:sldId id="278" r:id="rId37"/>
    <p:sldId id="293" r:id="rId38"/>
    <p:sldId id="279" r:id="rId39"/>
    <p:sldId id="280" r:id="rId40"/>
    <p:sldId id="281" r:id="rId41"/>
    <p:sldId id="282" r:id="rId42"/>
    <p:sldId id="283" r:id="rId43"/>
    <p:sldId id="284" r:id="rId44"/>
    <p:sldId id="285" r:id="rId45"/>
  </p:sldIdLst>
  <p:sldSz cx="12188825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pos="34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h2Qe8VVzZmYjSfdKmyzYFw5DMac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e Friedm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2C1D54-7AD0-46B8-89F7-4985C3C3C69A}">
  <a:tblStyle styleId="{7C2C1D54-7AD0-46B8-89F7-4985C3C3C69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9"/>
    <p:restoredTop sz="94571"/>
  </p:normalViewPr>
  <p:slideViewPr>
    <p:cSldViewPr snapToGrid="0">
      <p:cViewPr varScale="1">
        <p:scale>
          <a:sx n="108" d="100"/>
          <a:sy n="108" d="100"/>
        </p:scale>
        <p:origin x="132" y="840"/>
      </p:cViewPr>
      <p:guideLst>
        <p:guide orient="horz" pos="1056"/>
        <p:guide pos="3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customschemas.google.com/relationships/presentationmetadata" Target="metadata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8102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4058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51335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">
    <p:bg>
      <p:bgPr>
        <a:gradFill>
          <a:gsLst>
            <a:gs pos="17000">
              <a:schemeClr val="tx2">
                <a:lumMod val="75000"/>
              </a:schemeClr>
            </a:gs>
            <a:gs pos="10000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ctrTitle"/>
          </p:nvPr>
        </p:nvSpPr>
        <p:spPr>
          <a:xfrm>
            <a:off x="2954085" y="2209800"/>
            <a:ext cx="8644782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200" b="0" i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ubtitle or 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2948377" y="3667797"/>
            <a:ext cx="6955204" cy="49564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399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or Presenter Name</a:t>
            </a:r>
          </a:p>
        </p:txBody>
      </p:sp>
      <p:sp>
        <p:nvSpPr>
          <p:cNvPr id="10" name="Date">
            <a:extLst>
              <a:ext uri="{FF2B5EF4-FFF2-40B4-BE49-F238E27FC236}">
                <a16:creationId xmlns:a16="http://schemas.microsoft.com/office/drawing/2014/main" id="{CD1522D8-D85B-114D-BA65-311E6510E5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48377" y="4170959"/>
            <a:ext cx="6955204" cy="49564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399" b="0" i="0">
                <a:solidFill>
                  <a:srgbClr val="8096B6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9" name="Left margin ribbon image">
            <a:extLst>
              <a:ext uri="{FF2B5EF4-FFF2-40B4-BE49-F238E27FC236}">
                <a16:creationId xmlns:a16="http://schemas.microsoft.com/office/drawing/2014/main" id="{159CB8F6-BEFA-E843-AF63-904C612DB8E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273658" y="0"/>
            <a:ext cx="1262655" cy="6858000"/>
          </a:xfrm>
          <a:prstGeom prst="rect">
            <a:avLst/>
          </a:prstGeom>
        </p:spPr>
      </p:pic>
      <p:sp>
        <p:nvSpPr>
          <p:cNvPr id="8" name="Red rule">
            <a:extLst>
              <a:ext uri="{FF2B5EF4-FFF2-40B4-BE49-F238E27FC236}">
                <a16:creationId xmlns:a16="http://schemas.microsoft.com/office/drawing/2014/main" id="{E58C2001-4BAA-F641-9C90-15743A761429}"/>
              </a:ext>
            </a:extLst>
          </p:cNvPr>
          <p:cNvSpPr/>
          <p:nvPr/>
        </p:nvSpPr>
        <p:spPr>
          <a:xfrm>
            <a:off x="3036871" y="3322457"/>
            <a:ext cx="8532178" cy="609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487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416" y="5458216"/>
            <a:ext cx="4977451" cy="10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7091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80FB0A0-DED7-EC46-8193-BC335733C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116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1390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7AF4BD8-D702-6942-998E-7220E8107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7356" y="2691246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70195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2F913A3-B7A0-6B40-AD6C-96F6219B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120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14012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">
  <p:cSld name="1_Presentation title slide">
    <p:bg>
      <p:bgPr>
        <a:gradFill>
          <a:gsLst>
            <a:gs pos="0">
              <a:srgbClr val="15294E"/>
            </a:gs>
            <a:gs pos="17000">
              <a:srgbClr val="15294E"/>
            </a:gs>
            <a:gs pos="100000">
              <a:schemeClr val="accent4"/>
            </a:gs>
          </a:gsLst>
          <a:lin ang="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2"/>
          <p:cNvSpPr txBox="1">
            <a:spLocks noGrp="1"/>
          </p:cNvSpPr>
          <p:nvPr>
            <p:ph type="ctrTitle"/>
          </p:nvPr>
        </p:nvSpPr>
        <p:spPr>
          <a:xfrm>
            <a:off x="2954085" y="2209800"/>
            <a:ext cx="8644782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body" idx="1"/>
          </p:nvPr>
        </p:nvSpPr>
        <p:spPr>
          <a:xfrm>
            <a:off x="2948377" y="3667797"/>
            <a:ext cx="6955204" cy="49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582" algn="l" rtl="0"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3732"/>
              <a:buFont typeface="Arial"/>
              <a:buChar char="–"/>
              <a:defRPr sz="37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736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–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32"/>
          <p:cNvSpPr txBox="1">
            <a:spLocks noGrp="1"/>
          </p:cNvSpPr>
          <p:nvPr>
            <p:ph type="body" idx="2"/>
          </p:nvPr>
        </p:nvSpPr>
        <p:spPr>
          <a:xfrm>
            <a:off x="2948377" y="4170959"/>
            <a:ext cx="6955204" cy="49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582" algn="l" rtl="0"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3732"/>
              <a:buFont typeface="Arial"/>
              <a:buChar char="–"/>
              <a:defRPr sz="37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736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–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111950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content area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2141308"/>
            <a:ext cx="9614932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1pPr>
            <a:lvl2pPr marL="685800" indent="-347472">
              <a:spcBef>
                <a:spcPts val="0"/>
              </a:spcBef>
              <a:spcAft>
                <a:spcPts val="600"/>
              </a:spcAft>
              <a:defRPr sz="2400">
                <a:latin typeface="+mn-lt"/>
              </a:defRPr>
            </a:lvl2pPr>
            <a:lvl3pPr marL="1024128" indent="-347472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+mn-lt"/>
              </a:defRPr>
            </a:lvl3pPr>
            <a:lvl4pPr marL="1481328" indent="-347472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defRPr sz="2400">
                <a:latin typeface="+mn-lt"/>
              </a:defRPr>
            </a:lvl4pPr>
            <a:lvl5pPr marL="1828800" indent="-347472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7179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lumn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2141308"/>
            <a:ext cx="5171439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1pPr>
            <a:lvl2pPr marL="514350" indent="-346075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2pPr>
            <a:lvl3pPr marL="68580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̶"/>
              <a:defRPr sz="2200">
                <a:latin typeface="+mn-lt"/>
              </a:defRPr>
            </a:lvl3pPr>
            <a:lvl4pPr marL="9144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­"/>
              <a:defRPr sz="2200">
                <a:latin typeface="+mn-lt"/>
              </a:defRPr>
            </a:lvl4pPr>
            <a:lvl5pPr marL="10287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lumn 2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5038" y="2141307"/>
            <a:ext cx="5171439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1pPr>
            <a:lvl2pPr marL="514350" indent="-346075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2pPr>
            <a:lvl3pPr marL="68580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̶"/>
              <a:defRPr sz="2200">
                <a:latin typeface="+mn-lt"/>
              </a:defRPr>
            </a:lvl3pPr>
            <a:lvl4pPr marL="9144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­"/>
              <a:defRPr sz="2200">
                <a:latin typeface="+mn-lt"/>
              </a:defRPr>
            </a:lvl4pPr>
            <a:lvl5pPr marL="10287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98040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lumn 1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297" y="2293706"/>
            <a:ext cx="3443756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lumn 2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7751" y="2293706"/>
            <a:ext cx="3443756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lumn 3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2205" y="2287060"/>
            <a:ext cx="3443756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32927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Column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297" y="2293705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Column 2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6979" y="2293703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Column 3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0661" y="2289975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Column 4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34343" y="2298548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8317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lumn 1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2141308"/>
            <a:ext cx="5248592" cy="2986087"/>
          </a:xfrm>
          <a:prstGeom prst="rect">
            <a:avLst/>
          </a:prstGeom>
        </p:spPr>
        <p:txBody>
          <a:bodyPr/>
          <a:lstStyle>
            <a:lvl1pPr marL="40005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1pPr>
            <a:lvl2pPr marL="685800" indent="-347472">
              <a:spcBef>
                <a:spcPts val="0"/>
              </a:spcBef>
              <a:spcAft>
                <a:spcPts val="800"/>
              </a:spcAft>
              <a:defRPr sz="2400">
                <a:latin typeface="+mn-lt"/>
              </a:defRPr>
            </a:lvl2pPr>
            <a:lvl3pPr marL="971550" indent="-280988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+mn-lt"/>
              </a:defRPr>
            </a:lvl3pPr>
            <a:lvl4pPr marL="1371600" indent="-40005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System Font Regular"/>
              <a:buChar char="–"/>
              <a:defRPr sz="2400">
                <a:latin typeface="+mn-lt"/>
              </a:defRPr>
            </a:lvl4pPr>
            <a:lvl5pPr marL="17145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lumn 2 Picture">
            <a:extLst>
              <a:ext uri="{FF2B5EF4-FFF2-40B4-BE49-F238E27FC236}">
                <a16:creationId xmlns:a16="http://schemas.microsoft.com/office/drawing/2014/main" id="{FBAF9846-71DA-A44F-8AF9-87E1DDB943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4413" y="2143125"/>
            <a:ext cx="5041900" cy="2987675"/>
          </a:xfrm>
          <a:prstGeom prst="rect">
            <a:avLst/>
          </a:prstGeom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7158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(behind picture)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">
            <a:extLst>
              <a:ext uri="{FF2B5EF4-FFF2-40B4-BE49-F238E27FC236}">
                <a16:creationId xmlns:a16="http://schemas.microsoft.com/office/drawing/2014/main" id="{E8EA923E-BC71-C347-8E04-0810876CF6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297" y="1371600"/>
            <a:ext cx="10938784" cy="4246879"/>
          </a:xfrm>
          <a:prstGeom prst="rect">
            <a:avLst/>
          </a:prstGeom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7E01E1C4-2C84-CE47-85DB-593C82C0E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39489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paragraph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Area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9" y="2141308"/>
            <a:ext cx="9602630" cy="2986087"/>
          </a:xfrm>
          <a:prstGeom prst="rect">
            <a:avLst/>
          </a:prstGeom>
        </p:spPr>
        <p:txBody>
          <a:bodyPr/>
          <a:lstStyle>
            <a:lvl1pPr marL="11430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338328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latin typeface="+mn-lt"/>
              </a:defRPr>
            </a:lvl2pPr>
            <a:lvl3pPr marL="676656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latin typeface="+mn-lt"/>
              </a:defRPr>
            </a:lvl3pPr>
            <a:lvl4pPr marL="1133856" indent="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  <a:defRPr sz="2200">
                <a:latin typeface="+mn-lt"/>
              </a:defRPr>
            </a:lvl4pPr>
            <a:lvl5pPr marL="1481328" indent="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Tx/>
              <a:buNone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plain text styles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68080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56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>
    <p:fade/>
  </p:transition>
  <p:hf sldNum="0" hdr="0" ftr="0"/>
  <p:txStyles>
    <p:titleStyle>
      <a:lvl1pPr algn="ctr" defTabSz="121889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0F4FCDD2-5E10-224D-8C68-31BC1F67A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387703"/>
            <a:ext cx="10794980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op bar"/>
          <p:cNvSpPr/>
          <p:nvPr/>
        </p:nvSpPr>
        <p:spPr>
          <a:xfrm>
            <a:off x="0" y="0"/>
            <a:ext cx="12188825" cy="728547"/>
          </a:xfrm>
          <a:prstGeom prst="rect">
            <a:avLst/>
          </a:prstGeom>
          <a:gradFill>
            <a:gsLst>
              <a:gs pos="23000">
                <a:schemeClr val="tx2">
                  <a:lumMod val="75000"/>
                </a:schemeClr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99" dirty="0"/>
          </a:p>
        </p:txBody>
      </p:sp>
      <p:sp>
        <p:nvSpPr>
          <p:cNvPr id="6" name="Slide Number Circle">
            <a:extLst>
              <a:ext uri="{FF2B5EF4-FFF2-40B4-BE49-F238E27FC236}">
                <a16:creationId xmlns:a16="http://schemas.microsoft.com/office/drawing/2014/main" id="{DC63F7F3-9642-BA4D-83B9-EB92AB17B872}"/>
              </a:ext>
            </a:extLst>
          </p:cNvPr>
          <p:cNvSpPr/>
          <p:nvPr/>
        </p:nvSpPr>
        <p:spPr>
          <a:xfrm>
            <a:off x="11613568" y="220765"/>
            <a:ext cx="307696" cy="3076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87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7B8C0E48-51A4-0042-B570-D9B72B6AACAE}"/>
              </a:ext>
            </a:extLst>
          </p:cNvPr>
          <p:cNvSpPr txBox="1"/>
          <p:nvPr/>
        </p:nvSpPr>
        <p:spPr>
          <a:xfrm>
            <a:off x="11565512" y="247655"/>
            <a:ext cx="4038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565D13D-210D-7741-99FD-FE938200C5BF}" type="slidenum">
              <a:rPr lang="en-US" sz="1050" b="1" smtClean="0">
                <a:solidFill>
                  <a:schemeClr val="bg1"/>
                </a:solidFill>
              </a:rPr>
              <a:t>‹#›</a:t>
            </a:fld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5" name="Date">
            <a:extLst>
              <a:ext uri="{FF2B5EF4-FFF2-40B4-BE49-F238E27FC236}">
                <a16:creationId xmlns:a16="http://schemas.microsoft.com/office/drawing/2014/main" id="{841C3474-27D8-8049-BB94-405BB23B8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299CBB-0A96-384D-8F83-D49F2DF8EA0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474960" y="5768853"/>
            <a:ext cx="1352120" cy="8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8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3466" kern="1200">
          <a:solidFill>
            <a:schemeClr val="accent6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1218895" rtl="0" eaLnBrk="1" latinLnBrk="0" hangingPunct="1">
        <a:spcBef>
          <a:spcPct val="20000"/>
        </a:spcBef>
        <a:buFont typeface="Arial" pitchFamily="34" charset="0"/>
        <a:buNone/>
        <a:defRPr sz="3732" b="0" kern="1200">
          <a:solidFill>
            <a:schemeClr val="accent6"/>
          </a:solidFill>
          <a:latin typeface="+mj-lt"/>
          <a:ea typeface="+mn-ea"/>
          <a:cs typeface="Arial" pitchFamily="34" charset="0"/>
        </a:defRPr>
      </a:lvl1pPr>
      <a:lvl2pPr marL="1066647" indent="-457200" algn="l" defTabSz="1218895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26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1523619" indent="-304724" algn="l" defTabSz="1218895" rtl="0" eaLnBrk="1" latinLnBrk="0" hangingPunct="1">
        <a:spcBef>
          <a:spcPct val="20000"/>
        </a:spcBef>
        <a:buClr>
          <a:schemeClr val="accent6"/>
        </a:buClr>
        <a:buFont typeface="STIXGeneral-Regular" pitchFamily="2" charset="2"/>
        <a:buChar char="⎯"/>
        <a:defRPr sz="26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tx2">
                <a:lumMod val="75000"/>
              </a:schemeClr>
            </a:gs>
            <a:gs pos="99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36541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273658" y="0"/>
            <a:ext cx="126265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133" y="5833996"/>
            <a:ext cx="3239734" cy="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9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57000">
              <a:srgbClr val="B41B1A"/>
            </a:gs>
            <a:gs pos="0">
              <a:schemeClr val="accent3"/>
            </a:gs>
            <a:gs pos="9900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37356" y="2691246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273658" y="0"/>
            <a:ext cx="126265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133" y="5833996"/>
            <a:ext cx="3239734" cy="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8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DDDCD3"/>
            </a:gs>
            <a:gs pos="99000">
              <a:srgbClr val="F8F6F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48120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264780" y="0"/>
            <a:ext cx="126265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299CBB-0A96-384D-8F83-D49F2DF8EA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4960" y="5768853"/>
            <a:ext cx="1352120" cy="8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3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accent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>
            <a:spLocks noGrp="1"/>
          </p:cNvSpPr>
          <p:nvPr>
            <p:ph type="ctrTitle"/>
          </p:nvPr>
        </p:nvSpPr>
        <p:spPr>
          <a:xfrm>
            <a:off x="2954085" y="2209800"/>
            <a:ext cx="8644782" cy="971204"/>
          </a:xfrm>
        </p:spPr>
        <p:txBody>
          <a:bodyPr/>
          <a:lstStyle/>
          <a:p>
            <a:pPr lvl="0"/>
            <a:r>
              <a:rPr lang="en-US" dirty="0">
                <a:sym typeface="Arial"/>
              </a:rPr>
              <a:t>Management of </a:t>
            </a:r>
            <a:br>
              <a:rPr lang="en-US" dirty="0">
                <a:sym typeface="Arial"/>
              </a:rPr>
            </a:br>
            <a:r>
              <a:rPr lang="en-US" dirty="0">
                <a:sym typeface="Arial"/>
              </a:rPr>
              <a:t>Treatment-Experienced Patients </a:t>
            </a:r>
            <a:endParaRPr lang="en-US" dirty="0"/>
          </a:p>
        </p:txBody>
      </p:sp>
      <p:sp>
        <p:nvSpPr>
          <p:cNvPr id="60" name="Google Shape;60;p1"/>
          <p:cNvSpPr txBox="1">
            <a:spLocks noGrp="1"/>
          </p:cNvSpPr>
          <p:nvPr>
            <p:ph type="body" idx="10"/>
          </p:nvPr>
        </p:nvSpPr>
        <p:spPr>
          <a:xfrm>
            <a:off x="2947988" y="3866631"/>
            <a:ext cx="6954837" cy="496888"/>
          </a:xfrm>
        </p:spPr>
        <p:txBody>
          <a:bodyPr/>
          <a:lstStyle/>
          <a:p>
            <a:pPr lvl="0"/>
            <a:r>
              <a:rPr lang="en-US" dirty="0">
                <a:sym typeface="Arial"/>
              </a:rPr>
              <a:t>Guidelines for the Use of Antiretroviral Agents</a:t>
            </a:r>
            <a:br>
              <a:rPr lang="en-US" dirty="0">
                <a:sym typeface="Arial"/>
              </a:rPr>
            </a:br>
            <a:r>
              <a:rPr lang="en-US" dirty="0">
                <a:sym typeface="Arial"/>
              </a:rPr>
              <a:t>in Adults and Adolescents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61" name="Google Shape;61;p1"/>
          <p:cNvSpPr txBox="1">
            <a:spLocks noGrp="1"/>
          </p:cNvSpPr>
          <p:nvPr>
            <p:ph type="body" idx="11"/>
          </p:nvPr>
        </p:nvSpPr>
        <p:spPr>
          <a:xfrm>
            <a:off x="2947988" y="4369869"/>
            <a:ext cx="6954837" cy="496887"/>
          </a:xfrm>
        </p:spPr>
        <p:txBody>
          <a:bodyPr/>
          <a:lstStyle/>
          <a:p>
            <a:pPr lvl="0"/>
            <a:r>
              <a:rPr lang="en-US" dirty="0">
                <a:sym typeface="Arial"/>
              </a:rPr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Managing Patients with VF </a:t>
            </a:r>
            <a:r>
              <a:rPr lang="en-US" sz="2000" dirty="0"/>
              <a:t>(1)</a:t>
            </a:r>
          </a:p>
        </p:txBody>
      </p:sp>
      <p:sp>
        <p:nvSpPr>
          <p:cNvPr id="134" name="Google Shape;134;p10"/>
          <p:cNvSpPr txBox="1">
            <a:spLocks noGrp="1"/>
          </p:cNvSpPr>
          <p:nvPr>
            <p:ph type="body" idx="11"/>
          </p:nvPr>
        </p:nvSpPr>
        <p:spPr>
          <a:xfrm>
            <a:off x="623888" y="2141308"/>
            <a:ext cx="10511833" cy="4296814"/>
          </a:xfrm>
        </p:spPr>
        <p:txBody>
          <a:bodyPr/>
          <a:lstStyle/>
          <a:p>
            <a:pPr lvl="0"/>
            <a:r>
              <a:rPr lang="en-US" dirty="0"/>
              <a:t>Carefully assess causes of VF; management will vary according to cause</a:t>
            </a:r>
          </a:p>
          <a:p>
            <a:r>
              <a:rPr lang="en-US" dirty="0"/>
              <a:t>Review HIV RNA, CD4 count, ART history, prior and current ARV resistance test results </a:t>
            </a:r>
          </a:p>
          <a:p>
            <a:pPr lvl="1"/>
            <a:r>
              <a:rPr lang="en-US" sz="2200" dirty="0"/>
              <a:t>Resistance is cumulative; consider all past resistance</a:t>
            </a:r>
          </a:p>
          <a:p>
            <a:pPr lvl="1"/>
            <a:r>
              <a:rPr lang="en-US" sz="2200" dirty="0"/>
              <a:t>Resistance test should be done while patient is taking the failing regimen, or (for oral ARVs) within 4 weeks of treatment discontinuation, if possible</a:t>
            </a:r>
          </a:p>
          <a:p>
            <a:pPr lvl="2"/>
            <a:r>
              <a:rPr lang="en-US" sz="2200" dirty="0"/>
              <a:t>If &gt;4 weeks since discontinuation of oral ARVs, resistance test may provide useful information, but it may not detect previously selected mutations </a:t>
            </a:r>
          </a:p>
          <a:p>
            <a:pPr lvl="2"/>
            <a:r>
              <a:rPr lang="en-US" sz="2200" dirty="0"/>
              <a:t>If on long-acting injectable (LAI) ARVs, resistance test likely to detect emergent mutations for months after discontinuation of LAI agents</a:t>
            </a:r>
          </a:p>
        </p:txBody>
      </p:sp>
      <p:sp>
        <p:nvSpPr>
          <p:cNvPr id="135" name="Google Shape;135;p10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 dirty="0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Managing Patients with VF </a:t>
            </a:r>
            <a:r>
              <a:rPr lang="en-US" sz="2000" dirty="0"/>
              <a:t>(2)</a:t>
            </a:r>
          </a:p>
        </p:txBody>
      </p:sp>
      <p:sp>
        <p:nvSpPr>
          <p:cNvPr id="141" name="Google Shape;141;p11"/>
          <p:cNvSpPr txBox="1"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Goal of treatment: virologic suppression (HIV RNA &lt;LLOD)</a:t>
            </a:r>
          </a:p>
          <a:p>
            <a:r>
              <a:rPr lang="en-US" dirty="0"/>
              <a:t>Select regimen based on ARV history, resistance testing, and/or novel mechanism of action</a:t>
            </a:r>
          </a:p>
          <a:p>
            <a:pPr lvl="0"/>
            <a:r>
              <a:rPr lang="en-US" dirty="0"/>
              <a:t>New regimen should contain at least 2 fully active agents </a:t>
            </a:r>
          </a:p>
          <a:p>
            <a:pPr lvl="1"/>
            <a:r>
              <a:rPr lang="en-US" sz="2200" dirty="0"/>
              <a:t>2 fully active ARVs may be sufficient if at least one has high resistance barrier (</a:t>
            </a:r>
            <a:r>
              <a:rPr lang="en-US" sz="2200" dirty="0" err="1"/>
              <a:t>eg</a:t>
            </a:r>
            <a:r>
              <a:rPr lang="en-US" sz="2200" dirty="0"/>
              <a:t>, DTG or boosted DRV)</a:t>
            </a:r>
          </a:p>
          <a:p>
            <a:pPr lvl="1"/>
            <a:r>
              <a:rPr lang="en-US" sz="2200" dirty="0"/>
              <a:t>If no fully active ARV with high resistance barrier is possible, 3 fully active ARVs are very important</a:t>
            </a:r>
          </a:p>
        </p:txBody>
      </p:sp>
      <p:sp>
        <p:nvSpPr>
          <p:cNvPr id="142" name="Google Shape;142;p11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 dirty="0"/>
              <a:t>April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907C4B-1579-BB0F-14F6-FBAE195F978D}"/>
              </a:ext>
            </a:extLst>
          </p:cNvPr>
          <p:cNvSpPr txBox="1"/>
          <p:nvPr/>
        </p:nvSpPr>
        <p:spPr>
          <a:xfrm>
            <a:off x="1461080" y="5699547"/>
            <a:ext cx="9266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Fully active</a:t>
            </a:r>
            <a:r>
              <a:rPr lang="en-US" dirty="0"/>
              <a:t>: predicted to have full activity against patient’s virus, </a:t>
            </a:r>
            <a:r>
              <a:rPr lang="en-US" dirty="0" err="1"/>
              <a:t>eg</a:t>
            </a:r>
            <a:r>
              <a:rPr lang="en-US" dirty="0"/>
              <a:t>, an ARV from class to which patient’s virus has not developed resistance mutations; newer member of an ARV class that is likely to be fully active despite known resistance mutations to other agents in the class; drugs with novel mechanisms of actions  </a:t>
            </a:r>
          </a:p>
          <a:p>
            <a:r>
              <a:rPr lang="en-US" u="sng" dirty="0"/>
              <a:t>Partially active</a:t>
            </a:r>
            <a:r>
              <a:rPr lang="en-US" dirty="0"/>
              <a:t>: predicted to have compromised activity against patient’s virus, caused by resistance mutations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Managing Patients with VF </a:t>
            </a:r>
            <a:r>
              <a:rPr lang="en-US" sz="2000" dirty="0"/>
              <a:t>(3)</a:t>
            </a:r>
          </a:p>
        </p:txBody>
      </p:sp>
      <p:sp>
        <p:nvSpPr>
          <p:cNvPr id="141" name="Google Shape;141;p11"/>
          <p:cNvSpPr txBox="1">
            <a:spLocks noGrp="1"/>
          </p:cNvSpPr>
          <p:nvPr>
            <p:ph type="body" sz="quarter" idx="11"/>
          </p:nvPr>
        </p:nvSpPr>
        <p:spPr>
          <a:xfrm>
            <a:off x="623888" y="2141308"/>
            <a:ext cx="10264935" cy="2986087"/>
          </a:xfrm>
        </p:spPr>
        <p:txBody>
          <a:bodyPr/>
          <a:lstStyle/>
          <a:p>
            <a:pPr lvl="0"/>
            <a:r>
              <a:rPr lang="en-US" dirty="0"/>
              <a:t>Some ARVs may have partial activity even if resistance mutations are present (</a:t>
            </a:r>
            <a:r>
              <a:rPr lang="en-US" dirty="0" err="1"/>
              <a:t>eg</a:t>
            </a:r>
            <a:r>
              <a:rPr lang="en-US" dirty="0"/>
              <a:t>, some NRTIs and PIs)</a:t>
            </a:r>
          </a:p>
          <a:p>
            <a:pPr lvl="0"/>
            <a:r>
              <a:rPr lang="en-US" dirty="0"/>
              <a:t>1 active drug should not be added to a failing regimen (resistance likely to develop quickly)</a:t>
            </a:r>
          </a:p>
          <a:p>
            <a:pPr lvl="0"/>
            <a:r>
              <a:rPr lang="en-US" dirty="0"/>
              <a:t>LAI CAB/RPV is not recommended if VF</a:t>
            </a:r>
          </a:p>
          <a:p>
            <a:pPr lvl="0"/>
            <a:r>
              <a:rPr lang="en-US" dirty="0"/>
              <a:t>If HIV/HBV coinfection – continue HBV-active agents, to avoid HBV flare</a:t>
            </a:r>
          </a:p>
          <a:p>
            <a:pPr lvl="0"/>
            <a:r>
              <a:rPr lang="en-US" dirty="0"/>
              <a:t>Monitor closely (at 4-8 weeks) for virologic response after regimen change</a:t>
            </a:r>
          </a:p>
          <a:p>
            <a:pPr lvl="0"/>
            <a:r>
              <a:rPr lang="en-US" dirty="0"/>
              <a:t>Consult with experts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42" name="Google Shape;142;p11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  <p:extLst>
      <p:ext uri="{BB962C8B-B14F-4D97-AF65-F5344CB8AC3E}">
        <p14:creationId xmlns:p14="http://schemas.microsoft.com/office/powerpoint/2010/main" val="123872508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Persons of Childbearing Potential</a:t>
            </a:r>
          </a:p>
        </p:txBody>
      </p:sp>
      <p:sp>
        <p:nvSpPr>
          <p:cNvPr id="160" name="Google Shape;160;p14"/>
          <p:cNvSpPr txBox="1"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Perform pregnancy test before ART start</a:t>
            </a:r>
          </a:p>
          <a:p>
            <a:r>
              <a:rPr lang="en-US" dirty="0"/>
              <a:t>Some ARVs are not recommended in pregnancy; consult with expert</a:t>
            </a:r>
          </a:p>
        </p:txBody>
      </p:sp>
      <p:sp>
        <p:nvSpPr>
          <p:cNvPr id="161" name="Google Shape;161;p14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37518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Managing VF: Level of Viremia </a:t>
            </a:r>
            <a:r>
              <a:rPr lang="en-US" sz="1600" dirty="0"/>
              <a:t>(1)</a:t>
            </a:r>
            <a:endParaRPr lang="en-US" dirty="0"/>
          </a:p>
        </p:txBody>
      </p:sp>
      <p:sp>
        <p:nvSpPr>
          <p:cNvPr id="155" name="Google Shape;155;p13"/>
          <p:cNvSpPr txBox="1">
            <a:spLocks noGrp="1"/>
          </p:cNvSpPr>
          <p:nvPr>
            <p:ph type="body" idx="11"/>
          </p:nvPr>
        </p:nvSpPr>
        <p:spPr>
          <a:xfrm>
            <a:off x="623887" y="2141538"/>
            <a:ext cx="10410419" cy="2986087"/>
          </a:xfrm>
        </p:spPr>
        <p:txBody>
          <a:bodyPr/>
          <a:lstStyle/>
          <a:p>
            <a:pPr lvl="1"/>
            <a:r>
              <a:rPr lang="en-US" dirty="0"/>
              <a:t>For all: </a:t>
            </a:r>
          </a:p>
          <a:p>
            <a:pPr lvl="2"/>
            <a:r>
              <a:rPr lang="en-US" dirty="0"/>
              <a:t>Confirm VL, assess/address adherence, possible drug-drug and drug-food interactions</a:t>
            </a:r>
          </a:p>
          <a:p>
            <a:pPr lvl="1"/>
            <a:r>
              <a:rPr lang="en-US" dirty="0"/>
              <a:t>VL &gt;LLOD - &lt;200: </a:t>
            </a:r>
          </a:p>
          <a:p>
            <a:pPr lvl="2"/>
            <a:r>
              <a:rPr lang="en-US" dirty="0"/>
              <a:t>ART change not usually required. Development of resistance unlikely. No consensus re management. Check VL q 3 months. </a:t>
            </a:r>
          </a:p>
          <a:p>
            <a:pPr lvl="1"/>
            <a:r>
              <a:rPr lang="en-US" dirty="0"/>
              <a:t>VL ≥200 - &lt;1,000: </a:t>
            </a:r>
          </a:p>
          <a:p>
            <a:pPr lvl="2"/>
            <a:r>
              <a:rPr lang="en-US" dirty="0"/>
              <a:t>Drug resistance likely (esp. if VL &gt;500). </a:t>
            </a:r>
          </a:p>
          <a:p>
            <a:pPr lvl="2"/>
            <a:r>
              <a:rPr lang="en-US" dirty="0"/>
              <a:t>Check genotype (including integrase GT if patient taking INSTI).  </a:t>
            </a:r>
          </a:p>
          <a:p>
            <a:pPr lvl="2"/>
            <a:r>
              <a:rPr lang="en-US" dirty="0"/>
              <a:t>Manage as for VL ≥1000.</a:t>
            </a:r>
          </a:p>
          <a:p>
            <a:pPr lvl="0"/>
            <a:endParaRPr lang="en-US" dirty="0"/>
          </a:p>
        </p:txBody>
      </p:sp>
      <p:sp>
        <p:nvSpPr>
          <p:cNvPr id="156" name="Google Shape;156;p13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 dirty="0"/>
              <a:t>April 202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Managing VF: Level of Viremia </a:t>
            </a:r>
            <a:r>
              <a:rPr lang="en-US" sz="1600" dirty="0"/>
              <a:t>(2) </a:t>
            </a:r>
            <a:endParaRPr lang="en-US" dirty="0"/>
          </a:p>
        </p:txBody>
      </p:sp>
      <p:sp>
        <p:nvSpPr>
          <p:cNvPr id="162" name="Google Shape;162;p14"/>
          <p:cNvSpPr txBox="1">
            <a:spLocks noGrp="1"/>
          </p:cNvSpPr>
          <p:nvPr>
            <p:ph type="body" idx="11"/>
          </p:nvPr>
        </p:nvSpPr>
        <p:spPr/>
        <p:txBody>
          <a:bodyPr/>
          <a:lstStyle/>
          <a:p>
            <a:pPr lvl="1"/>
            <a:r>
              <a:rPr lang="en-US" dirty="0"/>
              <a:t>VL ≥1000 and no ARV resistance mutations identified: </a:t>
            </a:r>
          </a:p>
          <a:p>
            <a:pPr lvl="2"/>
            <a:r>
              <a:rPr lang="en-US" dirty="0"/>
              <a:t>Usually caused by suboptimal adherence: assess and address; consider ART changes, simplification</a:t>
            </a:r>
          </a:p>
          <a:p>
            <a:pPr lvl="2"/>
            <a:r>
              <a:rPr lang="en-US" dirty="0"/>
              <a:t>Monitor VL closely</a:t>
            </a:r>
          </a:p>
          <a:p>
            <a:pPr lvl="1"/>
            <a:r>
              <a:rPr lang="en-US" dirty="0"/>
              <a:t>VL ≥1000 and ARV resistance mutations identified:</a:t>
            </a:r>
          </a:p>
          <a:p>
            <a:pPr lvl="2"/>
            <a:r>
              <a:rPr lang="en-US" dirty="0"/>
              <a:t>Modify regimen ASAP, to avoid more resistance mutations and higher viral loads</a:t>
            </a:r>
          </a:p>
        </p:txBody>
      </p:sp>
      <p:sp>
        <p:nvSpPr>
          <p:cNvPr id="163" name="Google Shape;163;p14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descr="Table showing resistance considerations and associated ART options"/>
          <p:cNvSpPr>
            <a:spLocks noGrp="1"/>
          </p:cNvSpPr>
          <p:nvPr>
            <p:ph type="title"/>
          </p:nvPr>
        </p:nvSpPr>
        <p:spPr>
          <a:xfrm>
            <a:off x="541338" y="994563"/>
            <a:ext cx="10512425" cy="648915"/>
          </a:xfrm>
        </p:spPr>
        <p:txBody>
          <a:bodyPr>
            <a:noAutofit/>
          </a:bodyPr>
          <a:lstStyle/>
          <a:p>
            <a:r>
              <a:rPr lang="en-US" sz="2400" dirty="0">
                <a:sym typeface="Arial"/>
              </a:rPr>
              <a:t>Managing VF, Clinical Scenarios: </a:t>
            </a:r>
            <a:br>
              <a:rPr lang="en-US" dirty="0">
                <a:sym typeface="Arial"/>
              </a:rPr>
            </a:br>
            <a:r>
              <a:rPr lang="en-US" dirty="0">
                <a:sym typeface="Arial"/>
              </a:rPr>
              <a:t>Failure of 1st ART Regimen - INSTI + 2 NRTIs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2F8604F-F05D-D1CA-8D6A-94FF4BB22E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0" name="Google Shape;170;p15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  <p:graphicFrame>
        <p:nvGraphicFramePr>
          <p:cNvPr id="169" name="Google Shape;169;p15" descr="Table showing resistance considerations and associated ART options"/>
          <p:cNvGraphicFramePr/>
          <p:nvPr>
            <p:extLst>
              <p:ext uri="{D42A27DB-BD31-4B8C-83A1-F6EECF244321}">
                <p14:modId xmlns:p14="http://schemas.microsoft.com/office/powerpoint/2010/main" val="3435060427"/>
              </p:ext>
            </p:extLst>
          </p:nvPr>
        </p:nvGraphicFramePr>
        <p:xfrm>
          <a:off x="663274" y="2140362"/>
          <a:ext cx="10270198" cy="4023535"/>
        </p:xfrm>
        <a:graphic>
          <a:graphicData uri="http://schemas.openxmlformats.org/drawingml/2006/table">
            <a:tbl>
              <a:tblPr firstRow="1" bandRow="1">
                <a:noFill/>
                <a:tableStyleId>{7C2C1D54-7AD0-46B8-89F7-4985C3C3C69A}</a:tableStyleId>
              </a:tblPr>
              <a:tblGrid>
                <a:gridCol w="3849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0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85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Resistance considerations</a:t>
                      </a:r>
                      <a:endParaRPr sz="20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284050" marR="284050" marT="50575" marB="50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96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ART options</a:t>
                      </a:r>
                      <a:endParaRPr sz="2000" dirty="0"/>
                    </a:p>
                  </a:txBody>
                  <a:tcPr marL="284050" marR="284050" marT="50575" marB="5057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96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15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/>
                        <a:t>I</a:t>
                      </a:r>
                      <a:r>
                        <a:rPr lang="en-US" sz="2100" u="none" strike="noStrike" cap="none" dirty="0"/>
                        <a:t>f resistance to 3TC/FTC </a:t>
                      </a:r>
                      <a:br>
                        <a:rPr lang="en-US" sz="2100" u="none" strike="noStrike" cap="none" dirty="0"/>
                      </a:br>
                      <a:r>
                        <a:rPr lang="en-US" sz="2100" u="none" strike="noStrike" cap="none" dirty="0"/>
                        <a:t>but no INSTI or other NRTI resistance</a:t>
                      </a:r>
                      <a:endParaRPr sz="2100" u="none" strike="noStrike" cap="none" dirty="0"/>
                    </a:p>
                  </a:txBody>
                  <a:tcPr marL="284050" marR="284050" marT="50575" marB="505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6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31115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u="none" strike="noStrike" cap="none" dirty="0"/>
                        <a:t>Boosted PI + 2 NRTIs (at least 1 fully active)</a:t>
                      </a:r>
                      <a:endParaRPr sz="1800" dirty="0"/>
                    </a:p>
                    <a:p>
                      <a:pPr marL="285750" marR="0" lvl="0" indent="-31115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u="none" strike="noStrike" cap="none" dirty="0"/>
                        <a:t>DTG (or possibly BIC) + 2 NRTIs (include at least 1 fully active)</a:t>
                      </a:r>
                      <a:endParaRPr sz="1800" dirty="0"/>
                    </a:p>
                    <a:p>
                      <a:pPr marL="285750" marR="0" lvl="0" indent="-31115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u="none" strike="noStrike" cap="none" dirty="0"/>
                        <a:t>Boosted PI + DTG</a:t>
                      </a:r>
                      <a:endParaRPr sz="2000" u="none" strike="noStrike" cap="none" dirty="0"/>
                    </a:p>
                  </a:txBody>
                  <a:tcPr marL="284050" marR="284050" marT="50575" marB="50575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325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/>
                        <a:t>I</a:t>
                      </a:r>
                      <a:r>
                        <a:rPr lang="en-US" sz="2100" u="none" strike="noStrike" cap="none" dirty="0"/>
                        <a:t>f EVG or RAL resistance but susceptibility to DTG</a:t>
                      </a:r>
                      <a:br>
                        <a:rPr lang="en-US" sz="2100" u="none" strike="noStrike" cap="none" dirty="0"/>
                      </a:br>
                      <a:r>
                        <a:rPr lang="en-US" sz="2100" u="none" strike="noStrike" cap="none" dirty="0"/>
                        <a:t>+/- 3TC/FTC resistance </a:t>
                      </a:r>
                      <a:endParaRPr sz="2100" u="none" strike="noStrike" cap="none" dirty="0"/>
                    </a:p>
                  </a:txBody>
                  <a:tcPr marL="284050" marR="284050" marT="50575" marB="505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6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31115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u="none" strike="noStrike" cap="none" dirty="0"/>
                        <a:t>Boosted PI + 2 NRTIs (at least 1 fully active)</a:t>
                      </a:r>
                      <a:endParaRPr sz="1800" dirty="0"/>
                    </a:p>
                    <a:p>
                      <a:pPr marL="285750" marR="0" lvl="0" indent="-311150" algn="l" defTabSz="1218895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  <a:tabLst/>
                        <a:defRPr/>
                      </a:pPr>
                      <a:r>
                        <a:rPr lang="en-US" sz="2000" u="none" strike="noStrike" cap="none" dirty="0"/>
                        <a:t>DTG BID (if HIV is sensitive to DTG) + 2 fully active NRTIs </a:t>
                      </a:r>
                      <a:endParaRPr lang="en-US" sz="1800" u="none" strike="noStrike" cap="none" dirty="0"/>
                    </a:p>
                    <a:p>
                      <a:pPr marL="285750" marR="0" lvl="0" indent="-311150" algn="l" defTabSz="1218895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  <a:tabLst/>
                        <a:defRPr/>
                      </a:pPr>
                      <a:r>
                        <a:rPr lang="en-US" sz="2000" u="none" strike="noStrike" cap="none" dirty="0"/>
                        <a:t>DTG BID (or possibly BIC, if HIV is sensitive*) + boosted PI</a:t>
                      </a:r>
                      <a:endParaRPr sz="1800" dirty="0"/>
                    </a:p>
                  </a:txBody>
                  <a:tcPr marL="284050" marR="284050" marT="50575" marB="50575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FB38ED8-55DA-C84A-BC79-EC516F374636}"/>
              </a:ext>
            </a:extLst>
          </p:cNvPr>
          <p:cNvSpPr txBox="1"/>
          <p:nvPr/>
        </p:nvSpPr>
        <p:spPr>
          <a:xfrm>
            <a:off x="1572593" y="6205617"/>
            <a:ext cx="8853797" cy="60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*BIC: no data in VF +  EVG or RAL resistance mutations; GL has conflicting guidance re use in this scenario (“possibly … if HIV is sensitive,” and “not currently recommended”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1338" y="981963"/>
            <a:ext cx="10512425" cy="648915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sym typeface="Arial"/>
              </a:rPr>
              <a:t>Managing VF, Clinical Scenarios: </a:t>
            </a:r>
            <a:br>
              <a:rPr lang="en-US" dirty="0">
                <a:sym typeface="Arial"/>
              </a:rPr>
            </a:br>
            <a:r>
              <a:rPr lang="en-US" dirty="0">
                <a:sym typeface="Arial"/>
              </a:rPr>
              <a:t>Failure of 1st ART Regimen (2) - NNRTI +  2 NRTIs</a:t>
            </a:r>
            <a:endParaRPr lang="en-US" dirty="0"/>
          </a:p>
        </p:txBody>
      </p:sp>
      <p:sp>
        <p:nvSpPr>
          <p:cNvPr id="177" name="Google Shape;177;p16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  <p:graphicFrame>
        <p:nvGraphicFramePr>
          <p:cNvPr id="5" name="Google Shape;176;p16" descr="Table showing resistance considerations and associated ART options">
            <a:extLst>
              <a:ext uri="{FF2B5EF4-FFF2-40B4-BE49-F238E27FC236}">
                <a16:creationId xmlns:a16="http://schemas.microsoft.com/office/drawing/2014/main" id="{DBD08F0B-C0CA-3D35-6D56-F82D88A599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0777937"/>
              </p:ext>
            </p:extLst>
          </p:nvPr>
        </p:nvGraphicFramePr>
        <p:xfrm>
          <a:off x="623297" y="2505102"/>
          <a:ext cx="10904150" cy="2948168"/>
        </p:xfrm>
        <a:graphic>
          <a:graphicData uri="http://schemas.openxmlformats.org/drawingml/2006/table">
            <a:tbl>
              <a:tblPr firstRow="1" bandRow="1">
                <a:noFill/>
                <a:tableStyleId>{7C2C1D54-7AD0-46B8-89F7-4985C3C3C69A}</a:tableStyleId>
              </a:tblPr>
              <a:tblGrid>
                <a:gridCol w="468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07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Resistance considerations</a:t>
                      </a:r>
                      <a:endParaRPr sz="20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284050" marR="284050" marT="50575" marB="50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96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ART options</a:t>
                      </a:r>
                      <a:endParaRPr sz="2000" dirty="0"/>
                    </a:p>
                  </a:txBody>
                  <a:tcPr marL="284050" marR="284050" marT="50575" marB="5057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96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409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/>
                        <a:t>Most likely</a:t>
                      </a:r>
                      <a:r>
                        <a:rPr lang="en-US" sz="2000" u="none" strike="noStrike" cap="none" dirty="0"/>
                        <a:t>: resistance to NNRTI +/- 3TC/FTC (M184V/I)</a:t>
                      </a:r>
                      <a:endParaRPr sz="2000" u="none" strike="noStrike" cap="none" dirty="0"/>
                    </a:p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 u="none" strike="noStrike" cap="none" dirty="0" err="1"/>
                        <a:t>Add’l</a:t>
                      </a:r>
                      <a:r>
                        <a:rPr lang="en-US" sz="2000" i="1" u="none" strike="noStrike" cap="none" dirty="0"/>
                        <a:t> NRTI mutations may be present</a:t>
                      </a:r>
                      <a:endParaRPr sz="2000" i="1" u="none" strike="noStrike" cap="none" dirty="0"/>
                    </a:p>
                  </a:txBody>
                  <a:tcPr marL="284050" marR="284050" marT="50575" marB="505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6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330200" algn="l" defTabSz="12188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2300"/>
                        <a:buFont typeface="Noto Sans Symbols"/>
                        <a:buChar char="▪"/>
                        <a:tabLst/>
                        <a:defRPr/>
                      </a:pPr>
                      <a:r>
                        <a:rPr lang="en-US" sz="2000" u="none" strike="noStrike" cap="none" dirty="0"/>
                        <a:t>DTG (or possibly BIC) + 2 NRTIs (at least 1 fully active)</a:t>
                      </a:r>
                      <a:endParaRPr lang="en-US" sz="2000" dirty="0"/>
                    </a:p>
                    <a:p>
                      <a:pPr marL="28575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2300"/>
                        <a:buFont typeface="Noto Sans Symbols"/>
                        <a:buChar char="▪"/>
                      </a:pPr>
                      <a:r>
                        <a:rPr lang="en-US" sz="2000" u="none" strike="noStrike" cap="none" dirty="0"/>
                        <a:t>Boosted PI + 2 NRTIs (at least 1 fully active)</a:t>
                      </a:r>
                      <a:endParaRPr sz="2000" dirty="0"/>
                    </a:p>
                    <a:p>
                      <a:pPr marL="28575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2300"/>
                        <a:buFont typeface="Noto Sans Symbols"/>
                        <a:buChar char="▪"/>
                      </a:pPr>
                      <a:r>
                        <a:rPr lang="en-US" sz="2000" u="none" strike="noStrike" cap="none" dirty="0"/>
                        <a:t>Boosted PI + INSTI</a:t>
                      </a:r>
                      <a:endParaRPr sz="2000" u="none" strike="noStrike" cap="none" dirty="0"/>
                    </a:p>
                  </a:txBody>
                  <a:tcPr marL="284050" marR="284050" marT="50575" marB="50575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8649" y="989196"/>
            <a:ext cx="10512425" cy="1272508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sym typeface="Arial"/>
              </a:rPr>
              <a:t>Managing VF, Clinical Scenarios: </a:t>
            </a:r>
            <a:br>
              <a:rPr lang="en-US" dirty="0">
                <a:sym typeface="Arial"/>
              </a:rPr>
            </a:br>
            <a:r>
              <a:rPr lang="en-US" dirty="0">
                <a:sym typeface="Arial"/>
              </a:rPr>
              <a:t>Failure of 1st ART Regimen </a:t>
            </a:r>
            <a:r>
              <a:rPr lang="en-US" sz="1600" dirty="0">
                <a:sym typeface="Arial"/>
              </a:rPr>
              <a:t>(3) </a:t>
            </a:r>
            <a:r>
              <a:rPr lang="en-US" dirty="0">
                <a:sym typeface="Arial"/>
              </a:rPr>
              <a:t>- Boosted PI + 2 NRTIs</a:t>
            </a:r>
            <a:endParaRPr lang="en-US" dirty="0"/>
          </a:p>
        </p:txBody>
      </p:sp>
      <p:graphicFrame>
        <p:nvGraphicFramePr>
          <p:cNvPr id="183" name="Google Shape;183;p17" descr="Table showing resistance considerations and associated ART options"/>
          <p:cNvGraphicFramePr/>
          <p:nvPr>
            <p:extLst>
              <p:ext uri="{D42A27DB-BD31-4B8C-83A1-F6EECF244321}">
                <p14:modId xmlns:p14="http://schemas.microsoft.com/office/powerpoint/2010/main" val="1201495900"/>
              </p:ext>
            </p:extLst>
          </p:nvPr>
        </p:nvGraphicFramePr>
        <p:xfrm>
          <a:off x="683775" y="2505328"/>
          <a:ext cx="9774120" cy="2950404"/>
        </p:xfrm>
        <a:graphic>
          <a:graphicData uri="http://schemas.openxmlformats.org/drawingml/2006/table">
            <a:tbl>
              <a:tblPr firstRow="1" bandRow="1">
                <a:noFill/>
                <a:tableStyleId>{7C2C1D54-7AD0-46B8-89F7-4985C3C3C69A}</a:tableStyleId>
              </a:tblPr>
              <a:tblGrid>
                <a:gridCol w="3904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9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73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Resistance considerations</a:t>
                      </a:r>
                      <a:endParaRPr sz="20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284050" marR="284050" marT="50575" marB="50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96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ART options</a:t>
                      </a:r>
                      <a:endParaRPr sz="2000" dirty="0"/>
                    </a:p>
                  </a:txBody>
                  <a:tcPr marL="284050" marR="284050" marT="50575" marB="5057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96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66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Most likely: no resistance, or resistance only to 3TC/FTC (M184V/I)</a:t>
                      </a:r>
                      <a:endParaRPr sz="2000" u="none" strike="noStrike" cap="none" dirty="0"/>
                    </a:p>
                  </a:txBody>
                  <a:tcPr marL="284050" marR="284050" marT="50575" marB="505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6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330200" algn="l" defTabSz="12188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2300"/>
                        <a:buFont typeface="Noto Sans Symbols"/>
                        <a:buChar char="▪"/>
                        <a:tabLst/>
                        <a:defRPr/>
                      </a:pPr>
                      <a:r>
                        <a:rPr lang="en-US" sz="2000" u="none" strike="noStrike" cap="none" dirty="0"/>
                        <a:t>DTG (possibly BIC)* + 2 NRTIs </a:t>
                      </a:r>
                      <a:br>
                        <a:rPr lang="en-US" sz="2000" u="none" strike="noStrike" cap="none" dirty="0"/>
                      </a:br>
                      <a:r>
                        <a:rPr lang="en-US" sz="2000" u="none" strike="noStrike" cap="none" dirty="0"/>
                        <a:t>(at least 1 fully active)</a:t>
                      </a:r>
                      <a:endParaRPr lang="en-US" sz="2000" dirty="0"/>
                    </a:p>
                    <a:p>
                      <a:pPr marL="285750" marR="0" lvl="0" indent="-33020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2300"/>
                        <a:buFont typeface="Noto Sans Symbols"/>
                        <a:buChar char="▪"/>
                      </a:pPr>
                      <a:r>
                        <a:rPr lang="en-US" sz="2000" u="none" strike="noStrike" cap="none" dirty="0"/>
                        <a:t>Continue same regimen</a:t>
                      </a:r>
                      <a:endParaRPr sz="2000" dirty="0"/>
                    </a:p>
                    <a:p>
                      <a:pPr marL="285750" marR="0" lvl="0" indent="-330200" algn="l" defTabSz="12188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2300"/>
                        <a:buFont typeface="Noto Sans Symbols"/>
                        <a:buChar char="▪"/>
                        <a:tabLst/>
                        <a:defRPr/>
                      </a:pPr>
                      <a:r>
                        <a:rPr lang="en-US" sz="2000" u="none" strike="noStrike" cap="none" dirty="0"/>
                        <a:t>Another boosted PI + INSTI</a:t>
                      </a:r>
                    </a:p>
                    <a:p>
                      <a:pPr marL="285750" marR="0" lvl="0" indent="-33020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2300"/>
                        <a:buFont typeface="Noto Sans Symbols"/>
                        <a:buChar char="▪"/>
                      </a:pPr>
                      <a:r>
                        <a:rPr lang="en-US" sz="2000" u="none" strike="noStrike" cap="none" dirty="0"/>
                        <a:t>Another boosted PI + 2 NRTIs </a:t>
                      </a:r>
                      <a:br>
                        <a:rPr lang="en-US" sz="2000" u="none" strike="noStrike" cap="none" dirty="0"/>
                      </a:br>
                      <a:r>
                        <a:rPr lang="en-US" sz="2000" u="none" strike="noStrike" cap="none" dirty="0"/>
                        <a:t>(at least 1 fully active)</a:t>
                      </a:r>
                      <a:endParaRPr sz="2000" dirty="0"/>
                    </a:p>
                  </a:txBody>
                  <a:tcPr marL="284050" marR="284050" marT="50575" marB="50575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4" name="Google Shape;184;p17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E27022-BC82-114E-A568-7DA6A311755B}"/>
              </a:ext>
            </a:extLst>
          </p:cNvPr>
          <p:cNvSpPr txBox="1"/>
          <p:nvPr/>
        </p:nvSpPr>
        <p:spPr>
          <a:xfrm>
            <a:off x="683775" y="5672859"/>
            <a:ext cx="7694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*If only 1 NRTI is fully active, or if issues with adherence, DTG preferred to BIC. 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0029" y="1002654"/>
            <a:ext cx="10512425" cy="1438705"/>
          </a:xfrm>
        </p:spPr>
        <p:txBody>
          <a:bodyPr>
            <a:normAutofit/>
          </a:bodyPr>
          <a:lstStyle/>
          <a:p>
            <a:r>
              <a:rPr lang="en-US" sz="2400" dirty="0">
                <a:sym typeface="Arial"/>
              </a:rPr>
              <a:t>Managing VF, Clinical Scenarios: </a:t>
            </a:r>
            <a:br>
              <a:rPr lang="en-US" dirty="0">
                <a:sym typeface="Arial"/>
              </a:rPr>
            </a:br>
            <a:r>
              <a:rPr lang="en-US" dirty="0">
                <a:sym typeface="Arial"/>
              </a:rPr>
              <a:t>Failure of 2nd (or subsequent) ART Regimen – </a:t>
            </a:r>
            <a:br>
              <a:rPr lang="en-US" dirty="0">
                <a:sym typeface="Arial"/>
              </a:rPr>
            </a:br>
            <a:r>
              <a:rPr lang="en-US" dirty="0">
                <a:sym typeface="Arial"/>
              </a:rPr>
              <a:t>ARV resistance but active ARV options</a:t>
            </a:r>
            <a:endParaRPr lang="en-US" dirty="0"/>
          </a:p>
        </p:txBody>
      </p:sp>
      <p:graphicFrame>
        <p:nvGraphicFramePr>
          <p:cNvPr id="190" name="Google Shape;190;p18" descr="Table showing resistance considerations and associated ART options"/>
          <p:cNvGraphicFramePr/>
          <p:nvPr>
            <p:extLst>
              <p:ext uri="{D42A27DB-BD31-4B8C-83A1-F6EECF244321}">
                <p14:modId xmlns:p14="http://schemas.microsoft.com/office/powerpoint/2010/main" val="3900708241"/>
              </p:ext>
            </p:extLst>
          </p:nvPr>
        </p:nvGraphicFramePr>
        <p:xfrm>
          <a:off x="541338" y="2714533"/>
          <a:ext cx="9896741" cy="2616949"/>
        </p:xfrm>
        <a:graphic>
          <a:graphicData uri="http://schemas.openxmlformats.org/drawingml/2006/table">
            <a:tbl>
              <a:tblPr firstRow="1" bandRow="1">
                <a:noFill/>
                <a:tableStyleId>{7C2C1D54-7AD0-46B8-89F7-4985C3C3C69A}</a:tableStyleId>
              </a:tblPr>
              <a:tblGrid>
                <a:gridCol w="4221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5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19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Resistance considerations</a:t>
                      </a:r>
                      <a:endParaRPr sz="20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284050" marR="284050" marT="50575" marB="50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96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ART options</a:t>
                      </a:r>
                      <a:endParaRPr sz="2000" dirty="0"/>
                    </a:p>
                  </a:txBody>
                  <a:tcPr marL="284050" marR="284050" marT="50575" marB="5057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96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75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Consider past and current resistance test results and ART history to design new ART regimen</a:t>
                      </a:r>
                      <a:endParaRPr sz="2000" dirty="0"/>
                    </a:p>
                  </a:txBody>
                  <a:tcPr marL="284050" marR="284050" marT="50575" marB="505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6F0"/>
                    </a:solidFill>
                  </a:tcPr>
                </a:tc>
                <a:tc>
                  <a:txBody>
                    <a:bodyPr/>
                    <a:lstStyle/>
                    <a:p>
                      <a:pPr marL="460375" marR="0" lvl="0" indent="-40640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2300"/>
                        <a:buFont typeface="Noto Sans Symbols"/>
                        <a:buChar char="▪"/>
                      </a:pPr>
                      <a:r>
                        <a:rPr lang="en-US" sz="2000" u="none" strike="noStrike" cap="none" dirty="0"/>
                        <a:t>At least 2 fully active ARVs</a:t>
                      </a:r>
                      <a:endParaRPr sz="2000" dirty="0"/>
                    </a:p>
                    <a:p>
                      <a:pPr marL="460375" marR="0" lvl="0" indent="-40640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2300"/>
                        <a:buFont typeface="Noto Sans Symbols"/>
                        <a:buChar char="▪"/>
                      </a:pPr>
                      <a:r>
                        <a:rPr lang="en-US" sz="2000" u="none" strike="noStrike" cap="none" dirty="0"/>
                        <a:t>Can use partially active ARVs if no other options</a:t>
                      </a:r>
                      <a:endParaRPr sz="2000" dirty="0"/>
                    </a:p>
                    <a:p>
                      <a:pPr marL="460375" marR="0" lvl="0" indent="-40640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2300"/>
                        <a:buFont typeface="Noto Sans Symbols"/>
                        <a:buChar char="▪"/>
                      </a:pPr>
                      <a:r>
                        <a:rPr lang="en-US" sz="2000" u="none" strike="noStrike" cap="none" dirty="0"/>
                        <a:t>Consider ARVs with different</a:t>
                      </a:r>
                      <a:r>
                        <a:rPr lang="en-US" sz="2000" u="none" strike="noStrike" cap="none" baseline="0" dirty="0"/>
                        <a:t> </a:t>
                      </a:r>
                      <a:r>
                        <a:rPr lang="en-US" sz="2000" u="none" strike="noStrike" cap="none" dirty="0"/>
                        <a:t>mechanisms of action</a:t>
                      </a:r>
                      <a:endParaRPr sz="2000" u="none" strike="noStrike" cap="none" dirty="0"/>
                    </a:p>
                  </a:txBody>
                  <a:tcPr marL="284050" marR="284050" marT="50575" marB="50575">
                    <a:lnL w="12700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1" name="Google Shape;191;p18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>
            <a:spLocks noGrp="1"/>
          </p:cNvSpPr>
          <p:nvPr>
            <p:ph type="title"/>
          </p:nvPr>
        </p:nvSpPr>
        <p:spPr>
          <a:xfrm>
            <a:off x="548649" y="1254848"/>
            <a:ext cx="10512425" cy="648915"/>
          </a:xfrm>
        </p:spPr>
        <p:txBody>
          <a:bodyPr/>
          <a:lstStyle/>
          <a:p>
            <a:pPr lvl="0"/>
            <a:r>
              <a:rPr lang="en-US" dirty="0"/>
              <a:t>About This Presentation</a:t>
            </a:r>
          </a:p>
        </p:txBody>
      </p:sp>
      <p:sp>
        <p:nvSpPr>
          <p:cNvPr id="67" name="Google Shape;67;p2"/>
          <p:cNvSpPr txBox="1">
            <a:spLocks noGrp="1"/>
          </p:cNvSpPr>
          <p:nvPr>
            <p:ph type="body" idx="11"/>
          </p:nvPr>
        </p:nvSpPr>
        <p:spPr>
          <a:xfrm>
            <a:off x="558572" y="2141538"/>
            <a:ext cx="9966356" cy="3595383"/>
          </a:xfrm>
        </p:spPr>
        <p:txBody>
          <a:bodyPr/>
          <a:lstStyle/>
          <a:p>
            <a:pPr marL="338328" lvl="1" indent="0">
              <a:buNone/>
            </a:pPr>
            <a:r>
              <a:rPr lang="en-US" dirty="0">
                <a:sym typeface="Arial"/>
              </a:rPr>
              <a:t>These slides were developed using the Guidelines updated in September 2022.</a:t>
            </a:r>
            <a:endParaRPr lang="en-US" dirty="0"/>
          </a:p>
          <a:p>
            <a:pPr marL="338328" lvl="1" indent="0">
              <a:buNone/>
            </a:pPr>
            <a:r>
              <a:rPr lang="en-US" dirty="0">
                <a:sym typeface="Arial"/>
              </a:rPr>
              <a:t>The intended audience is clinicians involved in the care of patients with HIV.</a:t>
            </a:r>
            <a:endParaRPr lang="en-US" dirty="0"/>
          </a:p>
          <a:p>
            <a:pPr marL="338328" lvl="1" indent="0">
              <a:buNone/>
            </a:pPr>
            <a:r>
              <a:rPr lang="en-US" dirty="0">
                <a:sym typeface="Arial"/>
              </a:rPr>
              <a:t>Because the field of HIV care is rapidly changing, users are cautioned that the information in this presentation may become </a:t>
            </a:r>
            <a:br>
              <a:rPr lang="en-US" dirty="0">
                <a:sym typeface="Arial"/>
              </a:rPr>
            </a:br>
            <a:r>
              <a:rPr lang="en-US" dirty="0">
                <a:sym typeface="Arial"/>
              </a:rPr>
              <a:t>out of date quickly.</a:t>
            </a:r>
          </a:p>
          <a:p>
            <a:pPr marL="338328" lvl="1" indent="0">
              <a:buNone/>
            </a:pPr>
            <a:r>
              <a:rPr lang="en-US" dirty="0">
                <a:sym typeface="Arial"/>
              </a:rPr>
              <a:t>It is intended that these slides be used as prepared, without changes in either content or attribution. Users are asked to honor this intent.</a:t>
            </a:r>
          </a:p>
        </p:txBody>
      </p:sp>
      <p:sp>
        <p:nvSpPr>
          <p:cNvPr id="68" name="Google Shape;68;p2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 dirty="0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1151" y="988478"/>
            <a:ext cx="10512425" cy="1515026"/>
          </a:xfrm>
        </p:spPr>
        <p:txBody>
          <a:bodyPr>
            <a:normAutofit fontScale="90000"/>
          </a:bodyPr>
          <a:lstStyle/>
          <a:p>
            <a:pPr lvl="0"/>
            <a:r>
              <a:rPr lang="en-US" sz="2700" dirty="0">
                <a:sym typeface="Arial"/>
              </a:rPr>
              <a:t>Managing VF, Clinical Scenarios: </a:t>
            </a:r>
            <a:br>
              <a:rPr lang="en-US" sz="3600" dirty="0">
                <a:sym typeface="Arial"/>
              </a:rPr>
            </a:br>
            <a:r>
              <a:rPr lang="en-US" sz="3600" dirty="0">
                <a:sym typeface="Arial"/>
              </a:rPr>
              <a:t>Failure of 2nd (or subsequent) ART Regimen</a:t>
            </a:r>
            <a:r>
              <a:rPr lang="en-US" sz="2700" dirty="0">
                <a:sym typeface="Arial"/>
              </a:rPr>
              <a:t> </a:t>
            </a:r>
            <a:r>
              <a:rPr lang="en-US" sz="3600" dirty="0">
                <a:sym typeface="Arial"/>
              </a:rPr>
              <a:t>– </a:t>
            </a:r>
            <a:br>
              <a:rPr lang="en-US" sz="3600" dirty="0">
                <a:sym typeface="Arial"/>
              </a:rPr>
            </a:br>
            <a:r>
              <a:rPr lang="en-US" sz="3600" dirty="0">
                <a:sym typeface="Arial"/>
              </a:rPr>
              <a:t>Multiple or extensive resistance and few ARV options</a:t>
            </a:r>
            <a:br>
              <a:rPr lang="en-US" dirty="0">
                <a:sym typeface="Arial"/>
              </a:rPr>
            </a:br>
            <a:endParaRPr lang="en-US" dirty="0"/>
          </a:p>
        </p:txBody>
      </p:sp>
      <p:graphicFrame>
        <p:nvGraphicFramePr>
          <p:cNvPr id="197" name="Google Shape;197;p19" descr="Table showing resistance considerations and associated ART options"/>
          <p:cNvGraphicFramePr/>
          <p:nvPr>
            <p:extLst>
              <p:ext uri="{D42A27DB-BD31-4B8C-83A1-F6EECF244321}">
                <p14:modId xmlns:p14="http://schemas.microsoft.com/office/powerpoint/2010/main" val="4048398688"/>
              </p:ext>
            </p:extLst>
          </p:nvPr>
        </p:nvGraphicFramePr>
        <p:xfrm>
          <a:off x="561151" y="2733834"/>
          <a:ext cx="9792270" cy="3158931"/>
        </p:xfrm>
        <a:graphic>
          <a:graphicData uri="http://schemas.openxmlformats.org/drawingml/2006/table">
            <a:tbl>
              <a:tblPr firstRow="1" bandRow="1">
                <a:noFill/>
                <a:tableStyleId>{7C2C1D54-7AD0-46B8-89F7-4985C3C3C69A}</a:tableStyleId>
              </a:tblPr>
              <a:tblGrid>
                <a:gridCol w="4089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2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7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Resistance considerations</a:t>
                      </a:r>
                      <a:endParaRPr sz="20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284050" marR="284050" marT="50575" marB="50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96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ART options</a:t>
                      </a:r>
                      <a:endParaRPr sz="2000" dirty="0"/>
                    </a:p>
                  </a:txBody>
                  <a:tcPr marL="284050" marR="284050" marT="50575" marB="5057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96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0171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2300"/>
                        <a:buFont typeface="Noto Sans Symbols"/>
                        <a:buChar char="▪"/>
                      </a:pPr>
                      <a:r>
                        <a:rPr lang="en-US" sz="2000" u="none" strike="noStrike" cap="none" dirty="0"/>
                        <a:t>Consider past and current resistance test results and ART history to design new ART regimen</a:t>
                      </a:r>
                      <a:endParaRPr sz="20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2300"/>
                        <a:buFont typeface="Noto Sans Symbols"/>
                        <a:buChar char="▪"/>
                      </a:pPr>
                      <a:r>
                        <a:rPr lang="en-US" sz="2000" u="none" strike="noStrike" cap="none" dirty="0"/>
                        <a:t>Consider tropism test (if MVC is being considered)</a:t>
                      </a:r>
                      <a:endParaRPr sz="20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2300"/>
                        <a:buFont typeface="Noto Sans Symbols"/>
                        <a:buChar char="▪"/>
                      </a:pPr>
                      <a:r>
                        <a:rPr lang="en-US" sz="2000" u="none" strike="noStrike" cap="none" dirty="0"/>
                        <a:t>Consult experts</a:t>
                      </a:r>
                      <a:endParaRPr sz="2000" u="none" strike="noStrike" cap="none" dirty="0"/>
                    </a:p>
                  </a:txBody>
                  <a:tcPr marL="284050" marR="284050" marT="50575" marB="505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6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2300"/>
                        <a:buFont typeface="Noto Sans Symbols"/>
                        <a:buChar char="▪"/>
                      </a:pPr>
                      <a:r>
                        <a:rPr lang="en-US" sz="2000" u="none" strike="noStrike" cap="none" dirty="0"/>
                        <a:t>Identify all active or partially active ARVs</a:t>
                      </a:r>
                      <a:endParaRPr sz="2000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2300"/>
                        <a:buFont typeface="Noto Sans Symbols"/>
                        <a:buChar char="▪"/>
                      </a:pPr>
                      <a:r>
                        <a:rPr lang="en-US" sz="2000" u="none" strike="noStrike" cap="none" dirty="0"/>
                        <a:t>Consider ARVs with different/novel mechanisms of action (</a:t>
                      </a:r>
                      <a:r>
                        <a:rPr lang="en-US" sz="2000" u="none" strike="noStrike" cap="none" dirty="0" err="1"/>
                        <a:t>eg</a:t>
                      </a:r>
                      <a:r>
                        <a:rPr lang="en-US" sz="2000" u="none" strike="noStrike" cap="none" dirty="0"/>
                        <a:t>, FTV, IBA, LEN)</a:t>
                      </a:r>
                      <a:endParaRPr sz="2000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2300"/>
                        <a:buFont typeface="Noto Sans Symbols"/>
                        <a:buChar char="▪"/>
                      </a:pPr>
                      <a:r>
                        <a:rPr lang="en-US" sz="2000" u="none" strike="noStrike" cap="none" dirty="0"/>
                        <a:t>Consider investigational ARVs: clinical trial or expanded access program</a:t>
                      </a:r>
                      <a:endParaRPr sz="2000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2300"/>
                        <a:buFont typeface="Noto Sans Symbols"/>
                        <a:buChar char="▪"/>
                      </a:pPr>
                      <a:r>
                        <a:rPr lang="en-US" sz="2000" u="none" strike="noStrike" cap="none" dirty="0"/>
                        <a:t>ART discontinuation is NOT recommended </a:t>
                      </a:r>
                      <a:endParaRPr sz="2000" u="none" strike="noStrike" cap="none" dirty="0"/>
                    </a:p>
                  </a:txBody>
                  <a:tcPr marL="284050" marR="284050" marT="50575" marB="50575">
                    <a:lnL w="12700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8" name="Google Shape;198;p19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1338" y="961099"/>
            <a:ext cx="10512425" cy="1681048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sym typeface="Arial"/>
              </a:rPr>
              <a:t>Managing VF, Clinical Scenarios: </a:t>
            </a:r>
            <a:br>
              <a:rPr lang="en-US" dirty="0">
                <a:sym typeface="Arial"/>
              </a:rPr>
            </a:br>
            <a:r>
              <a:rPr lang="en-US" dirty="0">
                <a:sym typeface="Arial"/>
              </a:rPr>
              <a:t>Suspected ARV Resistance but Limited/Incomplete </a:t>
            </a:r>
            <a:br>
              <a:rPr lang="en-US" dirty="0">
                <a:sym typeface="Arial"/>
              </a:rPr>
            </a:br>
            <a:r>
              <a:rPr lang="en-US" dirty="0">
                <a:sym typeface="Arial"/>
              </a:rPr>
              <a:t>ARV and Resistance History - Unknown</a:t>
            </a:r>
          </a:p>
        </p:txBody>
      </p:sp>
      <p:graphicFrame>
        <p:nvGraphicFramePr>
          <p:cNvPr id="204" name="Google Shape;204;p20" descr="Table showing resistance considerations and associated ART options"/>
          <p:cNvGraphicFramePr/>
          <p:nvPr>
            <p:extLst>
              <p:ext uri="{D42A27DB-BD31-4B8C-83A1-F6EECF244321}">
                <p14:modId xmlns:p14="http://schemas.microsoft.com/office/powerpoint/2010/main" val="3939586901"/>
              </p:ext>
            </p:extLst>
          </p:nvPr>
        </p:nvGraphicFramePr>
        <p:xfrm>
          <a:off x="541338" y="2749819"/>
          <a:ext cx="9800397" cy="3349078"/>
        </p:xfrm>
        <a:graphic>
          <a:graphicData uri="http://schemas.openxmlformats.org/drawingml/2006/table">
            <a:tbl>
              <a:tblPr firstRow="1" bandRow="1">
                <a:noFill/>
                <a:tableStyleId>{7C2C1D54-7AD0-46B8-89F7-4985C3C3C69A}</a:tableStyleId>
              </a:tblPr>
              <a:tblGrid>
                <a:gridCol w="4502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8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12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000" u="none" strike="noStrike" cap="none"/>
                        <a:t>Resistance considerations</a:t>
                      </a:r>
                      <a:endParaRPr sz="2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284050" marR="284050" marT="50575" marB="50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96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ART options</a:t>
                      </a:r>
                      <a:endParaRPr sz="2000" dirty="0"/>
                    </a:p>
                  </a:txBody>
                  <a:tcPr marL="284050" marR="284050" marT="50575" marB="5057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96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957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u="none" strike="noStrike" cap="none" dirty="0"/>
                        <a:t>Obtain records, if possible</a:t>
                      </a:r>
                      <a:endParaRPr sz="1200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u="none" strike="noStrike" cap="none" dirty="0"/>
                        <a:t>Resistance testing: may identify mutations (if patient off ART, mutations may not be detected)</a:t>
                      </a:r>
                      <a:endParaRPr sz="2000" u="none" strike="noStrike" cap="none" dirty="0"/>
                    </a:p>
                  </a:txBody>
                  <a:tcPr marL="284050" marR="284050" marT="50575" marB="505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6F0"/>
                    </a:solidFill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▪"/>
                      </a:pPr>
                      <a:r>
                        <a:rPr lang="en-US" sz="2000" u="none" strike="noStrike" cap="none" dirty="0"/>
                        <a:t>Consider restarting previous regimen and obtain VL and resistance test after 2-4 weeks</a:t>
                      </a:r>
                      <a:endParaRPr sz="2000" dirty="0"/>
                    </a:p>
                    <a:p>
                      <a:pPr marL="344488" marR="0" lvl="0" indent="-344488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▪"/>
                      </a:pPr>
                      <a:r>
                        <a:rPr lang="en-US" sz="2000" dirty="0"/>
                        <a:t>C</a:t>
                      </a:r>
                      <a:r>
                        <a:rPr lang="en-US" sz="2000" u="none" strike="noStrike" cap="none" dirty="0"/>
                        <a:t>onsider regimen with ARVs with high genetic barriers to resistance (</a:t>
                      </a:r>
                      <a:r>
                        <a:rPr lang="en-US" sz="2000" u="none" strike="noStrike" cap="none" dirty="0" err="1"/>
                        <a:t>eg</a:t>
                      </a:r>
                      <a:r>
                        <a:rPr lang="en-US" sz="2000" u="none" strike="noStrike" cap="none" dirty="0"/>
                        <a:t>, DTG and/or boosted DRV) with close VL monitoring and resistance testing if inadequate viral suppression</a:t>
                      </a:r>
                      <a:endParaRPr sz="2000" u="none" strike="noStrike" cap="none" dirty="0"/>
                    </a:p>
                  </a:txBody>
                  <a:tcPr marL="284050" marR="284050" marT="50575" marB="50575">
                    <a:lnL w="12700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" name="Google Shape;205;p20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5C74-478C-F893-FC42-24C3D465A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337" y="1254848"/>
            <a:ext cx="10512425" cy="648915"/>
          </a:xfrm>
        </p:spPr>
        <p:txBody>
          <a:bodyPr>
            <a:normAutofit/>
          </a:bodyPr>
          <a:lstStyle/>
          <a:p>
            <a:r>
              <a:rPr lang="en-US" dirty="0">
                <a:sym typeface="Arial"/>
              </a:rPr>
              <a:t>Optimizing ART in Setting of Virologic Suppression (VS)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7EFD0-A374-0EF7-AA32-00746BA6A8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ART may sometimes be changed from one effective ART regimen to another, </a:t>
            </a:r>
            <a:r>
              <a:rPr lang="en-US" dirty="0" err="1"/>
              <a:t>eg</a:t>
            </a:r>
            <a:r>
              <a:rPr lang="en-US" dirty="0"/>
              <a:t> if:</a:t>
            </a:r>
          </a:p>
          <a:p>
            <a:pPr lvl="1"/>
            <a:r>
              <a:rPr lang="en-US" dirty="0"/>
              <a:t>Adverse effects, pill burden, regimen complexity, drug-drug or drug-food interactions, pregnancy, cost issues</a:t>
            </a:r>
          </a:p>
          <a:p>
            <a:r>
              <a:rPr lang="en-US" dirty="0">
                <a:sym typeface="Arial"/>
              </a:rPr>
              <a:t>Goal: maintain VS, avoid jeopardizing future ARV options</a:t>
            </a:r>
          </a:p>
          <a:p>
            <a:r>
              <a:rPr lang="en-US" dirty="0">
                <a:sym typeface="Arial"/>
              </a:rPr>
              <a:t>Review full ARV history, virologic response to past regimens, adverse effects, all </a:t>
            </a:r>
            <a:r>
              <a:rPr lang="en-US" dirty="0"/>
              <a:t>resistance test results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46F174-8C40-0E83-8AB9-4BF9959F65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933445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A4AA6-0956-4587-D302-266C5DF8D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1238949"/>
            <a:ext cx="11178559" cy="648915"/>
          </a:xfrm>
        </p:spPr>
        <p:txBody>
          <a:bodyPr>
            <a:noAutofit/>
          </a:bodyPr>
          <a:lstStyle/>
          <a:p>
            <a:r>
              <a:rPr lang="en-US" dirty="0">
                <a:sym typeface="Arial"/>
              </a:rPr>
              <a:t>Optimizing ART in Setting of Virologic Suppression (VS) </a:t>
            </a:r>
            <a:r>
              <a:rPr lang="en-US" sz="1600" dirty="0">
                <a:sym typeface="Arial"/>
              </a:rPr>
              <a:t>(2)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1C7A3-4221-F997-B34C-A28DC54B47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If no history of VF or resistance mutations:</a:t>
            </a:r>
          </a:p>
          <a:p>
            <a:pPr lvl="1"/>
            <a:r>
              <a:rPr lang="en-US" dirty="0"/>
              <a:t>Likely can change to any recommended (and effective) regimen for initial ART</a:t>
            </a:r>
          </a:p>
          <a:p>
            <a:r>
              <a:rPr lang="en-US" dirty="0"/>
              <a:t>If history of VF and resistance mutations: use principles of selecting ART in setting of VF, include fully-active high resistance barrier ARV (</a:t>
            </a:r>
            <a:r>
              <a:rPr lang="en-US" dirty="0" err="1"/>
              <a:t>eg</a:t>
            </a:r>
            <a:r>
              <a:rPr lang="en-US" dirty="0"/>
              <a:t>, DTG, boosted DRV, BIC)</a:t>
            </a:r>
          </a:p>
          <a:p>
            <a:pPr lvl="1"/>
            <a:r>
              <a:rPr lang="en-US" dirty="0"/>
              <a:t>Consult with experts</a:t>
            </a:r>
          </a:p>
          <a:p>
            <a:r>
              <a:rPr lang="en-US" dirty="0"/>
              <a:t>Use appropriate 3- or 2- ARV regimen; ARV monotherapy not recommended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4099D-54B6-1741-942C-4BDE7445898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25604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06C5-2A7B-52E3-DB09-E2C1DD2C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1288287" cy="64891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ym typeface="Arial"/>
              </a:rPr>
              <a:t>Optimizing ART in Setting of Virologic Suppression (VS) </a:t>
            </a:r>
            <a:r>
              <a:rPr lang="en-US" sz="1800" dirty="0">
                <a:sym typeface="Arial"/>
              </a:rPr>
              <a:t>(3)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CEAAB-66EE-72FC-337E-768E57CBA0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Long-acting injectable (LAI) CAB/RPV: </a:t>
            </a:r>
          </a:p>
          <a:p>
            <a:pPr lvl="1"/>
            <a:r>
              <a:rPr lang="en-US" sz="2400" dirty="0"/>
              <a:t>Option if no resistance mutations to CAB or RPV, VS for 3-6 months on oral ART, and patient can reliably attend clinic/injection appointments </a:t>
            </a:r>
          </a:p>
          <a:p>
            <a:pPr lvl="1"/>
            <a:r>
              <a:rPr lang="en-US" dirty="0"/>
              <a:t>N</a:t>
            </a:r>
            <a:r>
              <a:rPr lang="en-US" sz="2400" dirty="0"/>
              <a:t>ot recommended in pregnancy; does not have activity against hepatitis B (HBV)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98E70-A24F-C239-433E-C58E68B4CD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117010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06C5-2A7B-52E3-DB09-E2C1DD2C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45" y="1254848"/>
            <a:ext cx="11678431" cy="64891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ym typeface="Arial"/>
              </a:rPr>
              <a:t>Optimizing ART in Setting of Virologic Suppression (VS) </a:t>
            </a:r>
            <a:r>
              <a:rPr lang="en-US" sz="1800" dirty="0">
                <a:sym typeface="Arial"/>
              </a:rPr>
              <a:t>(4)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CEAAB-66EE-72FC-337E-768E57CBA0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Pregnancy:</a:t>
            </a:r>
          </a:p>
          <a:p>
            <a:pPr lvl="1"/>
            <a:r>
              <a:rPr lang="en-US" dirty="0"/>
              <a:t>LAI CAB/RPV non recommended; switch to a regimen recommended for pregnancy</a:t>
            </a:r>
          </a:p>
          <a:p>
            <a:r>
              <a:rPr lang="en-US" dirty="0"/>
              <a:t>Hepatitis B coinfection: </a:t>
            </a:r>
          </a:p>
          <a:p>
            <a:pPr lvl="1"/>
            <a:r>
              <a:rPr lang="en-US" dirty="0"/>
              <a:t>Continue HBV-active ARVs (TDF or TAF), or start specific HBV medications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98E70-A24F-C239-433E-C58E68B4CD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984850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06C5-2A7B-52E3-DB09-E2C1DD2C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45" y="1254848"/>
            <a:ext cx="10910335" cy="64891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ym typeface="Arial"/>
              </a:rPr>
              <a:t>Optimizing ART in Setting of Virologic Suppression (VS) </a:t>
            </a:r>
            <a:r>
              <a:rPr lang="en-US" sz="1800" dirty="0">
                <a:sym typeface="Arial"/>
              </a:rPr>
              <a:t>(5)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CEAAB-66EE-72FC-337E-768E57CBA0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2141308"/>
            <a:ext cx="9496655" cy="2986087"/>
          </a:xfrm>
        </p:spPr>
        <p:txBody>
          <a:bodyPr/>
          <a:lstStyle/>
          <a:p>
            <a:r>
              <a:rPr lang="en-US" sz="2400" dirty="0"/>
              <a:t>After ART switch: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Monitor closely for 3 months (</a:t>
            </a:r>
            <a:r>
              <a:rPr lang="en-US" dirty="0" err="1"/>
              <a:t>eg</a:t>
            </a:r>
            <a:r>
              <a:rPr lang="en-US" dirty="0"/>
              <a:t>, for ART tolerance, adherence, status of previous AEs)</a:t>
            </a:r>
          </a:p>
          <a:p>
            <a:pPr lvl="2">
              <a:buFont typeface="Arial" panose="020B0604020202020204" pitchFamily="34" charset="0"/>
              <a:buChar char="–"/>
            </a:pPr>
            <a:r>
              <a:rPr lang="en-US" dirty="0"/>
              <a:t>Telephone call at 1-2 weeks</a:t>
            </a:r>
          </a:p>
          <a:p>
            <a:pPr lvl="2">
              <a:buFont typeface="Arial" panose="020B0604020202020204" pitchFamily="34" charset="0"/>
              <a:buChar char="–"/>
            </a:pPr>
            <a:r>
              <a:rPr lang="en-US" dirty="0"/>
              <a:t>HIV RNA and other lab tests at 4-8 weeks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98E70-A24F-C239-433E-C58E68B4CD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29622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"/>
          <p:cNvSpPr txBox="1">
            <a:spLocks noGrp="1"/>
          </p:cNvSpPr>
          <p:nvPr>
            <p:ph type="title"/>
          </p:nvPr>
        </p:nvSpPr>
        <p:spPr>
          <a:xfrm>
            <a:off x="550145" y="1254848"/>
            <a:ext cx="10512425" cy="648915"/>
          </a:xfrm>
        </p:spPr>
        <p:txBody>
          <a:bodyPr/>
          <a:lstStyle/>
          <a:p>
            <a:pPr lvl="0"/>
            <a:r>
              <a:rPr lang="en-US" dirty="0"/>
              <a:t>Discontinuation or Interruption of ART</a:t>
            </a:r>
          </a:p>
        </p:txBody>
      </p:sp>
      <p:sp>
        <p:nvSpPr>
          <p:cNvPr id="211" name="Google Shape;211;p21"/>
          <p:cNvSpPr txBox="1">
            <a:spLocks noGrp="1"/>
          </p:cNvSpPr>
          <p:nvPr>
            <p:ph type="body" idx="11"/>
          </p:nvPr>
        </p:nvSpPr>
        <p:spPr>
          <a:xfrm>
            <a:off x="623888" y="2141538"/>
            <a:ext cx="9615487" cy="2986087"/>
          </a:xfrm>
        </p:spPr>
        <p:txBody>
          <a:bodyPr/>
          <a:lstStyle/>
          <a:p>
            <a:pPr lvl="1"/>
            <a:r>
              <a:rPr lang="en-US" dirty="0"/>
              <a:t>Treatment interruption should be avoided, if possible: may cause </a:t>
            </a:r>
            <a:br>
              <a:rPr lang="en-US" dirty="0"/>
            </a:br>
            <a:r>
              <a:rPr lang="en-US" dirty="0"/>
              <a:t>rapid increase in HIV RNA, immune decompensation, clinical progression</a:t>
            </a:r>
          </a:p>
          <a:p>
            <a:pPr lvl="1"/>
            <a:r>
              <a:rPr lang="en-US" dirty="0"/>
              <a:t>Unplanned ART interruption may occur, and sometimes may be necessary </a:t>
            </a:r>
          </a:p>
        </p:txBody>
      </p:sp>
      <p:sp>
        <p:nvSpPr>
          <p:cNvPr id="212" name="Google Shape;212;p21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"/>
          <p:cNvSpPr txBox="1">
            <a:spLocks noGrp="1"/>
          </p:cNvSpPr>
          <p:nvPr>
            <p:ph type="title"/>
          </p:nvPr>
        </p:nvSpPr>
        <p:spPr>
          <a:xfrm>
            <a:off x="539114" y="984032"/>
            <a:ext cx="10512425" cy="64891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Discontinuation or Interruption of ART: Short-term interruptions (days-weeks)</a:t>
            </a:r>
            <a:br>
              <a:rPr lang="en-US" dirty="0"/>
            </a:br>
            <a:endParaRPr lang="en-US" dirty="0"/>
          </a:p>
        </p:txBody>
      </p:sp>
      <p:sp>
        <p:nvSpPr>
          <p:cNvPr id="218" name="Google Shape;218;p22"/>
          <p:cNvSpPr txBox="1">
            <a:spLocks noGrp="1"/>
          </p:cNvSpPr>
          <p:nvPr>
            <p:ph type="body" sz="quarter" idx="11"/>
          </p:nvPr>
        </p:nvSpPr>
        <p:spPr>
          <a:xfrm>
            <a:off x="623888" y="2238966"/>
            <a:ext cx="5171439" cy="2986087"/>
          </a:xfrm>
        </p:spPr>
        <p:txBody>
          <a:bodyPr/>
          <a:lstStyle/>
          <a:p>
            <a:pPr lvl="0"/>
            <a:r>
              <a:rPr lang="en-US" dirty="0"/>
              <a:t>Unanticipated:</a:t>
            </a:r>
          </a:p>
          <a:p>
            <a:pPr lvl="1"/>
            <a:r>
              <a:rPr lang="en-US" dirty="0"/>
              <a:t>Severe toxicity or inability to take oral medication: </a:t>
            </a:r>
          </a:p>
          <a:p>
            <a:pPr lvl="2"/>
            <a:r>
              <a:rPr lang="en-US" dirty="0"/>
              <a:t>Stop all oral ARV components simultaneously</a:t>
            </a:r>
          </a:p>
          <a:p>
            <a:pPr lv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15038" y="2238965"/>
            <a:ext cx="5171439" cy="2986087"/>
          </a:xfrm>
        </p:spPr>
        <p:txBody>
          <a:bodyPr/>
          <a:lstStyle/>
          <a:p>
            <a:pPr lvl="0"/>
            <a:r>
              <a:rPr lang="en-US" dirty="0"/>
              <a:t>Planned: </a:t>
            </a:r>
          </a:p>
          <a:p>
            <a:pPr lvl="1"/>
            <a:r>
              <a:rPr lang="en-US" dirty="0"/>
              <a:t>All oral ARVs have similar half-lives: </a:t>
            </a:r>
          </a:p>
          <a:p>
            <a:pPr lvl="2"/>
            <a:r>
              <a:rPr lang="en-US" dirty="0"/>
              <a:t>Stop all simultaneously</a:t>
            </a:r>
          </a:p>
          <a:p>
            <a:pPr lvl="1"/>
            <a:r>
              <a:rPr lang="en-US" dirty="0"/>
              <a:t>ARVs have different half-lives: </a:t>
            </a:r>
          </a:p>
          <a:p>
            <a:pPr lvl="2"/>
            <a:r>
              <a:rPr lang="en-US" dirty="0"/>
              <a:t>Some NNRTIs have long half-lives; may stop NNRTI first and stop other ARVs 2-4 weeks later, or replace NNRTI with boosted PI for 4 weeks, then stop all </a:t>
            </a:r>
          </a:p>
        </p:txBody>
      </p:sp>
      <p:sp>
        <p:nvSpPr>
          <p:cNvPr id="219" name="Google Shape;219;p22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"/>
          <p:cNvSpPr txBox="1">
            <a:spLocks noGrp="1"/>
          </p:cNvSpPr>
          <p:nvPr>
            <p:ph type="title"/>
          </p:nvPr>
        </p:nvSpPr>
        <p:spPr>
          <a:xfrm>
            <a:off x="550216" y="974217"/>
            <a:ext cx="12562103" cy="64891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Discontinuation or Interruption of ART: </a:t>
            </a:r>
            <a:br>
              <a:rPr lang="en-US" dirty="0"/>
            </a:br>
            <a:r>
              <a:rPr lang="en-US" dirty="0"/>
              <a:t>Planned long-term interruptions </a:t>
            </a:r>
            <a:br>
              <a:rPr lang="en-US" dirty="0"/>
            </a:br>
            <a:endParaRPr lang="en-US" dirty="0"/>
          </a:p>
        </p:txBody>
      </p:sp>
      <p:sp>
        <p:nvSpPr>
          <p:cNvPr id="225" name="Google Shape;225;p23"/>
          <p:cNvSpPr txBox="1">
            <a:spLocks noGrp="1"/>
          </p:cNvSpPr>
          <p:nvPr>
            <p:ph type="body" sz="quarter" idx="11"/>
          </p:nvPr>
        </p:nvSpPr>
        <p:spPr>
          <a:xfrm>
            <a:off x="541338" y="2523331"/>
            <a:ext cx="9614932" cy="2986087"/>
          </a:xfrm>
        </p:spPr>
        <p:txBody>
          <a:bodyPr/>
          <a:lstStyle/>
          <a:p>
            <a:r>
              <a:rPr lang="en-US" dirty="0"/>
              <a:t>Not recommended outside controlled clinical trials</a:t>
            </a:r>
          </a:p>
          <a:p>
            <a:r>
              <a:rPr lang="en-US" dirty="0"/>
              <a:t>If ART must be discontinued, patients should understand risks </a:t>
            </a:r>
            <a:br>
              <a:rPr lang="en-US" dirty="0"/>
            </a:br>
            <a:r>
              <a:rPr lang="en-US" dirty="0"/>
              <a:t>(re personal health and re HIV transmission)</a:t>
            </a:r>
          </a:p>
          <a:p>
            <a:r>
              <a:rPr lang="en-US" dirty="0"/>
              <a:t>Follow closely: clinical and laboratory monitoring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26" name="Google Shape;226;p23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/>
              <a:t>Guidelines for the Use of Antiretroviral Agents in </a:t>
            </a:r>
            <a:br>
              <a:rPr lang="en-US"/>
            </a:br>
            <a:r>
              <a:rPr lang="en-US"/>
              <a:t>HIV-1-Infected Adults and Adolescents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body" sz="quarter" idx="11"/>
          </p:nvPr>
        </p:nvSpPr>
        <p:spPr>
          <a:xfrm>
            <a:off x="623889" y="2593910"/>
            <a:ext cx="9602630" cy="2533485"/>
          </a:xfrm>
        </p:spPr>
        <p:txBody>
          <a:bodyPr/>
          <a:lstStyle/>
          <a:p>
            <a:pPr lvl="1"/>
            <a:r>
              <a:rPr lang="en-US" dirty="0"/>
              <a:t>Developed by the Department of Health and Human Services (DHHS) Panel on Antiretroviral Guidelines for Adults and Adolescents – A Working Group of the Office of AIDS Research Advisory Council (OARAC)</a:t>
            </a:r>
          </a:p>
        </p:txBody>
      </p:sp>
      <p:sp>
        <p:nvSpPr>
          <p:cNvPr id="75" name="Google Shape;75;p3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Discontinuation or Interruption of ART: Long-acting ARVs</a:t>
            </a:r>
            <a:endParaRPr lang="en-US" sz="1600" dirty="0"/>
          </a:p>
        </p:txBody>
      </p:sp>
      <p:sp>
        <p:nvSpPr>
          <p:cNvPr id="225" name="Google Shape;225;p23"/>
          <p:cNvSpPr txBox="1">
            <a:spLocks noGrp="1"/>
          </p:cNvSpPr>
          <p:nvPr>
            <p:ph type="body" sz="quarter" idx="11"/>
          </p:nvPr>
        </p:nvSpPr>
        <p:spPr>
          <a:xfrm>
            <a:off x="623297" y="2141308"/>
            <a:ext cx="9615524" cy="4049427"/>
          </a:xfrm>
        </p:spPr>
        <p:txBody>
          <a:bodyPr/>
          <a:lstStyle/>
          <a:p>
            <a:r>
              <a:rPr lang="en-US" dirty="0"/>
              <a:t>Extended half-lives</a:t>
            </a:r>
          </a:p>
          <a:p>
            <a:r>
              <a:rPr lang="en-US" dirty="0"/>
              <a:t>Missed doses or discontinuation may result in VF with resistance unless oral ARV regimen is started</a:t>
            </a:r>
          </a:p>
          <a:p>
            <a:pPr lvl="1"/>
            <a:r>
              <a:rPr lang="en-US" dirty="0"/>
              <a:t>For planned missed/late injections, protocols/ recommendations are available (</a:t>
            </a:r>
            <a:r>
              <a:rPr lang="en-US" dirty="0" err="1"/>
              <a:t>eg</a:t>
            </a:r>
            <a:r>
              <a:rPr lang="en-US" dirty="0"/>
              <a:t>, oral ARV bridge)</a:t>
            </a:r>
          </a:p>
          <a:p>
            <a:pPr lvl="1"/>
            <a:r>
              <a:rPr lang="en-US" dirty="0"/>
              <a:t>For discontinuation: transition to effective oral ART within 4 weeks of last planned LAI doses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26" name="Google Shape;226;p23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  <p:extLst>
      <p:ext uri="{BB962C8B-B14F-4D97-AF65-F5344CB8AC3E}">
        <p14:creationId xmlns:p14="http://schemas.microsoft.com/office/powerpoint/2010/main" val="3418949491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4"/>
          <p:cNvSpPr txBox="1">
            <a:spLocks noGrp="1"/>
          </p:cNvSpPr>
          <p:nvPr>
            <p:ph type="title"/>
          </p:nvPr>
        </p:nvSpPr>
        <p:spPr>
          <a:xfrm>
            <a:off x="541338" y="974217"/>
            <a:ext cx="10512425" cy="64891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Poor CD4 Recovery and Persistent Inflammation </a:t>
            </a:r>
            <a:br>
              <a:rPr lang="en-US" dirty="0"/>
            </a:br>
            <a:r>
              <a:rPr lang="en-US" dirty="0"/>
              <a:t>Despite Viral Suppression</a:t>
            </a:r>
          </a:p>
        </p:txBody>
      </p:sp>
      <p:sp>
        <p:nvSpPr>
          <p:cNvPr id="232" name="Google Shape;232;p24"/>
          <p:cNvSpPr txBox="1">
            <a:spLocks noGrp="1"/>
          </p:cNvSpPr>
          <p:nvPr>
            <p:ph type="body" idx="11"/>
          </p:nvPr>
        </p:nvSpPr>
        <p:spPr>
          <a:xfrm>
            <a:off x="623297" y="2301106"/>
            <a:ext cx="9614932" cy="2986087"/>
          </a:xfrm>
        </p:spPr>
        <p:txBody>
          <a:bodyPr/>
          <a:lstStyle/>
          <a:p>
            <a:pPr lvl="0"/>
            <a:r>
              <a:rPr lang="en-US" dirty="0"/>
              <a:t>Morbidity and mortality are higher in HIV-infected individuals than in the general population, even with viral suppression</a:t>
            </a:r>
          </a:p>
          <a:p>
            <a:pPr lvl="1"/>
            <a:r>
              <a:rPr lang="en-US" dirty="0"/>
              <a:t>e.g., cardiovascular disease, many non-AIDS cancers and infections, COPD, osteoporosis, diabetes, liver disease, kidney disease, thromboembolic disease, neurocognitive dysfunction, frailty</a:t>
            </a:r>
          </a:p>
          <a:p>
            <a:pPr lvl="1"/>
            <a:r>
              <a:rPr lang="en-US" dirty="0"/>
              <a:t>Likely related to poor CD4 recovery, persistent immune activation, and inflammation, as well as health-related behaviors and ARV toxicity</a:t>
            </a:r>
          </a:p>
          <a:p>
            <a:pPr lvl="0"/>
            <a:endParaRPr lang="en-US" dirty="0"/>
          </a:p>
        </p:txBody>
      </p:sp>
      <p:sp>
        <p:nvSpPr>
          <p:cNvPr id="233" name="Google Shape;233;p24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5"/>
          <p:cNvSpPr txBox="1">
            <a:spLocks noGrp="1"/>
          </p:cNvSpPr>
          <p:nvPr>
            <p:ph type="title"/>
          </p:nvPr>
        </p:nvSpPr>
        <p:spPr>
          <a:xfrm>
            <a:off x="552273" y="1254848"/>
            <a:ext cx="10512425" cy="648915"/>
          </a:xfrm>
        </p:spPr>
        <p:txBody>
          <a:bodyPr/>
          <a:lstStyle/>
          <a:p>
            <a:pPr lvl="0"/>
            <a:r>
              <a:rPr lang="en-US" dirty="0"/>
              <a:t>Poor CD4 Recovery Despite VS</a:t>
            </a:r>
          </a:p>
        </p:txBody>
      </p:sp>
      <p:sp>
        <p:nvSpPr>
          <p:cNvPr id="239" name="Google Shape;239;p25"/>
          <p:cNvSpPr txBox="1">
            <a:spLocks noGrp="1"/>
          </p:cNvSpPr>
          <p:nvPr>
            <p:ph type="body" idx="11"/>
          </p:nvPr>
        </p:nvSpPr>
        <p:spPr>
          <a:xfrm>
            <a:off x="623888" y="2141538"/>
            <a:ext cx="9615487" cy="2986087"/>
          </a:xfrm>
        </p:spPr>
        <p:txBody>
          <a:bodyPr/>
          <a:lstStyle/>
          <a:p>
            <a:pPr lvl="1"/>
            <a:r>
              <a:rPr lang="en-US" dirty="0"/>
              <a:t>Low CD4 (especially &lt;200 cells/µL, but also up to at least 500 cells/µL) despite viral suppression on ART: associated with risk of illness and mortality </a:t>
            </a:r>
          </a:p>
          <a:p>
            <a:pPr lvl="1"/>
            <a:r>
              <a:rPr lang="en-US" dirty="0"/>
              <a:t>Lower pretreatment CD4 counts associated with suboptimal CD4 recovery – early ART initiation may enhance CD4 recovery</a:t>
            </a:r>
          </a:p>
          <a:p>
            <a:pPr lvl="1"/>
            <a:endParaRPr lang="en-US" dirty="0"/>
          </a:p>
        </p:txBody>
      </p:sp>
      <p:sp>
        <p:nvSpPr>
          <p:cNvPr id="240" name="Google Shape;240;p25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6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Poor CD4 Recovery Despite VS: Management</a:t>
            </a:r>
          </a:p>
        </p:txBody>
      </p:sp>
      <p:sp>
        <p:nvSpPr>
          <p:cNvPr id="246" name="Google Shape;246;p26"/>
          <p:cNvSpPr txBox="1">
            <a:spLocks noGrp="1"/>
          </p:cNvSpPr>
          <p:nvPr>
            <p:ph type="body" idx="11"/>
          </p:nvPr>
        </p:nvSpPr>
        <p:spPr>
          <a:xfrm>
            <a:off x="623888" y="2141538"/>
            <a:ext cx="10820464" cy="2986087"/>
          </a:xfrm>
        </p:spPr>
        <p:txBody>
          <a:bodyPr/>
          <a:lstStyle/>
          <a:p>
            <a:r>
              <a:rPr lang="en-US" dirty="0"/>
              <a:t>Evaluate for underlying causes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Malignancy, coinfections (e.g., HCV), medical conditions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Medications that may decrease CD4 cells (e.g., cancer chemotherapy, interferon)</a:t>
            </a:r>
          </a:p>
          <a:p>
            <a:r>
              <a:rPr lang="en-US" dirty="0"/>
              <a:t>No consensus on management of patients without evident causes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Changing or intensifying the ARV regimen has not been shown to be beneficial, is not recommended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IL-2: no benefit, not recommended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Other immune-based therapies are being studied</a:t>
            </a:r>
          </a:p>
        </p:txBody>
      </p:sp>
      <p:sp>
        <p:nvSpPr>
          <p:cNvPr id="247" name="Google Shape;247;p26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Persistent Immune Activation and Inflammation Despite VS </a:t>
            </a:r>
            <a:r>
              <a:rPr lang="en-US" sz="2200" dirty="0"/>
              <a:t>(1)</a:t>
            </a:r>
          </a:p>
        </p:txBody>
      </p:sp>
      <p:sp>
        <p:nvSpPr>
          <p:cNvPr id="253" name="Google Shape;253;p27"/>
          <p:cNvSpPr txBox="1">
            <a:spLocks noGrp="1"/>
          </p:cNvSpPr>
          <p:nvPr>
            <p:ph type="body" idx="11"/>
          </p:nvPr>
        </p:nvSpPr>
        <p:spPr/>
        <p:txBody>
          <a:bodyPr/>
          <a:lstStyle/>
          <a:p>
            <a:pPr lvl="1"/>
            <a:r>
              <a:rPr lang="en-US" dirty="0"/>
              <a:t>Immune activation and inflammation improve with suppression of HIV through ART, but do not return to normal</a:t>
            </a:r>
          </a:p>
          <a:p>
            <a:pPr lvl="1"/>
            <a:r>
              <a:rPr lang="en-US" dirty="0"/>
              <a:t>Systemic immune activation and inflammation may be independent mediators of risk of morbidity and mortality in patients with viral suppression on ART</a:t>
            </a:r>
          </a:p>
          <a:p>
            <a:pPr lvl="1"/>
            <a:r>
              <a:rPr lang="en-US" dirty="0"/>
              <a:t>Poor CD4 recovery on ART (e.g., CD4 &lt;350 cells/µL) associated with greater immune system activation and inflammation</a:t>
            </a:r>
          </a:p>
        </p:txBody>
      </p:sp>
      <p:sp>
        <p:nvSpPr>
          <p:cNvPr id="254" name="Google Shape;254;p27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8"/>
          <p:cNvSpPr txBox="1">
            <a:spLocks noGrp="1"/>
          </p:cNvSpPr>
          <p:nvPr>
            <p:ph type="title"/>
          </p:nvPr>
        </p:nvSpPr>
        <p:spPr>
          <a:xfrm>
            <a:off x="537953" y="1241999"/>
            <a:ext cx="11464825" cy="62315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Persistent Immune Activation and Inflammation Despite VS </a:t>
            </a:r>
            <a:r>
              <a:rPr lang="en-US" sz="1600" dirty="0"/>
              <a:t>(2)</a:t>
            </a:r>
          </a:p>
        </p:txBody>
      </p:sp>
      <p:sp>
        <p:nvSpPr>
          <p:cNvPr id="260" name="Google Shape;260;p28"/>
          <p:cNvSpPr txBox="1">
            <a:spLocks noGrp="1"/>
          </p:cNvSpPr>
          <p:nvPr>
            <p:ph type="body" sz="quarter" idx="11"/>
          </p:nvPr>
        </p:nvSpPr>
        <p:spPr>
          <a:xfrm>
            <a:off x="623297" y="2059299"/>
            <a:ext cx="5171439" cy="2986087"/>
          </a:xfrm>
        </p:spPr>
        <p:txBody>
          <a:bodyPr/>
          <a:lstStyle/>
          <a:p>
            <a:pPr lvl="0"/>
            <a:r>
              <a:rPr lang="en-US" dirty="0"/>
              <a:t>Causes not completely clear: likely include HIV persistence, coinfections, microbial translocation</a:t>
            </a:r>
          </a:p>
          <a:p>
            <a:r>
              <a:rPr lang="en-US" dirty="0"/>
              <a:t>No proven interventions  </a:t>
            </a:r>
          </a:p>
          <a:p>
            <a:pPr lvl="1"/>
            <a:r>
              <a:rPr lang="en-US" dirty="0"/>
              <a:t>ART intensification or modification: not consistently effective in studies</a:t>
            </a:r>
          </a:p>
          <a:p>
            <a:pPr lvl="1"/>
            <a:r>
              <a:rPr lang="en-US" dirty="0"/>
              <a:t>Anti-inflammatory medications and others are being studied</a:t>
            </a:r>
          </a:p>
          <a:p>
            <a:pPr lvl="1"/>
            <a:r>
              <a:rPr lang="en-US" dirty="0"/>
              <a:t>Clinical monitoring with immune activation or inflammatory markers is not currently recommended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35540" y="2059299"/>
            <a:ext cx="5171439" cy="2986087"/>
          </a:xfrm>
        </p:spPr>
        <p:txBody>
          <a:bodyPr/>
          <a:lstStyle/>
          <a:p>
            <a:r>
              <a:rPr lang="en-US" dirty="0"/>
              <a:t>Focus on maintaining viral suppression with ART, reducing risk factors (e.g., smoking cessation, diet, exercise), managing comorbidities (e.g., hypertension, hyperlipidemia, diabetes)</a:t>
            </a:r>
          </a:p>
          <a:p>
            <a:endParaRPr lang="en-US" dirty="0"/>
          </a:p>
        </p:txBody>
      </p:sp>
      <p:sp>
        <p:nvSpPr>
          <p:cNvPr id="261" name="Google Shape;261;p28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Websites to Access the Guidelines</a:t>
            </a:r>
          </a:p>
        </p:txBody>
      </p:sp>
      <p:sp>
        <p:nvSpPr>
          <p:cNvPr id="267" name="Google Shape;267;p29"/>
          <p:cNvSpPr txBox="1">
            <a:spLocks noGrp="1"/>
          </p:cNvSpPr>
          <p:nvPr>
            <p:ph type="body" idx="11"/>
          </p:nvPr>
        </p:nvSpPr>
        <p:spPr>
          <a:xfrm>
            <a:off x="623888" y="2141538"/>
            <a:ext cx="9615487" cy="2986087"/>
          </a:xfrm>
        </p:spPr>
        <p:txBody>
          <a:bodyPr/>
          <a:lstStyle/>
          <a:p>
            <a:pPr lvl="0"/>
            <a:r>
              <a:rPr lang="en-US" dirty="0"/>
              <a:t>AETC National Coordinating Resource Center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https://aidsetc.org</a:t>
            </a:r>
          </a:p>
          <a:p>
            <a:pPr lvl="0"/>
            <a:r>
              <a:rPr lang="en-US" dirty="0"/>
              <a:t>Clinical Info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https://clinicalinfo.gov</a:t>
            </a:r>
          </a:p>
        </p:txBody>
      </p:sp>
      <p:sp>
        <p:nvSpPr>
          <p:cNvPr id="268" name="Google Shape;268;p29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 txBox="1">
            <a:spLocks noGrp="1"/>
          </p:cNvSpPr>
          <p:nvPr>
            <p:ph type="title"/>
          </p:nvPr>
        </p:nvSpPr>
        <p:spPr>
          <a:xfrm>
            <a:off x="3057117" y="1401391"/>
            <a:ext cx="853217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4"/>
              </a:buClr>
              <a:buSzPts val="3200"/>
            </a:pPr>
            <a:r>
              <a:rPr lang="en-US" sz="3200" dirty="0"/>
              <a:t>About This Slide Set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274" name="Google Shape;274;p30"/>
          <p:cNvSpPr txBox="1">
            <a:spLocks noGrp="1"/>
          </p:cNvSpPr>
          <p:nvPr>
            <p:ph type="body" idx="4294967295"/>
          </p:nvPr>
        </p:nvSpPr>
        <p:spPr>
          <a:xfrm>
            <a:off x="3057118" y="2375446"/>
            <a:ext cx="8133686" cy="298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Clr>
                <a:schemeClr val="lt1"/>
              </a:buClr>
              <a:buSzPts val="2200"/>
              <a:buNone/>
            </a:pPr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presentation was prepared by Susa Coffey, MD, for the AETC National Resource Center in March 2020 and updated in April 2023.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1640"/>
              </a:spcBef>
              <a:buClr>
                <a:schemeClr val="lt1"/>
              </a:buClr>
              <a:buSzPts val="2200"/>
              <a:buNone/>
            </a:pPr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the AETC NCRC website for the most current version: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1640"/>
              </a:spcBef>
              <a:buClr>
                <a:schemeClr val="accent2"/>
              </a:buClr>
              <a:buSzPts val="2200"/>
              <a:buNone/>
            </a:pPr>
            <a:r>
              <a:rPr lang="en-US" sz="24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https://aidsetc.org</a:t>
            </a:r>
            <a:endParaRPr lang="en-US" sz="2400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Outline</a:t>
            </a:r>
          </a:p>
        </p:txBody>
      </p:sp>
      <p:sp>
        <p:nvSpPr>
          <p:cNvPr id="81" name="Google Shape;81;p4"/>
          <p:cNvSpPr txBox="1">
            <a:spLocks noGrp="1"/>
          </p:cNvSpPr>
          <p:nvPr>
            <p:ph type="body" idx="11"/>
          </p:nvPr>
        </p:nvSpPr>
        <p:spPr/>
        <p:txBody>
          <a:bodyPr/>
          <a:lstStyle/>
          <a:p>
            <a:pPr lvl="1"/>
            <a:r>
              <a:rPr lang="en-US" dirty="0">
                <a:sym typeface="Arial"/>
              </a:rPr>
              <a:t>Definitions: virologic response</a:t>
            </a:r>
            <a:endParaRPr lang="en-US" dirty="0"/>
          </a:p>
          <a:p>
            <a:pPr lvl="1"/>
            <a:r>
              <a:rPr lang="en-US" dirty="0">
                <a:sym typeface="Arial"/>
              </a:rPr>
              <a:t>Causes of virologic failure (VF)</a:t>
            </a:r>
            <a:endParaRPr lang="en-US" dirty="0"/>
          </a:p>
          <a:p>
            <a:pPr lvl="1"/>
            <a:r>
              <a:rPr lang="en-US" dirty="0">
                <a:sym typeface="Arial"/>
              </a:rPr>
              <a:t>Management of VF</a:t>
            </a:r>
            <a:endParaRPr lang="en-US" dirty="0"/>
          </a:p>
          <a:p>
            <a:pPr lvl="2"/>
            <a:r>
              <a:rPr lang="en-US" dirty="0"/>
              <a:t>Clinical scenarios</a:t>
            </a:r>
          </a:p>
          <a:p>
            <a:pPr lvl="1"/>
            <a:r>
              <a:rPr lang="en-US" dirty="0">
                <a:sym typeface="Arial"/>
              </a:rPr>
              <a:t>Optimizing ART in setting of virologic suppression (VS)</a:t>
            </a:r>
            <a:endParaRPr lang="en-US" dirty="0"/>
          </a:p>
          <a:p>
            <a:pPr lvl="1"/>
            <a:r>
              <a:rPr lang="en-US" dirty="0">
                <a:sym typeface="Arial"/>
              </a:rPr>
              <a:t>Discontinuation or interruption of ART</a:t>
            </a:r>
            <a:endParaRPr lang="en-US" dirty="0"/>
          </a:p>
          <a:p>
            <a:pPr lvl="1"/>
            <a:r>
              <a:rPr lang="en-US" dirty="0">
                <a:sym typeface="Arial"/>
              </a:rPr>
              <a:t>Poor CD4 recovery and persistent inflammation despite VS</a:t>
            </a:r>
          </a:p>
          <a:p>
            <a:pPr lvl="0"/>
            <a:endParaRPr lang="en-US" dirty="0">
              <a:sym typeface="Arial"/>
            </a:endParaRPr>
          </a:p>
        </p:txBody>
      </p:sp>
      <p:sp>
        <p:nvSpPr>
          <p:cNvPr id="82" name="Google Shape;82;p4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Treatment-Experienced Patients</a:t>
            </a:r>
          </a:p>
        </p:txBody>
      </p:sp>
      <p:sp>
        <p:nvSpPr>
          <p:cNvPr id="88" name="Google Shape;88;p5"/>
          <p:cNvSpPr txBox="1">
            <a:spLocks noGrp="1"/>
          </p:cNvSpPr>
          <p:nvPr>
            <p:ph type="body" idx="11"/>
          </p:nvPr>
        </p:nvSpPr>
        <p:spPr>
          <a:xfrm>
            <a:off x="623888" y="2141538"/>
            <a:ext cx="9615487" cy="2986087"/>
          </a:xfrm>
        </p:spPr>
        <p:txBody>
          <a:bodyPr/>
          <a:lstStyle/>
          <a:p>
            <a:pPr lvl="1"/>
            <a:r>
              <a:rPr lang="en-US" dirty="0">
                <a:sym typeface="Arial"/>
              </a:rPr>
              <a:t>The recommended initial ARV regimens should achieve and maintain HIV suppression to below the lower level of detection (LLOD) of HIV RNA assays</a:t>
            </a:r>
          </a:p>
          <a:p>
            <a:pPr lvl="1"/>
            <a:r>
              <a:rPr lang="en-US" dirty="0">
                <a:sym typeface="Arial"/>
              </a:rPr>
              <a:t>Virologic rebound or failure of virologic suppression often results in resistance mutations to one or more of the ARVs in the regimen</a:t>
            </a:r>
            <a:endParaRPr lang="en-US" dirty="0"/>
          </a:p>
          <a:p>
            <a:pPr lvl="1"/>
            <a:r>
              <a:rPr lang="en-US" dirty="0">
                <a:sym typeface="Arial"/>
              </a:rPr>
              <a:t>Assessment and management of patients with extensive ART resistance is complex: expert consultation is recommended</a:t>
            </a:r>
          </a:p>
          <a:p>
            <a:pPr lvl="2"/>
            <a:endParaRPr lang="en-US" dirty="0">
              <a:sym typeface="Arial"/>
            </a:endParaRPr>
          </a:p>
        </p:txBody>
      </p:sp>
      <p:sp>
        <p:nvSpPr>
          <p:cNvPr id="89" name="Google Shape;89;p5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Virologic Response, Definitions </a:t>
            </a:r>
            <a:r>
              <a:rPr lang="en-US" sz="1600" dirty="0"/>
              <a:t>(1)</a:t>
            </a:r>
            <a:endParaRPr lang="en-US" dirty="0"/>
          </a:p>
        </p:txBody>
      </p:sp>
      <p:sp>
        <p:nvSpPr>
          <p:cNvPr id="95" name="Google Shape;95;p6"/>
          <p:cNvSpPr txBox="1">
            <a:spLocks noGrp="1"/>
          </p:cNvSpPr>
          <p:nvPr>
            <p:ph type="body" sz="quarter" idx="11"/>
          </p:nvPr>
        </p:nvSpPr>
        <p:spPr>
          <a:xfrm>
            <a:off x="623889" y="2141308"/>
            <a:ext cx="5248592" cy="3987943"/>
          </a:xfrm>
        </p:spPr>
        <p:txBody>
          <a:bodyPr/>
          <a:lstStyle/>
          <a:p>
            <a:pPr lvl="0"/>
            <a:r>
              <a:rPr lang="en-US" b="1" dirty="0"/>
              <a:t>Virologic suppression (VS):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Confirmed HIV RNA below LLOD (</a:t>
            </a:r>
            <a:r>
              <a:rPr lang="en-US" dirty="0" err="1"/>
              <a:t>eg</a:t>
            </a:r>
            <a:r>
              <a:rPr lang="en-US" dirty="0"/>
              <a:t>, &lt;50 copies/mL)</a:t>
            </a:r>
          </a:p>
          <a:p>
            <a:pPr lvl="0">
              <a:spcBef>
                <a:spcPts val="1200"/>
              </a:spcBef>
            </a:pPr>
            <a:r>
              <a:rPr lang="en-US" b="1" dirty="0"/>
              <a:t>Virologic failure (VF):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Inability to achieve or maintain HIV RNA &lt;200 copies/mL </a:t>
            </a:r>
          </a:p>
          <a:p>
            <a:pPr lvl="0"/>
            <a:endParaRPr lang="en-US" dirty="0"/>
          </a:p>
        </p:txBody>
      </p:sp>
      <p:sp>
        <p:nvSpPr>
          <p:cNvPr id="99" name="Google Shape;99;p6"/>
          <p:cNvSpPr txBox="1"/>
          <p:nvPr/>
        </p:nvSpPr>
        <p:spPr>
          <a:xfrm>
            <a:off x="8155040" y="1903763"/>
            <a:ext cx="274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Viral suppression</a:t>
            </a:r>
            <a:endParaRPr sz="1600" b="1" dirty="0"/>
          </a:p>
        </p:txBody>
      </p:sp>
      <p:pic>
        <p:nvPicPr>
          <p:cNvPr id="13" name="Google Shape;96;p6" descr="chart showing how viral load falls over time to below levels of detection" title="viral suppression"/>
          <p:cNvPicPr preferRelativeResize="0">
            <a:picLocks noGrp="1"/>
          </p:cNvPicPr>
          <p:nvPr>
            <p:ph type="pic" sz="quarter" idx="12"/>
          </p:nvPr>
        </p:nvPicPr>
        <p:blipFill rotWithShape="1">
          <a:blip r:embed="rId3">
            <a:alphaModFix/>
          </a:blip>
          <a:srcRect l="3100" r="3100"/>
          <a:stretch/>
        </p:blipFill>
        <p:spPr>
          <a:xfrm>
            <a:off x="6405805" y="2352844"/>
            <a:ext cx="5041900" cy="29876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6"/>
          <p:cNvSpPr txBox="1"/>
          <p:nvPr/>
        </p:nvSpPr>
        <p:spPr>
          <a:xfrm>
            <a:off x="7283938" y="5374720"/>
            <a:ext cx="416376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Graphic: National HIV Curriculum, hiv.uw.edu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909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6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 txBox="1">
            <a:spLocks noGrp="1"/>
          </p:cNvSpPr>
          <p:nvPr>
            <p:ph type="title"/>
          </p:nvPr>
        </p:nvSpPr>
        <p:spPr>
          <a:xfrm>
            <a:off x="623297" y="1274944"/>
            <a:ext cx="10512425" cy="648915"/>
          </a:xfrm>
        </p:spPr>
        <p:txBody>
          <a:bodyPr/>
          <a:lstStyle/>
          <a:p>
            <a:pPr lvl="0"/>
            <a:r>
              <a:rPr lang="en-US" dirty="0"/>
              <a:t>Virologic Response, Definitions </a:t>
            </a:r>
            <a:r>
              <a:rPr lang="en-US" sz="1600" dirty="0"/>
              <a:t>(2)</a:t>
            </a:r>
            <a:endParaRPr lang="en-US" dirty="0"/>
          </a:p>
        </p:txBody>
      </p:sp>
      <p:sp>
        <p:nvSpPr>
          <p:cNvPr id="105" name="Google Shape;105;p7"/>
          <p:cNvSpPr txBox="1">
            <a:spLocks noGrp="1"/>
          </p:cNvSpPr>
          <p:nvPr>
            <p:ph type="body" sz="quarter" idx="11"/>
          </p:nvPr>
        </p:nvSpPr>
        <p:spPr>
          <a:xfrm>
            <a:off x="623889" y="2141308"/>
            <a:ext cx="6116026" cy="2986087"/>
          </a:xfrm>
        </p:spPr>
        <p:txBody>
          <a:bodyPr/>
          <a:lstStyle/>
          <a:p>
            <a:pPr lvl="0"/>
            <a:r>
              <a:rPr lang="en-US" sz="2000" b="1" dirty="0"/>
              <a:t>Incomplete virologic response</a:t>
            </a:r>
            <a:r>
              <a:rPr lang="en-US" sz="2000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Decrease in VL but lack of VS to &lt;200 copies/mL after 24 weeks on ART</a:t>
            </a:r>
          </a:p>
          <a:p>
            <a:pPr lvl="0"/>
            <a:r>
              <a:rPr lang="en-US" sz="2000" b="1" dirty="0"/>
              <a:t>Virologic rebound</a:t>
            </a:r>
            <a:r>
              <a:rPr lang="en-US" sz="20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Confirmed HIV RNA ≥200 copies/mL after VS</a:t>
            </a:r>
          </a:p>
          <a:p>
            <a:pPr lvl="0"/>
            <a:r>
              <a:rPr lang="en-US" sz="2000" b="1" dirty="0"/>
              <a:t>Virologic blip</a:t>
            </a:r>
            <a:r>
              <a:rPr lang="en-US" sz="20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An isolated detectable HIV RNA level </a:t>
            </a:r>
            <a:br>
              <a:rPr lang="en-US" sz="2000" dirty="0"/>
            </a:br>
            <a:r>
              <a:rPr lang="en-US" sz="2000" dirty="0"/>
              <a:t>followed by a return to VS</a:t>
            </a:r>
          </a:p>
          <a:p>
            <a:pPr lvl="0"/>
            <a:r>
              <a:rPr lang="en-US" sz="2000" b="1" dirty="0"/>
              <a:t>Low-level viremia</a:t>
            </a:r>
            <a:r>
              <a:rPr lang="en-US" sz="20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Detectable HIV RNA &lt;200 copies/mL</a:t>
            </a:r>
          </a:p>
        </p:txBody>
      </p:sp>
      <p:grpSp>
        <p:nvGrpSpPr>
          <p:cNvPr id="2" name="Group 1" descr="chart showing virologic rebound" title="virologic rebound"/>
          <p:cNvGrpSpPr/>
          <p:nvPr/>
        </p:nvGrpSpPr>
        <p:grpSpPr>
          <a:xfrm>
            <a:off x="6950690" y="1023066"/>
            <a:ext cx="4858194" cy="1890566"/>
            <a:chOff x="6950690" y="1023066"/>
            <a:chExt cx="4858194" cy="1890566"/>
          </a:xfrm>
        </p:grpSpPr>
        <p:pic>
          <p:nvPicPr>
            <p:cNvPr id="107" name="Google Shape;107;p7" descr="chart showing how viral load falls over time to below levels of detection but then rising over time" title="virologic reboun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75708" y="1035244"/>
              <a:ext cx="3133176" cy="18783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7" descr="chart showing viral load levels falling below levels of detection but then rising over time to detectable levels" title="Virologic rebound"/>
            <p:cNvSpPr txBox="1"/>
            <p:nvPr/>
          </p:nvSpPr>
          <p:spPr>
            <a:xfrm>
              <a:off x="6950690" y="1023066"/>
              <a:ext cx="2115405" cy="61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/>
                <a:t>Virologic rebound</a:t>
              </a:r>
              <a:endParaRPr b="1" dirty="0"/>
            </a:p>
          </p:txBody>
        </p:sp>
      </p:grpSp>
      <p:grpSp>
        <p:nvGrpSpPr>
          <p:cNvPr id="3" name="Group 2" descr="chart showing a blip result" title="virologic blip"/>
          <p:cNvGrpSpPr/>
          <p:nvPr/>
        </p:nvGrpSpPr>
        <p:grpSpPr>
          <a:xfrm>
            <a:off x="7060730" y="2911651"/>
            <a:ext cx="4804980" cy="1843305"/>
            <a:chOff x="7060730" y="2911651"/>
            <a:chExt cx="4804980" cy="1843305"/>
          </a:xfrm>
        </p:grpSpPr>
        <p:pic>
          <p:nvPicPr>
            <p:cNvPr id="106" name="Google Shape;106;p7" descr="chart showing a single detectable value among results below detectable." title="virologic blip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18882" y="2947582"/>
              <a:ext cx="3246828" cy="180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7" descr="chart showing a single detectable HIV RNA level when test values before and after are undetectable" title="Virologic blip"/>
            <p:cNvSpPr txBox="1"/>
            <p:nvPr/>
          </p:nvSpPr>
          <p:spPr>
            <a:xfrm>
              <a:off x="7060730" y="2911651"/>
              <a:ext cx="1504012" cy="439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/>
                <a:t>Virologic blip</a:t>
              </a:r>
              <a:endParaRPr b="1" dirty="0"/>
            </a:p>
          </p:txBody>
        </p:sp>
      </p:grpSp>
      <p:grpSp>
        <p:nvGrpSpPr>
          <p:cNvPr id="4" name="Group 3" descr="chart showing low level viremia with low detectable levels" title="Low-level viremia"/>
          <p:cNvGrpSpPr/>
          <p:nvPr/>
        </p:nvGrpSpPr>
        <p:grpSpPr>
          <a:xfrm>
            <a:off x="6899408" y="4762738"/>
            <a:ext cx="5001535" cy="1841744"/>
            <a:chOff x="6899408" y="4762738"/>
            <a:chExt cx="5001535" cy="1841744"/>
          </a:xfrm>
        </p:grpSpPr>
        <p:pic>
          <p:nvPicPr>
            <p:cNvPr id="108" name="Google Shape;108;p7" descr="chart showing how viral load falls over time to levels less than 200 copies/mL but above &#10;50 copies/mL in multiple test over time" title="low-level viremia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649318" y="4762738"/>
              <a:ext cx="3251625" cy="18417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7"/>
            <p:cNvSpPr txBox="1"/>
            <p:nvPr/>
          </p:nvSpPr>
          <p:spPr>
            <a:xfrm>
              <a:off x="6899408" y="4788906"/>
              <a:ext cx="1940488" cy="375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/>
                <a:t>Low-level viremia</a:t>
              </a:r>
              <a:endParaRPr b="1" dirty="0"/>
            </a:p>
          </p:txBody>
        </p:sp>
      </p:grpSp>
      <p:sp>
        <p:nvSpPr>
          <p:cNvPr id="109" name="Google Shape;109;p7"/>
          <p:cNvSpPr txBox="1"/>
          <p:nvPr/>
        </p:nvSpPr>
        <p:spPr>
          <a:xfrm>
            <a:off x="9142844" y="6538912"/>
            <a:ext cx="4163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Graphics: National HIV Curriculum, hiv.uw.edu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909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7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Causes of Virologic Failure (VF) </a:t>
            </a:r>
            <a:r>
              <a:rPr lang="en-US" sz="1600" dirty="0"/>
              <a:t>(1)</a:t>
            </a:r>
            <a:endParaRPr lang="en-US" dirty="0"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sz="quarter" idx="11"/>
          </p:nvPr>
        </p:nvSpPr>
        <p:spPr>
          <a:xfrm>
            <a:off x="623889" y="2141307"/>
            <a:ext cx="10991762" cy="4144435"/>
          </a:xfrm>
        </p:spPr>
        <p:txBody>
          <a:bodyPr numCol="2"/>
          <a:lstStyle/>
          <a:p>
            <a:r>
              <a:rPr lang="en-US" dirty="0"/>
              <a:t>Most common: suboptimal adherence, ARV intolerance; also transmitted drug resistance</a:t>
            </a:r>
          </a:p>
          <a:p>
            <a:r>
              <a:rPr lang="en-US" dirty="0"/>
              <a:t>Patient/adherence-related factors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Comorbidities that affect adherence (</a:t>
            </a:r>
            <a:r>
              <a:rPr lang="en-US" dirty="0" err="1"/>
              <a:t>eg</a:t>
            </a:r>
            <a:r>
              <a:rPr lang="en-US" dirty="0"/>
              <a:t>, substance abuse, psychiatric or neurocognitive issues)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Unstable housing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Missed clinic appointments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Interruptions in access to ART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Cost/affordability of ARVs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Adverse drug effects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High pill burden, dosing frequency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  <p:sp>
        <p:nvSpPr>
          <p:cNvPr id="120" name="Google Shape;120;p8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Causes of Virologic Failure (VF) </a:t>
            </a:r>
            <a:r>
              <a:rPr lang="en-US" sz="1600" dirty="0"/>
              <a:t>(2)</a:t>
            </a:r>
            <a:endParaRPr lang="en-US" dirty="0"/>
          </a:p>
        </p:txBody>
      </p:sp>
      <p:sp>
        <p:nvSpPr>
          <p:cNvPr id="126" name="Google Shape;126;p9"/>
          <p:cNvSpPr txBox="1"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/>
              <a:t>HIV-related factors</a:t>
            </a:r>
          </a:p>
          <a:p>
            <a:r>
              <a:rPr lang="en-US" dirty="0"/>
              <a:t>Transmitted or acquired </a:t>
            </a:r>
            <a:br>
              <a:rPr lang="en-US" dirty="0"/>
            </a:br>
            <a:r>
              <a:rPr lang="en-US" dirty="0"/>
              <a:t>resistance mutations</a:t>
            </a:r>
          </a:p>
          <a:p>
            <a:r>
              <a:rPr lang="en-US" dirty="0"/>
              <a:t>Prior treatment failure</a:t>
            </a:r>
          </a:p>
          <a:p>
            <a:r>
              <a:rPr lang="en-US" dirty="0"/>
              <a:t>Higher pretreatment HIV RNA (depending on the ART regimen)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 indent="-228600">
              <a:lnSpc>
                <a:spcPct val="80000"/>
              </a:lnSpc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n-US" sz="24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ARV regimen-related factors</a:t>
            </a:r>
            <a:endParaRPr lang="en-US" dirty="0"/>
          </a:p>
          <a:p>
            <a:pPr lvl="0" indent="-228600">
              <a:lnSpc>
                <a:spcPct val="80000"/>
              </a:lnSpc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lang="en-US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640080" lvl="1" indent="-347472">
              <a:lnSpc>
                <a:spcPct val="80000"/>
              </a:lnSpc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Pharmacokinetic problems</a:t>
            </a:r>
            <a:endParaRPr lang="en-US" dirty="0"/>
          </a:p>
          <a:p>
            <a:pPr marL="640080" lvl="1" indent="-347472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Suboptimal ARV potency</a:t>
            </a:r>
            <a:endParaRPr lang="en-US" dirty="0"/>
          </a:p>
          <a:p>
            <a:pPr marL="640080" lvl="1" indent="-347472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Low genetic barrier to resistance</a:t>
            </a:r>
            <a:endParaRPr lang="en-US" dirty="0"/>
          </a:p>
          <a:p>
            <a:pPr marL="640080" lvl="1" indent="-347472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Prior exposure to </a:t>
            </a:r>
            <a:r>
              <a:rPr lang="en-US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nonsuppressive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b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regimens </a:t>
            </a:r>
            <a:endParaRPr lang="en-US" dirty="0"/>
          </a:p>
          <a:p>
            <a:pPr marL="640080" lvl="1" indent="-347472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Food requirements</a:t>
            </a:r>
            <a:endParaRPr lang="en-US" dirty="0"/>
          </a:p>
          <a:p>
            <a:pPr marL="640080" lvl="1" indent="-347472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Drug-drug interactions with </a:t>
            </a:r>
            <a:b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concomitant medications</a:t>
            </a:r>
            <a:endParaRPr lang="en-US" dirty="0"/>
          </a:p>
          <a:p>
            <a:pPr marL="640080" lvl="1" indent="-347472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Prescription errors</a:t>
            </a:r>
            <a:endParaRPr lang="en-US" dirty="0"/>
          </a:p>
          <a:p>
            <a:pPr lvl="0" indent="-11049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endParaRPr lang="en-US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20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en-US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  <p:sp>
        <p:nvSpPr>
          <p:cNvPr id="128" name="Google Shape;128;p9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itle slide master">
  <a:themeElements>
    <a:clrScheme name="AETC">
      <a:dk1>
        <a:srgbClr val="222222"/>
      </a:dk1>
      <a:lt1>
        <a:srgbClr val="FFFFFF"/>
      </a:lt1>
      <a:dk2>
        <a:srgbClr val="1C3768"/>
      </a:dk2>
      <a:lt2>
        <a:srgbClr val="D6D6D6"/>
      </a:lt2>
      <a:accent1>
        <a:srgbClr val="F1A21F"/>
      </a:accent1>
      <a:accent2>
        <a:srgbClr val="8F3E97"/>
      </a:accent2>
      <a:accent3>
        <a:srgbClr val="1EB24B"/>
      </a:accent3>
      <a:accent4>
        <a:srgbClr val="0054A6"/>
      </a:accent4>
      <a:accent5>
        <a:srgbClr val="F37520"/>
      </a:accent5>
      <a:accent6>
        <a:srgbClr val="D6201A"/>
      </a:accent6>
      <a:hlink>
        <a:srgbClr val="478FCC"/>
      </a:hlink>
      <a:folHlink>
        <a:srgbClr val="677983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66D4F21C-4CC7-4B99-911F-1397D5DDA952}"/>
    </a:ext>
  </a:extLst>
</a:theme>
</file>

<file path=ppt/theme/theme2.xml><?xml version="1.0" encoding="utf-8"?>
<a:theme xmlns:a="http://schemas.openxmlformats.org/drawingml/2006/main" name="1_Content slide master">
  <a:themeElements>
    <a:clrScheme name="AETC">
      <a:dk1>
        <a:srgbClr val="222222"/>
      </a:dk1>
      <a:lt1>
        <a:srgbClr val="FFFFFF"/>
      </a:lt1>
      <a:dk2>
        <a:srgbClr val="1C3768"/>
      </a:dk2>
      <a:lt2>
        <a:srgbClr val="D6D6D6"/>
      </a:lt2>
      <a:accent1>
        <a:srgbClr val="F1A21F"/>
      </a:accent1>
      <a:accent2>
        <a:srgbClr val="8F3E97"/>
      </a:accent2>
      <a:accent3>
        <a:srgbClr val="1EB24B"/>
      </a:accent3>
      <a:accent4>
        <a:srgbClr val="0054A6"/>
      </a:accent4>
      <a:accent5>
        <a:srgbClr val="F37520"/>
      </a:accent5>
      <a:accent6>
        <a:srgbClr val="D6201A"/>
      </a:accent6>
      <a:hlink>
        <a:srgbClr val="478FCC"/>
      </a:hlink>
      <a:folHlink>
        <a:srgbClr val="6779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AAEFD5DC-9035-4813-8A0E-EC38CB819052}"/>
    </a:ext>
  </a:extLst>
</a:theme>
</file>

<file path=ppt/theme/theme3.xml><?xml version="1.0" encoding="utf-8"?>
<a:theme xmlns:a="http://schemas.openxmlformats.org/drawingml/2006/main" name="4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F414B27C-141C-4C9D-957D-E30843F1F084}"/>
    </a:ext>
  </a:extLst>
</a:theme>
</file>

<file path=ppt/theme/theme4.xml><?xml version="1.0" encoding="utf-8"?>
<a:theme xmlns:a="http://schemas.openxmlformats.org/drawingml/2006/main" name="7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C2146559-8DBB-4E73-934E-71DC4F6D685C}"/>
    </a:ext>
  </a:extLst>
</a:theme>
</file>

<file path=ppt/theme/theme5.xml><?xml version="1.0" encoding="utf-8"?>
<a:theme xmlns:a="http://schemas.openxmlformats.org/drawingml/2006/main" name="8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403B1CFD-D852-4CF1-AF3B-548C7F26C80A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E52367AE689248AFFD0091572BDB88" ma:contentTypeVersion="14" ma:contentTypeDescription="Create a new document." ma:contentTypeScope="" ma:versionID="2b9d0a2bdf6c986289793e05f2a5c1d1">
  <xsd:schema xmlns:xsd="http://www.w3.org/2001/XMLSchema" xmlns:xs="http://www.w3.org/2001/XMLSchema" xmlns:p="http://schemas.microsoft.com/office/2006/metadata/properties" xmlns:ns3="521c2605-8e35-4fbe-8dc2-4112a269f1c5" xmlns:ns4="c5d47b74-024e-4158-89e7-7860ce05c586" targetNamespace="http://schemas.microsoft.com/office/2006/metadata/properties" ma:root="true" ma:fieldsID="7a2757df3f0e17b5c15862fc5b726c58" ns3:_="" ns4:_="">
    <xsd:import namespace="521c2605-8e35-4fbe-8dc2-4112a269f1c5"/>
    <xsd:import namespace="c5d47b74-024e-4158-89e7-7860ce05c5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DateTaken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c2605-8e35-4fbe-8dc2-4112a269f1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47b74-024e-4158-89e7-7860ce05c58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947837-C6A9-41A9-916B-0879D529DE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20A74F-5553-4CBE-BADA-A4B4F3B1B3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1c2605-8e35-4fbe-8dc2-4112a269f1c5"/>
    <ds:schemaRef ds:uri="c5d47b74-024e-4158-89e7-7860ce05c5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4B9FE7-C1CD-449F-A8D0-AF7FBB2CB709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521c2605-8e35-4fbe-8dc2-4112a269f1c5"/>
    <ds:schemaRef ds:uri="c5d47b74-024e-4158-89e7-7860ce05c58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2719</Words>
  <Application>Microsoft Office PowerPoint</Application>
  <PresentationFormat>Custom</PresentationFormat>
  <Paragraphs>277</Paragraphs>
  <Slides>37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Calibri</vt:lpstr>
      <vt:lpstr>Noto Sans Symbols</vt:lpstr>
      <vt:lpstr>STIXGeneral-Regular</vt:lpstr>
      <vt:lpstr>System Font Regular</vt:lpstr>
      <vt:lpstr>Wingdings</vt:lpstr>
      <vt:lpstr>Title slide master</vt:lpstr>
      <vt:lpstr>1_Content slide master</vt:lpstr>
      <vt:lpstr>4_Custom Design</vt:lpstr>
      <vt:lpstr>7_Custom Design</vt:lpstr>
      <vt:lpstr>8_Custom Design</vt:lpstr>
      <vt:lpstr>Management of  Treatment-Experienced Patients </vt:lpstr>
      <vt:lpstr>About This Presentation</vt:lpstr>
      <vt:lpstr>Guidelines for the Use of Antiretroviral Agents in  HIV-1-Infected Adults and Adolescents</vt:lpstr>
      <vt:lpstr>Outline</vt:lpstr>
      <vt:lpstr>Treatment-Experienced Patients</vt:lpstr>
      <vt:lpstr>Virologic Response, Definitions (1)</vt:lpstr>
      <vt:lpstr>Virologic Response, Definitions (2)</vt:lpstr>
      <vt:lpstr>Causes of Virologic Failure (VF) (1)</vt:lpstr>
      <vt:lpstr>Causes of Virologic Failure (VF) (2)</vt:lpstr>
      <vt:lpstr>Managing Patients with VF (1)</vt:lpstr>
      <vt:lpstr>Managing Patients with VF (2)</vt:lpstr>
      <vt:lpstr>Managing Patients with VF (3)</vt:lpstr>
      <vt:lpstr>Persons of Childbearing Potential</vt:lpstr>
      <vt:lpstr>Managing VF: Level of Viremia (1)</vt:lpstr>
      <vt:lpstr>Managing VF: Level of Viremia (2) </vt:lpstr>
      <vt:lpstr>Managing VF, Clinical Scenarios:  Failure of 1st ART Regimen - INSTI + 2 NRTIs</vt:lpstr>
      <vt:lpstr>Managing VF, Clinical Scenarios:  Failure of 1st ART Regimen (2) - NNRTI +  2 NRTIs</vt:lpstr>
      <vt:lpstr>Managing VF, Clinical Scenarios:  Failure of 1st ART Regimen (3) - Boosted PI + 2 NRTIs</vt:lpstr>
      <vt:lpstr>Managing VF, Clinical Scenarios:  Failure of 2nd (or subsequent) ART Regimen –  ARV resistance but active ARV options</vt:lpstr>
      <vt:lpstr>Managing VF, Clinical Scenarios:  Failure of 2nd (or subsequent) ART Regimen –  Multiple or extensive resistance and few ARV options </vt:lpstr>
      <vt:lpstr>Managing VF, Clinical Scenarios:  Suspected ARV Resistance but Limited/Incomplete  ARV and Resistance History - Unknown</vt:lpstr>
      <vt:lpstr>Optimizing ART in Setting of Virologic Suppression (VS)</vt:lpstr>
      <vt:lpstr>Optimizing ART in Setting of Virologic Suppression (VS) (2) </vt:lpstr>
      <vt:lpstr>Optimizing ART in Setting of Virologic Suppression (VS) (3) </vt:lpstr>
      <vt:lpstr>Optimizing ART in Setting of Virologic Suppression (VS) (4) </vt:lpstr>
      <vt:lpstr>Optimizing ART in Setting of Virologic Suppression (VS) (5) </vt:lpstr>
      <vt:lpstr>Discontinuation or Interruption of ART</vt:lpstr>
      <vt:lpstr>Discontinuation or Interruption of ART: Short-term interruptions (days-weeks) </vt:lpstr>
      <vt:lpstr>Discontinuation or Interruption of ART:  Planned long-term interruptions  </vt:lpstr>
      <vt:lpstr>Discontinuation or Interruption of ART: Long-acting ARVs</vt:lpstr>
      <vt:lpstr>Poor CD4 Recovery and Persistent Inflammation  Despite Viral Suppression</vt:lpstr>
      <vt:lpstr>Poor CD4 Recovery Despite VS</vt:lpstr>
      <vt:lpstr>Poor CD4 Recovery Despite VS: Management</vt:lpstr>
      <vt:lpstr>Persistent Immune Activation and Inflammation Despite VS (1)</vt:lpstr>
      <vt:lpstr>Persistent Immune Activation and Inflammation Despite VS (2)</vt:lpstr>
      <vt:lpstr>Websites to Access the Guidelines</vt:lpstr>
      <vt:lpstr>About This Slide 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 Treatment-Experienced Patients</dc:title>
  <dc:creator>scoffey@php.ucsf.edu</dc:creator>
  <cp:lastModifiedBy>Mandel, Nicole</cp:lastModifiedBy>
  <cp:revision>41</cp:revision>
  <dcterms:created xsi:type="dcterms:W3CDTF">2020-05-18T19:43:00Z</dcterms:created>
  <dcterms:modified xsi:type="dcterms:W3CDTF">2023-04-28T23:08:49Z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0x0101001BE52367AE689248AFFD0091572BDB88</vt:lpwstr>
  </property>
</Properties>
</file>