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3" r:id="rId2"/>
    <p:sldMasterId id="2147483671" r:id="rId3"/>
    <p:sldMasterId id="2147483673" r:id="rId4"/>
    <p:sldMasterId id="2147483675" r:id="rId5"/>
  </p:sldMasterIdLst>
  <p:notesMasterIdLst>
    <p:notesMasterId r:id="rId31"/>
  </p:notesMasterIdLst>
  <p:sldIdLst>
    <p:sldId id="256" r:id="rId6"/>
    <p:sldId id="257" r:id="rId7"/>
    <p:sldId id="258" r:id="rId8"/>
    <p:sldId id="259" r:id="rId9"/>
    <p:sldId id="260" r:id="rId10"/>
    <p:sldId id="28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x="12188825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4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4" roundtripDataSignature="AMtx7mggNni1EfVsrVjJ0z+CLR5ZxnLm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61"/>
    <p:restoredTop sz="94694"/>
  </p:normalViewPr>
  <p:slideViewPr>
    <p:cSldViewPr snapToGrid="0">
      <p:cViewPr varScale="1">
        <p:scale>
          <a:sx n="133" d="100"/>
          <a:sy n="133" d="100"/>
        </p:scale>
        <p:origin x="150" y="306"/>
      </p:cViewPr>
      <p:guideLst>
        <p:guide orient="horz" pos="1080"/>
        <p:guide pos="3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customschemas.google.com/relationships/presentationmetadata" Target="meta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7003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8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09" name="Google Shape;109;p8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">
    <p:bg>
      <p:bgPr>
        <a:gradFill>
          <a:gsLst>
            <a:gs pos="17000">
              <a:schemeClr val="tx2">
                <a:lumMod val="75000"/>
              </a:schemeClr>
            </a:gs>
            <a:gs pos="100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ctrTitle"/>
          </p:nvPr>
        </p:nvSpPr>
        <p:spPr>
          <a:xfrm>
            <a:off x="2954085" y="2209800"/>
            <a:ext cx="8644782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200" b="0" i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ubtitle or 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2948377" y="3667797"/>
            <a:ext cx="6955204" cy="49564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399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or Presenter Name</a:t>
            </a:r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CD1522D8-D85B-114D-BA65-311E6510E5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8377" y="4170959"/>
            <a:ext cx="6955204" cy="49564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399" b="0" i="0">
                <a:solidFill>
                  <a:srgbClr val="8096B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Left margin ribbon image">
            <a:extLst>
              <a:ext uri="{FF2B5EF4-FFF2-40B4-BE49-F238E27FC236}">
                <a16:creationId xmlns:a16="http://schemas.microsoft.com/office/drawing/2014/main" id="{159CB8F6-BEFA-E843-AF63-904C612DB8E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sp>
        <p:nvSpPr>
          <p:cNvPr id="8" name="Red rule">
            <a:extLst>
              <a:ext uri="{FF2B5EF4-FFF2-40B4-BE49-F238E27FC236}">
                <a16:creationId xmlns:a16="http://schemas.microsoft.com/office/drawing/2014/main" id="{E58C2001-4BAA-F641-9C90-15743A761429}"/>
              </a:ext>
            </a:extLst>
          </p:cNvPr>
          <p:cNvSpPr/>
          <p:nvPr/>
        </p:nvSpPr>
        <p:spPr>
          <a:xfrm>
            <a:off x="3036871" y="3322457"/>
            <a:ext cx="8532178" cy="609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487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28" y="5435912"/>
            <a:ext cx="4880254" cy="105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9833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80FB0A0-DED7-EC46-8193-BC335733C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16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8432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7AF4BD8-D702-6942-998E-7220E810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7356" y="2691246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5785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2F913A3-B7A0-6B40-AD6C-96F6219B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20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35273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">
  <p:cSld name="1_Presentation title slide">
    <p:bg>
      <p:bgPr>
        <a:gradFill>
          <a:gsLst>
            <a:gs pos="0">
              <a:srgbClr val="15294E"/>
            </a:gs>
            <a:gs pos="17000">
              <a:srgbClr val="15294E"/>
            </a:gs>
            <a:gs pos="100000">
              <a:schemeClr val="accent4"/>
            </a:gs>
          </a:gsLst>
          <a:lin ang="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6"/>
          <p:cNvSpPr txBox="1">
            <a:spLocks noGrp="1"/>
          </p:cNvSpPr>
          <p:nvPr>
            <p:ph type="ctrTitle"/>
          </p:nvPr>
        </p:nvSpPr>
        <p:spPr>
          <a:xfrm>
            <a:off x="2954085" y="2209800"/>
            <a:ext cx="8644782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body" idx="1"/>
          </p:nvPr>
        </p:nvSpPr>
        <p:spPr>
          <a:xfrm>
            <a:off x="2948377" y="3667797"/>
            <a:ext cx="6955204" cy="49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582" algn="l" rtl="0"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3732"/>
              <a:buFont typeface="Arial"/>
              <a:buChar char="–"/>
              <a:defRPr sz="37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736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body" idx="2"/>
          </p:nvPr>
        </p:nvSpPr>
        <p:spPr>
          <a:xfrm>
            <a:off x="2948377" y="4170959"/>
            <a:ext cx="6955204" cy="49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582" algn="l" rtl="0"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3732"/>
              <a:buFont typeface="Arial"/>
              <a:buChar char="–"/>
              <a:defRPr sz="37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736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636381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content area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2141308"/>
            <a:ext cx="9614932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347472">
              <a:spcBef>
                <a:spcPts val="0"/>
              </a:spcBef>
              <a:spcAft>
                <a:spcPts val="600"/>
              </a:spcAft>
              <a:defRPr sz="2400">
                <a:latin typeface="+mn-lt"/>
              </a:defRPr>
            </a:lvl2pPr>
            <a:lvl3pPr marL="1024128" indent="-34747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481328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defRPr sz="2400">
                <a:latin typeface="+mn-lt"/>
              </a:defRPr>
            </a:lvl4pPr>
            <a:lvl5pPr marL="1828800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7668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lumn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2141308"/>
            <a:ext cx="5171439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1pPr>
            <a:lvl2pPr marL="514350" indent="-34607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2pPr>
            <a:lvl3pPr marL="68580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̶"/>
              <a:defRPr sz="2200">
                <a:latin typeface="+mn-lt"/>
              </a:defRPr>
            </a:lvl3pPr>
            <a:lvl4pPr marL="9144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­"/>
              <a:defRPr sz="2200">
                <a:latin typeface="+mn-lt"/>
              </a:defRPr>
            </a:lvl4pPr>
            <a:lvl5pPr marL="10287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lumn 2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5038" y="2141307"/>
            <a:ext cx="5171439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1pPr>
            <a:lvl2pPr marL="514350" indent="-34607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2pPr>
            <a:lvl3pPr marL="68580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̶"/>
              <a:defRPr sz="2200">
                <a:latin typeface="+mn-lt"/>
              </a:defRPr>
            </a:lvl3pPr>
            <a:lvl4pPr marL="9144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­"/>
              <a:defRPr sz="2200">
                <a:latin typeface="+mn-lt"/>
              </a:defRPr>
            </a:lvl4pPr>
            <a:lvl5pPr marL="10287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6855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lumn 1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297" y="2293706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lumn 2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7751" y="2293706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lumn 3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2205" y="2287060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53965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Column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297" y="2293705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Column 2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6979" y="2293703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Column 3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0661" y="2289975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Column 4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34343" y="2298548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79614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lumn 1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2141308"/>
            <a:ext cx="5248592" cy="2986087"/>
          </a:xfrm>
          <a:prstGeom prst="rect">
            <a:avLst/>
          </a:prstGeom>
        </p:spPr>
        <p:txBody>
          <a:bodyPr/>
          <a:lstStyle>
            <a:lvl1pPr marL="40005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347472">
              <a:spcBef>
                <a:spcPts val="0"/>
              </a:spcBef>
              <a:spcAft>
                <a:spcPts val="800"/>
              </a:spcAft>
              <a:defRPr sz="2400">
                <a:latin typeface="+mn-lt"/>
              </a:defRPr>
            </a:lvl2pPr>
            <a:lvl3pPr marL="971550" indent="-280988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371600" indent="-40005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System Font Regular"/>
              <a:buChar char="–"/>
              <a:defRPr sz="2400">
                <a:latin typeface="+mn-lt"/>
              </a:defRPr>
            </a:lvl4pPr>
            <a:lvl5pPr marL="17145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lumn 2 Picture">
            <a:extLst>
              <a:ext uri="{FF2B5EF4-FFF2-40B4-BE49-F238E27FC236}">
                <a16:creationId xmlns:a16="http://schemas.microsoft.com/office/drawing/2014/main" id="{FBAF9846-71DA-A44F-8AF9-87E1DDB943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4413" y="2143125"/>
            <a:ext cx="5041900" cy="2987675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5700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(behind picture)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">
            <a:extLst>
              <a:ext uri="{FF2B5EF4-FFF2-40B4-BE49-F238E27FC236}">
                <a16:creationId xmlns:a16="http://schemas.microsoft.com/office/drawing/2014/main" id="{E8EA923E-BC71-C347-8E04-0810876CF6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297" y="1371600"/>
            <a:ext cx="10938784" cy="4246879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7E01E1C4-2C84-CE47-85DB-593C82C0E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65289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paragraph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Area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9" y="2141308"/>
            <a:ext cx="9602630" cy="2986087"/>
          </a:xfrm>
          <a:prstGeom prst="rect">
            <a:avLst/>
          </a:prstGeom>
        </p:spPr>
        <p:txBody>
          <a:bodyPr/>
          <a:lstStyle>
            <a:lvl1pPr marL="11430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338328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latin typeface="+mn-lt"/>
              </a:defRPr>
            </a:lvl2pPr>
            <a:lvl3pPr marL="676656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latin typeface="+mn-lt"/>
              </a:defRPr>
            </a:lvl3pPr>
            <a:lvl4pPr marL="1133856"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  <a:defRPr sz="2200">
                <a:latin typeface="+mn-lt"/>
              </a:defRPr>
            </a:lvl4pPr>
            <a:lvl5pPr marL="1481328"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Tx/>
              <a:buNone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plain text styles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5539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02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fade/>
  </p:transition>
  <p:hf sldNum="0" hdr="0" ftr="0"/>
  <p:txStyles>
    <p:titleStyle>
      <a:lvl1pPr algn="ctr" defTabSz="121889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0F4FCDD2-5E10-224D-8C68-31BC1F67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387703"/>
            <a:ext cx="10794980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op bar"/>
          <p:cNvSpPr/>
          <p:nvPr/>
        </p:nvSpPr>
        <p:spPr>
          <a:xfrm>
            <a:off x="0" y="0"/>
            <a:ext cx="12188825" cy="728547"/>
          </a:xfrm>
          <a:prstGeom prst="rect">
            <a:avLst/>
          </a:prstGeom>
          <a:gradFill>
            <a:gsLst>
              <a:gs pos="23000">
                <a:schemeClr val="tx2">
                  <a:lumMod val="75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99" dirty="0"/>
          </a:p>
        </p:txBody>
      </p:sp>
      <p:sp>
        <p:nvSpPr>
          <p:cNvPr id="6" name="Slide Number Circle">
            <a:extLst>
              <a:ext uri="{FF2B5EF4-FFF2-40B4-BE49-F238E27FC236}">
                <a16:creationId xmlns:a16="http://schemas.microsoft.com/office/drawing/2014/main" id="{DC63F7F3-9642-BA4D-83B9-EB92AB17B872}"/>
              </a:ext>
            </a:extLst>
          </p:cNvPr>
          <p:cNvSpPr/>
          <p:nvPr/>
        </p:nvSpPr>
        <p:spPr>
          <a:xfrm>
            <a:off x="11613568" y="220765"/>
            <a:ext cx="307696" cy="3076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87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7B8C0E48-51A4-0042-B570-D9B72B6AACAE}"/>
              </a:ext>
            </a:extLst>
          </p:cNvPr>
          <p:cNvSpPr txBox="1"/>
          <p:nvPr/>
        </p:nvSpPr>
        <p:spPr>
          <a:xfrm>
            <a:off x="11565512" y="247655"/>
            <a:ext cx="4038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565D13D-210D-7741-99FD-FE938200C5BF}" type="slidenum">
              <a:rPr lang="en-US" sz="1050" b="1" smtClean="0">
                <a:solidFill>
                  <a:schemeClr val="bg1"/>
                </a:solidFill>
              </a:rPr>
              <a:t>‹#›</a:t>
            </a:fld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5" name="Date">
            <a:extLst>
              <a:ext uri="{FF2B5EF4-FFF2-40B4-BE49-F238E27FC236}">
                <a16:creationId xmlns:a16="http://schemas.microsoft.com/office/drawing/2014/main" id="{841C3474-27D8-8049-BB94-405BB23B8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299CBB-0A96-384D-8F83-D49F2DF8EA0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74960" y="5768853"/>
            <a:ext cx="1352120" cy="8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6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3466" kern="1200">
          <a:solidFill>
            <a:schemeClr val="accent6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218895" rtl="0" eaLnBrk="1" latinLnBrk="0" hangingPunct="1">
        <a:spcBef>
          <a:spcPct val="20000"/>
        </a:spcBef>
        <a:buFont typeface="Arial" pitchFamily="34" charset="0"/>
        <a:buNone/>
        <a:defRPr sz="3732" b="0" kern="1200">
          <a:solidFill>
            <a:schemeClr val="accent6"/>
          </a:solidFill>
          <a:latin typeface="+mj-lt"/>
          <a:ea typeface="+mn-ea"/>
          <a:cs typeface="Arial" pitchFamily="34" charset="0"/>
        </a:defRPr>
      </a:lvl1pPr>
      <a:lvl2pPr marL="1066647" indent="-457200" algn="l" defTabSz="1218895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523619" indent="-304724" algn="l" defTabSz="1218895" rtl="0" eaLnBrk="1" latinLnBrk="0" hangingPunct="1">
        <a:spcBef>
          <a:spcPct val="20000"/>
        </a:spcBef>
        <a:buClr>
          <a:schemeClr val="accent6"/>
        </a:buClr>
        <a:buFont typeface="STIXGeneral-Regular" pitchFamily="2" charset="2"/>
        <a:buChar char="⎯"/>
        <a:defRPr sz="26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>
                <a:lumMod val="75000"/>
              </a:schemeClr>
            </a:gs>
            <a:gs pos="99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36541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DD53E38E-318E-524B-81AE-9CA36A026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926" y="5880757"/>
            <a:ext cx="1713427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57000">
              <a:srgbClr val="B41B1A"/>
            </a:gs>
            <a:gs pos="0">
              <a:schemeClr val="accent3"/>
            </a:gs>
            <a:gs pos="99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37356" y="2691246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pic>
        <p:nvPicPr>
          <p:cNvPr id="6" name="logo">
            <a:extLst>
              <a:ext uri="{FF2B5EF4-FFF2-40B4-BE49-F238E27FC236}">
                <a16:creationId xmlns:a16="http://schemas.microsoft.com/office/drawing/2014/main" id="{33808675-07B4-7144-9C60-229022750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926" y="5880757"/>
            <a:ext cx="1713427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0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DDDCD3"/>
            </a:gs>
            <a:gs pos="99000">
              <a:srgbClr val="F8F6F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48120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264780" y="0"/>
            <a:ext cx="1262655" cy="6858000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716A6682-5DC1-6148-B383-3A63730747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782" y="5889997"/>
            <a:ext cx="1691634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1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accent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>
            <a:spLocks noGrp="1"/>
          </p:cNvSpPr>
          <p:nvPr>
            <p:ph type="ctrTitle"/>
          </p:nvPr>
        </p:nvSpPr>
        <p:spPr>
          <a:xfrm>
            <a:off x="2954085" y="1833690"/>
            <a:ext cx="8644782" cy="121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664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dirty="0"/>
              <a:t>Treatment for Transgender </a:t>
            </a:r>
            <a:br>
              <a:rPr lang="en-US" sz="4000" dirty="0"/>
            </a:br>
            <a:r>
              <a:rPr lang="en-US" sz="4000" dirty="0"/>
              <a:t>People with HIV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48377" y="3882957"/>
            <a:ext cx="6955204" cy="495641"/>
          </a:xfrm>
        </p:spPr>
        <p:txBody>
          <a:bodyPr/>
          <a:lstStyle/>
          <a:p>
            <a:r>
              <a:rPr lang="en-US" dirty="0">
                <a:solidFill>
                  <a:srgbClr val="DDDCD3"/>
                </a:solidFill>
                <a:latin typeface="Arial"/>
                <a:ea typeface="Arial"/>
                <a:cs typeface="Arial"/>
                <a:sym typeface="Arial"/>
              </a:rPr>
              <a:t>Guidelines for the Use of Antiretroviral Agents</a:t>
            </a:r>
            <a:br>
              <a:rPr lang="en-US" dirty="0">
                <a:solidFill>
                  <a:srgbClr val="DDDCD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rgbClr val="DDDCD3"/>
                </a:solidFill>
                <a:latin typeface="Arial"/>
                <a:ea typeface="Arial"/>
                <a:cs typeface="Arial"/>
                <a:sym typeface="Arial"/>
              </a:rPr>
              <a:t>in Adults and Adolescents</a:t>
            </a:r>
            <a:endParaRPr lang="en-US" dirty="0">
              <a:solidFill>
                <a:srgbClr val="DDDCD3"/>
              </a:solidFill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948377" y="4386119"/>
            <a:ext cx="6955204" cy="495641"/>
          </a:xfrm>
        </p:spPr>
        <p:txBody>
          <a:bodyPr/>
          <a:lstStyle/>
          <a:p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April 2023</a:t>
            </a:r>
            <a:endParaRPr lang="en-US" sz="11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Facilitating HIV Care Engagement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Gender affirmation</a:t>
            </a:r>
          </a:p>
          <a:p>
            <a:pPr lvl="1"/>
            <a:r>
              <a:rPr lang="en-US" dirty="0"/>
              <a:t>Affirmation (e.g., use of patients’ chosen names and pronouns) improves engagement and VS</a:t>
            </a:r>
          </a:p>
          <a:p>
            <a:r>
              <a:rPr lang="en-US" dirty="0"/>
              <a:t>Peer navigation</a:t>
            </a:r>
          </a:p>
          <a:p>
            <a:r>
              <a:rPr lang="en-US" dirty="0"/>
              <a:t>Visible transgender clinic staff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750986" y="2141307"/>
            <a:ext cx="5828153" cy="2986087"/>
          </a:xfrm>
        </p:spPr>
        <p:txBody>
          <a:bodyPr/>
          <a:lstStyle/>
          <a:p>
            <a:r>
              <a:rPr lang="en-US" dirty="0"/>
              <a:t>Integration of HIV care with gender care</a:t>
            </a:r>
          </a:p>
          <a:p>
            <a:pPr lvl="1"/>
            <a:r>
              <a:rPr lang="en-US" dirty="0"/>
              <a:t>Facilitates treatment, associated with higher VS rates</a:t>
            </a:r>
          </a:p>
          <a:p>
            <a:pPr lvl="1"/>
            <a:r>
              <a:rPr lang="en-US" dirty="0"/>
              <a:t>Minimizes number of provider visits (and potentially stressful clinic interactions)</a:t>
            </a:r>
          </a:p>
          <a:p>
            <a:pPr lvl="1"/>
            <a:r>
              <a:rPr lang="en-US" dirty="0"/>
              <a:t>Eases discussions of concerns about drug-drug interactions between ARVs and gender-affirming medications</a:t>
            </a:r>
          </a:p>
          <a:p>
            <a:pPr lvl="1"/>
            <a:r>
              <a:rPr lang="en-US" dirty="0"/>
              <a:t>If integrated care is not possible, ART prescriber should refer to and </a:t>
            </a:r>
            <a:br>
              <a:rPr lang="en-US" dirty="0"/>
            </a:br>
            <a:r>
              <a:rPr lang="en-US" dirty="0"/>
              <a:t>work closely with appropriate </a:t>
            </a:r>
            <a:br>
              <a:rPr lang="en-US" dirty="0"/>
            </a:br>
            <a:r>
              <a:rPr lang="en-US" dirty="0"/>
              <a:t>hormone therapy prescriber</a:t>
            </a:r>
          </a:p>
          <a:p>
            <a:endParaRPr lang="en-US" dirty="0"/>
          </a:p>
        </p:txBody>
      </p:sp>
      <p:sp>
        <p:nvSpPr>
          <p:cNvPr id="120" name="Google Shape;120;p9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Gender-Affirming Clinical Settings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3889" y="2141308"/>
            <a:ext cx="10221775" cy="2986087"/>
          </a:xfrm>
        </p:spPr>
        <p:txBody>
          <a:bodyPr/>
          <a:lstStyle/>
          <a:p>
            <a:pPr lvl="1"/>
            <a:r>
              <a:rPr lang="en-US" dirty="0"/>
              <a:t>Registration forms and EMRs should include transgender and gender </a:t>
            </a:r>
            <a:r>
              <a:rPr lang="en-US" dirty="0" err="1"/>
              <a:t>nonbinary</a:t>
            </a:r>
            <a:r>
              <a:rPr lang="en-US" dirty="0"/>
              <a:t> identities</a:t>
            </a:r>
          </a:p>
          <a:p>
            <a:pPr lvl="1"/>
            <a:r>
              <a:rPr lang="en-US" dirty="0"/>
              <a:t>Chosen names and pronouns should be solicited, and used consistently</a:t>
            </a:r>
          </a:p>
          <a:p>
            <a:pPr lvl="1"/>
            <a:r>
              <a:rPr lang="en-US" dirty="0"/>
              <a:t>Resource lists, other materials for transgender people should be available</a:t>
            </a:r>
          </a:p>
          <a:p>
            <a:pPr lvl="1"/>
            <a:r>
              <a:rPr lang="en-US" dirty="0"/>
              <a:t>Integration of HIV services with hormone therapy is recommended</a:t>
            </a:r>
          </a:p>
          <a:p>
            <a:pPr lvl="2"/>
            <a:r>
              <a:rPr lang="en-US" dirty="0"/>
              <a:t>Providers must be knowledgeable about gender-affirming care</a:t>
            </a:r>
          </a:p>
          <a:p>
            <a:pPr lvl="2"/>
            <a:r>
              <a:rPr lang="en-US" dirty="0"/>
              <a:t>If not possible, refer for appropriate gender-affirming care</a:t>
            </a:r>
          </a:p>
          <a:p>
            <a:endParaRPr lang="en-US" dirty="0"/>
          </a:p>
        </p:txBody>
      </p:sp>
      <p:sp>
        <p:nvSpPr>
          <p:cNvPr id="127" name="Google Shape;127;p10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Hormone Therapy </a:t>
            </a:r>
            <a:r>
              <a:rPr lang="en-US" sz="1600" dirty="0"/>
              <a:t>(1)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en-US" dirty="0"/>
              <a:t>Important aspect of gender-affirming care for many trans people</a:t>
            </a:r>
          </a:p>
          <a:p>
            <a:pPr lvl="1"/>
            <a:r>
              <a:rPr lang="en-US" dirty="0"/>
              <a:t>Consult Endocrine Society, WPATH, or other guidelines</a:t>
            </a:r>
          </a:p>
          <a:p>
            <a:pPr lvl="1"/>
            <a:r>
              <a:rPr lang="en-US" dirty="0"/>
              <a:t>Consider patient’s treatment goals, clinical outcomes, potential adverse effects (AEs), patient’s current hormone levels to determine appropriate medication doses</a:t>
            </a:r>
          </a:p>
          <a:p>
            <a:pPr lvl="1"/>
            <a:r>
              <a:rPr lang="en-US" dirty="0"/>
              <a:t>May increase risk of ART-related AEs, </a:t>
            </a:r>
            <a:r>
              <a:rPr lang="en-US" dirty="0" err="1"/>
              <a:t>eg</a:t>
            </a:r>
            <a:r>
              <a:rPr lang="en-US" dirty="0"/>
              <a:t>, on cardiovascular or bone health</a:t>
            </a:r>
          </a:p>
          <a:p>
            <a:endParaRPr lang="en-US" dirty="0"/>
          </a:p>
        </p:txBody>
      </p:sp>
      <p:sp>
        <p:nvSpPr>
          <p:cNvPr id="134" name="Google Shape;134;p11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Hormone Therapy </a:t>
            </a:r>
            <a:r>
              <a:rPr lang="en-US" sz="1600" dirty="0"/>
              <a:t>(2)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3888" y="2141308"/>
            <a:ext cx="9924111" cy="2986087"/>
          </a:xfrm>
        </p:spPr>
        <p:txBody>
          <a:bodyPr/>
          <a:lstStyle/>
          <a:p>
            <a:pPr lvl="1"/>
            <a:r>
              <a:rPr lang="en-US" dirty="0"/>
              <a:t>Feminizing therapies – usually estradiol (oral, IM, transdermal), with/without spironolactone (anti-androgen)</a:t>
            </a:r>
          </a:p>
          <a:p>
            <a:pPr lvl="2"/>
            <a:r>
              <a:rPr lang="en-US" dirty="0"/>
              <a:t>Other options available</a:t>
            </a:r>
          </a:p>
          <a:p>
            <a:pPr lvl="2"/>
            <a:r>
              <a:rPr lang="en-US" dirty="0"/>
              <a:t>Usual laboratory goals: increase estradiol to 100-200 </a:t>
            </a:r>
            <a:r>
              <a:rPr lang="en-US" dirty="0" err="1"/>
              <a:t>pg</a:t>
            </a:r>
            <a:r>
              <a:rPr lang="en-US" dirty="0"/>
              <a:t>/mL </a:t>
            </a:r>
            <a:br>
              <a:rPr lang="en-US" dirty="0"/>
            </a:br>
            <a:r>
              <a:rPr lang="en-US" dirty="0"/>
              <a:t>(usu. </a:t>
            </a:r>
            <a:r>
              <a:rPr lang="en-US" dirty="0" err="1"/>
              <a:t>cisfemale</a:t>
            </a:r>
            <a:r>
              <a:rPr lang="en-US" dirty="0"/>
              <a:t> range), suppress testosterone to &lt;50 ng/dL </a:t>
            </a:r>
          </a:p>
          <a:p>
            <a:pPr lvl="1"/>
            <a:r>
              <a:rPr lang="en-US" dirty="0"/>
              <a:t>Masculinizing therapies – usually testosterone (IM, transdermal)</a:t>
            </a:r>
          </a:p>
          <a:p>
            <a:pPr lvl="2"/>
            <a:r>
              <a:rPr lang="en-US" dirty="0"/>
              <a:t>Usual laboratory goal: increase testosterone to 400-700 ng/dL </a:t>
            </a:r>
            <a:br>
              <a:rPr lang="en-US" dirty="0"/>
            </a:br>
            <a:r>
              <a:rPr lang="en-US" dirty="0"/>
              <a:t>(usu. </a:t>
            </a:r>
            <a:r>
              <a:rPr lang="en-US" dirty="0" err="1"/>
              <a:t>cismale</a:t>
            </a:r>
            <a:r>
              <a:rPr lang="en-US" dirty="0"/>
              <a:t> range)</a:t>
            </a:r>
          </a:p>
          <a:p>
            <a:endParaRPr lang="en-US" dirty="0"/>
          </a:p>
        </p:txBody>
      </p:sp>
      <p:sp>
        <p:nvSpPr>
          <p:cNvPr id="141" name="Google Shape;141;p12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Hormones and ART: Potential Interactions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>
              <a:spcAft>
                <a:spcPts val="1800"/>
              </a:spcAft>
            </a:pPr>
            <a:r>
              <a:rPr lang="en-US" dirty="0"/>
              <a:t>Most information on drug-drug interactions derived from studies of contraceptive use in cisgender women; few data on 17-beta estradiol (usually used in trans women)</a:t>
            </a:r>
          </a:p>
          <a:p>
            <a:pPr lvl="1"/>
            <a:r>
              <a:rPr lang="en-US" u="sng" dirty="0"/>
              <a:t>No effect </a:t>
            </a:r>
            <a:r>
              <a:rPr lang="en-US" dirty="0"/>
              <a:t>on hormone levels:</a:t>
            </a:r>
          </a:p>
          <a:p>
            <a:pPr lvl="2"/>
            <a:r>
              <a:rPr lang="en-US" dirty="0"/>
              <a:t>NRTIs (all)</a:t>
            </a:r>
          </a:p>
          <a:p>
            <a:pPr lvl="2"/>
            <a:r>
              <a:rPr lang="en-US" dirty="0" err="1"/>
              <a:t>Unboosted</a:t>
            </a:r>
            <a:r>
              <a:rPr lang="en-US" dirty="0"/>
              <a:t> INSTIs (</a:t>
            </a:r>
            <a:r>
              <a:rPr lang="en-US" dirty="0" err="1"/>
              <a:t>bictegravir</a:t>
            </a:r>
            <a:r>
              <a:rPr lang="en-US" dirty="0"/>
              <a:t>, dolutegravir, </a:t>
            </a:r>
            <a:r>
              <a:rPr lang="en-US" dirty="0" err="1"/>
              <a:t>raltegravir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Doravirine</a:t>
            </a:r>
            <a:r>
              <a:rPr lang="en-US" dirty="0"/>
              <a:t>, </a:t>
            </a:r>
            <a:r>
              <a:rPr lang="en-US" dirty="0" err="1"/>
              <a:t>rilpivirine</a:t>
            </a:r>
            <a:endParaRPr lang="en-US" dirty="0"/>
          </a:p>
          <a:p>
            <a:pPr lvl="2"/>
            <a:r>
              <a:rPr lang="en-US" dirty="0"/>
              <a:t>Entry inhibitors (</a:t>
            </a:r>
            <a:r>
              <a:rPr lang="en-US" dirty="0" err="1"/>
              <a:t>ibalizumab</a:t>
            </a:r>
            <a:r>
              <a:rPr lang="en-US" dirty="0"/>
              <a:t>, </a:t>
            </a:r>
            <a:r>
              <a:rPr lang="en-US" dirty="0" err="1"/>
              <a:t>maraviroc</a:t>
            </a:r>
            <a:r>
              <a:rPr lang="en-US" dirty="0"/>
              <a:t>, T-20)</a:t>
            </a:r>
          </a:p>
          <a:p>
            <a:pPr lvl="2"/>
            <a:r>
              <a:rPr lang="en-US" dirty="0"/>
              <a:t>Management: no dose adjustment needed</a:t>
            </a:r>
          </a:p>
          <a:p>
            <a:endParaRPr lang="en-US" dirty="0"/>
          </a:p>
        </p:txBody>
      </p:sp>
      <p:sp>
        <p:nvSpPr>
          <p:cNvPr id="148" name="Google Shape;148;p13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Hormones and ART: Potential Interactions </a:t>
            </a:r>
            <a:r>
              <a:rPr lang="en-US" sz="1600" dirty="0"/>
              <a:t>(1)</a:t>
            </a:r>
            <a:endParaRPr lang="en-US" sz="1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3889" y="2000250"/>
            <a:ext cx="9614932" cy="3127145"/>
          </a:xfrm>
        </p:spPr>
        <p:txBody>
          <a:bodyPr/>
          <a:lstStyle/>
          <a:p>
            <a:pPr lvl="1"/>
            <a:r>
              <a:rPr lang="en-US" dirty="0"/>
              <a:t>May </a:t>
            </a:r>
            <a:r>
              <a:rPr lang="en-US" u="sng" dirty="0"/>
              <a:t>decrease estradiol </a:t>
            </a:r>
            <a:r>
              <a:rPr lang="en-US" dirty="0"/>
              <a:t>levels: </a:t>
            </a:r>
          </a:p>
          <a:p>
            <a:pPr lvl="2"/>
            <a:r>
              <a:rPr lang="en-US" dirty="0"/>
              <a:t>Efavirenz, </a:t>
            </a:r>
            <a:r>
              <a:rPr lang="en-US" dirty="0" err="1"/>
              <a:t>etravirine</a:t>
            </a:r>
            <a:r>
              <a:rPr lang="en-US" dirty="0"/>
              <a:t>, </a:t>
            </a:r>
            <a:r>
              <a:rPr lang="en-US" dirty="0" err="1"/>
              <a:t>nevirapine</a:t>
            </a:r>
            <a:endParaRPr lang="en-US" dirty="0"/>
          </a:p>
          <a:p>
            <a:pPr lvl="2"/>
            <a:r>
              <a:rPr lang="en-US" dirty="0"/>
              <a:t>Ritonavir-boosted PIs</a:t>
            </a:r>
          </a:p>
          <a:p>
            <a:pPr lvl="2">
              <a:spcAft>
                <a:spcPts val="1800"/>
              </a:spcAft>
            </a:pPr>
            <a:r>
              <a:rPr lang="en-US" dirty="0"/>
              <a:t>Management: increase estradiol as needed to achieve clinical effects and hormone concentrations</a:t>
            </a:r>
          </a:p>
          <a:p>
            <a:pPr lvl="1"/>
            <a:r>
              <a:rPr lang="en-US" u="sng" dirty="0"/>
              <a:t>Unclear effect on estradiol </a:t>
            </a:r>
            <a:r>
              <a:rPr lang="en-US" dirty="0"/>
              <a:t>levels:</a:t>
            </a:r>
          </a:p>
          <a:p>
            <a:pPr lvl="2"/>
            <a:r>
              <a:rPr lang="en-US" dirty="0" err="1"/>
              <a:t>Cobicistat</a:t>
            </a:r>
            <a:r>
              <a:rPr lang="en-US" dirty="0"/>
              <a:t>-boosted PIs, </a:t>
            </a:r>
            <a:r>
              <a:rPr lang="en-US" dirty="0" err="1"/>
              <a:t>elvitegravir</a:t>
            </a:r>
            <a:r>
              <a:rPr lang="en-US" dirty="0"/>
              <a:t>/</a:t>
            </a:r>
            <a:r>
              <a:rPr lang="en-US" dirty="0" err="1"/>
              <a:t>cobicistat</a:t>
            </a:r>
            <a:endParaRPr lang="en-US" dirty="0"/>
          </a:p>
          <a:p>
            <a:pPr lvl="2"/>
            <a:r>
              <a:rPr lang="en-US" dirty="0"/>
              <a:t>Management: may increase or decrease estradiol levels; adjust estradiol as needed to achieve clinical effects and hormone concentrations</a:t>
            </a:r>
          </a:p>
          <a:p>
            <a:endParaRPr lang="en-US" dirty="0"/>
          </a:p>
        </p:txBody>
      </p:sp>
      <p:sp>
        <p:nvSpPr>
          <p:cNvPr id="155" name="Google Shape;155;p14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Hormones and ART: Potential Interactions </a:t>
            </a:r>
            <a:r>
              <a:rPr lang="en-US" sz="1600" dirty="0"/>
              <a:t>(2)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3297" y="2051824"/>
            <a:ext cx="9615524" cy="3075571"/>
          </a:xfrm>
        </p:spPr>
        <p:txBody>
          <a:bodyPr/>
          <a:lstStyle/>
          <a:p>
            <a:pPr lvl="1"/>
            <a:r>
              <a:rPr lang="en-US" dirty="0"/>
              <a:t>May </a:t>
            </a:r>
            <a:r>
              <a:rPr lang="en-US" u="sng" dirty="0"/>
              <a:t>decrease testosterone, finasteride, or </a:t>
            </a:r>
            <a:r>
              <a:rPr lang="en-US" u="sng" dirty="0" err="1"/>
              <a:t>dutasteride</a:t>
            </a:r>
            <a:r>
              <a:rPr lang="en-US" u="sng" dirty="0"/>
              <a:t> </a:t>
            </a:r>
            <a:r>
              <a:rPr lang="en-US" dirty="0"/>
              <a:t>levels:</a:t>
            </a:r>
          </a:p>
          <a:p>
            <a:pPr lvl="2"/>
            <a:r>
              <a:rPr lang="en-US" dirty="0"/>
              <a:t>Efavirenz, </a:t>
            </a:r>
            <a:r>
              <a:rPr lang="en-US" dirty="0" err="1"/>
              <a:t>etravirine</a:t>
            </a:r>
            <a:r>
              <a:rPr lang="en-US" dirty="0"/>
              <a:t>, </a:t>
            </a:r>
            <a:r>
              <a:rPr lang="en-US" dirty="0" err="1"/>
              <a:t>nevirapine</a:t>
            </a:r>
            <a:endParaRPr lang="en-US" dirty="0"/>
          </a:p>
          <a:p>
            <a:pPr lvl="2"/>
            <a:r>
              <a:rPr lang="en-US" dirty="0"/>
              <a:t>Management: increase doses of gender affirming medication as needed to achieve clinical effects and hormone concentrations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May </a:t>
            </a:r>
            <a:r>
              <a:rPr lang="en-US" u="sng" dirty="0"/>
              <a:t>increase testosterone, finasteride, or </a:t>
            </a:r>
            <a:r>
              <a:rPr lang="en-US" u="sng" dirty="0" err="1"/>
              <a:t>dutasteride</a:t>
            </a:r>
            <a:r>
              <a:rPr lang="en-US" u="sng" dirty="0"/>
              <a:t> </a:t>
            </a:r>
            <a:r>
              <a:rPr lang="en-US" dirty="0"/>
              <a:t>levels:</a:t>
            </a:r>
          </a:p>
          <a:p>
            <a:pPr lvl="2"/>
            <a:r>
              <a:rPr lang="en-US" dirty="0"/>
              <a:t>Boosted PIs, </a:t>
            </a:r>
            <a:r>
              <a:rPr lang="en-US" dirty="0" err="1"/>
              <a:t>elvitegravir</a:t>
            </a:r>
            <a:r>
              <a:rPr lang="en-US" dirty="0"/>
              <a:t>/</a:t>
            </a:r>
            <a:r>
              <a:rPr lang="en-US" dirty="0" err="1"/>
              <a:t>cobicistat</a:t>
            </a:r>
            <a:endParaRPr lang="en-US" dirty="0"/>
          </a:p>
          <a:p>
            <a:pPr lvl="2"/>
            <a:r>
              <a:rPr lang="en-US" dirty="0"/>
              <a:t>Management: monitor for AEs, decrease doses of gender affirming medication as needed to achieve clinical effects and hormone concentrations</a:t>
            </a:r>
          </a:p>
          <a:p>
            <a:endParaRPr lang="en-US" dirty="0"/>
          </a:p>
        </p:txBody>
      </p:sp>
      <p:sp>
        <p:nvSpPr>
          <p:cNvPr id="162" name="Google Shape;162;p15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Hormonal Therapy and Bone Health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3888" y="1999500"/>
            <a:ext cx="11092167" cy="2986087"/>
          </a:xfrm>
        </p:spPr>
        <p:txBody>
          <a:bodyPr/>
          <a:lstStyle/>
          <a:p>
            <a:pPr lvl="1"/>
            <a:r>
              <a:rPr lang="en-US" dirty="0"/>
              <a:t>Sex hormones affect bone metabolism</a:t>
            </a:r>
          </a:p>
          <a:p>
            <a:pPr lvl="1"/>
            <a:r>
              <a:rPr lang="en-US" dirty="0"/>
              <a:t>Few data in transgender people</a:t>
            </a:r>
          </a:p>
          <a:p>
            <a:pPr lvl="2"/>
            <a:r>
              <a:rPr lang="en-US" dirty="0"/>
              <a:t>Bone mineral density (BMD) changes in trans women: inconsistent data</a:t>
            </a:r>
          </a:p>
          <a:p>
            <a:pPr lvl="2"/>
            <a:r>
              <a:rPr lang="en-US" dirty="0"/>
              <a:t>BMD in trans men on testosterone: appears adequate</a:t>
            </a:r>
          </a:p>
          <a:p>
            <a:pPr lvl="2"/>
            <a:r>
              <a:rPr lang="en-US" dirty="0"/>
              <a:t>Osteoporosis risk increases after </a:t>
            </a:r>
            <a:r>
              <a:rPr lang="en-US" dirty="0" err="1"/>
              <a:t>gonadectomy</a:t>
            </a:r>
            <a:r>
              <a:rPr lang="en-US" dirty="0"/>
              <a:t> for both trans men and trans women, esp. if hormones are stopped</a:t>
            </a:r>
          </a:p>
          <a:p>
            <a:pPr lvl="2"/>
            <a:r>
              <a:rPr lang="en-US" dirty="0"/>
              <a:t>TDF: associated with decreased BMD, caution if risks for osteoporosis</a:t>
            </a:r>
          </a:p>
          <a:p>
            <a:pPr lvl="2"/>
            <a:r>
              <a:rPr lang="en-US" dirty="0"/>
              <a:t>Osteoporosis screening: not studied in trans people; screen by age 50, per current recs for people with HIV; consider early screening </a:t>
            </a:r>
            <a:br>
              <a:rPr lang="en-US" dirty="0"/>
            </a:br>
            <a:r>
              <a:rPr lang="en-US" dirty="0"/>
              <a:t>if </a:t>
            </a:r>
            <a:r>
              <a:rPr lang="en-US" dirty="0" err="1"/>
              <a:t>gonadectomy</a:t>
            </a:r>
            <a:endParaRPr lang="en-US" dirty="0"/>
          </a:p>
          <a:p>
            <a:pPr lvl="3"/>
            <a:r>
              <a:rPr lang="en-US" dirty="0"/>
              <a:t>FRAX assessment: use birth sex</a:t>
            </a:r>
          </a:p>
          <a:p>
            <a:endParaRPr lang="en-US" dirty="0"/>
          </a:p>
        </p:txBody>
      </p:sp>
      <p:sp>
        <p:nvSpPr>
          <p:cNvPr id="169" name="Google Shape;169;p16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Laboratory Test Interpretation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3889" y="2141308"/>
            <a:ext cx="11048158" cy="2986087"/>
          </a:xfrm>
        </p:spPr>
        <p:txBody>
          <a:bodyPr/>
          <a:lstStyle/>
          <a:p>
            <a:pPr lvl="1"/>
            <a:r>
              <a:rPr lang="en-US" dirty="0"/>
              <a:t>Normal values not established for trans people receiving hormonal or surgical treatments</a:t>
            </a:r>
          </a:p>
          <a:p>
            <a:pPr lvl="1"/>
            <a:r>
              <a:rPr lang="en-US" dirty="0"/>
              <a:t>Interpretation depends on patient’s physiology and the specific test</a:t>
            </a:r>
          </a:p>
          <a:p>
            <a:pPr lvl="2"/>
            <a:r>
              <a:rPr lang="en-US" dirty="0"/>
              <a:t>If not taking hormones and no </a:t>
            </a:r>
            <a:r>
              <a:rPr lang="en-US" dirty="0" err="1"/>
              <a:t>gonadectomy</a:t>
            </a:r>
            <a:r>
              <a:rPr lang="en-US" dirty="0"/>
              <a:t>: use sex assigned at birth</a:t>
            </a:r>
          </a:p>
          <a:p>
            <a:pPr lvl="2"/>
            <a:r>
              <a:rPr lang="en-US" dirty="0"/>
              <a:t>If s/p </a:t>
            </a:r>
            <a:r>
              <a:rPr lang="en-US" dirty="0" err="1"/>
              <a:t>gonadectomy</a:t>
            </a:r>
            <a:r>
              <a:rPr lang="en-US" dirty="0"/>
              <a:t> and on stable hormone therapy: use affirmed gender</a:t>
            </a:r>
          </a:p>
          <a:p>
            <a:pPr lvl="2"/>
            <a:r>
              <a:rPr lang="en-US" dirty="0"/>
              <a:t>If retain natal gonads and on hormone therapy for shorter time: some tests require male reference ranges, others require female ranges</a:t>
            </a:r>
          </a:p>
          <a:p>
            <a:pPr lvl="2"/>
            <a:r>
              <a:rPr lang="en-US" dirty="0"/>
              <a:t>Usually, apply range based on current hormonal sex</a:t>
            </a:r>
          </a:p>
          <a:p>
            <a:pPr lvl="2"/>
            <a:r>
              <a:rPr lang="en-US" dirty="0"/>
              <a:t>Use clinical judgment</a:t>
            </a:r>
          </a:p>
          <a:p>
            <a:endParaRPr lang="en-US" dirty="0"/>
          </a:p>
        </p:txBody>
      </p:sp>
      <p:sp>
        <p:nvSpPr>
          <p:cNvPr id="176" name="Google Shape;176;p17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Hormonal Therapy and Renal Function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en-US" dirty="0"/>
              <a:t>Gender-affirming hormones can change muscle mass, and thus change serum creatinine (</a:t>
            </a:r>
            <a:r>
              <a:rPr lang="en-US" dirty="0" err="1"/>
              <a:t>sCr</a:t>
            </a:r>
            <a:r>
              <a:rPr lang="en-US" dirty="0"/>
              <a:t>), and </a:t>
            </a:r>
            <a:r>
              <a:rPr lang="en-US" dirty="0" err="1"/>
              <a:t>sCr</a:t>
            </a:r>
            <a:r>
              <a:rPr lang="en-US" dirty="0"/>
              <a:t>-based estimated glomerular filtration rate (</a:t>
            </a:r>
            <a:r>
              <a:rPr lang="en-US" dirty="0" err="1"/>
              <a:t>eGFR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Trans men on testosterone: increase in serum </a:t>
            </a:r>
            <a:r>
              <a:rPr lang="en-US" dirty="0" err="1"/>
              <a:t>sCr</a:t>
            </a:r>
            <a:r>
              <a:rPr lang="en-US" dirty="0"/>
              <a:t> (</a:t>
            </a:r>
            <a:r>
              <a:rPr lang="en-US" dirty="0" err="1"/>
              <a:t>approx</a:t>
            </a:r>
            <a:r>
              <a:rPr lang="en-US" dirty="0"/>
              <a:t> 0.14 mg/</a:t>
            </a:r>
            <a:r>
              <a:rPr lang="en-US" dirty="0" err="1"/>
              <a:t>dL</a:t>
            </a:r>
            <a:r>
              <a:rPr lang="en-US" dirty="0"/>
              <a:t>); </a:t>
            </a:r>
            <a:r>
              <a:rPr lang="en-US" dirty="0" err="1"/>
              <a:t>eGFR</a:t>
            </a:r>
            <a:r>
              <a:rPr lang="en-US" dirty="0"/>
              <a:t> may underestimate GFR</a:t>
            </a:r>
          </a:p>
          <a:p>
            <a:pPr lvl="2"/>
            <a:r>
              <a:rPr lang="en-US" dirty="0"/>
              <a:t>Trans women on estrogen: decrease in </a:t>
            </a:r>
            <a:r>
              <a:rPr lang="en-US" dirty="0" err="1"/>
              <a:t>sCr</a:t>
            </a:r>
            <a:r>
              <a:rPr lang="en-US" dirty="0"/>
              <a:t> (</a:t>
            </a:r>
            <a:r>
              <a:rPr lang="en-US" dirty="0" err="1"/>
              <a:t>approx</a:t>
            </a:r>
            <a:r>
              <a:rPr lang="en-US" dirty="0"/>
              <a:t> 0.05 mg/</a:t>
            </a:r>
            <a:r>
              <a:rPr lang="en-US" dirty="0" err="1"/>
              <a:t>dL</a:t>
            </a:r>
            <a:r>
              <a:rPr lang="en-US" dirty="0"/>
              <a:t>); </a:t>
            </a:r>
            <a:r>
              <a:rPr lang="en-US" dirty="0" err="1"/>
              <a:t>eGFR</a:t>
            </a:r>
            <a:r>
              <a:rPr lang="en-US" dirty="0"/>
              <a:t> may overestimate GFR</a:t>
            </a:r>
          </a:p>
          <a:p>
            <a:pPr lvl="2"/>
            <a:r>
              <a:rPr lang="en-US" dirty="0"/>
              <a:t>Consider cystatin C-based </a:t>
            </a:r>
            <a:r>
              <a:rPr lang="en-US" dirty="0" err="1"/>
              <a:t>eGFR</a:t>
            </a:r>
            <a:r>
              <a:rPr lang="en-US" dirty="0"/>
              <a:t> calculation for persons with decreased renal function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83" name="Google Shape;183;p18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About This Presentation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3889" y="2141308"/>
            <a:ext cx="9444634" cy="2986087"/>
          </a:xfrm>
        </p:spPr>
        <p:txBody>
          <a:bodyPr/>
          <a:lstStyle/>
          <a:p>
            <a:pPr marL="546100"/>
            <a:r>
              <a:rPr lang="en-US" dirty="0">
                <a:sym typeface="Arial"/>
              </a:rPr>
              <a:t>These slides were developed using the Guidelines updated in September 2022.</a:t>
            </a:r>
            <a:endParaRPr lang="en-US" dirty="0"/>
          </a:p>
          <a:p>
            <a:pPr marL="546100"/>
            <a:r>
              <a:rPr lang="en-US" dirty="0">
                <a:sym typeface="Arial"/>
              </a:rPr>
              <a:t>The intended audience is clinicians involved in the care of patients with HIV.</a:t>
            </a:r>
            <a:endParaRPr lang="en-US" dirty="0"/>
          </a:p>
          <a:p>
            <a:pPr marL="546100"/>
            <a:r>
              <a:rPr lang="en-US" dirty="0">
                <a:sym typeface="Arial"/>
              </a:rPr>
              <a:t>Because the field of HIV care is rapidly changing, users are cautioned that the information in this presentation may become out of date quickly.</a:t>
            </a:r>
          </a:p>
          <a:p>
            <a:pPr marL="546100"/>
            <a:r>
              <a:rPr lang="en-US" dirty="0">
                <a:sym typeface="Arial"/>
              </a:rPr>
              <a:t>It is intended that these slides be used as prepared, without changes in either content or attribution. Users are asked to honor this intent.</a:t>
            </a:r>
          </a:p>
        </p:txBody>
      </p:sp>
      <p:sp>
        <p:nvSpPr>
          <p:cNvPr id="69" name="Google Shape;69;p2"/>
          <p:cNvSpPr txBox="1">
            <a:spLocks noGrp="1"/>
          </p:cNvSpPr>
          <p:nvPr>
            <p:ph type="dt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Cardiovascular Disease (CVD) Risk </a:t>
            </a:r>
            <a:r>
              <a:rPr lang="en-US" sz="1600" dirty="0"/>
              <a:t>(1)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3888" y="2053734"/>
            <a:ext cx="10304033" cy="3073662"/>
          </a:xfrm>
        </p:spPr>
        <p:txBody>
          <a:bodyPr/>
          <a:lstStyle/>
          <a:p>
            <a:pPr lvl="1"/>
            <a:r>
              <a:rPr lang="en-US" dirty="0"/>
              <a:t>Risk of CVD may be higher in transgender persons: traditional risk factors and risks from hormone use</a:t>
            </a:r>
          </a:p>
          <a:p>
            <a:pPr lvl="1"/>
            <a:r>
              <a:rPr lang="en-US" dirty="0"/>
              <a:t>Tobacco use: higher rates in trans people (vs. general population)</a:t>
            </a:r>
          </a:p>
          <a:p>
            <a:pPr lvl="1"/>
            <a:r>
              <a:rPr lang="en-US" dirty="0"/>
              <a:t>Transgender women on estrogen:</a:t>
            </a:r>
          </a:p>
          <a:p>
            <a:pPr lvl="2"/>
            <a:r>
              <a:rPr lang="en-US" dirty="0"/>
              <a:t>Have higher risk of venous thromboembolism and stroke</a:t>
            </a:r>
          </a:p>
          <a:p>
            <a:pPr lvl="2"/>
            <a:r>
              <a:rPr lang="en-US" dirty="0"/>
              <a:t>Increased triglycerides and HDL, decreased LDL</a:t>
            </a:r>
          </a:p>
          <a:p>
            <a:pPr lvl="1"/>
            <a:r>
              <a:rPr lang="en-US" dirty="0"/>
              <a:t>Transgender men on testosterone:</a:t>
            </a:r>
          </a:p>
          <a:p>
            <a:pPr lvl="2"/>
            <a:r>
              <a:rPr lang="en-US" dirty="0"/>
              <a:t>Increased LDL, decreased HDL</a:t>
            </a:r>
          </a:p>
          <a:p>
            <a:pPr lvl="1"/>
            <a:r>
              <a:rPr lang="en-US" dirty="0"/>
              <a:t>Consider CVD risk when selecting ART and gender-affirming hormones</a:t>
            </a:r>
          </a:p>
          <a:p>
            <a:endParaRPr lang="en-US" dirty="0"/>
          </a:p>
        </p:txBody>
      </p:sp>
      <p:sp>
        <p:nvSpPr>
          <p:cNvPr id="190" name="Google Shape;190;p19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CVD Risk </a:t>
            </a:r>
            <a:r>
              <a:rPr lang="en-US" sz="1600" dirty="0"/>
              <a:t>(2)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en-US" dirty="0"/>
              <a:t>CVD risk calculators do not accommodate transgender-specific factors such as hormone use or surgical changes</a:t>
            </a:r>
          </a:p>
          <a:p>
            <a:pPr lvl="1"/>
            <a:r>
              <a:rPr lang="en-US" dirty="0"/>
              <a:t>UCSF Transgender Care recs:</a:t>
            </a:r>
          </a:p>
          <a:p>
            <a:pPr lvl="2"/>
            <a:r>
              <a:rPr lang="en-US" dirty="0"/>
              <a:t>Depending on age of hormone initiation and total time on hormone therapy, use risk calculator for sex at birth, for affirmed gender, or for an average of the two</a:t>
            </a:r>
          </a:p>
          <a:p>
            <a:pPr lvl="1"/>
            <a:r>
              <a:rPr lang="en-US" dirty="0"/>
              <a:t>If CVD risks or history of CVD</a:t>
            </a:r>
          </a:p>
          <a:p>
            <a:pPr lvl="2"/>
            <a:r>
              <a:rPr lang="en-US" dirty="0"/>
              <a:t>Avoid ARVs associated with CVD, if possible</a:t>
            </a:r>
          </a:p>
          <a:p>
            <a:pPr lvl="2"/>
            <a:r>
              <a:rPr lang="en-US" dirty="0"/>
              <a:t>Trans women: transdermal estradiol -&gt; lower risk of thromboembolism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197" name="Google Shape;197;p20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Pregnancy Potential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en-US" dirty="0"/>
              <a:t>Transgender and nonbinary persons with childbearing potential (</a:t>
            </a:r>
            <a:r>
              <a:rPr lang="en-US" dirty="0" err="1"/>
              <a:t>eg</a:t>
            </a:r>
            <a:r>
              <a:rPr lang="en-US" dirty="0"/>
              <a:t>, persons with a uterus and ovaries) </a:t>
            </a:r>
          </a:p>
          <a:p>
            <a:pPr lvl="2"/>
            <a:r>
              <a:rPr lang="en-US" dirty="0"/>
              <a:t>Ovulation may continue in presence of hormone therapy</a:t>
            </a:r>
          </a:p>
          <a:p>
            <a:pPr lvl="2"/>
            <a:r>
              <a:rPr lang="en-US" dirty="0"/>
              <a:t>Offer contraception counseling as appropriate</a:t>
            </a:r>
          </a:p>
          <a:p>
            <a:pPr lvl="2"/>
            <a:r>
              <a:rPr lang="en-US" dirty="0"/>
              <a:t>Pregnancy test before ART for all who engage in sex that could result in pregnancy</a:t>
            </a:r>
          </a:p>
          <a:p>
            <a:pPr lvl="3"/>
            <a:r>
              <a:rPr lang="en-US" dirty="0"/>
              <a:t>ART considerations: counsel on possible benefits/risks/AEs of ARVs at time of conception and during pregnancy (see Guidelines)</a:t>
            </a:r>
          </a:p>
          <a:p>
            <a:endParaRPr lang="en-US" dirty="0"/>
          </a:p>
        </p:txBody>
      </p:sp>
      <p:sp>
        <p:nvSpPr>
          <p:cNvPr id="204" name="Google Shape;204;p21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Testosterone in Transgender Persons with Ovaries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en-US" dirty="0"/>
              <a:t>Testosterone is not reliable in preventing pregnancy</a:t>
            </a:r>
          </a:p>
          <a:p>
            <a:pPr lvl="1"/>
            <a:r>
              <a:rPr lang="en-US" dirty="0"/>
              <a:t>Testosterone is a teratogen, and is contraindicated in pregnancy</a:t>
            </a:r>
          </a:p>
          <a:p>
            <a:pPr lvl="1"/>
            <a:r>
              <a:rPr lang="en-US" dirty="0"/>
              <a:t>Assess reproductive desires and fertility potential of transgender persons; provide accurate information on contraceptive and reproductive options</a:t>
            </a:r>
          </a:p>
        </p:txBody>
      </p:sp>
      <p:sp>
        <p:nvSpPr>
          <p:cNvPr id="211" name="Google Shape;211;p22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</a:pPr>
            <a:r>
              <a:rPr lang="en-US" sz="3200" dirty="0"/>
              <a:t>Websites</a:t>
            </a:r>
            <a:endParaRPr sz="2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3889" y="2141308"/>
            <a:ext cx="9625215" cy="2986087"/>
          </a:xfrm>
        </p:spPr>
        <p:txBody>
          <a:bodyPr/>
          <a:lstStyle/>
          <a:p>
            <a:pPr lvl="0"/>
            <a:r>
              <a:rPr lang="en-US" dirty="0"/>
              <a:t>HIV Clinical Info</a:t>
            </a:r>
            <a:br>
              <a:rPr lang="en-US" dirty="0"/>
            </a:br>
            <a:r>
              <a:rPr lang="en-US" dirty="0"/>
              <a:t>DHHS Treatment Guidelines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https://clinicalinfo.hiv.gov</a:t>
            </a:r>
          </a:p>
          <a:p>
            <a:r>
              <a:rPr lang="en-US" dirty="0"/>
              <a:t>UCSF Transgender Care </a:t>
            </a:r>
            <a:br>
              <a:rPr lang="en-US" i="1" dirty="0"/>
            </a:br>
            <a:r>
              <a:rPr lang="en-US" i="1" dirty="0"/>
              <a:t>Guidelines for the Primary and Gender-Affirming Care of Transgender and Gender </a:t>
            </a:r>
            <a:r>
              <a:rPr lang="en-US" i="1" dirty="0" err="1"/>
              <a:t>Nonbinary</a:t>
            </a:r>
            <a:r>
              <a:rPr lang="en-US" i="1" dirty="0"/>
              <a:t> People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https://transcare.ucsf.edu/guidelines</a:t>
            </a:r>
          </a:p>
          <a:p>
            <a:r>
              <a:rPr lang="en-US" dirty="0"/>
              <a:t>UCSF Center of Excellence for Transgender Health</a:t>
            </a:r>
            <a:br>
              <a:rPr lang="en-US" dirty="0"/>
            </a:br>
            <a:r>
              <a:rPr lang="en-US" dirty="0"/>
              <a:t>Education and training resources for clinicians and clinic staff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https://prevention.ucsf.edu/transhealth/education</a:t>
            </a:r>
          </a:p>
          <a:p>
            <a:endParaRPr lang="en-US" dirty="0"/>
          </a:p>
        </p:txBody>
      </p:sp>
      <p:sp>
        <p:nvSpPr>
          <p:cNvPr id="218" name="Google Shape;218;p23"/>
          <p:cNvSpPr txBox="1">
            <a:spLocks noGrp="1"/>
          </p:cNvSpPr>
          <p:nvPr>
            <p:ph type="dt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Arial"/>
              <a:buNone/>
            </a:pPr>
            <a:r>
              <a:rPr lang="en-US"/>
              <a:t>April 2023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"/>
          <p:cNvSpPr txBox="1">
            <a:spLocks noGrp="1"/>
          </p:cNvSpPr>
          <p:nvPr>
            <p:ph type="title"/>
          </p:nvPr>
        </p:nvSpPr>
        <p:spPr>
          <a:xfrm>
            <a:off x="3073400" y="1561687"/>
            <a:ext cx="853217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</a:pPr>
            <a:r>
              <a:rPr lang="en-US" sz="3200" dirty="0"/>
              <a:t>About This Slide Set</a:t>
            </a:r>
            <a:endParaRPr dirty="0"/>
          </a:p>
        </p:txBody>
      </p:sp>
      <p:sp>
        <p:nvSpPr>
          <p:cNvPr id="224" name="Text"/>
          <p:cNvSpPr txBox="1">
            <a:spLocks noGrp="1"/>
          </p:cNvSpPr>
          <p:nvPr>
            <p:ph type="body" idx="4294967295"/>
          </p:nvPr>
        </p:nvSpPr>
        <p:spPr>
          <a:xfrm>
            <a:off x="3073400" y="2647950"/>
            <a:ext cx="8109663" cy="298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presentation was prepared by Susa Coffey, MD, </a:t>
            </a:r>
            <a:b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the AETC National Resource Center in April 2023.</a:t>
            </a:r>
            <a:b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 the AETC NCRC website for the most current version: </a:t>
            </a:r>
            <a:r>
              <a:rPr lang="en-US" sz="2400" b="0" i="0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https://aidsetc.org</a:t>
            </a:r>
            <a:endParaRPr sz="2400" b="0" i="0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Guidelines for the Use of Antiretroviral Agents in </a:t>
            </a:r>
            <a:br>
              <a:rPr lang="en-US" dirty="0"/>
            </a:br>
            <a:r>
              <a:rPr lang="en-US" dirty="0"/>
              <a:t>HIV-1-Infected Adults and Adolescents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3889" y="2664963"/>
            <a:ext cx="9634994" cy="246243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ym typeface="Arial"/>
              </a:rPr>
              <a:t>Developed by the Department of Health and Human Services (DHHS) Panel on Antiretroviral Guidelines for Adults and Adolescents – A Working Group of the Office of AIDS Research Advisory Council (OARAC)</a:t>
            </a:r>
          </a:p>
          <a:p>
            <a:endParaRPr lang="en-US" dirty="0"/>
          </a:p>
        </p:txBody>
      </p:sp>
      <p:sp>
        <p:nvSpPr>
          <p:cNvPr id="76" name="Google Shape;76;p3"/>
          <p:cNvSpPr txBox="1">
            <a:spLocks noGrp="1"/>
          </p:cNvSpPr>
          <p:nvPr>
            <p:ph type="dt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>
            <a:spLocks noGrp="1"/>
          </p:cNvSpPr>
          <p:nvPr>
            <p:ph type="title"/>
          </p:nvPr>
        </p:nvSpPr>
        <p:spPr>
          <a:xfrm>
            <a:off x="623297" y="937012"/>
            <a:ext cx="10512425" cy="648915"/>
          </a:xfrm>
        </p:spPr>
        <p:txBody>
          <a:bodyPr/>
          <a:lstStyle/>
          <a:p>
            <a:pPr lvl="0"/>
            <a:r>
              <a:rPr lang="en-US" dirty="0"/>
              <a:t>Introduction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3888" y="1764792"/>
            <a:ext cx="5171439" cy="2986087"/>
          </a:xfrm>
        </p:spPr>
        <p:txBody>
          <a:bodyPr/>
          <a:lstStyle/>
          <a:p>
            <a:r>
              <a:rPr lang="en-US" dirty="0"/>
              <a:t>Disproportionate burden of HIV in transgender and </a:t>
            </a:r>
            <a:r>
              <a:rPr lang="en-US" dirty="0" err="1"/>
              <a:t>nonbinary</a:t>
            </a:r>
            <a:r>
              <a:rPr lang="en-US" dirty="0"/>
              <a:t> people: providers must be skilled in serving their care needs</a:t>
            </a:r>
          </a:p>
          <a:p>
            <a:r>
              <a:rPr lang="en-US" dirty="0"/>
              <a:t>ART is recommended for all transgender people with HIV (as for general population)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15038" y="1764791"/>
            <a:ext cx="5422297" cy="2986087"/>
          </a:xfrm>
        </p:spPr>
        <p:txBody>
          <a:bodyPr/>
          <a:lstStyle/>
          <a:p>
            <a:r>
              <a:rPr lang="en-US" dirty="0"/>
              <a:t>Gender affirmation: </a:t>
            </a:r>
          </a:p>
          <a:p>
            <a:pPr lvl="1"/>
            <a:r>
              <a:rPr lang="en-US" dirty="0"/>
              <a:t>Improves engagement in HIV care, viral suppression (VS)</a:t>
            </a:r>
          </a:p>
          <a:p>
            <a:r>
              <a:rPr lang="en-US" dirty="0"/>
              <a:t>Medical gender affirmation (e.g., hormonal or surgical treatment)</a:t>
            </a:r>
          </a:p>
          <a:p>
            <a:pPr lvl="1"/>
            <a:r>
              <a:rPr lang="en-US" dirty="0"/>
              <a:t>Improves mental health outcomes and well-being</a:t>
            </a:r>
          </a:p>
          <a:p>
            <a:pPr lvl="1"/>
            <a:r>
              <a:rPr lang="en-US" dirty="0"/>
              <a:t>Improves adherence to ART</a:t>
            </a:r>
            <a:br>
              <a:rPr lang="en-US" dirty="0"/>
            </a:br>
            <a:r>
              <a:rPr lang="en-US" dirty="0"/>
              <a:t>(Requiring ART adherence for access to hormones is associated with lower rates of VS</a:t>
            </a:r>
          </a:p>
        </p:txBody>
      </p:sp>
      <p:sp>
        <p:nvSpPr>
          <p:cNvPr id="83" name="Google Shape;83;p4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Terminology</a:t>
            </a:r>
            <a:r>
              <a:rPr lang="en-US" sz="1600" dirty="0"/>
              <a:t> (1)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3888" y="2141308"/>
            <a:ext cx="10345538" cy="2986087"/>
          </a:xfrm>
        </p:spPr>
        <p:txBody>
          <a:bodyPr/>
          <a:lstStyle/>
          <a:p>
            <a:pPr lvl="1"/>
            <a:r>
              <a:rPr lang="en-US" dirty="0"/>
              <a:t>Terminology is evolving, and is different in different regional and cultural contexts</a:t>
            </a:r>
          </a:p>
          <a:p>
            <a:pPr lvl="1"/>
            <a:r>
              <a:rPr lang="en-US" dirty="0"/>
              <a:t>Transgender (trans-): gender identity differs from sex assigned at birth</a:t>
            </a:r>
          </a:p>
          <a:p>
            <a:pPr lvl="1"/>
            <a:r>
              <a:rPr lang="en-US" dirty="0"/>
              <a:t>Examples of terms: </a:t>
            </a:r>
          </a:p>
          <a:p>
            <a:pPr lvl="2"/>
            <a:r>
              <a:rPr lang="en-US" dirty="0"/>
              <a:t>Women who were assigned male at birth: transgender women, trans women, transfeminine individuals, women of transgender experience</a:t>
            </a:r>
          </a:p>
          <a:p>
            <a:pPr lvl="2"/>
            <a:r>
              <a:rPr lang="en-US" dirty="0"/>
              <a:t>Men who were assigned female at birth: transgender men, trans men, </a:t>
            </a:r>
            <a:r>
              <a:rPr lang="en-US" dirty="0" err="1"/>
              <a:t>transmasculine</a:t>
            </a:r>
            <a:r>
              <a:rPr lang="en-US" dirty="0"/>
              <a:t> individuals, men of transgender experience</a:t>
            </a:r>
          </a:p>
        </p:txBody>
      </p:sp>
      <p:sp>
        <p:nvSpPr>
          <p:cNvPr id="90" name="Google Shape;90;p5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Terminology</a:t>
            </a:r>
            <a:r>
              <a:rPr lang="en-US" sz="1600" dirty="0"/>
              <a:t> (2)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3888" y="2141308"/>
            <a:ext cx="10058733" cy="2986087"/>
          </a:xfrm>
        </p:spPr>
        <p:txBody>
          <a:bodyPr/>
          <a:lstStyle/>
          <a:p>
            <a:pPr lvl="1"/>
            <a:r>
              <a:rPr lang="en-US" dirty="0"/>
              <a:t>Cisgender (cis-): identity is same as sex assigned at birth</a:t>
            </a:r>
          </a:p>
          <a:p>
            <a:pPr lvl="1"/>
            <a:r>
              <a:rPr lang="en-US" dirty="0"/>
              <a:t>Gender </a:t>
            </a:r>
            <a:r>
              <a:rPr lang="en-US" dirty="0" err="1"/>
              <a:t>nonbinary</a:t>
            </a:r>
            <a:r>
              <a:rPr lang="en-US" dirty="0"/>
              <a:t>, genderqueer, gender nonconforming: identity outside the gender binary</a:t>
            </a:r>
          </a:p>
          <a:p>
            <a:pPr lvl="1"/>
            <a:r>
              <a:rPr lang="en-US" dirty="0"/>
              <a:t>Gender fluid: no fixed sense of gender, or move among gender identities </a:t>
            </a:r>
          </a:p>
          <a:p>
            <a:pPr lvl="1"/>
            <a:r>
              <a:rPr lang="en-US" dirty="0" err="1"/>
              <a:t>Agender</a:t>
            </a:r>
            <a:r>
              <a:rPr lang="en-US" dirty="0"/>
              <a:t>, null-gender, </a:t>
            </a:r>
            <a:r>
              <a:rPr lang="en-US" dirty="0" err="1"/>
              <a:t>neutrois</a:t>
            </a:r>
            <a:r>
              <a:rPr lang="en-US" dirty="0"/>
              <a:t>: identify with no gender</a:t>
            </a:r>
          </a:p>
          <a:p>
            <a:endParaRPr lang="en-US" dirty="0"/>
          </a:p>
        </p:txBody>
      </p:sp>
      <p:sp>
        <p:nvSpPr>
          <p:cNvPr id="90" name="Google Shape;90;p5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  <p:extLst>
      <p:ext uri="{BB962C8B-B14F-4D97-AF65-F5344CB8AC3E}">
        <p14:creationId xmlns:p14="http://schemas.microsoft.com/office/powerpoint/2010/main" val="230838655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Epidemiology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1.4 million (0.6%) U.S. adults identify as transgender </a:t>
            </a:r>
          </a:p>
          <a:p>
            <a:r>
              <a:rPr lang="en-US" dirty="0"/>
              <a:t>HIV prevalence in transgender people:</a:t>
            </a:r>
          </a:p>
          <a:p>
            <a:pPr lvl="1"/>
            <a:r>
              <a:rPr lang="en-US" dirty="0"/>
              <a:t>14% of transgender women</a:t>
            </a:r>
          </a:p>
          <a:p>
            <a:pPr lvl="2"/>
            <a:r>
              <a:rPr lang="en-US" dirty="0"/>
              <a:t>44% of Black</a:t>
            </a:r>
          </a:p>
          <a:p>
            <a:pPr lvl="2"/>
            <a:r>
              <a:rPr lang="en-US" dirty="0"/>
              <a:t>26% of </a:t>
            </a:r>
            <a:r>
              <a:rPr lang="en-US" dirty="0" err="1"/>
              <a:t>Latinx</a:t>
            </a:r>
            <a:endParaRPr lang="en-US" dirty="0"/>
          </a:p>
          <a:p>
            <a:pPr lvl="1"/>
            <a:r>
              <a:rPr lang="en-US" dirty="0"/>
              <a:t>2% of transgender men</a:t>
            </a:r>
          </a:p>
          <a:p>
            <a:pPr lvl="1"/>
            <a:r>
              <a:rPr lang="en-US" dirty="0" err="1"/>
              <a:t>Nonbinary</a:t>
            </a:r>
            <a:r>
              <a:rPr lang="en-US" dirty="0"/>
              <a:t> people: few data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15038" y="2141307"/>
            <a:ext cx="5422297" cy="2986087"/>
          </a:xfrm>
        </p:spPr>
        <p:txBody>
          <a:bodyPr/>
          <a:lstStyle/>
          <a:p>
            <a:r>
              <a:rPr lang="en-US" dirty="0"/>
              <a:t>National HIV Surveillance system evaluation of trans people diagnosed with HIV 2009-2014 (n=2,351)</a:t>
            </a:r>
          </a:p>
          <a:p>
            <a:pPr lvl="1"/>
            <a:r>
              <a:rPr lang="en-US" dirty="0"/>
              <a:t>84% trans women,15% trans men, 0.7% other gender identities</a:t>
            </a:r>
          </a:p>
          <a:p>
            <a:pPr lvl="1"/>
            <a:r>
              <a:rPr lang="en-US" dirty="0"/>
              <a:t>&gt;50% Black/African American</a:t>
            </a:r>
          </a:p>
          <a:p>
            <a:pPr lvl="1"/>
            <a:r>
              <a:rPr lang="en-US" dirty="0"/>
              <a:t>44% lived in the South</a:t>
            </a:r>
          </a:p>
          <a:p>
            <a:pPr lvl="1"/>
            <a:r>
              <a:rPr lang="en-US" dirty="0"/>
              <a:t>18% had AIDS at time of diagnosis </a:t>
            </a:r>
          </a:p>
          <a:p>
            <a:endParaRPr lang="en-US" dirty="0"/>
          </a:p>
        </p:txBody>
      </p:sp>
      <p:sp>
        <p:nvSpPr>
          <p:cNvPr id="97" name="Google Shape;97;p6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HIV Care Continuum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3888" y="2141308"/>
            <a:ext cx="9923495" cy="2986087"/>
          </a:xfrm>
        </p:spPr>
        <p:txBody>
          <a:bodyPr/>
          <a:lstStyle/>
          <a:p>
            <a:pPr lvl="1"/>
            <a:r>
              <a:rPr lang="en-US" dirty="0"/>
              <a:t>Transgender women with HIV are less likely than cisgender men to </a:t>
            </a:r>
          </a:p>
          <a:p>
            <a:pPr lvl="2"/>
            <a:r>
              <a:rPr lang="en-US" dirty="0"/>
              <a:t>Receive ART</a:t>
            </a:r>
          </a:p>
          <a:p>
            <a:pPr lvl="2"/>
            <a:r>
              <a:rPr lang="en-US" dirty="0"/>
              <a:t>Be adherent to ART</a:t>
            </a:r>
          </a:p>
          <a:p>
            <a:pPr lvl="2"/>
            <a:r>
              <a:rPr lang="en-US" dirty="0"/>
              <a:t>Achieve viral suppression</a:t>
            </a:r>
          </a:p>
          <a:p>
            <a:pPr lvl="1"/>
            <a:r>
              <a:rPr lang="en-US" dirty="0"/>
              <a:t>Transgender men with HIV: few data, needs more study</a:t>
            </a:r>
          </a:p>
        </p:txBody>
      </p:sp>
      <p:sp>
        <p:nvSpPr>
          <p:cNvPr id="104" name="Google Shape;104;p7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Barriers to Engaging in HIV Care</a:t>
            </a:r>
          </a:p>
        </p:txBody>
      </p:sp>
      <p:sp>
        <p:nvSpPr>
          <p:cNvPr id="112" name="Google Shape;112;p8"/>
          <p:cNvSpPr txBox="1">
            <a:spLocks noGrp="1"/>
          </p:cNvSpPr>
          <p:nvPr>
            <p:ph type="body" sz="quarter" idx="11"/>
          </p:nvPr>
        </p:nvSpPr>
        <p:spPr>
          <a:xfrm>
            <a:off x="623888" y="2073292"/>
            <a:ext cx="10511833" cy="3054103"/>
          </a:xfrm>
        </p:spPr>
        <p:txBody>
          <a:bodyPr/>
          <a:lstStyle/>
          <a:p>
            <a:pPr lvl="1"/>
            <a:r>
              <a:rPr lang="en-US" dirty="0"/>
              <a:t>Higher rates of:</a:t>
            </a:r>
          </a:p>
          <a:p>
            <a:pPr lvl="2"/>
            <a:r>
              <a:rPr lang="en-US" dirty="0"/>
              <a:t>Unstable housing</a:t>
            </a:r>
          </a:p>
          <a:p>
            <a:pPr lvl="2"/>
            <a:r>
              <a:rPr lang="en-US" dirty="0"/>
              <a:t>Poverty</a:t>
            </a:r>
          </a:p>
          <a:p>
            <a:pPr lvl="2"/>
            <a:r>
              <a:rPr lang="en-US" dirty="0"/>
              <a:t>Violence, discrimination, other trauma</a:t>
            </a:r>
          </a:p>
          <a:p>
            <a:pPr lvl="1"/>
            <a:r>
              <a:rPr lang="en-US" dirty="0"/>
              <a:t>Stigma and past negative experiences in health care settings </a:t>
            </a:r>
            <a:br>
              <a:rPr lang="en-US" dirty="0"/>
            </a:br>
            <a:r>
              <a:rPr lang="en-US" dirty="0"/>
              <a:t>(e.g., use of wrong name/pronoun, invasive questions about being transgender, lack of provider knowledge about trans issues)</a:t>
            </a:r>
          </a:p>
          <a:p>
            <a:pPr lvl="1"/>
            <a:r>
              <a:rPr lang="en-US" dirty="0"/>
              <a:t>Prioritization of gender-affirming therapy over HIV care</a:t>
            </a:r>
          </a:p>
          <a:p>
            <a:pPr lvl="1"/>
            <a:r>
              <a:rPr lang="en-US" dirty="0"/>
              <a:t>Concerns about adverse interactions between ARVs and </a:t>
            </a:r>
            <a:br>
              <a:rPr lang="en-US" dirty="0"/>
            </a:br>
            <a:r>
              <a:rPr lang="en-US" dirty="0"/>
              <a:t>gender-affirming hormones</a:t>
            </a:r>
          </a:p>
          <a:p>
            <a:pPr lvl="0"/>
            <a:endParaRPr lang="en-US" dirty="0"/>
          </a:p>
        </p:txBody>
      </p:sp>
      <p:sp>
        <p:nvSpPr>
          <p:cNvPr id="113" name="Google Shape;113;p8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itle slide master">
  <a:themeElements>
    <a:clrScheme name="AETC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66D4F21C-4CC7-4B99-911F-1397D5DDA952}"/>
    </a:ext>
  </a:extLst>
</a:theme>
</file>

<file path=ppt/theme/theme2.xml><?xml version="1.0" encoding="utf-8"?>
<a:theme xmlns:a="http://schemas.openxmlformats.org/drawingml/2006/main" name="1_Content slide master">
  <a:themeElements>
    <a:clrScheme name="AETC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AAEFD5DC-9035-4813-8A0E-EC38CB819052}"/>
    </a:ext>
  </a:extLst>
</a:theme>
</file>

<file path=ppt/theme/theme3.xml><?xml version="1.0" encoding="utf-8"?>
<a:theme xmlns:a="http://schemas.openxmlformats.org/drawingml/2006/main" name="4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F414B27C-141C-4C9D-957D-E30843F1F084}"/>
    </a:ext>
  </a:extLst>
</a:theme>
</file>

<file path=ppt/theme/theme4.xml><?xml version="1.0" encoding="utf-8"?>
<a:theme xmlns:a="http://schemas.openxmlformats.org/drawingml/2006/main" name="7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C2146559-8DBB-4E73-934E-71DC4F6D685C}"/>
    </a:ext>
  </a:extLst>
</a:theme>
</file>

<file path=ppt/theme/theme5.xml><?xml version="1.0" encoding="utf-8"?>
<a:theme xmlns:a="http://schemas.openxmlformats.org/drawingml/2006/main" name="8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403B1CFD-D852-4CF1-AF3B-548C7F26C80A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1778</Words>
  <Application>Microsoft Office PowerPoint</Application>
  <PresentationFormat>Custom</PresentationFormat>
  <Paragraphs>185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STIXGeneral-Regular</vt:lpstr>
      <vt:lpstr>System Font Regular</vt:lpstr>
      <vt:lpstr>Wingdings</vt:lpstr>
      <vt:lpstr>Title slide master</vt:lpstr>
      <vt:lpstr>1_Content slide master</vt:lpstr>
      <vt:lpstr>4_Custom Design</vt:lpstr>
      <vt:lpstr>7_Custom Design</vt:lpstr>
      <vt:lpstr>8_Custom Design</vt:lpstr>
      <vt:lpstr>Treatment for Transgender  People with HIV</vt:lpstr>
      <vt:lpstr>About This Presentation</vt:lpstr>
      <vt:lpstr>Guidelines for the Use of Antiretroviral Agents in  HIV-1-Infected Adults and Adolescents</vt:lpstr>
      <vt:lpstr>Introduction</vt:lpstr>
      <vt:lpstr>Terminology (1)</vt:lpstr>
      <vt:lpstr>Terminology (2)</vt:lpstr>
      <vt:lpstr>Epidemiology</vt:lpstr>
      <vt:lpstr>HIV Care Continuum</vt:lpstr>
      <vt:lpstr>Barriers to Engaging in HIV Care</vt:lpstr>
      <vt:lpstr>Facilitating HIV Care Engagement</vt:lpstr>
      <vt:lpstr>Gender-Affirming Clinical Settings</vt:lpstr>
      <vt:lpstr>Hormone Therapy (1)</vt:lpstr>
      <vt:lpstr>Hormone Therapy (2)</vt:lpstr>
      <vt:lpstr>Hormones and ART: Potential Interactions</vt:lpstr>
      <vt:lpstr>Hormones and ART: Potential Interactions (1)</vt:lpstr>
      <vt:lpstr>Hormones and ART: Potential Interactions (2)</vt:lpstr>
      <vt:lpstr>Hormonal Therapy and Bone Health</vt:lpstr>
      <vt:lpstr>Laboratory Test Interpretation</vt:lpstr>
      <vt:lpstr>Hormonal Therapy and Renal Function</vt:lpstr>
      <vt:lpstr>Cardiovascular Disease (CVD) Risk (1)</vt:lpstr>
      <vt:lpstr>CVD Risk (2)</vt:lpstr>
      <vt:lpstr>Pregnancy Potential</vt:lpstr>
      <vt:lpstr>Testosterone in Transgender Persons with Ovaries</vt:lpstr>
      <vt:lpstr>Websites</vt:lpstr>
      <vt:lpstr>About This Slide 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 for Transgender  People with HIV</dc:title>
  <dc:creator>scoffey@php.ucsf.edu</dc:creator>
  <cp:lastModifiedBy>Mandel, Nicole</cp:lastModifiedBy>
  <cp:revision>18</cp:revision>
  <dcterms:created xsi:type="dcterms:W3CDTF">2020-05-18T19:43:00Z</dcterms:created>
  <dcterms:modified xsi:type="dcterms:W3CDTF">2023-04-28T23:46:21Z</dcterms:modified>
</cp:coreProperties>
</file>