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4" r:id="rId2"/>
    <p:sldMasterId id="2147483682" r:id="rId3"/>
    <p:sldMasterId id="2147483684" r:id="rId4"/>
    <p:sldMasterId id="2147483686" r:id="rId5"/>
    <p:sldMasterId id="2147483688" r:id="rId6"/>
    <p:sldMasterId id="2147483696" r:id="rId7"/>
    <p:sldMasterId id="2147483698" r:id="rId8"/>
    <p:sldMasterId id="2147483700" r:id="rId9"/>
  </p:sldMasterIdLst>
  <p:notesMasterIdLst>
    <p:notesMasterId r:id="rId39"/>
  </p:notesMasterIdLst>
  <p:sldIdLst>
    <p:sldId id="256" r:id="rId10"/>
    <p:sldId id="257" r:id="rId11"/>
    <p:sldId id="258" r:id="rId12"/>
    <p:sldId id="259" r:id="rId13"/>
    <p:sldId id="260" r:id="rId14"/>
    <p:sldId id="262" r:id="rId15"/>
    <p:sldId id="289" r:id="rId16"/>
    <p:sldId id="264" r:id="rId17"/>
    <p:sldId id="265" r:id="rId18"/>
    <p:sldId id="266" r:id="rId19"/>
    <p:sldId id="290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82" r:id="rId33"/>
    <p:sldId id="283" r:id="rId34"/>
    <p:sldId id="284" r:id="rId35"/>
    <p:sldId id="286" r:id="rId36"/>
    <p:sldId id="287" r:id="rId37"/>
    <p:sldId id="288" r:id="rId38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iOjDifVYX/50TXGmVZzjC8cfmO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EB555A-D956-4C62-B058-BEA832272319}">
  <a:tblStyle styleId="{AFEB555A-D956-4C62-B058-BEA8322723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E0FE37-62F0-4C46-B46E-7AC1588C811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8" autoAdjust="0"/>
    <p:restoredTop sz="94586"/>
  </p:normalViewPr>
  <p:slideViewPr>
    <p:cSldViewPr snapToGrid="0">
      <p:cViewPr varScale="1">
        <p:scale>
          <a:sx n="120" d="100"/>
          <a:sy n="120" d="100"/>
        </p:scale>
        <p:origin x="108" y="570"/>
      </p:cViewPr>
      <p:guideLst>
        <p:guide orient="horz" pos="1056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350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7" name="Google Shape;4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9" name="Google Shape;119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9" name="Google Shape;119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257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9" name="Google Shape;129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9" name="Google Shape;139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9" name="Google Shape;149;p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3" name="Google Shape;173;p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2" name="Google Shape;182;p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91" name="Google Shape;191;p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0" name="Google Shape;200;p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9" name="Google Shape;209;p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8" name="Google Shape;218;p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27" name="Google Shape;227;p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2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5" name="Google Shape;245;p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63" name="Google Shape;263;p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2" name="Google Shape;272;p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1" name="Google Shape;281;p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99" name="Google Shape;299;p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8" name="Google Shape;308;p3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511b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511b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94511bc2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511b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511b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94511bc21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68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05" y="5614792"/>
            <a:ext cx="4267879" cy="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08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479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70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976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173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3162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538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596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16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0252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20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7713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886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5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649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245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60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946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98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96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28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5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53" y="5885461"/>
            <a:ext cx="3016231" cy="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53" y="5885461"/>
            <a:ext cx="3016231" cy="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74960" y="5768853"/>
            <a:ext cx="1352120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9289306" cy="838200"/>
          </a:xfrm>
        </p:spPr>
        <p:txBody>
          <a:bodyPr/>
          <a:lstStyle/>
          <a:p>
            <a:pPr lvl="0"/>
            <a:r>
              <a:rPr lang="en-US" dirty="0"/>
              <a:t>Starting ART – Selecting Initial Regimens</a:t>
            </a:r>
          </a:p>
        </p:txBody>
      </p:sp>
      <p:sp>
        <p:nvSpPr>
          <p:cNvPr id="50" name="Google Shape;50;p1"/>
          <p:cNvSpPr txBox="1">
            <a:spLocks noGrp="1"/>
          </p:cNvSpPr>
          <p:nvPr>
            <p:ph type="body" sz="quarter" idx="10"/>
          </p:nvPr>
        </p:nvSpPr>
        <p:spPr>
          <a:xfrm>
            <a:off x="2948377" y="3667797"/>
            <a:ext cx="6955204" cy="874190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sz="quarter" idx="11"/>
          </p:nvPr>
        </p:nvSpPr>
        <p:spPr>
          <a:xfrm>
            <a:off x="2948377" y="4170959"/>
            <a:ext cx="6955204" cy="874190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Recommended initial regimens for most people with HIV</a:t>
            </a:r>
            <a:br>
              <a:rPr lang="en-US" dirty="0"/>
            </a:br>
            <a:r>
              <a:rPr lang="en-US" dirty="0"/>
              <a:t>if no history of PrEP with long-acting cabotegravir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483207"/>
            <a:ext cx="5171439" cy="2986087"/>
          </a:xfrm>
        </p:spPr>
        <p:txBody>
          <a:bodyPr/>
          <a:lstStyle/>
          <a:p>
            <a:r>
              <a:rPr lang="en-US" dirty="0"/>
              <a:t>INSTI + 2 NRTIs</a:t>
            </a:r>
          </a:p>
          <a:p>
            <a:r>
              <a:rPr lang="en-US" dirty="0"/>
              <a:t>BIC/TAF/FTC (AI) </a:t>
            </a:r>
          </a:p>
          <a:p>
            <a:r>
              <a:rPr lang="en-US" dirty="0"/>
              <a:t>DTG/ABC/3TC (AI); </a:t>
            </a:r>
            <a:br>
              <a:rPr lang="en-US" dirty="0"/>
            </a:br>
            <a:r>
              <a:rPr lang="en-US" dirty="0"/>
              <a:t>only if HLA-B*5701 negative, no HBV </a:t>
            </a:r>
          </a:p>
          <a:p>
            <a:r>
              <a:rPr lang="en-US" dirty="0"/>
              <a:t>DTG + (TAF or TDF) + (FTC or 3TC) (AI)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15038" y="2483206"/>
            <a:ext cx="5171439" cy="2986087"/>
          </a:xfrm>
        </p:spPr>
        <p:txBody>
          <a:bodyPr/>
          <a:lstStyle/>
          <a:p>
            <a:r>
              <a:rPr lang="en-US" dirty="0"/>
              <a:t>INSTI + 1 NRTI </a:t>
            </a:r>
          </a:p>
          <a:p>
            <a:r>
              <a:rPr lang="en-US" dirty="0"/>
              <a:t>DTG/3TC (AI); not if HIV RNA &gt;500,000 copies/mL, HBV coinfection, or ART is started before HIV resistance test or HBV test results are available</a:t>
            </a:r>
          </a:p>
        </p:txBody>
      </p:sp>
      <p:sp>
        <p:nvSpPr>
          <p:cNvPr id="122" name="Google Shape;122;p1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sp>
        <p:nvSpPr>
          <p:cNvPr id="124" name="Google Shape;124;p10"/>
          <p:cNvSpPr txBox="1"/>
          <p:nvPr/>
        </p:nvSpPr>
        <p:spPr>
          <a:xfrm>
            <a:off x="623297" y="5170252"/>
            <a:ext cx="10135704" cy="130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Bef>
                <a:spcPts val="0"/>
              </a:spcBef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marR="0" lvl="0" indent="-304792" algn="l" rtl="0">
              <a:spcBef>
                <a:spcPts val="427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3TC can be used in place of FTC and vice versa. </a:t>
            </a:r>
          </a:p>
          <a:p>
            <a:pPr marL="304792" marR="0" lvl="0" indent="-304792" algn="l" rtl="0">
              <a:spcBef>
                <a:spcPts val="427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TAF: fewer bone and kidney toxicities; TDF: lower lipids.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lvl="0" indent="-304792">
              <a:spcBef>
                <a:spcPts val="373"/>
              </a:spcBef>
              <a:buClrTx/>
              <a:buSzPts val="15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</a:rPr>
              <a:t>Special considerations re persons of </a:t>
            </a:r>
            <a:r>
              <a:rPr lang="en-US" sz="1600" dirty="0">
                <a:solidFill>
                  <a:schemeClr val="tx1"/>
                </a:solidFill>
              </a:rPr>
              <a:t>childbearing potential – see slide 15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Recommended initial regimens for most people with HIV</a:t>
            </a:r>
            <a:br>
              <a:rPr lang="en-US" dirty="0"/>
            </a:br>
            <a:r>
              <a:rPr lang="en-US" dirty="0"/>
              <a:t>if history of PrEP with long-acting cabotegravir, and INSTI genotype result not available*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3045350"/>
            <a:ext cx="9614932" cy="3311000"/>
          </a:xfrm>
        </p:spPr>
        <p:txBody>
          <a:bodyPr/>
          <a:lstStyle/>
          <a:p>
            <a:r>
              <a:rPr lang="en-US" dirty="0"/>
              <a:t>Boosted darunavir + 2 NRTIs</a:t>
            </a:r>
          </a:p>
          <a:p>
            <a:r>
              <a:rPr lang="en-US" dirty="0"/>
              <a:t>(DRV/c or DRV/r) + (TAF or TDF) + (FTC or 3TC) (AI) </a:t>
            </a:r>
          </a:p>
          <a:p>
            <a:pPr marL="304792" marR="0" lvl="0" indent="-304792" algn="l" rtl="0">
              <a:spcBef>
                <a:spcPts val="0"/>
              </a:spcBef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endParaRPr lang="en-US" sz="1100" dirty="0">
              <a:sym typeface="Arial"/>
            </a:endParaRPr>
          </a:p>
          <a:p>
            <a:pPr marL="304792" marR="0" lvl="0" indent="-304792" algn="l" rtl="0">
              <a:spcBef>
                <a:spcPts val="0"/>
              </a:spcBef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*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of INSTI resistance if patient has received PrEP with long-acting injectable CAB; results of INSTI GT should be available before prescribing an INSTI for HIV treatment</a:t>
            </a:r>
          </a:p>
          <a:p>
            <a:pPr marR="0" lvl="0" algn="l" rtl="0">
              <a:spcBef>
                <a:spcPts val="427"/>
              </a:spcBef>
              <a:spcAft>
                <a:spcPts val="0"/>
              </a:spcAft>
              <a:buClrTx/>
              <a:buSzPts val="16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3TC can be used in place of FTC and vice versa. </a:t>
            </a:r>
          </a:p>
          <a:p>
            <a:pPr marR="0" lvl="0" algn="l" rtl="0">
              <a:spcBef>
                <a:spcPts val="427"/>
              </a:spcBef>
              <a:spcAft>
                <a:spcPts val="0"/>
              </a:spcAft>
              <a:buClrTx/>
              <a:buSzPts val="16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TAF: fewer bone and kidney toxicities; TDF: lower lipids.</a:t>
            </a:r>
          </a:p>
          <a:p>
            <a:pPr lvl="0">
              <a:spcBef>
                <a:spcPts val="427"/>
              </a:spcBef>
              <a:buClrTx/>
              <a:buSzPts val="1600"/>
            </a:pPr>
            <a:r>
              <a:rPr lang="en-US" sz="1600" dirty="0">
                <a:solidFill>
                  <a:schemeClr val="dk1"/>
                </a:solidFill>
              </a:rPr>
              <a:t>Special considerations re persons of </a:t>
            </a:r>
            <a:r>
              <a:rPr lang="en-US" sz="1600" dirty="0">
                <a:solidFill>
                  <a:schemeClr val="tx1"/>
                </a:solidFill>
              </a:rPr>
              <a:t>childbearing potential – see slide 15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2" name="Google Shape;122;p1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32230400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551738" y="1254848"/>
            <a:ext cx="11493347" cy="64891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Recommended initial regimens in certain clinical situations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INSTI + 2 NRTIs </a:t>
            </a:r>
            <a:endParaRPr lang="en-US" dirty="0"/>
          </a:p>
          <a:p>
            <a:pPr fontAlgn="ctr"/>
            <a:r>
              <a:rPr lang="en-US" dirty="0"/>
              <a:t>EVG/COBI/TAF/FTC or EVG/COBI/TDF/FTC (B1)</a:t>
            </a:r>
          </a:p>
          <a:p>
            <a:pPr fontAlgn="ctr"/>
            <a:r>
              <a:rPr lang="en-US" dirty="0"/>
              <a:t>RAL + (TAF or TDF) + (FTC or 3TC) (BI for TDF + FTC or 3TC, BII for TAF/FTC)</a:t>
            </a:r>
          </a:p>
          <a:p>
            <a:pPr font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Boosted PI + 2 NRTIs</a:t>
            </a:r>
            <a:endParaRPr lang="en-US" dirty="0"/>
          </a:p>
          <a:p>
            <a:pPr fontAlgn="ctr"/>
            <a:r>
              <a:rPr lang="en-US" dirty="0"/>
              <a:t>(DRV/c or DRV/r) + (TAF or TDF) + (FTC or 3TC) (AI) </a:t>
            </a:r>
          </a:p>
          <a:p>
            <a:pPr fontAlgn="ctr"/>
            <a:r>
              <a:rPr lang="en-US" dirty="0"/>
              <a:t>(ATV/c or ATV/r) + (TAF or TDF) + (FTC or 3TC) (BI) </a:t>
            </a:r>
          </a:p>
          <a:p>
            <a:pPr fontAlgn="ctr"/>
            <a:r>
              <a:rPr lang="en-US" dirty="0"/>
              <a:t>(DRV/c or DRV/r) + ABC/3TC; if HLA-B*5701 negative (BII) </a:t>
            </a:r>
          </a:p>
        </p:txBody>
      </p:sp>
      <p:sp>
        <p:nvSpPr>
          <p:cNvPr id="134" name="Google Shape;134;p11"/>
          <p:cNvSpPr txBox="1"/>
          <p:nvPr/>
        </p:nvSpPr>
        <p:spPr>
          <a:xfrm>
            <a:off x="623297" y="5109431"/>
            <a:ext cx="10705311" cy="12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Bef>
                <a:spcPts val="0"/>
              </a:spcBef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sz="1500" dirty="0"/>
          </a:p>
          <a:p>
            <a:pPr marL="304792" marR="0" lvl="0" indent="-304792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Boosted DRV generally preferred over boosted ATV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92" marR="0" lvl="0" indent="-304792" algn="l" rtl="0">
              <a:spcBef>
                <a:spcPts val="427"/>
              </a:spcBef>
              <a:spcAft>
                <a:spcPts val="0"/>
              </a:spcAft>
              <a:buClrTx/>
              <a:buSzPts val="15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TAF: fewer bone and kidney toxicities; TDF: lower lipids. </a:t>
            </a:r>
            <a:endParaRPr sz="1500" dirty="0"/>
          </a:p>
          <a:p>
            <a:pPr marL="285750" lvl="0" indent="-285750">
              <a:spcAft>
                <a:spcPts val="600"/>
              </a:spcAft>
              <a:buClr>
                <a:schemeClr val="dk1"/>
              </a:buClr>
              <a:buSzPts val="15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</a:rPr>
              <a:t>Special considerations re persons of </a:t>
            </a:r>
            <a:r>
              <a:rPr lang="en-US" sz="1600" dirty="0">
                <a:solidFill>
                  <a:schemeClr val="tx1"/>
                </a:solidFill>
              </a:rPr>
              <a:t>childbearing potential – see slide 15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lang="en-US" sz="1600" dirty="0"/>
          </a:p>
        </p:txBody>
      </p:sp>
      <p:sp>
        <p:nvSpPr>
          <p:cNvPr id="132" name="Google Shape;132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 dirty="0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541338" y="1238947"/>
            <a:ext cx="11377667" cy="64891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Recommended initial regimens in certain clinical situations </a:t>
            </a:r>
            <a:r>
              <a:rPr lang="en-US" sz="2000" dirty="0"/>
              <a:t>(2)</a:t>
            </a:r>
            <a:endParaRPr lang="en-US" sz="2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045896"/>
            <a:ext cx="9614932" cy="2986087"/>
          </a:xfrm>
        </p:spPr>
        <p:txBody>
          <a:bodyPr/>
          <a:lstStyle/>
          <a:p>
            <a:r>
              <a:rPr lang="en-US" dirty="0"/>
              <a:t>NNRTI + 2 NRTIs </a:t>
            </a:r>
          </a:p>
          <a:p>
            <a:r>
              <a:rPr lang="en-US" dirty="0"/>
              <a:t>DOR/TDF/3TC (BI) or DOR + TAF/FTC (BIII) </a:t>
            </a:r>
          </a:p>
          <a:p>
            <a:r>
              <a:rPr lang="en-US" dirty="0"/>
              <a:t>EFV + (TAF or TDF) + (FTC or 3TC) </a:t>
            </a:r>
          </a:p>
          <a:p>
            <a:pPr lvl="1"/>
            <a:r>
              <a:rPr lang="en-US" dirty="0"/>
              <a:t>EFV 600 mg + TDF + (FTC or 3TC) (BI)</a:t>
            </a:r>
          </a:p>
          <a:p>
            <a:pPr lvl="1"/>
            <a:r>
              <a:rPr lang="en-US" dirty="0"/>
              <a:t>EFV 400 mg/TDF/3TC (BI)</a:t>
            </a:r>
          </a:p>
          <a:p>
            <a:pPr lvl="1"/>
            <a:r>
              <a:rPr lang="en-US" dirty="0"/>
              <a:t>EFV 600 mg + TAF/FTC (BII)</a:t>
            </a:r>
          </a:p>
          <a:p>
            <a:r>
              <a:rPr lang="en-US" dirty="0"/>
              <a:t>RPV/TDF/FTC (BI)  or RPV/TAF/FTC (BII); if HIV RNA &lt;100,000 copies/mL and CD4 &gt;200 cells/µL</a:t>
            </a:r>
          </a:p>
          <a:p>
            <a:pPr marL="803275" lvl="0" indent="0"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1600" dirty="0">
                <a:sym typeface="Arial"/>
              </a:rPr>
              <a:t>Notes: </a:t>
            </a:r>
          </a:p>
          <a:p>
            <a:pPr marL="803275" lvl="0" indent="341313">
              <a:spcAft>
                <a:spcPts val="0"/>
              </a:spcAft>
              <a:buClr>
                <a:schemeClr val="tx1"/>
              </a:buClr>
            </a:pPr>
            <a:r>
              <a:rPr lang="en-US" sz="1600" dirty="0">
                <a:sym typeface="Arial"/>
              </a:rPr>
              <a:t>TAF: fewer bone and kidney toxicities; TDF: lower lipids.</a:t>
            </a:r>
          </a:p>
          <a:p>
            <a:pPr marL="803275" lvl="0" indent="341313">
              <a:spcAft>
                <a:spcPts val="0"/>
              </a:spcAft>
              <a:buClr>
                <a:schemeClr val="tx1"/>
              </a:buClr>
            </a:pPr>
            <a:r>
              <a:rPr lang="en-US" sz="1600" dirty="0"/>
              <a:t>Special considerations re persons of childbearing potential – see slide 15.</a:t>
            </a:r>
            <a:endParaRPr lang="en-US" sz="1600" dirty="0">
              <a:sym typeface="Arial"/>
            </a:endParaRPr>
          </a:p>
        </p:txBody>
      </p:sp>
      <p:sp>
        <p:nvSpPr>
          <p:cNvPr id="142" name="Google Shape;142;p1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541338" y="1236626"/>
            <a:ext cx="11519343" cy="64891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Recommended initial regimens in certain clinical situations </a:t>
            </a:r>
            <a:r>
              <a:rPr lang="en-US" sz="1600" dirty="0"/>
              <a:t>(3)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296" y="2059782"/>
            <a:ext cx="10709267" cy="3441608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Regimens to consider when ABC, TAF, and TDF cannot be used or are not optimal</a:t>
            </a:r>
            <a:endParaRPr lang="en-US" dirty="0"/>
          </a:p>
          <a:p>
            <a:pPr lvl="1" fontAlgn="ctr"/>
            <a:r>
              <a:rPr lang="en-US" dirty="0"/>
              <a:t>DTG/3TC; </a:t>
            </a:r>
            <a:r>
              <a:rPr lang="en-US" i="1" dirty="0"/>
              <a:t>not</a:t>
            </a:r>
            <a:r>
              <a:rPr lang="en-US" dirty="0"/>
              <a:t> for persons with HIV RNA &gt;500,000 copies/mL, HBV coinfection, or in whom ART is started before HIV resistance test results are available (AI) </a:t>
            </a:r>
          </a:p>
          <a:p>
            <a:pPr lvl="1" fontAlgn="ctr"/>
            <a:r>
              <a:rPr lang="en-US" dirty="0"/>
              <a:t>DRV/r + RAL (BID); only if HIV RNA &lt;100,000 copies/mL and CD4 cell count &gt;200 cells/µL (CI) </a:t>
            </a:r>
          </a:p>
          <a:p>
            <a:pPr lvl="1" fontAlgn="ctr"/>
            <a:r>
              <a:rPr lang="en-US" dirty="0"/>
              <a:t>DRV/r (once daily) + 3TC (CI)</a:t>
            </a:r>
          </a:p>
          <a:p>
            <a:endParaRPr lang="en-US" dirty="0"/>
          </a:p>
        </p:txBody>
      </p:sp>
      <p:sp>
        <p:nvSpPr>
          <p:cNvPr id="154" name="Google Shape;154;p13"/>
          <p:cNvSpPr txBox="1"/>
          <p:nvPr/>
        </p:nvSpPr>
        <p:spPr>
          <a:xfrm>
            <a:off x="1030368" y="5617727"/>
            <a:ext cx="10705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4792" marR="0" lvl="0" indent="-304792" algn="l" rtl="0">
              <a:spcAft>
                <a:spcPts val="600"/>
              </a:spcAft>
              <a:buClr>
                <a:srgbClr val="CCFF33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Aft>
                <a:spcPts val="60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considerations re persons of 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childbearing potential – see slide 15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  <p:sp>
        <p:nvSpPr>
          <p:cNvPr id="152" name="Google Shape;152;p1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018806" cy="64891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Initial ART for Persons of Childbearing Potential: Selecting ARVs</a:t>
            </a:r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Perform pregnancy test before ART start</a:t>
            </a:r>
          </a:p>
          <a:p>
            <a:r>
              <a:rPr lang="en-US" dirty="0"/>
              <a:t>Choose ARVs through shared </a:t>
            </a:r>
            <a:r>
              <a:rPr lang="en-US" dirty="0" err="1"/>
              <a:t>decisionmaking</a:t>
            </a:r>
            <a:r>
              <a:rPr lang="en-US" dirty="0"/>
              <a:t> after considering available data on potential teratogenicity, effectiveness, tolerability, pill number, etc.</a:t>
            </a:r>
          </a:p>
          <a:p>
            <a:r>
              <a:rPr lang="en-US" dirty="0"/>
              <a:t>Preferred ART if trying to conceive or during pregnancy:</a:t>
            </a:r>
          </a:p>
          <a:p>
            <a:pPr lvl="1"/>
            <a:r>
              <a:rPr lang="en-US" dirty="0"/>
              <a:t>DTG or DRV/r + 2 NRTIs (TDF/FTC, TDF/3TC, TAF/FTC, or ABC/3TC [if HLA-B*5701 negative])</a:t>
            </a:r>
          </a:p>
          <a:p>
            <a:pPr lvl="1"/>
            <a:r>
              <a:rPr lang="en-US" dirty="0"/>
              <a:t>Some ARVs are not recommended during pregnancy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3A15E-D39C-0A49-A2AD-8A23108089DD}"/>
              </a:ext>
            </a:extLst>
          </p:cNvPr>
          <p:cNvSpPr txBox="1"/>
          <p:nvPr/>
        </p:nvSpPr>
        <p:spPr>
          <a:xfrm>
            <a:off x="1419297" y="5831026"/>
            <a:ext cx="978917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 risks and benefits with patients to ensure informed decision 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Consult Perinatal Guidelines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Selecting Initial ART Regimen: Factors to Consider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ctr"/>
            <a:r>
              <a:rPr lang="en-US" b="1" dirty="0"/>
              <a:t>Patient Characteristics </a:t>
            </a:r>
            <a:endParaRPr lang="en-US" dirty="0"/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HIV RNA; CD4 count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HIV resistance test results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HLA-B*5701 status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Patient preferences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Anticipated adherence</a:t>
            </a:r>
          </a:p>
          <a:p>
            <a:pPr font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7750" y="2293706"/>
            <a:ext cx="3614453" cy="2986087"/>
          </a:xfrm>
        </p:spPr>
        <p:txBody>
          <a:bodyPr/>
          <a:lstStyle/>
          <a:p>
            <a:pPr fontAlgn="ctr"/>
            <a:r>
              <a:rPr lang="en-US" b="1" dirty="0"/>
              <a:t>Comorbidities or </a:t>
            </a:r>
            <a:br>
              <a:rPr lang="en-US" b="1" dirty="0"/>
            </a:br>
            <a:r>
              <a:rPr lang="en-US" b="1" dirty="0"/>
              <a:t>Other Conditions </a:t>
            </a:r>
            <a:endParaRPr lang="en-US" dirty="0"/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Cardiovascular disease, hyperlipidemia, renal disease, liver disease, osteoporosis, psychiatric illness, others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Pregnancy or pregnancy potential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Coinfections: HCV, HBV, TB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52204" y="2287060"/>
            <a:ext cx="3869661" cy="2986087"/>
          </a:xfrm>
        </p:spPr>
        <p:txBody>
          <a:bodyPr/>
          <a:lstStyle/>
          <a:p>
            <a:pPr fontAlgn="ctr"/>
            <a:r>
              <a:rPr lang="en-US" b="1" dirty="0"/>
              <a:t>Regimen Characteristics</a:t>
            </a:r>
            <a:r>
              <a:rPr lang="en-US" dirty="0"/>
              <a:t>	 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Genetic barrier to resistance 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Potential adverse effects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Drug interactions with other medications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Convenience (pill #, dosing frequency, fixed-dose combinations, food requirements)</a:t>
            </a:r>
          </a:p>
          <a:p>
            <a:pPr marL="230188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Cost, access</a:t>
            </a:r>
          </a:p>
          <a:p>
            <a:endParaRPr lang="en-US" dirty="0"/>
          </a:p>
        </p:txBody>
      </p:sp>
      <p:sp>
        <p:nvSpPr>
          <p:cNvPr id="176" name="Google Shape;176;p1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547881" y="1277294"/>
            <a:ext cx="11307767" cy="64891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Choosing Initial ART Regimen: ARVs to Avoid in Specific Clinical Scenarios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23297" y="2651927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CD4 &lt;200</a:t>
            </a:r>
            <a:endParaRPr lang="en-US" dirty="0"/>
          </a:p>
          <a:p>
            <a:pPr fontAlgn="ctr"/>
            <a:r>
              <a:rPr lang="en-US" dirty="0">
                <a:solidFill>
                  <a:srgbClr val="FF0000"/>
                </a:solidFill>
              </a:rPr>
              <a:t>Do not use</a:t>
            </a:r>
            <a:r>
              <a:rPr lang="en-US" dirty="0"/>
              <a:t>: higher rate of virologic failure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RPV-based ART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DRV/r + RAL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26979" y="2651925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HIV RNA &gt;100,000</a:t>
            </a:r>
            <a:endParaRPr lang="en-US" dirty="0"/>
          </a:p>
          <a:p>
            <a:pPr fontAlgn="ctr"/>
            <a:r>
              <a:rPr lang="en-US" dirty="0">
                <a:solidFill>
                  <a:srgbClr val="FF0000"/>
                </a:solidFill>
              </a:rPr>
              <a:t>Do not use</a:t>
            </a:r>
            <a:r>
              <a:rPr lang="en-US" dirty="0"/>
              <a:t>: higher rate of virologic failure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RPV-based ART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ABC/3TC + EFV or ATV/r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DRV/r + RAL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30661" y="2648197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HIV RNA &gt;500,000</a:t>
            </a:r>
            <a:r>
              <a:rPr lang="en-US" dirty="0"/>
              <a:t> </a:t>
            </a:r>
          </a:p>
          <a:p>
            <a:pPr fontAlgn="ctr"/>
            <a:r>
              <a:rPr lang="en-US" dirty="0">
                <a:solidFill>
                  <a:srgbClr val="FF0000"/>
                </a:solidFill>
              </a:rPr>
              <a:t>Do not use</a:t>
            </a:r>
            <a:r>
              <a:rPr lang="en-US" dirty="0"/>
              <a:t>: higher rate of virologic failure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Regimens listed to left</a:t>
            </a:r>
          </a:p>
          <a:p>
            <a:pPr marL="228600" indent="-228600" fontAlgn="ctr">
              <a:buFont typeface="Arial" panose="020B0604020202020204" pitchFamily="34" charset="0"/>
              <a:buChar char="•"/>
            </a:pPr>
            <a:r>
              <a:rPr lang="en-US" dirty="0"/>
              <a:t>DTG/3TC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34343" y="2656770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HLA-B*5701 positive</a:t>
            </a:r>
            <a:endParaRPr lang="en-US" dirty="0"/>
          </a:p>
          <a:p>
            <a:pPr fontAlgn="ctr"/>
            <a:r>
              <a:rPr lang="en-US" dirty="0">
                <a:solidFill>
                  <a:srgbClr val="FF0000"/>
                </a:solidFill>
              </a:rPr>
              <a:t>Do not use</a:t>
            </a:r>
            <a:r>
              <a:rPr lang="en-US" dirty="0"/>
              <a:t>: risk of abacavir hyper-sensitivity</a:t>
            </a:r>
          </a:p>
          <a:p>
            <a:pPr marL="342900" indent="-342900" fontAlgn="ctr">
              <a:buFont typeface="Arial"/>
              <a:buChar char="•"/>
            </a:pPr>
            <a:r>
              <a:rPr lang="en-US" dirty="0"/>
              <a:t>ABC </a:t>
            </a:r>
          </a:p>
        </p:txBody>
      </p:sp>
      <p:sp>
        <p:nvSpPr>
          <p:cNvPr id="185" name="Google Shape;185;p1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78588" cy="64891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Selecting Initial ART Regimen: Specific Clinical Scenarios </a:t>
            </a:r>
            <a:r>
              <a:rPr lang="en-US" sz="2200" dirty="0"/>
              <a:t>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Starting ART before resistance test results are known</a:t>
            </a:r>
          </a:p>
          <a:p>
            <a:pPr lvl="2"/>
            <a:r>
              <a:rPr lang="en-US" sz="2000" dirty="0"/>
              <a:t>Avoid NNRTI-based regimens and DTG/3TC: transmitted resistance more likely to impact regimen</a:t>
            </a:r>
          </a:p>
          <a:p>
            <a:pPr lvl="2"/>
            <a:r>
              <a:rPr lang="en-US" sz="2000" dirty="0"/>
              <a:t>Avoid ABC: HLA B*5701 results not available</a:t>
            </a:r>
          </a:p>
          <a:p>
            <a:r>
              <a:rPr lang="en-US" dirty="0"/>
              <a:t>If exposure to long-acting CAB as PrEP: </a:t>
            </a:r>
          </a:p>
          <a:p>
            <a:pPr lvl="2"/>
            <a:r>
              <a:rPr lang="en-US" sz="2000" dirty="0"/>
              <a:t>Avoid INSTI-based regimen: resistance to INSTIs may be present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1068A-31E1-7BC4-9172-13F1D39AF2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5038" y="2141307"/>
            <a:ext cx="6086847" cy="2986087"/>
          </a:xfrm>
        </p:spPr>
        <p:txBody>
          <a:bodyPr/>
          <a:lstStyle/>
          <a:p>
            <a:r>
              <a:rPr lang="en-US" dirty="0"/>
              <a:t>Recommended: </a:t>
            </a:r>
          </a:p>
          <a:p>
            <a:pPr lvl="1"/>
            <a:r>
              <a:rPr lang="en-US" dirty="0"/>
              <a:t>BIC/TAF/FTC*</a:t>
            </a:r>
          </a:p>
          <a:p>
            <a:pPr lvl="1"/>
            <a:r>
              <a:rPr lang="en-US" dirty="0"/>
              <a:t>DTG + (TAF/FTC, TDF/FTC, or TDF/3TC)* </a:t>
            </a:r>
          </a:p>
          <a:p>
            <a:pPr lvl="1"/>
            <a:r>
              <a:rPr lang="en-US" dirty="0"/>
              <a:t>DRV/r or DRV/c + (TAF/FTC, TDF/FTC or TDF/3TC)</a:t>
            </a:r>
          </a:p>
        </p:txBody>
      </p:sp>
      <p:sp>
        <p:nvSpPr>
          <p:cNvPr id="194" name="Google Shape;194;p1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BA94F-CC43-334D-B316-6795C5C19DD3}"/>
              </a:ext>
            </a:extLst>
          </p:cNvPr>
          <p:cNvSpPr txBox="1"/>
          <p:nvPr/>
        </p:nvSpPr>
        <p:spPr>
          <a:xfrm>
            <a:off x="6250652" y="4772155"/>
            <a:ext cx="558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*"/>
            </a:pPr>
            <a:r>
              <a:rPr lang="en-US" sz="1600" dirty="0"/>
              <a:t>Not recommended for persons with history of long-acting CAB PrEP, unless INSTI genotype shows no mutations.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341509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4215042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One-pill regimen options</a:t>
            </a:r>
            <a:endParaRPr lang="en-US" dirty="0"/>
          </a:p>
          <a:p>
            <a:pPr fontAlgn="ctr"/>
            <a:r>
              <a:rPr lang="en-US" sz="2200" dirty="0"/>
              <a:t>BIC/TAF/FTC</a:t>
            </a:r>
          </a:p>
          <a:p>
            <a:pPr fontAlgn="ctr"/>
            <a:r>
              <a:rPr lang="en-US" sz="2200" dirty="0"/>
              <a:t>DOR/TDF/3TC</a:t>
            </a:r>
          </a:p>
          <a:p>
            <a:pPr fontAlgn="ctr"/>
            <a:r>
              <a:rPr lang="en-US" sz="2200" dirty="0"/>
              <a:t>DTG/ABC/3TC (only if HLA-B*5701 negative; not if HBV coinfection)</a:t>
            </a:r>
            <a:r>
              <a:rPr lang="en-US" sz="2200" baseline="30000" dirty="0"/>
              <a:t> </a:t>
            </a:r>
            <a:endParaRPr lang="en-US" sz="2200" dirty="0"/>
          </a:p>
          <a:p>
            <a:pPr fontAlgn="ctr"/>
            <a:r>
              <a:rPr lang="en-US" sz="2200" dirty="0"/>
              <a:t>DTG/3TC (not if VL &gt;500,000 copies/mL or if HBV coinfection)</a:t>
            </a:r>
          </a:p>
          <a:p>
            <a:pPr fontAlgn="ctr"/>
            <a:r>
              <a:rPr lang="en-US" sz="2200" dirty="0"/>
              <a:t>EFV/TDF/FTC, EFV/TDF/3TC</a:t>
            </a:r>
          </a:p>
          <a:p>
            <a:pPr fontAlgn="ctr"/>
            <a:r>
              <a:rPr lang="en-US" sz="2200" dirty="0"/>
              <a:t>EVG/c/TAF/FTC, EVG/c/TDF/FTC</a:t>
            </a:r>
          </a:p>
          <a:p>
            <a:pPr fontAlgn="ctr"/>
            <a:r>
              <a:rPr lang="en-US" sz="2200" dirty="0"/>
              <a:t>RPV/TAF/FTC, RPV/TDF/FTC (only if HIV RNA &lt;100,000 copies/mL and CD4 &gt;200 cells/µL)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3" name="Google Shape;203;p1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About This Presentation</a:t>
            </a:r>
          </a:p>
        </p:txBody>
      </p:sp>
      <p:sp>
        <p:nvSpPr>
          <p:cNvPr id="57" name="Google Shape;57;p2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>
                <a:sym typeface="Arial"/>
              </a:rPr>
              <a:t>These slides were developed using the Guidelines updated in September 2022.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Because the field of HIV care is rapidly changing, users are cautioned that the information in this presentation may become out of date quickly.</a:t>
            </a:r>
          </a:p>
          <a:p>
            <a:pPr lvl="1"/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58" name="Google Shape;58;p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274026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(3)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Food effects</a:t>
            </a:r>
            <a:endParaRPr lang="en-US" dirty="0"/>
          </a:p>
          <a:p>
            <a:pPr fontAlgn="ctr"/>
            <a:r>
              <a:rPr lang="en-US" b="1" dirty="0"/>
              <a:t>No food restrictions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BIC-, DOR-, DTG-, RAL-based regimens</a:t>
            </a:r>
          </a:p>
          <a:p>
            <a:pPr fontAlgn="ctr"/>
            <a:r>
              <a:rPr lang="en-US" b="1" dirty="0"/>
              <a:t>Should be taken on empty stomach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EFV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endParaRPr lang="en-US" b="1" dirty="0"/>
          </a:p>
          <a:p>
            <a:pPr fontAlgn="ctr"/>
            <a:r>
              <a:rPr lang="en-US" b="1" dirty="0"/>
              <a:t>Should be taken with food</a:t>
            </a:r>
            <a:r>
              <a:rPr lang="en-US" dirty="0"/>
              <a:t>:</a:t>
            </a:r>
          </a:p>
          <a:p>
            <a:pPr lvl="1" fontAlgn="ctr"/>
            <a:r>
              <a:rPr lang="en-US" dirty="0"/>
              <a:t>ATV/r, ATV/c </a:t>
            </a:r>
          </a:p>
          <a:p>
            <a:pPr lvl="1" fontAlgn="ctr"/>
            <a:r>
              <a:rPr lang="en-US" dirty="0"/>
              <a:t>DRV/r, DRV/c</a:t>
            </a:r>
          </a:p>
          <a:p>
            <a:pPr lvl="1" fontAlgn="ctr"/>
            <a:r>
              <a:rPr lang="en-US" dirty="0"/>
              <a:t>EVG/c/TAF/FTC, EVG/c/TDF/FTC</a:t>
            </a:r>
          </a:p>
          <a:p>
            <a:pPr lvl="1" fontAlgn="ctr"/>
            <a:r>
              <a:rPr lang="en-US" dirty="0"/>
              <a:t>RPV/TAF/FTC, RPV/TDF/FTC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2" name="Google Shape;212;p2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348257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(4)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5824150" cy="2986087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Chronic kidney disease (</a:t>
            </a:r>
            <a:r>
              <a:rPr lang="en-US" b="1" dirty="0" err="1"/>
              <a:t>CrCl</a:t>
            </a:r>
            <a:r>
              <a:rPr lang="en-US" b="1" dirty="0"/>
              <a:t> &lt;60 mL/min)</a:t>
            </a:r>
            <a:endParaRPr lang="en-US" dirty="0"/>
          </a:p>
          <a:p>
            <a:pPr fontAlgn="ctr"/>
            <a:r>
              <a:rPr lang="en-US" dirty="0"/>
              <a:t>Avoid TDF</a:t>
            </a:r>
          </a:p>
          <a:p>
            <a:pPr fontAlgn="ctr"/>
            <a:r>
              <a:rPr lang="en-US" dirty="0"/>
              <a:t>ABC: not associated with renal dysfunction; can use if HLA-B*5701-negative </a:t>
            </a:r>
          </a:p>
          <a:p>
            <a:pPr fontAlgn="ctr"/>
            <a:r>
              <a:rPr lang="en-US" dirty="0"/>
              <a:t>TAF: less impact on renal function and proteinuria than TDF; may be used if </a:t>
            </a:r>
            <a:r>
              <a:rPr lang="en-US" dirty="0" err="1"/>
              <a:t>eGFR</a:t>
            </a:r>
            <a:r>
              <a:rPr lang="en-US" dirty="0"/>
              <a:t> &gt;30 mL/min</a:t>
            </a:r>
          </a:p>
          <a:p>
            <a:pPr fontAlgn="ctr"/>
            <a:r>
              <a:rPr lang="en-US" dirty="0"/>
              <a:t>ATV: associated with CKD in some studies, consider avoiding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7830" y="2603568"/>
            <a:ext cx="4970294" cy="2986087"/>
          </a:xfrm>
        </p:spPr>
        <p:txBody>
          <a:bodyPr/>
          <a:lstStyle/>
          <a:p>
            <a:pPr fontAlgn="ctr"/>
            <a:r>
              <a:rPr lang="en-US" dirty="0"/>
              <a:t>Options when ABC, TAF, or TDF cannot be used:</a:t>
            </a:r>
          </a:p>
          <a:p>
            <a:pPr lvl="1" fontAlgn="ctr"/>
            <a:r>
              <a:rPr lang="en-US" dirty="0"/>
              <a:t>DTG/3TC* (if VL &lt;500,000)</a:t>
            </a:r>
          </a:p>
          <a:p>
            <a:pPr lvl="1" fontAlgn="ctr"/>
            <a:r>
              <a:rPr lang="en-US" dirty="0"/>
              <a:t>DRV/r + 3TC* </a:t>
            </a:r>
          </a:p>
          <a:p>
            <a:pPr lvl="1" fontAlgn="ctr"/>
            <a:r>
              <a:rPr lang="en-US" dirty="0"/>
              <a:t>DRV/r + RAL* (if VL &lt;100,000 and CD4 &gt;200) </a:t>
            </a:r>
          </a:p>
          <a:p>
            <a:endParaRPr lang="en-US" dirty="0"/>
          </a:p>
        </p:txBody>
      </p:sp>
      <p:sp>
        <p:nvSpPr>
          <p:cNvPr id="221" name="Google Shape;221;p2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705D6-FF95-C949-81E5-D039B57656E2}"/>
              </a:ext>
            </a:extLst>
          </p:cNvPr>
          <p:cNvSpPr txBox="1"/>
          <p:nvPr/>
        </p:nvSpPr>
        <p:spPr>
          <a:xfrm>
            <a:off x="7221415" y="5345723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*If HBV coinfection, must also treat HBV with fully-active HBV regimen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280774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600" dirty="0"/>
              <a:t>(5)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66497" y="2115668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HCV 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Consult current recommendations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333" y="2107094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HBV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Use TDF or TAF with FTC or 3TC: 2 NRTIs with activity against both HIV and HBV</a:t>
            </a:r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If TDF and TAF are contraindicated: treat HBV with FTC or 3TC + </a:t>
            </a:r>
            <a:r>
              <a:rPr lang="en-US" dirty="0" err="1"/>
              <a:t>entecavir</a:t>
            </a:r>
            <a:r>
              <a:rPr lang="en-US" dirty="0"/>
              <a:t> + suppressive ART regimen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30661" y="2107095"/>
            <a:ext cx="2743200" cy="2986087"/>
          </a:xfrm>
        </p:spPr>
        <p:txBody>
          <a:bodyPr/>
          <a:lstStyle/>
          <a:p>
            <a:pPr fontAlgn="ctr"/>
            <a:r>
              <a:rPr lang="en-US" b="1" dirty="0"/>
              <a:t>Liver disease with cirrhosis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Some ARVs contraindicated or require dosage modification</a:t>
            </a:r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Evaluation by expert in advanced liver disease is recommended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34343" y="2115668"/>
            <a:ext cx="2947334" cy="2986087"/>
          </a:xfrm>
        </p:spPr>
        <p:txBody>
          <a:bodyPr/>
          <a:lstStyle/>
          <a:p>
            <a:pPr fontAlgn="ctr"/>
            <a:r>
              <a:rPr lang="en-US" b="1" dirty="0"/>
              <a:t>TB</a:t>
            </a:r>
            <a:endParaRPr lang="en-US" dirty="0"/>
          </a:p>
          <a:p>
            <a:pPr marL="230188" indent="-230188" fontAlgn="ctr">
              <a:buFont typeface="Arial" panose="020B0604020202020204" pitchFamily="34" charset="0"/>
              <a:buChar char="•"/>
            </a:pPr>
            <a:r>
              <a:rPr lang="en-US" dirty="0"/>
              <a:t>Multiple interactions between some ARVs (including TAF, PIs, INSTIs, and RPV) and </a:t>
            </a:r>
            <a:r>
              <a:rPr lang="en-US" dirty="0" err="1"/>
              <a:t>rifamycins</a:t>
            </a:r>
            <a:r>
              <a:rPr lang="en-US" dirty="0"/>
              <a:t>; check Guidelines or consult pharmacist</a:t>
            </a:r>
          </a:p>
          <a:p>
            <a:endParaRPr lang="en-US" dirty="0"/>
          </a:p>
        </p:txBody>
      </p:sp>
      <p:sp>
        <p:nvSpPr>
          <p:cNvPr id="230" name="Google Shape;230;p2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59605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(6)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3297" y="2150586"/>
            <a:ext cx="3443756" cy="2986087"/>
          </a:xfrm>
        </p:spPr>
        <p:txBody>
          <a:bodyPr/>
          <a:lstStyle/>
          <a:p>
            <a:r>
              <a:rPr lang="en-US" b="1" dirty="0"/>
              <a:t>High cardiac risk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ABC, DRV, and LPV/r: increased CV risk in some studies; consider avoiding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ATV: not associated with increased risk of CV events (unlike other boosted PIs) 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37038" y="2150818"/>
            <a:ext cx="3444875" cy="2986087"/>
          </a:xfrm>
        </p:spPr>
        <p:txBody>
          <a:bodyPr/>
          <a:lstStyle/>
          <a:p>
            <a:r>
              <a:rPr lang="en-US" b="1" dirty="0" err="1"/>
              <a:t>QTc</a:t>
            </a:r>
            <a:r>
              <a:rPr lang="en-US" b="1" dirty="0"/>
              <a:t> interval prolongation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EFV and RPV: may cause QT prolongation; consider avoiding if taking other medications with known risk for QT prolongation, or risk for </a:t>
            </a:r>
            <a:r>
              <a:rPr lang="en-US" dirty="0" err="1"/>
              <a:t>Torsades</a:t>
            </a:r>
            <a:r>
              <a:rPr lang="en-US" dirty="0"/>
              <a:t> de Pointes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52205" y="2143940"/>
            <a:ext cx="4254316" cy="2986087"/>
          </a:xfrm>
        </p:spPr>
        <p:txBody>
          <a:bodyPr/>
          <a:lstStyle/>
          <a:p>
            <a:pPr fontAlgn="ctr"/>
            <a:r>
              <a:rPr lang="en-US" b="1" dirty="0"/>
              <a:t>Hyperlipidemia</a:t>
            </a:r>
            <a:endParaRPr lang="en-US" dirty="0"/>
          </a:p>
          <a:p>
            <a:pPr marL="228600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Adverse effects on lipids: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PI/r or PI/c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EFV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EVG/c</a:t>
            </a:r>
          </a:p>
          <a:p>
            <a:pPr marL="228600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Less effect on lipids: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BIC, DOR, DTG, RAL, RPV</a:t>
            </a:r>
          </a:p>
          <a:p>
            <a:pPr marL="228600" indent="-22860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Lowers lipid levels </a:t>
            </a:r>
            <a:br>
              <a:rPr lang="en-US" dirty="0"/>
            </a:br>
            <a:r>
              <a:rPr lang="en-US" dirty="0"/>
              <a:t>(modest effect):</a:t>
            </a:r>
          </a:p>
          <a:p>
            <a:pPr marL="627063" lvl="1" indent="-342900" fontAlgn="ctr">
              <a:buFont typeface="Arial" panose="020B0604020202020204" pitchFamily="34" charset="0"/>
              <a:buChar char="•"/>
            </a:pPr>
            <a:r>
              <a:rPr lang="en-US" dirty="0"/>
              <a:t>TDF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8" name="Google Shape;248;p2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206542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(7)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8" y="2141308"/>
            <a:ext cx="10606819" cy="2986087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Osteoporosis</a:t>
            </a:r>
            <a:endParaRPr lang="en-US" dirty="0"/>
          </a:p>
          <a:p>
            <a:pPr lvl="1" fontAlgn="ctr"/>
            <a:r>
              <a:rPr lang="en-US" dirty="0"/>
              <a:t>Avoid TDF: associated with greater decrease in BMD, </a:t>
            </a:r>
            <a:r>
              <a:rPr lang="en-US" dirty="0" err="1"/>
              <a:t>osteomalacia</a:t>
            </a:r>
            <a:r>
              <a:rPr lang="en-US" dirty="0"/>
              <a:t>, urine phosphate wasting</a:t>
            </a:r>
          </a:p>
          <a:p>
            <a:pPr lvl="1" fontAlgn="ctr"/>
            <a:r>
              <a:rPr lang="en-US" dirty="0"/>
              <a:t>Use ABC or TAF</a:t>
            </a:r>
          </a:p>
          <a:p>
            <a:pPr lvl="2" fontAlgn="ctr"/>
            <a:r>
              <a:rPr lang="en-US" dirty="0"/>
              <a:t>Associated with smaller decreases in BMD</a:t>
            </a:r>
          </a:p>
          <a:p>
            <a:pPr lvl="2" fontAlgn="ctr"/>
            <a:r>
              <a:rPr lang="en-US" dirty="0"/>
              <a:t>ABC may be used if HLA-B*5701 negative (if HIV RNA &gt;100,000 copies/mL, do not use with EFV or ATV/r)</a:t>
            </a:r>
          </a:p>
          <a:p>
            <a:endParaRPr lang="en-US" dirty="0"/>
          </a:p>
        </p:txBody>
      </p:sp>
      <p:sp>
        <p:nvSpPr>
          <p:cNvPr id="266" name="Google Shape;266;p2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594572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(8)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67507" y="2141308"/>
            <a:ext cx="9371313" cy="2986087"/>
          </a:xfrm>
        </p:spPr>
        <p:txBody>
          <a:bodyPr/>
          <a:lstStyle/>
          <a:p>
            <a:pPr marL="0" indent="0" fontAlgn="ctr">
              <a:buNone/>
            </a:pPr>
            <a:r>
              <a:rPr lang="en-US" b="1" dirty="0"/>
              <a:t>Medication-assisted treatment for opioid use disorder (OUD)</a:t>
            </a:r>
            <a:endParaRPr lang="en-US" dirty="0"/>
          </a:p>
          <a:p>
            <a:pPr fontAlgn="ctr"/>
            <a:r>
              <a:rPr lang="en-US" dirty="0"/>
              <a:t>EFV: reduces methadone concentrations, may cause withdrawal if started in patient on stable methadone dose</a:t>
            </a:r>
          </a:p>
          <a:p>
            <a:pPr fontAlgn="ctr"/>
            <a:r>
              <a:rPr lang="en-US" dirty="0"/>
              <a:t>Some ARVs interact with methadone, buprenorphine, and other OUD medications – consult pharmacist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5" name="Google Shape;275;p2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25863" cy="648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Selecting Initial ART Regimen: Specific Clinical Scenarios </a:t>
            </a:r>
            <a:r>
              <a:rPr lang="en-US" sz="1800" dirty="0"/>
              <a:t>(9)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b="1" dirty="0"/>
              <a:t>History of poor adherence or inconsistent engagement in care</a:t>
            </a:r>
            <a:endParaRPr lang="en-US" dirty="0"/>
          </a:p>
          <a:p>
            <a:pPr fontAlgn="ctr"/>
            <a:r>
              <a:rPr lang="en-US" dirty="0"/>
              <a:t>Consider boosted PI-, BIC-, or DTG-based regimen: high genetic barrier to resistance</a:t>
            </a:r>
          </a:p>
          <a:p>
            <a:pPr marL="0" indent="0" fontAlgn="ctr">
              <a:spcBef>
                <a:spcPts val="1800"/>
              </a:spcBef>
              <a:buNone/>
            </a:pPr>
            <a:r>
              <a:rPr lang="en-US" b="1" dirty="0"/>
              <a:t>Pregnancy or potential for pregnancy</a:t>
            </a:r>
            <a:endParaRPr lang="en-US" dirty="0"/>
          </a:p>
          <a:p>
            <a:pPr fontAlgn="ctr"/>
            <a:r>
              <a:rPr lang="en-US" dirty="0"/>
              <a:t>See slide 15 and Perinatal Guidelines</a:t>
            </a:r>
          </a:p>
          <a:p>
            <a:endParaRPr lang="en-US" dirty="0"/>
          </a:p>
        </p:txBody>
      </p:sp>
      <p:sp>
        <p:nvSpPr>
          <p:cNvPr id="284" name="Google Shape;284;p2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Initial ART: What Not to 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ARV combinations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FTC + 3TC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Ritonavir + cobicistat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ETR + </a:t>
            </a:r>
            <a:r>
              <a:rPr lang="en-US" dirty="0" err="1"/>
              <a:t>unboosted</a:t>
            </a:r>
            <a:r>
              <a:rPr lang="en-US" dirty="0"/>
              <a:t> PI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ETR + RTV-boosted FPV or TPV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2-NNRTI combinations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ATV + IDV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ARV regimens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Monotherapy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Dual-NRTI therapy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3-NRTI regimen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CAB + RPV (PO or IM)*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DTG + RPV* 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52204" y="2287060"/>
            <a:ext cx="3713323" cy="2986087"/>
          </a:xfrm>
        </p:spPr>
        <p:txBody>
          <a:bodyPr/>
          <a:lstStyle/>
          <a:p>
            <a:r>
              <a:rPr lang="en-US" b="1" dirty="0"/>
              <a:t>ARVs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NRTIs: </a:t>
            </a:r>
            <a:r>
              <a:rPr lang="en-US" dirty="0" err="1"/>
              <a:t>ddI</a:t>
            </a:r>
            <a:r>
              <a:rPr lang="en-US" dirty="0"/>
              <a:t>, d4T,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NNRTIs: DLV, ETR, NVP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PIs: </a:t>
            </a:r>
            <a:r>
              <a:rPr lang="en-US" dirty="0" err="1"/>
              <a:t>unboosted</a:t>
            </a:r>
            <a:r>
              <a:rPr lang="en-US" dirty="0"/>
              <a:t> ATV or DRV; LPV/r; boosted or </a:t>
            </a:r>
            <a:r>
              <a:rPr lang="en-US" dirty="0" err="1"/>
              <a:t>unboosted</a:t>
            </a:r>
            <a:r>
              <a:rPr lang="en-US" dirty="0"/>
              <a:t> IDV, SQV, or TPV; NFV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Entry inhibitors, CCR5 antagonist, fusion inhibitor, </a:t>
            </a:r>
          </a:p>
          <a:p>
            <a:endParaRPr lang="en-US" dirty="0"/>
          </a:p>
        </p:txBody>
      </p:sp>
      <p:sp>
        <p:nvSpPr>
          <p:cNvPr id="302" name="Google Shape;302;p3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C571-A4F0-EE4E-96A2-443248A5FF0D}"/>
              </a:ext>
            </a:extLst>
          </p:cNvPr>
          <p:cNvSpPr txBox="1"/>
          <p:nvPr/>
        </p:nvSpPr>
        <p:spPr>
          <a:xfrm>
            <a:off x="4197268" y="5688465"/>
            <a:ext cx="3308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*Approved only for people with viral suppression on another ART regimen. Not studied as an initial ART regimen.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/>
              <a:t>Clinical 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https://clinicalinfo.hiv.gov</a:t>
            </a:r>
          </a:p>
        </p:txBody>
      </p:sp>
      <p:sp>
        <p:nvSpPr>
          <p:cNvPr id="312" name="Google Shape;312;p31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3267093" y="1521659"/>
            <a:ext cx="8532178" cy="1143000"/>
          </a:xfrm>
        </p:spPr>
        <p:txBody>
          <a:bodyPr/>
          <a:lstStyle/>
          <a:p>
            <a:pPr lvl="0"/>
            <a:r>
              <a:rPr lang="en-US"/>
              <a:t>About This Slide Set</a:t>
            </a:r>
            <a:endParaRPr lang="en-US"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4294967295"/>
          </p:nvPr>
        </p:nvSpPr>
        <p:spPr>
          <a:xfrm>
            <a:off x="2888835" y="2504780"/>
            <a:ext cx="8107408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22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was prepared by Susa Coffey, MD, </a:t>
            </a:r>
            <a:b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AETC National Resource Center in April 2023.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640"/>
              </a:spcBef>
              <a:buClr>
                <a:schemeClr val="lt1"/>
              </a:buClr>
              <a:buSzPts val="22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AETC NCRC website for the most current </a:t>
            </a:r>
            <a:b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266" lvl="1" indent="0">
              <a:spcBef>
                <a:spcPts val="1640"/>
              </a:spcBef>
              <a:buClr>
                <a:schemeClr val="accent2"/>
              </a:buClr>
              <a:buSzPts val="2200"/>
              <a:buNone/>
              <a:tabLst>
                <a:tab pos="457200" algn="l"/>
              </a:tabLst>
            </a:pPr>
            <a:r>
              <a:rPr lang="en-US" sz="24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https://aidsetc.org</a:t>
            </a: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3979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3889" y="2652823"/>
            <a:ext cx="9614932" cy="2474572"/>
          </a:xfrm>
        </p:spPr>
        <p:txBody>
          <a:bodyPr/>
          <a:lstStyle/>
          <a:p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Starting ART – Selecting Initial Regimens: Outline</a:t>
            </a:r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Current ARV medications</a:t>
            </a:r>
          </a:p>
          <a:p>
            <a:pPr lvl="1"/>
            <a:r>
              <a:rPr lang="en-US" dirty="0"/>
              <a:t>Recommended regimens</a:t>
            </a:r>
          </a:p>
          <a:p>
            <a:pPr lvl="1"/>
            <a:r>
              <a:rPr lang="en-US" dirty="0"/>
              <a:t>ART for persons of childbearing potential</a:t>
            </a:r>
          </a:p>
          <a:p>
            <a:pPr lvl="1"/>
            <a:r>
              <a:rPr lang="en-US" dirty="0"/>
              <a:t>ART for specific clinical scenarios</a:t>
            </a:r>
          </a:p>
          <a:p>
            <a:pPr lvl="1"/>
            <a:r>
              <a:rPr lang="en-US" dirty="0"/>
              <a:t>ARVs that should not be used</a:t>
            </a:r>
          </a:p>
        </p:txBody>
      </p:sp>
      <p:sp>
        <p:nvSpPr>
          <p:cNvPr id="72" name="Google Shape;72;p4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Selecting Regimen for Initial ART: Overview</a:t>
            </a:r>
          </a:p>
        </p:txBody>
      </p:sp>
      <p:sp>
        <p:nvSpPr>
          <p:cNvPr id="78" name="Google Shape;78;p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Most recommended regimens have high efficacy but vary in pill #, possible adverse effects, drug interactions, and risk for resistance mutations </a:t>
            </a:r>
          </a:p>
          <a:p>
            <a:r>
              <a:rPr lang="en-US" dirty="0"/>
              <a:t>Use baseline patient characteristics (incl. VL, CD4, comorbidities) and drug resistance test results to select specific regimen</a:t>
            </a:r>
          </a:p>
          <a:p>
            <a:r>
              <a:rPr lang="en-US" dirty="0"/>
              <a:t>ART adherence is key to virologic suppression (VS)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VS to below limits of detection expected with 12-24 weeks</a:t>
            </a:r>
          </a:p>
          <a:p>
            <a:r>
              <a:rPr lang="en-US" dirty="0"/>
              <a:t>Generally, use 3 active drugs: 2 NRTIs + 1 INSTI, boosted PI, or NNRTI</a:t>
            </a:r>
          </a:p>
          <a:p>
            <a:pPr lvl="1"/>
            <a:r>
              <a:rPr lang="en-US" dirty="0"/>
              <a:t>Combination of 2 NRTIs + INSTI is preferred for most patients</a:t>
            </a:r>
          </a:p>
          <a:p>
            <a:r>
              <a:rPr lang="en-US" dirty="0"/>
              <a:t>NRTI pairs: ABC/3TC, TAF/FTC, or TDF/FTC</a:t>
            </a:r>
          </a:p>
        </p:txBody>
      </p:sp>
      <p:sp>
        <p:nvSpPr>
          <p:cNvPr id="79" name="Google Shape;79;p5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511bc21_0_0"/>
          <p:cNvSpPr txBox="1">
            <a:spLocks noGrp="1"/>
          </p:cNvSpPr>
          <p:nvPr>
            <p:ph type="title"/>
          </p:nvPr>
        </p:nvSpPr>
        <p:spPr>
          <a:xfrm>
            <a:off x="541338" y="1233464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Available ARV Classes and Medications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297" y="1922003"/>
            <a:ext cx="2803682" cy="29860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NRTI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Abacavir</a:t>
            </a:r>
            <a:r>
              <a:rPr lang="en-US" sz="1800" dirty="0">
                <a:solidFill>
                  <a:schemeClr val="dk1"/>
                </a:solidFill>
              </a:rPr>
              <a:t> (ABC)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Didanosine</a:t>
            </a:r>
            <a:r>
              <a:rPr lang="en-US" sz="1800" dirty="0">
                <a:solidFill>
                  <a:schemeClr val="dk1"/>
                </a:solidFill>
              </a:rPr>
              <a:t> (</a:t>
            </a:r>
            <a:r>
              <a:rPr lang="en-US" sz="1800" dirty="0" err="1">
                <a:solidFill>
                  <a:schemeClr val="dk1"/>
                </a:solidFill>
              </a:rPr>
              <a:t>ddI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Emtricitabine</a:t>
            </a:r>
            <a:r>
              <a:rPr lang="en-US" sz="1800" dirty="0">
                <a:solidFill>
                  <a:schemeClr val="dk1"/>
                </a:solidFill>
              </a:rPr>
              <a:t> (FTC)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Lamivudine (3TC)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Stavudine</a:t>
            </a:r>
            <a:r>
              <a:rPr lang="en-US" sz="1800" dirty="0">
                <a:solidFill>
                  <a:schemeClr val="dk1"/>
                </a:solidFill>
              </a:rPr>
              <a:t> (d4T)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Tenofovir</a:t>
            </a:r>
            <a:r>
              <a:rPr lang="en-US" sz="1800" dirty="0">
                <a:solidFill>
                  <a:schemeClr val="dk1"/>
                </a:solidFill>
              </a:rPr>
              <a:t> DF (TDF)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Tenofovir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alafenamide</a:t>
            </a:r>
            <a:r>
              <a:rPr lang="en-US" sz="1800" dirty="0">
                <a:solidFill>
                  <a:schemeClr val="dk1"/>
                </a:solidFill>
              </a:rPr>
              <a:t> (TAF)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Zidovudine (AZT, ZDV)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81819" y="1922001"/>
            <a:ext cx="2938464" cy="4638725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rgbClr val="FF0000"/>
                </a:solidFill>
              </a:rPr>
              <a:t>NNRTI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Delavirdine</a:t>
            </a:r>
            <a:r>
              <a:rPr lang="en-US" sz="1800" dirty="0">
                <a:solidFill>
                  <a:schemeClr val="dk1"/>
                </a:solidFill>
              </a:rPr>
              <a:t> (DLV)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Doravirine</a:t>
            </a:r>
            <a:r>
              <a:rPr lang="en-US" sz="1800" dirty="0">
                <a:solidFill>
                  <a:schemeClr val="dk1"/>
                </a:solidFill>
              </a:rPr>
              <a:t> (DOR)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dk1"/>
                </a:solidFill>
              </a:rPr>
              <a:t>Efavirenz (EFV)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Etravirine</a:t>
            </a:r>
            <a:r>
              <a:rPr lang="en-US" sz="1800" dirty="0">
                <a:solidFill>
                  <a:schemeClr val="dk1"/>
                </a:solidFill>
              </a:rPr>
              <a:t> (ETR)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dk1"/>
                </a:solidFill>
              </a:rPr>
              <a:t>Nevirapine</a:t>
            </a:r>
            <a:r>
              <a:rPr lang="en-US" sz="1800" dirty="0">
                <a:solidFill>
                  <a:schemeClr val="dk1"/>
                </a:solidFill>
              </a:rPr>
              <a:t> (NVP)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Rilpivirine (RPV)</a:t>
            </a:r>
          </a:p>
          <a:p>
            <a:pPr lvl="0">
              <a:spcAft>
                <a:spcPts val="600"/>
              </a:spcAft>
            </a:pPr>
            <a:endParaRPr lang="en-US" sz="5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Integrase Inhibitor (INSTI)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Bictegravir</a:t>
            </a:r>
            <a:r>
              <a:rPr lang="en-US" sz="1800" dirty="0">
                <a:solidFill>
                  <a:schemeClr val="dk1"/>
                </a:solidFill>
              </a:rPr>
              <a:t> (BIC)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Cabotegravr</a:t>
            </a:r>
            <a:r>
              <a:rPr lang="en-US" sz="1800" dirty="0">
                <a:solidFill>
                  <a:schemeClr val="dk1"/>
                </a:solidFill>
              </a:rPr>
              <a:t> (CAB)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Dolutegravir (DTG)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Elvitegravir</a:t>
            </a:r>
            <a:r>
              <a:rPr lang="en-US" sz="1800" dirty="0">
                <a:solidFill>
                  <a:schemeClr val="dk1"/>
                </a:solidFill>
              </a:rPr>
              <a:t> (EVG)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Raltegravir</a:t>
            </a:r>
            <a:r>
              <a:rPr lang="en-US" sz="1800" dirty="0">
                <a:solidFill>
                  <a:schemeClr val="dk1"/>
                </a:solidFill>
              </a:rPr>
              <a:t> (RAL)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68239" y="1918273"/>
            <a:ext cx="2610566" cy="4803202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PI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Atazanavir</a:t>
            </a:r>
            <a:r>
              <a:rPr lang="en-US" sz="1800" dirty="0">
                <a:solidFill>
                  <a:schemeClr val="dk1"/>
                </a:solidFill>
              </a:rPr>
              <a:t> (ATV)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Darunavir</a:t>
            </a:r>
            <a:r>
              <a:rPr lang="en-US" sz="1800" dirty="0">
                <a:solidFill>
                  <a:schemeClr val="dk1"/>
                </a:solidFill>
              </a:rPr>
              <a:t> (DRV)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Fosamprenavir</a:t>
            </a:r>
            <a:r>
              <a:rPr lang="en-US" sz="1800" dirty="0">
                <a:solidFill>
                  <a:schemeClr val="dk1"/>
                </a:solidFill>
              </a:rPr>
              <a:t> (FPV)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Indinavir</a:t>
            </a:r>
            <a:r>
              <a:rPr lang="en-US" sz="1800" dirty="0">
                <a:solidFill>
                  <a:schemeClr val="dk1"/>
                </a:solidFill>
              </a:rPr>
              <a:t> (IDV)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Lopinavir</a:t>
            </a:r>
            <a:r>
              <a:rPr lang="en-US" sz="1800" dirty="0">
                <a:solidFill>
                  <a:schemeClr val="dk1"/>
                </a:solidFill>
              </a:rPr>
              <a:t> (LPV)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Nelfinavir (NFV)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Saquinavir</a:t>
            </a:r>
            <a:r>
              <a:rPr lang="en-US" sz="1800" dirty="0">
                <a:solidFill>
                  <a:schemeClr val="dk1"/>
                </a:solidFill>
              </a:rPr>
              <a:t> (SQV)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Tipranavir (TPV)</a:t>
            </a:r>
          </a:p>
          <a:p>
            <a:pPr lvl="0">
              <a:spcAft>
                <a:spcPts val="600"/>
              </a:spcAft>
            </a:pPr>
            <a:endParaRPr lang="en-US" sz="7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Pharmacokinetic (PK) Booster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Ritonavir (RTV, /r)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Cobicistat (COBI, /c)</a:t>
            </a:r>
            <a:endParaRPr lang="en-US" sz="1600" dirty="0"/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chemeClr val="dk1"/>
              </a:solidFill>
            </a:endParaRP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011439" y="1926846"/>
            <a:ext cx="2766104" cy="4264092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Fusion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Enfuvirtide</a:t>
            </a:r>
            <a:r>
              <a:rPr lang="en-US" sz="1800" dirty="0">
                <a:solidFill>
                  <a:schemeClr val="dk1"/>
                </a:solidFill>
              </a:rPr>
              <a:t> (ENF, T-20)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CCR5 Antagonist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Maraviroc</a:t>
            </a:r>
            <a:r>
              <a:rPr lang="en-US" sz="1800" dirty="0">
                <a:solidFill>
                  <a:schemeClr val="dk1"/>
                </a:solidFill>
              </a:rPr>
              <a:t> (MVC)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Entry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Fostemsavir</a:t>
            </a:r>
            <a:r>
              <a:rPr lang="en-US" sz="1800" dirty="0">
                <a:solidFill>
                  <a:schemeClr val="dk1"/>
                </a:solidFill>
              </a:rPr>
              <a:t> (FOS)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dk1"/>
                </a:solidFill>
              </a:rPr>
              <a:t>Ibalizumab</a:t>
            </a:r>
            <a:r>
              <a:rPr lang="en-US" sz="1800" dirty="0">
                <a:solidFill>
                  <a:schemeClr val="dk1"/>
                </a:solidFill>
              </a:rPr>
              <a:t> (IBA)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Capsid Inhibitor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dk1"/>
                </a:solidFill>
              </a:rPr>
              <a:t>Lenacapavir (LEN)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511bc21_0_0"/>
          <p:cNvSpPr txBox="1">
            <a:spLocks noGrp="1"/>
          </p:cNvSpPr>
          <p:nvPr>
            <p:ph type="title"/>
          </p:nvPr>
        </p:nvSpPr>
        <p:spPr>
          <a:xfrm>
            <a:off x="541338" y="1250457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Commonly-used ARV Medications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297" y="1907389"/>
            <a:ext cx="2803682" cy="2986087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NRTI</a:t>
            </a:r>
            <a:endParaRPr lang="en-US" sz="1800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Abacavir</a:t>
            </a:r>
            <a:r>
              <a:rPr lang="en-US" sz="1800" b="1" dirty="0">
                <a:solidFill>
                  <a:schemeClr val="dk1"/>
                </a:solidFill>
              </a:rPr>
              <a:t> (ABC)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Didanosine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ddI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Emtricitabine</a:t>
            </a:r>
            <a:r>
              <a:rPr lang="en-US" sz="1800" b="1" dirty="0">
                <a:solidFill>
                  <a:schemeClr val="dk1"/>
                </a:solidFill>
              </a:rPr>
              <a:t> (FTC)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dk1"/>
                </a:solidFill>
              </a:rPr>
              <a:t>Lamivudine (3TC)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Stavudine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(d4T)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Tenofovir</a:t>
            </a:r>
            <a:r>
              <a:rPr lang="en-US" sz="1800" b="1" dirty="0">
                <a:solidFill>
                  <a:schemeClr val="dk1"/>
                </a:solidFill>
              </a:rPr>
              <a:t> DF (TDF)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Tenofovir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alafenamide</a:t>
            </a:r>
            <a:r>
              <a:rPr lang="en-US" sz="1800" b="1" dirty="0">
                <a:solidFill>
                  <a:schemeClr val="dk1"/>
                </a:solidFill>
              </a:rPr>
              <a:t> (TAF)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Zidovudine (AZT, ZDV)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56768" y="1907387"/>
            <a:ext cx="3081402" cy="4638725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rgbClr val="FF0000"/>
                </a:solidFill>
              </a:rPr>
              <a:t>NNRTI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Delavirdine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(DLV)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Doravirine</a:t>
            </a:r>
            <a:r>
              <a:rPr lang="en-US" sz="1800" b="1" dirty="0">
                <a:solidFill>
                  <a:schemeClr val="dk1"/>
                </a:solidFill>
              </a:rPr>
              <a:t> (DOR)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Efavirenz (EFV)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b="1" dirty="0" err="1">
                <a:solidFill>
                  <a:schemeClr val="dk1"/>
                </a:solidFill>
              </a:rPr>
              <a:t>Etravirine</a:t>
            </a:r>
            <a:r>
              <a:rPr lang="en-US" sz="1800" b="1" dirty="0">
                <a:solidFill>
                  <a:schemeClr val="dk1"/>
                </a:solidFill>
              </a:rPr>
              <a:t> (ETR)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  <a:buClr>
                <a:srgbClr val="000000"/>
              </a:buClr>
              <a:buSzPts val="1700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Nevirapine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(NVP)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Rilpivirine</a:t>
            </a:r>
            <a:r>
              <a:rPr lang="en-US" sz="1800" b="1" dirty="0">
                <a:solidFill>
                  <a:schemeClr val="dk1"/>
                </a:solidFill>
              </a:rPr>
              <a:t> (RPV)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FF0000"/>
                </a:solidFill>
              </a:rPr>
              <a:t>Integrase Inhibitor (INSTI)</a:t>
            </a:r>
            <a:endParaRPr lang="en-US" sz="18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dk1"/>
                </a:solidFill>
              </a:rPr>
              <a:t>Bictegravir</a:t>
            </a:r>
            <a:r>
              <a:rPr lang="en-US" sz="1800" b="1" dirty="0">
                <a:solidFill>
                  <a:schemeClr val="dk1"/>
                </a:solidFill>
              </a:rPr>
              <a:t> (BIC)</a:t>
            </a: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Cabotegravir (CAB)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Dolutegravir (DTG)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Elvitegravir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(EVG)</a:t>
            </a:r>
          </a:p>
          <a:p>
            <a:pPr lvl="0">
              <a:spcAft>
                <a:spcPts val="600"/>
              </a:spcAft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</a:rPr>
              <a:t>Raltegravir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(RAL)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30661" y="1903659"/>
            <a:ext cx="2743200" cy="369083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PI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Atazanavir (ATV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  <a:endParaRPr lang="en-US" sz="2400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Darunavir (DRV)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Fosamprenavir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(FPV)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Indinavir (IDV)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Lopinavir (LPV)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Nelfinavir (NFV)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Saquinavir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(SQV)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Tipranavir (TPV)</a:t>
            </a:r>
          </a:p>
          <a:p>
            <a:pPr lvl="0">
              <a:spcAft>
                <a:spcPts val="600"/>
              </a:spcAft>
            </a:pPr>
            <a:endParaRPr lang="en-US" sz="7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Pharmacokinetic (PK) Booster</a:t>
            </a: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Ritonavir (RTV, /r)</a:t>
            </a:r>
            <a:endParaRPr lang="en-US" sz="2400" b="1" dirty="0">
              <a:solidFill>
                <a:schemeClr val="dk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Cobicistat (COBI, /c)</a:t>
            </a:r>
            <a:endParaRPr lang="en-US" sz="1600" b="1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971641" y="1912232"/>
            <a:ext cx="2805902" cy="383279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Fusion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Enfuvirtide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(ENF, T-20)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CCR5 Antagonist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Maraviroc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(MVC)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Entry Inhibitor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Fostemsavir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(FOS)</a:t>
            </a:r>
          </a:p>
          <a:p>
            <a:pPr lvl="0">
              <a:spcAft>
                <a:spcPts val="600"/>
              </a:spcAft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Ibalizumab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(IBA)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0000"/>
                </a:solidFill>
              </a:rPr>
              <a:t>Capsid Inhibitor</a:t>
            </a:r>
          </a:p>
          <a:p>
            <a:pPr lvl="0"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Lenacapavir (LEN)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6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541338" y="1238946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Initial Treatment: Recommended Regimens</a:t>
            </a:r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895688" cy="2986087"/>
          </a:xfrm>
        </p:spPr>
        <p:txBody>
          <a:bodyPr/>
          <a:lstStyle/>
          <a:p>
            <a:pPr lvl="1"/>
            <a:r>
              <a:rPr lang="en-US" dirty="0"/>
              <a:t>2 classifications:</a:t>
            </a:r>
          </a:p>
          <a:p>
            <a:pPr lvl="2"/>
            <a:r>
              <a:rPr lang="en-US" b="1" dirty="0"/>
              <a:t>Recommended initial regimens for most people with HIV</a:t>
            </a:r>
          </a:p>
          <a:p>
            <a:pPr lvl="3"/>
            <a:r>
              <a:rPr lang="en-US" dirty="0"/>
              <a:t>Demonstrated durable virologic efficacy, favorable tolerability and toxicity profiles, easy to use</a:t>
            </a:r>
          </a:p>
          <a:p>
            <a:pPr lvl="2"/>
            <a:r>
              <a:rPr lang="en-US" b="1" dirty="0"/>
              <a:t>Recommended initial regimens in certain clinical situations</a:t>
            </a:r>
          </a:p>
          <a:p>
            <a:pPr lvl="3"/>
            <a:r>
              <a:rPr lang="en-US" dirty="0"/>
              <a:t>May be preferable for some patients</a:t>
            </a:r>
          </a:p>
          <a:p>
            <a:pPr lvl="1"/>
            <a:r>
              <a:rPr lang="en-US" dirty="0"/>
              <a:t>Many other regimens may be effective but have disadvantages compared with recommended regimens (</a:t>
            </a:r>
            <a:r>
              <a:rPr lang="en-US" dirty="0" err="1"/>
              <a:t>eg</a:t>
            </a:r>
            <a:r>
              <a:rPr lang="en-US" dirty="0"/>
              <a:t>, more toxicity, more pills, less clinical trial data) </a:t>
            </a:r>
          </a:p>
        </p:txBody>
      </p:sp>
      <p:sp>
        <p:nvSpPr>
          <p:cNvPr id="107" name="Google Shape;107;p8"/>
          <p:cNvSpPr txBox="1">
            <a:spLocks noGrp="1"/>
          </p:cNvSpPr>
          <p:nvPr>
            <p:ph type="dt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Rating Scheme for Recommendations</a:t>
            </a: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Strength of recommendation: </a:t>
            </a:r>
          </a:p>
          <a:p>
            <a:r>
              <a:rPr lang="en-US" dirty="0"/>
              <a:t>A: Strong</a:t>
            </a:r>
          </a:p>
          <a:p>
            <a:r>
              <a:rPr lang="en-US" dirty="0"/>
              <a:t>B: Moderate </a:t>
            </a:r>
          </a:p>
          <a:p>
            <a:r>
              <a:rPr lang="en-US" dirty="0"/>
              <a:t>C: Optional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Quality of evidence:</a:t>
            </a:r>
            <a:r>
              <a:rPr lang="en-US" dirty="0"/>
              <a:t> </a:t>
            </a:r>
          </a:p>
          <a:p>
            <a:r>
              <a:rPr lang="en-US" dirty="0"/>
              <a:t>I: ≥1 randomized controlled trials</a:t>
            </a:r>
          </a:p>
          <a:p>
            <a:r>
              <a:rPr lang="en-US" dirty="0"/>
              <a:t>II: ≥1 well-designed nonrandomized trials or observational cohort studies with long-term clinical outcomes; also randomized switch studies and bioavailability/bioequivalence studies</a:t>
            </a:r>
          </a:p>
          <a:p>
            <a:r>
              <a:rPr lang="en-US" dirty="0"/>
              <a:t>III: Expert opinion</a:t>
            </a:r>
          </a:p>
        </p:txBody>
      </p:sp>
      <p:sp>
        <p:nvSpPr>
          <p:cNvPr id="114" name="Google Shape;114;p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3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4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5.xml><?xml version="1.0" encoding="utf-8"?>
<a:theme xmlns:a="http://schemas.openxmlformats.org/drawingml/2006/main" name="9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6.xml><?xml version="1.0" encoding="utf-8"?>
<a:theme xmlns:a="http://schemas.openxmlformats.org/drawingml/2006/main" name="3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7.xml><?xml version="1.0" encoding="utf-8"?>
<a:theme xmlns:a="http://schemas.openxmlformats.org/drawingml/2006/main" name="10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8.xml><?xml version="1.0" encoding="utf-8"?>
<a:theme xmlns:a="http://schemas.openxmlformats.org/drawingml/2006/main" name="11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9.xml><?xml version="1.0" encoding="utf-8"?>
<a:theme xmlns:a="http://schemas.openxmlformats.org/drawingml/2006/main" name="12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2803</Words>
  <Application>Microsoft Office PowerPoint</Application>
  <PresentationFormat>Custom</PresentationFormat>
  <Paragraphs>365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STIXGeneral-Regular</vt:lpstr>
      <vt:lpstr>System Font Regular</vt:lpstr>
      <vt:lpstr>Wingdings</vt:lpstr>
      <vt:lpstr>1_Title slide master</vt:lpstr>
      <vt:lpstr>2_Content slide master</vt:lpstr>
      <vt:lpstr>7_Custom Design</vt:lpstr>
      <vt:lpstr>8_Custom Design</vt:lpstr>
      <vt:lpstr>9_Custom Design</vt:lpstr>
      <vt:lpstr>3_Content slide master</vt:lpstr>
      <vt:lpstr>10_Custom Design</vt:lpstr>
      <vt:lpstr>11_Custom Design</vt:lpstr>
      <vt:lpstr>12_Custom Design</vt:lpstr>
      <vt:lpstr>Starting ART – Selecting Initial Regimens</vt:lpstr>
      <vt:lpstr>About This Presentation</vt:lpstr>
      <vt:lpstr>Guidelines for the Use of Antiretroviral Agents in  HIV-1-Infected Adults and Adolescents</vt:lpstr>
      <vt:lpstr>Starting ART – Selecting Initial Regimens: Outline</vt:lpstr>
      <vt:lpstr>Selecting Regimen for Initial ART: Overview</vt:lpstr>
      <vt:lpstr>Available ARV Classes and Medications </vt:lpstr>
      <vt:lpstr>Commonly-used ARV Medications</vt:lpstr>
      <vt:lpstr>Initial Treatment: Recommended Regimens</vt:lpstr>
      <vt:lpstr>Rating Scheme for Recommendations</vt:lpstr>
      <vt:lpstr>Recommended initial regimens for most people with HIV if no history of PrEP with long-acting cabotegravir</vt:lpstr>
      <vt:lpstr>Recommended initial regimens for most people with HIV if history of PrEP with long-acting cabotegravir, and INSTI genotype result not available*</vt:lpstr>
      <vt:lpstr>Recommended initial regimens in certain clinical situations (1)</vt:lpstr>
      <vt:lpstr>Recommended initial regimens in certain clinical situations (2)</vt:lpstr>
      <vt:lpstr>Recommended initial regimens in certain clinical situations (3)</vt:lpstr>
      <vt:lpstr>Initial ART for Persons of Childbearing Potential: Selecting ARVs</vt:lpstr>
      <vt:lpstr>Selecting Initial ART Regimen: Factors to Consider</vt:lpstr>
      <vt:lpstr>Choosing Initial ART Regimen: ARVs to Avoid in Specific Clinical Scenarios</vt:lpstr>
      <vt:lpstr>Selecting Initial ART Regimen: Specific Clinical Scenarios (1)</vt:lpstr>
      <vt:lpstr>Selecting Initial ART Regimen: Specific Clinical Scenarios (2)</vt:lpstr>
      <vt:lpstr>Selecting Initial ART Regimen: Specific Clinical Scenarios (3)</vt:lpstr>
      <vt:lpstr>Selecting Initial ART Regimen: Specific Clinical Scenarios (4)</vt:lpstr>
      <vt:lpstr>Selecting Initial ART Regimen: Specific Clinical Scenarios (5)</vt:lpstr>
      <vt:lpstr>Selecting Initial ART Regimen: Specific Clinical Scenarios (6)</vt:lpstr>
      <vt:lpstr>Selecting Initial ART Regimen: Specific Clinical Scenarios (7)</vt:lpstr>
      <vt:lpstr>Selecting Initial ART Regimen: Specific Clinical Scenarios (8)</vt:lpstr>
      <vt:lpstr>Selecting Initial ART Regimen: Specific Clinical Scenarios (9)</vt:lpstr>
      <vt:lpstr>Initial ART: What Not to Use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ART –  Selecting Initial Regimens</dc:title>
  <dc:creator>scoffey@php.ucsf.edu</dc:creator>
  <cp:lastModifiedBy>Mandel, Nicole</cp:lastModifiedBy>
  <cp:revision>66</cp:revision>
  <dcterms:created xsi:type="dcterms:W3CDTF">2020-05-18T19:43:00Z</dcterms:created>
  <dcterms:modified xsi:type="dcterms:W3CDTF">2023-04-28T23:37:54Z</dcterms:modified>
</cp:coreProperties>
</file>