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24" r:id="rId43"/>
    <p:sldId id="307" r:id="rId44"/>
    <p:sldId id="257" r:id="rId45"/>
  </p:sldIdLst>
  <p:sldSz cx="9144000" cy="6858000" type="screen4x3"/>
  <p:notesSz cx="7010400" cy="9296400"/>
  <p:custDataLst>
    <p:tags r:id="rId48"/>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Geneva" charset="0"/>
      </a:defRPr>
    </a:lvl1pPr>
    <a:lvl2pPr marL="457200" algn="l" rtl="0" fontAlgn="base">
      <a:spcBef>
        <a:spcPct val="0"/>
      </a:spcBef>
      <a:spcAft>
        <a:spcPct val="0"/>
      </a:spcAft>
      <a:defRPr sz="2400" kern="1200">
        <a:solidFill>
          <a:schemeClr val="tx1"/>
        </a:solidFill>
        <a:latin typeface="Arial" charset="0"/>
        <a:ea typeface="ＭＳ Ｐゴシック" charset="0"/>
        <a:cs typeface="Geneva" charset="0"/>
      </a:defRPr>
    </a:lvl2pPr>
    <a:lvl3pPr marL="914400" algn="l" rtl="0" fontAlgn="base">
      <a:spcBef>
        <a:spcPct val="0"/>
      </a:spcBef>
      <a:spcAft>
        <a:spcPct val="0"/>
      </a:spcAft>
      <a:defRPr sz="2400" kern="1200">
        <a:solidFill>
          <a:schemeClr val="tx1"/>
        </a:solidFill>
        <a:latin typeface="Arial" charset="0"/>
        <a:ea typeface="ＭＳ Ｐゴシック" charset="0"/>
        <a:cs typeface="Geneva"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Geneva"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Geneva" charset="0"/>
      </a:defRPr>
    </a:lvl5pPr>
    <a:lvl6pPr marL="2286000" algn="l" defTabSz="457200" rtl="0" eaLnBrk="1" latinLnBrk="0" hangingPunct="1">
      <a:defRPr sz="2400" kern="1200">
        <a:solidFill>
          <a:schemeClr val="tx1"/>
        </a:solidFill>
        <a:latin typeface="Arial" charset="0"/>
        <a:ea typeface="ＭＳ Ｐゴシック" charset="0"/>
        <a:cs typeface="Geneva" charset="0"/>
      </a:defRPr>
    </a:lvl6pPr>
    <a:lvl7pPr marL="2743200" algn="l" defTabSz="457200" rtl="0" eaLnBrk="1" latinLnBrk="0" hangingPunct="1">
      <a:defRPr sz="2400" kern="1200">
        <a:solidFill>
          <a:schemeClr val="tx1"/>
        </a:solidFill>
        <a:latin typeface="Arial" charset="0"/>
        <a:ea typeface="ＭＳ Ｐゴシック" charset="0"/>
        <a:cs typeface="Geneva" charset="0"/>
      </a:defRPr>
    </a:lvl7pPr>
    <a:lvl8pPr marL="3200400" algn="l" defTabSz="457200" rtl="0" eaLnBrk="1" latinLnBrk="0" hangingPunct="1">
      <a:defRPr sz="2400" kern="1200">
        <a:solidFill>
          <a:schemeClr val="tx1"/>
        </a:solidFill>
        <a:latin typeface="Arial" charset="0"/>
        <a:ea typeface="ＭＳ Ｐゴシック" charset="0"/>
        <a:cs typeface="Geneva" charset="0"/>
      </a:defRPr>
    </a:lvl8pPr>
    <a:lvl9pPr marL="3657600" algn="l" defTabSz="457200" rtl="0" eaLnBrk="1" latinLnBrk="0" hangingPunct="1">
      <a:defRPr sz="2400" kern="1200">
        <a:solidFill>
          <a:schemeClr val="tx1"/>
        </a:solidFill>
        <a:latin typeface="Arial" charset="0"/>
        <a:ea typeface="ＭＳ Ｐゴシック"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24"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E2F0D2-71CD-43EB-969D-375600BA2078}" type="datetimeFigureOut">
              <a:rPr lang="en-US" smtClean="0"/>
              <a:t>7/10/2014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7CB8694-95F5-4540-9CB5-ED2F5FEE71AD}" type="slidenum">
              <a:rPr lang="en-US" smtClean="0"/>
              <a:t>‹#›</a:t>
            </a:fld>
            <a:endParaRPr lang="en-US"/>
          </a:p>
        </p:txBody>
      </p:sp>
    </p:spTree>
    <p:extLst>
      <p:ext uri="{BB962C8B-B14F-4D97-AF65-F5344CB8AC3E}">
        <p14:creationId xmlns:p14="http://schemas.microsoft.com/office/powerpoint/2010/main" val="2867457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DDFE54B-2E46-AF42-8E59-D849B2344CC9}" type="datetimeFigureOut">
              <a:rPr lang="en-US" smtClean="0"/>
              <a:t>7/10/2014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B236BA-43F4-1742-BB3A-36F9BE4F94F2}" type="slidenum">
              <a:rPr lang="en-US" smtClean="0"/>
              <a:t>‹#›</a:t>
            </a:fld>
            <a:endParaRPr lang="en-US"/>
          </a:p>
        </p:txBody>
      </p:sp>
    </p:spTree>
    <p:extLst>
      <p:ext uri="{BB962C8B-B14F-4D97-AF65-F5344CB8AC3E}">
        <p14:creationId xmlns:p14="http://schemas.microsoft.com/office/powerpoint/2010/main" val="1170811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spreventiveservicestaskforce.org/uspstf/grades.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1</a:t>
            </a:fld>
            <a:endParaRPr lang="en-US"/>
          </a:p>
        </p:txBody>
      </p:sp>
    </p:spTree>
    <p:extLst>
      <p:ext uri="{BB962C8B-B14F-4D97-AF65-F5344CB8AC3E}">
        <p14:creationId xmlns:p14="http://schemas.microsoft.com/office/powerpoint/2010/main" val="37565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solidFill>
                  <a:prstClr val="black"/>
                </a:solidFill>
              </a:rPr>
              <a:t>Infants can be infected with HIV during pregnancy, labor and deliver, or through breastfeeding.</a:t>
            </a:r>
          </a:p>
          <a:p>
            <a:pPr defTabSz="949478">
              <a:defRPr/>
            </a:pPr>
            <a:r>
              <a:rPr lang="en-US" dirty="0">
                <a:solidFill>
                  <a:prstClr val="black"/>
                </a:solidFill>
              </a:rPr>
              <a:t>Infection through blood transfusion or organ donation is rare in the US</a:t>
            </a:r>
          </a:p>
          <a:p>
            <a:pPr defTabSz="949478">
              <a:defRPr/>
            </a:pPr>
            <a:endParaRPr lang="en-US" dirty="0">
              <a:solidFill>
                <a:prstClr val="black"/>
              </a:solidFill>
            </a:endParaRPr>
          </a:p>
          <a:p>
            <a:pPr defTabSz="949478">
              <a:defRPr/>
            </a:pPr>
            <a:r>
              <a:rPr lang="en-US" dirty="0">
                <a:solidFill>
                  <a:prstClr val="black"/>
                </a:solidFill>
              </a:rPr>
              <a:t>Centers for Disease Control and Prevention. (2010, March 25). HIV transmission. Retrieved from http://www.cdc.gov/hiv/resources/qa/transmission.htm</a:t>
            </a:r>
          </a:p>
          <a:p>
            <a:endParaRPr lang="en-US" dirty="0"/>
          </a:p>
        </p:txBody>
      </p:sp>
      <p:sp>
        <p:nvSpPr>
          <p:cNvPr id="4" name="Slide Number Placeholder 3"/>
          <p:cNvSpPr>
            <a:spLocks noGrp="1"/>
          </p:cNvSpPr>
          <p:nvPr>
            <p:ph type="sldNum" sz="quarter" idx="10"/>
          </p:nvPr>
        </p:nvSpPr>
        <p:spPr/>
        <p:txBody>
          <a:bodyPr/>
          <a:lstStyle/>
          <a:p>
            <a:fld id="{9C518982-481F-486B-AD31-8CCADA392B2C}" type="slidenum">
              <a:rPr lang="en-US" smtClean="0"/>
              <a:t>10</a:t>
            </a:fld>
            <a:endParaRPr lang="en-US"/>
          </a:p>
        </p:txBody>
      </p:sp>
    </p:spTree>
    <p:extLst>
      <p:ext uri="{BB962C8B-B14F-4D97-AF65-F5344CB8AC3E}">
        <p14:creationId xmlns:p14="http://schemas.microsoft.com/office/powerpoint/2010/main" val="7958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solidFill>
                  <a:prstClr val="black"/>
                </a:solidFill>
              </a:rPr>
              <a:t>As health professionals, it is important to provide HIV education to patients and clients in order to decrease the stigma of the infection. Reinforce with patients that HIV is not transmitted by casual contact like working or playing together, closed mouth kissing, shaking hands, public pools, hugging, or public toilets. It is not transmitted by air, food, or mosquitoes and does not survive long outside the body. </a:t>
            </a:r>
          </a:p>
          <a:p>
            <a:pPr defTabSz="949478">
              <a:defRPr/>
            </a:pPr>
            <a:endParaRPr lang="en-US" dirty="0">
              <a:solidFill>
                <a:prstClr val="black"/>
              </a:solidFill>
            </a:endParaRPr>
          </a:p>
          <a:p>
            <a:pPr defTabSz="949478">
              <a:defRPr/>
            </a:pPr>
            <a:r>
              <a:rPr lang="en-US" dirty="0">
                <a:solidFill>
                  <a:prstClr val="black"/>
                </a:solidFill>
              </a:rPr>
              <a:t>Centers for Disease Control and Prevention. (2010, March 25). HIV transmission. Retrieved from http://www.cdc.gov/hiv/resources/qa/transmission.htm</a:t>
            </a:r>
          </a:p>
          <a:p>
            <a:pPr defTabSz="949478">
              <a:defRPr/>
            </a:pPr>
            <a:endParaRPr lang="en-US" dirty="0">
              <a:solidFill>
                <a:prstClr val="black"/>
              </a:solidFill>
            </a:endParaRPr>
          </a:p>
          <a:p>
            <a:pPr defTabSz="949478">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C518982-481F-486B-AD31-8CCADA392B2C}" type="slidenum">
              <a:rPr lang="en-US" smtClean="0"/>
              <a:t>11</a:t>
            </a:fld>
            <a:endParaRPr lang="en-US"/>
          </a:p>
        </p:txBody>
      </p:sp>
    </p:spTree>
    <p:extLst>
      <p:ext uri="{BB962C8B-B14F-4D97-AF65-F5344CB8AC3E}">
        <p14:creationId xmlns:p14="http://schemas.microsoft.com/office/powerpoint/2010/main" val="201286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solidFill>
                  <a:prstClr val="black"/>
                </a:solidFill>
              </a:rPr>
              <a:t>The Centers for Disease Control recommend routine HIV screening for all people aged 13-64. Testing is also recommended before initiating treatment for tuberculosis, for those seeking treatment for sexually transmitted infections, and for all pregnant women to prevent perinatal transmission. Repeat screening is also recommended annually for people at high risk for HIV acquisition, before beginning a new sexual relationship, after an occupational exposure, and when clinically indicated.</a:t>
            </a:r>
          </a:p>
          <a:p>
            <a:pPr defTabSz="949478">
              <a:defRPr/>
            </a:pPr>
            <a:endParaRPr lang="en-US" dirty="0">
              <a:solidFill>
                <a:prstClr val="black"/>
              </a:solidFill>
            </a:endParaRPr>
          </a:p>
          <a:p>
            <a:pPr defTabSz="949478">
              <a:defRPr/>
            </a:pPr>
            <a:r>
              <a:rPr lang="en-US" dirty="0">
                <a:solidFill>
                  <a:prstClr val="black"/>
                </a:solidFill>
              </a:rPr>
              <a:t>Centers for Disease Control and Prevention. (2006). Revised recommendations for HIV testing of adults, adolescents, and pregnant women in health care settings. MMWR, 55 (No. RR-14), 1-17.</a:t>
            </a:r>
          </a:p>
          <a:p>
            <a:pPr marL="279532" indent="-279532" defTabSz="931774">
              <a:spcBef>
                <a:spcPct val="20000"/>
              </a:spcBef>
              <a:buClr>
                <a:srgbClr val="AD0101"/>
              </a:buClr>
              <a:buFont typeface="Arial" pitchFamily="34" charset="0"/>
              <a:buChar char="•"/>
              <a:defRPr/>
            </a:pPr>
            <a:endParaRPr lang="en-US" sz="2400" dirty="0">
              <a:solidFill>
                <a:srgbClr val="303030"/>
              </a:solidFill>
              <a:latin typeface="Times New Roman"/>
            </a:endParaRPr>
          </a:p>
          <a:p>
            <a:pPr marL="279532" indent="-279532" defTabSz="931774">
              <a:spcBef>
                <a:spcPct val="20000"/>
              </a:spcBef>
              <a:buClr>
                <a:srgbClr val="AD0101"/>
              </a:buClr>
              <a:buFont typeface="Arial" pitchFamily="34" charset="0"/>
              <a:buChar char="•"/>
              <a:defRPr/>
            </a:pPr>
            <a:r>
              <a:rPr lang="en-US" sz="2400" dirty="0">
                <a:solidFill>
                  <a:srgbClr val="303030"/>
                </a:solidFill>
                <a:latin typeface="Times New Roman"/>
              </a:rPr>
              <a:t>High risk criteria</a:t>
            </a:r>
          </a:p>
          <a:p>
            <a:pPr marL="605653" lvl="1" indent="-279532" defTabSz="931774">
              <a:spcBef>
                <a:spcPct val="20000"/>
              </a:spcBef>
              <a:buClr>
                <a:srgbClr val="AD0101"/>
              </a:buClr>
              <a:buFont typeface="Arial" pitchFamily="34" charset="0"/>
              <a:buChar char="•"/>
              <a:defRPr/>
            </a:pPr>
            <a:r>
              <a:rPr lang="en-US" sz="2200" dirty="0">
                <a:solidFill>
                  <a:srgbClr val="303030"/>
                </a:solidFill>
                <a:latin typeface="Times New Roman"/>
              </a:rPr>
              <a:t>IV drug users and their sex partners</a:t>
            </a:r>
          </a:p>
          <a:p>
            <a:pPr marL="605653" lvl="1" indent="-279532" defTabSz="931774">
              <a:spcBef>
                <a:spcPct val="20000"/>
              </a:spcBef>
              <a:buClr>
                <a:srgbClr val="AD0101"/>
              </a:buClr>
              <a:buFont typeface="Arial" pitchFamily="34" charset="0"/>
              <a:buChar char="•"/>
              <a:defRPr/>
            </a:pPr>
            <a:r>
              <a:rPr lang="en-US" sz="2200" dirty="0">
                <a:solidFill>
                  <a:srgbClr val="303030"/>
                </a:solidFill>
                <a:latin typeface="Times New Roman"/>
              </a:rPr>
              <a:t>People who exchange sex for drugs or money</a:t>
            </a:r>
          </a:p>
          <a:p>
            <a:pPr marL="605653" lvl="1" indent="-279532" defTabSz="931774">
              <a:spcBef>
                <a:spcPct val="20000"/>
              </a:spcBef>
              <a:buClr>
                <a:srgbClr val="AD0101"/>
              </a:buClr>
              <a:buFont typeface="Arial" pitchFamily="34" charset="0"/>
              <a:buChar char="•"/>
              <a:defRPr/>
            </a:pPr>
            <a:r>
              <a:rPr lang="en-US" sz="2200" dirty="0">
                <a:solidFill>
                  <a:srgbClr val="303030"/>
                </a:solidFill>
                <a:latin typeface="Times New Roman"/>
              </a:rPr>
              <a:t>Sex partners of people infected with HIV</a:t>
            </a:r>
          </a:p>
          <a:p>
            <a:pPr marL="605653" lvl="1" indent="-279532" defTabSz="931774">
              <a:spcBef>
                <a:spcPct val="20000"/>
              </a:spcBef>
              <a:buClr>
                <a:srgbClr val="AD0101"/>
              </a:buClr>
              <a:buFont typeface="Arial" pitchFamily="34" charset="0"/>
              <a:buChar char="•"/>
              <a:defRPr/>
            </a:pPr>
            <a:r>
              <a:rPr lang="en-US" sz="2200" dirty="0">
                <a:solidFill>
                  <a:srgbClr val="303030"/>
                </a:solidFill>
                <a:latin typeface="Times New Roman"/>
              </a:rPr>
              <a:t>People, or their sex partners, who have had more than one sex partner since their last HIV test</a:t>
            </a:r>
          </a:p>
          <a:p>
            <a:pPr>
              <a:buFont typeface="Arial"/>
              <a:buChar char="•"/>
            </a:pPr>
            <a:r>
              <a:rPr lang="en-US" b="1" dirty="0" smtClean="0"/>
              <a:t>The USPSTF recommends that clinicians screen for HIV infection in adolescents and adults ages 15 to 65 years. Younger adolescents and older adults who are at increased risk should also be screened.</a:t>
            </a:r>
            <a:r>
              <a:rPr lang="en-US" dirty="0" smtClean="0"/>
              <a:t/>
            </a:r>
            <a:br>
              <a:rPr lang="en-US" dirty="0" smtClean="0"/>
            </a:br>
            <a:r>
              <a:rPr lang="en-US" b="1" dirty="0" smtClean="0"/>
              <a:t>Grade:</a:t>
            </a:r>
            <a:r>
              <a:rPr lang="en-US" dirty="0" smtClean="0"/>
              <a:t> </a:t>
            </a:r>
            <a:r>
              <a:rPr lang="en-US" dirty="0" smtClean="0">
                <a:hlinkClick r:id="rId3" action="ppaction://hlinkfile"/>
              </a:rPr>
              <a:t>A Recommendation</a:t>
            </a:r>
            <a:r>
              <a:rPr lang="en-US" dirty="0" smtClean="0"/>
              <a:t>.</a:t>
            </a:r>
          </a:p>
          <a:p>
            <a:pPr>
              <a:buFont typeface="Arial"/>
              <a:buChar char="•"/>
            </a:pPr>
            <a:r>
              <a:rPr lang="en-US" b="1" dirty="0" smtClean="0"/>
              <a:t>The USPSTF recommends that clinicians screen all pregnant women for HIV, including those who present in labor who are untested and whose HIV status is unknown.</a:t>
            </a:r>
            <a:r>
              <a:rPr lang="en-US" dirty="0" smtClean="0"/>
              <a:t/>
            </a:r>
            <a:br>
              <a:rPr lang="en-US" dirty="0" smtClean="0"/>
            </a:br>
            <a:r>
              <a:rPr lang="en-US" b="1" dirty="0" smtClean="0"/>
              <a:t>Grade</a:t>
            </a:r>
            <a:r>
              <a:rPr lang="en-US" dirty="0" smtClean="0"/>
              <a:t>: </a:t>
            </a:r>
            <a:r>
              <a:rPr lang="en-US" dirty="0" smtClean="0">
                <a:hlinkClick r:id="rId3" action="ppaction://hlinkfile"/>
              </a:rPr>
              <a:t>A Recommendation</a:t>
            </a:r>
            <a:r>
              <a:rPr lang="en-US" dirty="0" smtClean="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C518982-481F-486B-AD31-8CCADA392B2C}" type="slidenum">
              <a:rPr lang="en-US" smtClean="0"/>
              <a:t>12</a:t>
            </a:fld>
            <a:endParaRPr lang="en-US"/>
          </a:p>
        </p:txBody>
      </p:sp>
    </p:spTree>
    <p:extLst>
      <p:ext uri="{BB962C8B-B14F-4D97-AF65-F5344CB8AC3E}">
        <p14:creationId xmlns:p14="http://schemas.microsoft.com/office/powerpoint/2010/main" val="68894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Providing routine HIV testing serves first to reduce the stigma of testing. Secondly, it reduces the transmission of HIV. Marks et al. conducted a meta-analysis of studies which looked at high risk behaviors among people who knew they were HIV-positive versus those who were unaware of status. The analysis found a 68% reduction (95% CI: 59%-76%) in unprotected anal or vaginal intercourse for those people who knew they were HIV-positive and had an uninfected partner. It is important that patients are tested and know their status because they are more likely to take steps to prevent transmission to others.</a:t>
            </a:r>
          </a:p>
          <a:p>
            <a:endParaRPr lang="en-US" dirty="0" smtClean="0"/>
          </a:p>
          <a:p>
            <a:r>
              <a:rPr lang="en-US" dirty="0" smtClean="0"/>
              <a:t>Similarly, perinatal transmission of HIV from mother to infant can be prevented if the mother's HIV status is known. </a:t>
            </a:r>
          </a:p>
          <a:p>
            <a:r>
              <a:rPr lang="en-US" dirty="0" smtClean="0"/>
              <a:t>Perinatal transmission rates can be reduced to less than two percent when a mother is known to be HIV-positive and the dyad receives appropriate care during pregnancy, </a:t>
            </a:r>
            <a:r>
              <a:rPr lang="en-US" dirty="0" err="1" smtClean="0"/>
              <a:t>intrapartum</a:t>
            </a:r>
            <a:r>
              <a:rPr lang="en-US" dirty="0" smtClean="0"/>
              <a:t>, and </a:t>
            </a:r>
            <a:r>
              <a:rPr lang="en-US" dirty="0" err="1" smtClean="0"/>
              <a:t>postnatally</a:t>
            </a:r>
            <a:r>
              <a:rPr lang="en-US" dirty="0" smtClean="0"/>
              <a:t>. </a:t>
            </a:r>
          </a:p>
          <a:p>
            <a:endParaRPr lang="en-US" dirty="0" smtClean="0"/>
          </a:p>
          <a:p>
            <a:r>
              <a:rPr lang="en-US" dirty="0" smtClean="0"/>
              <a:t>Thirdly, early diagnosis of HIV can improve patient outcomes.</a:t>
            </a:r>
          </a:p>
          <a:p>
            <a:endParaRPr lang="en-US" dirty="0" smtClean="0"/>
          </a:p>
          <a:p>
            <a:r>
              <a:rPr lang="en-US" dirty="0" smtClean="0"/>
              <a:t>Centers for Disease Control and Prevention. (2006). Revised recommendations for HIV testing of adults, adolescents, and pregnant women in health care settings. MMWR, 55 (No. RR-14), 1-17.</a:t>
            </a:r>
          </a:p>
          <a:p>
            <a:r>
              <a:rPr lang="en-US" dirty="0" smtClean="0"/>
              <a:t>Marks, G, </a:t>
            </a:r>
            <a:r>
              <a:rPr lang="en-US" dirty="0" err="1" smtClean="0"/>
              <a:t>Crepas</a:t>
            </a:r>
            <a:r>
              <a:rPr lang="en-US" dirty="0" smtClean="0"/>
              <a:t>, N., et al. (2005, August 1). Meta-analysis of high-risk behavior in persons aware and unaware they are infected with HIV in the United States. J </a:t>
            </a:r>
            <a:r>
              <a:rPr lang="en-US" dirty="0" err="1" smtClean="0"/>
              <a:t>Acquir</a:t>
            </a:r>
            <a:r>
              <a:rPr lang="en-US" dirty="0" smtClean="0"/>
              <a:t> Immune </a:t>
            </a:r>
            <a:r>
              <a:rPr lang="en-US" dirty="0" err="1" smtClean="0"/>
              <a:t>Defic</a:t>
            </a:r>
            <a:r>
              <a:rPr lang="en-US" dirty="0" smtClean="0"/>
              <a:t> </a:t>
            </a:r>
            <a:r>
              <a:rPr lang="en-US" dirty="0" err="1" smtClean="0"/>
              <a:t>Syndr</a:t>
            </a:r>
            <a:r>
              <a:rPr lang="en-US" dirty="0" smtClean="0"/>
              <a:t>, 39(4), 446-53.</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C518982-481F-486B-AD31-8CCADA392B2C}" type="slidenum">
              <a:rPr lang="en-US" smtClean="0"/>
              <a:t>13</a:t>
            </a:fld>
            <a:endParaRPr lang="en-US"/>
          </a:p>
        </p:txBody>
      </p:sp>
    </p:spTree>
    <p:extLst>
      <p:ext uri="{BB962C8B-B14F-4D97-AF65-F5344CB8AC3E}">
        <p14:creationId xmlns:p14="http://schemas.microsoft.com/office/powerpoint/2010/main" val="238445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E7F4AF-834D-4157-A4CC-25F74FD208BC}" type="slidenum">
              <a:rPr lang="en-US">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CD4 counts measure the number of CD4 cells per microliter of blood and are monitored in order to gain information about a patient's state of current immune function, as well as predict future disease progression. CD4 counts are the main tool in the decision to initiate antiretroviral therapy, and are used to guide the clinical management for opportunistic infection.  CD4 counts can be helpful in monitoring the success of antiretroviral therapy, however viral load is the most important test when assessing ART efficacy. CD4 percentages are also used in the clinical setting and generally do not reflect transient fluctuations in CD4 counts.</a:t>
            </a:r>
          </a:p>
          <a:p>
            <a:pPr defTabSz="931774">
              <a:defRPr/>
            </a:pPr>
            <a:endParaRPr lang="en-US" dirty="0">
              <a:solidFill>
                <a:prstClr val="black"/>
              </a:solidFill>
            </a:endParaRPr>
          </a:p>
          <a:p>
            <a:pPr defTabSz="931774">
              <a:defRPr/>
            </a:pPr>
            <a:r>
              <a:rPr lang="en-US" dirty="0">
                <a:solidFill>
                  <a:prstClr val="black"/>
                </a:solidFill>
              </a:rPr>
              <a:t>Coffey, S (Ed.). (2011). Guide for HIV/AIDS clinical care. Rockville, MD: U.S. Department of Health and Human Services Health Resources and Services Administration HIV/AIDS Bureau.</a:t>
            </a:r>
          </a:p>
          <a:p>
            <a:pPr defTabSz="931774">
              <a:defRPr/>
            </a:pPr>
            <a:r>
              <a:rPr lang="en-US" dirty="0">
                <a:solidFill>
                  <a:prstClr val="black"/>
                </a:solidFill>
              </a:rPr>
              <a:t>Panel on Antiretroviral Guidelines for Adults and Adolescents. (2012, March27). Guidelines for the use of antiretroviral agents in HIV-1-infected adults and adolescents. Retrieved from http://www.aidsinfo.nih.gov/ContentFiles/AdultandAdolescentGL.pdf. </a:t>
            </a:r>
          </a:p>
          <a:p>
            <a:pPr defTabSz="93177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C518982-481F-486B-AD31-8CCADA392B2C}" type="slidenum">
              <a:rPr lang="en-US" smtClean="0"/>
              <a:t>15</a:t>
            </a:fld>
            <a:endParaRPr lang="en-US"/>
          </a:p>
        </p:txBody>
      </p:sp>
    </p:spTree>
    <p:extLst>
      <p:ext uri="{BB962C8B-B14F-4D97-AF65-F5344CB8AC3E}">
        <p14:creationId xmlns:p14="http://schemas.microsoft.com/office/powerpoint/2010/main" val="1593038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Viral load is measured using HIV-1 RNA PCR and indicates the number of copies per milliliter of plasma. Testing  measures the burden of infection, is useful for predicting clinical progression of HIV/AIDS and is the most important indicator of response to ART. It can also be used as a tool to detect </a:t>
            </a:r>
            <a:r>
              <a:rPr lang="en-US" dirty="0" err="1">
                <a:solidFill>
                  <a:prstClr val="black"/>
                </a:solidFill>
              </a:rPr>
              <a:t>viremia</a:t>
            </a:r>
            <a:r>
              <a:rPr lang="en-US" dirty="0">
                <a:solidFill>
                  <a:prstClr val="black"/>
                </a:solidFill>
              </a:rPr>
              <a:t> in acute infection before antibodies are produced. High viral loads are associated with increased risk of HIV transmission and clinical progression to AIDS. The goal of ART is to have patients achieve viral load suppression.</a:t>
            </a:r>
          </a:p>
          <a:p>
            <a:pPr defTabSz="931774">
              <a:defRPr/>
            </a:pPr>
            <a:endParaRPr lang="en-US" dirty="0">
              <a:solidFill>
                <a:prstClr val="black"/>
              </a:solidFill>
            </a:endParaRPr>
          </a:p>
          <a:p>
            <a:pPr defTabSz="931774">
              <a:defRPr/>
            </a:pPr>
            <a:r>
              <a:rPr lang="en-US" dirty="0">
                <a:solidFill>
                  <a:prstClr val="black"/>
                </a:solidFill>
              </a:rPr>
              <a:t>Coffey, S (Ed.). (2011). Guide for HIV/AIDS clinical care. Rockville, MD: U.S. Department of Health and Human Services Health Resources and Services Administration HIV/AIDS Bureau.</a:t>
            </a:r>
          </a:p>
          <a:p>
            <a:pPr defTabSz="93177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C518982-481F-486B-AD31-8CCADA392B2C}" type="slidenum">
              <a:rPr lang="en-US" smtClean="0"/>
              <a:t>16</a:t>
            </a:fld>
            <a:endParaRPr lang="en-US"/>
          </a:p>
        </p:txBody>
      </p:sp>
    </p:spTree>
    <p:extLst>
      <p:ext uri="{BB962C8B-B14F-4D97-AF65-F5344CB8AC3E}">
        <p14:creationId xmlns:p14="http://schemas.microsoft.com/office/powerpoint/2010/main" val="1664177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17</a:t>
            </a:fld>
            <a:endParaRPr lang="en-US"/>
          </a:p>
        </p:txBody>
      </p:sp>
    </p:spTree>
    <p:extLst>
      <p:ext uri="{BB962C8B-B14F-4D97-AF65-F5344CB8AC3E}">
        <p14:creationId xmlns:p14="http://schemas.microsoft.com/office/powerpoint/2010/main" val="1326315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18</a:t>
            </a:fld>
            <a:endParaRPr lang="en-US"/>
          </a:p>
        </p:txBody>
      </p:sp>
    </p:spTree>
    <p:extLst>
      <p:ext uri="{BB962C8B-B14F-4D97-AF65-F5344CB8AC3E}">
        <p14:creationId xmlns:p14="http://schemas.microsoft.com/office/powerpoint/2010/main" val="1043725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19</a:t>
            </a:fld>
            <a:endParaRPr lang="en-US"/>
          </a:p>
        </p:txBody>
      </p:sp>
    </p:spTree>
    <p:extLst>
      <p:ext uri="{BB962C8B-B14F-4D97-AF65-F5344CB8AC3E}">
        <p14:creationId xmlns:p14="http://schemas.microsoft.com/office/powerpoint/2010/main" val="365913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2</a:t>
            </a:fld>
            <a:endParaRPr lang="en-US"/>
          </a:p>
        </p:txBody>
      </p:sp>
    </p:spTree>
    <p:extLst>
      <p:ext uri="{BB962C8B-B14F-4D97-AF65-F5344CB8AC3E}">
        <p14:creationId xmlns:p14="http://schemas.microsoft.com/office/powerpoint/2010/main" val="3729281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20</a:t>
            </a:fld>
            <a:endParaRPr lang="en-US"/>
          </a:p>
        </p:txBody>
      </p:sp>
    </p:spTree>
    <p:extLst>
      <p:ext uri="{BB962C8B-B14F-4D97-AF65-F5344CB8AC3E}">
        <p14:creationId xmlns:p14="http://schemas.microsoft.com/office/powerpoint/2010/main" val="3075395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Candidiasis of bronchi, trachea, or lungs </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Candidiasis of esophagus</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Cervical cancer, invasive </a:t>
            </a:r>
          </a:p>
          <a:p>
            <a:pPr marL="279532" indent="-279532" defTabSz="931774">
              <a:spcBef>
                <a:spcPct val="20000"/>
              </a:spcBef>
              <a:buClr>
                <a:srgbClr val="AD0101"/>
              </a:buClr>
              <a:buFont typeface="Arial" pitchFamily="34" charset="0"/>
              <a:buChar char="•"/>
              <a:defRPr/>
            </a:pPr>
            <a:r>
              <a:rPr lang="en-US" dirty="0" err="1">
                <a:solidFill>
                  <a:srgbClr val="303030"/>
                </a:solidFill>
                <a:latin typeface="Times New Roman"/>
              </a:rPr>
              <a:t>Coccidioidomycosis</a:t>
            </a:r>
            <a:r>
              <a:rPr lang="en-US" dirty="0">
                <a:solidFill>
                  <a:srgbClr val="303030"/>
                </a:solidFill>
                <a:latin typeface="Times New Roman"/>
              </a:rPr>
              <a:t>, disseminated or </a:t>
            </a:r>
            <a:r>
              <a:rPr lang="en-US" dirty="0" err="1">
                <a:solidFill>
                  <a:srgbClr val="303030"/>
                </a:solidFill>
                <a:latin typeface="Times New Roman"/>
              </a:rPr>
              <a:t>extrapulmonary</a:t>
            </a:r>
            <a:r>
              <a:rPr lang="en-US" dirty="0">
                <a:solidFill>
                  <a:srgbClr val="303030"/>
                </a:solidFill>
                <a:latin typeface="Times New Roman"/>
              </a:rPr>
              <a:t> </a:t>
            </a:r>
          </a:p>
          <a:p>
            <a:pPr marL="279532" indent="-279532" defTabSz="931774">
              <a:spcBef>
                <a:spcPct val="20000"/>
              </a:spcBef>
              <a:buClr>
                <a:srgbClr val="AD0101"/>
              </a:buClr>
              <a:buFont typeface="Arial" pitchFamily="34" charset="0"/>
              <a:buChar char="•"/>
              <a:defRPr/>
            </a:pPr>
            <a:r>
              <a:rPr lang="en-US" dirty="0" err="1">
                <a:solidFill>
                  <a:srgbClr val="303030"/>
                </a:solidFill>
                <a:latin typeface="Times New Roman"/>
              </a:rPr>
              <a:t>Cryptococcosis</a:t>
            </a:r>
            <a:r>
              <a:rPr lang="en-US" dirty="0">
                <a:solidFill>
                  <a:srgbClr val="303030"/>
                </a:solidFill>
                <a:latin typeface="Times New Roman"/>
              </a:rPr>
              <a:t>, </a:t>
            </a:r>
            <a:r>
              <a:rPr lang="en-US" dirty="0" err="1">
                <a:solidFill>
                  <a:srgbClr val="303030"/>
                </a:solidFill>
                <a:latin typeface="Times New Roman"/>
              </a:rPr>
              <a:t>extrapulmonary</a:t>
            </a:r>
            <a:r>
              <a:rPr lang="en-US" dirty="0">
                <a:solidFill>
                  <a:srgbClr val="303030"/>
                </a:solidFill>
                <a:latin typeface="Times New Roman"/>
              </a:rPr>
              <a:t> </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Cryptosporidiosis, chronic intestinal (&gt;1 month's duration) </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Cytomegalovirus disease (other than liver, spleen, or nodes), onset at age &gt;1 month </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Cytomegalovirus retinitis (with loss of vision) </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Encephalopathy, HIV related </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Herpes simplex: chronic ulcers (&gt;1 month's duration) or bronchitis, pneumonitis, or esophagitis (onset at age &gt;1 month) </a:t>
            </a:r>
          </a:p>
          <a:p>
            <a:pPr marL="279532" indent="-279532" defTabSz="931774">
              <a:spcBef>
                <a:spcPct val="20000"/>
              </a:spcBef>
              <a:buClr>
                <a:srgbClr val="AD0101"/>
              </a:buClr>
              <a:buFont typeface="Arial" pitchFamily="34" charset="0"/>
              <a:buChar char="•"/>
              <a:defRPr/>
            </a:pPr>
            <a:r>
              <a:rPr lang="en-US" dirty="0" err="1">
                <a:solidFill>
                  <a:srgbClr val="303030"/>
                </a:solidFill>
                <a:latin typeface="Times New Roman"/>
              </a:rPr>
              <a:t>Histoplasmosis</a:t>
            </a:r>
            <a:r>
              <a:rPr lang="en-US" dirty="0">
                <a:solidFill>
                  <a:srgbClr val="303030"/>
                </a:solidFill>
                <a:latin typeface="Times New Roman"/>
              </a:rPr>
              <a:t>, disseminated or </a:t>
            </a:r>
            <a:r>
              <a:rPr lang="en-US" dirty="0" err="1">
                <a:solidFill>
                  <a:srgbClr val="303030"/>
                </a:solidFill>
                <a:latin typeface="Times New Roman"/>
              </a:rPr>
              <a:t>extrapulmonary</a:t>
            </a:r>
            <a:r>
              <a:rPr lang="en-US" dirty="0">
                <a:solidFill>
                  <a:srgbClr val="303030"/>
                </a:solidFill>
                <a:latin typeface="Times New Roman"/>
              </a:rPr>
              <a:t> </a:t>
            </a:r>
          </a:p>
          <a:p>
            <a:pPr marL="279532" indent="-279532" defTabSz="931774">
              <a:spcBef>
                <a:spcPct val="20000"/>
              </a:spcBef>
              <a:buClr>
                <a:srgbClr val="AD0101"/>
              </a:buClr>
              <a:buFont typeface="Arial" pitchFamily="34" charset="0"/>
              <a:buChar char="•"/>
              <a:defRPr/>
            </a:pPr>
            <a:r>
              <a:rPr lang="en-US" dirty="0" err="1">
                <a:solidFill>
                  <a:srgbClr val="303030"/>
                </a:solidFill>
                <a:latin typeface="Times New Roman"/>
              </a:rPr>
              <a:t>Isosporiasis</a:t>
            </a:r>
            <a:r>
              <a:rPr lang="en-US" dirty="0">
                <a:solidFill>
                  <a:srgbClr val="303030"/>
                </a:solidFill>
                <a:latin typeface="Times New Roman"/>
              </a:rPr>
              <a:t>, chronic intestinal (&gt;1 month's duration) </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Kaposi sarcoma</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Lymphoma, </a:t>
            </a:r>
            <a:r>
              <a:rPr lang="en-US" dirty="0" err="1">
                <a:solidFill>
                  <a:srgbClr val="303030"/>
                </a:solidFill>
                <a:latin typeface="Times New Roman"/>
              </a:rPr>
              <a:t>Burkitt</a:t>
            </a:r>
            <a:r>
              <a:rPr lang="en-US" dirty="0">
                <a:solidFill>
                  <a:srgbClr val="303030"/>
                </a:solidFill>
                <a:latin typeface="Times New Roman"/>
              </a:rPr>
              <a:t>, </a:t>
            </a:r>
            <a:r>
              <a:rPr lang="en-US" dirty="0" err="1">
                <a:solidFill>
                  <a:srgbClr val="303030"/>
                </a:solidFill>
                <a:latin typeface="Times New Roman"/>
              </a:rPr>
              <a:t>immunoblastic</a:t>
            </a:r>
            <a:r>
              <a:rPr lang="en-US" dirty="0">
                <a:solidFill>
                  <a:srgbClr val="303030"/>
                </a:solidFill>
                <a:latin typeface="Times New Roman"/>
              </a:rPr>
              <a:t>, or primary of brain </a:t>
            </a:r>
          </a:p>
          <a:p>
            <a:pPr marL="279532" indent="-279532" defTabSz="931774">
              <a:spcBef>
                <a:spcPct val="20000"/>
              </a:spcBef>
              <a:buClr>
                <a:srgbClr val="AD0101"/>
              </a:buClr>
              <a:buFont typeface="Arial" pitchFamily="34" charset="0"/>
              <a:buChar char="•"/>
              <a:defRPr/>
            </a:pPr>
            <a:r>
              <a:rPr lang="en-US" i="1" dirty="0">
                <a:solidFill>
                  <a:srgbClr val="303030"/>
                </a:solidFill>
                <a:latin typeface="Times New Roman"/>
              </a:rPr>
              <a:t>Mycobacterium </a:t>
            </a:r>
            <a:r>
              <a:rPr lang="en-US" i="1" dirty="0" err="1">
                <a:solidFill>
                  <a:srgbClr val="303030"/>
                </a:solidFill>
                <a:latin typeface="Times New Roman"/>
              </a:rPr>
              <a:t>avium</a:t>
            </a:r>
            <a:r>
              <a:rPr lang="en-US" dirty="0">
                <a:solidFill>
                  <a:srgbClr val="303030"/>
                </a:solidFill>
                <a:latin typeface="Times New Roman"/>
              </a:rPr>
              <a:t> complex or </a:t>
            </a:r>
            <a:r>
              <a:rPr lang="en-US" i="1" dirty="0">
                <a:solidFill>
                  <a:srgbClr val="303030"/>
                </a:solidFill>
                <a:latin typeface="Times New Roman"/>
              </a:rPr>
              <a:t>Mycobacterium </a:t>
            </a:r>
            <a:r>
              <a:rPr lang="en-US" i="1" dirty="0" err="1">
                <a:solidFill>
                  <a:srgbClr val="303030"/>
                </a:solidFill>
                <a:latin typeface="Times New Roman"/>
              </a:rPr>
              <a:t>kansasii</a:t>
            </a:r>
            <a:r>
              <a:rPr lang="en-US" i="1" dirty="0">
                <a:solidFill>
                  <a:srgbClr val="303030"/>
                </a:solidFill>
                <a:latin typeface="Times New Roman"/>
              </a:rPr>
              <a:t>,</a:t>
            </a:r>
            <a:r>
              <a:rPr lang="en-US" dirty="0">
                <a:solidFill>
                  <a:srgbClr val="303030"/>
                </a:solidFill>
                <a:latin typeface="Times New Roman"/>
              </a:rPr>
              <a:t> disseminated or </a:t>
            </a:r>
            <a:r>
              <a:rPr lang="en-US" dirty="0" err="1">
                <a:solidFill>
                  <a:srgbClr val="303030"/>
                </a:solidFill>
                <a:latin typeface="Times New Roman"/>
              </a:rPr>
              <a:t>extrapulmonary</a:t>
            </a:r>
            <a:r>
              <a:rPr lang="en-US" dirty="0">
                <a:solidFill>
                  <a:srgbClr val="303030"/>
                </a:solidFill>
                <a:latin typeface="Times New Roman"/>
              </a:rPr>
              <a:t> </a:t>
            </a:r>
          </a:p>
          <a:p>
            <a:pPr marL="279532" indent="-279532" defTabSz="931774">
              <a:spcBef>
                <a:spcPct val="20000"/>
              </a:spcBef>
              <a:buClr>
                <a:srgbClr val="AD0101"/>
              </a:buClr>
              <a:buFont typeface="Arial" pitchFamily="34" charset="0"/>
              <a:buChar char="•"/>
              <a:defRPr/>
            </a:pPr>
            <a:r>
              <a:rPr lang="en-US" i="1" dirty="0">
                <a:solidFill>
                  <a:srgbClr val="303030"/>
                </a:solidFill>
                <a:latin typeface="Times New Roman"/>
              </a:rPr>
              <a:t>Mycobacterium tuberculosis </a:t>
            </a:r>
            <a:r>
              <a:rPr lang="en-US" dirty="0">
                <a:solidFill>
                  <a:srgbClr val="303030"/>
                </a:solidFill>
                <a:latin typeface="Times New Roman"/>
              </a:rPr>
              <a:t>of any site, pulmonary, disseminated, or </a:t>
            </a:r>
            <a:r>
              <a:rPr lang="en-US" dirty="0" err="1">
                <a:solidFill>
                  <a:srgbClr val="303030"/>
                </a:solidFill>
                <a:latin typeface="Times New Roman"/>
              </a:rPr>
              <a:t>extrapulmonary</a:t>
            </a:r>
            <a:r>
              <a:rPr lang="en-US" dirty="0">
                <a:solidFill>
                  <a:srgbClr val="303030"/>
                </a:solidFill>
                <a:latin typeface="Times New Roman"/>
              </a:rPr>
              <a:t> </a:t>
            </a:r>
          </a:p>
          <a:p>
            <a:pPr marL="279532" indent="-279532" defTabSz="931774">
              <a:spcBef>
                <a:spcPct val="20000"/>
              </a:spcBef>
              <a:buClr>
                <a:srgbClr val="AD0101"/>
              </a:buClr>
              <a:buFont typeface="Arial" pitchFamily="34" charset="0"/>
              <a:buChar char="•"/>
              <a:defRPr/>
            </a:pPr>
            <a:r>
              <a:rPr lang="en-US" i="1" dirty="0">
                <a:solidFill>
                  <a:srgbClr val="303030"/>
                </a:solidFill>
                <a:latin typeface="Times New Roman"/>
              </a:rPr>
              <a:t>Mycobacterium</a:t>
            </a:r>
            <a:r>
              <a:rPr lang="en-US" dirty="0">
                <a:solidFill>
                  <a:srgbClr val="303030"/>
                </a:solidFill>
                <a:latin typeface="Times New Roman"/>
              </a:rPr>
              <a:t>, other species or unidentified species, disseminated or </a:t>
            </a:r>
            <a:r>
              <a:rPr lang="en-US" dirty="0" err="1">
                <a:solidFill>
                  <a:srgbClr val="303030"/>
                </a:solidFill>
                <a:latin typeface="Times New Roman"/>
              </a:rPr>
              <a:t>extrapulmonary</a:t>
            </a:r>
            <a:endParaRPr lang="en-US" dirty="0">
              <a:solidFill>
                <a:srgbClr val="303030"/>
              </a:solidFill>
              <a:latin typeface="Times New Roman"/>
            </a:endParaRPr>
          </a:p>
          <a:p>
            <a:pPr marL="279532" indent="-279532" defTabSz="931774">
              <a:spcBef>
                <a:spcPct val="20000"/>
              </a:spcBef>
              <a:buClr>
                <a:srgbClr val="AD0101"/>
              </a:buClr>
              <a:buFont typeface="Arial" pitchFamily="34" charset="0"/>
              <a:buChar char="•"/>
              <a:defRPr/>
            </a:pPr>
            <a:r>
              <a:rPr lang="en-US" i="1" dirty="0">
                <a:solidFill>
                  <a:srgbClr val="303030"/>
                </a:solidFill>
                <a:latin typeface="Times New Roman"/>
              </a:rPr>
              <a:t>Pneumocystis</a:t>
            </a:r>
            <a:r>
              <a:rPr lang="en-US" dirty="0">
                <a:solidFill>
                  <a:srgbClr val="303030"/>
                </a:solidFill>
                <a:latin typeface="Times New Roman"/>
              </a:rPr>
              <a:t> </a:t>
            </a:r>
            <a:r>
              <a:rPr lang="en-US" i="1" dirty="0" err="1">
                <a:solidFill>
                  <a:srgbClr val="303030"/>
                </a:solidFill>
                <a:latin typeface="Times New Roman"/>
              </a:rPr>
              <a:t>jirovecii</a:t>
            </a:r>
            <a:r>
              <a:rPr lang="en-US" dirty="0">
                <a:solidFill>
                  <a:srgbClr val="303030"/>
                </a:solidFill>
                <a:latin typeface="Times New Roman"/>
              </a:rPr>
              <a:t> pneumonia</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Pneumonia, recurrent</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Progressive multifocal </a:t>
            </a:r>
            <a:r>
              <a:rPr lang="en-US" dirty="0" err="1">
                <a:solidFill>
                  <a:srgbClr val="303030"/>
                </a:solidFill>
                <a:latin typeface="Times New Roman"/>
              </a:rPr>
              <a:t>leukoencephalopathy</a:t>
            </a:r>
            <a:r>
              <a:rPr lang="en-US" dirty="0">
                <a:solidFill>
                  <a:srgbClr val="303030"/>
                </a:solidFill>
                <a:latin typeface="Times New Roman"/>
              </a:rPr>
              <a:t> </a:t>
            </a:r>
          </a:p>
          <a:p>
            <a:pPr marL="279532" indent="-279532" defTabSz="931774">
              <a:spcBef>
                <a:spcPct val="20000"/>
              </a:spcBef>
              <a:buClr>
                <a:srgbClr val="AD0101"/>
              </a:buClr>
              <a:buFont typeface="Arial" pitchFamily="34" charset="0"/>
              <a:buChar char="•"/>
              <a:defRPr/>
            </a:pPr>
            <a:r>
              <a:rPr lang="en-US" i="1" dirty="0">
                <a:solidFill>
                  <a:srgbClr val="303030"/>
                </a:solidFill>
                <a:latin typeface="Times New Roman"/>
              </a:rPr>
              <a:t>Salmonella</a:t>
            </a:r>
            <a:r>
              <a:rPr lang="en-US" dirty="0">
                <a:solidFill>
                  <a:srgbClr val="303030"/>
                </a:solidFill>
                <a:latin typeface="Times New Roman"/>
              </a:rPr>
              <a:t> septicemia, recurrent </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Toxoplasmosis of brain, onset at age &gt;1 month</a:t>
            </a:r>
          </a:p>
          <a:p>
            <a:pPr marL="279532" indent="-279532" defTabSz="931774">
              <a:spcBef>
                <a:spcPct val="20000"/>
              </a:spcBef>
              <a:buClr>
                <a:srgbClr val="AD0101"/>
              </a:buClr>
              <a:buFont typeface="Arial" pitchFamily="34" charset="0"/>
              <a:buChar char="•"/>
              <a:defRPr/>
            </a:pPr>
            <a:r>
              <a:rPr lang="en-US" dirty="0">
                <a:solidFill>
                  <a:srgbClr val="303030"/>
                </a:solidFill>
                <a:latin typeface="Times New Roman"/>
              </a:rPr>
              <a:t>Wasting syndrome attributed to HIV </a:t>
            </a:r>
          </a:p>
          <a:p>
            <a:pPr marL="279532" indent="-279532" defTabSz="931774">
              <a:spcBef>
                <a:spcPct val="20000"/>
              </a:spcBef>
              <a:buClr>
                <a:srgbClr val="AD0101"/>
              </a:buClr>
              <a:buFont typeface="Arial" pitchFamily="34" charset="0"/>
              <a:buChar char="•"/>
              <a:defRPr/>
            </a:pPr>
            <a:endParaRPr lang="en-US" sz="600" dirty="0">
              <a:solidFill>
                <a:srgbClr val="303030"/>
              </a:solidFill>
              <a:latin typeface="Times New Roman"/>
            </a:endParaRPr>
          </a:p>
          <a:p>
            <a:endParaRPr lang="en-US" dirty="0"/>
          </a:p>
        </p:txBody>
      </p:sp>
      <p:sp>
        <p:nvSpPr>
          <p:cNvPr id="4" name="Slide Number Placeholder 3"/>
          <p:cNvSpPr>
            <a:spLocks noGrp="1"/>
          </p:cNvSpPr>
          <p:nvPr>
            <p:ph type="sldNum" sz="quarter" idx="10"/>
          </p:nvPr>
        </p:nvSpPr>
        <p:spPr/>
        <p:txBody>
          <a:bodyPr/>
          <a:lstStyle/>
          <a:p>
            <a:fld id="{9C518982-481F-486B-AD31-8CCADA392B2C}" type="slidenum">
              <a:rPr lang="en-US" smtClean="0"/>
              <a:t>21</a:t>
            </a:fld>
            <a:endParaRPr lang="en-US"/>
          </a:p>
        </p:txBody>
      </p:sp>
    </p:spTree>
    <p:extLst>
      <p:ext uri="{BB962C8B-B14F-4D97-AF65-F5344CB8AC3E}">
        <p14:creationId xmlns:p14="http://schemas.microsoft.com/office/powerpoint/2010/main" val="290319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22</a:t>
            </a:fld>
            <a:endParaRPr lang="en-US"/>
          </a:p>
        </p:txBody>
      </p:sp>
    </p:spTree>
    <p:extLst>
      <p:ext uri="{BB962C8B-B14F-4D97-AF65-F5344CB8AC3E}">
        <p14:creationId xmlns:p14="http://schemas.microsoft.com/office/powerpoint/2010/main" val="3915124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23</a:t>
            </a:fld>
            <a:endParaRPr lang="en-US"/>
          </a:p>
        </p:txBody>
      </p:sp>
    </p:spTree>
    <p:extLst>
      <p:ext uri="{BB962C8B-B14F-4D97-AF65-F5344CB8AC3E}">
        <p14:creationId xmlns:p14="http://schemas.microsoft.com/office/powerpoint/2010/main" val="3108704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24</a:t>
            </a:fld>
            <a:endParaRPr lang="en-US"/>
          </a:p>
        </p:txBody>
      </p:sp>
    </p:spTree>
    <p:extLst>
      <p:ext uri="{BB962C8B-B14F-4D97-AF65-F5344CB8AC3E}">
        <p14:creationId xmlns:p14="http://schemas.microsoft.com/office/powerpoint/2010/main" val="4164676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480440D7-6D4E-4630-B859-8C0EA6D5CDCA}" type="slidenum">
              <a:rPr lang="en-GB" smtClean="0"/>
              <a:pPr eaLnBrk="1" hangingPunct="1"/>
              <a:t>25</a:t>
            </a:fld>
            <a:endParaRPr lang="en-GB"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BF37ED32-DB6F-467D-8533-8EB58CDE6EB0}" type="slidenum">
              <a:rPr lang="en-GB" smtClean="0"/>
              <a:pPr eaLnBrk="1" hangingPunct="1"/>
              <a:t>26</a:t>
            </a:fld>
            <a:endParaRPr lang="en-GB"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C5B6827D-AF71-47EC-AE9E-624A5522717C}" type="slidenum">
              <a:rPr lang="en-GB" smtClean="0"/>
              <a:pPr eaLnBrk="1" hangingPunct="1"/>
              <a:t>27</a:t>
            </a:fld>
            <a:endParaRPr lang="en-GB"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7E63C237-EE61-4642-A4AC-EF0991A6FAA8}" type="slidenum">
              <a:rPr lang="en-GB" smtClean="0"/>
              <a:pPr eaLnBrk="1" hangingPunct="1"/>
              <a:t>28</a:t>
            </a:fld>
            <a:endParaRPr lang="en-GB" dirty="0" smtClean="0"/>
          </a:p>
        </p:txBody>
      </p:sp>
      <p:sp>
        <p:nvSpPr>
          <p:cNvPr id="120835"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pPr eaLnBrk="1" hangingPunct="1">
              <a:defRPr/>
            </a:pPr>
            <a:r>
              <a:rPr lang="en-US" dirty="0" smtClean="0">
                <a:effectLst>
                  <a:outerShdw blurRad="38100" dist="38100" dir="2700000" algn="tl">
                    <a:srgbClr val="C0C0C0"/>
                  </a:outerShdw>
                </a:effectLst>
              </a:rPr>
              <a:t>Reducing HIV-Related mortality and morbidity.</a:t>
            </a:r>
          </a:p>
          <a:p>
            <a:pPr eaLnBrk="1" hangingPunct="1">
              <a:defRPr/>
            </a:pPr>
            <a:r>
              <a:rPr lang="en-US" dirty="0" smtClean="0">
                <a:effectLst>
                  <a:outerShdw blurRad="38100" dist="38100" dir="2700000" algn="tl">
                    <a:srgbClr val="C0C0C0"/>
                  </a:outerShdw>
                </a:effectLst>
              </a:rPr>
              <a:t>Restoring and/or preserving immune function </a:t>
            </a:r>
          </a:p>
          <a:p>
            <a:pPr eaLnBrk="1" hangingPunct="1">
              <a:defRPr/>
            </a:pPr>
            <a:r>
              <a:rPr lang="en-US" dirty="0" smtClean="0">
                <a:effectLst>
                  <a:outerShdw blurRad="38100" dist="38100" dir="2700000" algn="tl">
                    <a:srgbClr val="C0C0C0"/>
                  </a:outerShdw>
                </a:effectLst>
              </a:rPr>
              <a:t>Maximally and durably suppressing viral replication </a:t>
            </a:r>
            <a:r>
              <a:rPr lang="en-US" sz="900" dirty="0">
                <a:effectLst>
                  <a:outerShdw blurRad="38100" dist="38100" dir="2700000" algn="tl">
                    <a:srgbClr val="C0C0C0"/>
                  </a:outerShdw>
                </a:effectLst>
              </a:rPr>
              <a:t>(viral load &lt; 48)</a:t>
            </a:r>
          </a:p>
          <a:p>
            <a:pPr eaLnBrk="1" hangingPunct="1">
              <a:defRPr/>
            </a:pPr>
            <a:r>
              <a:rPr lang="en-US" dirty="0" smtClean="0">
                <a:effectLst>
                  <a:outerShdw blurRad="38100" dist="38100" dir="2700000" algn="tl">
                    <a:srgbClr val="C0C0C0"/>
                  </a:outerShdw>
                </a:effectLst>
              </a:rPr>
              <a:t>Maintaining normal physical growth and neurocognitive development</a:t>
            </a:r>
          </a:p>
          <a:p>
            <a:pPr eaLnBrk="1" hangingPunct="1">
              <a:defRPr/>
            </a:pPr>
            <a:r>
              <a:rPr lang="en-US" dirty="0" smtClean="0">
                <a:effectLst>
                  <a:outerShdw blurRad="38100" dist="38100" dir="2700000" algn="tl">
                    <a:srgbClr val="C0C0C0"/>
                  </a:outerShdw>
                </a:effectLst>
              </a:rPr>
              <a:t>Improving quality of life</a:t>
            </a:r>
          </a:p>
          <a:p>
            <a:pPr eaLnBrk="1" hangingPunct="1">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8C94B2A8-2428-405E-8211-65BB29559E5C}" type="slidenum">
              <a:rPr lang="en-GB" smtClean="0"/>
              <a:pPr eaLnBrk="1" hangingPunct="1"/>
              <a:t>29</a:t>
            </a:fld>
            <a:endParaRPr lang="en-GB"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34720" y="4415790"/>
            <a:ext cx="5140960" cy="4183380"/>
          </a:xfrm>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3</a:t>
            </a:fld>
            <a:endParaRPr lang="en-US"/>
          </a:p>
        </p:txBody>
      </p:sp>
    </p:spTree>
    <p:extLst>
      <p:ext uri="{BB962C8B-B14F-4D97-AF65-F5344CB8AC3E}">
        <p14:creationId xmlns:p14="http://schemas.microsoft.com/office/powerpoint/2010/main" val="2786774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263EC012-C30B-4353-B4C3-2831C19AC5CB}" type="slidenum">
              <a:rPr lang="en-GB" smtClean="0"/>
              <a:pPr eaLnBrk="1" hangingPunct="1"/>
              <a:t>30</a:t>
            </a:fld>
            <a:endParaRPr lang="en-GB"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44D893B2-F92E-4E22-B98E-F536012C9BF2}" type="slidenum">
              <a:rPr lang="en-GB" smtClean="0"/>
              <a:pPr eaLnBrk="1" hangingPunct="1"/>
              <a:t>31</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E8665792-6D06-4F1C-8158-0D47B05D4382}" type="slidenum">
              <a:rPr lang="en-GB" smtClean="0"/>
              <a:pPr eaLnBrk="1" hangingPunct="1"/>
              <a:t>32</a:t>
            </a:fld>
            <a:endParaRPr lang="en-GB" smtClean="0"/>
          </a:p>
        </p:txBody>
      </p:sp>
      <p:sp>
        <p:nvSpPr>
          <p:cNvPr id="129027" name="Rectangle 2"/>
          <p:cNvSpPr>
            <a:spLocks noGrp="1" noRot="1" noChangeAspect="1" noChangeArrowheads="1" noTextEdit="1"/>
          </p:cNvSpPr>
          <p:nvPr>
            <p:ph type="sldImg"/>
          </p:nvPr>
        </p:nvSpPr>
        <p:spPr>
          <a:xfrm>
            <a:off x="1182688" y="696913"/>
            <a:ext cx="4648200" cy="3486150"/>
          </a:xfrm>
          <a:ln/>
        </p:spPr>
      </p:sp>
      <p:sp>
        <p:nvSpPr>
          <p:cNvPr id="129028" name="Rectangle 3"/>
          <p:cNvSpPr>
            <a:spLocks noGrp="1" noChangeArrowheads="1"/>
          </p:cNvSpPr>
          <p:nvPr>
            <p:ph type="body" idx="1"/>
          </p:nvPr>
        </p:nvSpPr>
        <p:spPr>
          <a:xfrm>
            <a:off x="934720" y="4415790"/>
            <a:ext cx="5140960" cy="4183380"/>
          </a:xfrm>
          <a:noFill/>
        </p:spPr>
        <p:txBody>
          <a:bodyPr/>
          <a:lstStyle/>
          <a:p>
            <a:pPr lvl="4" eaLnBrk="1" hangingPunct="1"/>
            <a:r>
              <a:rPr lang="en-US" b="1" i="1" dirty="0" smtClean="0"/>
              <a:t>Summary of Recommended Regimens </a:t>
            </a:r>
            <a:endParaRPr lang="en-US" dirty="0" smtClean="0"/>
          </a:p>
          <a:p>
            <a:pPr eaLnBrk="1" hangingPunct="1"/>
            <a:r>
              <a:rPr lang="en-US" dirty="0" smtClean="0"/>
              <a:t>The most extensively studied combination antiretroviral regimens for treatment-naïve patients generally consist of two NRTIs plus either one NNRTI or a PI (with or without ritonavir boosting). A list of Panel-recommended components for initial therapy in treatment-naïve patients can be found in </a:t>
            </a:r>
            <a:r>
              <a:rPr lang="en-US" b="1" u="sng" dirty="0" smtClean="0"/>
              <a:t>Table 6</a:t>
            </a:r>
            <a:r>
              <a:rPr lang="en-US" dirty="0" smtClean="0"/>
              <a:t>. Potential advantages and disadvantages of the components recommended as initial therapy for treatment-naïve patients are listed in </a:t>
            </a:r>
            <a:r>
              <a:rPr lang="en-US" b="1" u="sng" dirty="0" smtClean="0"/>
              <a:t>Table 7 </a:t>
            </a:r>
            <a:r>
              <a:rPr lang="en-US" dirty="0" smtClean="0"/>
              <a:t>to guide prescribers in choosing the regimen best suited for an individual patient. A list of agents or components not recommended for initial treatment can be found in </a:t>
            </a:r>
            <a:r>
              <a:rPr lang="en-US" b="1" u="sng" dirty="0" smtClean="0"/>
              <a:t>Table 8</a:t>
            </a:r>
            <a:r>
              <a:rPr lang="en-US" u="sng" dirty="0" smtClean="0"/>
              <a:t>. </a:t>
            </a:r>
            <a:r>
              <a:rPr lang="en-US" dirty="0" smtClean="0"/>
              <a:t>Some agents or components that are not recommended for use because of lack of potency or potential serious safety concerns are listed in </a:t>
            </a:r>
            <a:r>
              <a:rPr lang="en-US" b="1" u="sng" dirty="0" smtClean="0"/>
              <a:t>Table 9</a:t>
            </a:r>
            <a:r>
              <a:rPr lang="en-US" dirty="0"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29FE86EC-CACB-4146-A730-89E3060A3EC1}" type="slidenum">
              <a:rPr lang="en-GB" smtClean="0"/>
              <a:pPr eaLnBrk="1" hangingPunct="1"/>
              <a:t>33</a:t>
            </a:fld>
            <a:endParaRPr lang="en-GB"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0D23F5E6-66CC-4BA7-A586-72D7CABC38F4}" type="slidenum">
              <a:rPr lang="en-GB" smtClean="0"/>
              <a:pPr eaLnBrk="1" hangingPunct="1"/>
              <a:t>34</a:t>
            </a:fld>
            <a:endParaRPr lang="en-GB"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43261D0E-0FBE-408F-A08F-727391148B53}" type="slidenum">
              <a:rPr lang="en-GB" smtClean="0"/>
              <a:pPr eaLnBrk="1" hangingPunct="1"/>
              <a:t>35</a:t>
            </a:fld>
            <a:endParaRPr lang="en-GB"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1" charset="-128"/>
              </a:defRPr>
            </a:lvl1pPr>
            <a:lvl2pPr marL="757066" indent="-291179" eaLnBrk="0" hangingPunct="0">
              <a:defRPr>
                <a:solidFill>
                  <a:schemeClr val="tx1"/>
                </a:solidFill>
                <a:latin typeface="Arial" charset="0"/>
                <a:ea typeface="ＭＳ Ｐゴシック" pitchFamily="1" charset="-128"/>
              </a:defRPr>
            </a:lvl2pPr>
            <a:lvl3pPr marL="1164717" indent="-232943" eaLnBrk="0" hangingPunct="0">
              <a:defRPr>
                <a:solidFill>
                  <a:schemeClr val="tx1"/>
                </a:solidFill>
                <a:latin typeface="Arial" charset="0"/>
                <a:ea typeface="ＭＳ Ｐゴシック" pitchFamily="1" charset="-128"/>
              </a:defRPr>
            </a:lvl3pPr>
            <a:lvl4pPr marL="1630604" indent="-232943" eaLnBrk="0" hangingPunct="0">
              <a:defRPr>
                <a:solidFill>
                  <a:schemeClr val="tx1"/>
                </a:solidFill>
                <a:latin typeface="Arial" charset="0"/>
                <a:ea typeface="ＭＳ Ｐゴシック" pitchFamily="1" charset="-128"/>
              </a:defRPr>
            </a:lvl4pPr>
            <a:lvl5pPr marL="2096491" indent="-232943" eaLnBrk="0" hangingPunct="0">
              <a:defRPr>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F0110A19-EA6F-4271-86C5-FB3E7205D760}" type="slidenum">
              <a:rPr lang="en-GB" smtClean="0"/>
              <a:pPr eaLnBrk="1" hangingPunct="1"/>
              <a:t>36</a:t>
            </a:fld>
            <a:endParaRPr lang="en-GB" dirty="0" smtClean="0"/>
          </a:p>
        </p:txBody>
      </p:sp>
      <p:sp>
        <p:nvSpPr>
          <p:cNvPr id="133123" name="Slide Image Placeholder 1"/>
          <p:cNvSpPr>
            <a:spLocks noGrp="1" noRot="1" noChangeAspect="1" noTextEdit="1"/>
          </p:cNvSpPr>
          <p:nvPr>
            <p:ph type="sldImg"/>
          </p:nvPr>
        </p:nvSpPr>
        <p:spPr>
          <a:ln/>
        </p:spPr>
      </p:sp>
      <p:sp>
        <p:nvSpPr>
          <p:cNvPr id="133124" name="Notes Placeholder 2"/>
          <p:cNvSpPr>
            <a:spLocks noGrp="1"/>
          </p:cNvSpPr>
          <p:nvPr>
            <p:ph type="body" idx="1"/>
          </p:nvPr>
        </p:nvSpPr>
        <p:spPr>
          <a:noFill/>
        </p:spPr>
        <p:txBody>
          <a:bodyPr/>
          <a:lstStyle/>
          <a:p>
            <a:pPr eaLnBrk="1" hangingPunct="1"/>
            <a:endParaRPr lang="en-US" dirty="0" smtClean="0"/>
          </a:p>
        </p:txBody>
      </p:sp>
      <p:sp>
        <p:nvSpPr>
          <p:cNvPr id="13312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r" eaLnBrk="1" hangingPunct="1"/>
            <a:fld id="{28F5E749-1B94-4321-A273-E75DC29731F3}" type="slidenum">
              <a:rPr lang="en-US" sz="1200"/>
              <a:pPr algn="r" eaLnBrk="1" hangingPunct="1"/>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37</a:t>
            </a:fld>
            <a:endParaRPr lang="en-US"/>
          </a:p>
        </p:txBody>
      </p:sp>
    </p:spTree>
    <p:extLst>
      <p:ext uri="{BB962C8B-B14F-4D97-AF65-F5344CB8AC3E}">
        <p14:creationId xmlns:p14="http://schemas.microsoft.com/office/powerpoint/2010/main" val="4111690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38</a:t>
            </a:fld>
            <a:endParaRPr lang="en-US"/>
          </a:p>
        </p:txBody>
      </p:sp>
    </p:spTree>
    <p:extLst>
      <p:ext uri="{BB962C8B-B14F-4D97-AF65-F5344CB8AC3E}">
        <p14:creationId xmlns:p14="http://schemas.microsoft.com/office/powerpoint/2010/main" val="4084290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39</a:t>
            </a:fld>
            <a:endParaRPr lang="en-US"/>
          </a:p>
        </p:txBody>
      </p:sp>
    </p:spTree>
    <p:extLst>
      <p:ext uri="{BB962C8B-B14F-4D97-AF65-F5344CB8AC3E}">
        <p14:creationId xmlns:p14="http://schemas.microsoft.com/office/powerpoint/2010/main" val="157035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4</a:t>
            </a:fld>
            <a:endParaRPr lang="en-US"/>
          </a:p>
        </p:txBody>
      </p:sp>
    </p:spTree>
    <p:extLst>
      <p:ext uri="{BB962C8B-B14F-4D97-AF65-F5344CB8AC3E}">
        <p14:creationId xmlns:p14="http://schemas.microsoft.com/office/powerpoint/2010/main" val="3143162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RID OF THE SHADOW!!!</a:t>
            </a:r>
            <a:endParaRPr lang="en-US" dirty="0"/>
          </a:p>
        </p:txBody>
      </p:sp>
      <p:sp>
        <p:nvSpPr>
          <p:cNvPr id="4" name="Slide Number Placeholder 3"/>
          <p:cNvSpPr>
            <a:spLocks noGrp="1"/>
          </p:cNvSpPr>
          <p:nvPr>
            <p:ph type="sldNum" sz="quarter" idx="10"/>
          </p:nvPr>
        </p:nvSpPr>
        <p:spPr/>
        <p:txBody>
          <a:bodyPr/>
          <a:lstStyle/>
          <a:p>
            <a:fld id="{E5B236BA-43F4-1742-BB3A-36F9BE4F94F2}" type="slidenum">
              <a:rPr lang="en-US" smtClean="0"/>
              <a:t>40</a:t>
            </a:fld>
            <a:endParaRPr lang="en-US"/>
          </a:p>
        </p:txBody>
      </p:sp>
    </p:spTree>
    <p:extLst>
      <p:ext uri="{BB962C8B-B14F-4D97-AF65-F5344CB8AC3E}">
        <p14:creationId xmlns:p14="http://schemas.microsoft.com/office/powerpoint/2010/main" val="3955983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41</a:t>
            </a:fld>
            <a:endParaRPr lang="en-US"/>
          </a:p>
        </p:txBody>
      </p:sp>
    </p:spTree>
    <p:extLst>
      <p:ext uri="{BB962C8B-B14F-4D97-AF65-F5344CB8AC3E}">
        <p14:creationId xmlns:p14="http://schemas.microsoft.com/office/powerpoint/2010/main" val="2070826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43</a:t>
            </a:fld>
            <a:endParaRPr lang="en-US"/>
          </a:p>
        </p:txBody>
      </p:sp>
    </p:spTree>
    <p:extLst>
      <p:ext uri="{BB962C8B-B14F-4D97-AF65-F5344CB8AC3E}">
        <p14:creationId xmlns:p14="http://schemas.microsoft.com/office/powerpoint/2010/main" val="867629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236BA-43F4-1742-BB3A-36F9BE4F94F2}" type="slidenum">
              <a:rPr lang="en-US" smtClean="0"/>
              <a:t>44</a:t>
            </a:fld>
            <a:endParaRPr lang="en-US"/>
          </a:p>
        </p:txBody>
      </p:sp>
    </p:spTree>
    <p:extLst>
      <p:ext uri="{BB962C8B-B14F-4D97-AF65-F5344CB8AC3E}">
        <p14:creationId xmlns:p14="http://schemas.microsoft.com/office/powerpoint/2010/main" val="274659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369" indent="-237369" defTabSz="931774">
              <a:buFontTx/>
              <a:buAutoNum type="arabicPeriod"/>
              <a:defRPr/>
            </a:pPr>
            <a:r>
              <a:rPr lang="en-US" dirty="0">
                <a:solidFill>
                  <a:prstClr val="black"/>
                </a:solidFill>
              </a:rPr>
              <a:t>HIV approaches a human CD4 T-lymphocyte.</a:t>
            </a:r>
          </a:p>
          <a:p>
            <a:pPr marL="237369" indent="-237369" defTabSz="931774">
              <a:buFontTx/>
              <a:buAutoNum type="arabicPeriod"/>
              <a:defRPr/>
            </a:pPr>
            <a:r>
              <a:rPr lang="en-US" dirty="0">
                <a:solidFill>
                  <a:prstClr val="black"/>
                </a:solidFill>
              </a:rPr>
              <a:t>Binding: HIV binds with glycoproteins to a CD4 receptor and either a CCR5 or CXCR4 co-receptor protein.</a:t>
            </a:r>
          </a:p>
          <a:p>
            <a:pPr marL="237369" indent="-237369" defTabSz="931774">
              <a:buFontTx/>
              <a:buAutoNum type="arabicPeriod"/>
              <a:defRPr/>
            </a:pPr>
            <a:r>
              <a:rPr lang="en-US" dirty="0">
                <a:solidFill>
                  <a:prstClr val="black"/>
                </a:solidFill>
              </a:rPr>
              <a:t>Fusion: The virus fuses to the host cell and releases RNA into the cell.</a:t>
            </a:r>
          </a:p>
          <a:p>
            <a:pPr marL="237369" indent="-237369" defTabSz="931774">
              <a:buFontTx/>
              <a:buAutoNum type="arabicPeriod"/>
              <a:defRPr/>
            </a:pPr>
            <a:r>
              <a:rPr lang="en-US" dirty="0">
                <a:solidFill>
                  <a:prstClr val="black"/>
                </a:solidFill>
              </a:rPr>
              <a:t>Reverse Transcription: The HIV enzyme reverse transcriptase converts single stranded HIV RNA into double stranded HIV DNA.</a:t>
            </a:r>
          </a:p>
          <a:p>
            <a:pPr marL="237369" indent="-237369" defTabSz="931774">
              <a:buFontTx/>
              <a:buAutoNum type="arabicPeriod"/>
              <a:defRPr/>
            </a:pPr>
            <a:r>
              <a:rPr lang="en-US" dirty="0">
                <a:solidFill>
                  <a:prstClr val="black"/>
                </a:solidFill>
              </a:rPr>
              <a:t>Integration: HIV DNA enters the hosts nucleus and is integrated into the host’s DNA using an enzyme called </a:t>
            </a:r>
            <a:r>
              <a:rPr lang="en-US" dirty="0" err="1">
                <a:solidFill>
                  <a:prstClr val="black"/>
                </a:solidFill>
              </a:rPr>
              <a:t>integrase</a:t>
            </a:r>
            <a:r>
              <a:rPr lang="en-US" dirty="0">
                <a:solidFill>
                  <a:prstClr val="black"/>
                </a:solidFill>
              </a:rPr>
              <a:t> creating a provirus.</a:t>
            </a:r>
          </a:p>
          <a:p>
            <a:pPr defTabSz="949478">
              <a:defRPr/>
            </a:pPr>
            <a:r>
              <a:rPr lang="en-US" dirty="0">
                <a:solidFill>
                  <a:prstClr val="black"/>
                </a:solidFill>
              </a:rPr>
              <a:t>6. Transcription: The provirus becomes active and uses RNA polymerase to create copies of HIV genomic material, as well as messenger RNA (mRNA). The mRNA is used as a blueprint to make long chains of HIV proteins</a:t>
            </a:r>
          </a:p>
          <a:p>
            <a:pPr defTabSz="949478">
              <a:defRPr/>
            </a:pPr>
            <a:r>
              <a:rPr lang="en-US" dirty="0">
                <a:solidFill>
                  <a:prstClr val="black"/>
                </a:solidFill>
              </a:rPr>
              <a:t>7. Assembly: The enzyme protease cuts the long chains of HIV into individual proteins and assemble an virus particle containing HIV RNA.</a:t>
            </a:r>
          </a:p>
          <a:p>
            <a:pPr defTabSz="931774">
              <a:defRPr/>
            </a:pPr>
            <a:r>
              <a:rPr lang="en-US" dirty="0">
                <a:solidFill>
                  <a:prstClr val="black"/>
                </a:solidFill>
              </a:rPr>
              <a:t>8. Budding: The newly assemble virus buds form the host cell taking with it a part of the cell’s outer envelope.  This covering is  a mixture of protein and sugar forming the HIV glycoproteins.</a:t>
            </a:r>
          </a:p>
          <a:p>
            <a:pPr defTabSz="931774">
              <a:defRPr/>
            </a:pPr>
            <a:r>
              <a:rPr lang="en-US" dirty="0">
                <a:solidFill>
                  <a:prstClr val="black"/>
                </a:solidFill>
              </a:rPr>
              <a:t>9. The immature virus breaks free of the infected cell</a:t>
            </a:r>
          </a:p>
          <a:p>
            <a:pPr defTabSz="931774">
              <a:defRPr/>
            </a:pPr>
            <a:r>
              <a:rPr lang="en-US" dirty="0">
                <a:solidFill>
                  <a:prstClr val="black"/>
                </a:solidFill>
              </a:rPr>
              <a:t>10. Maturation: Protease completes cutting the HIV protein chains into individual proteins and the newly formed copy of HIV can now infect other cells.</a:t>
            </a:r>
          </a:p>
          <a:p>
            <a:pPr defTabSz="931774">
              <a:defRPr/>
            </a:pPr>
            <a:endParaRPr lang="en-US" dirty="0">
              <a:solidFill>
                <a:prstClr val="black"/>
              </a:solidFill>
            </a:endParaRPr>
          </a:p>
          <a:p>
            <a:pPr defTabSz="931774">
              <a:defRPr/>
            </a:pPr>
            <a:r>
              <a:rPr lang="en-US" dirty="0" err="1">
                <a:solidFill>
                  <a:prstClr val="black"/>
                </a:solidFill>
              </a:rPr>
              <a:t>AIDSinfo</a:t>
            </a:r>
            <a:r>
              <a:rPr lang="en-US" dirty="0">
                <a:solidFill>
                  <a:prstClr val="black"/>
                </a:solidFill>
              </a:rPr>
              <a:t>. (2005, May). The HIV life cycle. Retrieved from http://www.aidsinfo.nih.gov/ContentFiles/HIVLifeCycle_FS_en.pdf</a:t>
            </a:r>
          </a:p>
          <a:p>
            <a:pPr defTabSz="931774">
              <a:defRPr/>
            </a:pPr>
            <a:r>
              <a:rPr lang="en-US" dirty="0">
                <a:solidFill>
                  <a:prstClr val="black"/>
                </a:solidFill>
              </a:rPr>
              <a:t>AIDS </a:t>
            </a:r>
            <a:r>
              <a:rPr lang="en-US" dirty="0" err="1">
                <a:solidFill>
                  <a:prstClr val="black"/>
                </a:solidFill>
              </a:rPr>
              <a:t>InfoNet</a:t>
            </a:r>
            <a:r>
              <a:rPr lang="en-US" dirty="0">
                <a:solidFill>
                  <a:prstClr val="black"/>
                </a:solidFill>
              </a:rPr>
              <a:t>. (2010, April 9). HIV life cycle. Retrieved from http://www.aidsinfonet.org/img/uploaded/image/106-life-cycle.jpg</a:t>
            </a:r>
          </a:p>
          <a:p>
            <a:endParaRPr lang="en-US" dirty="0"/>
          </a:p>
        </p:txBody>
      </p:sp>
      <p:sp>
        <p:nvSpPr>
          <p:cNvPr id="4" name="Slide Number Placeholder 3"/>
          <p:cNvSpPr>
            <a:spLocks noGrp="1"/>
          </p:cNvSpPr>
          <p:nvPr>
            <p:ph type="sldNum" sz="quarter" idx="10"/>
          </p:nvPr>
        </p:nvSpPr>
        <p:spPr/>
        <p:txBody>
          <a:bodyPr/>
          <a:lstStyle/>
          <a:p>
            <a:fld id="{9C518982-481F-486B-AD31-8CCADA392B2C}" type="slidenum">
              <a:rPr lang="en-US" smtClean="0"/>
              <a:t>5</a:t>
            </a:fld>
            <a:endParaRPr lang="en-US"/>
          </a:p>
        </p:txBody>
      </p:sp>
    </p:spTree>
    <p:extLst>
      <p:ext uri="{BB962C8B-B14F-4D97-AF65-F5344CB8AC3E}">
        <p14:creationId xmlns:p14="http://schemas.microsoft.com/office/powerpoint/2010/main" val="427954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smtClean="0"/>
              <a:t>At the end of 2010, an estimated 888,921* adults and adolescents were living with diagnosed HIV infection in the United States and 6 dependent areas.  </a:t>
            </a:r>
          </a:p>
          <a:p>
            <a:pPr>
              <a:defRPr/>
            </a:pPr>
            <a:r>
              <a:rPr lang="en-US" dirty="0" smtClean="0"/>
              <a:t> </a:t>
            </a:r>
          </a:p>
          <a:p>
            <a:pPr>
              <a:defRPr/>
            </a:pPr>
            <a:r>
              <a:rPr lang="en-US" dirty="0" smtClean="0"/>
              <a:t>Among the 665,872* males living with diagnosed HIV infection, 38% were white, 37% were black/African American, and 21% were Hispanic/Latino. Approximately 2% were Asian and approximately 1% were males of multiple races. Less than 1% each were American Indian/Alaska Native and Native Hawaiian/other Pacific Islander.</a:t>
            </a:r>
          </a:p>
          <a:p>
            <a:pPr>
              <a:defRPr/>
            </a:pPr>
            <a:r>
              <a:rPr lang="en-US" dirty="0" smtClean="0"/>
              <a:t> </a:t>
            </a:r>
          </a:p>
          <a:p>
            <a:pPr>
              <a:defRPr/>
            </a:pPr>
            <a:r>
              <a:rPr lang="en-US" dirty="0" smtClean="0"/>
              <a:t>Among the 223,045* females living with diagnosed HIV infection, 60% were black/African American, 19% were white, and 18% were Hispanic/Latino. Approximately 2% were females of multiple races, 1% were Asian, and less than 1% each were American Indian/Alaska Native, and Native Hawaiian/other Pacific Islander.</a:t>
            </a:r>
          </a:p>
          <a:p>
            <a:pPr>
              <a:defRPr/>
            </a:pPr>
            <a:r>
              <a:rPr lang="en-US" dirty="0" smtClean="0"/>
              <a:t> </a:t>
            </a:r>
          </a:p>
          <a:p>
            <a:pPr>
              <a:defRPr/>
            </a:pPr>
            <a:r>
              <a:rPr lang="en-US" dirty="0" smtClean="0"/>
              <a:t>Data include persons with a diagnosis of HIV infection regardless of stage of disease at diagnosis. All displayed data are estimates. Estimated numbers resulted from statistical adjustment that accounted for reporting delays, but not for incomplete reporting.</a:t>
            </a:r>
          </a:p>
          <a:p>
            <a:pPr>
              <a:defRPr/>
            </a:pPr>
            <a:r>
              <a:rPr lang="en-US" dirty="0" smtClean="0"/>
              <a:t> </a:t>
            </a:r>
          </a:p>
          <a:p>
            <a:pPr>
              <a:defRPr/>
            </a:pPr>
            <a:r>
              <a:rPr lang="en-US" dirty="0" smtClean="0"/>
              <a:t>The Asian category includes Asian/Pacific Islander legacy cases (cases that were diagnosed and reported under the pre-1997 Office of Management and Budget race/ethnicity classification system). </a:t>
            </a:r>
          </a:p>
          <a:p>
            <a:pPr>
              <a:defRPr/>
            </a:pPr>
            <a:r>
              <a:rPr lang="en-US" dirty="0" smtClean="0"/>
              <a:t> </a:t>
            </a:r>
          </a:p>
          <a:p>
            <a:pPr>
              <a:defRPr/>
            </a:pPr>
            <a:r>
              <a:rPr lang="en-US" dirty="0" smtClean="0"/>
              <a:t>Hispanics/Latinos can be of any race.</a:t>
            </a:r>
          </a:p>
          <a:p>
            <a:pPr>
              <a:defRPr/>
            </a:pPr>
            <a:r>
              <a:rPr lang="en-US" dirty="0" smtClean="0"/>
              <a:t> </a:t>
            </a:r>
          </a:p>
          <a:p>
            <a:pPr>
              <a:defRPr/>
            </a:pPr>
            <a:r>
              <a:rPr lang="en-US" dirty="0" smtClean="0"/>
              <a:t>* Persons living with diagnosed HIV infection by race/ethnicity are classified as adult or adolescent based on age at year-end 2010. Total number adults and adolescents living with HIV infection is inclusive of persons of unknown sex. Total males include 582 persons and total females include 180 persons with unknown race/ethnicity.</a:t>
            </a:r>
            <a:endParaRPr lang="en-US" dirty="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itchFamily="34" charset="0"/>
              </a:defRPr>
            </a:lvl1pPr>
            <a:lvl2pPr marL="742909" indent="-285734">
              <a:defRPr>
                <a:solidFill>
                  <a:schemeClr val="tx1"/>
                </a:solidFill>
                <a:latin typeface="Myriad Web Pro" pitchFamily="34" charset="0"/>
              </a:defRPr>
            </a:lvl2pPr>
            <a:lvl3pPr marL="1142937" indent="-228587">
              <a:defRPr>
                <a:solidFill>
                  <a:schemeClr val="tx1"/>
                </a:solidFill>
                <a:latin typeface="Myriad Web Pro" pitchFamily="34" charset="0"/>
              </a:defRPr>
            </a:lvl3pPr>
            <a:lvl4pPr marL="1600111" indent="-228587">
              <a:defRPr>
                <a:solidFill>
                  <a:schemeClr val="tx1"/>
                </a:solidFill>
                <a:latin typeface="Myriad Web Pro" pitchFamily="34" charset="0"/>
              </a:defRPr>
            </a:lvl4pPr>
            <a:lvl5pPr marL="2057287" indent="-228587">
              <a:defRPr>
                <a:solidFill>
                  <a:schemeClr val="tx1"/>
                </a:solidFill>
                <a:latin typeface="Myriad Web Pro" pitchFamily="34" charset="0"/>
              </a:defRPr>
            </a:lvl5pPr>
            <a:lvl6pPr marL="2514461" indent="-228587" fontAlgn="base">
              <a:spcBef>
                <a:spcPct val="0"/>
              </a:spcBef>
              <a:spcAft>
                <a:spcPct val="0"/>
              </a:spcAft>
              <a:defRPr>
                <a:solidFill>
                  <a:schemeClr val="tx1"/>
                </a:solidFill>
                <a:latin typeface="Myriad Web Pro" pitchFamily="34" charset="0"/>
              </a:defRPr>
            </a:lvl6pPr>
            <a:lvl7pPr marL="2971635" indent="-228587" fontAlgn="base">
              <a:spcBef>
                <a:spcPct val="0"/>
              </a:spcBef>
              <a:spcAft>
                <a:spcPct val="0"/>
              </a:spcAft>
              <a:defRPr>
                <a:solidFill>
                  <a:schemeClr val="tx1"/>
                </a:solidFill>
                <a:latin typeface="Myriad Web Pro" pitchFamily="34" charset="0"/>
              </a:defRPr>
            </a:lvl7pPr>
            <a:lvl8pPr marL="3428811" indent="-228587" fontAlgn="base">
              <a:spcBef>
                <a:spcPct val="0"/>
              </a:spcBef>
              <a:spcAft>
                <a:spcPct val="0"/>
              </a:spcAft>
              <a:defRPr>
                <a:solidFill>
                  <a:schemeClr val="tx1"/>
                </a:solidFill>
                <a:latin typeface="Myriad Web Pro" pitchFamily="34" charset="0"/>
              </a:defRPr>
            </a:lvl8pPr>
            <a:lvl9pPr marL="3885985" indent="-228587" fontAlgn="base">
              <a:spcBef>
                <a:spcPct val="0"/>
              </a:spcBef>
              <a:spcAft>
                <a:spcPct val="0"/>
              </a:spcAft>
              <a:defRPr>
                <a:solidFill>
                  <a:schemeClr val="tx1"/>
                </a:solidFill>
                <a:latin typeface="Myriad Web Pro" pitchFamily="34" charset="0"/>
              </a:defRPr>
            </a:lvl9pPr>
          </a:lstStyle>
          <a:p>
            <a:pPr>
              <a:defRPr/>
            </a:pPr>
            <a:fld id="{DA79A0B2-9F47-42DC-A7BE-FB020F50D84A}" type="slidenum">
              <a:rPr lang="en-US" smtClean="0">
                <a:solidFill>
                  <a:prstClr val="black"/>
                </a:solidFill>
                <a:latin typeface="Calibri" pitchFamily="34" charset="0"/>
              </a:rPr>
              <a:pPr>
                <a:defRPr/>
              </a:pPr>
              <a:t>6</a:t>
            </a:fld>
            <a:endParaRPr lang="en-US" smtClean="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NJ Department of Health. New Jersey HIV/AIDS</a:t>
            </a:r>
            <a:r>
              <a:rPr lang="en-US" baseline="0" dirty="0" smtClean="0"/>
              <a:t> Report. (31December, 2012). Retrieved from http://www.state.nj.us/health/aids/documents/qrt1212.pdf</a:t>
            </a:r>
            <a:endParaRPr lang="en-US" dirty="0"/>
          </a:p>
        </p:txBody>
      </p:sp>
      <p:sp>
        <p:nvSpPr>
          <p:cNvPr id="4" name="Slide Number Placeholder 3"/>
          <p:cNvSpPr>
            <a:spLocks noGrp="1"/>
          </p:cNvSpPr>
          <p:nvPr>
            <p:ph type="sldNum" sz="quarter" idx="10"/>
          </p:nvPr>
        </p:nvSpPr>
        <p:spPr/>
        <p:txBody>
          <a:bodyPr/>
          <a:lstStyle/>
          <a:p>
            <a:fld id="{9C518982-481F-486B-AD31-8CCADA392B2C}" type="slidenum">
              <a:rPr lang="en-US" smtClean="0"/>
              <a:t>7</a:t>
            </a:fld>
            <a:endParaRPr lang="en-US"/>
          </a:p>
        </p:txBody>
      </p:sp>
    </p:spTree>
    <p:extLst>
      <p:ext uri="{BB962C8B-B14F-4D97-AF65-F5344CB8AC3E}">
        <p14:creationId xmlns:p14="http://schemas.microsoft.com/office/powerpoint/2010/main" val="312921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solidFill>
                  <a:prstClr val="black"/>
                </a:solidFill>
              </a:rPr>
              <a:t>HIV is transmitted when blood, semen, vaginal secretions, or breast milk comes into contact with a mucous membrane, damaged tissue, or is injected into the body.</a:t>
            </a:r>
          </a:p>
          <a:p>
            <a:pPr defTabSz="949478">
              <a:defRPr/>
            </a:pPr>
            <a:r>
              <a:rPr lang="en-US" dirty="0">
                <a:solidFill>
                  <a:prstClr val="black"/>
                </a:solidFill>
              </a:rPr>
              <a:t>Methods of transmission include vaginal, anal, or oral sex, or contaminated needles commonly through IV drug use.</a:t>
            </a:r>
          </a:p>
          <a:p>
            <a:pPr defTabSz="949478">
              <a:defRPr/>
            </a:pPr>
            <a:endParaRPr lang="en-US" dirty="0">
              <a:solidFill>
                <a:prstClr val="black"/>
              </a:solidFill>
            </a:endParaRPr>
          </a:p>
          <a:p>
            <a:pPr defTabSz="949478">
              <a:defRPr/>
            </a:pPr>
            <a:r>
              <a:rPr lang="en-US" dirty="0">
                <a:solidFill>
                  <a:prstClr val="black"/>
                </a:solidFill>
              </a:rPr>
              <a:t>Centers for Disease Control and Prevention. (2010, March 25). HIV transmission. Retrieved from http://www.cdc.gov/hiv/resources/qa/transmission.htm</a:t>
            </a:r>
          </a:p>
          <a:p>
            <a:pPr defTabSz="949478">
              <a:defRPr/>
            </a:pPr>
            <a:endParaRPr lang="en-US" dirty="0"/>
          </a:p>
        </p:txBody>
      </p:sp>
      <p:sp>
        <p:nvSpPr>
          <p:cNvPr id="4" name="Slide Number Placeholder 3"/>
          <p:cNvSpPr>
            <a:spLocks noGrp="1"/>
          </p:cNvSpPr>
          <p:nvPr>
            <p:ph type="sldNum" sz="quarter" idx="10"/>
          </p:nvPr>
        </p:nvSpPr>
        <p:spPr/>
        <p:txBody>
          <a:bodyPr/>
          <a:lstStyle/>
          <a:p>
            <a:fld id="{9C518982-481F-486B-AD31-8CCADA392B2C}" type="slidenum">
              <a:rPr lang="en-US" smtClean="0"/>
              <a:t>8</a:t>
            </a:fld>
            <a:endParaRPr lang="en-US"/>
          </a:p>
        </p:txBody>
      </p:sp>
    </p:spTree>
    <p:extLst>
      <p:ext uri="{BB962C8B-B14F-4D97-AF65-F5344CB8AC3E}">
        <p14:creationId xmlns:p14="http://schemas.microsoft.com/office/powerpoint/2010/main" val="363352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2011, among adult and adolescent males diagnosed with HIV infection in the United States and 6 dependent areas, an estimated 78% of infections were attributed to male-to-male sexual contact, 12% to heterosexual contact, 6% to injection drug use, 4% to male-to-male sexual contact </a:t>
            </a:r>
            <a:r>
              <a:rPr lang="en-US" i="1" smtClean="0"/>
              <a:t>and</a:t>
            </a:r>
            <a:r>
              <a:rPr lang="en-US" smtClean="0"/>
              <a:t> injection drug use, and less than 1% to other transmission categories.</a:t>
            </a:r>
          </a:p>
          <a:p>
            <a:pPr eaLnBrk="1" hangingPunct="1">
              <a:spcBef>
                <a:spcPct val="0"/>
              </a:spcBef>
            </a:pPr>
            <a:r>
              <a:rPr lang="en-US" smtClean="0"/>
              <a:t>  </a:t>
            </a:r>
          </a:p>
          <a:p>
            <a:pPr eaLnBrk="1" hangingPunct="1">
              <a:spcBef>
                <a:spcPct val="0"/>
              </a:spcBef>
            </a:pPr>
            <a:r>
              <a:rPr lang="en-US" smtClean="0"/>
              <a:t>Among adult and adolescent females, 86% of diagnosed HIV infections were attributed to heterosexual contact, 14% were attributed to injection drug use, and less than 1% to other transmission categories. </a:t>
            </a:r>
          </a:p>
          <a:p>
            <a:pPr eaLnBrk="1" hangingPunct="1">
              <a:spcBef>
                <a:spcPct val="0"/>
              </a:spcBef>
            </a:pPr>
            <a:r>
              <a:rPr lang="en-US" smtClean="0"/>
              <a:t> </a:t>
            </a:r>
          </a:p>
          <a:p>
            <a:pPr eaLnBrk="1" hangingPunct="1">
              <a:spcBef>
                <a:spcPct val="0"/>
              </a:spcBef>
            </a:pPr>
            <a:r>
              <a:rPr lang="en-US" smtClean="0"/>
              <a:t>Data include persons with a diagnosis of HIV infection regardless of stage of disease at diagnosis. All displayed data are estimates. Estimated numbers resulted from statistical adjustment that accounted for reporting delays and missing transmission category, but not for incomplete reporting.</a:t>
            </a:r>
          </a:p>
          <a:p>
            <a:pPr eaLnBrk="1" hangingPunct="1">
              <a:spcBef>
                <a:spcPct val="0"/>
              </a:spcBef>
            </a:pPr>
            <a:r>
              <a:rPr lang="en-US" smtClean="0"/>
              <a:t> </a:t>
            </a:r>
          </a:p>
          <a:p>
            <a:pPr eaLnBrk="1" hangingPunct="1">
              <a:spcBef>
                <a:spcPct val="0"/>
              </a:spcBef>
            </a:pPr>
            <a:r>
              <a:rPr lang="en-US" smtClean="0"/>
              <a:t>Heterosexual contact is with a person known to have, or to be at high risk for, HIV infection.</a:t>
            </a:r>
          </a:p>
          <a:p>
            <a:pPr eaLnBrk="1" hangingPunct="1">
              <a:spcBef>
                <a:spcPct val="0"/>
              </a:spcBef>
            </a:pPr>
            <a:endParaRPr lang="en-US" smtClean="0"/>
          </a:p>
          <a:p>
            <a:pPr eaLnBrk="1" hangingPunct="1">
              <a:spcBef>
                <a:spcPct val="0"/>
              </a:spcBef>
            </a:pPr>
            <a:r>
              <a:rPr lang="en-US" smtClean="0"/>
              <a:t>Other transmission categories include hemophilia, blood transfusion, perinatal exposure, and risk factor not reported or not identified.</a:t>
            </a:r>
          </a:p>
          <a:p>
            <a:pPr eaLnBrk="1" hangingPunct="1">
              <a:spcBef>
                <a:spcPct val="0"/>
              </a:spcBef>
            </a:pPr>
            <a:endParaRPr lang="en-US"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itchFamily="34" charset="0"/>
              </a:defRPr>
            </a:lvl1pPr>
            <a:lvl2pPr marL="742909" indent="-285734">
              <a:defRPr>
                <a:solidFill>
                  <a:schemeClr val="tx1"/>
                </a:solidFill>
                <a:latin typeface="Myriad Web Pro" pitchFamily="34" charset="0"/>
              </a:defRPr>
            </a:lvl2pPr>
            <a:lvl3pPr marL="1142937" indent="-228587">
              <a:defRPr>
                <a:solidFill>
                  <a:schemeClr val="tx1"/>
                </a:solidFill>
                <a:latin typeface="Myriad Web Pro" pitchFamily="34" charset="0"/>
              </a:defRPr>
            </a:lvl3pPr>
            <a:lvl4pPr marL="1600111" indent="-228587">
              <a:defRPr>
                <a:solidFill>
                  <a:schemeClr val="tx1"/>
                </a:solidFill>
                <a:latin typeface="Myriad Web Pro" pitchFamily="34" charset="0"/>
              </a:defRPr>
            </a:lvl4pPr>
            <a:lvl5pPr marL="2057287" indent="-228587">
              <a:defRPr>
                <a:solidFill>
                  <a:schemeClr val="tx1"/>
                </a:solidFill>
                <a:latin typeface="Myriad Web Pro" pitchFamily="34" charset="0"/>
              </a:defRPr>
            </a:lvl5pPr>
            <a:lvl6pPr marL="2514461" indent="-228587" fontAlgn="base">
              <a:spcBef>
                <a:spcPct val="0"/>
              </a:spcBef>
              <a:spcAft>
                <a:spcPct val="0"/>
              </a:spcAft>
              <a:defRPr>
                <a:solidFill>
                  <a:schemeClr val="tx1"/>
                </a:solidFill>
                <a:latin typeface="Myriad Web Pro" pitchFamily="34" charset="0"/>
              </a:defRPr>
            </a:lvl6pPr>
            <a:lvl7pPr marL="2971635" indent="-228587" fontAlgn="base">
              <a:spcBef>
                <a:spcPct val="0"/>
              </a:spcBef>
              <a:spcAft>
                <a:spcPct val="0"/>
              </a:spcAft>
              <a:defRPr>
                <a:solidFill>
                  <a:schemeClr val="tx1"/>
                </a:solidFill>
                <a:latin typeface="Myriad Web Pro" pitchFamily="34" charset="0"/>
              </a:defRPr>
            </a:lvl7pPr>
            <a:lvl8pPr marL="3428811" indent="-228587" fontAlgn="base">
              <a:spcBef>
                <a:spcPct val="0"/>
              </a:spcBef>
              <a:spcAft>
                <a:spcPct val="0"/>
              </a:spcAft>
              <a:defRPr>
                <a:solidFill>
                  <a:schemeClr val="tx1"/>
                </a:solidFill>
                <a:latin typeface="Myriad Web Pro" pitchFamily="34" charset="0"/>
              </a:defRPr>
            </a:lvl8pPr>
            <a:lvl9pPr marL="3885985" indent="-228587" fontAlgn="base">
              <a:spcBef>
                <a:spcPct val="0"/>
              </a:spcBef>
              <a:spcAft>
                <a:spcPct val="0"/>
              </a:spcAft>
              <a:defRPr>
                <a:solidFill>
                  <a:schemeClr val="tx1"/>
                </a:solidFill>
                <a:latin typeface="Myriad Web Pro" pitchFamily="34" charset="0"/>
              </a:defRPr>
            </a:lvl9pPr>
          </a:lstStyle>
          <a:p>
            <a:pPr>
              <a:defRPr/>
            </a:pPr>
            <a:fld id="{16D2795B-01BE-4B8D-8BDC-8402265ACD49}" type="slidenum">
              <a:rPr lang="en-US" smtClean="0">
                <a:solidFill>
                  <a:prstClr val="black"/>
                </a:solidFill>
                <a:latin typeface="Calibri" pitchFamily="34" charset="0"/>
              </a:rPr>
              <a:pPr>
                <a:defRPr/>
              </a:pPr>
              <a:t>9</a:t>
            </a:fld>
            <a:endParaRPr lang="en-US"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smtClean="0"/>
              <a:t>Click to edit Master subtitle style</a:t>
            </a:r>
            <a:endParaRPr lang="en-US"/>
          </a:p>
        </p:txBody>
      </p:sp>
      <p:pic>
        <p:nvPicPr>
          <p:cNvPr id="11" name="Picture 10" descr="RU_CLIN_FXBC_SN_REVWHITE-0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27763" y="269372"/>
            <a:ext cx="3505317" cy="1819717"/>
          </a:xfrm>
          <a:prstGeom prst="rect">
            <a:avLst/>
          </a:prstGeom>
        </p:spPr>
      </p:pic>
    </p:spTree>
    <p:extLst>
      <p:ext uri="{BB962C8B-B14F-4D97-AF65-F5344CB8AC3E}">
        <p14:creationId xmlns:p14="http://schemas.microsoft.com/office/powerpoint/2010/main" val="33707682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DE674CF-FE1C-1347-8B66-64CC2488C04D}"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231214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97D5372-FEF0-5D48-9D8E-4601A00535F2}"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240365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06393889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0FFA7E4-9816-7B4E-BB7F-A9EDDA66F6A4}"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3350649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5A23A12-01E2-5A40-9F30-8B101AD9440C}"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3811463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srgbClr val="B20533"/>
              </a:solidFill>
            </a:endParaRPr>
          </a:p>
        </p:txBody>
      </p:sp>
      <p:sp>
        <p:nvSpPr>
          <p:cNvPr id="5" name="Slide Number Placeholder 4"/>
          <p:cNvSpPr>
            <a:spLocks noGrp="1"/>
          </p:cNvSpPr>
          <p:nvPr>
            <p:ph type="sldNum" sz="quarter" idx="12"/>
          </p:nvPr>
        </p:nvSpPr>
        <p:spPr/>
        <p:txBody>
          <a:bodyPr/>
          <a:lstStyle/>
          <a:p>
            <a:fld id="{F0C94032-CD4C-4C25-B0C2-CEC720522D92}" type="slidenum">
              <a:rPr lang="en-US" smtClean="0"/>
              <a:pPr/>
              <a:t>‹#›</a:t>
            </a:fld>
            <a:endParaRPr lang="en-US" dirty="0"/>
          </a:p>
        </p:txBody>
      </p:sp>
    </p:spTree>
    <p:extLst>
      <p:ext uri="{BB962C8B-B14F-4D97-AF65-F5344CB8AC3E}">
        <p14:creationId xmlns:p14="http://schemas.microsoft.com/office/powerpoint/2010/main" val="40544923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8" name="Content Placeholder 7"/>
          <p:cNvSpPr>
            <a:spLocks noGrp="1"/>
          </p:cNvSpPr>
          <p:nvPr>
            <p:ph sz="quarter" idx="1"/>
          </p:nvPr>
        </p:nvSpPr>
        <p:spPr>
          <a:xfrm>
            <a:off x="457200"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Picture Placeholder 10"/>
          <p:cNvSpPr>
            <a:spLocks noGrp="1"/>
          </p:cNvSpPr>
          <p:nvPr>
            <p:ph type="pic" sz="quarter" idx="10"/>
          </p:nvPr>
        </p:nvSpPr>
        <p:spPr>
          <a:xfrm>
            <a:off x="7315200" y="5867400"/>
            <a:ext cx="1524000" cy="685800"/>
          </a:xfrm>
        </p:spPr>
        <p:txBody>
          <a:bodyPr/>
          <a:lstStyle/>
          <a:p>
            <a:endParaRPr lang="en-US" dirty="0"/>
          </a:p>
        </p:txBody>
      </p:sp>
    </p:spTree>
    <p:extLst>
      <p:ext uri="{BB962C8B-B14F-4D97-AF65-F5344CB8AC3E}">
        <p14:creationId xmlns:p14="http://schemas.microsoft.com/office/powerpoint/2010/main" val="17384711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7AAE296B-7C41-7347-86BC-6F199D71E630}" type="slidenum">
              <a:rPr lang="en-US"/>
              <a:pPr/>
              <a:t>‹#›</a:t>
            </a:fld>
            <a:endParaRPr lang="en-US"/>
          </a:p>
        </p:txBody>
      </p:sp>
      <p:sp>
        <p:nvSpPr>
          <p:cNvPr id="6"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93058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00159463-B6A4-F746-9A13-D4CF6BEEF200}" type="slidenum">
              <a:rPr lang="en-US"/>
              <a:pPr/>
              <a:t>‹#›</a:t>
            </a:fld>
            <a:endParaRPr lang="en-US"/>
          </a:p>
        </p:txBody>
      </p:sp>
      <p:sp>
        <p:nvSpPr>
          <p:cNvPr id="8" name="Footer Placeholder 3"/>
          <p:cNvSpPr>
            <a:spLocks noGrp="1"/>
          </p:cNvSpPr>
          <p:nvPr>
            <p:ph type="ftr" sz="quarter" idx="11"/>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31952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6B5F16A-BD1F-544D-8E7A-12D6BFB84FBB}" type="slidenum">
              <a:rPr lang="en-US"/>
              <a:pPr/>
              <a:t>‹#›</a:t>
            </a:fld>
            <a:endParaRPr lang="en-US"/>
          </a:p>
        </p:txBody>
      </p:sp>
      <p:sp>
        <p:nvSpPr>
          <p:cNvPr id="4"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404195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860C67A-BD4A-3F4E-AEA4-914DB5801632}" type="slidenum">
              <a:rPr lang="en-US"/>
              <a:pPr/>
              <a:t>‹#›</a:t>
            </a:fld>
            <a:endParaRPr lang="en-US"/>
          </a:p>
        </p:txBody>
      </p:sp>
      <p:sp>
        <p:nvSpPr>
          <p:cNvPr id="3"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285221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118"/>
            <a:ext cx="3008313" cy="10577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31119"/>
            <a:ext cx="5111750" cy="53278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93169"/>
            <a:ext cx="3008313" cy="41658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F210569-7509-6A47-9936-035987E449A3}" type="slidenum">
              <a:rPr lang="en-US"/>
              <a:pPr/>
              <a:t>‹#›</a:t>
            </a:fld>
            <a:endParaRPr lang="en-US"/>
          </a:p>
        </p:txBody>
      </p:sp>
      <p:sp>
        <p:nvSpPr>
          <p:cNvPr id="6"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259170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A943C76-D012-F640-9D6B-9887FB89446F}" type="slidenum">
              <a:rPr lang="en-US"/>
              <a:pPr/>
              <a:t>‹#›</a:t>
            </a:fld>
            <a:endParaRPr lang="en-US"/>
          </a:p>
        </p:txBody>
      </p:sp>
      <p:sp>
        <p:nvSpPr>
          <p:cNvPr id="6"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154843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91424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auto">
          <a:xfrm>
            <a:off x="7719010" y="6245225"/>
            <a:ext cx="96779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defRPr>
            </a:lvl1pPr>
          </a:lstStyle>
          <a:p>
            <a:fld id="{677B8008-6928-44CA-A020-3339B0948D7F}" type="slidenum">
              <a:rPr lang="en-US" smtClean="0"/>
              <a:t>‹#›</a:t>
            </a:fld>
            <a:endParaRPr lang="en-US" dirty="0"/>
          </a:p>
        </p:txBody>
      </p:sp>
      <p:sp>
        <p:nvSpPr>
          <p:cNvPr id="2" name="Text Box 9"/>
          <p:cNvSpPr txBox="1">
            <a:spLocks noChangeArrowheads="1"/>
          </p:cNvSpPr>
          <p:nvPr/>
        </p:nvSpPr>
        <p:spPr bwMode="auto">
          <a:xfrm>
            <a:off x="457200" y="6248400"/>
            <a:ext cx="3630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spcBef>
                <a:spcPct val="50000"/>
              </a:spcBef>
              <a:defRPr/>
            </a:pPr>
            <a:r>
              <a:rPr lang="en-US" sz="1400" dirty="0" smtClean="0">
                <a:solidFill>
                  <a:srgbClr val="5F5F5F"/>
                </a:solidFill>
              </a:rPr>
              <a:t>NY/NJ AETC LPS</a:t>
            </a:r>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smtClean="0">
              <a:solidFill>
                <a:schemeClr val="bg1"/>
              </a:solidFill>
            </a:endParaRPr>
          </a:p>
        </p:txBody>
      </p:sp>
      <p:sp>
        <p:nvSpPr>
          <p:cNvPr id="1032" name="Rectangle 7"/>
          <p:cNvSpPr>
            <a:spLocks noChangeArrowheads="1"/>
          </p:cNvSpPr>
          <p:nvPr/>
        </p:nvSpPr>
        <p:spPr bwMode="auto">
          <a:xfrm>
            <a:off x="4817676" y="125413"/>
            <a:ext cx="3905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solidFill>
                  <a:schemeClr val="bg1"/>
                </a:solidFill>
              </a:rPr>
              <a:t>François-Xavier Bagnoud Center</a:t>
            </a:r>
            <a:endParaRPr lang="en-US" sz="2000" dirty="0">
              <a:solidFill>
                <a:schemeClr val="bg1"/>
              </a:solidFill>
            </a:endParaRPr>
          </a:p>
        </p:txBody>
      </p:sp>
      <p:pic>
        <p:nvPicPr>
          <p:cNvPr id="1033" name="Picture 2"/>
          <p:cNvPicPr>
            <a:picLocks noChangeAspect="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376238" y="144463"/>
            <a:ext cx="14414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pic>
        <p:nvPicPr>
          <p:cNvPr id="2050" name="Picture 2"/>
          <p:cNvPicPr>
            <a:picLocks noChangeAspect="1" noChangeArrowheads="1"/>
          </p:cNvPicPr>
          <p:nvPr userDrawn="1"/>
        </p:nvPicPr>
        <p:blipFill>
          <a:blip r:embed="rId36" cstate="email">
            <a:extLst>
              <a:ext uri="{28A0092B-C50C-407E-A947-70E740481C1C}">
                <a14:useLocalDpi xmlns:a14="http://schemas.microsoft.com/office/drawing/2010/main" val="0"/>
              </a:ext>
            </a:extLst>
          </a:blip>
          <a:srcRect/>
          <a:stretch>
            <a:fillRect/>
          </a:stretch>
        </p:blipFill>
        <p:spPr bwMode="auto">
          <a:xfrm>
            <a:off x="7999182" y="5893211"/>
            <a:ext cx="724131" cy="83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Lst>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ＭＳ Ｐゴシック" charset="0"/>
          <a:cs typeface="Geneva" charset="0"/>
        </a:defRPr>
      </a:lvl1pPr>
      <a:lvl2pPr algn="l" rtl="0" eaLnBrk="1" fontAlgn="base" hangingPunct="1">
        <a:spcBef>
          <a:spcPct val="0"/>
        </a:spcBef>
        <a:spcAft>
          <a:spcPct val="0"/>
        </a:spcAft>
        <a:defRPr sz="3000">
          <a:solidFill>
            <a:schemeClr val="tx2"/>
          </a:solidFill>
          <a:latin typeface="Arial" charset="0"/>
          <a:ea typeface="ＭＳ Ｐゴシック" charset="0"/>
          <a:cs typeface="Geneva" charset="0"/>
        </a:defRPr>
      </a:lvl2pPr>
      <a:lvl3pPr algn="l" rtl="0" eaLnBrk="1" fontAlgn="base" hangingPunct="1">
        <a:spcBef>
          <a:spcPct val="0"/>
        </a:spcBef>
        <a:spcAft>
          <a:spcPct val="0"/>
        </a:spcAft>
        <a:defRPr sz="3000">
          <a:solidFill>
            <a:schemeClr val="tx2"/>
          </a:solidFill>
          <a:latin typeface="Arial" charset="0"/>
          <a:ea typeface="ＭＳ Ｐゴシック" charset="0"/>
          <a:cs typeface="Geneva" charset="0"/>
        </a:defRPr>
      </a:lvl3pPr>
      <a:lvl4pPr algn="l" rtl="0" eaLnBrk="1" fontAlgn="base" hangingPunct="1">
        <a:spcBef>
          <a:spcPct val="0"/>
        </a:spcBef>
        <a:spcAft>
          <a:spcPct val="0"/>
        </a:spcAft>
        <a:defRPr sz="3000">
          <a:solidFill>
            <a:schemeClr val="tx2"/>
          </a:solidFill>
          <a:latin typeface="Arial" charset="0"/>
          <a:ea typeface="ＭＳ Ｐゴシック" charset="0"/>
          <a:cs typeface="Geneva" charset="0"/>
        </a:defRPr>
      </a:lvl4pPr>
      <a:lvl5pPr algn="l" rtl="0" eaLnBrk="1" fontAlgn="base" hangingPunct="1">
        <a:spcBef>
          <a:spcPct val="0"/>
        </a:spcBef>
        <a:spcAft>
          <a:spcPct val="0"/>
        </a:spcAft>
        <a:defRPr sz="3000">
          <a:solidFill>
            <a:schemeClr val="tx2"/>
          </a:solidFill>
          <a:latin typeface="Arial" charset="0"/>
          <a:ea typeface="ＭＳ Ｐゴシック"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ＭＳ Ｐゴシック"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18.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2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7.xml"/><Relationship Id="rId1" Type="http://schemas.openxmlformats.org/officeDocument/2006/relationships/tags" Target="../tags/tag2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8.xml"/><Relationship Id="rId1" Type="http://schemas.openxmlformats.org/officeDocument/2006/relationships/tags" Target="../tags/tag2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9.xml"/><Relationship Id="rId1" Type="http://schemas.openxmlformats.org/officeDocument/2006/relationships/tags" Target="../tags/tag24.xml"/><Relationship Id="rId4" Type="http://schemas.openxmlformats.org/officeDocument/2006/relationships/hyperlink" Target="http://www.aidsinfo.nih.gov/"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0.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0.xml"/><Relationship Id="rId1" Type="http://schemas.openxmlformats.org/officeDocument/2006/relationships/tags" Target="../tags/tag26.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0.xml"/><Relationship Id="rId1" Type="http://schemas.openxmlformats.org/officeDocument/2006/relationships/tags" Target="../tags/tag27.xml"/><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0.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0.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0.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0.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0.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0.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0.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0.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0.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aidsinfo.nih.gov/guidelines" TargetMode="External"/><Relationship Id="rId3" Type="http://schemas.openxmlformats.org/officeDocument/2006/relationships/notesSlide" Target="../notesSlides/notesSlide42.xml"/><Relationship Id="rId7" Type="http://schemas.openxmlformats.org/officeDocument/2006/relationships/hyperlink" Target="http://www.nccc.ucsf.edu/" TargetMode="External"/><Relationship Id="rId2" Type="http://schemas.openxmlformats.org/officeDocument/2006/relationships/slideLayout" Target="../slideLayouts/slideLayout32.xml"/><Relationship Id="rId1" Type="http://schemas.openxmlformats.org/officeDocument/2006/relationships/tags" Target="../tags/tag42.xml"/><Relationship Id="rId6" Type="http://schemas.openxmlformats.org/officeDocument/2006/relationships/hyperlink" Target="http://www.nynjaetc.org/on-demand/index.html" TargetMode="External"/><Relationship Id="rId5" Type="http://schemas.openxmlformats.org/officeDocument/2006/relationships/hyperlink" Target="http://www.nynjaetc.org/index.html" TargetMode="External"/><Relationship Id="rId4" Type="http://schemas.openxmlformats.org/officeDocument/2006/relationships/hyperlink" Target="http://www.aidsetc.org/" TargetMode="External"/><Relationship Id="rId9" Type="http://schemas.openxmlformats.org/officeDocument/2006/relationships/hyperlink" Target="http://fxbcenter.or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211015" y="2464521"/>
            <a:ext cx="8642839" cy="1470025"/>
          </a:xfrm>
        </p:spPr>
        <p:txBody>
          <a:bodyPr/>
          <a:lstStyle/>
          <a:p>
            <a:pPr eaLnBrk="1" hangingPunct="1"/>
            <a:r>
              <a:rPr lang="en-US" b="1" dirty="0" smtClean="0">
                <a:latin typeface="Arial" charset="0"/>
              </a:rPr>
              <a:t>Diagnosis and Initial Management of HIV/AIDS:</a:t>
            </a:r>
            <a:r>
              <a:rPr lang="en-US" dirty="0" smtClean="0">
                <a:latin typeface="Arial" charset="0"/>
              </a:rPr>
              <a:t/>
            </a:r>
            <a:br>
              <a:rPr lang="en-US" dirty="0" smtClean="0">
                <a:latin typeface="Arial" charset="0"/>
              </a:rPr>
            </a:br>
            <a:r>
              <a:rPr lang="en-US" dirty="0" smtClean="0">
                <a:latin typeface="Arial" charset="0"/>
              </a:rPr>
              <a:t>What the Primary Care Provider Should Know</a:t>
            </a:r>
            <a:endParaRPr lang="en-US" dirty="0">
              <a:latin typeface="Arial" charset="0"/>
            </a:endParaRPr>
          </a:p>
        </p:txBody>
      </p:sp>
      <p:sp>
        <p:nvSpPr>
          <p:cNvPr id="13314" name="Rectangle 3"/>
          <p:cNvSpPr>
            <a:spLocks noGrp="1" noChangeArrowheads="1"/>
          </p:cNvSpPr>
          <p:nvPr>
            <p:ph type="subTitle" idx="1"/>
          </p:nvPr>
        </p:nvSpPr>
        <p:spPr>
          <a:xfrm>
            <a:off x="1371600" y="4158752"/>
            <a:ext cx="6400800" cy="1752600"/>
          </a:xfrm>
        </p:spPr>
        <p:txBody>
          <a:bodyPr/>
          <a:lstStyle/>
          <a:p>
            <a:r>
              <a:rPr lang="en-US" dirty="0" smtClean="0">
                <a:latin typeface="Arial" charset="0"/>
              </a:rPr>
              <a:t>Carolyn K. Burr, </a:t>
            </a:r>
            <a:r>
              <a:rPr lang="en-US" dirty="0" err="1" smtClean="0">
                <a:latin typeface="Arial" charset="0"/>
              </a:rPr>
              <a:t>EdD</a:t>
            </a:r>
            <a:r>
              <a:rPr lang="en-US" dirty="0" smtClean="0">
                <a:latin typeface="Arial" charset="0"/>
              </a:rPr>
              <a:t>, RN</a:t>
            </a:r>
            <a:br>
              <a:rPr lang="en-US" dirty="0" smtClean="0">
                <a:latin typeface="Arial" charset="0"/>
              </a:rPr>
            </a:br>
            <a:r>
              <a:rPr lang="en-US" dirty="0" smtClean="0">
                <a:latin typeface="Arial" charset="0"/>
              </a:rPr>
              <a:t>Co-Clinical Director NY/NJ AETC LPS</a:t>
            </a:r>
            <a:br>
              <a:rPr lang="en-US" dirty="0" smtClean="0">
                <a:latin typeface="Arial" charset="0"/>
              </a:rPr>
            </a:br>
            <a:r>
              <a:rPr lang="en-US" dirty="0" smtClean="0">
                <a:latin typeface="Arial" charset="0"/>
              </a:rPr>
              <a:t>Deputy Director </a:t>
            </a:r>
            <a:r>
              <a:rPr lang="en-US" dirty="0"/>
              <a:t>François-Xavier Bagnoud Center</a:t>
            </a:r>
            <a:endParaRPr lang="en-US" dirty="0" smtClean="0">
              <a:latin typeface="Arial" charset="0"/>
            </a:endParaRPr>
          </a:p>
          <a:p>
            <a:pPr eaLnBrk="1" hangingPunct="1"/>
            <a:r>
              <a:rPr lang="en-US" dirty="0" smtClean="0">
                <a:latin typeface="Arial" charset="0"/>
              </a:rPr>
              <a:t>December 17</a:t>
            </a:r>
            <a:r>
              <a:rPr lang="en-US" baseline="30000" dirty="0" smtClean="0">
                <a:latin typeface="Arial" charset="0"/>
              </a:rPr>
              <a:t>th</a:t>
            </a:r>
            <a:r>
              <a:rPr lang="en-US" dirty="0" smtClean="0">
                <a:latin typeface="Arial" charset="0"/>
              </a:rPr>
              <a:t>, 2013</a:t>
            </a:r>
          </a:p>
        </p:txBody>
      </p:sp>
      <p:sp>
        <p:nvSpPr>
          <p:cNvPr id="2" name="TextBox 1"/>
          <p:cNvSpPr txBox="1"/>
          <p:nvPr/>
        </p:nvSpPr>
        <p:spPr>
          <a:xfrm>
            <a:off x="439615" y="6163408"/>
            <a:ext cx="8141677" cy="584775"/>
          </a:xfrm>
          <a:prstGeom prst="rect">
            <a:avLst/>
          </a:prstGeom>
          <a:noFill/>
        </p:spPr>
        <p:txBody>
          <a:bodyPr wrap="square" rtlCol="0">
            <a:spAutoFit/>
          </a:bodyPr>
          <a:lstStyle/>
          <a:p>
            <a:pPr marL="0" indent="0" algn="ctr">
              <a:buNone/>
            </a:pPr>
            <a:r>
              <a:rPr lang="en-US" sz="1600" i="1" dirty="0">
                <a:solidFill>
                  <a:schemeClr val="bg1"/>
                </a:solidFill>
              </a:rPr>
              <a:t>Support for this program is provided in part through an educational training grant from the New Jersey Department of Health (NJDOH), Division of HIV,STD and TB Services.</a:t>
            </a:r>
          </a:p>
        </p:txBody>
      </p:sp>
      <p:pic>
        <p:nvPicPr>
          <p:cNvPr id="3" name="Picture 2" descr="AETC_Logo_white_bkgrn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88695" y="356446"/>
            <a:ext cx="1293339" cy="11566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65984"/>
            <a:ext cx="8153400" cy="990600"/>
          </a:xfrm>
        </p:spPr>
        <p:txBody>
          <a:bodyPr/>
          <a:lstStyle/>
          <a:p>
            <a:r>
              <a:rPr lang="en-US" dirty="0" smtClean="0"/>
              <a:t>HIV Transmission</a:t>
            </a:r>
            <a:endParaRPr lang="en-US" dirty="0"/>
          </a:p>
        </p:txBody>
      </p:sp>
      <p:sp>
        <p:nvSpPr>
          <p:cNvPr id="3" name="Content Placeholder 2"/>
          <p:cNvSpPr>
            <a:spLocks noGrp="1"/>
          </p:cNvSpPr>
          <p:nvPr>
            <p:ph sz="quarter" idx="1"/>
          </p:nvPr>
        </p:nvSpPr>
        <p:spPr/>
        <p:txBody>
          <a:bodyPr/>
          <a:lstStyle/>
          <a:p>
            <a:pPr lvl="0"/>
            <a:r>
              <a:rPr lang="en-US" dirty="0">
                <a:solidFill>
                  <a:schemeClr val="tx1"/>
                </a:solidFill>
              </a:rPr>
              <a:t>Perinatal transmission during pregnancy, labor and deliver, or </a:t>
            </a:r>
            <a:r>
              <a:rPr lang="en-US" dirty="0" smtClean="0">
                <a:solidFill>
                  <a:schemeClr val="tx1"/>
                </a:solidFill>
              </a:rPr>
              <a:t>breastfeeding</a:t>
            </a:r>
          </a:p>
          <a:p>
            <a:r>
              <a:rPr lang="en-US" dirty="0" smtClean="0">
                <a:solidFill>
                  <a:schemeClr val="tx1"/>
                </a:solidFill>
              </a:rPr>
              <a:t>Occupational </a:t>
            </a:r>
            <a:r>
              <a:rPr lang="en-US" dirty="0">
                <a:solidFill>
                  <a:schemeClr val="tx1"/>
                </a:solidFill>
              </a:rPr>
              <a:t>exposure via needle stick or exposure to eyes, nose, or open wound</a:t>
            </a:r>
          </a:p>
          <a:p>
            <a:pPr lvl="1"/>
            <a:r>
              <a:rPr lang="en-US" dirty="0">
                <a:solidFill>
                  <a:schemeClr val="tx1"/>
                </a:solidFill>
              </a:rPr>
              <a:t>Since 1981 there have been 57 documented cases of occupational transmission in the US</a:t>
            </a:r>
          </a:p>
          <a:p>
            <a:r>
              <a:rPr lang="en-US" dirty="0" smtClean="0">
                <a:solidFill>
                  <a:schemeClr val="tx1"/>
                </a:solidFill>
              </a:rPr>
              <a:t>Blood </a:t>
            </a:r>
            <a:r>
              <a:rPr lang="en-US" dirty="0">
                <a:solidFill>
                  <a:schemeClr val="tx1"/>
                </a:solidFill>
              </a:rPr>
              <a:t>transfusion or organ donation from an HIV infected donor (rare in US)</a:t>
            </a:r>
          </a:p>
          <a:p>
            <a:endParaRPr lang="en-US" dirty="0"/>
          </a:p>
        </p:txBody>
      </p:sp>
    </p:spTree>
    <p:custDataLst>
      <p:tags r:id="rId1"/>
    </p:custDataLst>
    <p:extLst>
      <p:ext uri="{BB962C8B-B14F-4D97-AF65-F5344CB8AC3E}">
        <p14:creationId xmlns:p14="http://schemas.microsoft.com/office/powerpoint/2010/main" val="2715541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48400"/>
            <a:ext cx="8153400" cy="990600"/>
          </a:xfrm>
        </p:spPr>
        <p:txBody>
          <a:bodyPr/>
          <a:lstStyle/>
          <a:p>
            <a:r>
              <a:rPr lang="en-US" dirty="0" smtClean="0"/>
              <a:t>HIV Transmission</a:t>
            </a:r>
            <a:endParaRPr lang="en-US" dirty="0"/>
          </a:p>
        </p:txBody>
      </p:sp>
      <p:sp>
        <p:nvSpPr>
          <p:cNvPr id="3" name="Content Placeholder 2"/>
          <p:cNvSpPr>
            <a:spLocks noGrp="1"/>
          </p:cNvSpPr>
          <p:nvPr>
            <p:ph sz="quarter" idx="1"/>
          </p:nvPr>
        </p:nvSpPr>
        <p:spPr/>
        <p:txBody>
          <a:bodyPr>
            <a:normAutofit/>
          </a:bodyPr>
          <a:lstStyle/>
          <a:p>
            <a:r>
              <a:rPr lang="en-US" dirty="0">
                <a:solidFill>
                  <a:schemeClr val="tx1"/>
                </a:solidFill>
              </a:rPr>
              <a:t>HIV is NOT transmitted by casual contact</a:t>
            </a:r>
          </a:p>
          <a:p>
            <a:pPr lvl="1"/>
            <a:r>
              <a:rPr lang="en-US" dirty="0">
                <a:solidFill>
                  <a:schemeClr val="tx1"/>
                </a:solidFill>
              </a:rPr>
              <a:t>Working or playing with an HIV positive person</a:t>
            </a:r>
          </a:p>
          <a:p>
            <a:pPr lvl="1"/>
            <a:r>
              <a:rPr lang="en-US" dirty="0">
                <a:solidFill>
                  <a:schemeClr val="tx1"/>
                </a:solidFill>
              </a:rPr>
              <a:t>Closed mouth kissing</a:t>
            </a:r>
          </a:p>
          <a:p>
            <a:pPr lvl="1"/>
            <a:r>
              <a:rPr lang="en-US" dirty="0">
                <a:solidFill>
                  <a:schemeClr val="tx1"/>
                </a:solidFill>
              </a:rPr>
              <a:t>Shaking hands</a:t>
            </a:r>
          </a:p>
          <a:p>
            <a:pPr lvl="1"/>
            <a:r>
              <a:rPr lang="en-US" dirty="0">
                <a:solidFill>
                  <a:schemeClr val="tx1"/>
                </a:solidFill>
              </a:rPr>
              <a:t>Public pools</a:t>
            </a:r>
          </a:p>
          <a:p>
            <a:pPr lvl="1"/>
            <a:r>
              <a:rPr lang="en-US" dirty="0">
                <a:solidFill>
                  <a:schemeClr val="tx1"/>
                </a:solidFill>
              </a:rPr>
              <a:t>Hugging</a:t>
            </a:r>
          </a:p>
          <a:p>
            <a:pPr lvl="1"/>
            <a:r>
              <a:rPr lang="en-US" dirty="0">
                <a:solidFill>
                  <a:schemeClr val="tx1"/>
                </a:solidFill>
              </a:rPr>
              <a:t>Public toilet</a:t>
            </a:r>
          </a:p>
          <a:p>
            <a:r>
              <a:rPr lang="en-US" dirty="0">
                <a:solidFill>
                  <a:schemeClr val="tx1"/>
                </a:solidFill>
              </a:rPr>
              <a:t>HIV is not transmitted by air, food, or mosquito and does not survive long outside the body.</a:t>
            </a:r>
          </a:p>
          <a:p>
            <a:endParaRPr lang="en-US" dirty="0"/>
          </a:p>
        </p:txBody>
      </p:sp>
      <p:pic>
        <p:nvPicPr>
          <p:cNvPr id="12290" name="Picture 2" descr="C:\Documents and Settings\phillijm\Local Settings\Temporary Internet Files\Content.IE5\COWC4T02\MM90028367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04792" y="1169377"/>
            <a:ext cx="2633663" cy="2483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921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24445"/>
            <a:ext cx="8153400" cy="990600"/>
          </a:xfrm>
        </p:spPr>
        <p:txBody>
          <a:bodyPr/>
          <a:lstStyle/>
          <a:p>
            <a:r>
              <a:rPr lang="en-US" dirty="0" smtClean="0"/>
              <a:t>HIV Testing</a:t>
            </a:r>
            <a:endParaRPr lang="en-US" dirty="0"/>
          </a:p>
        </p:txBody>
      </p:sp>
      <p:sp>
        <p:nvSpPr>
          <p:cNvPr id="3" name="Content Placeholder 2"/>
          <p:cNvSpPr>
            <a:spLocks noGrp="1"/>
          </p:cNvSpPr>
          <p:nvPr>
            <p:ph sz="quarter" idx="1"/>
          </p:nvPr>
        </p:nvSpPr>
        <p:spPr/>
        <p:txBody>
          <a:bodyPr/>
          <a:lstStyle/>
          <a:p>
            <a:pPr marL="274320" lvl="0" indent="-274320">
              <a:spcBef>
                <a:spcPct val="20000"/>
              </a:spcBef>
              <a:buSzTx/>
              <a:buFont typeface="Arial" pitchFamily="34" charset="0"/>
              <a:buChar char="•"/>
            </a:pPr>
            <a:r>
              <a:rPr lang="en-US" sz="2400" dirty="0">
                <a:solidFill>
                  <a:srgbClr val="303030"/>
                </a:solidFill>
              </a:rPr>
              <a:t>CDC recommends </a:t>
            </a:r>
            <a:r>
              <a:rPr lang="en-US" sz="2400" b="1" dirty="0">
                <a:solidFill>
                  <a:srgbClr val="303030"/>
                </a:solidFill>
              </a:rPr>
              <a:t>routine </a:t>
            </a:r>
            <a:r>
              <a:rPr lang="en-US" sz="2400" dirty="0">
                <a:solidFill>
                  <a:srgbClr val="303030"/>
                </a:solidFill>
              </a:rPr>
              <a:t>HIV testing for ALL patients:</a:t>
            </a:r>
          </a:p>
          <a:p>
            <a:pPr marL="594360" lvl="1">
              <a:spcBef>
                <a:spcPct val="20000"/>
              </a:spcBef>
              <a:buSzTx/>
              <a:buFont typeface="Arial" pitchFamily="34" charset="0"/>
              <a:buChar char="•"/>
            </a:pPr>
            <a:r>
              <a:rPr lang="en-US" sz="2200" dirty="0">
                <a:solidFill>
                  <a:srgbClr val="303030"/>
                </a:solidFill>
              </a:rPr>
              <a:t>Aged 13-64</a:t>
            </a:r>
          </a:p>
          <a:p>
            <a:pPr marL="594360" lvl="1">
              <a:spcBef>
                <a:spcPct val="20000"/>
              </a:spcBef>
              <a:buSzTx/>
              <a:buFont typeface="Arial" pitchFamily="34" charset="0"/>
              <a:buChar char="•"/>
            </a:pPr>
            <a:r>
              <a:rPr lang="en-US" sz="2200" dirty="0">
                <a:solidFill>
                  <a:srgbClr val="303030"/>
                </a:solidFill>
              </a:rPr>
              <a:t>Initiating TB treatment</a:t>
            </a:r>
          </a:p>
          <a:p>
            <a:pPr marL="594360" lvl="1">
              <a:spcBef>
                <a:spcPct val="20000"/>
              </a:spcBef>
              <a:buSzTx/>
              <a:buFont typeface="Arial" pitchFamily="34" charset="0"/>
              <a:buChar char="•"/>
            </a:pPr>
            <a:r>
              <a:rPr lang="en-US" sz="2200" dirty="0">
                <a:solidFill>
                  <a:srgbClr val="303030"/>
                </a:solidFill>
              </a:rPr>
              <a:t>Seeking treatment for STI’s</a:t>
            </a:r>
          </a:p>
          <a:p>
            <a:pPr marL="594360" lvl="1">
              <a:spcBef>
                <a:spcPct val="20000"/>
              </a:spcBef>
              <a:buSzTx/>
              <a:buFont typeface="Arial" pitchFamily="34" charset="0"/>
              <a:buChar char="•"/>
            </a:pPr>
            <a:r>
              <a:rPr lang="en-US" sz="2200" dirty="0">
                <a:solidFill>
                  <a:srgbClr val="303030"/>
                </a:solidFill>
              </a:rPr>
              <a:t>Who are pregnant</a:t>
            </a:r>
          </a:p>
          <a:p>
            <a:pPr marL="274320" lvl="0" indent="-274320">
              <a:spcBef>
                <a:spcPct val="20000"/>
              </a:spcBef>
              <a:buSzTx/>
              <a:buFont typeface="Arial" pitchFamily="34" charset="0"/>
              <a:buChar char="•"/>
            </a:pPr>
            <a:r>
              <a:rPr lang="en-US" sz="2400" dirty="0">
                <a:solidFill>
                  <a:srgbClr val="303030"/>
                </a:solidFill>
              </a:rPr>
              <a:t>Repeat Screening Recommended</a:t>
            </a:r>
          </a:p>
          <a:p>
            <a:pPr marL="594360" lvl="1">
              <a:spcBef>
                <a:spcPct val="20000"/>
              </a:spcBef>
              <a:buSzTx/>
              <a:buFont typeface="Arial" pitchFamily="34" charset="0"/>
              <a:buChar char="•"/>
            </a:pPr>
            <a:r>
              <a:rPr lang="en-US" sz="2200" dirty="0">
                <a:solidFill>
                  <a:srgbClr val="303030"/>
                </a:solidFill>
              </a:rPr>
              <a:t>Annually people at high risk</a:t>
            </a:r>
          </a:p>
          <a:p>
            <a:pPr marL="594360" lvl="1">
              <a:spcBef>
                <a:spcPct val="20000"/>
              </a:spcBef>
              <a:buSzTx/>
              <a:buFont typeface="Arial" pitchFamily="34" charset="0"/>
              <a:buChar char="•"/>
            </a:pPr>
            <a:r>
              <a:rPr lang="en-US" sz="2200" dirty="0">
                <a:solidFill>
                  <a:srgbClr val="303030"/>
                </a:solidFill>
              </a:rPr>
              <a:t>Before beginning a new sexual relationship</a:t>
            </a:r>
          </a:p>
          <a:p>
            <a:pPr marL="594360" lvl="1">
              <a:spcBef>
                <a:spcPct val="20000"/>
              </a:spcBef>
              <a:buSzTx/>
              <a:buFont typeface="Arial" pitchFamily="34" charset="0"/>
              <a:buChar char="•"/>
            </a:pPr>
            <a:r>
              <a:rPr lang="en-US" sz="2200" dirty="0">
                <a:solidFill>
                  <a:srgbClr val="303030"/>
                </a:solidFill>
              </a:rPr>
              <a:t>When clinically indicated</a:t>
            </a:r>
          </a:p>
          <a:p>
            <a:pPr marL="594360" lvl="1">
              <a:spcBef>
                <a:spcPct val="20000"/>
              </a:spcBef>
              <a:buSzTx/>
              <a:buFont typeface="Arial" pitchFamily="34" charset="0"/>
              <a:buChar char="•"/>
            </a:pPr>
            <a:r>
              <a:rPr lang="en-US" sz="2200" dirty="0">
                <a:solidFill>
                  <a:srgbClr val="303030"/>
                </a:solidFill>
              </a:rPr>
              <a:t>After an occupational exposure</a:t>
            </a:r>
          </a:p>
          <a:p>
            <a:endParaRPr lang="en-US" dirty="0"/>
          </a:p>
        </p:txBody>
      </p:sp>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1600200"/>
            <a:ext cx="2895600" cy="340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79888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74776"/>
            <a:ext cx="8153400" cy="990600"/>
          </a:xfrm>
        </p:spPr>
        <p:txBody>
          <a:bodyPr/>
          <a:lstStyle/>
          <a:p>
            <a:r>
              <a:rPr lang="en-US" dirty="0" smtClean="0"/>
              <a:t>HIV Testing</a:t>
            </a:r>
            <a:endParaRPr lang="en-US" dirty="0"/>
          </a:p>
        </p:txBody>
      </p:sp>
      <p:sp>
        <p:nvSpPr>
          <p:cNvPr id="3" name="Content Placeholder 2"/>
          <p:cNvSpPr>
            <a:spLocks noGrp="1"/>
          </p:cNvSpPr>
          <p:nvPr>
            <p:ph sz="quarter" idx="1"/>
          </p:nvPr>
        </p:nvSpPr>
        <p:spPr/>
        <p:txBody>
          <a:bodyPr>
            <a:normAutofit/>
          </a:bodyPr>
          <a:lstStyle/>
          <a:p>
            <a:r>
              <a:rPr lang="en-US" dirty="0">
                <a:solidFill>
                  <a:schemeClr val="tx1"/>
                </a:solidFill>
              </a:rPr>
              <a:t>Benefits of routine </a:t>
            </a:r>
            <a:r>
              <a:rPr lang="en-US" b="1" dirty="0" smtClean="0">
                <a:solidFill>
                  <a:schemeClr val="tx1"/>
                </a:solidFill>
              </a:rPr>
              <a:t>opt-out</a:t>
            </a:r>
            <a:r>
              <a:rPr lang="en-US" dirty="0" smtClean="0">
                <a:solidFill>
                  <a:schemeClr val="tx1"/>
                </a:solidFill>
              </a:rPr>
              <a:t> HIV </a:t>
            </a:r>
            <a:r>
              <a:rPr lang="en-US" dirty="0">
                <a:solidFill>
                  <a:schemeClr val="tx1"/>
                </a:solidFill>
              </a:rPr>
              <a:t>testing</a:t>
            </a:r>
          </a:p>
          <a:p>
            <a:pPr lvl="1"/>
            <a:r>
              <a:rPr lang="en-US" dirty="0">
                <a:solidFill>
                  <a:schemeClr val="tx1"/>
                </a:solidFill>
              </a:rPr>
              <a:t>Reduces the stigma of testing</a:t>
            </a:r>
          </a:p>
          <a:p>
            <a:pPr lvl="1"/>
            <a:r>
              <a:rPr lang="en-US" dirty="0">
                <a:solidFill>
                  <a:schemeClr val="tx1"/>
                </a:solidFill>
              </a:rPr>
              <a:t>Reduces transmission</a:t>
            </a:r>
          </a:p>
          <a:p>
            <a:pPr lvl="1"/>
            <a:r>
              <a:rPr lang="en-US" dirty="0">
                <a:solidFill>
                  <a:schemeClr val="tx1"/>
                </a:solidFill>
              </a:rPr>
              <a:t>Majority of people aware of their HIV status reduce behaviors that transmit infection</a:t>
            </a:r>
          </a:p>
          <a:p>
            <a:pPr lvl="1"/>
            <a:r>
              <a:rPr lang="en-US" dirty="0">
                <a:solidFill>
                  <a:schemeClr val="tx1"/>
                </a:solidFill>
              </a:rPr>
              <a:t>Perinatal transmission can be prevented if mother’s HIV status is known</a:t>
            </a:r>
          </a:p>
          <a:p>
            <a:pPr lvl="1"/>
            <a:r>
              <a:rPr lang="en-US" dirty="0">
                <a:solidFill>
                  <a:schemeClr val="tx1"/>
                </a:solidFill>
              </a:rPr>
              <a:t>Improves patient outcomes (with early diagnosis of HIV)</a:t>
            </a:r>
          </a:p>
          <a:p>
            <a:endParaRPr lang="en-US" dirty="0"/>
          </a:p>
          <a:p>
            <a:endParaRPr lang="en-US" dirty="0"/>
          </a:p>
        </p:txBody>
      </p:sp>
    </p:spTree>
    <p:custDataLst>
      <p:tags r:id="rId1"/>
    </p:custDataLst>
    <p:extLst>
      <p:ext uri="{BB962C8B-B14F-4D97-AF65-F5344CB8AC3E}">
        <p14:creationId xmlns:p14="http://schemas.microsoft.com/office/powerpoint/2010/main" val="3192193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title"/>
          </p:nvPr>
        </p:nvSpPr>
        <p:spPr>
          <a:xfrm>
            <a:off x="-164044" y="430824"/>
            <a:ext cx="10134600" cy="1063685"/>
          </a:xfrm>
        </p:spPr>
        <p:txBody>
          <a:bodyPr>
            <a:normAutofit/>
          </a:bodyPr>
          <a:lstStyle/>
          <a:p>
            <a:pPr algn="ctr"/>
            <a:r>
              <a:rPr lang="en-US" sz="2600" b="1" dirty="0" smtClean="0">
                <a:solidFill>
                  <a:srgbClr val="002060"/>
                </a:solidFill>
              </a:rPr>
              <a:t>Sequence of HIV Assay Reactivity During Early HIV </a:t>
            </a:r>
            <a:br>
              <a:rPr lang="en-US" sz="2600" b="1" dirty="0" smtClean="0">
                <a:solidFill>
                  <a:srgbClr val="002060"/>
                </a:solidFill>
              </a:rPr>
            </a:br>
            <a:r>
              <a:rPr lang="en-US" sz="2600" b="1" dirty="0" smtClean="0">
                <a:solidFill>
                  <a:srgbClr val="002060"/>
                </a:solidFill>
              </a:rPr>
              <a:t>Infection relative to Western Blot*</a:t>
            </a:r>
            <a:endParaRPr lang="en-US" sz="2600" b="1" dirty="0">
              <a:solidFill>
                <a:srgbClr val="002060"/>
              </a:solidFill>
            </a:endParaRPr>
          </a:p>
        </p:txBody>
      </p:sp>
      <p:cxnSp>
        <p:nvCxnSpPr>
          <p:cNvPr id="6" name="Straight Arrow Connector 5"/>
          <p:cNvCxnSpPr/>
          <p:nvPr/>
        </p:nvCxnSpPr>
        <p:spPr bwMode="auto">
          <a:xfrm>
            <a:off x="381000" y="4397706"/>
            <a:ext cx="84582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5400000">
            <a:off x="1029494" y="4132594"/>
            <a:ext cx="533400" cy="1588"/>
          </a:xfrm>
          <a:prstGeom prst="straightConnector1">
            <a:avLst/>
          </a:prstGeom>
          <a:solidFill>
            <a:schemeClr val="accent1"/>
          </a:solidFill>
          <a:ln w="25400" cap="flat" cmpd="sng" algn="ctr">
            <a:solidFill>
              <a:schemeClr val="accent6">
                <a:lumMod val="50000"/>
              </a:schemeClr>
            </a:solidFill>
            <a:prstDash val="solid"/>
            <a:round/>
            <a:headEnd type="none" w="med" len="med"/>
            <a:tailEnd type="arrow"/>
          </a:ln>
          <a:effectLst/>
        </p:spPr>
      </p:cxnSp>
      <p:cxnSp>
        <p:nvCxnSpPr>
          <p:cNvPr id="10" name="Straight Arrow Connector 9"/>
          <p:cNvCxnSpPr/>
          <p:nvPr/>
        </p:nvCxnSpPr>
        <p:spPr bwMode="auto">
          <a:xfrm rot="5400000">
            <a:off x="4229894" y="4132594"/>
            <a:ext cx="533400" cy="1588"/>
          </a:xfrm>
          <a:prstGeom prst="straightConnector1">
            <a:avLst/>
          </a:prstGeom>
          <a:solidFill>
            <a:schemeClr val="accent1"/>
          </a:solidFill>
          <a:ln w="25400" cap="flat" cmpd="sng" algn="ctr">
            <a:solidFill>
              <a:schemeClr val="accent2">
                <a:lumMod val="50000"/>
              </a:schemeClr>
            </a:solidFill>
            <a:prstDash val="solid"/>
            <a:round/>
            <a:headEnd type="none" w="med" len="med"/>
            <a:tailEnd type="arrow"/>
          </a:ln>
          <a:effectLst/>
        </p:spPr>
      </p:cxnSp>
      <p:cxnSp>
        <p:nvCxnSpPr>
          <p:cNvPr id="11" name="Straight Arrow Connector 10"/>
          <p:cNvCxnSpPr/>
          <p:nvPr/>
        </p:nvCxnSpPr>
        <p:spPr bwMode="auto">
          <a:xfrm rot="5400000">
            <a:off x="4687094" y="4147310"/>
            <a:ext cx="533400" cy="1588"/>
          </a:xfrm>
          <a:prstGeom prst="straightConnector1">
            <a:avLst/>
          </a:prstGeom>
          <a:solidFill>
            <a:schemeClr val="accent1"/>
          </a:solidFill>
          <a:ln w="25400" cap="flat" cmpd="sng" algn="ctr">
            <a:solidFill>
              <a:schemeClr val="accent2">
                <a:lumMod val="50000"/>
              </a:schemeClr>
            </a:solidFill>
            <a:prstDash val="solid"/>
            <a:round/>
            <a:headEnd type="none" w="med" len="med"/>
            <a:tailEnd type="arrow"/>
          </a:ln>
          <a:effectLst/>
        </p:spPr>
      </p:cxnSp>
      <p:cxnSp>
        <p:nvCxnSpPr>
          <p:cNvPr id="15" name="Straight Arrow Connector 14"/>
          <p:cNvCxnSpPr/>
          <p:nvPr/>
        </p:nvCxnSpPr>
        <p:spPr bwMode="auto">
          <a:xfrm rot="5400000">
            <a:off x="7318622" y="4132594"/>
            <a:ext cx="533400" cy="1588"/>
          </a:xfrm>
          <a:prstGeom prst="straightConnector1">
            <a:avLst/>
          </a:prstGeom>
          <a:solidFill>
            <a:schemeClr val="accent1"/>
          </a:solidFill>
          <a:ln w="25400" cap="flat" cmpd="sng" algn="ctr">
            <a:solidFill>
              <a:schemeClr val="bg2">
                <a:lumMod val="50000"/>
              </a:schemeClr>
            </a:solidFill>
            <a:prstDash val="solid"/>
            <a:round/>
            <a:headEnd type="none" w="med" len="med"/>
            <a:tailEnd type="arrow"/>
          </a:ln>
          <a:effectLst/>
        </p:spPr>
      </p:cxnSp>
      <p:cxnSp>
        <p:nvCxnSpPr>
          <p:cNvPr id="22" name="Straight Connector 21"/>
          <p:cNvCxnSpPr/>
          <p:nvPr/>
        </p:nvCxnSpPr>
        <p:spPr bwMode="auto">
          <a:xfrm rot="5400000">
            <a:off x="79248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5400000">
            <a:off x="66294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53340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a:off x="40386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27432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13716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p:cNvSpPr txBox="1"/>
          <p:nvPr/>
        </p:nvSpPr>
        <p:spPr>
          <a:xfrm>
            <a:off x="7853318" y="4553282"/>
            <a:ext cx="284052"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0</a:t>
            </a:r>
          </a:p>
        </p:txBody>
      </p:sp>
      <p:sp>
        <p:nvSpPr>
          <p:cNvPr id="29" name="TextBox 28"/>
          <p:cNvSpPr txBox="1"/>
          <p:nvPr/>
        </p:nvSpPr>
        <p:spPr>
          <a:xfrm>
            <a:off x="2514600" y="4553282"/>
            <a:ext cx="442750"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-20</a:t>
            </a:r>
          </a:p>
        </p:txBody>
      </p:sp>
      <p:sp>
        <p:nvSpPr>
          <p:cNvPr id="30" name="TextBox 29"/>
          <p:cNvSpPr txBox="1"/>
          <p:nvPr/>
        </p:nvSpPr>
        <p:spPr>
          <a:xfrm>
            <a:off x="3890556" y="4553282"/>
            <a:ext cx="492443"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- 15</a:t>
            </a:r>
          </a:p>
        </p:txBody>
      </p:sp>
      <p:sp>
        <p:nvSpPr>
          <p:cNvPr id="31" name="TextBox 30"/>
          <p:cNvSpPr txBox="1"/>
          <p:nvPr/>
        </p:nvSpPr>
        <p:spPr>
          <a:xfrm>
            <a:off x="5105400" y="4560966"/>
            <a:ext cx="442750"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-10</a:t>
            </a:r>
          </a:p>
        </p:txBody>
      </p:sp>
      <p:sp>
        <p:nvSpPr>
          <p:cNvPr id="32" name="TextBox 31"/>
          <p:cNvSpPr txBox="1"/>
          <p:nvPr/>
        </p:nvSpPr>
        <p:spPr>
          <a:xfrm>
            <a:off x="6569364" y="4560966"/>
            <a:ext cx="393056"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- 5</a:t>
            </a:r>
          </a:p>
        </p:txBody>
      </p:sp>
      <p:sp>
        <p:nvSpPr>
          <p:cNvPr id="33" name="TextBox 32"/>
          <p:cNvSpPr txBox="1"/>
          <p:nvPr/>
        </p:nvSpPr>
        <p:spPr>
          <a:xfrm>
            <a:off x="1143000" y="4553282"/>
            <a:ext cx="442750"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-25</a:t>
            </a:r>
          </a:p>
        </p:txBody>
      </p:sp>
      <p:sp>
        <p:nvSpPr>
          <p:cNvPr id="34" name="TextBox 33"/>
          <p:cNvSpPr txBox="1"/>
          <p:nvPr/>
        </p:nvSpPr>
        <p:spPr>
          <a:xfrm>
            <a:off x="143467" y="5346492"/>
            <a:ext cx="8153848" cy="307777"/>
          </a:xfrm>
          <a:prstGeom prst="rect">
            <a:avLst/>
          </a:prstGeom>
          <a:noFill/>
        </p:spPr>
        <p:txBody>
          <a:bodyPr wrap="square" rtlCol="0">
            <a:spAutoFit/>
          </a:bodyPr>
          <a:lstStyle/>
          <a:p>
            <a:pPr algn="ctr" defTabSz="457200" fontAlgn="base">
              <a:spcBef>
                <a:spcPct val="0"/>
              </a:spcBef>
              <a:spcAft>
                <a:spcPct val="0"/>
              </a:spcAft>
            </a:pPr>
            <a:r>
              <a:rPr lang="en-US" sz="1400" b="1" smtClean="0">
                <a:solidFill>
                  <a:srgbClr val="000000"/>
                </a:solidFill>
                <a:latin typeface="Arial" pitchFamily="-72" charset="0"/>
                <a:cs typeface="Times New Roman" pitchFamily="18" charset="0"/>
              </a:rPr>
              <a:t>Estimated # </a:t>
            </a:r>
            <a:r>
              <a:rPr lang="en-US" sz="1400" b="1" dirty="0" smtClean="0">
                <a:solidFill>
                  <a:srgbClr val="000000"/>
                </a:solidFill>
                <a:latin typeface="Arial" pitchFamily="-72" charset="0"/>
                <a:cs typeface="Times New Roman" pitchFamily="18" charset="0"/>
              </a:rPr>
              <a:t>of days HIV assay is reactive before a positive Western </a:t>
            </a:r>
            <a:r>
              <a:rPr lang="en-US" sz="1400" b="1" dirty="0">
                <a:solidFill>
                  <a:srgbClr val="000000"/>
                </a:solidFill>
                <a:latin typeface="Arial" pitchFamily="-72" charset="0"/>
                <a:cs typeface="Times New Roman" pitchFamily="18" charset="0"/>
              </a:rPr>
              <a:t>blot </a:t>
            </a:r>
            <a:r>
              <a:rPr lang="en-US" sz="1400" b="1" dirty="0" smtClean="0">
                <a:solidFill>
                  <a:srgbClr val="000000"/>
                </a:solidFill>
                <a:latin typeface="Arial" pitchFamily="-72" charset="0"/>
                <a:cs typeface="Times New Roman" pitchFamily="18" charset="0"/>
              </a:rPr>
              <a:t>result is obtained</a:t>
            </a:r>
            <a:endParaRPr lang="en-US" sz="1400" b="1" dirty="0">
              <a:solidFill>
                <a:srgbClr val="FFFFFF"/>
              </a:solidFill>
              <a:latin typeface="Arial" pitchFamily="-72" charset="0"/>
              <a:cs typeface="Times New Roman" pitchFamily="18" charset="0"/>
            </a:endParaRPr>
          </a:p>
        </p:txBody>
      </p:sp>
      <p:cxnSp>
        <p:nvCxnSpPr>
          <p:cNvPr id="35" name="Straight Arrow Connector 34"/>
          <p:cNvCxnSpPr/>
          <p:nvPr/>
        </p:nvCxnSpPr>
        <p:spPr bwMode="auto">
          <a:xfrm rot="5400000">
            <a:off x="2553494" y="4132594"/>
            <a:ext cx="533400" cy="15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50" name="Straight Arrow Connector 49"/>
          <p:cNvCxnSpPr/>
          <p:nvPr/>
        </p:nvCxnSpPr>
        <p:spPr bwMode="auto">
          <a:xfrm rot="5400000">
            <a:off x="4458494" y="4133388"/>
            <a:ext cx="533400" cy="1588"/>
          </a:xfrm>
          <a:prstGeom prst="straightConnector1">
            <a:avLst/>
          </a:prstGeom>
          <a:solidFill>
            <a:schemeClr val="accent1"/>
          </a:solidFill>
          <a:ln w="25400" cap="flat" cmpd="sng" algn="ctr">
            <a:solidFill>
              <a:schemeClr val="accent2">
                <a:lumMod val="50000"/>
              </a:schemeClr>
            </a:solidFill>
            <a:prstDash val="solid"/>
            <a:round/>
            <a:headEnd type="none" w="med" len="med"/>
            <a:tailEnd type="arrow"/>
          </a:ln>
          <a:effectLst/>
        </p:spPr>
      </p:cxnSp>
      <p:sp>
        <p:nvSpPr>
          <p:cNvPr id="36" name="TextBox 35"/>
          <p:cNvSpPr txBox="1"/>
          <p:nvPr/>
        </p:nvSpPr>
        <p:spPr>
          <a:xfrm rot="4045922">
            <a:off x="-153410" y="2833666"/>
            <a:ext cx="2308389"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Gen-Probe </a:t>
            </a:r>
            <a:r>
              <a:rPr lang="en-US" sz="1400" b="1" dirty="0" err="1" smtClean="0">
                <a:solidFill>
                  <a:srgbClr val="002060"/>
                </a:solidFill>
                <a:latin typeface="Arial" pitchFamily="-72" charset="0"/>
                <a:cs typeface="Times New Roman" pitchFamily="18" charset="0"/>
              </a:rPr>
              <a:t>Aptima</a:t>
            </a:r>
            <a:r>
              <a:rPr lang="en-US" sz="1400" b="1" dirty="0" smtClean="0">
                <a:solidFill>
                  <a:srgbClr val="002060"/>
                </a:solidFill>
                <a:latin typeface="Arial" pitchFamily="-72" charset="0"/>
                <a:cs typeface="Times New Roman" pitchFamily="18" charset="0"/>
              </a:rPr>
              <a:t>  </a:t>
            </a:r>
            <a:r>
              <a:rPr lang="en-US" sz="1400" b="1" dirty="0">
                <a:solidFill>
                  <a:srgbClr val="002060"/>
                </a:solidFill>
                <a:latin typeface="Arial" pitchFamily="-72" charset="0"/>
                <a:cs typeface="Times New Roman" pitchFamily="18" charset="0"/>
              </a:rPr>
              <a:t>(26</a:t>
            </a:r>
            <a:r>
              <a:rPr lang="en-US" sz="1400" b="1" dirty="0" smtClean="0">
                <a:solidFill>
                  <a:srgbClr val="002060"/>
                </a:solidFill>
                <a:latin typeface="Arial" pitchFamily="-72" charset="0"/>
                <a:cs typeface="Times New Roman" pitchFamily="18" charset="0"/>
              </a:rPr>
              <a:t>)**</a:t>
            </a:r>
            <a:endParaRPr lang="en-US" sz="1400" b="1" dirty="0">
              <a:solidFill>
                <a:srgbClr val="002060"/>
              </a:solidFill>
              <a:latin typeface="Arial" pitchFamily="-72" charset="0"/>
              <a:cs typeface="Times New Roman" pitchFamily="18" charset="0"/>
            </a:endParaRPr>
          </a:p>
        </p:txBody>
      </p:sp>
      <p:sp>
        <p:nvSpPr>
          <p:cNvPr id="37" name="TextBox 36"/>
          <p:cNvSpPr txBox="1"/>
          <p:nvPr/>
        </p:nvSpPr>
        <p:spPr>
          <a:xfrm rot="3879985">
            <a:off x="1264311" y="2651939"/>
            <a:ext cx="2077657" cy="523220"/>
          </a:xfrm>
          <a:prstGeom prst="rect">
            <a:avLst/>
          </a:prstGeom>
          <a:noFill/>
        </p:spPr>
        <p:txBody>
          <a:bodyPr wrap="squar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Abbott Architect </a:t>
            </a:r>
          </a:p>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Ag/</a:t>
            </a:r>
            <a:r>
              <a:rPr lang="en-US" sz="1400" b="1" dirty="0" err="1" smtClean="0">
                <a:solidFill>
                  <a:srgbClr val="002060"/>
                </a:solidFill>
                <a:latin typeface="Arial" pitchFamily="-72" charset="0"/>
                <a:cs typeface="Times New Roman" pitchFamily="18" charset="0"/>
              </a:rPr>
              <a:t>Ab</a:t>
            </a:r>
            <a:r>
              <a:rPr lang="en-US" sz="1400" b="1" dirty="0" smtClean="0">
                <a:solidFill>
                  <a:srgbClr val="002060"/>
                </a:solidFill>
                <a:latin typeface="Arial" pitchFamily="-72" charset="0"/>
                <a:cs typeface="Times New Roman" pitchFamily="18" charset="0"/>
              </a:rPr>
              <a:t> Combo </a:t>
            </a:r>
            <a:r>
              <a:rPr lang="en-US" sz="1400" b="1" dirty="0">
                <a:solidFill>
                  <a:srgbClr val="002060"/>
                </a:solidFill>
                <a:latin typeface="Arial" pitchFamily="-72" charset="0"/>
                <a:cs typeface="Times New Roman" pitchFamily="18" charset="0"/>
              </a:rPr>
              <a:t>(20)</a:t>
            </a:r>
          </a:p>
        </p:txBody>
      </p:sp>
      <p:sp>
        <p:nvSpPr>
          <p:cNvPr id="41" name="TextBox 40"/>
          <p:cNvSpPr txBox="1"/>
          <p:nvPr/>
        </p:nvSpPr>
        <p:spPr>
          <a:xfrm rot="3677180">
            <a:off x="4880015" y="2488276"/>
            <a:ext cx="2900153" cy="307777"/>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002060"/>
                </a:solidFill>
                <a:latin typeface="Arial" pitchFamily="-72" charset="0"/>
                <a:cs typeface="Times New Roman" pitchFamily="18" charset="0"/>
              </a:rPr>
              <a:t>Clearview</a:t>
            </a:r>
            <a:r>
              <a:rPr lang="en-US" sz="1400" b="1" dirty="0" smtClean="0">
                <a:solidFill>
                  <a:srgbClr val="002060"/>
                </a:solidFill>
                <a:latin typeface="Arial" pitchFamily="-72" charset="0"/>
                <a:cs typeface="Times New Roman" pitchFamily="18" charset="0"/>
              </a:rPr>
              <a:t> </a:t>
            </a:r>
            <a:r>
              <a:rPr lang="en-US" sz="1400" b="1" dirty="0" err="1" smtClean="0">
                <a:solidFill>
                  <a:srgbClr val="002060"/>
                </a:solidFill>
                <a:latin typeface="Arial" pitchFamily="-72" charset="0"/>
                <a:cs typeface="Times New Roman" pitchFamily="18" charset="0"/>
              </a:rPr>
              <a:t>Statpak</a:t>
            </a:r>
            <a:r>
              <a:rPr lang="en-US" sz="1400" b="1" dirty="0" smtClean="0">
                <a:solidFill>
                  <a:srgbClr val="002060"/>
                </a:solidFill>
                <a:latin typeface="Arial" pitchFamily="-72" charset="0"/>
                <a:cs typeface="Times New Roman" pitchFamily="18" charset="0"/>
              </a:rPr>
              <a:t>/Complete </a:t>
            </a:r>
            <a:r>
              <a:rPr lang="en-US" sz="1400" b="1" dirty="0">
                <a:solidFill>
                  <a:srgbClr val="002060"/>
                </a:solidFill>
                <a:latin typeface="Arial" pitchFamily="-72" charset="0"/>
                <a:cs typeface="Times New Roman" pitchFamily="18" charset="0"/>
              </a:rPr>
              <a:t>(5)</a:t>
            </a:r>
          </a:p>
        </p:txBody>
      </p:sp>
      <p:sp>
        <p:nvSpPr>
          <p:cNvPr id="42" name="TextBox 41"/>
          <p:cNvSpPr txBox="1"/>
          <p:nvPr/>
        </p:nvSpPr>
        <p:spPr>
          <a:xfrm rot="3818966">
            <a:off x="5403867" y="2427590"/>
            <a:ext cx="2986459"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Trinity </a:t>
            </a:r>
            <a:r>
              <a:rPr lang="en-US" sz="1400" b="1" dirty="0" err="1" smtClean="0">
                <a:solidFill>
                  <a:srgbClr val="002060"/>
                </a:solidFill>
                <a:latin typeface="Arial" pitchFamily="-72" charset="0"/>
                <a:cs typeface="Times New Roman" pitchFamily="18" charset="0"/>
              </a:rPr>
              <a:t>Uni</a:t>
            </a:r>
            <a:r>
              <a:rPr lang="en-US" sz="1400" b="1" dirty="0" smtClean="0">
                <a:solidFill>
                  <a:srgbClr val="002060"/>
                </a:solidFill>
                <a:latin typeface="Arial" pitchFamily="-72" charset="0"/>
                <a:cs typeface="Times New Roman" pitchFamily="18" charset="0"/>
              </a:rPr>
              <a:t>-gold  </a:t>
            </a:r>
            <a:r>
              <a:rPr lang="en-US" sz="1400" b="1" dirty="0" err="1" smtClean="0">
                <a:solidFill>
                  <a:srgbClr val="002060"/>
                </a:solidFill>
                <a:latin typeface="Arial" pitchFamily="-72" charset="0"/>
                <a:cs typeface="Times New Roman" pitchFamily="18" charset="0"/>
              </a:rPr>
              <a:t>Recombigen</a:t>
            </a:r>
            <a:r>
              <a:rPr lang="en-US" sz="1400" b="1" dirty="0" smtClean="0">
                <a:solidFill>
                  <a:srgbClr val="002060"/>
                </a:solidFill>
                <a:latin typeface="Arial" pitchFamily="-72" charset="0"/>
                <a:cs typeface="Times New Roman" pitchFamily="18" charset="0"/>
              </a:rPr>
              <a:t>  </a:t>
            </a:r>
            <a:r>
              <a:rPr lang="en-US" sz="1400" b="1" dirty="0">
                <a:solidFill>
                  <a:srgbClr val="002060"/>
                </a:solidFill>
                <a:latin typeface="Arial" pitchFamily="-72" charset="0"/>
                <a:cs typeface="Times New Roman" pitchFamily="18" charset="0"/>
              </a:rPr>
              <a:t>(2)</a:t>
            </a:r>
          </a:p>
        </p:txBody>
      </p:sp>
      <p:sp>
        <p:nvSpPr>
          <p:cNvPr id="43" name="TextBox 42"/>
          <p:cNvSpPr txBox="1"/>
          <p:nvPr/>
        </p:nvSpPr>
        <p:spPr>
          <a:xfrm rot="5400000">
            <a:off x="7333463" y="2122713"/>
            <a:ext cx="1362874"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2060"/>
                </a:solidFill>
                <a:latin typeface="Arial" pitchFamily="-72" charset="0"/>
                <a:cs typeface="Times New Roman" pitchFamily="18" charset="0"/>
              </a:rPr>
              <a:t>WB POSITIVE</a:t>
            </a:r>
          </a:p>
        </p:txBody>
      </p:sp>
      <p:sp>
        <p:nvSpPr>
          <p:cNvPr id="44" name="TextBox 43"/>
          <p:cNvSpPr txBox="1"/>
          <p:nvPr/>
        </p:nvSpPr>
        <p:spPr>
          <a:xfrm rot="3677180">
            <a:off x="3601894" y="2859393"/>
            <a:ext cx="1880643" cy="307777"/>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002060"/>
                </a:solidFill>
                <a:latin typeface="Arial" pitchFamily="-72" charset="0"/>
                <a:cs typeface="Times New Roman" pitchFamily="18" charset="0"/>
              </a:rPr>
              <a:t>BioRad</a:t>
            </a:r>
            <a:r>
              <a:rPr lang="en-US" sz="1400" b="1" dirty="0" smtClean="0">
                <a:solidFill>
                  <a:srgbClr val="002060"/>
                </a:solidFill>
                <a:latin typeface="Arial" pitchFamily="-72" charset="0"/>
                <a:cs typeface="Times New Roman" pitchFamily="18" charset="0"/>
              </a:rPr>
              <a:t> GS + </a:t>
            </a:r>
            <a:r>
              <a:rPr lang="en-US" sz="1400" b="1" dirty="0">
                <a:solidFill>
                  <a:srgbClr val="002060"/>
                </a:solidFill>
                <a:latin typeface="Arial" pitchFamily="-72" charset="0"/>
                <a:cs typeface="Times New Roman" pitchFamily="18" charset="0"/>
              </a:rPr>
              <a:t>O </a:t>
            </a:r>
            <a:r>
              <a:rPr lang="en-US" sz="1400" b="1" dirty="0" smtClean="0">
                <a:solidFill>
                  <a:srgbClr val="002060"/>
                </a:solidFill>
                <a:latin typeface="Arial" pitchFamily="-72" charset="0"/>
                <a:cs typeface="Times New Roman" pitchFamily="18" charset="0"/>
              </a:rPr>
              <a:t>(12</a:t>
            </a:r>
            <a:r>
              <a:rPr lang="en-US" sz="1400" b="1" dirty="0">
                <a:solidFill>
                  <a:srgbClr val="002060"/>
                </a:solidFill>
                <a:latin typeface="Arial" pitchFamily="-72" charset="0"/>
                <a:cs typeface="Times New Roman" pitchFamily="18" charset="0"/>
              </a:rPr>
              <a:t>)</a:t>
            </a:r>
          </a:p>
        </p:txBody>
      </p:sp>
      <p:sp>
        <p:nvSpPr>
          <p:cNvPr id="46" name="TextBox 45"/>
          <p:cNvSpPr txBox="1"/>
          <p:nvPr/>
        </p:nvSpPr>
        <p:spPr>
          <a:xfrm rot="3677180">
            <a:off x="4675260" y="2791529"/>
            <a:ext cx="2105063" cy="307777"/>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002060"/>
                </a:solidFill>
                <a:latin typeface="Arial" pitchFamily="-72" charset="0"/>
                <a:cs typeface="Times New Roman" pitchFamily="18" charset="0"/>
              </a:rPr>
              <a:t>Medmira</a:t>
            </a:r>
            <a:r>
              <a:rPr lang="en-US" sz="1400" b="1" dirty="0" smtClean="0">
                <a:solidFill>
                  <a:srgbClr val="002060"/>
                </a:solidFill>
                <a:latin typeface="Arial" pitchFamily="-72" charset="0"/>
                <a:cs typeface="Times New Roman" pitchFamily="18" charset="0"/>
              </a:rPr>
              <a:t> Reveal G3 </a:t>
            </a:r>
            <a:r>
              <a:rPr lang="en-US" sz="1400" b="1" dirty="0">
                <a:solidFill>
                  <a:srgbClr val="002060"/>
                </a:solidFill>
                <a:latin typeface="Arial" pitchFamily="-72" charset="0"/>
                <a:cs typeface="Times New Roman" pitchFamily="18" charset="0"/>
              </a:rPr>
              <a:t>(6)</a:t>
            </a:r>
          </a:p>
        </p:txBody>
      </p:sp>
      <p:sp>
        <p:nvSpPr>
          <p:cNvPr id="51" name="TextBox 50"/>
          <p:cNvSpPr txBox="1"/>
          <p:nvPr/>
        </p:nvSpPr>
        <p:spPr>
          <a:xfrm rot="3677180">
            <a:off x="2899130" y="2651140"/>
            <a:ext cx="2475293"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Ortho </a:t>
            </a:r>
            <a:r>
              <a:rPr lang="en-US" sz="1400" b="1" dirty="0" err="1" smtClean="0">
                <a:solidFill>
                  <a:srgbClr val="002060"/>
                </a:solidFill>
                <a:latin typeface="Arial" pitchFamily="-72" charset="0"/>
                <a:cs typeface="Times New Roman" pitchFamily="18" charset="0"/>
              </a:rPr>
              <a:t>Vitros</a:t>
            </a:r>
            <a:r>
              <a:rPr lang="en-US" sz="1400" b="1" dirty="0" smtClean="0">
                <a:solidFill>
                  <a:srgbClr val="002060"/>
                </a:solidFill>
                <a:latin typeface="Arial" pitchFamily="-72" charset="0"/>
                <a:cs typeface="Times New Roman" pitchFamily="18" charset="0"/>
              </a:rPr>
              <a:t> </a:t>
            </a:r>
            <a:r>
              <a:rPr lang="en-US" sz="1400" b="1" dirty="0" err="1" smtClean="0">
                <a:solidFill>
                  <a:srgbClr val="002060"/>
                </a:solidFill>
                <a:latin typeface="Arial" pitchFamily="-72" charset="0"/>
                <a:cs typeface="Times New Roman" pitchFamily="18" charset="0"/>
              </a:rPr>
              <a:t>Eci</a:t>
            </a:r>
            <a:r>
              <a:rPr lang="en-US" sz="1400" b="1" dirty="0" smtClean="0">
                <a:solidFill>
                  <a:srgbClr val="002060"/>
                </a:solidFill>
                <a:latin typeface="Arial" pitchFamily="-72" charset="0"/>
                <a:cs typeface="Times New Roman" pitchFamily="18" charset="0"/>
              </a:rPr>
              <a:t>/</a:t>
            </a:r>
            <a:r>
              <a:rPr lang="en-US" sz="1400" b="1" dirty="0" err="1" smtClean="0">
                <a:solidFill>
                  <a:srgbClr val="002060"/>
                </a:solidFill>
                <a:latin typeface="Arial" pitchFamily="-72" charset="0"/>
                <a:cs typeface="Times New Roman" pitchFamily="18" charset="0"/>
              </a:rPr>
              <a:t>ECiQ</a:t>
            </a:r>
            <a:r>
              <a:rPr lang="en-US" sz="1400" b="1" dirty="0" smtClean="0">
                <a:solidFill>
                  <a:srgbClr val="002060"/>
                </a:solidFill>
                <a:latin typeface="Arial" pitchFamily="-72" charset="0"/>
                <a:cs typeface="Times New Roman" pitchFamily="18" charset="0"/>
              </a:rPr>
              <a:t> </a:t>
            </a:r>
            <a:r>
              <a:rPr lang="en-US" sz="1400" b="1" dirty="0">
                <a:solidFill>
                  <a:srgbClr val="002060"/>
                </a:solidFill>
                <a:latin typeface="Arial" pitchFamily="-72" charset="0"/>
                <a:cs typeface="Times New Roman" pitchFamily="18" charset="0"/>
              </a:rPr>
              <a:t>(13)</a:t>
            </a:r>
          </a:p>
        </p:txBody>
      </p:sp>
      <p:sp>
        <p:nvSpPr>
          <p:cNvPr id="48" name="Down Arrow 47"/>
          <p:cNvSpPr/>
          <p:nvPr/>
        </p:nvSpPr>
        <p:spPr>
          <a:xfrm>
            <a:off x="7924800" y="2953082"/>
            <a:ext cx="1524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F0000"/>
              </a:solidFill>
            </a:endParaRPr>
          </a:p>
        </p:txBody>
      </p:sp>
      <p:sp>
        <p:nvSpPr>
          <p:cNvPr id="45" name="TextBox 44"/>
          <p:cNvSpPr txBox="1"/>
          <p:nvPr/>
        </p:nvSpPr>
        <p:spPr>
          <a:xfrm rot="3818966">
            <a:off x="5762885" y="2477866"/>
            <a:ext cx="2874248" cy="307777"/>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002060"/>
                </a:solidFill>
                <a:latin typeface="Arial" pitchFamily="-72" charset="0"/>
                <a:cs typeface="Times New Roman" pitchFamily="18" charset="0"/>
              </a:rPr>
              <a:t>OraSure</a:t>
            </a:r>
            <a:r>
              <a:rPr lang="en-US" sz="1400" b="1" dirty="0" smtClean="0">
                <a:solidFill>
                  <a:srgbClr val="002060"/>
                </a:solidFill>
                <a:latin typeface="Arial" pitchFamily="-72" charset="0"/>
                <a:cs typeface="Times New Roman" pitchFamily="18" charset="0"/>
              </a:rPr>
              <a:t> </a:t>
            </a:r>
            <a:r>
              <a:rPr lang="en-US" sz="1400" b="1" dirty="0" err="1" smtClean="0">
                <a:solidFill>
                  <a:srgbClr val="002060"/>
                </a:solidFill>
                <a:latin typeface="Arial" pitchFamily="-72" charset="0"/>
                <a:cs typeface="Times New Roman" pitchFamily="18" charset="0"/>
              </a:rPr>
              <a:t>Oraquick</a:t>
            </a:r>
            <a:r>
              <a:rPr lang="en-US" sz="1400" b="1" dirty="0" smtClean="0">
                <a:solidFill>
                  <a:srgbClr val="002060"/>
                </a:solidFill>
                <a:latin typeface="Arial" pitchFamily="-72" charset="0"/>
                <a:cs typeface="Times New Roman" pitchFamily="18" charset="0"/>
              </a:rPr>
              <a:t> Advance   </a:t>
            </a:r>
            <a:r>
              <a:rPr lang="en-US" sz="1400" b="1" dirty="0">
                <a:solidFill>
                  <a:srgbClr val="002060"/>
                </a:solidFill>
                <a:latin typeface="Arial" pitchFamily="-72" charset="0"/>
                <a:cs typeface="Times New Roman" pitchFamily="18" charset="0"/>
              </a:rPr>
              <a:t>(1)</a:t>
            </a:r>
          </a:p>
        </p:txBody>
      </p:sp>
      <p:cxnSp>
        <p:nvCxnSpPr>
          <p:cNvPr id="54" name="Straight Arrow Connector 53"/>
          <p:cNvCxnSpPr/>
          <p:nvPr/>
        </p:nvCxnSpPr>
        <p:spPr bwMode="auto">
          <a:xfrm rot="5400000">
            <a:off x="5297484" y="4145164"/>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cxnSp>
        <p:nvCxnSpPr>
          <p:cNvPr id="56" name="Straight Arrow Connector 55"/>
          <p:cNvCxnSpPr/>
          <p:nvPr/>
        </p:nvCxnSpPr>
        <p:spPr bwMode="auto">
          <a:xfrm rot="5400000">
            <a:off x="2782094" y="4147310"/>
            <a:ext cx="533400" cy="15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57" name="TextBox 56"/>
          <p:cNvSpPr txBox="1"/>
          <p:nvPr/>
        </p:nvSpPr>
        <p:spPr>
          <a:xfrm rot="3677180">
            <a:off x="2554645" y="2608987"/>
            <a:ext cx="2521331"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Bayer ADVIA Centaur    </a:t>
            </a:r>
            <a:r>
              <a:rPr lang="en-US" sz="1400" b="1" dirty="0">
                <a:solidFill>
                  <a:srgbClr val="002060"/>
                </a:solidFill>
                <a:latin typeface="Arial" pitchFamily="-72" charset="0"/>
                <a:cs typeface="Times New Roman" pitchFamily="18" charset="0"/>
              </a:rPr>
              <a:t>(14)</a:t>
            </a:r>
          </a:p>
        </p:txBody>
      </p:sp>
      <p:sp>
        <p:nvSpPr>
          <p:cNvPr id="58" name="TextBox 57"/>
          <p:cNvSpPr txBox="1"/>
          <p:nvPr/>
        </p:nvSpPr>
        <p:spPr>
          <a:xfrm rot="3852138">
            <a:off x="1353177" y="2608989"/>
            <a:ext cx="2444644" cy="307777"/>
          </a:xfrm>
          <a:prstGeom prst="rect">
            <a:avLst/>
          </a:prstGeom>
          <a:noFill/>
          <a:ln>
            <a:noFill/>
          </a:ln>
        </p:spPr>
        <p:txBody>
          <a:bodyPr wrap="none" rtlCol="0">
            <a:spAutoFit/>
          </a:bodyPr>
          <a:lstStyle/>
          <a:p>
            <a:pPr defTabSz="457200" fontAlgn="base">
              <a:spcBef>
                <a:spcPct val="0"/>
              </a:spcBef>
              <a:spcAft>
                <a:spcPct val="0"/>
              </a:spcAft>
            </a:pPr>
            <a:r>
              <a:rPr lang="en-US" sz="1400" b="1" dirty="0">
                <a:solidFill>
                  <a:srgbClr val="002060"/>
                </a:solidFill>
                <a:latin typeface="Arial" pitchFamily="-72" charset="0"/>
                <a:cs typeface="Times New Roman" pitchFamily="18" charset="0"/>
              </a:rPr>
              <a:t>Bio-Rad Ag/</a:t>
            </a:r>
            <a:r>
              <a:rPr lang="en-US" sz="1400" b="1" dirty="0" err="1">
                <a:solidFill>
                  <a:srgbClr val="002060"/>
                </a:solidFill>
                <a:latin typeface="Arial" pitchFamily="-72" charset="0"/>
                <a:cs typeface="Times New Roman" pitchFamily="18" charset="0"/>
              </a:rPr>
              <a:t>Ab</a:t>
            </a:r>
            <a:r>
              <a:rPr lang="en-US" sz="1400" b="1" dirty="0">
                <a:solidFill>
                  <a:srgbClr val="002060"/>
                </a:solidFill>
                <a:latin typeface="Arial" pitchFamily="-72" charset="0"/>
                <a:cs typeface="Times New Roman" pitchFamily="18" charset="0"/>
              </a:rPr>
              <a:t> combo (19)</a:t>
            </a:r>
          </a:p>
        </p:txBody>
      </p:sp>
      <p:sp>
        <p:nvSpPr>
          <p:cNvPr id="59" name="TextBox 58"/>
          <p:cNvSpPr txBox="1"/>
          <p:nvPr/>
        </p:nvSpPr>
        <p:spPr>
          <a:xfrm rot="3677180">
            <a:off x="4316651" y="2931207"/>
            <a:ext cx="1716880" cy="307777"/>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002060"/>
                </a:solidFill>
                <a:latin typeface="Arial" pitchFamily="-72" charset="0"/>
                <a:cs typeface="Times New Roman" pitchFamily="18" charset="0"/>
              </a:rPr>
              <a:t>BioLytical</a:t>
            </a:r>
            <a:r>
              <a:rPr lang="en-US" sz="1400" b="1" dirty="0" smtClean="0">
                <a:solidFill>
                  <a:srgbClr val="002060"/>
                </a:solidFill>
                <a:latin typeface="Arial" pitchFamily="-72" charset="0"/>
                <a:cs typeface="Times New Roman" pitchFamily="18" charset="0"/>
              </a:rPr>
              <a:t> </a:t>
            </a:r>
            <a:r>
              <a:rPr lang="en-US" sz="1400" b="1" dirty="0" err="1" smtClean="0">
                <a:solidFill>
                  <a:srgbClr val="002060"/>
                </a:solidFill>
                <a:latin typeface="Arial" pitchFamily="-72" charset="0"/>
                <a:cs typeface="Times New Roman" pitchFamily="18" charset="0"/>
              </a:rPr>
              <a:t>Insti</a:t>
            </a:r>
            <a:r>
              <a:rPr lang="en-US" sz="1400" b="1" dirty="0" smtClean="0">
                <a:solidFill>
                  <a:srgbClr val="002060"/>
                </a:solidFill>
                <a:latin typeface="Arial" pitchFamily="-72" charset="0"/>
                <a:cs typeface="Times New Roman" pitchFamily="18" charset="0"/>
              </a:rPr>
              <a:t> </a:t>
            </a:r>
            <a:r>
              <a:rPr lang="en-US" sz="1400" b="1" dirty="0">
                <a:solidFill>
                  <a:srgbClr val="002060"/>
                </a:solidFill>
                <a:latin typeface="Arial" pitchFamily="-72" charset="0"/>
                <a:cs typeface="Times New Roman" pitchFamily="18" charset="0"/>
              </a:rPr>
              <a:t>(9)</a:t>
            </a:r>
          </a:p>
        </p:txBody>
      </p:sp>
      <p:cxnSp>
        <p:nvCxnSpPr>
          <p:cNvPr id="8" name="Straight Arrow Connector 7"/>
          <p:cNvCxnSpPr/>
          <p:nvPr/>
        </p:nvCxnSpPr>
        <p:spPr bwMode="auto">
          <a:xfrm rot="5400000">
            <a:off x="7582694" y="4152106"/>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cxnSp>
        <p:nvCxnSpPr>
          <p:cNvPr id="49" name="Straight Arrow Connector 48"/>
          <p:cNvCxnSpPr/>
          <p:nvPr/>
        </p:nvCxnSpPr>
        <p:spPr bwMode="auto">
          <a:xfrm rot="5400000">
            <a:off x="5581174" y="4143548"/>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sp>
        <p:nvSpPr>
          <p:cNvPr id="55" name="TextBox 54"/>
          <p:cNvSpPr txBox="1"/>
          <p:nvPr/>
        </p:nvSpPr>
        <p:spPr>
          <a:xfrm>
            <a:off x="1599058" y="6519446"/>
            <a:ext cx="5639942" cy="276999"/>
          </a:xfrm>
          <a:prstGeom prst="rect">
            <a:avLst/>
          </a:prstGeom>
          <a:noFill/>
        </p:spPr>
        <p:txBody>
          <a:bodyPr wrap="none" rtlCol="0">
            <a:spAutoFit/>
          </a:bodyPr>
          <a:lstStyle/>
          <a:p>
            <a:pPr defTabSz="457200" fontAlgn="base">
              <a:spcBef>
                <a:spcPct val="0"/>
              </a:spcBef>
              <a:spcAft>
                <a:spcPct val="0"/>
              </a:spcAft>
            </a:pPr>
            <a:r>
              <a:rPr lang="en-US" sz="1200" i="1" dirty="0">
                <a:solidFill>
                  <a:srgbClr val="000000"/>
                </a:solidFill>
                <a:latin typeface="Arial" pitchFamily="-72" charset="0"/>
              </a:rPr>
              <a:t>Adapted from Owen et al J </a:t>
            </a:r>
            <a:r>
              <a:rPr lang="en-US" sz="1200" i="1" dirty="0" err="1">
                <a:solidFill>
                  <a:srgbClr val="000000"/>
                </a:solidFill>
                <a:latin typeface="Arial" pitchFamily="-72" charset="0"/>
              </a:rPr>
              <a:t>Clin</a:t>
            </a:r>
            <a:r>
              <a:rPr lang="en-US" sz="1200" i="1" dirty="0">
                <a:solidFill>
                  <a:srgbClr val="000000"/>
                </a:solidFill>
                <a:latin typeface="Arial" pitchFamily="-72" charset="0"/>
              </a:rPr>
              <a:t> Micro 2008 and Masciotra et al J </a:t>
            </a:r>
            <a:r>
              <a:rPr lang="en-US" sz="1200" i="1" dirty="0" err="1">
                <a:solidFill>
                  <a:srgbClr val="000000"/>
                </a:solidFill>
                <a:latin typeface="Arial" pitchFamily="-72" charset="0"/>
              </a:rPr>
              <a:t>Clin</a:t>
            </a:r>
            <a:r>
              <a:rPr lang="en-US" sz="1200" i="1" dirty="0">
                <a:solidFill>
                  <a:srgbClr val="000000"/>
                </a:solidFill>
                <a:latin typeface="Arial" pitchFamily="-72" charset="0"/>
              </a:rPr>
              <a:t> </a:t>
            </a:r>
            <a:r>
              <a:rPr lang="en-US" sz="1200" i="1" dirty="0" err="1">
                <a:solidFill>
                  <a:srgbClr val="000000"/>
                </a:solidFill>
                <a:latin typeface="Arial" pitchFamily="-72" charset="0"/>
              </a:rPr>
              <a:t>Virol</a:t>
            </a:r>
            <a:r>
              <a:rPr lang="en-US" sz="1200" i="1" dirty="0">
                <a:solidFill>
                  <a:srgbClr val="000000"/>
                </a:solidFill>
                <a:latin typeface="Arial" pitchFamily="-72" charset="0"/>
              </a:rPr>
              <a:t> 2011 </a:t>
            </a:r>
          </a:p>
        </p:txBody>
      </p:sp>
      <p:sp>
        <p:nvSpPr>
          <p:cNvPr id="52" name="TextBox 51"/>
          <p:cNvSpPr txBox="1"/>
          <p:nvPr/>
        </p:nvSpPr>
        <p:spPr>
          <a:xfrm rot="3677180">
            <a:off x="4301080" y="2777716"/>
            <a:ext cx="2151551"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Bio-Rad </a:t>
            </a:r>
            <a:r>
              <a:rPr lang="en-US" sz="1400" b="1" dirty="0" err="1" smtClean="0">
                <a:solidFill>
                  <a:srgbClr val="002060"/>
                </a:solidFill>
                <a:latin typeface="Arial" pitchFamily="-72" charset="0"/>
                <a:cs typeface="Times New Roman" pitchFamily="18" charset="0"/>
              </a:rPr>
              <a:t>Mulltispot</a:t>
            </a:r>
            <a:r>
              <a:rPr lang="en-US" sz="1400" b="1" dirty="0" smtClean="0">
                <a:solidFill>
                  <a:srgbClr val="002060"/>
                </a:solidFill>
                <a:latin typeface="Arial" pitchFamily="-72" charset="0"/>
                <a:cs typeface="Times New Roman" pitchFamily="18" charset="0"/>
              </a:rPr>
              <a:t>  (</a:t>
            </a:r>
            <a:r>
              <a:rPr lang="en-US" sz="1400" b="1" dirty="0">
                <a:solidFill>
                  <a:srgbClr val="002060"/>
                </a:solidFill>
                <a:latin typeface="Arial" pitchFamily="-72" charset="0"/>
                <a:cs typeface="Times New Roman" pitchFamily="18" charset="0"/>
              </a:rPr>
              <a:t>7)</a:t>
            </a:r>
          </a:p>
        </p:txBody>
      </p:sp>
      <p:cxnSp>
        <p:nvCxnSpPr>
          <p:cNvPr id="60" name="Straight Arrow Connector 59"/>
          <p:cNvCxnSpPr/>
          <p:nvPr/>
        </p:nvCxnSpPr>
        <p:spPr bwMode="auto">
          <a:xfrm rot="5400000">
            <a:off x="6631190" y="4129910"/>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cxnSp>
        <p:nvCxnSpPr>
          <p:cNvPr id="65" name="Straight Arrow Connector 64"/>
          <p:cNvCxnSpPr/>
          <p:nvPr/>
        </p:nvCxnSpPr>
        <p:spPr bwMode="auto">
          <a:xfrm rot="5400000">
            <a:off x="5863423" y="4098021"/>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sp>
        <p:nvSpPr>
          <p:cNvPr id="67" name="TextBox 66"/>
          <p:cNvSpPr txBox="1"/>
          <p:nvPr/>
        </p:nvSpPr>
        <p:spPr>
          <a:xfrm rot="3677180">
            <a:off x="5761937" y="3266811"/>
            <a:ext cx="892937" cy="307777"/>
          </a:xfrm>
          <a:prstGeom prst="rect">
            <a:avLst/>
          </a:prstGeom>
          <a:noFill/>
        </p:spPr>
        <p:txBody>
          <a:bodyPr wrap="none" rtlCol="0">
            <a:spAutoFit/>
          </a:bodyPr>
          <a:lstStyle/>
          <a:p>
            <a:pPr defTabSz="457200" fontAlgn="base">
              <a:spcBef>
                <a:spcPct val="0"/>
              </a:spcBef>
              <a:spcAft>
                <a:spcPct val="0"/>
              </a:spcAft>
            </a:pPr>
            <a:r>
              <a:rPr lang="en-US" sz="1400" b="1" dirty="0" err="1">
                <a:solidFill>
                  <a:srgbClr val="002060"/>
                </a:solidFill>
                <a:latin typeface="Arial" pitchFamily="-72" charset="0"/>
                <a:cs typeface="Times New Roman" pitchFamily="18" charset="0"/>
              </a:rPr>
              <a:t>Avioq</a:t>
            </a:r>
            <a:r>
              <a:rPr lang="en-US" sz="1400" b="1" dirty="0">
                <a:solidFill>
                  <a:srgbClr val="002060"/>
                </a:solidFill>
                <a:latin typeface="Arial" pitchFamily="-72" charset="0"/>
                <a:cs typeface="Times New Roman" pitchFamily="18" charset="0"/>
              </a:rPr>
              <a:t>(6)</a:t>
            </a:r>
          </a:p>
        </p:txBody>
      </p:sp>
      <p:sp>
        <p:nvSpPr>
          <p:cNvPr id="2" name="TextBox 1"/>
          <p:cNvSpPr txBox="1"/>
          <p:nvPr/>
        </p:nvSpPr>
        <p:spPr>
          <a:xfrm>
            <a:off x="380999" y="5604135"/>
            <a:ext cx="8458201" cy="954107"/>
          </a:xfrm>
          <a:prstGeom prst="rect">
            <a:avLst/>
          </a:prstGeom>
          <a:noFill/>
        </p:spPr>
        <p:txBody>
          <a:bodyPr wrap="square" rtlCol="0">
            <a:spAutoFit/>
          </a:bodyPr>
          <a:lstStyle/>
          <a:p>
            <a:pPr defTabSz="457200" fontAlgn="base">
              <a:spcBef>
                <a:spcPct val="0"/>
              </a:spcBef>
              <a:spcAft>
                <a:spcPct val="0"/>
              </a:spcAft>
            </a:pPr>
            <a:r>
              <a:rPr lang="en-US" sz="1400" b="1" dirty="0" smtClean="0">
                <a:solidFill>
                  <a:srgbClr val="000000"/>
                </a:solidFill>
                <a:latin typeface="Arial" pitchFamily="-72" charset="0"/>
              </a:rPr>
              <a:t>*Assay sensitivity above is based on frozen plasma only.  Whole-blood and oral fluid has not been </a:t>
            </a:r>
          </a:p>
          <a:p>
            <a:pPr defTabSz="457200" fontAlgn="base">
              <a:spcBef>
                <a:spcPct val="0"/>
              </a:spcBef>
              <a:spcAft>
                <a:spcPct val="0"/>
              </a:spcAft>
            </a:pPr>
            <a:r>
              <a:rPr lang="en-US" sz="1400" b="1" dirty="0" smtClean="0">
                <a:solidFill>
                  <a:srgbClr val="000000"/>
                </a:solidFill>
                <a:latin typeface="Arial" pitchFamily="-72" charset="0"/>
              </a:rPr>
              <a:t>     characterized  for early infection. </a:t>
            </a:r>
          </a:p>
          <a:p>
            <a:pPr defTabSz="457200" fontAlgn="base">
              <a:spcBef>
                <a:spcPct val="0"/>
              </a:spcBef>
              <a:spcAft>
                <a:spcPct val="0"/>
              </a:spcAft>
            </a:pPr>
            <a:r>
              <a:rPr lang="en-US" sz="1400" b="1" dirty="0" smtClean="0">
                <a:solidFill>
                  <a:srgbClr val="000000"/>
                </a:solidFill>
                <a:latin typeface="Arial" pitchFamily="-72" charset="0"/>
              </a:rPr>
              <a:t>**Current data suggests that the Gen-Probe </a:t>
            </a:r>
            <a:r>
              <a:rPr lang="en-US" sz="1400" b="1" dirty="0" err="1" smtClean="0">
                <a:solidFill>
                  <a:srgbClr val="000000"/>
                </a:solidFill>
                <a:latin typeface="Arial" pitchFamily="-72" charset="0"/>
              </a:rPr>
              <a:t>Aptima</a:t>
            </a:r>
            <a:r>
              <a:rPr lang="en-US" sz="1400" b="1" dirty="0" smtClean="0">
                <a:solidFill>
                  <a:srgbClr val="000000"/>
                </a:solidFill>
                <a:latin typeface="Arial" pitchFamily="-72" charset="0"/>
              </a:rPr>
              <a:t> can  detect  HIV-1 RNA ~9-11 days after infection.</a:t>
            </a:r>
          </a:p>
        </p:txBody>
      </p:sp>
      <p:grpSp>
        <p:nvGrpSpPr>
          <p:cNvPr id="16" name="Group 15"/>
          <p:cNvGrpSpPr/>
          <p:nvPr/>
        </p:nvGrpSpPr>
        <p:grpSpPr>
          <a:xfrm>
            <a:off x="446553" y="4916094"/>
            <a:ext cx="883126" cy="307777"/>
            <a:chOff x="696601" y="4916094"/>
            <a:chExt cx="883126" cy="307777"/>
          </a:xfrm>
        </p:grpSpPr>
        <p:cxnSp>
          <p:nvCxnSpPr>
            <p:cNvPr id="53" name="Straight Arrow Connector 52"/>
            <p:cNvCxnSpPr/>
            <p:nvPr/>
          </p:nvCxnSpPr>
          <p:spPr bwMode="auto">
            <a:xfrm>
              <a:off x="696601" y="5062453"/>
              <a:ext cx="383031" cy="6724"/>
            </a:xfrm>
            <a:prstGeom prst="straightConnector1">
              <a:avLst/>
            </a:prstGeom>
            <a:solidFill>
              <a:schemeClr val="accent1"/>
            </a:solidFill>
            <a:ln w="25400" cap="flat" cmpd="sng" algn="ctr">
              <a:solidFill>
                <a:schemeClr val="accent6">
                  <a:lumMod val="50000"/>
                </a:schemeClr>
              </a:solidFill>
              <a:prstDash val="solid"/>
              <a:round/>
              <a:headEnd type="none" w="med" len="med"/>
              <a:tailEnd type="arrow"/>
            </a:ln>
            <a:effectLst/>
          </p:spPr>
        </p:cxnSp>
        <p:sp>
          <p:nvSpPr>
            <p:cNvPr id="80" name="TextBox 79"/>
            <p:cNvSpPr txBox="1"/>
            <p:nvPr/>
          </p:nvSpPr>
          <p:spPr>
            <a:xfrm>
              <a:off x="995818" y="4916094"/>
              <a:ext cx="583909"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rPr>
                <a:t>NAT</a:t>
              </a:r>
            </a:p>
          </p:txBody>
        </p:sp>
      </p:grpSp>
      <p:grpSp>
        <p:nvGrpSpPr>
          <p:cNvPr id="4" name="Group 3"/>
          <p:cNvGrpSpPr/>
          <p:nvPr/>
        </p:nvGrpSpPr>
        <p:grpSpPr>
          <a:xfrm>
            <a:off x="1314678" y="4928018"/>
            <a:ext cx="1317615" cy="307777"/>
            <a:chOff x="2170358" y="4933829"/>
            <a:chExt cx="1317615" cy="307777"/>
          </a:xfrm>
        </p:grpSpPr>
        <p:cxnSp>
          <p:nvCxnSpPr>
            <p:cNvPr id="61" name="Straight Arrow Connector 60"/>
            <p:cNvCxnSpPr/>
            <p:nvPr/>
          </p:nvCxnSpPr>
          <p:spPr bwMode="auto">
            <a:xfrm flipV="1">
              <a:off x="2170358" y="5084565"/>
              <a:ext cx="356157" cy="315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81" name="TextBox 80"/>
            <p:cNvSpPr txBox="1"/>
            <p:nvPr/>
          </p:nvSpPr>
          <p:spPr>
            <a:xfrm>
              <a:off x="2412990" y="4933829"/>
              <a:ext cx="1074983"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0000"/>
                  </a:solidFill>
                </a:rPr>
                <a:t> 4</a:t>
              </a:r>
              <a:r>
                <a:rPr lang="en-US" sz="1400" b="1" baseline="30000" dirty="0" smtClean="0">
                  <a:solidFill>
                    <a:srgbClr val="000000"/>
                  </a:solidFill>
                </a:rPr>
                <a:t>th</a:t>
              </a:r>
              <a:r>
                <a:rPr lang="en-US" sz="1400" b="1" dirty="0" smtClean="0">
                  <a:solidFill>
                    <a:srgbClr val="000000"/>
                  </a:solidFill>
                </a:rPr>
                <a:t> </a:t>
              </a:r>
              <a:r>
                <a:rPr lang="en-US" sz="1400" b="1" dirty="0">
                  <a:solidFill>
                    <a:srgbClr val="000000"/>
                  </a:solidFill>
                </a:rPr>
                <a:t>gen IA</a:t>
              </a:r>
            </a:p>
          </p:txBody>
        </p:sp>
      </p:grpSp>
      <p:grpSp>
        <p:nvGrpSpPr>
          <p:cNvPr id="7" name="Group 6"/>
          <p:cNvGrpSpPr/>
          <p:nvPr/>
        </p:nvGrpSpPr>
        <p:grpSpPr>
          <a:xfrm>
            <a:off x="2697049" y="4938074"/>
            <a:ext cx="1798751" cy="307777"/>
            <a:chOff x="3551021" y="4959108"/>
            <a:chExt cx="1798751" cy="307777"/>
          </a:xfrm>
        </p:grpSpPr>
        <p:cxnSp>
          <p:nvCxnSpPr>
            <p:cNvPr id="62" name="Straight Arrow Connector 61"/>
            <p:cNvCxnSpPr/>
            <p:nvPr/>
          </p:nvCxnSpPr>
          <p:spPr bwMode="auto">
            <a:xfrm flipV="1">
              <a:off x="3551021" y="5112997"/>
              <a:ext cx="345524" cy="794"/>
            </a:xfrm>
            <a:prstGeom prst="straightConnector1">
              <a:avLst/>
            </a:prstGeom>
            <a:solidFill>
              <a:schemeClr val="accent1"/>
            </a:solidFill>
            <a:ln w="25400" cap="flat" cmpd="sng" algn="ctr">
              <a:solidFill>
                <a:schemeClr val="accent2">
                  <a:lumMod val="50000"/>
                </a:schemeClr>
              </a:solidFill>
              <a:prstDash val="solid"/>
              <a:round/>
              <a:headEnd type="none" w="med" len="med"/>
              <a:tailEnd type="arrow"/>
            </a:ln>
            <a:effectLst/>
          </p:spPr>
        </p:cxnSp>
        <p:sp>
          <p:nvSpPr>
            <p:cNvPr id="82" name="TextBox 81"/>
            <p:cNvSpPr txBox="1"/>
            <p:nvPr/>
          </p:nvSpPr>
          <p:spPr>
            <a:xfrm>
              <a:off x="3932396" y="4959108"/>
              <a:ext cx="1417376"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rPr>
                <a:t>3</a:t>
              </a:r>
              <a:r>
                <a:rPr lang="en-US" sz="1400" b="1" baseline="30000" dirty="0">
                  <a:solidFill>
                    <a:srgbClr val="000000"/>
                  </a:solidFill>
                  <a:latin typeface="Arial" pitchFamily="-72" charset="0"/>
                </a:rPr>
                <a:t>rd</a:t>
              </a:r>
              <a:r>
                <a:rPr lang="en-US" sz="1400" b="1" dirty="0">
                  <a:solidFill>
                    <a:srgbClr val="000000"/>
                  </a:solidFill>
                  <a:latin typeface="Arial" pitchFamily="-72" charset="0"/>
                </a:rPr>
                <a:t> </a:t>
              </a:r>
              <a:r>
                <a:rPr lang="en-US" sz="1400" b="1" dirty="0" smtClean="0">
                  <a:solidFill>
                    <a:srgbClr val="000000"/>
                  </a:solidFill>
                  <a:latin typeface="Arial" pitchFamily="-72" charset="0"/>
                </a:rPr>
                <a:t>gen Lab IA</a:t>
              </a:r>
              <a:endParaRPr lang="en-US" sz="1400" b="1" dirty="0">
                <a:solidFill>
                  <a:srgbClr val="000000"/>
                </a:solidFill>
                <a:latin typeface="Arial" pitchFamily="-72" charset="0"/>
              </a:endParaRPr>
            </a:p>
          </p:txBody>
        </p:sp>
      </p:grpSp>
      <p:grpSp>
        <p:nvGrpSpPr>
          <p:cNvPr id="5" name="Group 4"/>
          <p:cNvGrpSpPr/>
          <p:nvPr/>
        </p:nvGrpSpPr>
        <p:grpSpPr>
          <a:xfrm>
            <a:off x="7671425" y="4936605"/>
            <a:ext cx="1599597" cy="307777"/>
            <a:chOff x="6706203" y="4988581"/>
            <a:chExt cx="1599597" cy="307777"/>
          </a:xfrm>
        </p:grpSpPr>
        <p:cxnSp>
          <p:nvCxnSpPr>
            <p:cNvPr id="68" name="Straight Arrow Connector 67"/>
            <p:cNvCxnSpPr/>
            <p:nvPr/>
          </p:nvCxnSpPr>
          <p:spPr bwMode="auto">
            <a:xfrm>
              <a:off x="6706203" y="5133883"/>
              <a:ext cx="362019" cy="0"/>
            </a:xfrm>
            <a:prstGeom prst="straightConnector1">
              <a:avLst/>
            </a:prstGeom>
            <a:solidFill>
              <a:schemeClr val="accent1"/>
            </a:solidFill>
            <a:ln w="25400" cap="flat" cmpd="sng" algn="ctr">
              <a:solidFill>
                <a:schemeClr val="tx1">
                  <a:lumMod val="60000"/>
                  <a:lumOff val="40000"/>
                </a:schemeClr>
              </a:solidFill>
              <a:prstDash val="solid"/>
              <a:round/>
              <a:headEnd type="none" w="med" len="med"/>
              <a:tailEnd type="arrow"/>
            </a:ln>
            <a:effectLst/>
          </p:spPr>
        </p:cxnSp>
        <p:sp>
          <p:nvSpPr>
            <p:cNvPr id="69" name="TextBox 68"/>
            <p:cNvSpPr txBox="1"/>
            <p:nvPr/>
          </p:nvSpPr>
          <p:spPr>
            <a:xfrm>
              <a:off x="7054023" y="4988581"/>
              <a:ext cx="1251777"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rPr>
                <a:t> </a:t>
              </a:r>
              <a:r>
                <a:rPr lang="en-US" sz="1400" b="1" dirty="0" smtClean="0">
                  <a:solidFill>
                    <a:srgbClr val="000000"/>
                  </a:solidFill>
                </a:rPr>
                <a:t>1</a:t>
              </a:r>
              <a:r>
                <a:rPr lang="en-US" sz="1400" b="1" baseline="30000" dirty="0" smtClean="0">
                  <a:solidFill>
                    <a:srgbClr val="000000"/>
                  </a:solidFill>
                </a:rPr>
                <a:t>st</a:t>
              </a:r>
              <a:r>
                <a:rPr lang="en-US" sz="1400" b="1" dirty="0" smtClean="0">
                  <a:solidFill>
                    <a:srgbClr val="000000"/>
                  </a:solidFill>
                </a:rPr>
                <a:t> gen WB</a:t>
              </a:r>
              <a:endParaRPr lang="en-US" sz="1400" b="1" dirty="0">
                <a:solidFill>
                  <a:srgbClr val="000000"/>
                </a:solidFill>
              </a:endParaRPr>
            </a:p>
          </p:txBody>
        </p:sp>
      </p:grpSp>
      <p:grpSp>
        <p:nvGrpSpPr>
          <p:cNvPr id="12" name="Group 11"/>
          <p:cNvGrpSpPr/>
          <p:nvPr/>
        </p:nvGrpSpPr>
        <p:grpSpPr>
          <a:xfrm>
            <a:off x="4474263" y="4938868"/>
            <a:ext cx="1500106" cy="307777"/>
            <a:chOff x="5264781" y="4979995"/>
            <a:chExt cx="1500106" cy="307777"/>
          </a:xfrm>
        </p:grpSpPr>
        <p:cxnSp>
          <p:nvCxnSpPr>
            <p:cNvPr id="63" name="Straight Arrow Connector 62"/>
            <p:cNvCxnSpPr/>
            <p:nvPr/>
          </p:nvCxnSpPr>
          <p:spPr bwMode="auto">
            <a:xfrm>
              <a:off x="5264781" y="5133883"/>
              <a:ext cx="378467" cy="0"/>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sp>
          <p:nvSpPr>
            <p:cNvPr id="64" name="TextBox 63"/>
            <p:cNvSpPr txBox="1"/>
            <p:nvPr/>
          </p:nvSpPr>
          <p:spPr>
            <a:xfrm>
              <a:off x="5617754" y="4979995"/>
              <a:ext cx="1147133" cy="307777"/>
            </a:xfrm>
            <a:prstGeom prst="rect">
              <a:avLst/>
            </a:prstGeom>
            <a:noFill/>
          </p:spPr>
          <p:txBody>
            <a:bodyPr wrap="square" rtlCol="0">
              <a:spAutoFit/>
            </a:bodyPr>
            <a:lstStyle/>
            <a:p>
              <a:pPr defTabSz="457200" fontAlgn="base">
                <a:spcBef>
                  <a:spcPct val="0"/>
                </a:spcBef>
                <a:spcAft>
                  <a:spcPct val="0"/>
                </a:spcAft>
              </a:pPr>
              <a:r>
                <a:rPr lang="en-US" sz="1400" b="1" dirty="0" smtClean="0">
                  <a:solidFill>
                    <a:srgbClr val="000000"/>
                  </a:solidFill>
                </a:rPr>
                <a:t>2</a:t>
              </a:r>
              <a:r>
                <a:rPr lang="en-US" sz="1400" b="1" baseline="30000" dirty="0" smtClean="0">
                  <a:solidFill>
                    <a:srgbClr val="000000"/>
                  </a:solidFill>
                </a:rPr>
                <a:t>nd</a:t>
              </a:r>
              <a:r>
                <a:rPr lang="en-US" sz="1400" b="1" dirty="0" smtClean="0">
                  <a:solidFill>
                    <a:srgbClr val="000000"/>
                  </a:solidFill>
                </a:rPr>
                <a:t> </a:t>
              </a:r>
              <a:r>
                <a:rPr lang="en-US" sz="1400" b="1" dirty="0">
                  <a:solidFill>
                    <a:srgbClr val="000000"/>
                  </a:solidFill>
                </a:rPr>
                <a:t>gen IA</a:t>
              </a:r>
            </a:p>
          </p:txBody>
        </p:sp>
      </p:grpSp>
      <p:cxnSp>
        <p:nvCxnSpPr>
          <p:cNvPr id="70" name="Straight Arrow Connector 69"/>
          <p:cNvCxnSpPr/>
          <p:nvPr/>
        </p:nvCxnSpPr>
        <p:spPr bwMode="auto">
          <a:xfrm rot="5400000">
            <a:off x="6103087" y="4111632"/>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cxnSp>
        <p:nvCxnSpPr>
          <p:cNvPr id="71" name="Straight Arrow Connector 70"/>
          <p:cNvCxnSpPr/>
          <p:nvPr/>
        </p:nvCxnSpPr>
        <p:spPr bwMode="auto">
          <a:xfrm flipV="1">
            <a:off x="5850414" y="5092758"/>
            <a:ext cx="356489" cy="796"/>
          </a:xfrm>
          <a:prstGeom prst="straightConnector1">
            <a:avLst/>
          </a:prstGeom>
          <a:solidFill>
            <a:schemeClr val="accent1"/>
          </a:solidFill>
          <a:ln w="25400" cap="flat" cmpd="sng" algn="ctr">
            <a:solidFill>
              <a:schemeClr val="bg2">
                <a:lumMod val="50000"/>
              </a:schemeClr>
            </a:solidFill>
            <a:prstDash val="solid"/>
            <a:round/>
            <a:headEnd type="none" w="med" len="med"/>
            <a:tailEnd type="arrow"/>
          </a:ln>
          <a:effectLst/>
        </p:spPr>
      </p:cxnSp>
      <p:sp>
        <p:nvSpPr>
          <p:cNvPr id="72" name="TextBox 71"/>
          <p:cNvSpPr txBox="1"/>
          <p:nvPr/>
        </p:nvSpPr>
        <p:spPr>
          <a:xfrm>
            <a:off x="6242511" y="4939665"/>
            <a:ext cx="1439818"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rPr>
              <a:t>3</a:t>
            </a:r>
            <a:r>
              <a:rPr lang="en-US" sz="1400" b="1" baseline="30000" dirty="0">
                <a:solidFill>
                  <a:srgbClr val="000000"/>
                </a:solidFill>
                <a:latin typeface="Arial" pitchFamily="-72" charset="0"/>
              </a:rPr>
              <a:t>rd</a:t>
            </a:r>
            <a:r>
              <a:rPr lang="en-US" sz="1400" b="1" dirty="0">
                <a:solidFill>
                  <a:srgbClr val="000000"/>
                </a:solidFill>
                <a:latin typeface="Arial" pitchFamily="-72" charset="0"/>
              </a:rPr>
              <a:t> </a:t>
            </a:r>
            <a:r>
              <a:rPr lang="en-US" sz="1400" b="1" dirty="0" smtClean="0">
                <a:solidFill>
                  <a:srgbClr val="000000"/>
                </a:solidFill>
                <a:latin typeface="Arial" pitchFamily="-72" charset="0"/>
              </a:rPr>
              <a:t>gen POC IA</a:t>
            </a:r>
            <a:endParaRPr lang="en-US" sz="1400" b="1" dirty="0">
              <a:solidFill>
                <a:srgbClr val="000000"/>
              </a:solidFill>
              <a:latin typeface="Arial" pitchFamily="-72" charset="0"/>
            </a:endParaRPr>
          </a:p>
        </p:txBody>
      </p:sp>
      <p:sp>
        <p:nvSpPr>
          <p:cNvPr id="66" name="TextBox 65"/>
          <p:cNvSpPr txBox="1"/>
          <p:nvPr/>
        </p:nvSpPr>
        <p:spPr>
          <a:xfrm rot="3677180">
            <a:off x="5384102" y="2859392"/>
            <a:ext cx="1716817"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DPP HIV1/HIV-2(6</a:t>
            </a:r>
            <a:r>
              <a:rPr lang="en-US" sz="1400" b="1" dirty="0">
                <a:solidFill>
                  <a:srgbClr val="002060"/>
                </a:solidFill>
                <a:latin typeface="Arial" pitchFamily="-72" charset="0"/>
                <a:cs typeface="Times New Roman" pitchFamily="18" charset="0"/>
              </a:rPr>
              <a:t>)</a:t>
            </a:r>
          </a:p>
        </p:txBody>
      </p:sp>
      <p:cxnSp>
        <p:nvCxnSpPr>
          <p:cNvPr id="73" name="Straight Arrow Connector 72"/>
          <p:cNvCxnSpPr/>
          <p:nvPr/>
        </p:nvCxnSpPr>
        <p:spPr bwMode="auto">
          <a:xfrm rot="5400000">
            <a:off x="6301870" y="4086935"/>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spTree>
    <p:custDataLst>
      <p:tags r:id="rId1"/>
    </p:custDataLst>
    <p:extLst>
      <p:ext uri="{BB962C8B-B14F-4D97-AF65-F5344CB8AC3E}">
        <p14:creationId xmlns:p14="http://schemas.microsoft.com/office/powerpoint/2010/main" val="3225641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Laboratory Tests – CD4 Count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solidFill>
                  <a:schemeClr val="tx1"/>
                </a:solidFill>
              </a:rPr>
              <a:t>CD4 </a:t>
            </a:r>
            <a:r>
              <a:rPr lang="en-US" dirty="0" smtClean="0">
                <a:solidFill>
                  <a:schemeClr val="tx1"/>
                </a:solidFill>
              </a:rPr>
              <a:t>count –measures state of a person’s immune function</a:t>
            </a:r>
            <a:endParaRPr lang="en-US" dirty="0">
              <a:solidFill>
                <a:schemeClr val="tx1"/>
              </a:solidFill>
            </a:endParaRPr>
          </a:p>
          <a:p>
            <a:pPr lvl="1"/>
            <a:r>
              <a:rPr lang="en-US" dirty="0" smtClean="0">
                <a:solidFill>
                  <a:schemeClr val="tx1"/>
                </a:solidFill>
              </a:rPr>
              <a:t>Adult </a:t>
            </a:r>
            <a:r>
              <a:rPr lang="en-US" dirty="0">
                <a:solidFill>
                  <a:schemeClr val="tx1"/>
                </a:solidFill>
              </a:rPr>
              <a:t>values are approximately </a:t>
            </a:r>
            <a:r>
              <a:rPr lang="en-US" dirty="0" smtClean="0">
                <a:solidFill>
                  <a:schemeClr val="tx1"/>
                </a:solidFill>
              </a:rPr>
              <a:t>500-1300</a:t>
            </a:r>
            <a:endParaRPr lang="en-US" dirty="0">
              <a:solidFill>
                <a:schemeClr val="tx1"/>
              </a:solidFill>
            </a:endParaRPr>
          </a:p>
          <a:p>
            <a:pPr lvl="1"/>
            <a:r>
              <a:rPr lang="en-US" dirty="0">
                <a:solidFill>
                  <a:schemeClr val="tx1"/>
                </a:solidFill>
              </a:rPr>
              <a:t>Used to determine stage of HIV progression</a:t>
            </a:r>
          </a:p>
          <a:p>
            <a:pPr lvl="1"/>
            <a:r>
              <a:rPr lang="en-US" dirty="0">
                <a:solidFill>
                  <a:schemeClr val="tx1"/>
                </a:solidFill>
              </a:rPr>
              <a:t>Determines risk of opportunistic infection</a:t>
            </a:r>
          </a:p>
          <a:p>
            <a:pPr lvl="1"/>
            <a:r>
              <a:rPr lang="en-US" dirty="0" smtClean="0">
                <a:solidFill>
                  <a:schemeClr val="tx1"/>
                </a:solidFill>
              </a:rPr>
              <a:t>Historically guided </a:t>
            </a:r>
            <a:r>
              <a:rPr lang="en-US" dirty="0">
                <a:solidFill>
                  <a:schemeClr val="tx1"/>
                </a:solidFill>
              </a:rPr>
              <a:t>decisions about antiretroviral therapy (ART)</a:t>
            </a:r>
          </a:p>
          <a:p>
            <a:endParaRPr lang="en-US" dirty="0"/>
          </a:p>
        </p:txBody>
      </p:sp>
      <p:pic>
        <p:nvPicPr>
          <p:cNvPr id="1024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6800" y="1676400"/>
            <a:ext cx="3581399" cy="386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36049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04" y="545112"/>
            <a:ext cx="8153400" cy="990600"/>
          </a:xfrm>
        </p:spPr>
        <p:txBody>
          <a:bodyPr/>
          <a:lstStyle/>
          <a:p>
            <a:r>
              <a:rPr lang="en-US" dirty="0" smtClean="0"/>
              <a:t>HIV Laboratory Tests – Viral Load</a:t>
            </a:r>
            <a:endParaRPr lang="en-US" dirty="0"/>
          </a:p>
        </p:txBody>
      </p:sp>
      <p:sp>
        <p:nvSpPr>
          <p:cNvPr id="3" name="Content Placeholder 2"/>
          <p:cNvSpPr>
            <a:spLocks noGrp="1"/>
          </p:cNvSpPr>
          <p:nvPr>
            <p:ph sz="quarter" idx="1"/>
          </p:nvPr>
        </p:nvSpPr>
        <p:spPr>
          <a:xfrm>
            <a:off x="533400" y="1676400"/>
            <a:ext cx="8153400" cy="4495800"/>
          </a:xfrm>
        </p:spPr>
        <p:txBody>
          <a:bodyPr>
            <a:normAutofit/>
          </a:bodyPr>
          <a:lstStyle/>
          <a:p>
            <a:pPr>
              <a:buFont typeface="Arial" pitchFamily="34" charset="0"/>
              <a:buChar char="•"/>
            </a:pPr>
            <a:r>
              <a:rPr lang="en-US" dirty="0">
                <a:solidFill>
                  <a:schemeClr val="tx1"/>
                </a:solidFill>
              </a:rPr>
              <a:t>Detects the amount of virus </a:t>
            </a:r>
            <a:r>
              <a:rPr lang="en-US" dirty="0" smtClean="0">
                <a:solidFill>
                  <a:schemeClr val="tx1"/>
                </a:solidFill>
              </a:rPr>
              <a:t>present</a:t>
            </a:r>
          </a:p>
          <a:p>
            <a:pPr lvl="1">
              <a:buFont typeface="Arial" pitchFamily="34" charset="0"/>
              <a:buChar char="•"/>
            </a:pPr>
            <a:r>
              <a:rPr lang="en-US" dirty="0" smtClean="0">
                <a:solidFill>
                  <a:schemeClr val="tx1"/>
                </a:solidFill>
              </a:rPr>
              <a:t>High viral loads increase risk for disease progression and HIV transmission </a:t>
            </a:r>
          </a:p>
          <a:p>
            <a:pPr>
              <a:buFont typeface="Arial" pitchFamily="34" charset="0"/>
              <a:buChar char="•"/>
            </a:pPr>
            <a:r>
              <a:rPr lang="en-US" dirty="0" smtClean="0">
                <a:solidFill>
                  <a:schemeClr val="tx1"/>
                </a:solidFill>
              </a:rPr>
              <a:t>Monitors </a:t>
            </a:r>
            <a:r>
              <a:rPr lang="en-US" dirty="0">
                <a:solidFill>
                  <a:schemeClr val="tx1"/>
                </a:solidFill>
              </a:rPr>
              <a:t>effectiveness of </a:t>
            </a:r>
            <a:r>
              <a:rPr lang="en-US" dirty="0" smtClean="0">
                <a:solidFill>
                  <a:schemeClr val="tx1"/>
                </a:solidFill>
              </a:rPr>
              <a:t>ART</a:t>
            </a:r>
          </a:p>
          <a:p>
            <a:pPr lvl="1">
              <a:buFont typeface="Arial" pitchFamily="34" charset="0"/>
              <a:buChar char="•"/>
            </a:pPr>
            <a:r>
              <a:rPr lang="en-US" dirty="0" smtClean="0">
                <a:solidFill>
                  <a:schemeClr val="tx1"/>
                </a:solidFill>
              </a:rPr>
              <a:t>Goal of therapy is an undetectable viral load</a:t>
            </a:r>
          </a:p>
          <a:p>
            <a:pPr>
              <a:buFont typeface="Arial" pitchFamily="34" charset="0"/>
              <a:buChar char="•"/>
            </a:pPr>
            <a:r>
              <a:rPr lang="en-US" dirty="0" smtClean="0">
                <a:solidFill>
                  <a:schemeClr val="tx1"/>
                </a:solidFill>
              </a:rPr>
              <a:t>Used </a:t>
            </a:r>
            <a:r>
              <a:rPr lang="en-US" dirty="0">
                <a:solidFill>
                  <a:schemeClr val="tx1"/>
                </a:solidFill>
              </a:rPr>
              <a:t>during acute infection to detect </a:t>
            </a:r>
            <a:r>
              <a:rPr lang="en-US" dirty="0" smtClean="0">
                <a:solidFill>
                  <a:schemeClr val="tx1"/>
                </a:solidFill>
              </a:rPr>
              <a:t>virus</a:t>
            </a:r>
          </a:p>
          <a:p>
            <a:pPr lvl="0">
              <a:buFont typeface="Arial" pitchFamily="34" charset="0"/>
              <a:buChar char="•"/>
            </a:pPr>
            <a:r>
              <a:rPr lang="en-US" dirty="0">
                <a:solidFill>
                  <a:schemeClr val="tx1"/>
                </a:solidFill>
              </a:rPr>
              <a:t>Measured by HIV-1 RNA PCR </a:t>
            </a:r>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140033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62696"/>
            <a:ext cx="8153400" cy="990600"/>
          </a:xfrm>
        </p:spPr>
        <p:txBody>
          <a:bodyPr/>
          <a:lstStyle/>
          <a:p>
            <a:r>
              <a:rPr lang="en-US" dirty="0" smtClean="0"/>
              <a:t>Clinical Progression</a:t>
            </a:r>
            <a:endParaRPr lang="en-US" dirty="0"/>
          </a:p>
        </p:txBody>
      </p:sp>
      <p:sp>
        <p:nvSpPr>
          <p:cNvPr id="3" name="Content Placeholder 2"/>
          <p:cNvSpPr>
            <a:spLocks noGrp="1"/>
          </p:cNvSpPr>
          <p:nvPr>
            <p:ph sz="quarter" idx="1"/>
          </p:nvPr>
        </p:nvSpPr>
        <p:spPr/>
        <p:txBody>
          <a:bodyPr>
            <a:normAutofit/>
          </a:bodyPr>
          <a:lstStyle/>
          <a:p>
            <a:r>
              <a:rPr lang="en-US" dirty="0">
                <a:solidFill>
                  <a:schemeClr val="tx1"/>
                </a:solidFill>
              </a:rPr>
              <a:t>Acute Retroviral Syndrome</a:t>
            </a:r>
          </a:p>
          <a:p>
            <a:pPr lvl="1"/>
            <a:r>
              <a:rPr lang="en-US" dirty="0">
                <a:solidFill>
                  <a:schemeClr val="tx1"/>
                </a:solidFill>
              </a:rPr>
              <a:t>Two thirds of all patients experience symptoms</a:t>
            </a:r>
          </a:p>
          <a:p>
            <a:pPr lvl="1"/>
            <a:r>
              <a:rPr lang="en-US" dirty="0">
                <a:solidFill>
                  <a:schemeClr val="tx1"/>
                </a:solidFill>
              </a:rPr>
              <a:t>Occurs 2-6 weeks after initial infection</a:t>
            </a:r>
          </a:p>
          <a:p>
            <a:pPr lvl="1"/>
            <a:r>
              <a:rPr lang="en-US" dirty="0">
                <a:solidFill>
                  <a:schemeClr val="tx1"/>
                </a:solidFill>
              </a:rPr>
              <a:t>Symptoms last 2-4 weeks</a:t>
            </a:r>
          </a:p>
          <a:p>
            <a:pPr lvl="1"/>
            <a:r>
              <a:rPr lang="en-US" dirty="0">
                <a:solidFill>
                  <a:schemeClr val="tx1"/>
                </a:solidFill>
              </a:rPr>
              <a:t>May be mistaken for influenza, mononucleosis, or other viral process</a:t>
            </a:r>
          </a:p>
          <a:p>
            <a:pPr lvl="1"/>
            <a:r>
              <a:rPr lang="en-US" dirty="0">
                <a:solidFill>
                  <a:schemeClr val="tx1"/>
                </a:solidFill>
              </a:rPr>
              <a:t>During this period HIV virus is replicating rapidly and CD4 count decreases until the body’s immune response recovers CD4 cells and decreases viral load</a:t>
            </a:r>
          </a:p>
          <a:p>
            <a:endParaRPr lang="en-US" dirty="0"/>
          </a:p>
        </p:txBody>
      </p:sp>
    </p:spTree>
    <p:custDataLst>
      <p:tags r:id="rId1"/>
    </p:custDataLst>
    <p:extLst>
      <p:ext uri="{BB962C8B-B14F-4D97-AF65-F5344CB8AC3E}">
        <p14:creationId xmlns:p14="http://schemas.microsoft.com/office/powerpoint/2010/main" val="4010455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15448"/>
            <a:ext cx="8153400" cy="990600"/>
          </a:xfrm>
        </p:spPr>
        <p:txBody>
          <a:bodyPr/>
          <a:lstStyle/>
          <a:p>
            <a:r>
              <a:rPr lang="en-US" dirty="0" smtClean="0"/>
              <a:t>Clinical Progression</a:t>
            </a:r>
            <a:endParaRPr lang="en-US" dirty="0"/>
          </a:p>
        </p:txBody>
      </p:sp>
      <p:sp>
        <p:nvSpPr>
          <p:cNvPr id="3" name="Content Placeholder 2"/>
          <p:cNvSpPr>
            <a:spLocks noGrp="1"/>
          </p:cNvSpPr>
          <p:nvPr>
            <p:ph sz="quarter" idx="1"/>
          </p:nvPr>
        </p:nvSpPr>
        <p:spPr/>
        <p:txBody>
          <a:bodyPr/>
          <a:lstStyle/>
          <a:p>
            <a:r>
              <a:rPr lang="en-US" dirty="0">
                <a:solidFill>
                  <a:schemeClr val="tx1"/>
                </a:solidFill>
              </a:rPr>
              <a:t>Clinical Latency</a:t>
            </a:r>
          </a:p>
          <a:p>
            <a:pPr lvl="1"/>
            <a:r>
              <a:rPr lang="en-US" dirty="0">
                <a:solidFill>
                  <a:schemeClr val="tx1"/>
                </a:solidFill>
              </a:rPr>
              <a:t>Virus is replicating at low levels</a:t>
            </a:r>
          </a:p>
          <a:p>
            <a:pPr lvl="1"/>
            <a:r>
              <a:rPr lang="en-US" dirty="0">
                <a:solidFill>
                  <a:schemeClr val="tx1"/>
                </a:solidFill>
              </a:rPr>
              <a:t>CD4 cells are maintained at a healthy level</a:t>
            </a:r>
          </a:p>
          <a:p>
            <a:pPr lvl="1"/>
            <a:r>
              <a:rPr lang="en-US" dirty="0">
                <a:solidFill>
                  <a:schemeClr val="tx1"/>
                </a:solidFill>
              </a:rPr>
              <a:t>Virus is transmittable</a:t>
            </a:r>
          </a:p>
          <a:p>
            <a:pPr lvl="1"/>
            <a:r>
              <a:rPr lang="en-US" dirty="0">
                <a:solidFill>
                  <a:schemeClr val="tx1"/>
                </a:solidFill>
              </a:rPr>
              <a:t>This period may last for several years</a:t>
            </a:r>
          </a:p>
          <a:p>
            <a:endParaRPr lang="en-US" dirty="0"/>
          </a:p>
        </p:txBody>
      </p:sp>
      <p:pic>
        <p:nvPicPr>
          <p:cNvPr id="14338" name="Picture 2" descr="C:\Documents and Settings\phillijm\Local Settings\Temporary Internet Files\Content.IE5\AU3LKRQ0\MP900448609[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87183" y="1676400"/>
            <a:ext cx="21336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4059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74776"/>
            <a:ext cx="8153400" cy="990600"/>
          </a:xfrm>
        </p:spPr>
        <p:txBody>
          <a:bodyPr/>
          <a:lstStyle/>
          <a:p>
            <a:r>
              <a:rPr lang="en-US" dirty="0" smtClean="0"/>
              <a:t>Clinical Progression</a:t>
            </a:r>
            <a:endParaRPr lang="en-US" dirty="0"/>
          </a:p>
        </p:txBody>
      </p:sp>
      <p:sp>
        <p:nvSpPr>
          <p:cNvPr id="3" name="Content Placeholder 2"/>
          <p:cNvSpPr>
            <a:spLocks noGrp="1"/>
          </p:cNvSpPr>
          <p:nvPr>
            <p:ph sz="quarter" idx="1"/>
          </p:nvPr>
        </p:nvSpPr>
        <p:spPr/>
        <p:txBody>
          <a:bodyPr>
            <a:normAutofit/>
          </a:bodyPr>
          <a:lstStyle/>
          <a:p>
            <a:r>
              <a:rPr lang="en-US" dirty="0">
                <a:solidFill>
                  <a:schemeClr val="tx1"/>
                </a:solidFill>
              </a:rPr>
              <a:t>Clinical symptoms will begin to develop at the end of this period as CD4 count falls and viral load increases.  </a:t>
            </a:r>
          </a:p>
          <a:p>
            <a:r>
              <a:rPr lang="en-US" dirty="0">
                <a:solidFill>
                  <a:schemeClr val="tx1"/>
                </a:solidFill>
              </a:rPr>
              <a:t>May include </a:t>
            </a:r>
          </a:p>
          <a:p>
            <a:pPr lvl="1"/>
            <a:r>
              <a:rPr lang="en-US" dirty="0">
                <a:solidFill>
                  <a:schemeClr val="tx1"/>
                </a:solidFill>
              </a:rPr>
              <a:t>Bacillary </a:t>
            </a:r>
            <a:r>
              <a:rPr lang="en-US" dirty="0" err="1">
                <a:solidFill>
                  <a:schemeClr val="tx1"/>
                </a:solidFill>
              </a:rPr>
              <a:t>angiomatosis</a:t>
            </a:r>
            <a:r>
              <a:rPr lang="en-US" dirty="0">
                <a:solidFill>
                  <a:schemeClr val="tx1"/>
                </a:solidFill>
              </a:rPr>
              <a:t> (lesion on skin caused by infection with gram negative organism</a:t>
            </a:r>
          </a:p>
          <a:p>
            <a:pPr lvl="1"/>
            <a:r>
              <a:rPr lang="en-US" dirty="0">
                <a:solidFill>
                  <a:schemeClr val="tx1"/>
                </a:solidFill>
              </a:rPr>
              <a:t>Persistent or resistant </a:t>
            </a:r>
            <a:r>
              <a:rPr lang="en-US" dirty="0" err="1">
                <a:solidFill>
                  <a:schemeClr val="tx1"/>
                </a:solidFill>
              </a:rPr>
              <a:t>vulvovaginal</a:t>
            </a:r>
            <a:r>
              <a:rPr lang="en-US" dirty="0">
                <a:solidFill>
                  <a:schemeClr val="tx1"/>
                </a:solidFill>
              </a:rPr>
              <a:t> candidiasis</a:t>
            </a:r>
          </a:p>
          <a:p>
            <a:pPr lvl="1"/>
            <a:r>
              <a:rPr lang="en-US" dirty="0">
                <a:solidFill>
                  <a:schemeClr val="tx1"/>
                </a:solidFill>
              </a:rPr>
              <a:t>PID </a:t>
            </a:r>
          </a:p>
          <a:p>
            <a:pPr lvl="1"/>
            <a:r>
              <a:rPr lang="en-US" dirty="0">
                <a:solidFill>
                  <a:schemeClr val="tx1"/>
                </a:solidFill>
              </a:rPr>
              <a:t>Cervical Dysplasia</a:t>
            </a:r>
          </a:p>
          <a:p>
            <a:pPr lvl="1"/>
            <a:r>
              <a:rPr lang="en-US" dirty="0">
                <a:solidFill>
                  <a:schemeClr val="tx1"/>
                </a:solidFill>
              </a:rPr>
              <a:t>Hairy leukoplakia</a:t>
            </a:r>
          </a:p>
          <a:p>
            <a:pPr lvl="1"/>
            <a:r>
              <a:rPr lang="en-US" dirty="0">
                <a:solidFill>
                  <a:schemeClr val="tx1"/>
                </a:solidFill>
              </a:rPr>
              <a:t>Herpes Zoster</a:t>
            </a:r>
          </a:p>
          <a:p>
            <a:pPr lvl="1"/>
            <a:r>
              <a:rPr lang="en-US" dirty="0">
                <a:solidFill>
                  <a:schemeClr val="tx1"/>
                </a:solidFill>
              </a:rPr>
              <a:t>Fever or diarrhea lasting longer than one month</a:t>
            </a:r>
          </a:p>
          <a:p>
            <a:endParaRPr lang="en-US" dirty="0"/>
          </a:p>
        </p:txBody>
      </p:sp>
    </p:spTree>
    <p:custDataLst>
      <p:tags r:id="rId1"/>
    </p:custDataLst>
    <p:extLst>
      <p:ext uri="{BB962C8B-B14F-4D97-AF65-F5344CB8AC3E}">
        <p14:creationId xmlns:p14="http://schemas.microsoft.com/office/powerpoint/2010/main" val="3852292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12160"/>
            <a:ext cx="8153400" cy="990600"/>
          </a:xfrm>
        </p:spPr>
        <p:txBody>
          <a:bodyPr>
            <a:normAutofit/>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solidFill>
                  <a:schemeClr val="tx1"/>
                </a:solidFill>
              </a:rPr>
              <a:t>Describe two ways HIV can be transmitted</a:t>
            </a:r>
          </a:p>
          <a:p>
            <a:r>
              <a:rPr lang="en-US" dirty="0" smtClean="0">
                <a:solidFill>
                  <a:schemeClr val="tx1"/>
                </a:solidFill>
              </a:rPr>
              <a:t>Identify two laboratory tests used to assess HIV disease</a:t>
            </a:r>
          </a:p>
          <a:p>
            <a:r>
              <a:rPr lang="en-US" dirty="0" smtClean="0">
                <a:solidFill>
                  <a:schemeClr val="tx1"/>
                </a:solidFill>
              </a:rPr>
              <a:t>Describe the clinical progression of HIV</a:t>
            </a:r>
          </a:p>
          <a:p>
            <a:r>
              <a:rPr lang="en-US" dirty="0" smtClean="0">
                <a:solidFill>
                  <a:schemeClr val="tx1"/>
                </a:solidFill>
              </a:rPr>
              <a:t>Discuss the purpose of antiretroviral treatment</a:t>
            </a:r>
            <a:endParaRPr lang="en-US" dirty="0">
              <a:solidFill>
                <a:schemeClr val="tx1"/>
              </a:solidFill>
            </a:endParaRPr>
          </a:p>
        </p:txBody>
      </p:sp>
    </p:spTree>
    <p:custDataLst>
      <p:tags r:id="rId1"/>
    </p:custDataLst>
    <p:extLst>
      <p:ext uri="{BB962C8B-B14F-4D97-AF65-F5344CB8AC3E}">
        <p14:creationId xmlns:p14="http://schemas.microsoft.com/office/powerpoint/2010/main" val="3271447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45112"/>
            <a:ext cx="8153400" cy="990600"/>
          </a:xfrm>
        </p:spPr>
        <p:txBody>
          <a:bodyPr/>
          <a:lstStyle/>
          <a:p>
            <a:r>
              <a:rPr lang="en-US" dirty="0" smtClean="0"/>
              <a:t>AIDS</a:t>
            </a:r>
            <a:endParaRPr lang="en-US" dirty="0"/>
          </a:p>
        </p:txBody>
      </p:sp>
      <p:sp>
        <p:nvSpPr>
          <p:cNvPr id="3" name="Content Placeholder 2"/>
          <p:cNvSpPr>
            <a:spLocks noGrp="1"/>
          </p:cNvSpPr>
          <p:nvPr>
            <p:ph sz="quarter" idx="1"/>
          </p:nvPr>
        </p:nvSpPr>
        <p:spPr/>
        <p:txBody>
          <a:bodyPr>
            <a:normAutofit/>
          </a:bodyPr>
          <a:lstStyle/>
          <a:p>
            <a:r>
              <a:rPr lang="en-US" dirty="0">
                <a:solidFill>
                  <a:schemeClr val="tx1"/>
                </a:solidFill>
              </a:rPr>
              <a:t>AIDS is characterized by certain infections that take advantage of the body’s weakened immune system. </a:t>
            </a:r>
          </a:p>
          <a:p>
            <a:r>
              <a:rPr lang="en-US" dirty="0">
                <a:solidFill>
                  <a:schemeClr val="tx1"/>
                </a:solidFill>
              </a:rPr>
              <a:t>A diagnosis of AIDS is made when an HIV positive patient has a CD4 count of less that 200 or 14% or the patient is diagnosed with an AIDS defining condition</a:t>
            </a:r>
          </a:p>
          <a:p>
            <a:r>
              <a:rPr lang="en-US" dirty="0">
                <a:solidFill>
                  <a:schemeClr val="tx1"/>
                </a:solidFill>
              </a:rPr>
              <a:t>Progression from initial infection with HIV to advanced HIV/AIDS varies among people and can take several months to up to 10 years or more.</a:t>
            </a:r>
          </a:p>
          <a:p>
            <a:endParaRPr lang="en-US" dirty="0"/>
          </a:p>
        </p:txBody>
      </p:sp>
      <p:pic>
        <p:nvPicPr>
          <p:cNvPr id="15362" name="Picture 2" descr="C:\Documents and Settings\phillijm\Local Settings\Temporary Internet Files\Content.IE5\44XPWIN7\MC90043269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392" y="43053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7350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65984"/>
            <a:ext cx="8153400" cy="990600"/>
          </a:xfrm>
        </p:spPr>
        <p:txBody>
          <a:bodyPr/>
          <a:lstStyle/>
          <a:p>
            <a:r>
              <a:rPr lang="en-US" dirty="0" smtClean="0"/>
              <a:t>Opportunistic Infections</a:t>
            </a:r>
            <a:endParaRPr lang="en-US" dirty="0"/>
          </a:p>
        </p:txBody>
      </p:sp>
      <p:sp>
        <p:nvSpPr>
          <p:cNvPr id="3" name="Content Placeholder 2"/>
          <p:cNvSpPr>
            <a:spLocks noGrp="1"/>
          </p:cNvSpPr>
          <p:nvPr>
            <p:ph sz="quarter" idx="1"/>
          </p:nvPr>
        </p:nvSpPr>
        <p:spPr/>
        <p:txBody>
          <a:bodyPr/>
          <a:lstStyle/>
          <a:p>
            <a:pPr marL="274320" lvl="0" indent="-274320">
              <a:spcBef>
                <a:spcPct val="20000"/>
              </a:spcBef>
              <a:buSzTx/>
              <a:buFont typeface="Arial" pitchFamily="34" charset="0"/>
              <a:buChar char="•"/>
            </a:pPr>
            <a:r>
              <a:rPr lang="en-US" sz="2200" dirty="0">
                <a:solidFill>
                  <a:schemeClr val="tx1"/>
                </a:solidFill>
              </a:rPr>
              <a:t>Opportunistic infections are infections that take advantage of a weakened immune system to cause more frequent or severe illness</a:t>
            </a:r>
          </a:p>
          <a:p>
            <a:pPr marL="594360" lvl="1">
              <a:spcBef>
                <a:spcPct val="20000"/>
              </a:spcBef>
              <a:buSzTx/>
              <a:buFont typeface="Arial" pitchFamily="34" charset="0"/>
              <a:buChar char="•"/>
            </a:pPr>
            <a:r>
              <a:rPr lang="en-US" sz="2000" dirty="0">
                <a:solidFill>
                  <a:schemeClr val="tx1"/>
                </a:solidFill>
              </a:rPr>
              <a:t>CDC identifies 29 infections</a:t>
            </a:r>
          </a:p>
          <a:p>
            <a:pPr marL="594360" lvl="1">
              <a:spcBef>
                <a:spcPct val="20000"/>
              </a:spcBef>
              <a:buSzTx/>
              <a:buFont typeface="Arial" pitchFamily="34" charset="0"/>
              <a:buChar char="•"/>
            </a:pPr>
            <a:r>
              <a:rPr lang="en-US" sz="2000" dirty="0">
                <a:solidFill>
                  <a:schemeClr val="tx1"/>
                </a:solidFill>
              </a:rPr>
              <a:t>Prophylactic drugs may be given to prevent illness for some conditions</a:t>
            </a:r>
          </a:p>
          <a:p>
            <a:pPr marL="594360" lvl="1">
              <a:spcBef>
                <a:spcPct val="20000"/>
              </a:spcBef>
              <a:buSzTx/>
              <a:buFont typeface="Arial" pitchFamily="34" charset="0"/>
              <a:buChar char="•"/>
            </a:pPr>
            <a:r>
              <a:rPr lang="en-US" sz="2000" dirty="0">
                <a:solidFill>
                  <a:schemeClr val="tx1"/>
                </a:solidFill>
              </a:rPr>
              <a:t>Other clinical options include</a:t>
            </a:r>
          </a:p>
          <a:p>
            <a:pPr marL="868680" lvl="2">
              <a:spcBef>
                <a:spcPct val="20000"/>
              </a:spcBef>
              <a:buSzTx/>
              <a:buFont typeface="Arial" pitchFamily="34" charset="0"/>
              <a:buChar char="•"/>
            </a:pPr>
            <a:r>
              <a:rPr lang="en-US" sz="1900" dirty="0">
                <a:solidFill>
                  <a:schemeClr val="tx1"/>
                </a:solidFill>
              </a:rPr>
              <a:t>Effective ART</a:t>
            </a:r>
          </a:p>
          <a:p>
            <a:pPr marL="868680" lvl="2">
              <a:spcBef>
                <a:spcPct val="20000"/>
              </a:spcBef>
              <a:buSzTx/>
              <a:buFont typeface="Arial" pitchFamily="34" charset="0"/>
              <a:buChar char="•"/>
            </a:pPr>
            <a:r>
              <a:rPr lang="en-US" sz="1900" dirty="0">
                <a:solidFill>
                  <a:schemeClr val="tx1"/>
                </a:solidFill>
              </a:rPr>
              <a:t>Vaccination</a:t>
            </a:r>
          </a:p>
          <a:p>
            <a:pPr marL="868680" lvl="2">
              <a:spcBef>
                <a:spcPct val="20000"/>
              </a:spcBef>
              <a:buSzTx/>
              <a:buFont typeface="Arial" pitchFamily="34" charset="0"/>
              <a:buChar char="•"/>
            </a:pPr>
            <a:r>
              <a:rPr lang="en-US" sz="1900" dirty="0">
                <a:solidFill>
                  <a:schemeClr val="tx1"/>
                </a:solidFill>
              </a:rPr>
              <a:t>Avoiding exposure to certain pathogens</a:t>
            </a:r>
          </a:p>
          <a:p>
            <a:pPr marL="868680" lvl="2">
              <a:spcBef>
                <a:spcPct val="20000"/>
              </a:spcBef>
              <a:buSzTx/>
              <a:buFont typeface="Arial" pitchFamily="34" charset="0"/>
              <a:buChar char="•"/>
            </a:pPr>
            <a:r>
              <a:rPr lang="en-US" sz="1900" dirty="0">
                <a:solidFill>
                  <a:schemeClr val="tx1"/>
                </a:solidFill>
              </a:rPr>
              <a:t>Disease treatment</a:t>
            </a:r>
          </a:p>
          <a:p>
            <a:pPr marL="868680" lvl="2">
              <a:spcBef>
                <a:spcPct val="20000"/>
              </a:spcBef>
              <a:buSzTx/>
              <a:buFont typeface="Arial" pitchFamily="34" charset="0"/>
              <a:buChar char="•"/>
            </a:pPr>
            <a:r>
              <a:rPr lang="en-US" sz="1900" dirty="0">
                <a:solidFill>
                  <a:schemeClr val="tx1"/>
                </a:solidFill>
              </a:rPr>
              <a:t>Preventing disease recurrence (secondary prophylaxis or chronic maintenance therapy)</a:t>
            </a:r>
          </a:p>
          <a:p>
            <a:endParaRPr lang="en-US" dirty="0"/>
          </a:p>
        </p:txBody>
      </p:sp>
    </p:spTree>
    <p:custDataLst>
      <p:tags r:id="rId1"/>
    </p:custDataLst>
    <p:extLst>
      <p:ext uri="{BB962C8B-B14F-4D97-AF65-F5344CB8AC3E}">
        <p14:creationId xmlns:p14="http://schemas.microsoft.com/office/powerpoint/2010/main" val="649624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192"/>
            <a:ext cx="8153400" cy="990600"/>
          </a:xfrm>
        </p:spPr>
        <p:txBody>
          <a:bodyPr/>
          <a:lstStyle/>
          <a:p>
            <a:r>
              <a:rPr lang="en-US" dirty="0" smtClean="0"/>
              <a:t>Clinical Progression</a:t>
            </a:r>
            <a:endParaRPr lang="en-US" dirty="0"/>
          </a:p>
        </p:txBody>
      </p:sp>
      <p:pic>
        <p:nvPicPr>
          <p:cNvPr id="5" name="Picture 5" descr="5-10yr_symptoms"/>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1" y="1600200"/>
            <a:ext cx="9144000" cy="453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72995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74776"/>
            <a:ext cx="8153400" cy="990600"/>
          </a:xfrm>
        </p:spPr>
        <p:txBody>
          <a:bodyPr/>
          <a:lstStyle/>
          <a:p>
            <a:r>
              <a:rPr lang="en-US" dirty="0" smtClean="0"/>
              <a:t>What can we do?</a:t>
            </a:r>
            <a:endParaRPr lang="en-US" dirty="0"/>
          </a:p>
        </p:txBody>
      </p:sp>
      <p:pic>
        <p:nvPicPr>
          <p:cNvPr id="11266" name="Picture 2"/>
          <p:cNvPicPr>
            <a:picLocks noGrp="1" noChangeAspect="1" noChangeArrowheads="1"/>
          </p:cNvPicPr>
          <p:nvPr>
            <p:ph sz="quarter" idx="1"/>
          </p:nvPr>
        </p:nvPicPr>
        <p:blipFill>
          <a:blip r:embed="rId4" cstate="email">
            <a:extLst>
              <a:ext uri="{28A0092B-C50C-407E-A947-70E740481C1C}">
                <a14:useLocalDpi xmlns:a14="http://schemas.microsoft.com/office/drawing/2010/main" val="0"/>
              </a:ext>
            </a:extLst>
          </a:blip>
          <a:srcRect/>
          <a:stretch>
            <a:fillRect/>
          </a:stretch>
        </p:blipFill>
        <p:spPr bwMode="auto">
          <a:xfrm>
            <a:off x="1536700" y="1600200"/>
            <a:ext cx="599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59083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80280"/>
            <a:ext cx="8153400" cy="990600"/>
          </a:xfrm>
        </p:spPr>
        <p:txBody>
          <a:bodyPr/>
          <a:lstStyle/>
          <a:p>
            <a:r>
              <a:rPr lang="en-US" dirty="0" smtClean="0"/>
              <a:t>Antiretroviral Therapy</a:t>
            </a:r>
            <a:endParaRPr lang="en-US" dirty="0"/>
          </a:p>
        </p:txBody>
      </p:sp>
      <p:sp>
        <p:nvSpPr>
          <p:cNvPr id="3" name="Content Placeholder 2"/>
          <p:cNvSpPr>
            <a:spLocks noGrp="1"/>
          </p:cNvSpPr>
          <p:nvPr>
            <p:ph sz="quarter" idx="1"/>
          </p:nvPr>
        </p:nvSpPr>
        <p:spPr/>
        <p:txBody>
          <a:bodyPr>
            <a:normAutofit/>
          </a:bodyPr>
          <a:lstStyle/>
          <a:p>
            <a:pPr>
              <a:buFont typeface="Arial" pitchFamily="34" charset="0"/>
              <a:buChar char="•"/>
            </a:pPr>
            <a:r>
              <a:rPr lang="en-US" dirty="0" smtClean="0">
                <a:solidFill>
                  <a:schemeClr val="tx1"/>
                </a:solidFill>
              </a:rPr>
              <a:t>Recommended for all HIV-positive people</a:t>
            </a:r>
          </a:p>
          <a:p>
            <a:pPr lvl="1">
              <a:buFont typeface="Arial" pitchFamily="34" charset="0"/>
              <a:buChar char="•"/>
            </a:pPr>
            <a:r>
              <a:rPr lang="en-US" dirty="0" smtClean="0">
                <a:solidFill>
                  <a:schemeClr val="tx1"/>
                </a:solidFill>
              </a:rPr>
              <a:t>To prevent disease progression</a:t>
            </a:r>
          </a:p>
          <a:p>
            <a:pPr lvl="1">
              <a:buFont typeface="Arial" pitchFamily="34" charset="0"/>
              <a:buChar char="•"/>
            </a:pPr>
            <a:r>
              <a:rPr lang="en-US" dirty="0" smtClean="0">
                <a:solidFill>
                  <a:schemeClr val="tx1"/>
                </a:solidFill>
              </a:rPr>
              <a:t>To prevent transmission of infections</a:t>
            </a:r>
          </a:p>
          <a:p>
            <a:pPr>
              <a:buFont typeface="Arial" pitchFamily="34" charset="0"/>
              <a:buChar char="•"/>
            </a:pPr>
            <a:r>
              <a:rPr lang="en-US" dirty="0" smtClean="0">
                <a:solidFill>
                  <a:schemeClr val="tx1"/>
                </a:solidFill>
              </a:rPr>
              <a:t>Strength of recommendation based on </a:t>
            </a:r>
          </a:p>
          <a:p>
            <a:pPr lvl="1">
              <a:buFont typeface="Arial" pitchFamily="34" charset="0"/>
              <a:buChar char="•"/>
            </a:pPr>
            <a:r>
              <a:rPr lang="en-US" dirty="0" smtClean="0">
                <a:solidFill>
                  <a:schemeClr val="tx1"/>
                </a:solidFill>
              </a:rPr>
              <a:t>CD4 count</a:t>
            </a:r>
          </a:p>
          <a:p>
            <a:pPr lvl="1">
              <a:buFont typeface="Arial" pitchFamily="34" charset="0"/>
              <a:buChar char="•"/>
            </a:pPr>
            <a:r>
              <a:rPr lang="en-US" dirty="0" smtClean="0">
                <a:solidFill>
                  <a:schemeClr val="tx1"/>
                </a:solidFill>
              </a:rPr>
              <a:t>Transmission risk</a:t>
            </a:r>
            <a:br>
              <a:rPr lang="en-US" dirty="0" smtClean="0">
                <a:solidFill>
                  <a:schemeClr val="tx1"/>
                </a:solidFill>
              </a:rPr>
            </a:br>
            <a:endParaRPr lang="en-US" dirty="0" smtClean="0">
              <a:solidFill>
                <a:schemeClr val="tx1"/>
              </a:solidFill>
            </a:endParaRPr>
          </a:p>
          <a:p>
            <a:pPr lvl="0">
              <a:spcBef>
                <a:spcPct val="20000"/>
              </a:spcBef>
              <a:buSzTx/>
              <a:buFont typeface="Arial" pitchFamily="34" charset="0"/>
              <a:buChar char="•"/>
            </a:pPr>
            <a:r>
              <a:rPr lang="en-US" sz="2600" dirty="0" smtClean="0">
                <a:solidFill>
                  <a:schemeClr val="tx1"/>
                </a:solidFill>
              </a:rPr>
              <a:t>See </a:t>
            </a:r>
            <a:r>
              <a:rPr lang="en-US" sz="2600" i="1" dirty="0" smtClean="0">
                <a:solidFill>
                  <a:schemeClr val="tx1"/>
                </a:solidFill>
              </a:rPr>
              <a:t>Guidelines </a:t>
            </a:r>
            <a:r>
              <a:rPr lang="en-US" sz="2600" i="1" dirty="0">
                <a:solidFill>
                  <a:schemeClr val="tx1"/>
                </a:solidFill>
              </a:rPr>
              <a:t>for the Use of Antiretroviral Agents in HIV-1 Infected Adults and Adolescents</a:t>
            </a:r>
            <a:r>
              <a:rPr lang="en-US" sz="2600" dirty="0">
                <a:solidFill>
                  <a:schemeClr val="tx1"/>
                </a:solidFill>
              </a:rPr>
              <a:t> available at </a:t>
            </a:r>
            <a:r>
              <a:rPr lang="en-US" sz="2600" dirty="0">
                <a:solidFill>
                  <a:schemeClr val="tx1"/>
                </a:solidFill>
                <a:hlinkClick r:id="rId4"/>
              </a:rPr>
              <a:t>http://www.aidsinfo.nih.gov</a:t>
            </a:r>
            <a:r>
              <a:rPr lang="en-US" sz="2600" dirty="0" smtClean="0">
                <a:solidFill>
                  <a:schemeClr val="tx1"/>
                </a:solidFill>
                <a:hlinkClick r:id="rId4"/>
              </a:rPr>
              <a:t>/</a:t>
            </a:r>
            <a:r>
              <a:rPr lang="en-US" sz="2600" dirty="0" smtClean="0">
                <a:solidFill>
                  <a:schemeClr val="tx1"/>
                </a:solidFill>
              </a:rPr>
              <a:t> for more info</a:t>
            </a:r>
            <a:endParaRPr lang="en-US" sz="2600" dirty="0">
              <a:solidFill>
                <a:schemeClr val="tx1"/>
              </a:solidFill>
            </a:endParaRPr>
          </a:p>
          <a:p>
            <a:pPr lvl="1"/>
            <a:endParaRPr lang="en-US" dirty="0"/>
          </a:p>
        </p:txBody>
      </p:sp>
    </p:spTree>
    <p:custDataLst>
      <p:tags r:id="rId1"/>
    </p:custDataLst>
    <p:extLst>
      <p:ext uri="{BB962C8B-B14F-4D97-AF65-F5344CB8AC3E}">
        <p14:creationId xmlns:p14="http://schemas.microsoft.com/office/powerpoint/2010/main" val="1986793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dirty="0" smtClean="0"/>
              <a:t>Confusing</a:t>
            </a:r>
            <a:r>
              <a:rPr lang="en-US" sz="4400" dirty="0" smtClean="0">
                <a:solidFill>
                  <a:schemeClr val="hlink"/>
                </a:solidFill>
                <a:latin typeface="Comic Sans MS" pitchFamily="66" charset="0"/>
              </a:rPr>
              <a:t> </a:t>
            </a:r>
            <a:r>
              <a:rPr lang="en-US" dirty="0" smtClean="0"/>
              <a:t>terminology?</a:t>
            </a:r>
            <a:endParaRPr lang="en-GB" dirty="0" smtClean="0"/>
          </a:p>
        </p:txBody>
      </p:sp>
      <p:sp>
        <p:nvSpPr>
          <p:cNvPr id="34819" name="Rectangle 3"/>
          <p:cNvSpPr>
            <a:spLocks noRot="1" noChangeArrowheads="1"/>
          </p:cNvSpPr>
          <p:nvPr/>
        </p:nvSpPr>
        <p:spPr bwMode="auto">
          <a:xfrm>
            <a:off x="474785" y="1844675"/>
            <a:ext cx="833510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ct val="20000"/>
              </a:spcBef>
              <a:buClr>
                <a:schemeClr val="tx1"/>
              </a:buClr>
              <a:buFont typeface="Arial" pitchFamily="34" charset="0"/>
              <a:buChar char="•"/>
            </a:pPr>
            <a:r>
              <a:rPr lang="en-US" sz="2800" dirty="0"/>
              <a:t>ART = </a:t>
            </a:r>
            <a:r>
              <a:rPr lang="en-US" sz="2800" u="sng" dirty="0" smtClean="0">
                <a:solidFill>
                  <a:schemeClr val="tx2"/>
                </a:solidFill>
              </a:rPr>
              <a:t>A</a:t>
            </a:r>
            <a:r>
              <a:rPr lang="en-US" sz="2800" dirty="0" smtClean="0"/>
              <a:t>nti </a:t>
            </a:r>
            <a:r>
              <a:rPr lang="en-US" sz="2800" u="sng" dirty="0" smtClean="0">
                <a:solidFill>
                  <a:schemeClr val="tx2"/>
                </a:solidFill>
              </a:rPr>
              <a:t>R</a:t>
            </a:r>
            <a:r>
              <a:rPr lang="en-US" sz="2800" dirty="0" smtClean="0"/>
              <a:t>etroviral  </a:t>
            </a:r>
            <a:r>
              <a:rPr lang="en-US" sz="2800" u="sng" dirty="0" smtClean="0">
                <a:solidFill>
                  <a:schemeClr val="tx2"/>
                </a:solidFill>
              </a:rPr>
              <a:t>T</a:t>
            </a:r>
            <a:r>
              <a:rPr lang="en-US" sz="2800" dirty="0" smtClean="0"/>
              <a:t>herapy</a:t>
            </a:r>
            <a:endParaRPr lang="en-US" sz="2800" dirty="0"/>
          </a:p>
          <a:p>
            <a:pPr marL="457200" indent="-457200">
              <a:spcBef>
                <a:spcPct val="20000"/>
              </a:spcBef>
              <a:buClr>
                <a:schemeClr val="tx1"/>
              </a:buClr>
              <a:buFont typeface="Arial" pitchFamily="34" charset="0"/>
              <a:buChar char="•"/>
            </a:pPr>
            <a:r>
              <a:rPr lang="en-US" sz="2800" dirty="0"/>
              <a:t>ARV = </a:t>
            </a:r>
            <a:r>
              <a:rPr lang="en-US" sz="2800" u="sng" dirty="0" smtClean="0">
                <a:solidFill>
                  <a:schemeClr val="tx2"/>
                </a:solidFill>
              </a:rPr>
              <a:t>A</a:t>
            </a:r>
            <a:r>
              <a:rPr lang="en-US" sz="2800" dirty="0" smtClean="0"/>
              <a:t>nti </a:t>
            </a:r>
            <a:r>
              <a:rPr lang="en-US" sz="2800" u="sng" dirty="0" smtClean="0">
                <a:solidFill>
                  <a:schemeClr val="tx2"/>
                </a:solidFill>
              </a:rPr>
              <a:t>R</a:t>
            </a:r>
            <a:r>
              <a:rPr lang="en-US" sz="2800" dirty="0" smtClean="0"/>
              <a:t>etro </a:t>
            </a:r>
            <a:r>
              <a:rPr lang="en-US" sz="2800" u="sng" dirty="0" err="1" smtClean="0">
                <a:solidFill>
                  <a:schemeClr val="tx2"/>
                </a:solidFill>
              </a:rPr>
              <a:t>V</a:t>
            </a:r>
            <a:r>
              <a:rPr lang="en-US" sz="2800" dirty="0" err="1" smtClean="0"/>
              <a:t>irals</a:t>
            </a:r>
            <a:endParaRPr lang="en-US" sz="2800" dirty="0"/>
          </a:p>
          <a:p>
            <a:pPr marL="457200" indent="-457200">
              <a:spcBef>
                <a:spcPct val="20000"/>
              </a:spcBef>
              <a:buClr>
                <a:schemeClr val="tx1"/>
              </a:buClr>
              <a:buFont typeface="Arial" pitchFamily="34" charset="0"/>
              <a:buChar char="•"/>
            </a:pPr>
            <a:r>
              <a:rPr lang="en-US" sz="2800" dirty="0"/>
              <a:t>HAART = </a:t>
            </a:r>
            <a:r>
              <a:rPr lang="en-US" sz="2800" u="sng" dirty="0" smtClean="0">
                <a:solidFill>
                  <a:schemeClr val="tx2"/>
                </a:solidFill>
              </a:rPr>
              <a:t>H</a:t>
            </a:r>
            <a:r>
              <a:rPr lang="en-US" sz="2800" dirty="0" smtClean="0">
                <a:solidFill>
                  <a:schemeClr val="tx2"/>
                </a:solidFill>
              </a:rPr>
              <a:t>i</a:t>
            </a:r>
            <a:r>
              <a:rPr lang="en-US" sz="2800" dirty="0" smtClean="0"/>
              <a:t>ghly </a:t>
            </a:r>
            <a:r>
              <a:rPr lang="en-US" sz="2800" u="sng" dirty="0">
                <a:solidFill>
                  <a:schemeClr val="tx2"/>
                </a:solidFill>
              </a:rPr>
              <a:t>A</a:t>
            </a:r>
            <a:r>
              <a:rPr lang="en-US" sz="2800" dirty="0"/>
              <a:t>ctive </a:t>
            </a:r>
            <a:r>
              <a:rPr lang="en-US" sz="2800" u="sng" dirty="0" smtClean="0">
                <a:solidFill>
                  <a:schemeClr val="tx2"/>
                </a:solidFill>
              </a:rPr>
              <a:t>A</a:t>
            </a:r>
            <a:r>
              <a:rPr lang="en-US" sz="2800" dirty="0" smtClean="0"/>
              <a:t>nti </a:t>
            </a:r>
            <a:r>
              <a:rPr lang="en-US" sz="2800" u="sng" dirty="0" smtClean="0">
                <a:solidFill>
                  <a:schemeClr val="tx2"/>
                </a:solidFill>
              </a:rPr>
              <a:t>R</a:t>
            </a:r>
            <a:r>
              <a:rPr lang="en-US" sz="2800" dirty="0" smtClean="0"/>
              <a:t>etroviral </a:t>
            </a:r>
            <a:r>
              <a:rPr lang="en-US" sz="2800" dirty="0"/>
              <a:t>			</a:t>
            </a:r>
            <a:r>
              <a:rPr lang="en-US" sz="2800" u="sng" dirty="0">
                <a:solidFill>
                  <a:schemeClr val="tx2"/>
                </a:solidFill>
              </a:rPr>
              <a:t>T</a:t>
            </a:r>
            <a:r>
              <a:rPr lang="en-US" sz="2800" dirty="0"/>
              <a:t>herapy</a:t>
            </a:r>
          </a:p>
          <a:p>
            <a:pPr marL="457200" indent="-457200">
              <a:spcBef>
                <a:spcPct val="20000"/>
              </a:spcBef>
              <a:buClr>
                <a:schemeClr val="tx1"/>
              </a:buClr>
              <a:buFont typeface="Arial" pitchFamily="34" charset="0"/>
              <a:buChar char="•"/>
            </a:pPr>
            <a:r>
              <a:rPr lang="en-US" sz="2800" dirty="0"/>
              <a:t>Triple Therapy = Three Antiretrovirals</a:t>
            </a:r>
          </a:p>
          <a:p>
            <a:pPr marL="457200" indent="-457200">
              <a:spcBef>
                <a:spcPct val="20000"/>
              </a:spcBef>
              <a:buClr>
                <a:schemeClr val="tx1"/>
              </a:buClr>
              <a:buFont typeface="Arial" pitchFamily="34" charset="0"/>
              <a:buChar char="•"/>
            </a:pPr>
            <a:r>
              <a:rPr lang="en-US" sz="2800" dirty="0"/>
              <a:t>“The Cocktail”</a:t>
            </a:r>
          </a:p>
          <a:p>
            <a:pPr marL="342900" indent="-342900">
              <a:spcBef>
                <a:spcPct val="20000"/>
              </a:spcBef>
              <a:buClr>
                <a:schemeClr val="tx2"/>
              </a:buClr>
              <a:buFont typeface="Wingdings" pitchFamily="2" charset="2"/>
              <a:buNone/>
            </a:pPr>
            <a:endParaRPr lang="en-US" sz="2800" dirty="0"/>
          </a:p>
        </p:txBody>
      </p:sp>
    </p:spTree>
    <p:custDataLst>
      <p:tags r:id="rId1"/>
    </p:custDataLst>
    <p:extLst>
      <p:ext uri="{BB962C8B-B14F-4D97-AF65-F5344CB8AC3E}">
        <p14:creationId xmlns:p14="http://schemas.microsoft.com/office/powerpoint/2010/main" val="40597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GB" dirty="0" smtClean="0"/>
              <a:t>Basic Facts about ARVs</a:t>
            </a:r>
            <a:endParaRPr lang="en-US" dirty="0" smtClean="0"/>
          </a:p>
        </p:txBody>
      </p:sp>
      <p:sp>
        <p:nvSpPr>
          <p:cNvPr id="35843" name="Rectangle 3"/>
          <p:cNvSpPr>
            <a:spLocks noGrp="1" noChangeArrowheads="1"/>
          </p:cNvSpPr>
          <p:nvPr>
            <p:ph idx="4294967295"/>
          </p:nvPr>
        </p:nvSpPr>
        <p:spPr>
          <a:xfrm>
            <a:off x="4495800" y="1752600"/>
            <a:ext cx="4648200" cy="4319588"/>
          </a:xfrm>
          <a:extLst>
            <a:ext uri="{91240B29-F687-4F45-9708-019B960494DF}">
              <a14:hiddenLine xmlns:a14="http://schemas.microsoft.com/office/drawing/2010/main" w="9525">
                <a:solidFill>
                  <a:srgbClr val="B3CEE9"/>
                </a:solidFill>
                <a:miter lim="800000"/>
                <a:headEnd/>
                <a:tailEnd/>
              </a14:hiddenLine>
            </a:ext>
          </a:extLst>
        </p:spPr>
        <p:txBody>
          <a:bodyPr/>
          <a:lstStyle/>
          <a:p>
            <a:pPr eaLnBrk="1" hangingPunct="1">
              <a:lnSpc>
                <a:spcPct val="90000"/>
              </a:lnSpc>
            </a:pPr>
            <a:r>
              <a:rPr lang="en-GB" sz="2600" dirty="0" smtClean="0">
                <a:solidFill>
                  <a:schemeClr val="tx1"/>
                </a:solidFill>
              </a:rPr>
              <a:t>Always use 3 or more different ARV medications for therapy.</a:t>
            </a:r>
          </a:p>
          <a:p>
            <a:pPr eaLnBrk="1" hangingPunct="1">
              <a:lnSpc>
                <a:spcPct val="90000"/>
              </a:lnSpc>
            </a:pPr>
            <a:r>
              <a:rPr lang="en-GB" sz="2600" dirty="0" smtClean="0">
                <a:solidFill>
                  <a:schemeClr val="tx1"/>
                </a:solidFill>
              </a:rPr>
              <a:t>Regimen should be selected by an experienced HCW. </a:t>
            </a:r>
          </a:p>
          <a:p>
            <a:pPr eaLnBrk="1" hangingPunct="1">
              <a:lnSpc>
                <a:spcPct val="90000"/>
              </a:lnSpc>
            </a:pPr>
            <a:r>
              <a:rPr lang="en-GB" sz="2600" dirty="0" smtClean="0">
                <a:solidFill>
                  <a:schemeClr val="tx1"/>
                </a:solidFill>
              </a:rPr>
              <a:t>Other medications interact with ARVs.</a:t>
            </a:r>
            <a:endParaRPr lang="en-US" sz="2600" dirty="0" smtClean="0">
              <a:solidFill>
                <a:schemeClr val="tx1"/>
              </a:solidFill>
            </a:endParaRPr>
          </a:p>
        </p:txBody>
      </p:sp>
      <p:pic>
        <p:nvPicPr>
          <p:cNvPr id="35844" name="Picture 4" descr="20021017_dru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745376"/>
            <a:ext cx="3124200" cy="178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ChangeArrowheads="1"/>
          </p:cNvSpPr>
          <p:nvPr/>
        </p:nvSpPr>
        <p:spPr bwMode="auto">
          <a:xfrm>
            <a:off x="250825" y="1844675"/>
            <a:ext cx="41148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B3CEE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57200" indent="-457200">
              <a:lnSpc>
                <a:spcPct val="90000"/>
              </a:lnSpc>
              <a:spcBef>
                <a:spcPct val="20000"/>
              </a:spcBef>
              <a:buFont typeface="Arial" pitchFamily="34" charset="0"/>
              <a:buChar char="•"/>
            </a:pPr>
            <a:r>
              <a:rPr lang="en-GB" sz="2600" dirty="0"/>
              <a:t>ARVs are divided into </a:t>
            </a:r>
            <a:r>
              <a:rPr lang="en-GB" sz="2600" dirty="0" smtClean="0"/>
              <a:t>classes</a:t>
            </a:r>
            <a:r>
              <a:rPr lang="en-GB" sz="2600" dirty="0"/>
              <a:t>, e</a:t>
            </a:r>
            <a:r>
              <a:rPr lang="en-US" sz="2600" dirty="0"/>
              <a:t>ach of which attacks HIV in a different way.</a:t>
            </a:r>
          </a:p>
          <a:p>
            <a:pPr marL="457200" indent="-457200">
              <a:lnSpc>
                <a:spcPct val="90000"/>
              </a:lnSpc>
              <a:spcBef>
                <a:spcPct val="20000"/>
              </a:spcBef>
              <a:buFont typeface="Arial" pitchFamily="34" charset="0"/>
              <a:buChar char="•"/>
            </a:pPr>
            <a:r>
              <a:rPr lang="en-US" sz="2600" dirty="0"/>
              <a:t>New classes becoming available through clinical trials.</a:t>
            </a:r>
          </a:p>
        </p:txBody>
      </p:sp>
    </p:spTree>
    <p:custDataLst>
      <p:tags r:id="rId1"/>
    </p:custDataLst>
    <p:extLst>
      <p:ext uri="{BB962C8B-B14F-4D97-AF65-F5344CB8AC3E}">
        <p14:creationId xmlns:p14="http://schemas.microsoft.com/office/powerpoint/2010/main" val="237559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fade">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US" dirty="0" smtClean="0"/>
              <a:t>HIV as a Chronic Disease</a:t>
            </a:r>
            <a:endParaRPr lang="en-GB" dirty="0" smtClean="0"/>
          </a:p>
        </p:txBody>
      </p:sp>
      <p:sp>
        <p:nvSpPr>
          <p:cNvPr id="37891" name="Rectangle 3"/>
          <p:cNvSpPr>
            <a:spLocks noGrp="1" noChangeArrowheads="1"/>
          </p:cNvSpPr>
          <p:nvPr>
            <p:ph idx="4294967295"/>
          </p:nvPr>
        </p:nvSpPr>
        <p:spPr>
          <a:xfrm>
            <a:off x="0" y="1700213"/>
            <a:ext cx="7772400" cy="4392612"/>
          </a:xfrm>
        </p:spPr>
        <p:txBody>
          <a:bodyPr/>
          <a:lstStyle/>
          <a:p>
            <a:pPr eaLnBrk="1" hangingPunct="1">
              <a:lnSpc>
                <a:spcPct val="90000"/>
              </a:lnSpc>
              <a:buFont typeface="Wingdings" pitchFamily="2" charset="2"/>
              <a:buNone/>
            </a:pPr>
            <a:endParaRPr lang="en-US" dirty="0" smtClean="0">
              <a:solidFill>
                <a:schemeClr val="tx1"/>
              </a:solidFill>
              <a:latin typeface="Comic Sans MS" pitchFamily="66" charset="0"/>
            </a:endParaRPr>
          </a:p>
          <a:p>
            <a:pPr algn="ctr" eaLnBrk="1" hangingPunct="1">
              <a:lnSpc>
                <a:spcPct val="90000"/>
              </a:lnSpc>
              <a:buFont typeface="Wingdings" pitchFamily="2" charset="2"/>
              <a:buNone/>
            </a:pPr>
            <a:r>
              <a:rPr lang="en-US" dirty="0" smtClean="0">
                <a:solidFill>
                  <a:schemeClr val="tx1"/>
                </a:solidFill>
              </a:rPr>
              <a:t>ARVs change HIV from a terminal (fatal) disease to a “chronic disease”</a:t>
            </a:r>
          </a:p>
          <a:p>
            <a:pPr eaLnBrk="1" hangingPunct="1">
              <a:lnSpc>
                <a:spcPct val="90000"/>
              </a:lnSpc>
              <a:buFont typeface="Wingdings" pitchFamily="2" charset="2"/>
              <a:buNone/>
            </a:pPr>
            <a:endParaRPr lang="en-US" dirty="0" smtClean="0">
              <a:solidFill>
                <a:schemeClr val="tx1"/>
              </a:solidFill>
            </a:endParaRPr>
          </a:p>
          <a:p>
            <a:pPr eaLnBrk="1" hangingPunct="1">
              <a:lnSpc>
                <a:spcPct val="90000"/>
              </a:lnSpc>
              <a:buFont typeface="Wingdings" pitchFamily="2" charset="2"/>
              <a:buNone/>
            </a:pPr>
            <a:r>
              <a:rPr lang="en-US" sz="2800" dirty="0" smtClean="0">
                <a:solidFill>
                  <a:schemeClr val="tx1"/>
                </a:solidFill>
              </a:rPr>
              <a:t>Examples of chronic diseases:</a:t>
            </a:r>
          </a:p>
          <a:p>
            <a:pPr lvl="1">
              <a:lnSpc>
                <a:spcPct val="90000"/>
              </a:lnSpc>
              <a:buClr>
                <a:schemeClr val="tx1"/>
              </a:buClr>
            </a:pPr>
            <a:r>
              <a:rPr lang="en-US" sz="2500" dirty="0" smtClean="0">
                <a:solidFill>
                  <a:schemeClr val="tx1"/>
                </a:solidFill>
              </a:rPr>
              <a:t>Diabetes</a:t>
            </a:r>
          </a:p>
          <a:p>
            <a:pPr lvl="1">
              <a:lnSpc>
                <a:spcPct val="90000"/>
              </a:lnSpc>
              <a:buClr>
                <a:schemeClr val="tx1"/>
              </a:buClr>
            </a:pPr>
            <a:r>
              <a:rPr lang="en-US" sz="2500" dirty="0" smtClean="0">
                <a:solidFill>
                  <a:schemeClr val="tx1"/>
                </a:solidFill>
              </a:rPr>
              <a:t>High blood pressure</a:t>
            </a:r>
          </a:p>
          <a:p>
            <a:pPr lvl="1">
              <a:lnSpc>
                <a:spcPct val="90000"/>
              </a:lnSpc>
              <a:buClr>
                <a:schemeClr val="tx1"/>
              </a:buClr>
            </a:pPr>
            <a:r>
              <a:rPr lang="en-US" sz="2500" dirty="0" smtClean="0">
                <a:solidFill>
                  <a:schemeClr val="tx1"/>
                </a:solidFill>
              </a:rPr>
              <a:t>Asthma</a:t>
            </a:r>
          </a:p>
          <a:p>
            <a:pPr lvl="1">
              <a:lnSpc>
                <a:spcPct val="90000"/>
              </a:lnSpc>
              <a:buClr>
                <a:schemeClr val="tx1"/>
              </a:buClr>
            </a:pPr>
            <a:r>
              <a:rPr lang="en-US" sz="2500" dirty="0" smtClean="0">
                <a:solidFill>
                  <a:schemeClr val="tx1"/>
                </a:solidFill>
              </a:rPr>
              <a:t>Schizophrenia</a:t>
            </a:r>
            <a:endParaRPr lang="en-GB" sz="2500" dirty="0" smtClean="0">
              <a:solidFill>
                <a:schemeClr val="tx1"/>
              </a:solidFill>
            </a:endParaRPr>
          </a:p>
          <a:p>
            <a:pPr eaLnBrk="1" hangingPunct="1">
              <a:lnSpc>
                <a:spcPct val="90000"/>
              </a:lnSpc>
              <a:buFont typeface="Wingdings" pitchFamily="2" charset="2"/>
              <a:buNone/>
            </a:pPr>
            <a:endParaRPr lang="en-GB" sz="2800" dirty="0" smtClean="0">
              <a:solidFill>
                <a:schemeClr val="accent2"/>
              </a:solidFill>
            </a:endParaRPr>
          </a:p>
        </p:txBody>
      </p:sp>
      <p:pic>
        <p:nvPicPr>
          <p:cNvPr id="37892" name="Picture 4" descr="bd20095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7400" y="3352800"/>
            <a:ext cx="23622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2219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algn="ctr" eaLnBrk="1" hangingPunct="1"/>
            <a:r>
              <a:rPr lang="en-GB" dirty="0" smtClean="0"/>
              <a:t>Advantages of ARV Therapy</a:t>
            </a:r>
          </a:p>
        </p:txBody>
      </p:sp>
      <p:sp>
        <p:nvSpPr>
          <p:cNvPr id="38915" name="Rectangle 3"/>
          <p:cNvSpPr>
            <a:spLocks noGrp="1" noChangeArrowheads="1"/>
          </p:cNvSpPr>
          <p:nvPr>
            <p:ph type="body" sz="half" idx="4294967295"/>
          </p:nvPr>
        </p:nvSpPr>
        <p:spPr>
          <a:xfrm>
            <a:off x="0" y="2119313"/>
            <a:ext cx="3529013" cy="3741737"/>
          </a:xfrm>
        </p:spPr>
        <p:txBody>
          <a:bodyPr>
            <a:normAutofit/>
          </a:bodyPr>
          <a:lstStyle/>
          <a:p>
            <a:pPr eaLnBrk="1" hangingPunct="1">
              <a:spcBef>
                <a:spcPct val="40000"/>
              </a:spcBef>
            </a:pPr>
            <a:r>
              <a:rPr lang="en-GB" sz="3000" dirty="0" smtClean="0">
                <a:solidFill>
                  <a:schemeClr val="tx1"/>
                </a:solidFill>
              </a:rPr>
              <a:t>Improved patient health</a:t>
            </a:r>
          </a:p>
          <a:p>
            <a:pPr eaLnBrk="1" hangingPunct="1">
              <a:spcBef>
                <a:spcPct val="10000"/>
              </a:spcBef>
            </a:pPr>
            <a:r>
              <a:rPr lang="en-GB" sz="3000" dirty="0" smtClean="0">
                <a:solidFill>
                  <a:schemeClr val="tx1"/>
                </a:solidFill>
              </a:rPr>
              <a:t>Reduced illness </a:t>
            </a:r>
          </a:p>
          <a:p>
            <a:pPr eaLnBrk="1" hangingPunct="1">
              <a:spcBef>
                <a:spcPct val="10000"/>
              </a:spcBef>
            </a:pPr>
            <a:r>
              <a:rPr lang="en-GB" sz="3000" dirty="0" smtClean="0">
                <a:solidFill>
                  <a:schemeClr val="tx1"/>
                </a:solidFill>
              </a:rPr>
              <a:t>Reduced hospitalisations</a:t>
            </a:r>
          </a:p>
          <a:p>
            <a:pPr eaLnBrk="1" hangingPunct="1">
              <a:spcBef>
                <a:spcPct val="10000"/>
              </a:spcBef>
            </a:pPr>
            <a:r>
              <a:rPr lang="en-GB" sz="3000" dirty="0" smtClean="0">
                <a:solidFill>
                  <a:schemeClr val="tx1"/>
                </a:solidFill>
              </a:rPr>
              <a:t>Fewer deaths from AIDS</a:t>
            </a:r>
          </a:p>
        </p:txBody>
      </p:sp>
      <p:graphicFrame>
        <p:nvGraphicFramePr>
          <p:cNvPr id="38916" name="Object 4"/>
          <p:cNvGraphicFramePr>
            <a:graphicFrameLocks noGrp="1" noChangeAspect="1"/>
          </p:cNvGraphicFramePr>
          <p:nvPr>
            <p:ph sz="half" idx="4294967295"/>
          </p:nvPr>
        </p:nvGraphicFramePr>
        <p:xfrm>
          <a:off x="3963988" y="2449513"/>
          <a:ext cx="5180012" cy="2795587"/>
        </p:xfrm>
        <a:graphic>
          <a:graphicData uri="http://schemas.openxmlformats.org/presentationml/2006/ole">
            <mc:AlternateContent xmlns:mc="http://schemas.openxmlformats.org/markup-compatibility/2006">
              <mc:Choice xmlns:v="urn:schemas-microsoft-com:vml" Requires="v">
                <p:oleObj spid="_x0000_s1091" name="VISIO" r:id="rId5" imgW="6051251" imgH="3264991" progId="Visio.Drawing.6">
                  <p:embed/>
                </p:oleObj>
              </mc:Choice>
              <mc:Fallback>
                <p:oleObj name="VISIO" r:id="rId5" imgW="6051251" imgH="3264991"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3988" y="2449513"/>
                        <a:ext cx="5180012" cy="2795587"/>
                      </a:xfrm>
                      <a:prstGeom prst="rect">
                        <a:avLst/>
                      </a:prstGeom>
                      <a:solidFill>
                        <a:srgbClr val="D7E4D6"/>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16565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057400" y="521672"/>
            <a:ext cx="5491163" cy="1143000"/>
          </a:xfrm>
        </p:spPr>
        <p:txBody>
          <a:bodyPr>
            <a:normAutofit/>
          </a:bodyPr>
          <a:lstStyle/>
          <a:p>
            <a:pPr algn="ctr" eaLnBrk="1" hangingPunct="1"/>
            <a:r>
              <a:rPr lang="en-US" sz="4000" dirty="0" smtClean="0"/>
              <a:t>Goals of Treatment</a:t>
            </a:r>
          </a:p>
        </p:txBody>
      </p:sp>
      <p:sp>
        <p:nvSpPr>
          <p:cNvPr id="39939" name="Rectangle 3"/>
          <p:cNvSpPr>
            <a:spLocks noGrp="1" noChangeArrowheads="1"/>
          </p:cNvSpPr>
          <p:nvPr>
            <p:ph sz="half" idx="1"/>
          </p:nvPr>
        </p:nvSpPr>
        <p:spPr>
          <a:xfrm>
            <a:off x="304800" y="1752600"/>
            <a:ext cx="8305800" cy="3962400"/>
          </a:xfrm>
        </p:spPr>
        <p:txBody>
          <a:bodyPr>
            <a:normAutofit/>
          </a:bodyPr>
          <a:lstStyle/>
          <a:p>
            <a:pPr eaLnBrk="1" hangingPunct="1"/>
            <a:r>
              <a:rPr lang="en-US" sz="3200" dirty="0" smtClean="0">
                <a:solidFill>
                  <a:schemeClr val="tx1"/>
                </a:solidFill>
              </a:rPr>
              <a:t>Improve quality of life</a:t>
            </a:r>
          </a:p>
          <a:p>
            <a:pPr eaLnBrk="1" hangingPunct="1"/>
            <a:r>
              <a:rPr lang="en-US" sz="3200" dirty="0" smtClean="0">
                <a:solidFill>
                  <a:schemeClr val="tx1"/>
                </a:solidFill>
              </a:rPr>
              <a:t>Reduce HIV-related morbidity and mortality </a:t>
            </a:r>
          </a:p>
          <a:p>
            <a:pPr eaLnBrk="1" hangingPunct="1"/>
            <a:r>
              <a:rPr lang="en-US" sz="3200" dirty="0" smtClean="0">
                <a:solidFill>
                  <a:schemeClr val="tx1"/>
                </a:solidFill>
              </a:rPr>
              <a:t>Restore and/or preserve immunologic function</a:t>
            </a:r>
          </a:p>
          <a:p>
            <a:pPr eaLnBrk="1" hangingPunct="1"/>
            <a:r>
              <a:rPr lang="en-US" sz="3200" dirty="0" smtClean="0">
                <a:solidFill>
                  <a:schemeClr val="tx1"/>
                </a:solidFill>
              </a:rPr>
              <a:t>Maximally and durably suppress HIV viral load</a:t>
            </a:r>
          </a:p>
          <a:p>
            <a:pPr eaLnBrk="1" hangingPunct="1"/>
            <a:r>
              <a:rPr lang="en-US" sz="3200" dirty="0" smtClean="0">
                <a:solidFill>
                  <a:schemeClr val="tx1"/>
                </a:solidFill>
              </a:rPr>
              <a:t>Prevent HIV transmission</a:t>
            </a:r>
          </a:p>
          <a:p>
            <a:pPr eaLnBrk="1" hangingPunct="1"/>
            <a:endParaRPr lang="en-US" sz="3200" dirty="0" smtClean="0"/>
          </a:p>
        </p:txBody>
      </p:sp>
    </p:spTree>
    <p:custDataLst>
      <p:tags r:id="rId1"/>
    </p:custDataLst>
    <p:extLst>
      <p:ext uri="{BB962C8B-B14F-4D97-AF65-F5344CB8AC3E}">
        <p14:creationId xmlns:p14="http://schemas.microsoft.com/office/powerpoint/2010/main" val="295757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fade">
                                      <p:cBhvr>
                                        <p:cTn id="15" dur="500"/>
                                        <p:tgtEl>
                                          <p:spTgt spid="3993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939">
                                            <p:txEl>
                                              <p:pRg st="3" end="3"/>
                                            </p:txEl>
                                          </p:spTgt>
                                        </p:tgtEl>
                                        <p:attrNameLst>
                                          <p:attrName>style.visibility</p:attrName>
                                        </p:attrNameLst>
                                      </p:cBhvr>
                                      <p:to>
                                        <p:strVal val="visible"/>
                                      </p:to>
                                    </p:set>
                                    <p:animEffect transition="in" filter="fade">
                                      <p:cBhvr>
                                        <p:cTn id="20" dur="500"/>
                                        <p:tgtEl>
                                          <p:spTgt spid="3993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animEffect transition="in" filter="fade">
                                      <p:cBhvr>
                                        <p:cTn id="23"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36320"/>
            <a:ext cx="8153400" cy="990600"/>
          </a:xfrm>
        </p:spPr>
        <p:txBody>
          <a:bodyPr/>
          <a:lstStyle/>
          <a:p>
            <a:r>
              <a:rPr lang="en-US" dirty="0" smtClean="0"/>
              <a:t>What is HIV</a:t>
            </a:r>
            <a:endParaRPr lang="en-US" dirty="0"/>
          </a:p>
        </p:txBody>
      </p:sp>
      <p:sp>
        <p:nvSpPr>
          <p:cNvPr id="3" name="Content Placeholder 2"/>
          <p:cNvSpPr>
            <a:spLocks noGrp="1"/>
          </p:cNvSpPr>
          <p:nvPr>
            <p:ph sz="quarter" idx="1"/>
          </p:nvPr>
        </p:nvSpPr>
        <p:spPr/>
        <p:txBody>
          <a:bodyPr>
            <a:normAutofit lnSpcReduction="10000"/>
          </a:bodyPr>
          <a:lstStyle/>
          <a:p>
            <a:r>
              <a:rPr lang="en-US" sz="4300" b="1" dirty="0">
                <a:solidFill>
                  <a:schemeClr val="accent1"/>
                </a:solidFill>
                <a:effectLst>
                  <a:outerShdw blurRad="38100" dist="38100" dir="2700000" algn="tl">
                    <a:srgbClr val="000000">
                      <a:alpha val="43137"/>
                    </a:srgbClr>
                  </a:outerShdw>
                </a:effectLst>
              </a:rPr>
              <a:t>H</a:t>
            </a:r>
            <a:r>
              <a:rPr lang="en-US" dirty="0"/>
              <a:t>uman</a:t>
            </a:r>
          </a:p>
          <a:p>
            <a:r>
              <a:rPr lang="en-US" sz="4300" b="1" dirty="0">
                <a:solidFill>
                  <a:schemeClr val="accent1"/>
                </a:solidFill>
                <a:effectLst>
                  <a:outerShdw blurRad="38100" dist="38100" dir="2700000" algn="tl">
                    <a:srgbClr val="000000">
                      <a:alpha val="43137"/>
                    </a:srgbClr>
                  </a:outerShdw>
                </a:effectLst>
              </a:rPr>
              <a:t>I</a:t>
            </a:r>
            <a:r>
              <a:rPr lang="en-US" dirty="0"/>
              <a:t>mmunodeficiency</a:t>
            </a:r>
          </a:p>
          <a:p>
            <a:r>
              <a:rPr lang="en-US" sz="4300" b="1" dirty="0" smtClean="0">
                <a:solidFill>
                  <a:schemeClr val="accent1"/>
                </a:solidFill>
                <a:effectLst>
                  <a:outerShdw blurRad="38100" dist="38100" dir="2700000" algn="tl">
                    <a:srgbClr val="000000">
                      <a:alpha val="43137"/>
                    </a:srgbClr>
                  </a:outerShdw>
                </a:effectLst>
              </a:rPr>
              <a:t>V</a:t>
            </a:r>
            <a:r>
              <a:rPr lang="en-US" dirty="0" smtClean="0"/>
              <a:t>irus</a:t>
            </a:r>
            <a:endParaRPr lang="en-US" dirty="0"/>
          </a:p>
          <a:p>
            <a:endParaRPr lang="en-US" dirty="0"/>
          </a:p>
          <a:p>
            <a:r>
              <a:rPr lang="en-US" dirty="0">
                <a:solidFill>
                  <a:schemeClr val="tx1"/>
                </a:solidFill>
              </a:rPr>
              <a:t>HIV is a retrovirus that attacks the immune system.</a:t>
            </a:r>
          </a:p>
          <a:p>
            <a:r>
              <a:rPr lang="en-US" dirty="0">
                <a:solidFill>
                  <a:schemeClr val="tx1"/>
                </a:solidFill>
              </a:rPr>
              <a:t>Its genetic material, RNA, must be converted in to DNA during replication.</a:t>
            </a:r>
          </a:p>
          <a:p>
            <a:r>
              <a:rPr lang="en-US" dirty="0">
                <a:solidFill>
                  <a:schemeClr val="tx1"/>
                </a:solidFill>
              </a:rPr>
              <a:t>Over time, the immune system and the body loses its ability to fight the virus.</a:t>
            </a:r>
          </a:p>
          <a:p>
            <a:endParaRPr lang="en-US" dirty="0"/>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2600" y="1600200"/>
            <a:ext cx="2743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64507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Autofit/>
          </a:bodyPr>
          <a:lstStyle/>
          <a:p>
            <a:pPr algn="ctr" eaLnBrk="1" hangingPunct="1"/>
            <a:r>
              <a:rPr lang="en-GB" sz="4000" dirty="0" smtClean="0"/>
              <a:t>How do ARVs control HIV?</a:t>
            </a:r>
          </a:p>
        </p:txBody>
      </p:sp>
      <p:sp>
        <p:nvSpPr>
          <p:cNvPr id="40963" name="Rectangle 3"/>
          <p:cNvSpPr>
            <a:spLocks noGrp="1" noChangeArrowheads="1"/>
          </p:cNvSpPr>
          <p:nvPr>
            <p:ph sz="half" idx="1"/>
          </p:nvPr>
        </p:nvSpPr>
        <p:spPr>
          <a:xfrm>
            <a:off x="685800" y="1981200"/>
            <a:ext cx="3817938" cy="4114800"/>
          </a:xfrm>
        </p:spPr>
        <p:txBody>
          <a:bodyPr>
            <a:normAutofit fontScale="92500" lnSpcReduction="10000"/>
          </a:bodyPr>
          <a:lstStyle/>
          <a:p>
            <a:pPr eaLnBrk="1" hangingPunct="1">
              <a:buClr>
                <a:schemeClr val="tx1"/>
              </a:buClr>
            </a:pPr>
            <a:r>
              <a:rPr lang="en-GB" dirty="0" smtClean="0">
                <a:solidFill>
                  <a:schemeClr val="tx1"/>
                </a:solidFill>
              </a:rPr>
              <a:t>ARVs reduce the ability of the HIV virus to replicate</a:t>
            </a:r>
          </a:p>
          <a:p>
            <a:pPr eaLnBrk="1" hangingPunct="1">
              <a:buClr>
                <a:schemeClr val="tx1"/>
              </a:buClr>
            </a:pPr>
            <a:endParaRPr lang="en-GB" dirty="0" smtClean="0">
              <a:solidFill>
                <a:schemeClr val="tx1"/>
              </a:solidFill>
            </a:endParaRPr>
          </a:p>
          <a:p>
            <a:pPr eaLnBrk="1" hangingPunct="1">
              <a:buClr>
                <a:schemeClr val="tx1"/>
              </a:buClr>
            </a:pPr>
            <a:r>
              <a:rPr lang="en-GB" dirty="0" smtClean="0">
                <a:solidFill>
                  <a:schemeClr val="tx1"/>
                </a:solidFill>
              </a:rPr>
              <a:t>In turn, this increases the ability of the body to fight disease</a:t>
            </a:r>
          </a:p>
          <a:p>
            <a:pPr eaLnBrk="1" hangingPunct="1">
              <a:buClr>
                <a:schemeClr val="tx1"/>
              </a:buClr>
            </a:pPr>
            <a:endParaRPr lang="en-GB" dirty="0" smtClean="0">
              <a:solidFill>
                <a:schemeClr val="tx1"/>
              </a:solidFill>
            </a:endParaRPr>
          </a:p>
          <a:p>
            <a:pPr eaLnBrk="1" hangingPunct="1">
              <a:buClr>
                <a:schemeClr val="tx1"/>
              </a:buClr>
            </a:pPr>
            <a:r>
              <a:rPr lang="en-GB" dirty="0" smtClean="0">
                <a:solidFill>
                  <a:schemeClr val="tx1"/>
                </a:solidFill>
              </a:rPr>
              <a:t>Reduces the risk of HIV transmission</a:t>
            </a:r>
          </a:p>
        </p:txBody>
      </p:sp>
      <p:sp>
        <p:nvSpPr>
          <p:cNvPr id="391172" name="Rectangle 4"/>
          <p:cNvSpPr>
            <a:spLocks noGrp="1" noChangeArrowheads="1"/>
          </p:cNvSpPr>
          <p:nvPr>
            <p:ph sz="half" idx="2"/>
          </p:nvPr>
        </p:nvSpPr>
        <p:spPr>
          <a:xfrm>
            <a:off x="4640263" y="1981200"/>
            <a:ext cx="3817937" cy="4114800"/>
          </a:xfrm>
        </p:spPr>
        <p:txBody>
          <a:bodyPr>
            <a:normAutofit fontScale="92500" lnSpcReduction="10000"/>
          </a:bodyPr>
          <a:lstStyle/>
          <a:p>
            <a:pPr eaLnBrk="1" hangingPunct="1">
              <a:buFont typeface="Wingdings" pitchFamily="2" charset="2"/>
              <a:buNone/>
            </a:pPr>
            <a:endParaRPr lang="en-GB" dirty="0" smtClean="0">
              <a:latin typeface="Comic Sans MS" pitchFamily="66" charset="0"/>
            </a:endParaRPr>
          </a:p>
          <a:p>
            <a:pPr eaLnBrk="1" hangingPunct="1">
              <a:buFont typeface="Wingdings" pitchFamily="2" charset="2"/>
              <a:buNone/>
            </a:pPr>
            <a:r>
              <a:rPr lang="en-GB" b="1" dirty="0" smtClean="0">
                <a:solidFill>
                  <a:schemeClr val="folHlink"/>
                </a:solidFill>
                <a:latin typeface="Comic Sans MS" pitchFamily="66" charset="0"/>
              </a:rPr>
              <a:t>   </a:t>
            </a:r>
            <a:r>
              <a:rPr lang="en-GB" b="1" dirty="0" smtClean="0">
                <a:solidFill>
                  <a:schemeClr val="hlink"/>
                </a:solidFill>
                <a:latin typeface="Comic Sans MS" pitchFamily="66" charset="0"/>
              </a:rPr>
              <a:t>HIV</a:t>
            </a:r>
          </a:p>
          <a:p>
            <a:pPr eaLnBrk="1" hangingPunct="1">
              <a:buFont typeface="Wingdings" pitchFamily="2" charset="2"/>
              <a:buNone/>
            </a:pPr>
            <a:r>
              <a:rPr lang="en-GB" b="1" dirty="0" smtClean="0">
                <a:solidFill>
                  <a:schemeClr val="hlink"/>
                </a:solidFill>
                <a:latin typeface="Comic Sans MS" pitchFamily="66" charset="0"/>
              </a:rPr>
              <a:t>Replication</a:t>
            </a:r>
            <a:r>
              <a:rPr lang="en-GB" b="1" dirty="0" smtClean="0">
                <a:solidFill>
                  <a:schemeClr val="folHlink"/>
                </a:solidFill>
                <a:latin typeface="Comic Sans MS" pitchFamily="66" charset="0"/>
              </a:rPr>
              <a:t> </a:t>
            </a:r>
          </a:p>
          <a:p>
            <a:pPr algn="ctr" eaLnBrk="1" hangingPunct="1">
              <a:buFont typeface="Wingdings" pitchFamily="2" charset="2"/>
              <a:buNone/>
            </a:pPr>
            <a:endParaRPr lang="en-GB" b="1" dirty="0" smtClean="0">
              <a:solidFill>
                <a:schemeClr val="folHlink"/>
              </a:solidFill>
              <a:latin typeface="Comic Sans MS" pitchFamily="66" charset="0"/>
            </a:endParaRPr>
          </a:p>
          <a:p>
            <a:pPr eaLnBrk="1" hangingPunct="1">
              <a:buFont typeface="Wingdings" pitchFamily="2" charset="2"/>
              <a:buNone/>
            </a:pPr>
            <a:endParaRPr lang="en-GB" dirty="0" smtClean="0">
              <a:latin typeface="Comic Sans MS" pitchFamily="66" charset="0"/>
            </a:endParaRPr>
          </a:p>
          <a:p>
            <a:pPr algn="ctr" eaLnBrk="1" hangingPunct="1">
              <a:buFont typeface="Wingdings" pitchFamily="2" charset="2"/>
              <a:buNone/>
            </a:pPr>
            <a:r>
              <a:rPr lang="en-GB" b="1" dirty="0" smtClean="0">
                <a:solidFill>
                  <a:schemeClr val="folHlink"/>
                </a:solidFill>
                <a:latin typeface="Comic Sans MS" pitchFamily="66" charset="0"/>
              </a:rPr>
              <a:t>               </a:t>
            </a:r>
            <a:r>
              <a:rPr lang="en-GB" b="1" dirty="0" smtClean="0">
                <a:solidFill>
                  <a:schemeClr val="hlink"/>
                </a:solidFill>
                <a:latin typeface="Comic Sans MS" pitchFamily="66" charset="0"/>
              </a:rPr>
              <a:t>Immune</a:t>
            </a:r>
          </a:p>
          <a:p>
            <a:pPr algn="ctr" eaLnBrk="1" hangingPunct="1">
              <a:buFont typeface="Wingdings" pitchFamily="2" charset="2"/>
              <a:buNone/>
            </a:pPr>
            <a:r>
              <a:rPr lang="en-GB" b="1" dirty="0" smtClean="0">
                <a:solidFill>
                  <a:schemeClr val="hlink"/>
                </a:solidFill>
                <a:latin typeface="Comic Sans MS" pitchFamily="66" charset="0"/>
              </a:rPr>
              <a:t>               			Response</a:t>
            </a:r>
            <a:r>
              <a:rPr lang="en-GB" b="1" dirty="0" smtClean="0">
                <a:solidFill>
                  <a:schemeClr val="folHlink"/>
                </a:solidFill>
                <a:latin typeface="Comic Sans MS" pitchFamily="66" charset="0"/>
              </a:rPr>
              <a:t> </a:t>
            </a:r>
          </a:p>
        </p:txBody>
      </p:sp>
      <p:sp>
        <p:nvSpPr>
          <p:cNvPr id="391173" name="AutoShape 5"/>
          <p:cNvSpPr>
            <a:spLocks noChangeArrowheads="1"/>
          </p:cNvSpPr>
          <p:nvPr/>
        </p:nvSpPr>
        <p:spPr bwMode="auto">
          <a:xfrm>
            <a:off x="7596188" y="2133600"/>
            <a:ext cx="431800" cy="1655763"/>
          </a:xfrm>
          <a:prstGeom prst="upArrow">
            <a:avLst>
              <a:gd name="adj1" fmla="val 50000"/>
              <a:gd name="adj2" fmla="val 958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91174" name="AutoShape 6"/>
          <p:cNvSpPr>
            <a:spLocks noChangeArrowheads="1"/>
          </p:cNvSpPr>
          <p:nvPr/>
        </p:nvSpPr>
        <p:spPr bwMode="auto">
          <a:xfrm>
            <a:off x="5292725" y="3573463"/>
            <a:ext cx="431800" cy="1512887"/>
          </a:xfrm>
          <a:prstGeom prst="downArrow">
            <a:avLst>
              <a:gd name="adj1" fmla="val 50000"/>
              <a:gd name="adj2" fmla="val 87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Tree>
    <p:custDataLst>
      <p:tags r:id="rId1"/>
    </p:custDataLst>
    <p:extLst>
      <p:ext uri="{BB962C8B-B14F-4D97-AF65-F5344CB8AC3E}">
        <p14:creationId xmlns:p14="http://schemas.microsoft.com/office/powerpoint/2010/main" val="350955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117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1172">
                                            <p:txEl>
                                              <p:pRg st="2" end="2"/>
                                            </p:txEl>
                                          </p:spTgt>
                                        </p:tgtEl>
                                        <p:attrNameLst>
                                          <p:attrName>style.visibility</p:attrName>
                                        </p:attrNameLst>
                                      </p:cBhvr>
                                      <p:to>
                                        <p:strVal val="visible"/>
                                      </p:to>
                                    </p:set>
                                  </p:childTnLst>
                                </p:cTn>
                              </p:par>
                            </p:childTnLst>
                          </p:cTn>
                        </p:par>
                        <p:par>
                          <p:cTn id="9" fill="hold" nodeType="afterGroup">
                            <p:stCondLst>
                              <p:cond delay="0"/>
                            </p:stCondLst>
                            <p:childTnLst>
                              <p:par>
                                <p:cTn id="10" presetID="9" presetClass="entr" presetSubtype="0" fill="hold" grpId="0" nodeType="afterEffect">
                                  <p:stCondLst>
                                    <p:cond delay="0"/>
                                  </p:stCondLst>
                                  <p:childTnLst>
                                    <p:set>
                                      <p:cBhvr>
                                        <p:cTn id="11" dur="1" fill="hold">
                                          <p:stCondLst>
                                            <p:cond delay="0"/>
                                          </p:stCondLst>
                                        </p:cTn>
                                        <p:tgtEl>
                                          <p:spTgt spid="391174"/>
                                        </p:tgtEl>
                                        <p:attrNameLst>
                                          <p:attrName>style.visibility</p:attrName>
                                        </p:attrNameLst>
                                      </p:cBhvr>
                                      <p:to>
                                        <p:strVal val="visible"/>
                                      </p:to>
                                    </p:set>
                                    <p:animEffect transition="in" filter="dissolve">
                                      <p:cBhvr>
                                        <p:cTn id="12" dur="500"/>
                                        <p:tgtEl>
                                          <p:spTgt spid="391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9117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1172">
                                            <p:txEl>
                                              <p:pRg st="6" end="6"/>
                                            </p:txEl>
                                          </p:spTgt>
                                        </p:tgtEl>
                                        <p:attrNameLst>
                                          <p:attrName>style.visibility</p:attrName>
                                        </p:attrNameLst>
                                      </p:cBhvr>
                                      <p:to>
                                        <p:strVal val="visible"/>
                                      </p:to>
                                    </p:set>
                                  </p:childTnLst>
                                </p:cTn>
                              </p:par>
                            </p:childTnLst>
                          </p:cTn>
                        </p:par>
                        <p:par>
                          <p:cTn id="19" fill="hold" nodeType="afterGroup">
                            <p:stCondLst>
                              <p:cond delay="0"/>
                            </p:stCondLst>
                            <p:childTnLst>
                              <p:par>
                                <p:cTn id="20" presetID="9" presetClass="entr" presetSubtype="0" fill="hold" grpId="0" nodeType="afterEffect">
                                  <p:stCondLst>
                                    <p:cond delay="0"/>
                                  </p:stCondLst>
                                  <p:childTnLst>
                                    <p:set>
                                      <p:cBhvr>
                                        <p:cTn id="21" dur="1" fill="hold">
                                          <p:stCondLst>
                                            <p:cond delay="0"/>
                                          </p:stCondLst>
                                        </p:cTn>
                                        <p:tgtEl>
                                          <p:spTgt spid="391173"/>
                                        </p:tgtEl>
                                        <p:attrNameLst>
                                          <p:attrName>style.visibility</p:attrName>
                                        </p:attrNameLst>
                                      </p:cBhvr>
                                      <p:to>
                                        <p:strVal val="visible"/>
                                      </p:to>
                                    </p:set>
                                    <p:animEffect transition="in" filter="dissolve">
                                      <p:cBhvr>
                                        <p:cTn id="22" dur="500"/>
                                        <p:tgtEl>
                                          <p:spTgt spid="391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3" grpId="0" animBg="1"/>
      <p:bldP spid="39117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a:r>
              <a:rPr lang="en-GB" dirty="0" smtClean="0"/>
              <a:t>                   The </a:t>
            </a:r>
            <a:r>
              <a:rPr lang="en-GB" dirty="0"/>
              <a:t>I</a:t>
            </a:r>
            <a:r>
              <a:rPr lang="en-GB" dirty="0" smtClean="0"/>
              <a:t>deal ARV</a:t>
            </a:r>
          </a:p>
        </p:txBody>
      </p:sp>
      <p:sp>
        <p:nvSpPr>
          <p:cNvPr id="401411" name="Puzzle3"/>
          <p:cNvSpPr>
            <a:spLocks noEditPoints="1" noChangeArrowheads="1"/>
          </p:cNvSpPr>
          <p:nvPr/>
        </p:nvSpPr>
        <p:spPr bwMode="auto">
          <a:xfrm>
            <a:off x="4491037" y="888629"/>
            <a:ext cx="3113087" cy="309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0000"/>
            </a:solidFill>
            <a:miter lim="800000"/>
            <a:headEnd/>
            <a:tailEnd/>
          </a:ln>
        </p:spPr>
        <p:txBody>
          <a:bodyPr/>
          <a:lstStyle/>
          <a:p>
            <a:endParaRPr lang="en-US"/>
          </a:p>
        </p:txBody>
      </p:sp>
      <p:sp>
        <p:nvSpPr>
          <p:cNvPr id="401412" name="Puzzle2"/>
          <p:cNvSpPr>
            <a:spLocks noEditPoints="1" noChangeArrowheads="1"/>
          </p:cNvSpPr>
          <p:nvPr/>
        </p:nvSpPr>
        <p:spPr bwMode="auto">
          <a:xfrm>
            <a:off x="3562350" y="3094038"/>
            <a:ext cx="4970463" cy="28241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E2F197"/>
          </a:solidFill>
          <a:ln w="28575">
            <a:solidFill>
              <a:srgbClr val="000000"/>
            </a:solidFill>
            <a:miter lim="800000"/>
            <a:headEnd/>
            <a:tailEnd/>
          </a:ln>
        </p:spPr>
        <p:txBody>
          <a:bodyPr/>
          <a:lstStyle/>
          <a:p>
            <a:endParaRPr lang="en-US"/>
          </a:p>
        </p:txBody>
      </p:sp>
      <p:sp>
        <p:nvSpPr>
          <p:cNvPr id="401413" name="Puzzle4"/>
          <p:cNvSpPr>
            <a:spLocks noEditPoints="1" noChangeArrowheads="1"/>
          </p:cNvSpPr>
          <p:nvPr/>
        </p:nvSpPr>
        <p:spPr bwMode="auto">
          <a:xfrm>
            <a:off x="1639888" y="3059113"/>
            <a:ext cx="2995612" cy="36099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folHlink"/>
          </a:solidFill>
          <a:ln w="28575">
            <a:solidFill>
              <a:srgbClr val="000000"/>
            </a:solidFill>
            <a:miter lim="800000"/>
            <a:headEnd/>
            <a:tailEnd/>
          </a:ln>
        </p:spPr>
        <p:txBody>
          <a:bodyPr/>
          <a:lstStyle/>
          <a:p>
            <a:endParaRPr lang="en-US"/>
          </a:p>
        </p:txBody>
      </p:sp>
      <p:sp>
        <p:nvSpPr>
          <p:cNvPr id="401414" name="Puzzle1"/>
          <p:cNvSpPr>
            <a:spLocks noEditPoints="1" noChangeArrowheads="1"/>
          </p:cNvSpPr>
          <p:nvPr/>
        </p:nvSpPr>
        <p:spPr bwMode="auto">
          <a:xfrm>
            <a:off x="611188" y="1774825"/>
            <a:ext cx="5030787" cy="2151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hlink"/>
          </a:solidFill>
          <a:ln w="28575">
            <a:solidFill>
              <a:srgbClr val="000000"/>
            </a:solidFill>
            <a:miter lim="800000"/>
            <a:headEnd/>
            <a:tailEnd/>
          </a:ln>
        </p:spPr>
        <p:txBody>
          <a:bodyPr/>
          <a:lstStyle/>
          <a:p>
            <a:endParaRPr lang="en-US"/>
          </a:p>
        </p:txBody>
      </p:sp>
      <p:sp>
        <p:nvSpPr>
          <p:cNvPr id="47111" name="Text Box 7"/>
          <p:cNvSpPr txBox="1">
            <a:spLocks noChangeArrowheads="1"/>
          </p:cNvSpPr>
          <p:nvPr/>
        </p:nvSpPr>
        <p:spPr bwMode="auto">
          <a:xfrm>
            <a:off x="2124075" y="2636838"/>
            <a:ext cx="1943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spcBef>
                <a:spcPct val="50000"/>
              </a:spcBef>
            </a:pPr>
            <a:endParaRPr lang="en-US">
              <a:latin typeface="Tahoma" pitchFamily="34" charset="0"/>
            </a:endParaRPr>
          </a:p>
        </p:txBody>
      </p:sp>
      <p:sp>
        <p:nvSpPr>
          <p:cNvPr id="47112" name="Text Box 8"/>
          <p:cNvSpPr txBox="1">
            <a:spLocks noChangeArrowheads="1"/>
          </p:cNvSpPr>
          <p:nvPr/>
        </p:nvSpPr>
        <p:spPr bwMode="auto">
          <a:xfrm>
            <a:off x="2051050" y="2636838"/>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spcBef>
                <a:spcPct val="50000"/>
              </a:spcBef>
            </a:pPr>
            <a:endParaRPr lang="en-US">
              <a:latin typeface="Tahoma" pitchFamily="34" charset="0"/>
            </a:endParaRPr>
          </a:p>
        </p:txBody>
      </p:sp>
      <p:sp>
        <p:nvSpPr>
          <p:cNvPr id="401417" name="Text Box 9"/>
          <p:cNvSpPr txBox="1">
            <a:spLocks noChangeArrowheads="1"/>
          </p:cNvSpPr>
          <p:nvPr/>
        </p:nvSpPr>
        <p:spPr bwMode="auto">
          <a:xfrm>
            <a:off x="2051050" y="2636838"/>
            <a:ext cx="2233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spcBef>
                <a:spcPct val="50000"/>
              </a:spcBef>
            </a:pPr>
            <a:r>
              <a:rPr lang="en-GB">
                <a:solidFill>
                  <a:srgbClr val="000000"/>
                </a:solidFill>
                <a:latin typeface="Comic Sans MS" pitchFamily="66" charset="0"/>
              </a:rPr>
              <a:t>Good tolerability</a:t>
            </a:r>
          </a:p>
        </p:txBody>
      </p:sp>
      <p:sp>
        <p:nvSpPr>
          <p:cNvPr id="401418" name="Text Box 10"/>
          <p:cNvSpPr txBox="1">
            <a:spLocks noChangeArrowheads="1"/>
          </p:cNvSpPr>
          <p:nvPr/>
        </p:nvSpPr>
        <p:spPr bwMode="auto">
          <a:xfrm>
            <a:off x="4859338" y="1989138"/>
            <a:ext cx="2233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hangingPunct="1">
              <a:spcBef>
                <a:spcPct val="50000"/>
              </a:spcBef>
            </a:pPr>
            <a:r>
              <a:rPr lang="en-GB" dirty="0">
                <a:solidFill>
                  <a:srgbClr val="000000"/>
                </a:solidFill>
                <a:latin typeface="Comic Sans MS" pitchFamily="66" charset="0"/>
              </a:rPr>
              <a:t>No toxicities</a:t>
            </a:r>
          </a:p>
        </p:txBody>
      </p:sp>
      <p:sp>
        <p:nvSpPr>
          <p:cNvPr id="401419" name="Text Box 11"/>
          <p:cNvSpPr txBox="1">
            <a:spLocks noChangeArrowheads="1"/>
          </p:cNvSpPr>
          <p:nvPr/>
        </p:nvSpPr>
        <p:spPr bwMode="auto">
          <a:xfrm>
            <a:off x="2051050" y="4076700"/>
            <a:ext cx="2233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hangingPunct="1">
              <a:spcBef>
                <a:spcPct val="50000"/>
              </a:spcBef>
            </a:pPr>
            <a:r>
              <a:rPr lang="en-GB">
                <a:solidFill>
                  <a:srgbClr val="000000"/>
                </a:solidFill>
                <a:latin typeface="Comic Sans MS" pitchFamily="66" charset="0"/>
              </a:rPr>
              <a:t>Complete viral suppression</a:t>
            </a:r>
          </a:p>
        </p:txBody>
      </p:sp>
      <p:sp>
        <p:nvSpPr>
          <p:cNvPr id="401420" name="Text Box 12"/>
          <p:cNvSpPr txBox="1">
            <a:spLocks noChangeArrowheads="1"/>
          </p:cNvSpPr>
          <p:nvPr/>
        </p:nvSpPr>
        <p:spPr bwMode="auto">
          <a:xfrm>
            <a:off x="4932363" y="4437063"/>
            <a:ext cx="2233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hangingPunct="1">
              <a:spcBef>
                <a:spcPct val="50000"/>
              </a:spcBef>
            </a:pPr>
            <a:r>
              <a:rPr lang="en-GB">
                <a:solidFill>
                  <a:srgbClr val="000000"/>
                </a:solidFill>
                <a:latin typeface="Comic Sans MS" pitchFamily="66" charset="0"/>
              </a:rPr>
              <a:t>No resistance</a:t>
            </a:r>
          </a:p>
        </p:txBody>
      </p:sp>
    </p:spTree>
    <p:custDataLst>
      <p:tags r:id="rId1"/>
    </p:custDataLst>
    <p:extLst>
      <p:ext uri="{BB962C8B-B14F-4D97-AF65-F5344CB8AC3E}">
        <p14:creationId xmlns:p14="http://schemas.microsoft.com/office/powerpoint/2010/main" val="275359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0141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141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014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1411"/>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0141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01412"/>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401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animBg="1"/>
      <p:bldP spid="401412" grpId="0" animBg="1"/>
      <p:bldP spid="401413" grpId="0" animBg="1"/>
      <p:bldP spid="401414" grpId="0" animBg="1"/>
      <p:bldP spid="401417" grpId="0"/>
      <p:bldP spid="401418" grpId="0"/>
      <p:bldP spid="401419" grpId="0"/>
      <p:bldP spid="4014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gn="ctr" eaLnBrk="1" hangingPunct="1"/>
            <a:r>
              <a:rPr lang="en-US" sz="3200" dirty="0" smtClean="0"/>
              <a:t>Initial Treatment: Choosing Regimens</a:t>
            </a:r>
          </a:p>
        </p:txBody>
      </p:sp>
      <p:sp>
        <p:nvSpPr>
          <p:cNvPr id="49155" name="Rectangle 3"/>
          <p:cNvSpPr>
            <a:spLocks noGrp="1" noChangeArrowheads="1"/>
          </p:cNvSpPr>
          <p:nvPr>
            <p:ph idx="4294967295"/>
          </p:nvPr>
        </p:nvSpPr>
        <p:spPr>
          <a:xfrm>
            <a:off x="685800" y="1600200"/>
            <a:ext cx="7543800" cy="4953000"/>
          </a:xfrm>
        </p:spPr>
        <p:txBody>
          <a:bodyPr>
            <a:normAutofit/>
          </a:bodyPr>
          <a:lstStyle/>
          <a:p>
            <a:pPr eaLnBrk="1" hangingPunct="1">
              <a:lnSpc>
                <a:spcPct val="90000"/>
              </a:lnSpc>
            </a:pPr>
            <a:r>
              <a:rPr lang="en-US" sz="2400" dirty="0" smtClean="0">
                <a:solidFill>
                  <a:schemeClr val="tx1"/>
                </a:solidFill>
              </a:rPr>
              <a:t>3 main categories:</a:t>
            </a:r>
          </a:p>
          <a:p>
            <a:pPr lvl="1" eaLnBrk="1" hangingPunct="1">
              <a:lnSpc>
                <a:spcPct val="90000"/>
              </a:lnSpc>
            </a:pPr>
            <a:r>
              <a:rPr lang="en-US" sz="2000" dirty="0" smtClean="0">
                <a:solidFill>
                  <a:schemeClr val="tx1"/>
                </a:solidFill>
              </a:rPr>
              <a:t>1 NNRTI + 2 NRTIs</a:t>
            </a:r>
          </a:p>
          <a:p>
            <a:pPr lvl="1" eaLnBrk="1" hangingPunct="1">
              <a:lnSpc>
                <a:spcPct val="90000"/>
              </a:lnSpc>
            </a:pPr>
            <a:r>
              <a:rPr lang="en-US" sz="2000" dirty="0" smtClean="0">
                <a:solidFill>
                  <a:schemeClr val="tx1"/>
                </a:solidFill>
              </a:rPr>
              <a:t>1 PI + 2 NRTIs</a:t>
            </a:r>
          </a:p>
          <a:p>
            <a:pPr lvl="1" eaLnBrk="1" hangingPunct="1">
              <a:lnSpc>
                <a:spcPct val="90000"/>
              </a:lnSpc>
            </a:pPr>
            <a:r>
              <a:rPr lang="en-US" sz="2000" dirty="0" smtClean="0">
                <a:solidFill>
                  <a:schemeClr val="tx1"/>
                </a:solidFill>
              </a:rPr>
              <a:t>1 II + 2 NRTIs</a:t>
            </a:r>
          </a:p>
          <a:p>
            <a:pPr eaLnBrk="1" hangingPunct="1">
              <a:lnSpc>
                <a:spcPct val="90000"/>
              </a:lnSpc>
            </a:pPr>
            <a:r>
              <a:rPr lang="en-US" sz="2400" dirty="0" smtClean="0">
                <a:solidFill>
                  <a:schemeClr val="tx1"/>
                </a:solidFill>
              </a:rPr>
              <a:t>Combination of NNRTI, PI, or II + 2 NRTIs preferred for most patients</a:t>
            </a:r>
          </a:p>
          <a:p>
            <a:pPr eaLnBrk="1" hangingPunct="1">
              <a:lnSpc>
                <a:spcPct val="90000"/>
              </a:lnSpc>
            </a:pPr>
            <a:r>
              <a:rPr lang="en-US" sz="2400" dirty="0" smtClean="0">
                <a:solidFill>
                  <a:schemeClr val="tx1"/>
                </a:solidFill>
              </a:rPr>
              <a:t>Fusion inhibitor, CCR5 antagonist</a:t>
            </a:r>
            <a:r>
              <a:rPr lang="en-US" sz="2800" dirty="0" smtClean="0">
                <a:solidFill>
                  <a:schemeClr val="tx1"/>
                </a:solidFill>
              </a:rPr>
              <a:t> </a:t>
            </a:r>
            <a:r>
              <a:rPr lang="en-US" sz="2400" dirty="0" smtClean="0">
                <a:solidFill>
                  <a:schemeClr val="tx1"/>
                </a:solidFill>
              </a:rPr>
              <a:t>not recommended in initial ART</a:t>
            </a:r>
          </a:p>
          <a:p>
            <a:pPr eaLnBrk="1" hangingPunct="1">
              <a:lnSpc>
                <a:spcPct val="90000"/>
              </a:lnSpc>
            </a:pPr>
            <a:r>
              <a:rPr lang="en-US" sz="2400" dirty="0" smtClean="0">
                <a:solidFill>
                  <a:schemeClr val="tx1"/>
                </a:solidFill>
              </a:rPr>
              <a:t>Advantages and disadvantages to each</a:t>
            </a:r>
            <a:br>
              <a:rPr lang="en-US" sz="2400" dirty="0" smtClean="0">
                <a:solidFill>
                  <a:schemeClr val="tx1"/>
                </a:solidFill>
              </a:rPr>
            </a:br>
            <a:r>
              <a:rPr lang="en-US" sz="2400" dirty="0" smtClean="0">
                <a:solidFill>
                  <a:schemeClr val="tx1"/>
                </a:solidFill>
              </a:rPr>
              <a:t>type of regimen</a:t>
            </a:r>
          </a:p>
          <a:p>
            <a:pPr eaLnBrk="1" hangingPunct="1">
              <a:lnSpc>
                <a:spcPct val="90000"/>
              </a:lnSpc>
            </a:pPr>
            <a:r>
              <a:rPr lang="en-US" sz="2400" dirty="0" smtClean="0">
                <a:solidFill>
                  <a:schemeClr val="tx1"/>
                </a:solidFill>
              </a:rPr>
              <a:t>Individualize regimen choice</a:t>
            </a:r>
          </a:p>
        </p:txBody>
      </p:sp>
    </p:spTree>
    <p:custDataLst>
      <p:tags r:id="rId1"/>
    </p:custDataLst>
    <p:extLst>
      <p:ext uri="{BB962C8B-B14F-4D97-AF65-F5344CB8AC3E}">
        <p14:creationId xmlns:p14="http://schemas.microsoft.com/office/powerpoint/2010/main" val="79409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n-GB" dirty="0" smtClean="0"/>
              <a:t>Achievable…..?</a:t>
            </a:r>
          </a:p>
        </p:txBody>
      </p:sp>
      <p:sp>
        <p:nvSpPr>
          <p:cNvPr id="405507" name="Rectangle 3"/>
          <p:cNvSpPr>
            <a:spLocks noGrp="1" noChangeArrowheads="1"/>
          </p:cNvSpPr>
          <p:nvPr>
            <p:ph idx="4294967295"/>
          </p:nvPr>
        </p:nvSpPr>
        <p:spPr>
          <a:xfrm>
            <a:off x="533400" y="1600200"/>
            <a:ext cx="8153400" cy="4525963"/>
          </a:xfrm>
        </p:spPr>
        <p:txBody>
          <a:bodyPr>
            <a:normAutofit/>
          </a:bodyPr>
          <a:lstStyle/>
          <a:p>
            <a:pPr algn="ctr" eaLnBrk="1" hangingPunct="1">
              <a:buFont typeface="Wingdings" pitchFamily="2" charset="2"/>
              <a:buNone/>
            </a:pPr>
            <a:r>
              <a:rPr lang="en-GB" b="1" dirty="0" smtClean="0">
                <a:solidFill>
                  <a:schemeClr val="hlink"/>
                </a:solidFill>
              </a:rPr>
              <a:t>YES</a:t>
            </a:r>
          </a:p>
          <a:p>
            <a:pPr algn="ctr" eaLnBrk="1" hangingPunct="1">
              <a:buFont typeface="Wingdings" pitchFamily="2" charset="2"/>
              <a:buNone/>
            </a:pPr>
            <a:r>
              <a:rPr lang="en-GB" sz="2800" dirty="0" smtClean="0">
                <a:solidFill>
                  <a:schemeClr val="tx1"/>
                </a:solidFill>
              </a:rPr>
              <a:t>ARVs are able to significantly reduce viral load, allowing the immune system to recover followed by an increase in quality of life and reduction in morbidity and mortality</a:t>
            </a:r>
          </a:p>
          <a:p>
            <a:pPr eaLnBrk="1" hangingPunct="1"/>
            <a:endParaRPr lang="en-GB" sz="2800" dirty="0" smtClean="0"/>
          </a:p>
          <a:p>
            <a:pPr algn="ctr" eaLnBrk="1" hangingPunct="1">
              <a:buFont typeface="Wingdings" pitchFamily="2" charset="2"/>
              <a:buNone/>
            </a:pPr>
            <a:r>
              <a:rPr lang="en-GB" sz="2800" b="1" dirty="0" smtClean="0">
                <a:solidFill>
                  <a:schemeClr val="hlink"/>
                </a:solidFill>
              </a:rPr>
              <a:t>BUT</a:t>
            </a:r>
            <a:r>
              <a:rPr lang="en-GB" sz="2800" dirty="0" smtClean="0">
                <a:solidFill>
                  <a:schemeClr val="hlink"/>
                </a:solidFill>
              </a:rPr>
              <a:t> </a:t>
            </a:r>
          </a:p>
          <a:p>
            <a:pPr algn="ctr" eaLnBrk="1" hangingPunct="1">
              <a:buFont typeface="Wingdings" pitchFamily="2" charset="2"/>
              <a:buNone/>
            </a:pPr>
            <a:endParaRPr lang="en-GB" sz="2800" dirty="0" smtClean="0">
              <a:solidFill>
                <a:schemeClr val="hlink"/>
              </a:solidFill>
            </a:endParaRPr>
          </a:p>
          <a:p>
            <a:pPr algn="ctr" eaLnBrk="1" hangingPunct="1">
              <a:buFont typeface="Wingdings" pitchFamily="2" charset="2"/>
              <a:buNone/>
            </a:pPr>
            <a:r>
              <a:rPr lang="en-GB" sz="2800" dirty="0" smtClean="0">
                <a:solidFill>
                  <a:schemeClr val="tx1"/>
                </a:solidFill>
              </a:rPr>
              <a:t>they are not perfect……….</a:t>
            </a:r>
          </a:p>
          <a:p>
            <a:pPr algn="ctr" eaLnBrk="1" hangingPunct="1">
              <a:buFont typeface="Wingdings" pitchFamily="2" charset="2"/>
              <a:buNone/>
            </a:pPr>
            <a:endParaRPr lang="en-GB" sz="2800" dirty="0" smtClean="0"/>
          </a:p>
        </p:txBody>
      </p:sp>
    </p:spTree>
    <p:custDataLst>
      <p:tags r:id="rId1"/>
    </p:custDataLst>
    <p:extLst>
      <p:ext uri="{BB962C8B-B14F-4D97-AF65-F5344CB8AC3E}">
        <p14:creationId xmlns:p14="http://schemas.microsoft.com/office/powerpoint/2010/main" val="264898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5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5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Autofit/>
          </a:bodyPr>
          <a:lstStyle/>
          <a:p>
            <a:pPr algn="ctr" eaLnBrk="1" hangingPunct="1"/>
            <a:r>
              <a:rPr lang="en-GB" dirty="0" smtClean="0"/>
              <a:t>Managing</a:t>
            </a:r>
            <a:r>
              <a:rPr lang="en-GB" sz="4400" dirty="0" smtClean="0"/>
              <a:t> Side </a:t>
            </a:r>
            <a:r>
              <a:rPr lang="en-GB" sz="4400" dirty="0"/>
              <a:t>E</a:t>
            </a:r>
            <a:r>
              <a:rPr lang="en-GB" sz="4400" dirty="0" smtClean="0"/>
              <a:t>ffects</a:t>
            </a:r>
          </a:p>
        </p:txBody>
      </p:sp>
      <p:sp>
        <p:nvSpPr>
          <p:cNvPr id="65539" name="Rectangle 3"/>
          <p:cNvSpPr>
            <a:spLocks noGrp="1" noChangeArrowheads="1"/>
          </p:cNvSpPr>
          <p:nvPr>
            <p:ph sz="half" idx="1"/>
          </p:nvPr>
        </p:nvSpPr>
        <p:spPr>
          <a:xfrm>
            <a:off x="685800" y="1981200"/>
            <a:ext cx="3817938" cy="4114800"/>
          </a:xfrm>
        </p:spPr>
        <p:txBody>
          <a:bodyPr/>
          <a:lstStyle/>
          <a:p>
            <a:pPr algn="ctr" eaLnBrk="1" hangingPunct="1">
              <a:lnSpc>
                <a:spcPct val="90000"/>
              </a:lnSpc>
              <a:buFont typeface="Wingdings" pitchFamily="2" charset="2"/>
              <a:buNone/>
            </a:pPr>
            <a:r>
              <a:rPr lang="en-GB" b="1" dirty="0" smtClean="0">
                <a:solidFill>
                  <a:schemeClr val="folHlink"/>
                </a:solidFill>
              </a:rPr>
              <a:t>‘Acceptable’</a:t>
            </a:r>
            <a:r>
              <a:rPr lang="en-GB" dirty="0" smtClean="0">
                <a:solidFill>
                  <a:schemeClr val="accent1"/>
                </a:solidFill>
              </a:rPr>
              <a:t>    </a:t>
            </a:r>
            <a:r>
              <a:rPr lang="en-GB" dirty="0" smtClean="0"/>
              <a:t> </a:t>
            </a:r>
          </a:p>
          <a:p>
            <a:pPr algn="ctr" eaLnBrk="1" hangingPunct="1">
              <a:lnSpc>
                <a:spcPct val="90000"/>
              </a:lnSpc>
              <a:buFont typeface="Wingdings" pitchFamily="2" charset="2"/>
              <a:buNone/>
            </a:pPr>
            <a:r>
              <a:rPr lang="en-GB" dirty="0" smtClean="0">
                <a:solidFill>
                  <a:schemeClr val="tx1"/>
                </a:solidFill>
              </a:rPr>
              <a:t>(transient, manageable)</a:t>
            </a:r>
          </a:p>
          <a:p>
            <a:pPr algn="ctr" eaLnBrk="1" hangingPunct="1">
              <a:lnSpc>
                <a:spcPct val="90000"/>
              </a:lnSpc>
              <a:buFont typeface="Wingdings" pitchFamily="2" charset="2"/>
              <a:buNone/>
            </a:pPr>
            <a:endParaRPr lang="en-GB" dirty="0" smtClean="0"/>
          </a:p>
          <a:p>
            <a:pPr algn="ctr" eaLnBrk="1" hangingPunct="1">
              <a:lnSpc>
                <a:spcPct val="90000"/>
              </a:lnSpc>
              <a:buFont typeface="Wingdings" pitchFamily="2" charset="2"/>
              <a:buNone/>
            </a:pPr>
            <a:r>
              <a:rPr lang="en-GB" dirty="0" smtClean="0">
                <a:solidFill>
                  <a:schemeClr val="hlink"/>
                </a:solidFill>
              </a:rPr>
              <a:t>Versus</a:t>
            </a:r>
          </a:p>
          <a:p>
            <a:pPr algn="ctr" eaLnBrk="1" hangingPunct="1">
              <a:lnSpc>
                <a:spcPct val="90000"/>
              </a:lnSpc>
              <a:buFont typeface="Wingdings" pitchFamily="2" charset="2"/>
              <a:buNone/>
            </a:pPr>
            <a:r>
              <a:rPr lang="en-GB" dirty="0" smtClean="0"/>
              <a:t> </a:t>
            </a:r>
          </a:p>
          <a:p>
            <a:pPr algn="ctr" eaLnBrk="1" hangingPunct="1">
              <a:lnSpc>
                <a:spcPct val="90000"/>
              </a:lnSpc>
              <a:buFont typeface="Wingdings" pitchFamily="2" charset="2"/>
              <a:buNone/>
            </a:pPr>
            <a:r>
              <a:rPr lang="en-GB" b="1" dirty="0" smtClean="0">
                <a:solidFill>
                  <a:schemeClr val="folHlink"/>
                </a:solidFill>
              </a:rPr>
              <a:t>‘Unacceptable’</a:t>
            </a:r>
            <a:r>
              <a:rPr lang="en-GB" dirty="0" smtClean="0"/>
              <a:t> </a:t>
            </a:r>
          </a:p>
          <a:p>
            <a:pPr algn="ctr" eaLnBrk="1" hangingPunct="1">
              <a:lnSpc>
                <a:spcPct val="90000"/>
              </a:lnSpc>
              <a:buFont typeface="Wingdings" pitchFamily="2" charset="2"/>
              <a:buNone/>
            </a:pPr>
            <a:r>
              <a:rPr lang="en-GB" dirty="0" smtClean="0">
                <a:solidFill>
                  <a:schemeClr val="tx1"/>
                </a:solidFill>
              </a:rPr>
              <a:t>(severe, adverse reactions)</a:t>
            </a:r>
          </a:p>
        </p:txBody>
      </p:sp>
      <p:sp>
        <p:nvSpPr>
          <p:cNvPr id="415748" name="Rectangle 4"/>
          <p:cNvSpPr>
            <a:spLocks noGrp="1" noChangeArrowheads="1"/>
          </p:cNvSpPr>
          <p:nvPr>
            <p:ph sz="half" idx="2"/>
          </p:nvPr>
        </p:nvSpPr>
        <p:spPr>
          <a:xfrm>
            <a:off x="4640263" y="1981200"/>
            <a:ext cx="3817937" cy="4114800"/>
          </a:xfrm>
        </p:spPr>
        <p:txBody>
          <a:bodyPr/>
          <a:lstStyle/>
          <a:p>
            <a:pPr algn="ctr" eaLnBrk="1" hangingPunct="1">
              <a:lnSpc>
                <a:spcPct val="90000"/>
              </a:lnSpc>
              <a:buFont typeface="Wingdings" pitchFamily="2" charset="2"/>
              <a:buNone/>
            </a:pPr>
            <a:endParaRPr lang="en-GB" dirty="0" smtClean="0"/>
          </a:p>
          <a:p>
            <a:pPr algn="ctr" eaLnBrk="1" hangingPunct="1">
              <a:lnSpc>
                <a:spcPct val="90000"/>
              </a:lnSpc>
              <a:buFont typeface="Wingdings" pitchFamily="2" charset="2"/>
              <a:buNone/>
            </a:pPr>
            <a:endParaRPr lang="en-GB" dirty="0" smtClean="0"/>
          </a:p>
          <a:p>
            <a:pPr algn="ctr" eaLnBrk="1" hangingPunct="1">
              <a:lnSpc>
                <a:spcPct val="90000"/>
              </a:lnSpc>
              <a:buFont typeface="Wingdings" pitchFamily="2" charset="2"/>
              <a:buNone/>
            </a:pPr>
            <a:r>
              <a:rPr lang="en-GB" dirty="0" smtClean="0">
                <a:solidFill>
                  <a:schemeClr val="tx1"/>
                </a:solidFill>
              </a:rPr>
              <a:t>…..but, </a:t>
            </a:r>
            <a:r>
              <a:rPr lang="en-GB" b="1" dirty="0" smtClean="0">
                <a:solidFill>
                  <a:schemeClr val="hlink"/>
                </a:solidFill>
              </a:rPr>
              <a:t>ALL</a:t>
            </a:r>
            <a:r>
              <a:rPr lang="en-GB" dirty="0" smtClean="0"/>
              <a:t> </a:t>
            </a:r>
            <a:r>
              <a:rPr lang="en-GB" dirty="0" smtClean="0">
                <a:solidFill>
                  <a:schemeClr val="tx1"/>
                </a:solidFill>
              </a:rPr>
              <a:t>must be reported so that they can be managed appropriately</a:t>
            </a:r>
          </a:p>
        </p:txBody>
      </p:sp>
      <p:sp>
        <p:nvSpPr>
          <p:cNvPr id="415749" name="AutoShape 5"/>
          <p:cNvSpPr>
            <a:spLocks noChangeArrowheads="1"/>
          </p:cNvSpPr>
          <p:nvPr/>
        </p:nvSpPr>
        <p:spPr bwMode="auto">
          <a:xfrm>
            <a:off x="7308850" y="1916113"/>
            <a:ext cx="863600" cy="720725"/>
          </a:xfrm>
          <a:prstGeom prst="star5">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a typeface="+mn-ea"/>
            </a:endParaRPr>
          </a:p>
        </p:txBody>
      </p:sp>
      <p:sp>
        <p:nvSpPr>
          <p:cNvPr id="415750" name="AutoShape 6"/>
          <p:cNvSpPr>
            <a:spLocks noChangeArrowheads="1"/>
          </p:cNvSpPr>
          <p:nvPr/>
        </p:nvSpPr>
        <p:spPr bwMode="auto">
          <a:xfrm>
            <a:off x="8280400" y="3789363"/>
            <a:ext cx="863600" cy="720725"/>
          </a:xfrm>
          <a:prstGeom prst="star5">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a typeface="+mn-ea"/>
            </a:endParaRPr>
          </a:p>
        </p:txBody>
      </p:sp>
    </p:spTree>
    <p:custDataLst>
      <p:tags r:id="rId1"/>
    </p:custDataLst>
    <p:extLst>
      <p:ext uri="{BB962C8B-B14F-4D97-AF65-F5344CB8AC3E}">
        <p14:creationId xmlns:p14="http://schemas.microsoft.com/office/powerpoint/2010/main" val="210488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5748">
                                            <p:txEl>
                                              <p:pRg st="2" end="2"/>
                                            </p:txEl>
                                          </p:spTgt>
                                        </p:tgtEl>
                                        <p:attrNameLst>
                                          <p:attrName>style.visibility</p:attrName>
                                        </p:attrNameLst>
                                      </p:cBhvr>
                                      <p:to>
                                        <p:strVal val="visible"/>
                                      </p:to>
                                    </p:set>
                                    <p:anim calcmode="lin" valueType="num">
                                      <p:cBhvr additive="base">
                                        <p:cTn id="7" dur="500" fill="hold"/>
                                        <p:tgtEl>
                                          <p:spTgt spid="41574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5748">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415750"/>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415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803024"/>
            <a:ext cx="8229600" cy="808038"/>
          </a:xfrm>
        </p:spPr>
        <p:txBody>
          <a:bodyPr>
            <a:noAutofit/>
          </a:bodyPr>
          <a:lstStyle/>
          <a:p>
            <a:pPr algn="ctr" eaLnBrk="1" hangingPunct="1"/>
            <a:r>
              <a:rPr lang="en-GB" sz="4000" dirty="0" smtClean="0"/>
              <a:t>Basic Facts about Adherence and ARV Therapy</a:t>
            </a:r>
          </a:p>
        </p:txBody>
      </p:sp>
      <p:sp>
        <p:nvSpPr>
          <p:cNvPr id="52227" name="Rectangle 3"/>
          <p:cNvSpPr>
            <a:spLocks noGrp="1" noChangeArrowheads="1"/>
          </p:cNvSpPr>
          <p:nvPr>
            <p:ph idx="4294967295"/>
          </p:nvPr>
        </p:nvSpPr>
        <p:spPr>
          <a:xfrm>
            <a:off x="609600" y="1844675"/>
            <a:ext cx="8534400" cy="4022725"/>
          </a:xfrm>
        </p:spPr>
        <p:txBody>
          <a:bodyPr>
            <a:normAutofit fontScale="85000" lnSpcReduction="20000"/>
          </a:bodyPr>
          <a:lstStyle/>
          <a:p>
            <a:pPr eaLnBrk="1" hangingPunct="1">
              <a:lnSpc>
                <a:spcPct val="90000"/>
              </a:lnSpc>
            </a:pPr>
            <a:r>
              <a:rPr lang="en-GB" sz="2800" dirty="0" smtClean="0">
                <a:solidFill>
                  <a:schemeClr val="tx1"/>
                </a:solidFill>
              </a:rPr>
              <a:t>ARV blood concentrations must remain constant; low concentrations allow HIV to mutate. </a:t>
            </a:r>
          </a:p>
          <a:p>
            <a:pPr eaLnBrk="1" hangingPunct="1">
              <a:lnSpc>
                <a:spcPct val="90000"/>
              </a:lnSpc>
            </a:pPr>
            <a:endParaRPr lang="en-GB" sz="2800" dirty="0" smtClean="0">
              <a:solidFill>
                <a:schemeClr val="tx1"/>
              </a:solidFill>
            </a:endParaRPr>
          </a:p>
          <a:p>
            <a:pPr eaLnBrk="1" hangingPunct="1">
              <a:lnSpc>
                <a:spcPct val="90000"/>
              </a:lnSpc>
            </a:pPr>
            <a:r>
              <a:rPr lang="en-GB" sz="2800" dirty="0" smtClean="0">
                <a:solidFill>
                  <a:schemeClr val="tx1"/>
                </a:solidFill>
              </a:rPr>
              <a:t>HIV mutations cause drug resistance.</a:t>
            </a:r>
          </a:p>
          <a:p>
            <a:pPr eaLnBrk="1" hangingPunct="1">
              <a:lnSpc>
                <a:spcPct val="90000"/>
              </a:lnSpc>
            </a:pPr>
            <a:endParaRPr lang="en-GB" sz="2800" dirty="0" smtClean="0">
              <a:solidFill>
                <a:schemeClr val="tx1"/>
              </a:solidFill>
            </a:endParaRPr>
          </a:p>
          <a:p>
            <a:pPr eaLnBrk="1" hangingPunct="1">
              <a:lnSpc>
                <a:spcPct val="90000"/>
              </a:lnSpc>
            </a:pPr>
            <a:r>
              <a:rPr lang="en-GB" sz="2800" dirty="0" smtClean="0">
                <a:solidFill>
                  <a:schemeClr val="tx1"/>
                </a:solidFill>
              </a:rPr>
              <a:t>ARV medications must be taken every day otherwise they will not work.</a:t>
            </a:r>
          </a:p>
          <a:p>
            <a:pPr eaLnBrk="1" hangingPunct="1">
              <a:lnSpc>
                <a:spcPct val="90000"/>
              </a:lnSpc>
            </a:pPr>
            <a:endParaRPr lang="en-GB" sz="2800" dirty="0" smtClean="0">
              <a:solidFill>
                <a:schemeClr val="tx1"/>
              </a:solidFill>
            </a:endParaRPr>
          </a:p>
          <a:p>
            <a:pPr eaLnBrk="1" hangingPunct="1">
              <a:lnSpc>
                <a:spcPct val="90000"/>
              </a:lnSpc>
            </a:pPr>
            <a:r>
              <a:rPr lang="en-GB" sz="2800" dirty="0" smtClean="0">
                <a:solidFill>
                  <a:schemeClr val="tx1"/>
                </a:solidFill>
              </a:rPr>
              <a:t>Things that can lower drug concentrations:</a:t>
            </a:r>
          </a:p>
          <a:p>
            <a:pPr lvl="1" eaLnBrk="1" hangingPunct="1">
              <a:lnSpc>
                <a:spcPct val="90000"/>
              </a:lnSpc>
            </a:pPr>
            <a:r>
              <a:rPr lang="en-GB" sz="2400" dirty="0" smtClean="0">
                <a:solidFill>
                  <a:schemeClr val="tx1"/>
                </a:solidFill>
              </a:rPr>
              <a:t>Missing 1 or 2 ARV medication doses regularly</a:t>
            </a:r>
          </a:p>
          <a:p>
            <a:pPr lvl="1" eaLnBrk="1" hangingPunct="1">
              <a:lnSpc>
                <a:spcPct val="90000"/>
              </a:lnSpc>
            </a:pPr>
            <a:r>
              <a:rPr lang="en-GB" sz="2400" dirty="0" smtClean="0">
                <a:solidFill>
                  <a:schemeClr val="tx1"/>
                </a:solidFill>
              </a:rPr>
              <a:t>Taking ARV medication late </a:t>
            </a:r>
          </a:p>
          <a:p>
            <a:pPr lvl="1" eaLnBrk="1" hangingPunct="1">
              <a:lnSpc>
                <a:spcPct val="90000"/>
              </a:lnSpc>
            </a:pPr>
            <a:r>
              <a:rPr lang="en-GB" sz="2400" dirty="0" smtClean="0">
                <a:solidFill>
                  <a:schemeClr val="tx1"/>
                </a:solidFill>
              </a:rPr>
              <a:t>Taking ARVs with certain foods or other medications </a:t>
            </a:r>
          </a:p>
        </p:txBody>
      </p:sp>
    </p:spTree>
    <p:custDataLst>
      <p:tags r:id="rId1"/>
    </p:custDataLst>
    <p:extLst>
      <p:ext uri="{BB962C8B-B14F-4D97-AF65-F5344CB8AC3E}">
        <p14:creationId xmlns:p14="http://schemas.microsoft.com/office/powerpoint/2010/main" val="381144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fade">
                                      <p:cBhvr>
                                        <p:cTn id="12" dur="500"/>
                                        <p:tgtEl>
                                          <p:spTgt spid="5222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animEffect transition="in" filter="fade">
                                      <p:cBhvr>
                                        <p:cTn id="15" dur="500"/>
                                        <p:tgtEl>
                                          <p:spTgt spid="5222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2227">
                                            <p:txEl>
                                              <p:pRg st="6" end="6"/>
                                            </p:txEl>
                                          </p:spTgt>
                                        </p:tgtEl>
                                        <p:attrNameLst>
                                          <p:attrName>style.visibility</p:attrName>
                                        </p:attrNameLst>
                                      </p:cBhvr>
                                      <p:to>
                                        <p:strVal val="visible"/>
                                      </p:to>
                                    </p:set>
                                    <p:animEffect transition="in" filter="fade">
                                      <p:cBhvr>
                                        <p:cTn id="20" dur="500"/>
                                        <p:tgtEl>
                                          <p:spTgt spid="52227">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227">
                                            <p:txEl>
                                              <p:pRg st="7" end="7"/>
                                            </p:txEl>
                                          </p:spTgt>
                                        </p:tgtEl>
                                        <p:attrNameLst>
                                          <p:attrName>style.visibility</p:attrName>
                                        </p:attrNameLst>
                                      </p:cBhvr>
                                      <p:to>
                                        <p:strVal val="visible"/>
                                      </p:to>
                                    </p:set>
                                    <p:animEffect transition="in" filter="fade">
                                      <p:cBhvr>
                                        <p:cTn id="23" dur="500"/>
                                        <p:tgtEl>
                                          <p:spTgt spid="52227">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227">
                                            <p:txEl>
                                              <p:pRg st="8" end="8"/>
                                            </p:txEl>
                                          </p:spTgt>
                                        </p:tgtEl>
                                        <p:attrNameLst>
                                          <p:attrName>style.visibility</p:attrName>
                                        </p:attrNameLst>
                                      </p:cBhvr>
                                      <p:to>
                                        <p:strVal val="visible"/>
                                      </p:to>
                                    </p:set>
                                    <p:animEffect transition="in" filter="fade">
                                      <p:cBhvr>
                                        <p:cTn id="26" dur="500"/>
                                        <p:tgtEl>
                                          <p:spTgt spid="52227">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227">
                                            <p:txEl>
                                              <p:pRg st="9" end="9"/>
                                            </p:txEl>
                                          </p:spTgt>
                                        </p:tgtEl>
                                        <p:attrNameLst>
                                          <p:attrName>style.visibility</p:attrName>
                                        </p:attrNameLst>
                                      </p:cBhvr>
                                      <p:to>
                                        <p:strVal val="visible"/>
                                      </p:to>
                                    </p:set>
                                    <p:animEffect transition="in" filter="fade">
                                      <p:cBhvr>
                                        <p:cTn id="29" dur="500"/>
                                        <p:tgtEl>
                                          <p:spTgt spid="522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pPr algn="ctr" eaLnBrk="1" hangingPunct="1"/>
            <a:r>
              <a:rPr lang="en-US" sz="4800" dirty="0" smtClean="0"/>
              <a:t>Treatment Adherence</a:t>
            </a:r>
          </a:p>
        </p:txBody>
      </p:sp>
      <p:sp>
        <p:nvSpPr>
          <p:cNvPr id="3" name="Content Placeholder 2"/>
          <p:cNvSpPr>
            <a:spLocks noGrp="1"/>
          </p:cNvSpPr>
          <p:nvPr>
            <p:ph idx="4294967295"/>
          </p:nvPr>
        </p:nvSpPr>
        <p:spPr>
          <a:xfrm>
            <a:off x="609600" y="1524000"/>
            <a:ext cx="8077200" cy="5181600"/>
          </a:xfrm>
        </p:spPr>
        <p:txBody>
          <a:bodyPr>
            <a:noAutofit/>
          </a:bodyPr>
          <a:lstStyle/>
          <a:p>
            <a:pPr eaLnBrk="1" hangingPunct="1">
              <a:defRPr/>
            </a:pPr>
            <a:r>
              <a:rPr lang="en-US" sz="2400" dirty="0" smtClean="0">
                <a:solidFill>
                  <a:schemeClr val="tx1"/>
                </a:solidFill>
              </a:rPr>
              <a:t>A patient’s ability to follow a prescribed treatment regimen</a:t>
            </a:r>
          </a:p>
          <a:p>
            <a:pPr eaLnBrk="1" hangingPunct="1">
              <a:defRPr/>
            </a:pPr>
            <a:r>
              <a:rPr lang="en-US" sz="2400" dirty="0" smtClean="0">
                <a:solidFill>
                  <a:schemeClr val="tx1"/>
                </a:solidFill>
              </a:rPr>
              <a:t>Major factor in success of drug regimen</a:t>
            </a:r>
          </a:p>
          <a:p>
            <a:pPr eaLnBrk="1" hangingPunct="1">
              <a:defRPr/>
            </a:pPr>
            <a:r>
              <a:rPr lang="en-US" sz="2400" dirty="0" smtClean="0">
                <a:solidFill>
                  <a:schemeClr val="tx1"/>
                </a:solidFill>
              </a:rPr>
              <a:t>Significant determinant of survival</a:t>
            </a:r>
          </a:p>
          <a:p>
            <a:pPr eaLnBrk="1" hangingPunct="1">
              <a:defRPr/>
            </a:pPr>
            <a:r>
              <a:rPr lang="en-US" sz="2400" dirty="0" smtClean="0">
                <a:solidFill>
                  <a:schemeClr val="tx1"/>
                </a:solidFill>
              </a:rPr>
              <a:t>Willingness to start treatment and take medications exactly as directed</a:t>
            </a:r>
          </a:p>
          <a:p>
            <a:pPr eaLnBrk="1" hangingPunct="1">
              <a:defRPr/>
            </a:pPr>
            <a:r>
              <a:rPr lang="en-US" sz="2400" dirty="0" smtClean="0">
                <a:solidFill>
                  <a:schemeClr val="tx1"/>
                </a:solidFill>
              </a:rPr>
              <a:t>Level of adherence affects how well ART decreases the HIV viral load</a:t>
            </a:r>
          </a:p>
          <a:p>
            <a:pPr eaLnBrk="1" hangingPunct="1">
              <a:defRPr/>
            </a:pPr>
            <a:r>
              <a:rPr lang="en-US" sz="2400" dirty="0" smtClean="0">
                <a:solidFill>
                  <a:schemeClr val="tx1"/>
                </a:solidFill>
              </a:rPr>
              <a:t>Average US ART adherence rate is about 70%</a:t>
            </a:r>
          </a:p>
          <a:p>
            <a:pPr eaLnBrk="1" hangingPunct="1">
              <a:defRPr/>
            </a:pPr>
            <a:endParaRPr lang="en-US" sz="2800" dirty="0" smtClean="0">
              <a:effectLst>
                <a:outerShdw blurRad="38100" dist="38100" dir="2700000" algn="tl">
                  <a:srgbClr val="C0C0C0"/>
                </a:outerShdw>
              </a:effectLst>
            </a:endParaRPr>
          </a:p>
        </p:txBody>
      </p:sp>
    </p:spTree>
    <p:custDataLst>
      <p:tags r:id="rId1"/>
    </p:custDataLst>
    <p:extLst>
      <p:ext uri="{BB962C8B-B14F-4D97-AF65-F5344CB8AC3E}">
        <p14:creationId xmlns:p14="http://schemas.microsoft.com/office/powerpoint/2010/main" val="378855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t>Treatment Adherence</a:t>
            </a:r>
          </a:p>
        </p:txBody>
      </p:sp>
      <p:sp>
        <p:nvSpPr>
          <p:cNvPr id="3" name="Content Placeholder 2"/>
          <p:cNvSpPr>
            <a:spLocks noGrp="1"/>
          </p:cNvSpPr>
          <p:nvPr>
            <p:ph idx="4294967295"/>
          </p:nvPr>
        </p:nvSpPr>
        <p:spPr>
          <a:xfrm>
            <a:off x="990600" y="1600200"/>
            <a:ext cx="8153400" cy="4525963"/>
          </a:xfrm>
        </p:spPr>
        <p:txBody>
          <a:bodyPr>
            <a:normAutofit/>
          </a:bodyPr>
          <a:lstStyle/>
          <a:p>
            <a:r>
              <a:rPr lang="en-US" dirty="0" smtClean="0">
                <a:solidFill>
                  <a:schemeClr val="tx1"/>
                </a:solidFill>
              </a:rPr>
              <a:t>Factors associated with poor adherence</a:t>
            </a:r>
          </a:p>
          <a:p>
            <a:pPr lvl="1"/>
            <a:r>
              <a:rPr lang="en-US" dirty="0" smtClean="0">
                <a:solidFill>
                  <a:schemeClr val="tx1"/>
                </a:solidFill>
              </a:rPr>
              <a:t>Depression	</a:t>
            </a:r>
          </a:p>
          <a:p>
            <a:pPr lvl="1"/>
            <a:r>
              <a:rPr lang="en-US" dirty="0" smtClean="0">
                <a:solidFill>
                  <a:schemeClr val="tx1"/>
                </a:solidFill>
              </a:rPr>
              <a:t>Active alcohol or drug use</a:t>
            </a:r>
          </a:p>
          <a:p>
            <a:pPr lvl="1"/>
            <a:r>
              <a:rPr lang="en-US" dirty="0" smtClean="0">
                <a:solidFill>
                  <a:schemeClr val="tx1"/>
                </a:solidFill>
              </a:rPr>
              <a:t>Low literacy</a:t>
            </a:r>
          </a:p>
          <a:p>
            <a:pPr lvl="1"/>
            <a:r>
              <a:rPr lang="en-US" dirty="0" smtClean="0">
                <a:solidFill>
                  <a:schemeClr val="tx1"/>
                </a:solidFill>
              </a:rPr>
              <a:t>Lack of social support (unstable social situation, chaotic lifestyle)</a:t>
            </a:r>
          </a:p>
          <a:p>
            <a:pPr lvl="1"/>
            <a:r>
              <a:rPr lang="en-US" dirty="0" smtClean="0">
                <a:solidFill>
                  <a:schemeClr val="tx1"/>
                </a:solidFill>
              </a:rPr>
              <a:t>Lack of support from partner</a:t>
            </a:r>
          </a:p>
          <a:p>
            <a:pPr lvl="1"/>
            <a:r>
              <a:rPr lang="en-US" dirty="0" smtClean="0">
                <a:solidFill>
                  <a:schemeClr val="tx1"/>
                </a:solidFill>
              </a:rPr>
              <a:t>Advance HIV infection</a:t>
            </a:r>
          </a:p>
          <a:p>
            <a:pPr lvl="1"/>
            <a:r>
              <a:rPr lang="en-US" dirty="0" smtClean="0">
                <a:solidFill>
                  <a:schemeClr val="tx1"/>
                </a:solidFill>
              </a:rPr>
              <a:t>Young age</a:t>
            </a:r>
          </a:p>
          <a:p>
            <a:pPr lvl="1"/>
            <a:r>
              <a:rPr lang="en-US" dirty="0" smtClean="0">
                <a:solidFill>
                  <a:schemeClr val="tx1"/>
                </a:solidFill>
              </a:rPr>
              <a:t>Disbelief in treatment efficacy</a:t>
            </a:r>
          </a:p>
          <a:p>
            <a:pPr lvl="1"/>
            <a:r>
              <a:rPr lang="en-US" dirty="0" smtClean="0">
                <a:solidFill>
                  <a:schemeClr val="tx1"/>
                </a:solidFill>
              </a:rPr>
              <a:t>Unstable housing</a:t>
            </a:r>
          </a:p>
          <a:p>
            <a:pPr lvl="1"/>
            <a:r>
              <a:rPr lang="en-US" dirty="0" smtClean="0">
                <a:solidFill>
                  <a:schemeClr val="tx1"/>
                </a:solidFill>
              </a:rPr>
              <a:t>Cognitive impairment</a:t>
            </a:r>
          </a:p>
          <a:p>
            <a:pPr lvl="1"/>
            <a:r>
              <a:rPr lang="en-US" dirty="0" smtClean="0">
                <a:solidFill>
                  <a:schemeClr val="tx1"/>
                </a:solidFill>
              </a:rPr>
              <a:t>Competing priorities</a:t>
            </a:r>
          </a:p>
          <a:p>
            <a:pPr lvl="2"/>
            <a:r>
              <a:rPr lang="en-US" dirty="0" smtClean="0">
                <a:solidFill>
                  <a:schemeClr val="tx1"/>
                </a:solidFill>
              </a:rPr>
              <a:t>Childcare, food and work</a:t>
            </a:r>
          </a:p>
          <a:p>
            <a:pPr lvl="1"/>
            <a:endParaRPr lang="en-US" dirty="0"/>
          </a:p>
        </p:txBody>
      </p:sp>
    </p:spTree>
    <p:custDataLst>
      <p:tags r:id="rId1"/>
    </p:custDataLst>
    <p:extLst>
      <p:ext uri="{BB962C8B-B14F-4D97-AF65-F5344CB8AC3E}">
        <p14:creationId xmlns:p14="http://schemas.microsoft.com/office/powerpoint/2010/main" val="270146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t>Treatment Adherence</a:t>
            </a:r>
          </a:p>
        </p:txBody>
      </p:sp>
      <p:sp>
        <p:nvSpPr>
          <p:cNvPr id="3" name="Content Placeholder 2"/>
          <p:cNvSpPr>
            <a:spLocks noGrp="1"/>
          </p:cNvSpPr>
          <p:nvPr>
            <p:ph idx="4294967295"/>
          </p:nvPr>
        </p:nvSpPr>
        <p:spPr>
          <a:xfrm>
            <a:off x="990600" y="1600200"/>
            <a:ext cx="8153400" cy="4525963"/>
          </a:xfrm>
        </p:spPr>
        <p:txBody>
          <a:bodyPr>
            <a:normAutofit/>
          </a:bodyPr>
          <a:lstStyle/>
          <a:p>
            <a:r>
              <a:rPr lang="en-US" dirty="0" smtClean="0">
                <a:solidFill>
                  <a:schemeClr val="tx1"/>
                </a:solidFill>
              </a:rPr>
              <a:t>Complexity of medication regimen</a:t>
            </a:r>
          </a:p>
          <a:p>
            <a:r>
              <a:rPr lang="en-US" dirty="0" smtClean="0">
                <a:solidFill>
                  <a:schemeClr val="tx1"/>
                </a:solidFill>
              </a:rPr>
              <a:t>Adverse drug effects</a:t>
            </a:r>
          </a:p>
          <a:p>
            <a:r>
              <a:rPr lang="en-US" dirty="0" smtClean="0">
                <a:solidFill>
                  <a:schemeClr val="tx1"/>
                </a:solidFill>
              </a:rPr>
              <a:t>Poor patient provider relationships</a:t>
            </a:r>
          </a:p>
          <a:p>
            <a:r>
              <a:rPr lang="en-US" dirty="0" smtClean="0">
                <a:solidFill>
                  <a:schemeClr val="tx1"/>
                </a:solidFill>
              </a:rPr>
              <a:t>Lack of resources</a:t>
            </a:r>
          </a:p>
          <a:p>
            <a:r>
              <a:rPr lang="en-US" dirty="0" smtClean="0">
                <a:solidFill>
                  <a:schemeClr val="tx1"/>
                </a:solidFill>
              </a:rPr>
              <a:t>Poor literacy</a:t>
            </a:r>
          </a:p>
          <a:p>
            <a:r>
              <a:rPr lang="en-US" dirty="0" smtClean="0">
                <a:solidFill>
                  <a:schemeClr val="tx1"/>
                </a:solidFill>
              </a:rPr>
              <a:t>Substance abuse</a:t>
            </a:r>
          </a:p>
          <a:p>
            <a:r>
              <a:rPr lang="en-US" dirty="0" smtClean="0">
                <a:solidFill>
                  <a:schemeClr val="tx1"/>
                </a:solidFill>
              </a:rPr>
              <a:t>Stigma</a:t>
            </a:r>
          </a:p>
          <a:p>
            <a:r>
              <a:rPr lang="en-US" dirty="0" smtClean="0">
                <a:solidFill>
                  <a:schemeClr val="tx1"/>
                </a:solidFill>
              </a:rPr>
              <a:t>Travel away from home</a:t>
            </a:r>
          </a:p>
          <a:p>
            <a:r>
              <a:rPr lang="en-US" dirty="0" smtClean="0">
                <a:solidFill>
                  <a:schemeClr val="tx1"/>
                </a:solidFill>
              </a:rPr>
              <a:t>Sleeping through doses</a:t>
            </a:r>
          </a:p>
          <a:p>
            <a:r>
              <a:rPr lang="en-US" dirty="0" smtClean="0">
                <a:solidFill>
                  <a:schemeClr val="tx1"/>
                </a:solidFill>
              </a:rPr>
              <a:t>Treatment fatigue</a:t>
            </a:r>
          </a:p>
          <a:p>
            <a:pPr lvl="1"/>
            <a:r>
              <a:rPr lang="en-US" dirty="0" smtClean="0">
                <a:solidFill>
                  <a:schemeClr val="tx1"/>
                </a:solidFill>
              </a:rPr>
              <a:t>Adherence should be assessed at each visit</a:t>
            </a:r>
            <a:endParaRPr lang="en-US" dirty="0">
              <a:solidFill>
                <a:schemeClr val="tx1"/>
              </a:solidFill>
            </a:endParaRPr>
          </a:p>
        </p:txBody>
      </p:sp>
    </p:spTree>
    <p:custDataLst>
      <p:tags r:id="rId1"/>
    </p:custDataLst>
    <p:extLst>
      <p:ext uri="{BB962C8B-B14F-4D97-AF65-F5344CB8AC3E}">
        <p14:creationId xmlns:p14="http://schemas.microsoft.com/office/powerpoint/2010/main" val="425194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t>Treatment Adherence</a:t>
            </a:r>
          </a:p>
        </p:txBody>
      </p:sp>
      <p:sp>
        <p:nvSpPr>
          <p:cNvPr id="3" name="Content Placeholder 2"/>
          <p:cNvSpPr>
            <a:spLocks noGrp="1"/>
          </p:cNvSpPr>
          <p:nvPr>
            <p:ph idx="4294967295"/>
          </p:nvPr>
        </p:nvSpPr>
        <p:spPr>
          <a:xfrm>
            <a:off x="990600" y="1600200"/>
            <a:ext cx="8153400" cy="4525963"/>
          </a:xfrm>
        </p:spPr>
        <p:txBody>
          <a:bodyPr>
            <a:normAutofit/>
          </a:bodyPr>
          <a:lstStyle/>
          <a:p>
            <a:r>
              <a:rPr lang="en-US" dirty="0" smtClean="0">
                <a:solidFill>
                  <a:schemeClr val="tx1"/>
                </a:solidFill>
              </a:rPr>
              <a:t>Strategies to improve adherence</a:t>
            </a:r>
          </a:p>
          <a:p>
            <a:pPr lvl="1"/>
            <a:r>
              <a:rPr lang="en-US" dirty="0" smtClean="0">
                <a:solidFill>
                  <a:schemeClr val="tx1"/>
                </a:solidFill>
              </a:rPr>
              <a:t>Choose once daily dosing if possible</a:t>
            </a:r>
          </a:p>
          <a:p>
            <a:pPr lvl="1"/>
            <a:r>
              <a:rPr lang="en-US" dirty="0" smtClean="0">
                <a:solidFill>
                  <a:schemeClr val="tx1"/>
                </a:solidFill>
              </a:rPr>
              <a:t>Avoid complex or poorly tolerated regimes</a:t>
            </a:r>
          </a:p>
          <a:p>
            <a:pPr lvl="1"/>
            <a:r>
              <a:rPr lang="en-US" dirty="0" smtClean="0">
                <a:solidFill>
                  <a:schemeClr val="tx1"/>
                </a:solidFill>
              </a:rPr>
              <a:t>Use fixed dose combinations if possible</a:t>
            </a:r>
          </a:p>
          <a:p>
            <a:pPr lvl="1"/>
            <a:r>
              <a:rPr lang="en-US" dirty="0" smtClean="0">
                <a:solidFill>
                  <a:schemeClr val="tx1"/>
                </a:solidFill>
              </a:rPr>
              <a:t>Use multidisciplinary approach</a:t>
            </a:r>
          </a:p>
          <a:p>
            <a:pPr lvl="1"/>
            <a:r>
              <a:rPr lang="en-US" dirty="0" smtClean="0">
                <a:solidFill>
                  <a:schemeClr val="tx1"/>
                </a:solidFill>
              </a:rPr>
              <a:t>Provide tools and support</a:t>
            </a:r>
          </a:p>
          <a:p>
            <a:pPr lvl="2"/>
            <a:r>
              <a:rPr lang="en-US" dirty="0" smtClean="0">
                <a:solidFill>
                  <a:schemeClr val="tx1"/>
                </a:solidFill>
              </a:rPr>
              <a:t>Reminder alarms</a:t>
            </a:r>
          </a:p>
          <a:p>
            <a:pPr lvl="2"/>
            <a:r>
              <a:rPr lang="en-US" dirty="0" smtClean="0">
                <a:solidFill>
                  <a:schemeClr val="tx1"/>
                </a:solidFill>
              </a:rPr>
              <a:t>Text message reminders</a:t>
            </a:r>
          </a:p>
          <a:p>
            <a:pPr lvl="2"/>
            <a:r>
              <a:rPr lang="en-US" dirty="0" smtClean="0">
                <a:solidFill>
                  <a:schemeClr val="tx1"/>
                </a:solidFill>
              </a:rPr>
              <a:t>Education and counseling</a:t>
            </a:r>
          </a:p>
          <a:p>
            <a:pPr lvl="2"/>
            <a:r>
              <a:rPr lang="en-US" dirty="0" smtClean="0">
                <a:solidFill>
                  <a:schemeClr val="tx1"/>
                </a:solidFill>
              </a:rPr>
              <a:t>Pill boxes</a:t>
            </a:r>
            <a:endParaRPr lang="en-US" dirty="0">
              <a:solidFill>
                <a:schemeClr val="tx1"/>
              </a:solidFill>
            </a:endParaRPr>
          </a:p>
        </p:txBody>
      </p:sp>
    </p:spTree>
    <p:custDataLst>
      <p:tags r:id="rId1"/>
    </p:custDataLst>
    <p:extLst>
      <p:ext uri="{BB962C8B-B14F-4D97-AF65-F5344CB8AC3E}">
        <p14:creationId xmlns:p14="http://schemas.microsoft.com/office/powerpoint/2010/main" val="203273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HIV and the Immune System</a:t>
            </a:r>
            <a:endParaRPr lang="en-US" dirty="0"/>
          </a:p>
        </p:txBody>
      </p:sp>
      <p:sp>
        <p:nvSpPr>
          <p:cNvPr id="3" name="Content Placeholder 2"/>
          <p:cNvSpPr>
            <a:spLocks noGrp="1"/>
          </p:cNvSpPr>
          <p:nvPr>
            <p:ph sz="quarter" idx="1"/>
          </p:nvPr>
        </p:nvSpPr>
        <p:spPr>
          <a:xfrm>
            <a:off x="609600" y="1589566"/>
            <a:ext cx="4724400" cy="4963633"/>
          </a:xfrm>
        </p:spPr>
        <p:txBody>
          <a:bodyPr>
            <a:normAutofit fontScale="62500" lnSpcReduction="20000"/>
          </a:bodyPr>
          <a:lstStyle/>
          <a:p>
            <a:r>
              <a:rPr lang="en-US" dirty="0">
                <a:solidFill>
                  <a:schemeClr val="tx1"/>
                </a:solidFill>
              </a:rPr>
              <a:t>The CD4 cells coordinate a body’s immune response to an invader (bacteria, virus, etc.)</a:t>
            </a:r>
          </a:p>
          <a:p>
            <a:endParaRPr lang="en-US" dirty="0">
              <a:solidFill>
                <a:schemeClr val="tx1"/>
              </a:solidFill>
            </a:endParaRPr>
          </a:p>
          <a:p>
            <a:r>
              <a:rPr lang="en-US" dirty="0">
                <a:solidFill>
                  <a:schemeClr val="tx1"/>
                </a:solidFill>
              </a:rPr>
              <a:t>BUT, when HIV enters CD4 cells for reproduction, it damages the CD4 cell, eventually killing it.  </a:t>
            </a:r>
          </a:p>
          <a:p>
            <a:endParaRPr lang="en-US" dirty="0">
              <a:solidFill>
                <a:schemeClr val="tx1"/>
              </a:solidFill>
            </a:endParaRPr>
          </a:p>
          <a:p>
            <a:r>
              <a:rPr lang="en-US" dirty="0">
                <a:solidFill>
                  <a:schemeClr val="tx1"/>
                </a:solidFill>
              </a:rPr>
              <a:t>The </a:t>
            </a:r>
            <a:r>
              <a:rPr lang="en-US" dirty="0" smtClean="0">
                <a:solidFill>
                  <a:schemeClr val="tx1"/>
                </a:solidFill>
              </a:rPr>
              <a:t>body’s </a:t>
            </a:r>
            <a:r>
              <a:rPr lang="en-US" dirty="0">
                <a:solidFill>
                  <a:schemeClr val="tx1"/>
                </a:solidFill>
              </a:rPr>
              <a:t>immune system </a:t>
            </a:r>
            <a:r>
              <a:rPr lang="en-US" dirty="0" smtClean="0">
                <a:solidFill>
                  <a:schemeClr val="tx1"/>
                </a:solidFill>
              </a:rPr>
              <a:t>works </a:t>
            </a:r>
            <a:r>
              <a:rPr lang="en-US" dirty="0">
                <a:solidFill>
                  <a:schemeClr val="tx1"/>
                </a:solidFill>
              </a:rPr>
              <a:t>hard making more CD4 cells</a:t>
            </a:r>
          </a:p>
          <a:p>
            <a:endParaRPr lang="en-US" dirty="0">
              <a:solidFill>
                <a:schemeClr val="tx1"/>
              </a:solidFill>
            </a:endParaRPr>
          </a:p>
          <a:p>
            <a:r>
              <a:rPr lang="en-US" dirty="0">
                <a:solidFill>
                  <a:schemeClr val="tx1"/>
                </a:solidFill>
              </a:rPr>
              <a:t>Overtime, HIV destroys the CD4 cells faster than the immune system can make new ones</a:t>
            </a:r>
          </a:p>
          <a:p>
            <a:endParaRPr lang="en-US" dirty="0">
              <a:solidFill>
                <a:schemeClr val="tx1"/>
              </a:solidFill>
            </a:endParaRPr>
          </a:p>
          <a:p>
            <a:r>
              <a:rPr lang="en-US" dirty="0">
                <a:solidFill>
                  <a:schemeClr val="tx1"/>
                </a:solidFill>
              </a:rPr>
              <a:t>So, HIV damages the very system that usually protects the body from infection.</a:t>
            </a:r>
          </a:p>
          <a:p>
            <a:endParaRPr lang="en-US" dirty="0"/>
          </a:p>
        </p:txBody>
      </p:sp>
      <p:pic>
        <p:nvPicPr>
          <p:cNvPr id="8194" name="Picture 2"/>
          <p:cNvPicPr>
            <a:picLocks noGrp="1" noChangeAspect="1" noChangeArrowheads="1"/>
          </p:cNvPicPr>
          <p:nvPr>
            <p:ph sz="quarter" idx="2"/>
          </p:nvPr>
        </p:nvPicPr>
        <p:blipFill>
          <a:blip r:embed="rId4" cstate="email">
            <a:extLst>
              <a:ext uri="{28A0092B-C50C-407E-A947-70E740481C1C}">
                <a14:useLocalDpi xmlns:a14="http://schemas.microsoft.com/office/drawing/2010/main" val="0"/>
              </a:ext>
            </a:extLst>
          </a:blip>
          <a:srcRect/>
          <a:stretch>
            <a:fillRect/>
          </a:stretch>
        </p:blipFill>
        <p:spPr bwMode="auto">
          <a:xfrm>
            <a:off x="5536677" y="2140625"/>
            <a:ext cx="3132251" cy="288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79750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sz="4800" dirty="0" smtClean="0"/>
              <a:t>Resistance</a:t>
            </a:r>
          </a:p>
        </p:txBody>
      </p:sp>
      <p:sp>
        <p:nvSpPr>
          <p:cNvPr id="3" name="Content Placeholder 2"/>
          <p:cNvSpPr>
            <a:spLocks noGrp="1"/>
          </p:cNvSpPr>
          <p:nvPr>
            <p:ph idx="4294967295"/>
          </p:nvPr>
        </p:nvSpPr>
        <p:spPr>
          <a:xfrm>
            <a:off x="533400" y="1524000"/>
            <a:ext cx="7924800" cy="4419600"/>
          </a:xfrm>
        </p:spPr>
        <p:txBody>
          <a:bodyPr>
            <a:normAutofit/>
          </a:bodyPr>
          <a:lstStyle/>
          <a:p>
            <a:pPr algn="just" eaLnBrk="1" hangingPunct="1">
              <a:defRPr/>
            </a:pPr>
            <a:r>
              <a:rPr lang="en-US" dirty="0" smtClean="0">
                <a:solidFill>
                  <a:schemeClr val="tx1"/>
                </a:solidFill>
              </a:rPr>
              <a:t>Skipping doses of medications may cause the virus to mutate leading to strains of HIV that are resistant to medications</a:t>
            </a:r>
          </a:p>
          <a:p>
            <a:pPr algn="just" eaLnBrk="1" hangingPunct="1">
              <a:defRPr/>
            </a:pPr>
            <a:endParaRPr lang="en-US" dirty="0" smtClean="0">
              <a:solidFill>
                <a:schemeClr val="tx1"/>
              </a:solidFill>
            </a:endParaRPr>
          </a:p>
          <a:p>
            <a:pPr algn="just" eaLnBrk="1" hangingPunct="1">
              <a:defRPr/>
            </a:pPr>
            <a:r>
              <a:rPr lang="en-US" dirty="0" smtClean="0">
                <a:solidFill>
                  <a:schemeClr val="tx1"/>
                </a:solidFill>
              </a:rPr>
              <a:t>Drug resistant strains can be transmitted </a:t>
            </a:r>
          </a:p>
          <a:p>
            <a:pPr algn="just" eaLnBrk="1" hangingPunct="1">
              <a:defRPr/>
            </a:pPr>
            <a:endParaRPr lang="en-US" dirty="0" smtClean="0">
              <a:solidFill>
                <a:schemeClr val="tx1"/>
              </a:solidFill>
            </a:endParaRPr>
          </a:p>
          <a:p>
            <a:pPr algn="just" eaLnBrk="1" hangingPunct="1">
              <a:defRPr/>
            </a:pPr>
            <a:r>
              <a:rPr lang="en-US" dirty="0" smtClean="0">
                <a:solidFill>
                  <a:schemeClr val="tx1"/>
                </a:solidFill>
              </a:rPr>
              <a:t>Viral fitness: Ability of a virus to enter and destroy CD4 cell (caused by the number resistant mutations developed)</a:t>
            </a:r>
          </a:p>
        </p:txBody>
      </p:sp>
    </p:spTree>
    <p:custDataLst>
      <p:tags r:id="rId1"/>
    </p:custDataLst>
    <p:extLst>
      <p:ext uri="{BB962C8B-B14F-4D97-AF65-F5344CB8AC3E}">
        <p14:creationId xmlns:p14="http://schemas.microsoft.com/office/powerpoint/2010/main" val="420353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36320"/>
            <a:ext cx="8153400" cy="990600"/>
          </a:xfrm>
        </p:spPr>
        <p:txBody>
          <a:bodyPr/>
          <a:lstStyle/>
          <a:p>
            <a:r>
              <a:rPr lang="en-US" dirty="0" smtClean="0"/>
              <a:t>Resistance Testing</a:t>
            </a:r>
            <a:endParaRPr lang="en-US" dirty="0"/>
          </a:p>
        </p:txBody>
      </p:sp>
      <p:sp>
        <p:nvSpPr>
          <p:cNvPr id="3" name="Content Placeholder 2"/>
          <p:cNvSpPr>
            <a:spLocks noGrp="1"/>
          </p:cNvSpPr>
          <p:nvPr>
            <p:ph sz="quarter" idx="1"/>
          </p:nvPr>
        </p:nvSpPr>
        <p:spPr/>
        <p:txBody>
          <a:bodyPr>
            <a:normAutofit/>
          </a:bodyPr>
          <a:lstStyle/>
          <a:p>
            <a:r>
              <a:rPr lang="en-US" dirty="0">
                <a:solidFill>
                  <a:schemeClr val="tx1"/>
                </a:solidFill>
              </a:rPr>
              <a:t>G</a:t>
            </a:r>
            <a:r>
              <a:rPr lang="en-US" dirty="0" smtClean="0">
                <a:solidFill>
                  <a:schemeClr val="tx1"/>
                </a:solidFill>
              </a:rPr>
              <a:t>enotype</a:t>
            </a:r>
          </a:p>
          <a:p>
            <a:pPr lvl="1"/>
            <a:r>
              <a:rPr lang="en-US" dirty="0">
                <a:solidFill>
                  <a:schemeClr val="tx1"/>
                </a:solidFill>
              </a:rPr>
              <a:t>Amplifies and sequences HIV to look for mutations known to correlate with drug resistance. Most successful if viral load is above 1000 copies/ml</a:t>
            </a:r>
          </a:p>
          <a:p>
            <a:pPr lvl="1"/>
            <a:r>
              <a:rPr lang="en-US" dirty="0" smtClean="0">
                <a:solidFill>
                  <a:schemeClr val="tx1"/>
                </a:solidFill>
              </a:rPr>
              <a:t>Recommended </a:t>
            </a:r>
            <a:r>
              <a:rPr lang="en-US" dirty="0">
                <a:solidFill>
                  <a:schemeClr val="tx1"/>
                </a:solidFill>
              </a:rPr>
              <a:t>as initial form of resistance testing</a:t>
            </a:r>
          </a:p>
          <a:p>
            <a:pPr lvl="2"/>
            <a:r>
              <a:rPr lang="en-US" dirty="0">
                <a:solidFill>
                  <a:schemeClr val="tx1"/>
                </a:solidFill>
              </a:rPr>
              <a:t>Use to select effective </a:t>
            </a:r>
            <a:r>
              <a:rPr lang="en-US" dirty="0" smtClean="0">
                <a:solidFill>
                  <a:schemeClr val="tx1"/>
                </a:solidFill>
              </a:rPr>
              <a:t>ART</a:t>
            </a:r>
          </a:p>
          <a:p>
            <a:r>
              <a:rPr lang="en-US" dirty="0" smtClean="0">
                <a:solidFill>
                  <a:schemeClr val="tx1"/>
                </a:solidFill>
              </a:rPr>
              <a:t>Phenotype</a:t>
            </a:r>
          </a:p>
          <a:p>
            <a:pPr lvl="1"/>
            <a:r>
              <a:rPr lang="en-US" dirty="0">
                <a:solidFill>
                  <a:schemeClr val="tx1"/>
                </a:solidFill>
              </a:rPr>
              <a:t>HIV reverse transcriptase and protease genes are spliced and created into a laboratory strain</a:t>
            </a:r>
          </a:p>
          <a:p>
            <a:pPr lvl="1"/>
            <a:r>
              <a:rPr lang="en-US" dirty="0">
                <a:solidFill>
                  <a:schemeClr val="tx1"/>
                </a:solidFill>
              </a:rPr>
              <a:t>The strain is grown in the presence of escalating concentrations of ARV drugs</a:t>
            </a:r>
          </a:p>
          <a:p>
            <a:pPr lvl="2"/>
            <a:r>
              <a:rPr lang="en-US" dirty="0">
                <a:solidFill>
                  <a:schemeClr val="tx1"/>
                </a:solidFill>
              </a:rPr>
              <a:t>Process takes 2-3 weeks and is costly</a:t>
            </a:r>
          </a:p>
          <a:p>
            <a:pPr lvl="1"/>
            <a:r>
              <a:rPr lang="en-US" dirty="0">
                <a:solidFill>
                  <a:schemeClr val="tx1"/>
                </a:solidFill>
              </a:rPr>
              <a:t>Recommended for patients with complicated multidrug resistance patterns</a:t>
            </a:r>
          </a:p>
          <a:p>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130045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 HIV 101</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HIV infection is a treatable, chronic illness</a:t>
            </a:r>
          </a:p>
          <a:p>
            <a:r>
              <a:rPr lang="en-US" dirty="0" smtClean="0">
                <a:solidFill>
                  <a:schemeClr val="tx1"/>
                </a:solidFill>
              </a:rPr>
              <a:t>Routine HIV testing is essential not only for treatment of HIV but also for prevention</a:t>
            </a:r>
          </a:p>
          <a:p>
            <a:r>
              <a:rPr lang="en-US" dirty="0" smtClean="0">
                <a:solidFill>
                  <a:schemeClr val="tx1"/>
                </a:solidFill>
              </a:rPr>
              <a:t>ART improves quality of life and decreases</a:t>
            </a:r>
          </a:p>
          <a:p>
            <a:pPr lvl="1"/>
            <a:r>
              <a:rPr lang="en-US" dirty="0" smtClean="0">
                <a:solidFill>
                  <a:schemeClr val="tx1"/>
                </a:solidFill>
              </a:rPr>
              <a:t>Mortality</a:t>
            </a:r>
          </a:p>
          <a:p>
            <a:pPr lvl="1"/>
            <a:r>
              <a:rPr lang="en-US" dirty="0" smtClean="0">
                <a:solidFill>
                  <a:schemeClr val="tx1"/>
                </a:solidFill>
              </a:rPr>
              <a:t>Morbidity</a:t>
            </a:r>
          </a:p>
          <a:p>
            <a:pPr lvl="1"/>
            <a:r>
              <a:rPr lang="en-US" dirty="0" smtClean="0">
                <a:solidFill>
                  <a:schemeClr val="tx1"/>
                </a:solidFill>
              </a:rPr>
              <a:t>Risk of transmission to partners</a:t>
            </a:r>
          </a:p>
          <a:p>
            <a:r>
              <a:rPr lang="en-US" dirty="0" smtClean="0">
                <a:solidFill>
                  <a:schemeClr val="tx1"/>
                </a:solidFill>
              </a:rPr>
              <a:t>Adherence is key to ARV effectiveness</a:t>
            </a:r>
            <a:endParaRPr lang="en-US" dirty="0">
              <a:solidFill>
                <a:schemeClr val="tx1"/>
              </a:solidFill>
            </a:endParaRPr>
          </a:p>
        </p:txBody>
      </p:sp>
    </p:spTree>
    <p:extLst>
      <p:ext uri="{BB962C8B-B14F-4D97-AF65-F5344CB8AC3E}">
        <p14:creationId xmlns:p14="http://schemas.microsoft.com/office/powerpoint/2010/main" val="3640588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74776"/>
            <a:ext cx="8153400" cy="990600"/>
          </a:xfrm>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r>
              <a:rPr lang="en-US" dirty="0" smtClean="0"/>
              <a:t>AIDS Education and Training Center National Resource Center </a:t>
            </a:r>
            <a:r>
              <a:rPr lang="en-US" dirty="0" smtClean="0">
                <a:hlinkClick r:id="rId4"/>
              </a:rPr>
              <a:t>www.aidsetc.org</a:t>
            </a:r>
            <a:endParaRPr lang="en-US" dirty="0" smtClean="0"/>
          </a:p>
          <a:p>
            <a:r>
              <a:rPr lang="en-US" dirty="0"/>
              <a:t>NY/NJ AETC </a:t>
            </a:r>
            <a:r>
              <a:rPr lang="en-US" dirty="0">
                <a:hlinkClick r:id="rId5"/>
              </a:rPr>
              <a:t>http://</a:t>
            </a:r>
            <a:r>
              <a:rPr lang="en-US" dirty="0" smtClean="0">
                <a:hlinkClick r:id="rId5"/>
              </a:rPr>
              <a:t>www.nynjaetc.org/index.html</a:t>
            </a:r>
            <a:endParaRPr lang="en-US" dirty="0" smtClean="0"/>
          </a:p>
          <a:p>
            <a:r>
              <a:rPr lang="en-US" dirty="0" smtClean="0"/>
              <a:t>NY/NJ AETC Trainings On-Demand </a:t>
            </a:r>
            <a:r>
              <a:rPr lang="en-US" dirty="0"/>
              <a:t>Online Courses </a:t>
            </a:r>
            <a:r>
              <a:rPr lang="en-US" dirty="0">
                <a:hlinkClick r:id="rId6"/>
              </a:rPr>
              <a:t>http://</a:t>
            </a:r>
            <a:r>
              <a:rPr lang="en-US" dirty="0" smtClean="0">
                <a:hlinkClick r:id="rId6"/>
              </a:rPr>
              <a:t>www.nynjaetc.org/on-demand/index.html#CME</a:t>
            </a:r>
            <a:endParaRPr lang="en-US" dirty="0" smtClean="0"/>
          </a:p>
          <a:p>
            <a:r>
              <a:rPr lang="en-US" dirty="0" smtClean="0"/>
              <a:t>National Clinicians Consultation Center </a:t>
            </a:r>
            <a:r>
              <a:rPr lang="en-US" dirty="0" smtClean="0">
                <a:solidFill>
                  <a:srgbClr val="444444"/>
                </a:solidFill>
                <a:hlinkClick r:id="rId7"/>
              </a:rPr>
              <a:t>www.nccc.ucsf.edu</a:t>
            </a:r>
            <a:endParaRPr lang="en-US" dirty="0" smtClean="0">
              <a:solidFill>
                <a:srgbClr val="444444"/>
              </a:solidFill>
            </a:endParaRPr>
          </a:p>
          <a:p>
            <a:r>
              <a:rPr lang="en-US" dirty="0" err="1" smtClean="0"/>
              <a:t>AIDSInfo</a:t>
            </a:r>
            <a:r>
              <a:rPr lang="en-US" dirty="0" smtClean="0"/>
              <a:t> </a:t>
            </a:r>
            <a:r>
              <a:rPr lang="en-US" dirty="0"/>
              <a:t>Clinical </a:t>
            </a:r>
            <a:r>
              <a:rPr lang="en-US" dirty="0" smtClean="0"/>
              <a:t>Guidelines </a:t>
            </a:r>
            <a:r>
              <a:rPr lang="en-US" dirty="0" smtClean="0">
                <a:solidFill>
                  <a:srgbClr val="444444"/>
                </a:solidFill>
                <a:hlinkClick r:id="rId8"/>
              </a:rPr>
              <a:t>http</a:t>
            </a:r>
            <a:r>
              <a:rPr lang="en-US" dirty="0">
                <a:solidFill>
                  <a:srgbClr val="444444"/>
                </a:solidFill>
                <a:hlinkClick r:id="rId8"/>
              </a:rPr>
              <a:t>://</a:t>
            </a:r>
            <a:r>
              <a:rPr lang="en-US" dirty="0" smtClean="0">
                <a:solidFill>
                  <a:srgbClr val="444444"/>
                </a:solidFill>
                <a:hlinkClick r:id="rId8"/>
              </a:rPr>
              <a:t>aidsinfo.nih.gov/guidelines</a:t>
            </a:r>
            <a:endParaRPr lang="en-US" dirty="0" smtClean="0">
              <a:solidFill>
                <a:srgbClr val="444444"/>
              </a:solidFill>
            </a:endParaRPr>
          </a:p>
          <a:p>
            <a:r>
              <a:rPr lang="en-US"/>
              <a:t>François-Xavier Bagnoud Center </a:t>
            </a:r>
            <a:r>
              <a:rPr lang="en-US">
                <a:hlinkClick r:id="rId9"/>
              </a:rPr>
              <a:t>http://fxbcenter.org</a:t>
            </a:r>
            <a:r>
              <a:rPr lang="en-US" smtClean="0">
                <a:hlinkClick r:id="rId9"/>
              </a:rPr>
              <a:t>/</a:t>
            </a:r>
            <a:endParaRPr lang="en-US" smtClean="0"/>
          </a:p>
          <a:p>
            <a:endParaRPr lang="en-US"/>
          </a:p>
          <a:p>
            <a:endParaRPr lang="en-US" dirty="0" smtClean="0">
              <a:solidFill>
                <a:srgbClr val="444444"/>
              </a:solidFill>
            </a:endParaRPr>
          </a:p>
          <a:p>
            <a:endParaRPr lang="en-US" dirty="0" smtClean="0">
              <a:solidFill>
                <a:srgbClr val="444444"/>
              </a:solidFill>
              <a:latin typeface="arial"/>
            </a:endParaRPr>
          </a:p>
          <a:p>
            <a:endParaRPr lang="en-US" dirty="0" smtClean="0">
              <a:solidFill>
                <a:srgbClr val="444444"/>
              </a:solidFill>
              <a:latin typeface="arial"/>
            </a:endParaRPr>
          </a:p>
          <a:p>
            <a:endParaRPr lang="en-US" dirty="0" smtClean="0"/>
          </a:p>
          <a:p>
            <a:endParaRPr lang="en-US" dirty="0" smtClean="0"/>
          </a:p>
        </p:txBody>
      </p:sp>
    </p:spTree>
    <p:custDataLst>
      <p:tags r:id="rId1"/>
    </p:custDataLst>
    <p:extLst>
      <p:ext uri="{BB962C8B-B14F-4D97-AF65-F5344CB8AC3E}">
        <p14:creationId xmlns:p14="http://schemas.microsoft.com/office/powerpoint/2010/main" val="3630271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009900"/>
            <a:ext cx="8229600" cy="808038"/>
          </a:xfrm>
        </p:spPr>
        <p:txBody>
          <a:bodyPr/>
          <a:lstStyle/>
          <a:p>
            <a:r>
              <a:rPr lang="en-US" sz="9600" dirty="0" smtClean="0"/>
              <a:t>THANK YOU!</a:t>
            </a:r>
            <a:endParaRPr lang="en-US" sz="9600" dirty="0"/>
          </a:p>
        </p:txBody>
      </p:sp>
    </p:spTree>
    <p:extLst>
      <p:ext uri="{BB962C8B-B14F-4D97-AF65-F5344CB8AC3E}">
        <p14:creationId xmlns:p14="http://schemas.microsoft.com/office/powerpoint/2010/main" val="82390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71488"/>
            <a:ext cx="8153400" cy="990600"/>
          </a:xfrm>
        </p:spPr>
        <p:txBody>
          <a:bodyPr/>
          <a:lstStyle/>
          <a:p>
            <a:r>
              <a:rPr lang="en-US" dirty="0" smtClean="0"/>
              <a:t>HIV Life Cycle</a:t>
            </a:r>
            <a:endParaRPr lang="en-US" dirty="0"/>
          </a:p>
        </p:txBody>
      </p:sp>
      <p:pic>
        <p:nvPicPr>
          <p:cNvPr id="9218" name="Picture 2"/>
          <p:cNvPicPr>
            <a:picLocks noGrp="1" noChangeAspect="1" noChangeArrowheads="1"/>
          </p:cNvPicPr>
          <p:nvPr>
            <p:ph sz="quarter" idx="1"/>
          </p:nvPr>
        </p:nvPicPr>
        <p:blipFill>
          <a:blip r:embed="rId4" cstate="email">
            <a:extLst>
              <a:ext uri="{28A0092B-C50C-407E-A947-70E740481C1C}">
                <a14:useLocalDpi xmlns:a14="http://schemas.microsoft.com/office/drawing/2010/main" val="0"/>
              </a:ext>
            </a:extLst>
          </a:blip>
          <a:srcRect/>
          <a:stretch>
            <a:fillRect/>
          </a:stretch>
        </p:blipFill>
        <p:spPr bwMode="auto">
          <a:xfrm>
            <a:off x="774287" y="1600200"/>
            <a:ext cx="75192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372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Users\fan9\Desktop\slides_epi_2011\Slide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325504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18736"/>
            <a:ext cx="8153400" cy="990600"/>
          </a:xfrm>
        </p:spPr>
        <p:txBody>
          <a:bodyPr/>
          <a:lstStyle/>
          <a:p>
            <a:r>
              <a:rPr lang="en-US" dirty="0" smtClean="0"/>
              <a:t>HIV in New Jersey</a:t>
            </a:r>
            <a:endParaRPr lang="en-US" dirty="0"/>
          </a:p>
        </p:txBody>
      </p:sp>
      <p:sp>
        <p:nvSpPr>
          <p:cNvPr id="3" name="Content Placeholder 2"/>
          <p:cNvSpPr>
            <a:spLocks noGrp="1"/>
          </p:cNvSpPr>
          <p:nvPr>
            <p:ph sz="quarter" idx="1"/>
          </p:nvPr>
        </p:nvSpPr>
        <p:spPr/>
        <p:txBody>
          <a:bodyPr/>
          <a:lstStyle/>
          <a:p>
            <a:r>
              <a:rPr lang="en-US" dirty="0" smtClean="0">
                <a:solidFill>
                  <a:schemeClr val="tx1"/>
                </a:solidFill>
              </a:rPr>
              <a:t>36,648 people are living with HIV</a:t>
            </a:r>
          </a:p>
        </p:txBody>
      </p:sp>
      <p:sp>
        <p:nvSpPr>
          <p:cNvPr id="4" name="Oval 3"/>
          <p:cNvSpPr/>
          <p:nvPr/>
        </p:nvSpPr>
        <p:spPr>
          <a:xfrm>
            <a:off x="228598" y="2209800"/>
            <a:ext cx="2453642" cy="22158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smtClean="0">
                <a:ln w="12700">
                  <a:noFill/>
                  <a:prstDash val="solid"/>
                </a:ln>
                <a:solidFill>
                  <a:srgbClr val="FFFFFF"/>
                </a:solidFill>
                <a:effectLst>
                  <a:outerShdw blurRad="41275" dist="20320" dir="1800000" algn="tl" rotWithShape="0">
                    <a:srgbClr val="000000">
                      <a:alpha val="40000"/>
                    </a:srgbClr>
                  </a:outerShdw>
                </a:effectLst>
              </a:rPr>
              <a:t>78%</a:t>
            </a:r>
            <a:endParaRPr lang="en-US" b="1" dirty="0">
              <a:ln w="12700">
                <a:noFill/>
                <a:prstDash val="solid"/>
              </a:ln>
              <a:solidFill>
                <a:srgbClr val="FFFFFF"/>
              </a:solidFill>
              <a:effectLst>
                <a:outerShdw blurRad="41275" dist="20320" dir="1800000" algn="tl" rotWithShape="0">
                  <a:srgbClr val="000000">
                    <a:alpha val="40000"/>
                  </a:srgbClr>
                </a:outerShdw>
              </a:effectLst>
            </a:endParaRPr>
          </a:p>
          <a:p>
            <a:pPr lvl="0" algn="ctr"/>
            <a:r>
              <a:rPr lang="en-US" b="1" dirty="0" smtClean="0">
                <a:ln w="12700">
                  <a:noFill/>
                  <a:prstDash val="solid"/>
                </a:ln>
                <a:solidFill>
                  <a:srgbClr val="FFFFFF"/>
                </a:solidFill>
                <a:effectLst>
                  <a:outerShdw blurRad="41275" dist="20320" dir="1800000" algn="tl" rotWithShape="0">
                    <a:srgbClr val="000000">
                      <a:alpha val="40000"/>
                    </a:srgbClr>
                  </a:outerShdw>
                </a:effectLst>
              </a:rPr>
              <a:t>Minorities</a:t>
            </a:r>
            <a:endParaRPr lang="en-US" b="1" dirty="0">
              <a:ln w="12700">
                <a:noFill/>
                <a:prstDash val="solid"/>
              </a:ln>
              <a:solidFill>
                <a:srgbClr val="FFFFFF"/>
              </a:solidFill>
              <a:effectLst>
                <a:outerShdw blurRad="41275" dist="20320" dir="1800000" algn="tl" rotWithShape="0">
                  <a:srgbClr val="000000">
                    <a:alpha val="40000"/>
                  </a:srgbClr>
                </a:outerShdw>
              </a:effectLst>
            </a:endParaRPr>
          </a:p>
        </p:txBody>
      </p:sp>
      <p:sp>
        <p:nvSpPr>
          <p:cNvPr id="7" name="Oval 6"/>
          <p:cNvSpPr/>
          <p:nvPr/>
        </p:nvSpPr>
        <p:spPr>
          <a:xfrm>
            <a:off x="2060642" y="3962400"/>
            <a:ext cx="2328477" cy="2057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n w="12700">
                  <a:noFill/>
                  <a:prstDash val="solid"/>
                </a:ln>
                <a:solidFill>
                  <a:schemeClr val="bg1"/>
                </a:solidFill>
                <a:effectLst>
                  <a:outerShdw blurRad="41275" dist="20320" dir="1800000" algn="tl" rotWithShape="0">
                    <a:srgbClr val="000000">
                      <a:alpha val="40000"/>
                    </a:srgbClr>
                  </a:outerShdw>
                </a:effectLst>
              </a:rPr>
              <a:t>79%</a:t>
            </a:r>
          </a:p>
          <a:p>
            <a:pPr algn="ctr"/>
            <a:r>
              <a:rPr lang="en-US" b="1" dirty="0" smtClean="0">
                <a:ln w="12700">
                  <a:noFill/>
                  <a:prstDash val="solid"/>
                </a:ln>
                <a:solidFill>
                  <a:schemeClr val="bg1"/>
                </a:solidFill>
                <a:effectLst>
                  <a:outerShdw blurRad="41275" dist="20320" dir="1800000" algn="tl" rotWithShape="0">
                    <a:srgbClr val="000000">
                      <a:alpha val="40000"/>
                    </a:srgbClr>
                  </a:outerShdw>
                </a:effectLst>
              </a:rPr>
              <a:t>40 years or older</a:t>
            </a:r>
            <a:endParaRPr lang="en-US" b="1" dirty="0">
              <a:ln w="12700">
                <a:noFill/>
                <a:prstDash val="solid"/>
              </a:ln>
              <a:solidFill>
                <a:schemeClr val="bg1"/>
              </a:solidFill>
              <a:effectLst>
                <a:outerShdw blurRad="41275" dist="20320" dir="1800000" algn="tl" rotWithShape="0">
                  <a:srgbClr val="000000">
                    <a:alpha val="40000"/>
                  </a:srgbClr>
                </a:outerShdw>
              </a:effectLst>
            </a:endParaRPr>
          </a:p>
        </p:txBody>
      </p:sp>
      <p:sp>
        <p:nvSpPr>
          <p:cNvPr id="8" name="Oval 7"/>
          <p:cNvSpPr/>
          <p:nvPr/>
        </p:nvSpPr>
        <p:spPr>
          <a:xfrm>
            <a:off x="4280430" y="2035091"/>
            <a:ext cx="2181330" cy="19431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34%</a:t>
            </a:r>
          </a:p>
          <a:p>
            <a:pPr algn="ctr"/>
            <a:r>
              <a:rPr lang="en-US" sz="2000" b="1" dirty="0" smtClean="0"/>
              <a:t>Women</a:t>
            </a:r>
          </a:p>
          <a:p>
            <a:pPr algn="ctr"/>
            <a:r>
              <a:rPr lang="en-US" sz="2000" b="1" dirty="0" smtClean="0"/>
              <a:t>(53% between 20-49)</a:t>
            </a:r>
            <a:endParaRPr lang="en-US" sz="2000" b="1" dirty="0"/>
          </a:p>
        </p:txBody>
      </p:sp>
      <p:sp>
        <p:nvSpPr>
          <p:cNvPr id="9" name="Oval 8"/>
          <p:cNvSpPr/>
          <p:nvPr/>
        </p:nvSpPr>
        <p:spPr>
          <a:xfrm>
            <a:off x="6324600" y="3565187"/>
            <a:ext cx="2124456" cy="20574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159 perinatal exposures</a:t>
            </a:r>
          </a:p>
          <a:p>
            <a:pPr algn="ctr"/>
            <a:r>
              <a:rPr lang="en-US" sz="2000" b="1" dirty="0" smtClean="0"/>
              <a:t>3% infected</a:t>
            </a:r>
            <a:endParaRPr lang="en-US" sz="2000" b="1" dirty="0"/>
          </a:p>
        </p:txBody>
      </p:sp>
    </p:spTree>
    <p:custDataLst>
      <p:tags r:id="rId1"/>
    </p:custDataLst>
    <p:extLst>
      <p:ext uri="{BB962C8B-B14F-4D97-AF65-F5344CB8AC3E}">
        <p14:creationId xmlns:p14="http://schemas.microsoft.com/office/powerpoint/2010/main" val="1748783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Transmission</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1"/>
                </a:solidFill>
              </a:rPr>
              <a:t>Blood</a:t>
            </a:r>
          </a:p>
          <a:p>
            <a:r>
              <a:rPr lang="en-US" dirty="0" smtClean="0">
                <a:solidFill>
                  <a:schemeClr val="tx1"/>
                </a:solidFill>
              </a:rPr>
              <a:t>Semen </a:t>
            </a:r>
          </a:p>
          <a:p>
            <a:r>
              <a:rPr lang="en-US" dirty="0" smtClean="0">
                <a:solidFill>
                  <a:schemeClr val="tx1"/>
                </a:solidFill>
              </a:rPr>
              <a:t>Vaginal Secretions</a:t>
            </a:r>
          </a:p>
          <a:p>
            <a:r>
              <a:rPr lang="en-US" dirty="0" smtClean="0">
                <a:solidFill>
                  <a:schemeClr val="tx1"/>
                </a:solidFill>
              </a:rPr>
              <a:t>Breast milk</a:t>
            </a:r>
            <a:endParaRPr lang="en-US" dirty="0">
              <a:solidFill>
                <a:schemeClr val="tx1"/>
              </a:solidFill>
            </a:endParaRPr>
          </a:p>
        </p:txBody>
      </p:sp>
      <p:sp>
        <p:nvSpPr>
          <p:cNvPr id="4" name="Content Placeholder 3"/>
          <p:cNvSpPr>
            <a:spLocks noGrp="1"/>
          </p:cNvSpPr>
          <p:nvPr>
            <p:ph sz="quarter" idx="2"/>
          </p:nvPr>
        </p:nvSpPr>
        <p:spPr/>
        <p:txBody>
          <a:bodyPr>
            <a:normAutofit/>
          </a:bodyPr>
          <a:lstStyle/>
          <a:p>
            <a:r>
              <a:rPr lang="en-US" dirty="0" smtClean="0">
                <a:solidFill>
                  <a:schemeClr val="tx1"/>
                </a:solidFill>
              </a:rPr>
              <a:t>Comes into contact with:</a:t>
            </a:r>
          </a:p>
          <a:p>
            <a:pPr lvl="1"/>
            <a:r>
              <a:rPr lang="en-US" dirty="0" smtClean="0">
                <a:solidFill>
                  <a:schemeClr val="tx1"/>
                </a:solidFill>
              </a:rPr>
              <a:t> mucous membranes, damaged tissue, or is injected into the body</a:t>
            </a:r>
          </a:p>
          <a:p>
            <a:r>
              <a:rPr lang="en-US" dirty="0" smtClean="0">
                <a:solidFill>
                  <a:schemeClr val="tx1"/>
                </a:solidFill>
              </a:rPr>
              <a:t>Through:</a:t>
            </a:r>
          </a:p>
          <a:p>
            <a:pPr lvl="1"/>
            <a:r>
              <a:rPr lang="en-US" dirty="0">
                <a:solidFill>
                  <a:schemeClr val="tx1"/>
                </a:solidFill>
              </a:rPr>
              <a:t>Vaginal, anal, or oral sex</a:t>
            </a:r>
          </a:p>
          <a:p>
            <a:pPr lvl="1"/>
            <a:r>
              <a:rPr lang="en-US" dirty="0">
                <a:solidFill>
                  <a:schemeClr val="tx1"/>
                </a:solidFill>
              </a:rPr>
              <a:t>Contaminated needles</a:t>
            </a:r>
          </a:p>
          <a:p>
            <a:pPr lvl="1"/>
            <a:r>
              <a:rPr lang="en-US" dirty="0">
                <a:solidFill>
                  <a:schemeClr val="tx1"/>
                </a:solidFill>
              </a:rPr>
              <a:t>IV drug use</a:t>
            </a:r>
          </a:p>
          <a:p>
            <a:endParaRPr lang="en-US" dirty="0"/>
          </a:p>
          <a:p>
            <a:endParaRPr lang="en-US" dirty="0"/>
          </a:p>
        </p:txBody>
      </p:sp>
      <p:sp>
        <p:nvSpPr>
          <p:cNvPr id="5" name="Bent Arrow 4"/>
          <p:cNvSpPr/>
          <p:nvPr/>
        </p:nvSpPr>
        <p:spPr>
          <a:xfrm>
            <a:off x="3505200" y="2743200"/>
            <a:ext cx="1676400" cy="14478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4173" y="4348264"/>
            <a:ext cx="481227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77254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Users\fan9\Desktop\slides_epi_2011\Slid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5173459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 - &amp;quot;Diagnosis and Initial Management of HIV/AIDS: What the Primary Care Provider Should Know&amp;quot;&quot;/&gt;&lt;property id=&quot;20307&quot; value=&quot;256&quot;/&gt;&lt;/object&gt;&lt;object type=&quot;3&quot; unique_id=&quot;10004&quot;&gt;&lt;property id=&quot;20148&quot; value=&quot;5&quot;/&gt;&lt;property id=&quot;20300&quot; value=&quot;Slide 2 - &amp;quot;Objectives&amp;quot;&quot;/&gt;&lt;property id=&quot;20307&quot; value=&quot;267&quot;/&gt;&lt;/object&gt;&lt;object type=&quot;3&quot; unique_id=&quot;10005&quot;&gt;&lt;property id=&quot;20148&quot; value=&quot;5&quot;/&gt;&lt;property id=&quot;20300&quot; value=&quot;Slide 3 - &amp;quot;What is HIV&amp;quot;&quot;/&gt;&lt;property id=&quot;20307&quot; value=&quot;268&quot;/&gt;&lt;/object&gt;&lt;object type=&quot;3&quot; unique_id=&quot;10006&quot;&gt;&lt;property id=&quot;20148&quot; value=&quot;5&quot;/&gt;&lt;property id=&quot;20300&quot; value=&quot;Slide 4 - &amp;quot;HIV and the Immune System&amp;quot;&quot;/&gt;&lt;property id=&quot;20307&quot; value=&quot;269&quot;/&gt;&lt;/object&gt;&lt;object type=&quot;3&quot; unique_id=&quot;10007&quot;&gt;&lt;property id=&quot;20148&quot; value=&quot;5&quot;/&gt;&lt;property id=&quot;20300&quot; value=&quot;Slide 5 - &amp;quot;HIV Life Cycle&amp;quot;&quot;/&gt;&lt;property id=&quot;20307&quot; value=&quot;270&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 - &amp;quot;HIV in New Jersey&amp;quot;&quot;/&gt;&lt;property id=&quot;20307&quot; value=&quot;272&quot;/&gt;&lt;/object&gt;&lt;object type=&quot;3&quot; unique_id=&quot;10010&quot;&gt;&lt;property id=&quot;20148&quot; value=&quot;5&quot;/&gt;&lt;property id=&quot;20300&quot; value=&quot;Slide 8 - &amp;quot;HIV Transmission&amp;quot;&quot;/&gt;&lt;property id=&quot;20307&quot; value=&quot;273&quot;/&gt;&lt;/object&gt;&lt;object type=&quot;3&quot; unique_id=&quot;10011&quot;&gt;&lt;property id=&quot;20148&quot; value=&quot;5&quot;/&gt;&lt;property id=&quot;20300&quot; value=&quot;Slide 9&quot;/&gt;&lt;property id=&quot;20307&quot; value=&quot;274&quot;/&gt;&lt;/object&gt;&lt;object type=&quot;3&quot; unique_id=&quot;10012&quot;&gt;&lt;property id=&quot;20148&quot; value=&quot;5&quot;/&gt;&lt;property id=&quot;20300&quot; value=&quot;Slide 10 - &amp;quot;HIV Transmission&amp;quot;&quot;/&gt;&lt;property id=&quot;20307&quot; value=&quot;275&quot;/&gt;&lt;/object&gt;&lt;object type=&quot;3&quot; unique_id=&quot;10013&quot;&gt;&lt;property id=&quot;20148&quot; value=&quot;5&quot;/&gt;&lt;property id=&quot;20300&quot; value=&quot;Slide 11 - &amp;quot;HIV Transmission&amp;quot;&quot;/&gt;&lt;property id=&quot;20307&quot; value=&quot;276&quot;/&gt;&lt;/object&gt;&lt;object type=&quot;3&quot; unique_id=&quot;10014&quot;&gt;&lt;property id=&quot;20148&quot; value=&quot;5&quot;/&gt;&lt;property id=&quot;20300&quot; value=&quot;Slide 12 - &amp;quot;HIV Testing&amp;quot;&quot;/&gt;&lt;property id=&quot;20307&quot; value=&quot;277&quot;/&gt;&lt;/object&gt;&lt;object type=&quot;3&quot; unique_id=&quot;10015&quot;&gt;&lt;property id=&quot;20148&quot; value=&quot;5&quot;/&gt;&lt;property id=&quot;20300&quot; value=&quot;Slide 13 - &amp;quot;HIV Testing&amp;quot;&quot;/&gt;&lt;property id=&quot;20307&quot; value=&quot;278&quot;/&gt;&lt;/object&gt;&lt;object type=&quot;3&quot; unique_id=&quot;10016&quot;&gt;&lt;property id=&quot;20148&quot; value=&quot;5&quot;/&gt;&lt;property id=&quot;20300&quot; value=&quot;Slide 14 - &amp;quot;Sequence of HIV Assay Reactivity During Early HIV  Infection relative to Western Blot*&amp;quot;&quot;/&gt;&lt;property id=&quot;20307&quot; value=&quot;279&quot;/&gt;&lt;/object&gt;&lt;object type=&quot;3&quot; unique_id=&quot;10017&quot;&gt;&lt;property id=&quot;20148&quot; value=&quot;5&quot;/&gt;&lt;property id=&quot;20300&quot; value=&quot;Slide 15 - &amp;quot;HIV Laboratory Tests – CD4 Count&amp;quot;&quot;/&gt;&lt;property id=&quot;20307&quot; value=&quot;280&quot;/&gt;&lt;/object&gt;&lt;object type=&quot;3&quot; unique_id=&quot;10018&quot;&gt;&lt;property id=&quot;20148&quot; value=&quot;5&quot;/&gt;&lt;property id=&quot;20300&quot; value=&quot;Slide 16 - &amp;quot;HIV Laboratory Tests – Viral Load&amp;quot;&quot;/&gt;&lt;property id=&quot;20307&quot; value=&quot;281&quot;/&gt;&lt;/object&gt;&lt;object type=&quot;3&quot; unique_id=&quot;10019&quot;&gt;&lt;property id=&quot;20148&quot; value=&quot;5&quot;/&gt;&lt;property id=&quot;20300&quot; value=&quot;Slide 17 - &amp;quot;Clinical Progression&amp;quot;&quot;/&gt;&lt;property id=&quot;20307&quot; value=&quot;282&quot;/&gt;&lt;/object&gt;&lt;object type=&quot;3&quot; unique_id=&quot;10020&quot;&gt;&lt;property id=&quot;20148&quot; value=&quot;5&quot;/&gt;&lt;property id=&quot;20300&quot; value=&quot;Slide 18 - &amp;quot;Clinical Progression&amp;quot;&quot;/&gt;&lt;property id=&quot;20307&quot; value=&quot;283&quot;/&gt;&lt;/object&gt;&lt;object type=&quot;3&quot; unique_id=&quot;10021&quot;&gt;&lt;property id=&quot;20148&quot; value=&quot;5&quot;/&gt;&lt;property id=&quot;20300&quot; value=&quot;Slide 19 - &amp;quot;Clinical Progression&amp;quot;&quot;/&gt;&lt;property id=&quot;20307&quot; value=&quot;284&quot;/&gt;&lt;/object&gt;&lt;object type=&quot;3&quot; unique_id=&quot;10022&quot;&gt;&lt;property id=&quot;20148&quot; value=&quot;5&quot;/&gt;&lt;property id=&quot;20300&quot; value=&quot;Slide 20 - &amp;quot;AIDS&amp;quot;&quot;/&gt;&lt;property id=&quot;20307&quot; value=&quot;285&quot;/&gt;&lt;/object&gt;&lt;object type=&quot;3&quot; unique_id=&quot;10023&quot;&gt;&lt;property id=&quot;20148&quot; value=&quot;5&quot;/&gt;&lt;property id=&quot;20300&quot; value=&quot;Slide 21 - &amp;quot;Opportunistic Infections&amp;quot;&quot;/&gt;&lt;property id=&quot;20307&quot; value=&quot;286&quot;/&gt;&lt;/object&gt;&lt;object type=&quot;3&quot; unique_id=&quot;10024&quot;&gt;&lt;property id=&quot;20148&quot; value=&quot;5&quot;/&gt;&lt;property id=&quot;20300&quot; value=&quot;Slide 22 - &amp;quot;Clinical Progression&amp;quot;&quot;/&gt;&lt;property id=&quot;20307&quot; value=&quot;287&quot;/&gt;&lt;/object&gt;&lt;object type=&quot;3&quot; unique_id=&quot;10025&quot;&gt;&lt;property id=&quot;20148&quot; value=&quot;5&quot;/&gt;&lt;property id=&quot;20300&quot; value=&quot;Slide 23 - &amp;quot;What can we do?&amp;quot;&quot;/&gt;&lt;property id=&quot;20307&quot; value=&quot;288&quot;/&gt;&lt;/object&gt;&lt;object type=&quot;3&quot; unique_id=&quot;10026&quot;&gt;&lt;property id=&quot;20148&quot; value=&quot;5&quot;/&gt;&lt;property id=&quot;20300&quot; value=&quot;Slide 24 - &amp;quot;Antiretroviral Therapy&amp;quot;&quot;/&gt;&lt;property id=&quot;20307&quot; value=&quot;289&quot;/&gt;&lt;/object&gt;&lt;object type=&quot;3&quot; unique_id=&quot;10027&quot;&gt;&lt;property id=&quot;20148&quot; value=&quot;5&quot;/&gt;&lt;property id=&quot;20300&quot; value=&quot;Slide 25 - &amp;quot;Confusing terminology?&amp;quot;&quot;/&gt;&lt;property id=&quot;20307&quot; value=&quot;290&quot;/&gt;&lt;/object&gt;&lt;object type=&quot;3&quot; unique_id=&quot;10028&quot;&gt;&lt;property id=&quot;20148&quot; value=&quot;5&quot;/&gt;&lt;property id=&quot;20300&quot; value=&quot;Slide 26 - &amp;quot;Basic Facts about ARVs&amp;quot;&quot;/&gt;&lt;property id=&quot;20307&quot; value=&quot;291&quot;/&gt;&lt;/object&gt;&lt;object type=&quot;3&quot; unique_id=&quot;10029&quot;&gt;&lt;property id=&quot;20148&quot; value=&quot;5&quot;/&gt;&lt;property id=&quot;20300&quot; value=&quot;Slide 27 - &amp;quot;HIV as a Chronic Disease&amp;quot;&quot;/&gt;&lt;property id=&quot;20307&quot; value=&quot;292&quot;/&gt;&lt;/object&gt;&lt;object type=&quot;3&quot; unique_id=&quot;10030&quot;&gt;&lt;property id=&quot;20148&quot; value=&quot;5&quot;/&gt;&lt;property id=&quot;20300&quot; value=&quot;Slide 28 - &amp;quot;Advantages of ARV Therapy&amp;quot;&quot;/&gt;&lt;property id=&quot;20307&quot; value=&quot;293&quot;/&gt;&lt;/object&gt;&lt;object type=&quot;3&quot; unique_id=&quot;10031&quot;&gt;&lt;property id=&quot;20148&quot; value=&quot;5&quot;/&gt;&lt;property id=&quot;20300&quot; value=&quot;Slide 29 - &amp;quot;Goals of Treatment&amp;quot;&quot;/&gt;&lt;property id=&quot;20307&quot; value=&quot;294&quot;/&gt;&lt;/object&gt;&lt;object type=&quot;3&quot; unique_id=&quot;10032&quot;&gt;&lt;property id=&quot;20148&quot; value=&quot;5&quot;/&gt;&lt;property id=&quot;20300&quot; value=&quot;Slide 30 - &amp;quot;How do ARVs control HIV?&amp;quot;&quot;/&gt;&lt;property id=&quot;20307&quot; value=&quot;295&quot;/&gt;&lt;/object&gt;&lt;object type=&quot;3&quot; unique_id=&quot;10033&quot;&gt;&lt;property id=&quot;20148&quot; value=&quot;5&quot;/&gt;&lt;property id=&quot;20300&quot; value=&quot;Slide 31 - &amp;quot;                   The Ideal ARV&amp;quot;&quot;/&gt;&lt;property id=&quot;20307&quot; value=&quot;296&quot;/&gt;&lt;/object&gt;&lt;object type=&quot;3&quot; unique_id=&quot;10034&quot;&gt;&lt;property id=&quot;20148&quot; value=&quot;5&quot;/&gt;&lt;property id=&quot;20300&quot; value=&quot;Slide 32 - &amp;quot;Initial Treatment: Choosing Regimens&amp;quot;&quot;/&gt;&lt;property id=&quot;20307&quot; value=&quot;297&quot;/&gt;&lt;/object&gt;&lt;object type=&quot;3&quot; unique_id=&quot;10035&quot;&gt;&lt;property id=&quot;20148&quot; value=&quot;5&quot;/&gt;&lt;property id=&quot;20300&quot; value=&quot;Slide 33 - &amp;quot;Achievable…..?&amp;quot;&quot;/&gt;&lt;property id=&quot;20307&quot; value=&quot;298&quot;/&gt;&lt;/object&gt;&lt;object type=&quot;3&quot; unique_id=&quot;10036&quot;&gt;&lt;property id=&quot;20148&quot; value=&quot;5&quot;/&gt;&lt;property id=&quot;20300&quot; value=&quot;Slide 34 - &amp;quot;Managing Side Effects&amp;quot;&quot;/&gt;&lt;property id=&quot;20307&quot; value=&quot;299&quot;/&gt;&lt;/object&gt;&lt;object type=&quot;3&quot; unique_id=&quot;10037&quot;&gt;&lt;property id=&quot;20148&quot; value=&quot;5&quot;/&gt;&lt;property id=&quot;20300&quot; value=&quot;Slide 35 - &amp;quot;Basic Facts about Adherence and ARV Therapy&amp;quot;&quot;/&gt;&lt;property id=&quot;20307&quot; value=&quot;300&quot;/&gt;&lt;/object&gt;&lt;object type=&quot;3&quot; unique_id=&quot;10038&quot;&gt;&lt;property id=&quot;20148&quot; value=&quot;5&quot;/&gt;&lt;property id=&quot;20300&quot; value=&quot;Slide 36 - &amp;quot;Treatment Adherence&amp;quot;&quot;/&gt;&lt;property id=&quot;20307&quot; value=&quot;301&quot;/&gt;&lt;/object&gt;&lt;object type=&quot;3&quot; unique_id=&quot;10039&quot;&gt;&lt;property id=&quot;20148&quot; value=&quot;5&quot;/&gt;&lt;property id=&quot;20300&quot; value=&quot;Slide 37 - &amp;quot;Treatment Adherence&amp;quot;&quot;/&gt;&lt;property id=&quot;20307&quot; value=&quot;302&quot;/&gt;&lt;/object&gt;&lt;object type=&quot;3&quot; unique_id=&quot;10040&quot;&gt;&lt;property id=&quot;20148&quot; value=&quot;5&quot;/&gt;&lt;property id=&quot;20300&quot; value=&quot;Slide 38 - &amp;quot;Treatment Adherence&amp;quot;&quot;/&gt;&lt;property id=&quot;20307&quot; value=&quot;303&quot;/&gt;&lt;/object&gt;&lt;object type=&quot;3&quot; unique_id=&quot;10041&quot;&gt;&lt;property id=&quot;20148&quot; value=&quot;5&quot;/&gt;&lt;property id=&quot;20300&quot; value=&quot;Slide 39 - &amp;quot;Treatment Adherence&amp;quot;&quot;/&gt;&lt;property id=&quot;20307&quot; value=&quot;304&quot;/&gt;&lt;/object&gt;&lt;object type=&quot;3&quot; unique_id=&quot;10042&quot;&gt;&lt;property id=&quot;20148&quot; value=&quot;5&quot;/&gt;&lt;property id=&quot;20300&quot; value=&quot;Slide 40 - &amp;quot;Resistance&amp;quot;&quot;/&gt;&lt;property id=&quot;20307&quot; value=&quot;305&quot;/&gt;&lt;/object&gt;&lt;object type=&quot;3&quot; unique_id=&quot;10043&quot;&gt;&lt;property id=&quot;20148&quot; value=&quot;5&quot;/&gt;&lt;property id=&quot;20300&quot; value=&quot;Slide 41 - &amp;quot;Resistance Testing&amp;quot;&quot;/&gt;&lt;property id=&quot;20307&quot; value=&quot;306&quot;/&gt;&lt;/object&gt;&lt;object type=&quot;3&quot; unique_id=&quot;10044&quot;&gt;&lt;property id=&quot;20148&quot; value=&quot;5&quot;/&gt;&lt;property id=&quot;20300&quot; value=&quot;Slide 42 - &amp;quot;Take Home Messages: HIV 101&amp;quot;&quot;/&gt;&lt;property id=&quot;20307&quot; value=&quot;324&quot;/&gt;&lt;/object&gt;&lt;object type=&quot;3&quot; unique_id=&quot;10045&quot;&gt;&lt;property id=&quot;20148&quot; value=&quot;5&quot;/&gt;&lt;property id=&quot;20300&quot; value=&quot;Slide 43 - &amp;quot;Resources&amp;quot;&quot;/&gt;&lt;property id=&quot;20307&quot; value=&quot;307&quot;/&gt;&lt;/object&gt;&lt;object type=&quot;3&quot; unique_id=&quot;10046&quot;&gt;&lt;property id=&quot;20148&quot; value=&quot;5&quot;/&gt;&lt;property id=&quot;20300&quot; value=&quot;Slide 44 - &amp;quot;THANK YOU!&amp;quot;&quot;/&gt;&lt;property id=&quot;20307&quot; value=&quot;257&quot;/&gt;&lt;/object&gt;&lt;/object&gt;&lt;object type=&quot;8&quot; unique_id=&quot;1009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RU_FXB_Template">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RU_FXB_Template.potx</Template>
  <TotalTime>833</TotalTime>
  <Words>3580</Words>
  <Application>Microsoft Office PowerPoint</Application>
  <PresentationFormat>On-screen Show (4:3)</PresentationFormat>
  <Paragraphs>498</Paragraphs>
  <Slides>44</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RU_FXB_Template</vt:lpstr>
      <vt:lpstr>VISIO</vt:lpstr>
      <vt:lpstr>Diagnosis and Initial Management of HIV/AIDS: What the Primary Care Provider Should Know</vt:lpstr>
      <vt:lpstr>Objectives</vt:lpstr>
      <vt:lpstr>What is HIV</vt:lpstr>
      <vt:lpstr>HIV and the Immune System</vt:lpstr>
      <vt:lpstr>HIV Life Cycle</vt:lpstr>
      <vt:lpstr>PowerPoint Presentation</vt:lpstr>
      <vt:lpstr>HIV in New Jersey</vt:lpstr>
      <vt:lpstr>HIV Transmission</vt:lpstr>
      <vt:lpstr>PowerPoint Presentation</vt:lpstr>
      <vt:lpstr>HIV Transmission</vt:lpstr>
      <vt:lpstr>HIV Transmission</vt:lpstr>
      <vt:lpstr>HIV Testing</vt:lpstr>
      <vt:lpstr>HIV Testing</vt:lpstr>
      <vt:lpstr>Sequence of HIV Assay Reactivity During Early HIV  Infection relative to Western Blot*</vt:lpstr>
      <vt:lpstr>HIV Laboratory Tests – CD4 Count</vt:lpstr>
      <vt:lpstr>HIV Laboratory Tests – Viral Load</vt:lpstr>
      <vt:lpstr>Clinical Progression</vt:lpstr>
      <vt:lpstr>Clinical Progression</vt:lpstr>
      <vt:lpstr>Clinical Progression</vt:lpstr>
      <vt:lpstr>AIDS</vt:lpstr>
      <vt:lpstr>Opportunistic Infections</vt:lpstr>
      <vt:lpstr>Clinical Progression</vt:lpstr>
      <vt:lpstr>What can we do?</vt:lpstr>
      <vt:lpstr>Antiretroviral Therapy</vt:lpstr>
      <vt:lpstr>Confusing terminology?</vt:lpstr>
      <vt:lpstr>Basic Facts about ARVs</vt:lpstr>
      <vt:lpstr>HIV as a Chronic Disease</vt:lpstr>
      <vt:lpstr>Advantages of ARV Therapy</vt:lpstr>
      <vt:lpstr>Goals of Treatment</vt:lpstr>
      <vt:lpstr>How do ARVs control HIV?</vt:lpstr>
      <vt:lpstr>                   The Ideal ARV</vt:lpstr>
      <vt:lpstr>Initial Treatment: Choosing Regimens</vt:lpstr>
      <vt:lpstr>Achievable…..?</vt:lpstr>
      <vt:lpstr>Managing Side Effects</vt:lpstr>
      <vt:lpstr>Basic Facts about Adherence and ARV Therapy</vt:lpstr>
      <vt:lpstr>Treatment Adherence</vt:lpstr>
      <vt:lpstr>Treatment Adherence</vt:lpstr>
      <vt:lpstr>Treatment Adherence</vt:lpstr>
      <vt:lpstr>Treatment Adherence</vt:lpstr>
      <vt:lpstr>Resistance</vt:lpstr>
      <vt:lpstr>Resistance Testing</vt:lpstr>
      <vt:lpstr>Take Home Messages: HIV 101</vt:lpstr>
      <vt:lpstr>Resources</vt:lpstr>
      <vt:lpstr>THANK YOU!</vt:lpstr>
    </vt:vector>
  </TitlesOfParts>
  <Manager/>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kforgash</dc:creator>
  <cp:keywords/>
  <dc:description/>
  <cp:lastModifiedBy>Bardwell, Jenna</cp:lastModifiedBy>
  <cp:revision>77</cp:revision>
  <cp:lastPrinted>2013-12-16T15:08:43Z</cp:lastPrinted>
  <dcterms:created xsi:type="dcterms:W3CDTF">2012-05-15T15:26:04Z</dcterms:created>
  <dcterms:modified xsi:type="dcterms:W3CDTF">2014-07-10T20:47:15Z</dcterms:modified>
  <cp:category/>
</cp:coreProperties>
</file>