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30"/>
  </p:notesMasterIdLst>
  <p:handoutMasterIdLst>
    <p:handoutMasterId r:id="rId31"/>
  </p:handoutMasterIdLst>
  <p:sldIdLst>
    <p:sldId id="292" r:id="rId2"/>
    <p:sldId id="298" r:id="rId3"/>
    <p:sldId id="322" r:id="rId4"/>
    <p:sldId id="32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24" r:id="rId24"/>
    <p:sldId id="313" r:id="rId25"/>
    <p:sldId id="294" r:id="rId26"/>
    <p:sldId id="321" r:id="rId27"/>
    <p:sldId id="295" r:id="rId28"/>
    <p:sldId id="296" r:id="rId2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26188A-8877-D343-ABC4-7579CEC42C0C}">
          <p14:sldIdLst>
            <p14:sldId id="292"/>
            <p14:sldId id="298"/>
            <p14:sldId id="322"/>
            <p14:sldId id="323"/>
            <p14:sldId id="314"/>
            <p14:sldId id="315"/>
            <p14:sldId id="316"/>
            <p14:sldId id="317"/>
            <p14:sldId id="318"/>
            <p14:sldId id="319"/>
            <p14:sldId id="32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24"/>
            <p14:sldId id="313"/>
          </p14:sldIdLst>
        </p14:section>
        <p14:section name="Untitled Section" id="{A524BC11-2783-C44F-96AB-6252A2C3D533}">
          <p14:sldIdLst>
            <p14:sldId id="294"/>
            <p14:sldId id="321"/>
            <p14:sldId id="295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71" autoAdjust="0"/>
  </p:normalViewPr>
  <p:slideViewPr>
    <p:cSldViewPr>
      <p:cViewPr varScale="1">
        <p:scale>
          <a:sx n="105" d="100"/>
          <a:sy n="105" d="100"/>
        </p:scale>
        <p:origin x="-7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3EF21F7-98FD-41A7-A4CE-714FDED71D4E}" type="datetimeFigureOut">
              <a:rPr lang="en-US" smtClean="0"/>
              <a:t>5/18/2016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5959707-24D2-46CE-984F-5B71E66ECA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767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16BC46E-AFF4-4598-8970-9842EB7E8193}" type="datetimeFigureOut">
              <a:rPr lang="en-US" smtClean="0"/>
              <a:t>5/18/2016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64BA1E-6AC7-4534-AA62-D6AA5C8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47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31D5-CC8E-5542-9972-4FCE376784B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31D5-CC8E-5542-9972-4FCE376784B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7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Calibri" pitchFamily="34" charset="0"/>
              <a:ea typeface="ＭＳ Ｐゴシック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009D6-DA88-40B4-9E0B-BA8D0A7D651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025526"/>
            <a:ext cx="7772399" cy="2474409"/>
          </a:xfrm>
        </p:spPr>
        <p:txBody>
          <a:bodyPr anchor="t"/>
          <a:lstStyle>
            <a:lvl1pPr>
              <a:defRPr sz="54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4681685"/>
            <a:ext cx="7772398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rgbClr val="222222"/>
                </a:solidFill>
              </a:defRPr>
            </a:lvl1pPr>
            <a:lvl2pPr marL="45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ITC Avant Garde Std Bk"/>
                <a:cs typeface="ITC Avant Garde Std Bk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448" y="209654"/>
            <a:ext cx="4113916" cy="88774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88A7DF"/>
                </a:solidFill>
                <a:latin typeface="+mn-lt"/>
                <a:cs typeface="ITC Avant Garde Std Bk Cn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cs typeface="ITC Avant Garde Std Bk Cn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FFFFFF"/>
                </a:solidFill>
              </a:rPr>
              <a:t>aidsetc.org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aidsetc.org</a:t>
            </a:r>
            <a:endParaRPr lang="en-US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" y="6359950"/>
            <a:ext cx="1904878" cy="3505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187172"/>
            <a:ext cx="7659687" cy="1168401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7" y="155363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22222"/>
                </a:solidFill>
              </a:defRPr>
            </a:lvl1pPr>
            <a:lvl2pPr marL="4564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1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7DAA-A896-1841-BC8A-D645CCE33E3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aidsetc.org</a:t>
            </a:r>
            <a:endParaRPr lang="en-US" dirty="0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" y="6359950"/>
            <a:ext cx="1904878" cy="3505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431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2" y="1536192"/>
            <a:ext cx="4038599" cy="4431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aidsetc.org</a:t>
            </a:r>
            <a:endParaRPr lang="en-US"/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" y="6359950"/>
            <a:ext cx="1904878" cy="3505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4605"/>
            <a:ext cx="3890108" cy="639763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>
                <a:solidFill>
                  <a:schemeClr val="tx2"/>
                </a:solidFill>
              </a:defRPr>
            </a:lvl1pPr>
            <a:lvl2pPr marL="456449" indent="0">
              <a:buNone/>
              <a:defRPr sz="2000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600" b="1"/>
            </a:lvl4pPr>
            <a:lvl5pPr marL="1825798" indent="0">
              <a:buNone/>
              <a:defRPr sz="1600" b="1"/>
            </a:lvl5pPr>
            <a:lvl6pPr marL="2282248" indent="0">
              <a:buNone/>
              <a:defRPr sz="1600" b="1"/>
            </a:lvl6pPr>
            <a:lvl7pPr marL="2738697" indent="0">
              <a:buNone/>
              <a:defRPr sz="1600" b="1"/>
            </a:lvl7pPr>
            <a:lvl8pPr marL="3195147" indent="0">
              <a:buNone/>
              <a:defRPr sz="1600" b="1"/>
            </a:lvl8pPr>
            <a:lvl9pPr marL="36515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8721"/>
            <a:ext cx="3890108" cy="35587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2210" y="1644605"/>
            <a:ext cx="4038599" cy="639763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>
                <a:solidFill>
                  <a:schemeClr val="tx2"/>
                </a:solidFill>
              </a:defRPr>
            </a:lvl1pPr>
            <a:lvl2pPr marL="456449" indent="0">
              <a:buNone/>
              <a:defRPr sz="2000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600" b="1"/>
            </a:lvl4pPr>
            <a:lvl5pPr marL="1825798" indent="0">
              <a:buNone/>
              <a:defRPr sz="1600" b="1"/>
            </a:lvl5pPr>
            <a:lvl6pPr marL="2282248" indent="0">
              <a:buNone/>
              <a:defRPr sz="1600" b="1"/>
            </a:lvl6pPr>
            <a:lvl7pPr marL="2738697" indent="0">
              <a:buNone/>
              <a:defRPr sz="1600" b="1"/>
            </a:lvl7pPr>
            <a:lvl8pPr marL="3195147" indent="0">
              <a:buNone/>
              <a:defRPr sz="1600" b="1"/>
            </a:lvl8pPr>
            <a:lvl9pPr marL="36515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2210" y="2408721"/>
            <a:ext cx="4038599" cy="35587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99B-0A11-F941-988B-5A98BBA9075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aidsetc.org</a:t>
            </a:r>
            <a:endParaRPr lang="en-US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" y="6359950"/>
            <a:ext cx="1904878" cy="3505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249C-C385-6343-9E2D-0B8524CBBFB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aidsetc.org</a:t>
            </a:r>
            <a:endParaRPr lang="en-US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" y="6359950"/>
            <a:ext cx="1904878" cy="3505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BA20-3B1F-8544-ADC7-70EC2EFB7A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aidsetc.org</a:t>
            </a:r>
            <a:endParaRPr lang="en-US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" y="6359950"/>
            <a:ext cx="1904878" cy="3505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5495544"/>
            <a:ext cx="8516815" cy="594360"/>
          </a:xfrm>
        </p:spPr>
        <p:txBody>
          <a:bodyPr anchor="b"/>
          <a:lstStyle>
            <a:lvl1pPr algn="ctr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ACA5AA-DD8D-2B43-B4FE-0EDC6B4AB294}" type="slidenum">
              <a:rPr lang="en-US" smtClean="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3" y="381001"/>
            <a:ext cx="8516815" cy="49428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aidsetc.org</a:t>
            </a:r>
            <a:endParaRPr lang="en-US" dirty="0"/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" y="6359950"/>
            <a:ext cx="1904878" cy="3505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006831"/>
            <a:ext cx="8588248" cy="522557"/>
          </a:xfrm>
        </p:spPr>
        <p:txBody>
          <a:bodyPr anchor="b"/>
          <a:lstStyle>
            <a:lvl1pPr algn="ctr">
              <a:defRPr sz="2200" b="0">
                <a:ln>
                  <a:noFill/>
                </a:ln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0327"/>
            <a:ext cx="9144000" cy="4913922"/>
          </a:xfrm>
        </p:spPr>
        <p:txBody>
          <a:bodyPr/>
          <a:lstStyle>
            <a:lvl1pPr marL="0" indent="0">
              <a:buNone/>
              <a:defRPr sz="3200"/>
            </a:lvl1pPr>
            <a:lvl2pPr marL="456449" indent="0">
              <a:buNone/>
              <a:defRPr sz="2800"/>
            </a:lvl2pPr>
            <a:lvl3pPr marL="912899" indent="0">
              <a:buNone/>
              <a:defRPr sz="2400"/>
            </a:lvl3pPr>
            <a:lvl4pPr marL="1369349" indent="0">
              <a:buNone/>
              <a:defRPr sz="2000"/>
            </a:lvl4pPr>
            <a:lvl5pPr marL="1825798" indent="0">
              <a:buNone/>
              <a:defRPr sz="2000"/>
            </a:lvl5pPr>
            <a:lvl6pPr marL="2282248" indent="0">
              <a:buNone/>
              <a:defRPr sz="2000"/>
            </a:lvl6pPr>
            <a:lvl7pPr marL="2738697" indent="0">
              <a:buNone/>
              <a:defRPr sz="2000"/>
            </a:lvl7pPr>
            <a:lvl8pPr marL="3195147" indent="0">
              <a:buNone/>
              <a:defRPr sz="2000"/>
            </a:lvl8pPr>
            <a:lvl9pPr marL="365159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5607552"/>
            <a:ext cx="8588248" cy="53839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6449" indent="0">
              <a:buNone/>
              <a:defRPr sz="1200"/>
            </a:lvl2pPr>
            <a:lvl3pPr marL="912899" indent="0">
              <a:buNone/>
              <a:defRPr sz="1000"/>
            </a:lvl3pPr>
            <a:lvl4pPr marL="1369349" indent="0">
              <a:buNone/>
              <a:defRPr sz="900"/>
            </a:lvl4pPr>
            <a:lvl5pPr marL="1825798" indent="0">
              <a:buNone/>
              <a:defRPr sz="900"/>
            </a:lvl5pPr>
            <a:lvl6pPr marL="2282248" indent="0">
              <a:buNone/>
              <a:defRPr sz="900"/>
            </a:lvl6pPr>
            <a:lvl7pPr marL="2738697" indent="0">
              <a:buNone/>
              <a:defRPr sz="900"/>
            </a:lvl7pPr>
            <a:lvl8pPr marL="3195147" indent="0">
              <a:buNone/>
              <a:defRPr sz="900"/>
            </a:lvl8pPr>
            <a:lvl9pPr marL="36515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59995-A1BE-BF4E-BC5F-5A773C9D000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aidsetc.org</a:t>
            </a:r>
            <a:endParaRPr lang="en-US" dirty="0"/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" y="6359950"/>
            <a:ext cx="1904878" cy="3505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rge-ribbon_ghost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t="32317" r="11115"/>
          <a:stretch/>
        </p:blipFill>
        <p:spPr>
          <a:xfrm>
            <a:off x="4" y="4"/>
            <a:ext cx="9143999" cy="61974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" y="6223069"/>
            <a:ext cx="9143999" cy="64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0" tIns="45645" rIns="91290" bIns="4564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315569" cy="1143000"/>
          </a:xfrm>
          <a:prstGeom prst="rect">
            <a:avLst/>
          </a:prstGeom>
        </p:spPr>
        <p:txBody>
          <a:bodyPr vert="horz" lIns="91290" tIns="45645" rIns="91290" bIns="45645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3"/>
            <a:ext cx="8315569" cy="4367299"/>
          </a:xfrm>
          <a:prstGeom prst="rect">
            <a:avLst/>
          </a:prstGeom>
        </p:spPr>
        <p:txBody>
          <a:bodyPr vert="horz" lIns="91290" tIns="45645" rIns="91290" bIns="456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6223069"/>
            <a:ext cx="685800" cy="6400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0" tIns="45645" rIns="91290" bIns="45645"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6305882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ACA5AA-DD8D-2B43-B4FE-0EDC6B4AB294}" type="slidenum">
              <a:rPr lang="en-US" smtClean="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lIns="91290" tIns="45645" rIns="91290" bIns="45645"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lIns="91290" tIns="45645" rIns="91290" bIns="45645"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aidsetc.org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</p:sldLayoutIdLst>
  <p:hf hdr="0" dt="0"/>
  <p:txStyles>
    <p:titleStyle>
      <a:lvl1pPr algn="l" defTabSz="912899" rtl="0" eaLnBrk="1" latinLnBrk="0" hangingPunct="1">
        <a:spcBef>
          <a:spcPct val="0"/>
        </a:spcBef>
        <a:buNone/>
        <a:defRPr sz="4000" b="0" i="0" kern="1200" cap="none" spc="-100" baseline="0">
          <a:ln>
            <a:noFill/>
          </a:ln>
          <a:solidFill>
            <a:schemeClr val="accent6"/>
          </a:solidFill>
          <a:effectLst/>
          <a:latin typeface="+mj-lt"/>
          <a:ea typeface="+mj-ea"/>
          <a:cs typeface="ITC Avant Garde Std Md"/>
        </a:defRPr>
      </a:lvl1pPr>
    </p:titleStyle>
    <p:bodyStyle>
      <a:lvl1pPr marL="342337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ITC Avant Garde Std Md"/>
        </a:defRPr>
      </a:lvl1pPr>
      <a:lvl2pPr marL="639030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200" b="0" i="0" kern="1200">
          <a:solidFill>
            <a:schemeClr val="tx1"/>
          </a:solidFill>
          <a:latin typeface="+mn-lt"/>
          <a:ea typeface="+mn-ea"/>
          <a:cs typeface="ITC Avant Garde Std Md"/>
        </a:defRPr>
      </a:lvl2pPr>
      <a:lvl3pPr marL="1004189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ITC Avant Garde Std Md"/>
        </a:defRPr>
      </a:lvl3pPr>
      <a:lvl4pPr marL="1278059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ITC Avant Garde Std Md"/>
        </a:defRPr>
      </a:lvl4pPr>
      <a:lvl5pPr marL="1551928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ITC Avant Garde Std Md"/>
        </a:defRPr>
      </a:lvl5pPr>
      <a:lvl6pPr marL="1734509" indent="-182580" algn="l" defTabSz="91289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7088" indent="-182580" algn="l" defTabSz="912899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99668" indent="-182580" algn="l" defTabSz="912899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2248" indent="-182580" algn="l" defTabSz="912899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9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99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49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98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48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97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147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97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google.com/youtube/answer/2734799?hl=e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KF2Q7qaIOJs?t=3137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ollinj3@sn.rutgers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WAI/WCAG20/glanc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700" dirty="0" smtClean="0">
                <a:latin typeface="Arial"/>
                <a:cs typeface="Arial"/>
              </a:rPr>
              <a:t>September AETC E-Learn Call</a:t>
            </a:r>
            <a:br>
              <a:rPr lang="en-US" sz="4700" dirty="0" smtClean="0">
                <a:latin typeface="Arial"/>
                <a:cs typeface="Arial"/>
              </a:rPr>
            </a:br>
            <a:r>
              <a:rPr lang="en-US" sz="4700" dirty="0" smtClean="0">
                <a:latin typeface="Arial"/>
                <a:ea typeface="ＭＳ Ｐゴシック"/>
                <a:cs typeface="Arial"/>
              </a:rPr>
              <a:t>Caption </a:t>
            </a:r>
            <a:r>
              <a:rPr lang="en-US" sz="4700" dirty="0">
                <a:latin typeface="Arial"/>
                <a:ea typeface="ＭＳ Ｐゴシック"/>
                <a:cs typeface="Arial"/>
              </a:rPr>
              <a:t>This</a:t>
            </a:r>
            <a:r>
              <a:rPr lang="en-US" sz="4700" dirty="0" smtClean="0">
                <a:latin typeface="Arial"/>
                <a:ea typeface="ＭＳ Ｐゴシック"/>
                <a:cs typeface="Arial"/>
              </a:rPr>
              <a:t>!</a:t>
            </a:r>
            <a:br>
              <a:rPr lang="en-US" sz="4700" dirty="0" smtClean="0">
                <a:latin typeface="Arial"/>
                <a:ea typeface="ＭＳ Ｐゴシック"/>
                <a:cs typeface="Arial"/>
              </a:rPr>
            </a:br>
            <a:r>
              <a:rPr lang="en-US" sz="4000" b="0" dirty="0" smtClean="0">
                <a:latin typeface="Arial"/>
                <a:ea typeface="ＭＳ Ｐゴシック"/>
                <a:cs typeface="Arial"/>
              </a:rPr>
              <a:t>Update on Section 508 Compliance</a:t>
            </a:r>
            <a:r>
              <a:rPr lang="en-US" sz="4000" b="0" dirty="0">
                <a:latin typeface="Arial"/>
                <a:ea typeface="ＭＳ Ｐゴシック"/>
                <a:cs typeface="Arial"/>
              </a:rPr>
              <a:t/>
            </a:r>
            <a:br>
              <a:rPr lang="en-US" sz="4000" b="0" dirty="0">
                <a:latin typeface="Arial"/>
                <a:ea typeface="ＭＳ Ｐゴシック"/>
                <a:cs typeface="Arial"/>
              </a:rPr>
            </a:br>
            <a:r>
              <a:rPr lang="en-US" sz="4000" b="0" dirty="0" smtClean="0">
                <a:latin typeface="Arial"/>
                <a:ea typeface="ＭＳ Ｐゴシック"/>
                <a:cs typeface="Arial"/>
              </a:rPr>
              <a:t>&amp; Captioning </a:t>
            </a:r>
            <a:r>
              <a:rPr lang="en-US" sz="4000" b="0" dirty="0">
                <a:latin typeface="Arial"/>
                <a:ea typeface="ＭＳ Ｐゴシック"/>
                <a:cs typeface="Arial"/>
              </a:rPr>
              <a:t>Options</a:t>
            </a:r>
            <a:r>
              <a:rPr lang="en-US" sz="3100" b="0" dirty="0" smtClean="0">
                <a:latin typeface="Arial"/>
                <a:cs typeface="Arial"/>
              </a:rPr>
              <a:t/>
            </a:r>
            <a:br>
              <a:rPr lang="en-US" sz="3100" b="0" dirty="0" smtClean="0">
                <a:latin typeface="Arial"/>
                <a:cs typeface="Arial"/>
              </a:rPr>
            </a:br>
            <a:endParaRPr lang="en-US" sz="3100" b="0" dirty="0">
              <a:latin typeface="Arial"/>
              <a:cs typeface="Arial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charset="0"/>
              </a:rPr>
              <a:t>Mark Urban (U.S. Centers for Disease Control and Prevention</a:t>
            </a:r>
            <a:r>
              <a:rPr lang="en-US" sz="2000" dirty="0" smtClean="0">
                <a:latin typeface="Arial" charset="0"/>
              </a:rPr>
              <a:t>) Donna </a:t>
            </a:r>
            <a:r>
              <a:rPr lang="en-US" sz="2000" dirty="0">
                <a:latin typeface="Arial" charset="0"/>
              </a:rPr>
              <a:t>H. </a:t>
            </a:r>
            <a:r>
              <a:rPr lang="en-US" sz="2000" dirty="0" err="1">
                <a:latin typeface="Arial" charset="0"/>
              </a:rPr>
              <a:t>Setzer</a:t>
            </a:r>
            <a:r>
              <a:rPr lang="en-US" sz="2000" dirty="0">
                <a:latin typeface="Arial" charset="0"/>
              </a:rPr>
              <a:t> (Southeastern National Tuberculosis Center)</a:t>
            </a:r>
          </a:p>
          <a:p>
            <a:endParaRPr lang="en-US" sz="2200" dirty="0" smtClean="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FFFFFF"/>
                </a:solidFill>
              </a:rPr>
              <a:t>aidsetc.org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Accessibility and Accommodation are both required by law, learning requirements, and mission.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E-Learning developers must consider that not everyone can see, hear, speak, or use a mouse.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97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659687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Captioning Options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b="0" dirty="0" smtClean="0"/>
              <a:t>Donna Setzer</a:t>
            </a:r>
            <a:endParaRPr lang="en-US" sz="36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7DAA-A896-1841-BC8A-D645CCE33E3D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5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SNTC Captions </a:t>
            </a:r>
          </a:p>
        </p:txBody>
      </p:sp>
      <p:pic>
        <p:nvPicPr>
          <p:cNvPr id="6" name="Content Placeholder 5" descr="Image of Southeastern National TB Center &quot;archived webinars&quot; website page" title="How SNTC Cap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455" y="1600200"/>
            <a:ext cx="7020814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7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Transcript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276600" cy="4431307"/>
          </a:xfrm>
        </p:spPr>
        <p:txBody>
          <a:bodyPr/>
          <a:lstStyle/>
          <a:p>
            <a:r>
              <a:rPr lang="en-US" dirty="0"/>
              <a:t>Transcript Service</a:t>
            </a:r>
          </a:p>
          <a:p>
            <a:r>
              <a:rPr lang="en-US" dirty="0"/>
              <a:t>MP4 file of audio </a:t>
            </a:r>
          </a:p>
          <a:p>
            <a:r>
              <a:rPr lang="en-US" dirty="0"/>
              <a:t>Presentation slides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2" descr="Image of transcript being created " title="Create Transcript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32279" r="35830" b="25574"/>
          <a:stretch/>
        </p:blipFill>
        <p:spPr bwMode="auto">
          <a:xfrm>
            <a:off x="3810000" y="1600200"/>
            <a:ext cx="4593169" cy="346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45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</a:t>
            </a:r>
            <a:r>
              <a:rPr lang="en-US" dirty="0" smtClean="0"/>
              <a:t>Transcript (1)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367299"/>
          </a:xfrm>
        </p:spPr>
        <p:txBody>
          <a:bodyPr/>
          <a:lstStyle/>
          <a:p>
            <a:pPr marL="114300" indent="0">
              <a:buNone/>
            </a:pPr>
            <a:r>
              <a:rPr lang="en-US" sz="2200" u="sng" dirty="0" err="1" smtClean="0">
                <a:solidFill>
                  <a:schemeClr val="tx2"/>
                </a:solidFill>
              </a:rPr>
              <a:t>www.captioncolorado.com</a:t>
            </a:r>
            <a:endParaRPr lang="en-US" sz="2200" u="sng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$150/audio hour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hr</a:t>
            </a:r>
            <a:r>
              <a:rPr lang="en-US" dirty="0" smtClean="0"/>
              <a:t> webinar = $300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Content Placeholder 3" descr="Image of Caption Colorado website page" title="Caption Colorad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3" t="3932" r="23988" b="3932"/>
          <a:stretch/>
        </p:blipFill>
        <p:spPr bwMode="auto">
          <a:xfrm>
            <a:off x="4419600" y="1219200"/>
            <a:ext cx="4343400" cy="436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05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</a:t>
            </a:r>
            <a:r>
              <a:rPr lang="en-US" dirty="0" smtClean="0"/>
              <a:t>Transcript (2)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SNTC</a:t>
            </a:r>
          </a:p>
          <a:p>
            <a:r>
              <a:rPr lang="en-US" dirty="0"/>
              <a:t>Review and edit</a:t>
            </a:r>
          </a:p>
          <a:p>
            <a:r>
              <a:rPr lang="en-US" dirty="0"/>
              <a:t>Post transcript and handout to site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3" descr="image of a transcribed document" title="Transcribed document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419600" y="2534256"/>
            <a:ext cx="4038600" cy="243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13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YouTube Closed </a:t>
            </a:r>
            <a:r>
              <a:rPr lang="en-US" dirty="0" smtClean="0"/>
              <a:t>Caption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the text directly in YouTube – HOURS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>OR</a:t>
            </a:r>
            <a:endParaRPr lang="en-US" dirty="0"/>
          </a:p>
          <a:p>
            <a:r>
              <a:rPr lang="en-US" dirty="0"/>
              <a:t>Create a transcript file – DONE!</a:t>
            </a:r>
          </a:p>
          <a:p>
            <a:r>
              <a:rPr lang="en-US" dirty="0"/>
              <a:t>Use blank line to force the start of new caption - DONE</a:t>
            </a:r>
          </a:p>
          <a:p>
            <a:r>
              <a:rPr lang="en-US" dirty="0"/>
              <a:t>Use square brackets to designate background sounds. For example, [music] or [laughter]</a:t>
            </a:r>
          </a:p>
          <a:p>
            <a:r>
              <a:rPr lang="en-US" dirty="0"/>
              <a:t>Add &gt;&gt; to identify speaker or change of speaker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48006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ITC Avant Garde Std Bk"/>
                <a:cs typeface="ITC Avant Garde Std Bk"/>
                <a:hlinkClick r:id="rId2"/>
              </a:rPr>
              <a:t>Click here to visit You Tube’s Tips for creating a transcript file </a:t>
            </a:r>
            <a:endParaRPr lang="en-US" dirty="0">
              <a:latin typeface="ITC Avant Garde Std Bk"/>
              <a:cs typeface="ITC Avant Garde Std B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57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YouTube Closed </a:t>
            </a:r>
            <a:r>
              <a:rPr lang="en-US" dirty="0" smtClean="0"/>
              <a:t>Caption (2)</a:t>
            </a:r>
            <a:endParaRPr lang="en-US" dirty="0"/>
          </a:p>
        </p:txBody>
      </p:sp>
      <p:pic>
        <p:nvPicPr>
          <p:cNvPr id="5" name="Content Placeholder 4" descr="Image of document opened in Word with left navigation menu of availalbe files " title="Transcribed document in Wor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94108" y="1600200"/>
            <a:ext cx="7241508" cy="4367213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4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YouTube Closed </a:t>
            </a:r>
            <a:r>
              <a:rPr lang="en-US" dirty="0" smtClean="0"/>
              <a:t>Caption (3)</a:t>
            </a:r>
            <a:endParaRPr lang="en-US" dirty="0"/>
          </a:p>
        </p:txBody>
      </p:sp>
      <p:pic>
        <p:nvPicPr>
          <p:cNvPr id="5" name="Content Placeholder 4" descr="image of Southeastern National TB Center YouTube page" title="YouTub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" r="4979"/>
          <a:stretch/>
        </p:blipFill>
        <p:spPr bwMode="auto">
          <a:xfrm>
            <a:off x="228599" y="1536192"/>
            <a:ext cx="5838219" cy="387400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6096000" y="1536192"/>
            <a:ext cx="2743200" cy="4431307"/>
          </a:xfrm>
        </p:spPr>
        <p:txBody>
          <a:bodyPr/>
          <a:lstStyle/>
          <a:p>
            <a:r>
              <a:rPr lang="en-US" dirty="0"/>
              <a:t>Post video to YouTube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59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YouTube Closed </a:t>
            </a:r>
            <a:r>
              <a:rPr lang="en-US" dirty="0" smtClean="0"/>
              <a:t>Caption (4)</a:t>
            </a:r>
            <a:endParaRPr lang="en-US" dirty="0"/>
          </a:p>
        </p:txBody>
      </p:sp>
      <p:pic>
        <p:nvPicPr>
          <p:cNvPr id="14" name="Content Placeholder 13" descr="image of Southeastern National TB Center YouTube page" title="YouTub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7200" y="2614474"/>
            <a:ext cx="3657600" cy="227516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943600" y="1536192"/>
            <a:ext cx="2895600" cy="4431307"/>
          </a:xfrm>
        </p:spPr>
        <p:txBody>
          <a:bodyPr/>
          <a:lstStyle/>
          <a:p>
            <a:r>
              <a:rPr lang="en-US" dirty="0"/>
              <a:t>Go to Video </a:t>
            </a:r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1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Upon completion of this training, participants should be able </a:t>
            </a:r>
            <a:r>
              <a:rPr lang="en-US" dirty="0" smtClean="0"/>
              <a:t>to:</a:t>
            </a:r>
          </a:p>
          <a:p>
            <a:r>
              <a:rPr lang="en-US" dirty="0" smtClean="0"/>
              <a:t>Explain </a:t>
            </a:r>
            <a:r>
              <a:rPr lang="en-US" dirty="0"/>
              <a:t>that accessibility is a </a:t>
            </a:r>
            <a:r>
              <a:rPr lang="en-US" dirty="0" smtClean="0"/>
              <a:t>requirement</a:t>
            </a:r>
          </a:p>
          <a:p>
            <a:r>
              <a:rPr lang="en-US" dirty="0" smtClean="0"/>
              <a:t>Describe </a:t>
            </a:r>
            <a:r>
              <a:rPr lang="en-US" dirty="0"/>
              <a:t>the considerations for e-</a:t>
            </a:r>
            <a:r>
              <a:rPr lang="en-US" dirty="0" smtClean="0"/>
              <a:t>learning</a:t>
            </a:r>
          </a:p>
          <a:p>
            <a:r>
              <a:rPr lang="en-US" dirty="0" smtClean="0"/>
              <a:t>Learn </a:t>
            </a:r>
            <a:r>
              <a:rPr lang="en-US" dirty="0"/>
              <a:t>about captioning options for your webinars 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2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YouTube Closed </a:t>
            </a:r>
            <a:r>
              <a:rPr lang="en-US" dirty="0" smtClean="0"/>
              <a:t>Caption (5)</a:t>
            </a:r>
            <a:endParaRPr lang="en-US" dirty="0"/>
          </a:p>
        </p:txBody>
      </p:sp>
      <p:pic>
        <p:nvPicPr>
          <p:cNvPr id="11" name="Content Placeholder 10" descr="image that highlights step to create closed caption for you tube " title="Create YouTube Closed Caption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4" t="31120" r="39046" b="5546"/>
          <a:stretch/>
        </p:blipFill>
        <p:spPr bwMode="auto">
          <a:xfrm>
            <a:off x="381000" y="1563201"/>
            <a:ext cx="3937000" cy="42228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Select arrow beside Edit.</a:t>
            </a:r>
          </a:p>
          <a:p>
            <a:r>
              <a:rPr lang="en-US" dirty="0"/>
              <a:t>Select Subtitles and CC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Oval 6" descr="Oval that highlights step to creating closed caption for youtube" title="Oval"/>
          <p:cNvSpPr/>
          <p:nvPr/>
        </p:nvSpPr>
        <p:spPr>
          <a:xfrm>
            <a:off x="1447800" y="3048000"/>
            <a:ext cx="766631" cy="230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06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YouTube Closed </a:t>
            </a:r>
            <a:r>
              <a:rPr lang="en-US" dirty="0" smtClean="0"/>
              <a:t>Caption (6)</a:t>
            </a:r>
            <a:endParaRPr lang="en-US" dirty="0"/>
          </a:p>
        </p:txBody>
      </p:sp>
      <p:pic>
        <p:nvPicPr>
          <p:cNvPr id="5" name="Content Placeholder 4" descr="Image of step for creating new subtitles or closed caption on YouTube page" title="Creating YouTube closed captioni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9" t="15240" r="19681" b="33168"/>
          <a:stretch/>
        </p:blipFill>
        <p:spPr bwMode="auto">
          <a:xfrm>
            <a:off x="499331" y="1608667"/>
            <a:ext cx="4689370" cy="417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536192"/>
            <a:ext cx="3810000" cy="4431307"/>
          </a:xfrm>
        </p:spPr>
        <p:txBody>
          <a:bodyPr/>
          <a:lstStyle/>
          <a:p>
            <a:r>
              <a:rPr lang="en-US" dirty="0"/>
              <a:t>Click Add new subtitles or CC</a:t>
            </a:r>
          </a:p>
          <a:p>
            <a:r>
              <a:rPr lang="en-US" dirty="0"/>
              <a:t>Select </a:t>
            </a:r>
            <a:r>
              <a:rPr lang="en-US" dirty="0" smtClean="0"/>
              <a:t>English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 descr="Oval highlighting the step for adding new subtitles or closed captioning on youtube" title="O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19272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22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YouTube Closed </a:t>
            </a:r>
            <a:r>
              <a:rPr lang="en-US" dirty="0" smtClean="0"/>
              <a:t>Caption (7)</a:t>
            </a:r>
            <a:endParaRPr lang="en-US" dirty="0"/>
          </a:p>
        </p:txBody>
      </p:sp>
      <p:pic>
        <p:nvPicPr>
          <p:cNvPr id="10" name="Content Placeholder 9" descr="image of how to upload a file to creat closed caption on youtube" title="Create YouTube Closed Caption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28600" y="1600200"/>
            <a:ext cx="5608322" cy="348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943600" y="1536192"/>
            <a:ext cx="2133600" cy="4431307"/>
          </a:xfrm>
        </p:spPr>
        <p:txBody>
          <a:bodyPr/>
          <a:lstStyle/>
          <a:p>
            <a:r>
              <a:rPr lang="en-US" dirty="0"/>
              <a:t>Select Upload a File</a:t>
            </a:r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Oval 5" descr="Oval highlighting where to upload a file to create closed caption on youtube" title="Oval"/>
          <p:cNvSpPr/>
          <p:nvPr/>
        </p:nvSpPr>
        <p:spPr>
          <a:xfrm>
            <a:off x="3200400" y="2633995"/>
            <a:ext cx="1950721" cy="260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88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Easy button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 descr="image of Staples &quot;easy&quot; button" title="easy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697754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752600" y="5715000"/>
            <a:ext cx="5413248" cy="26919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88A7D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chemeClr val="accent4"/>
                </a:solidFill>
              </a:rPr>
              <a:t>http://www.morvimmer.com/blog/free-download-staples-easy-button/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5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YouTube Closed Caption</a:t>
            </a:r>
          </a:p>
        </p:txBody>
      </p:sp>
      <p:pic>
        <p:nvPicPr>
          <p:cNvPr id="5" name="KF2Q7qaIOJs" descr="black box as background" title="black box"/>
          <p:cNvPicPr>
            <a:picLocks noGrp="1" noRot="1" noChangeAspect="1"/>
          </p:cNvPicPr>
          <p:nvPr>
            <p:ph idx="1"/>
          </p:nvPr>
        </p:nvPicPr>
        <p:blipFill>
          <a:blip r:embed="rId2"/>
          <a:srcRect t="3316" b="3316"/>
          <a:stretch>
            <a:fillRect/>
          </a:stretch>
        </p:blipFill>
        <p:spPr>
          <a:xfrm>
            <a:off x="457200" y="1486654"/>
            <a:ext cx="8315569" cy="436729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2" descr="image of SNTC webinar slide on YouTube with closed captioning text showing" title="example of Southeastern National TB Center YouTube pag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53" y="1580661"/>
            <a:ext cx="6858000" cy="428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47791" y="5867400"/>
            <a:ext cx="537012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4"/>
              </a:rPr>
              <a:t>Click here to link to the SNTC webinar on YouTube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54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Questions?</a:t>
            </a:r>
            <a:br>
              <a:rPr lang="en-US" b="0" dirty="0"/>
            </a:b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7DAA-A896-1841-BC8A-D645CCE33E3D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Questions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>
                <a:solidFill>
                  <a:srgbClr val="0054A6"/>
                </a:solidFill>
              </a:rPr>
              <a:t>www.webaim.org</a:t>
            </a:r>
            <a:r>
              <a:rPr lang="en-US" dirty="0"/>
              <a:t> – Web Accessibility </a:t>
            </a:r>
          </a:p>
          <a:p>
            <a:r>
              <a:rPr lang="en-US" u="sng" dirty="0" smtClean="0">
                <a:solidFill>
                  <a:srgbClr val="0054A6"/>
                </a:solidFill>
              </a:rPr>
              <a:t>http</a:t>
            </a:r>
            <a:r>
              <a:rPr lang="en-US" u="sng" dirty="0">
                <a:solidFill>
                  <a:srgbClr val="0054A6"/>
                </a:solidFill>
              </a:rPr>
              <a:t>://508.hhs.gov/ </a:t>
            </a:r>
            <a:r>
              <a:rPr lang="en-US" dirty="0"/>
              <a:t>- HHS Checklists</a:t>
            </a:r>
          </a:p>
          <a:p>
            <a:r>
              <a:rPr lang="en-US" u="sng" dirty="0">
                <a:solidFill>
                  <a:srgbClr val="0054A6"/>
                </a:solidFill>
              </a:rPr>
              <a:t>http://</a:t>
            </a:r>
            <a:r>
              <a:rPr lang="en-US" u="sng" dirty="0" err="1">
                <a:solidFill>
                  <a:srgbClr val="0054A6"/>
                </a:solidFill>
              </a:rPr>
              <a:t>ncam.wgbh.org</a:t>
            </a:r>
            <a:r>
              <a:rPr lang="en-US" u="sng" dirty="0">
                <a:solidFill>
                  <a:srgbClr val="0054A6"/>
                </a:solidFill>
              </a:rPr>
              <a:t>/ </a:t>
            </a:r>
            <a:r>
              <a:rPr lang="en-US" dirty="0"/>
              <a:t>- Media accessibility</a:t>
            </a:r>
          </a:p>
          <a:p>
            <a:r>
              <a:rPr lang="en-US" u="sng" dirty="0">
                <a:solidFill>
                  <a:srgbClr val="0054A6"/>
                </a:solidFill>
              </a:rPr>
              <a:t>508helpdesk@cdc.gov </a:t>
            </a:r>
            <a:r>
              <a:rPr lang="en-US" dirty="0"/>
              <a:t>– CDC activities</a:t>
            </a:r>
          </a:p>
          <a:p>
            <a:r>
              <a:rPr lang="en-US" u="sng" dirty="0">
                <a:solidFill>
                  <a:srgbClr val="0054A6"/>
                </a:solidFill>
              </a:rPr>
              <a:t>https://</a:t>
            </a:r>
            <a:r>
              <a:rPr lang="en-US" u="sng" dirty="0" err="1">
                <a:solidFill>
                  <a:srgbClr val="0054A6"/>
                </a:solidFill>
              </a:rPr>
              <a:t>support.google.com</a:t>
            </a:r>
            <a:r>
              <a:rPr lang="en-US" u="sng" dirty="0">
                <a:solidFill>
                  <a:srgbClr val="0054A6"/>
                </a:solidFill>
              </a:rPr>
              <a:t>/</a:t>
            </a:r>
            <a:r>
              <a:rPr lang="en-US" u="sng" dirty="0" err="1">
                <a:solidFill>
                  <a:srgbClr val="0054A6"/>
                </a:solidFill>
              </a:rPr>
              <a:t>youtube</a:t>
            </a:r>
            <a:r>
              <a:rPr lang="en-US" u="sng" dirty="0">
                <a:solidFill>
                  <a:srgbClr val="0054A6"/>
                </a:solidFill>
              </a:rPr>
              <a:t>/answer/2734799?hl=en</a:t>
            </a:r>
            <a:r>
              <a:rPr lang="en-US" dirty="0"/>
              <a:t> -  YouTube closed captioning support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10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Contact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Any questions about the presentation:</a:t>
            </a:r>
          </a:p>
          <a:p>
            <a:r>
              <a:rPr lang="en-US" dirty="0"/>
              <a:t>Mark Urban: </a:t>
            </a:r>
            <a:r>
              <a:rPr lang="en-US" u="sng" dirty="0" err="1">
                <a:solidFill>
                  <a:schemeClr val="accent4"/>
                </a:solidFill>
              </a:rPr>
              <a:t>murban@cdc.gov</a:t>
            </a:r>
            <a:r>
              <a:rPr lang="en-US" dirty="0"/>
              <a:t> </a:t>
            </a:r>
          </a:p>
          <a:p>
            <a:r>
              <a:rPr lang="en-US" dirty="0"/>
              <a:t>Donna </a:t>
            </a:r>
            <a:r>
              <a:rPr lang="en-US" dirty="0" err="1"/>
              <a:t>Setzer</a:t>
            </a:r>
            <a:r>
              <a:rPr lang="en-US" dirty="0"/>
              <a:t>: </a:t>
            </a:r>
            <a:r>
              <a:rPr lang="en-US" u="sng" dirty="0" err="1">
                <a:solidFill>
                  <a:srgbClr val="0054A6"/>
                </a:solidFill>
              </a:rPr>
              <a:t>Donna.setzer@medicine.ufl.edu</a:t>
            </a:r>
            <a:endParaRPr lang="en-US" u="sng" dirty="0">
              <a:solidFill>
                <a:srgbClr val="0054A6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dirty="0" smtClean="0">
                <a:latin typeface="Arial" panose="020B0604020202020204" pitchFamily="34" charset="0"/>
                <a:ea typeface="ＭＳ Ｐゴシック" pitchFamily="-109" charset="-128"/>
                <a:cs typeface="Arial" panose="020B0604020202020204" pitchFamily="34" charset="0"/>
              </a:rPr>
              <a:t>TBD</a:t>
            </a:r>
          </a:p>
          <a:p>
            <a:pPr indent="-342900"/>
            <a:r>
              <a:rPr lang="en-US" dirty="0" smtClean="0">
                <a:latin typeface="Arial" panose="020B0604020202020204" pitchFamily="34" charset="0"/>
                <a:ea typeface="ＭＳ Ｐゴシック" pitchFamily="-109" charset="-128"/>
                <a:cs typeface="Arial" panose="020B0604020202020204" pitchFamily="34" charset="0"/>
              </a:rPr>
              <a:t>Contact Judy Collins at </a:t>
            </a:r>
            <a:r>
              <a:rPr lang="en-US" dirty="0" smtClean="0">
                <a:latin typeface="Arial" panose="020B0604020202020204" pitchFamily="34" charset="0"/>
                <a:ea typeface="ＭＳ Ｐゴシック" pitchFamily="-109" charset="-128"/>
                <a:cs typeface="Arial" panose="020B0604020202020204" pitchFamily="34" charset="0"/>
                <a:hlinkClick r:id="rId3"/>
              </a:rPr>
              <a:t>collinj3@sn.rutgers.edu</a:t>
            </a:r>
            <a:r>
              <a:rPr lang="en-US" dirty="0">
                <a:latin typeface="Arial" panose="020B0604020202020204" pitchFamily="34" charset="0"/>
                <a:ea typeface="ＭＳ Ｐゴシック" pitchFamily="-109" charset="-128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ＭＳ Ｐゴシック" pitchFamily="-109" charset="-128"/>
                <a:cs typeface="Arial" panose="020B0604020202020204" pitchFamily="34" charset="0"/>
              </a:rPr>
              <a:t>if you’d like to participate in planning future E-Learn calls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Mark Urban: Section 508 Coordinator and Compliance </a:t>
            </a:r>
            <a:r>
              <a:rPr lang="en-US" sz="2400" dirty="0"/>
              <a:t>O</a:t>
            </a:r>
            <a:r>
              <a:rPr lang="en-US" sz="2400" dirty="0" smtClean="0"/>
              <a:t>fficer for the U.S. Centers for Disease Control and Prevention, and Co-chair for the U.S. Dept. of Health and Human Services 508 Program</a:t>
            </a:r>
          </a:p>
          <a:p>
            <a:r>
              <a:rPr lang="en-US" sz="2400" dirty="0" smtClean="0"/>
              <a:t>Donna Setzer</a:t>
            </a:r>
            <a:r>
              <a:rPr lang="en-US" sz="2400" dirty="0"/>
              <a:t>: </a:t>
            </a:r>
            <a:r>
              <a:rPr lang="en-US" sz="2400" dirty="0" smtClean="0"/>
              <a:t>Co-executive </a:t>
            </a:r>
            <a:r>
              <a:rPr lang="en-US" sz="2400" dirty="0"/>
              <a:t>Director and Director of eLearning and Online Technology for the Southeastern National TB Center (SNTC). </a:t>
            </a:r>
            <a:r>
              <a:rPr lang="en-US" sz="2400" dirty="0" smtClean="0"/>
              <a:t>Donna </a:t>
            </a:r>
            <a:r>
              <a:rPr lang="en-US" sz="2400" dirty="0"/>
              <a:t>has been at SNTC for eight years and has been involved with training technology since 1990, before any of us dreamed of email, the internet, or 508 compliance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2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33600"/>
            <a:ext cx="7659687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Section 508 Compliance:</a:t>
            </a:r>
            <a:br>
              <a:rPr lang="en-US" dirty="0"/>
            </a:br>
            <a:r>
              <a:rPr lang="en-US" dirty="0"/>
              <a:t>Review &amp; Update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b="0" dirty="0"/>
              <a:t>Mark Urban</a:t>
            </a:r>
            <a:endParaRPr lang="en-US" sz="3600" b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7DAA-A896-1841-BC8A-D645CCE33E3D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0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 by persons with </a:t>
            </a:r>
            <a:r>
              <a:rPr lang="en-US" dirty="0" smtClean="0"/>
              <a:t>disabilities:</a:t>
            </a:r>
            <a:endParaRPr lang="en-US" dirty="0"/>
          </a:p>
          <a:p>
            <a:pPr marL="445770" indent="-342900"/>
            <a:r>
              <a:rPr lang="en-US" dirty="0"/>
              <a:t>Internal and </a:t>
            </a:r>
            <a:r>
              <a:rPr lang="en-US" dirty="0" smtClean="0"/>
              <a:t>External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Relevant Laws and why you don’t care:</a:t>
            </a:r>
          </a:p>
          <a:p>
            <a:pPr marL="445770" indent="-342900"/>
            <a:r>
              <a:rPr lang="en-US" dirty="0"/>
              <a:t>ADA, Sections 508 vs. 504, International</a:t>
            </a:r>
          </a:p>
          <a:p>
            <a:pPr marL="560070" indent="-457200"/>
            <a:r>
              <a:rPr lang="en-US" dirty="0"/>
              <a:t>Focus on standards:  WCAG </a:t>
            </a:r>
            <a:r>
              <a:rPr lang="en-US" dirty="0" smtClean="0"/>
              <a:t>2.0</a:t>
            </a:r>
          </a:p>
          <a:p>
            <a:pPr marL="857250" lvl="1" indent="-457200"/>
            <a:r>
              <a:rPr lang="en-US" dirty="0" smtClean="0">
                <a:hlinkClick r:id="rId2"/>
              </a:rPr>
              <a:t>Web Content Accessibility Guidelines </a:t>
            </a:r>
            <a:r>
              <a:rPr lang="en-US" dirty="0" smtClean="0"/>
              <a:t>at a glance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dirty="0"/>
              <a:t>Accessibility </a:t>
            </a:r>
            <a:r>
              <a:rPr lang="en-US" dirty="0" smtClean="0"/>
              <a:t>vs. Accommodation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Accessibility: </a:t>
            </a:r>
            <a:endParaRPr lang="en-US" dirty="0" smtClean="0"/>
          </a:p>
          <a:p>
            <a:pPr marL="457200" indent="-457200"/>
            <a:r>
              <a:rPr lang="en-US" dirty="0" smtClean="0"/>
              <a:t>Standards</a:t>
            </a:r>
            <a:r>
              <a:rPr lang="en-US" dirty="0"/>
              <a:t>-based design that supports persons with disabilities (e.g. a ramp at the entrance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>Accommodation:</a:t>
            </a:r>
          </a:p>
          <a:p>
            <a:pPr marL="457200" indent="-457200"/>
            <a:r>
              <a:rPr lang="en-US" dirty="0" smtClean="0"/>
              <a:t>Individual </a:t>
            </a:r>
            <a:r>
              <a:rPr lang="en-US" dirty="0"/>
              <a:t>adjustment based on individual needs (e.g. a special entrance</a:t>
            </a:r>
            <a:r>
              <a:rPr lang="en-US" dirty="0" smtClean="0"/>
              <a:t>)</a:t>
            </a:r>
          </a:p>
          <a:p>
            <a:pPr marL="754380" lvl="1" indent="-457200"/>
            <a:r>
              <a:rPr lang="en-US" u="sng" dirty="0" smtClean="0"/>
              <a:t>BOTH </a:t>
            </a:r>
            <a:r>
              <a:rPr lang="en-US" u="sng" dirty="0"/>
              <a:t>are required.  But you KNOW you have to be Accessible!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0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</a:t>
            </a:r>
            <a:r>
              <a:rPr lang="en-US" dirty="0" smtClean="0"/>
              <a:t>Required (1)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text alternatives for non-text content. </a:t>
            </a:r>
          </a:p>
          <a:p>
            <a:pPr lvl="1"/>
            <a:r>
              <a:rPr lang="en-US" dirty="0"/>
              <a:t>Tag pictures, avoid pictures of text</a:t>
            </a:r>
          </a:p>
          <a:p>
            <a:pPr lvl="1"/>
            <a:r>
              <a:rPr lang="en-US" dirty="0"/>
              <a:t>Label forms and tables.</a:t>
            </a:r>
          </a:p>
          <a:p>
            <a:r>
              <a:rPr lang="en-US" dirty="0"/>
              <a:t>Provide captions, descriptions and other alternatives for multimedia.</a:t>
            </a:r>
          </a:p>
          <a:p>
            <a:pPr lvl="1"/>
            <a:r>
              <a:rPr lang="en-US" dirty="0"/>
              <a:t>CART (captioning at real-time) for live presentations.</a:t>
            </a:r>
          </a:p>
          <a:p>
            <a:pPr lvl="1"/>
            <a:r>
              <a:rPr lang="en-US" dirty="0"/>
              <a:t>Captions for recorded multimedia</a:t>
            </a:r>
          </a:p>
          <a:p>
            <a:pPr lvl="1"/>
            <a:r>
              <a:rPr lang="en-US" dirty="0"/>
              <a:t>Describe visual-only elements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Required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content that can be presented by assistive technologies, without losing meaning.</a:t>
            </a:r>
          </a:p>
          <a:p>
            <a:r>
              <a:rPr lang="en-US" dirty="0"/>
              <a:t>Avoid technologies that require lots of work to be made accessible, such as Flash or PDF.</a:t>
            </a:r>
          </a:p>
          <a:p>
            <a:r>
              <a:rPr lang="en-US" dirty="0"/>
              <a:t>Make it easier for users to see and hear content.</a:t>
            </a:r>
          </a:p>
          <a:p>
            <a:r>
              <a:rPr lang="en-US" dirty="0"/>
              <a:t>Pre-send materials</a:t>
            </a:r>
          </a:p>
          <a:p>
            <a:r>
              <a:rPr lang="en-US" dirty="0"/>
              <a:t>Post-session transcripts</a:t>
            </a:r>
          </a:p>
          <a:p>
            <a:r>
              <a:rPr lang="en-US" dirty="0"/>
              <a:t>Make all functionality available from a keyboard.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4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Required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use content that causes seizures. (don’t flash the screen)</a:t>
            </a:r>
          </a:p>
          <a:p>
            <a:r>
              <a:rPr lang="en-US" dirty="0"/>
              <a:t>Have useful Search, Table of Contents, and consistent buttons/menu options.</a:t>
            </a:r>
          </a:p>
          <a:p>
            <a:r>
              <a:rPr lang="en-US" dirty="0"/>
              <a:t>Avoid color ALONE.</a:t>
            </a:r>
          </a:p>
          <a:p>
            <a:r>
              <a:rPr lang="en-US" dirty="0"/>
              <a:t>Allow people to email/chat questions.</a:t>
            </a:r>
          </a:p>
          <a:p>
            <a:r>
              <a:rPr lang="en-US" dirty="0"/>
              <a:t>ASK people ahead of time if they need special ACCOMMODATIONS.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aidsetc.org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75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ETC-NCRC master -16x9-template">
  <a:themeElements>
    <a:clrScheme name="Custom 8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4378</TotalTime>
  <Words>676</Words>
  <Application>Microsoft Office PowerPoint</Application>
  <PresentationFormat>On-screen Show (4:3)</PresentationFormat>
  <Paragraphs>160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AETC-NCRC master -16x9-template</vt:lpstr>
      <vt:lpstr>September AETC E-Learn Call Caption This! Update on Section 508 Compliance &amp; Captioning Options </vt:lpstr>
      <vt:lpstr>Learning Objectives</vt:lpstr>
      <vt:lpstr>Presenters</vt:lpstr>
      <vt:lpstr>Section 508 Compliance: Review &amp; Update  Mark Urban</vt:lpstr>
      <vt:lpstr>The Requirement</vt:lpstr>
      <vt:lpstr>Accessibility vs. Accommodation</vt:lpstr>
      <vt:lpstr>What’s Required (1)</vt:lpstr>
      <vt:lpstr>What’s Required (2)</vt:lpstr>
      <vt:lpstr>What’s Required (3)</vt:lpstr>
      <vt:lpstr>Summary</vt:lpstr>
      <vt:lpstr>Captioning Options  Donna Setzer</vt:lpstr>
      <vt:lpstr>How SNTC Captions </vt:lpstr>
      <vt:lpstr>Create Transcript</vt:lpstr>
      <vt:lpstr>Create Transcript (1)</vt:lpstr>
      <vt:lpstr>Create Transcript (2)</vt:lpstr>
      <vt:lpstr>Create YouTube Closed Caption (1)</vt:lpstr>
      <vt:lpstr>Create YouTube Closed Caption (2)</vt:lpstr>
      <vt:lpstr>Create YouTube Closed Caption (3)</vt:lpstr>
      <vt:lpstr>Create YouTube Closed Caption (4)</vt:lpstr>
      <vt:lpstr>Create YouTube Closed Caption (5)</vt:lpstr>
      <vt:lpstr>Create YouTube Closed Caption (6)</vt:lpstr>
      <vt:lpstr>Create YouTube Closed Caption (7)</vt:lpstr>
      <vt:lpstr>Easy button</vt:lpstr>
      <vt:lpstr>Create YouTube Closed Caption</vt:lpstr>
      <vt:lpstr>Questions? </vt:lpstr>
      <vt:lpstr>Additional Questions and Resources</vt:lpstr>
      <vt:lpstr>Contact</vt:lpstr>
      <vt:lpstr>Next Call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#76670 Should PEP be extend?</dc:title>
  <dc:creator>abia</dc:creator>
  <cp:lastModifiedBy>UMDNJ</cp:lastModifiedBy>
  <cp:revision>296</cp:revision>
  <cp:lastPrinted>2013-10-17T16:37:33Z</cp:lastPrinted>
  <dcterms:created xsi:type="dcterms:W3CDTF">2013-02-08T19:12:55Z</dcterms:created>
  <dcterms:modified xsi:type="dcterms:W3CDTF">2016-05-18T19:14:18Z</dcterms:modified>
</cp:coreProperties>
</file>