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19" r:id="rId2"/>
    <p:sldMasterId id="2147483747" r:id="rId3"/>
    <p:sldMasterId id="2147483760" r:id="rId4"/>
  </p:sldMasterIdLst>
  <p:notesMasterIdLst>
    <p:notesMasterId r:id="rId74"/>
  </p:notesMasterIdLst>
  <p:sldIdLst>
    <p:sldId id="499" r:id="rId5"/>
    <p:sldId id="498" r:id="rId6"/>
    <p:sldId id="497" r:id="rId7"/>
    <p:sldId id="495" r:id="rId8"/>
    <p:sldId id="496" r:id="rId9"/>
    <p:sldId id="351" r:id="rId10"/>
    <p:sldId id="494" r:id="rId11"/>
    <p:sldId id="493" r:id="rId12"/>
    <p:sldId id="358" r:id="rId13"/>
    <p:sldId id="492" r:id="rId14"/>
    <p:sldId id="490" r:id="rId15"/>
    <p:sldId id="491" r:id="rId16"/>
    <p:sldId id="488" r:id="rId17"/>
    <p:sldId id="359" r:id="rId18"/>
    <p:sldId id="486" r:id="rId19"/>
    <p:sldId id="483" r:id="rId20"/>
    <p:sldId id="487" r:id="rId21"/>
    <p:sldId id="485" r:id="rId22"/>
    <p:sldId id="484" r:id="rId23"/>
    <p:sldId id="481" r:id="rId24"/>
    <p:sldId id="480" r:id="rId25"/>
    <p:sldId id="479" r:id="rId26"/>
    <p:sldId id="428" r:id="rId27"/>
    <p:sldId id="429" r:id="rId28"/>
    <p:sldId id="430" r:id="rId29"/>
    <p:sldId id="431"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6" r:id="rId43"/>
    <p:sldId id="448" r:id="rId44"/>
    <p:sldId id="450" r:id="rId45"/>
    <p:sldId id="451" r:id="rId46"/>
    <p:sldId id="452" r:id="rId47"/>
    <p:sldId id="453" r:id="rId48"/>
    <p:sldId id="454" r:id="rId49"/>
    <p:sldId id="455" r:id="rId50"/>
    <p:sldId id="456" r:id="rId51"/>
    <p:sldId id="457" r:id="rId52"/>
    <p:sldId id="458" r:id="rId53"/>
    <p:sldId id="459" r:id="rId54"/>
    <p:sldId id="460" r:id="rId55"/>
    <p:sldId id="461" r:id="rId56"/>
    <p:sldId id="462" r:id="rId57"/>
    <p:sldId id="463" r:id="rId58"/>
    <p:sldId id="464" r:id="rId59"/>
    <p:sldId id="465" r:id="rId60"/>
    <p:sldId id="466" r:id="rId61"/>
    <p:sldId id="467" r:id="rId62"/>
    <p:sldId id="468" r:id="rId63"/>
    <p:sldId id="469" r:id="rId64"/>
    <p:sldId id="470" r:id="rId65"/>
    <p:sldId id="472" r:id="rId66"/>
    <p:sldId id="473" r:id="rId67"/>
    <p:sldId id="474" r:id="rId68"/>
    <p:sldId id="475" r:id="rId69"/>
    <p:sldId id="476" r:id="rId70"/>
    <p:sldId id="507" r:id="rId71"/>
    <p:sldId id="506" r:id="rId72"/>
    <p:sldId id="478" r:id="rId73"/>
  </p:sldIdLst>
  <p:sldSz cx="9144000" cy="6858000" type="screen4x3"/>
  <p:notesSz cx="6858000" cy="91440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r, Carolyn" initials="BC" lastIdx="1" clrIdx="0"/>
  <p:cmAuthor id="1" name="Hoyt, Mary Jo" initials="HM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84371" autoAdjust="0"/>
  </p:normalViewPr>
  <p:slideViewPr>
    <p:cSldViewPr>
      <p:cViewPr>
        <p:scale>
          <a:sx n="77" d="100"/>
          <a:sy n="77" d="100"/>
        </p:scale>
        <p:origin x="-1872" y="-408"/>
      </p:cViewPr>
      <p:guideLst>
        <p:guide orient="horz" pos="2160"/>
        <p:guide pos="2880"/>
      </p:guideLst>
    </p:cSldViewPr>
  </p:slideViewPr>
  <p:outlineViewPr>
    <p:cViewPr>
      <p:scale>
        <a:sx n="33" d="100"/>
        <a:sy n="33" d="100"/>
      </p:scale>
      <p:origin x="0" y="2090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0AE35-1079-4EDD-BCEA-2C374F0A778C}" type="datetimeFigureOut">
              <a:rPr lang="en-US" smtClean="0"/>
              <a:t>7/10/2014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8982-481F-486B-AD31-8CCADA392B2C}" type="slidenum">
              <a:rPr lang="en-US" smtClean="0"/>
              <a:t>‹#›</a:t>
            </a:fld>
            <a:endParaRPr lang="en-US"/>
          </a:p>
        </p:txBody>
      </p:sp>
    </p:spTree>
    <p:extLst>
      <p:ext uri="{BB962C8B-B14F-4D97-AF65-F5344CB8AC3E}">
        <p14:creationId xmlns:p14="http://schemas.microsoft.com/office/powerpoint/2010/main" val="350589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smtClean="0"/>
              <a:t>At the end of 2010, an estimated 888,921* adults and adolescents were living with diagnosed HIV infection in the United States and 6 dependent areas.  </a:t>
            </a:r>
          </a:p>
          <a:p>
            <a:pPr>
              <a:defRPr/>
            </a:pPr>
            <a:r>
              <a:rPr lang="en-US" dirty="0" smtClean="0"/>
              <a:t> </a:t>
            </a:r>
          </a:p>
          <a:p>
            <a:pPr>
              <a:defRPr/>
            </a:pPr>
            <a:r>
              <a:rPr lang="en-US" dirty="0" smtClean="0"/>
              <a:t>Among the 665,872* males living with diagnosed HIV infection, 38% were white, 37% were black/African American, and 21% were Hispanic/Latino. Approximately 2% were Asian and approximately 1% were males of multiple races. Less than 1% each were American Indian/Alaska Native and Native Hawaiian/other Pacific Islander.</a:t>
            </a:r>
          </a:p>
          <a:p>
            <a:pPr>
              <a:defRPr/>
            </a:pPr>
            <a:r>
              <a:rPr lang="en-US" dirty="0" smtClean="0"/>
              <a:t> </a:t>
            </a:r>
          </a:p>
          <a:p>
            <a:pPr>
              <a:defRPr/>
            </a:pPr>
            <a:r>
              <a:rPr lang="en-US" dirty="0" smtClean="0"/>
              <a:t>Among the 223,045* females living with diagnosed HIV infection, 60% were black/African American, 19% were white, and 18% were Hispanic/Latino. Approximately 2% were females of multiple races, 1% were Asian, and less than 1% each were American Indian/Alaska Native, and Native Hawaiian/other Pacific Islander.</a:t>
            </a:r>
          </a:p>
          <a:p>
            <a:pPr>
              <a:defRPr/>
            </a:pPr>
            <a:r>
              <a:rPr lang="en-US" dirty="0" smtClean="0"/>
              <a:t> </a:t>
            </a:r>
          </a:p>
          <a:p>
            <a:pPr>
              <a:defRPr/>
            </a:pPr>
            <a:r>
              <a:rPr lang="en-US" dirty="0" smtClean="0"/>
              <a:t>Data include persons with a diagnosis of HIV infection regardless of stage of disease at diagnosis. All displayed data are estimates. Estimated numbers resulted from statistical adjustment that accounted for reporting delays, but not for incomplete reporting.</a:t>
            </a:r>
          </a:p>
          <a:p>
            <a:pPr>
              <a:defRPr/>
            </a:pPr>
            <a:r>
              <a:rPr lang="en-US" dirty="0" smtClean="0"/>
              <a:t> </a:t>
            </a:r>
          </a:p>
          <a:p>
            <a:pPr>
              <a:defRPr/>
            </a:pPr>
            <a:r>
              <a:rPr lang="en-US" dirty="0" smtClean="0"/>
              <a:t>The Asian category includes Asian/Pacific Islander legacy cases (cases that were diagnosed and reported under the pre-1997 Office of Management and Budget race/ethnicity classification system). </a:t>
            </a:r>
          </a:p>
          <a:p>
            <a:pPr>
              <a:defRPr/>
            </a:pPr>
            <a:r>
              <a:rPr lang="en-US" dirty="0" smtClean="0"/>
              <a:t> </a:t>
            </a:r>
          </a:p>
          <a:p>
            <a:pPr>
              <a:defRPr/>
            </a:pPr>
            <a:r>
              <a:rPr lang="en-US" dirty="0" smtClean="0"/>
              <a:t>Hispanics/Latinos can be of any race.</a:t>
            </a:r>
          </a:p>
          <a:p>
            <a:pPr>
              <a:defRPr/>
            </a:pPr>
            <a:r>
              <a:rPr lang="en-US" dirty="0" smtClean="0"/>
              <a:t> </a:t>
            </a:r>
          </a:p>
          <a:p>
            <a:pPr>
              <a:defRPr/>
            </a:pPr>
            <a:r>
              <a:rPr lang="en-US" dirty="0" smtClean="0"/>
              <a:t>* Persons living with diagnosed HIV infection by race/ethnicity are classified as adult or adolescent based on age at year-end 2010. Total number adults and adolescents living with HIV infection is inclusive of persons of unknown sex. Total males include 582 persons and total females include 180 persons with unknown race/ethnicity.</a:t>
            </a:r>
            <a:endParaRPr lang="en-US" dirty="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itchFamily="34" charset="0"/>
              </a:defRPr>
            </a:lvl1pPr>
            <a:lvl2pPr marL="729057" indent="-280406">
              <a:defRPr>
                <a:solidFill>
                  <a:schemeClr val="tx1"/>
                </a:solidFill>
                <a:latin typeface="Myriad Web Pro" pitchFamily="34" charset="0"/>
              </a:defRPr>
            </a:lvl2pPr>
            <a:lvl3pPr marL="1121626" indent="-224325">
              <a:defRPr>
                <a:solidFill>
                  <a:schemeClr val="tx1"/>
                </a:solidFill>
                <a:latin typeface="Myriad Web Pro" pitchFamily="34" charset="0"/>
              </a:defRPr>
            </a:lvl3pPr>
            <a:lvl4pPr marL="1570276" indent="-224325">
              <a:defRPr>
                <a:solidFill>
                  <a:schemeClr val="tx1"/>
                </a:solidFill>
                <a:latin typeface="Myriad Web Pro" pitchFamily="34" charset="0"/>
              </a:defRPr>
            </a:lvl4pPr>
            <a:lvl5pPr marL="2018927" indent="-224325">
              <a:defRPr>
                <a:solidFill>
                  <a:schemeClr val="tx1"/>
                </a:solidFill>
                <a:latin typeface="Myriad Web Pro" pitchFamily="34" charset="0"/>
              </a:defRPr>
            </a:lvl5pPr>
            <a:lvl6pPr marL="2467577" indent="-224325" fontAlgn="base">
              <a:spcBef>
                <a:spcPct val="0"/>
              </a:spcBef>
              <a:spcAft>
                <a:spcPct val="0"/>
              </a:spcAft>
              <a:defRPr>
                <a:solidFill>
                  <a:schemeClr val="tx1"/>
                </a:solidFill>
                <a:latin typeface="Myriad Web Pro" pitchFamily="34" charset="0"/>
              </a:defRPr>
            </a:lvl6pPr>
            <a:lvl7pPr marL="2916227" indent="-224325" fontAlgn="base">
              <a:spcBef>
                <a:spcPct val="0"/>
              </a:spcBef>
              <a:spcAft>
                <a:spcPct val="0"/>
              </a:spcAft>
              <a:defRPr>
                <a:solidFill>
                  <a:schemeClr val="tx1"/>
                </a:solidFill>
                <a:latin typeface="Myriad Web Pro" pitchFamily="34" charset="0"/>
              </a:defRPr>
            </a:lvl7pPr>
            <a:lvl8pPr marL="3364878" indent="-224325" fontAlgn="base">
              <a:spcBef>
                <a:spcPct val="0"/>
              </a:spcBef>
              <a:spcAft>
                <a:spcPct val="0"/>
              </a:spcAft>
              <a:defRPr>
                <a:solidFill>
                  <a:schemeClr val="tx1"/>
                </a:solidFill>
                <a:latin typeface="Myriad Web Pro" pitchFamily="34" charset="0"/>
              </a:defRPr>
            </a:lvl8pPr>
            <a:lvl9pPr marL="3813528" indent="-224325" fontAlgn="base">
              <a:spcBef>
                <a:spcPct val="0"/>
              </a:spcBef>
              <a:spcAft>
                <a:spcPct val="0"/>
              </a:spcAft>
              <a:defRPr>
                <a:solidFill>
                  <a:schemeClr val="tx1"/>
                </a:solidFill>
                <a:latin typeface="Myriad Web Pro" pitchFamily="34" charset="0"/>
              </a:defRPr>
            </a:lvl9pPr>
          </a:lstStyle>
          <a:p>
            <a:pPr>
              <a:defRPr/>
            </a:pPr>
            <a:fld id="{DA79A0B2-9F47-42DC-A7BE-FB020F50D84A}" type="slidenum">
              <a:rPr lang="en-US" smtClean="0">
                <a:solidFill>
                  <a:prstClr val="black"/>
                </a:solidFill>
                <a:latin typeface="Calibri" pitchFamily="34" charset="0"/>
              </a:rPr>
              <a:pPr>
                <a:defRPr/>
              </a:pPr>
              <a:t>6</a:t>
            </a:fld>
            <a:endParaRPr lang="en-US" smtClean="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Semen</a:t>
            </a:r>
            <a:r>
              <a:rPr lang="en-US" baseline="0" dirty="0" smtClean="0"/>
              <a:t> and vaginal secretions have not been implicated in any occupational exposures. Risk for other bodily fluids is unknown.</a:t>
            </a:r>
            <a:endParaRPr lang="en-US" dirty="0"/>
          </a:p>
        </p:txBody>
      </p:sp>
      <p:sp>
        <p:nvSpPr>
          <p:cNvPr id="4" name="Slide Number Placeholder 3"/>
          <p:cNvSpPr>
            <a:spLocks noGrp="1"/>
          </p:cNvSpPr>
          <p:nvPr>
            <p:ph type="sldNum" sz="quarter" idx="10"/>
          </p:nvPr>
        </p:nvSpPr>
        <p:spPr/>
        <p:txBody>
          <a:bodyPr/>
          <a:lstStyle/>
          <a:p>
            <a:fld id="{E5B236BA-43F4-1742-BB3A-36F9BE4F94F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3517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higher the initial inoculum the greater the risk for transmission.</a:t>
            </a:r>
          </a:p>
          <a:p>
            <a:r>
              <a:rPr lang="en-US" dirty="0" smtClean="0"/>
              <a:t>Transmission from a patient with an undetectable</a:t>
            </a:r>
            <a:r>
              <a:rPr lang="en-US" baseline="0" dirty="0" smtClean="0"/>
              <a:t> viral load may be possible and PEP should still be offered in those cases.</a:t>
            </a:r>
            <a:endParaRPr lang="en-US" dirty="0"/>
          </a:p>
        </p:txBody>
      </p:sp>
      <p:sp>
        <p:nvSpPr>
          <p:cNvPr id="4" name="Slide Number Placeholder 3"/>
          <p:cNvSpPr>
            <a:spLocks noGrp="1"/>
          </p:cNvSpPr>
          <p:nvPr>
            <p:ph type="sldNum" sz="quarter" idx="10"/>
          </p:nvPr>
        </p:nvSpPr>
        <p:spPr/>
        <p:txBody>
          <a:bodyPr/>
          <a:lstStyle/>
          <a:p>
            <a:fld id="{E5B236BA-43F4-1742-BB3A-36F9BE4F94F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85958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This is an illustration of how person-to-person transmission may occur without people coming into contact with each other.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dirty="0"/>
              <a:t>Since 1999, more than 125,000 patients in the United States have been notified of potential exposure to hepatitis B virus (HBV), hepatitis C virus (HCV), and HIV due to oversights in basic infection control practices. Many of these lapses involved healthcare providers reusing syringes, resulting in contamination of medication vials or containers which were used then on subsequent patients.  </a:t>
            </a:r>
          </a:p>
          <a:p>
            <a:endParaRPr lang="en-US" dirty="0"/>
          </a:p>
          <a:p>
            <a:r>
              <a:rPr lang="en-US" dirty="0"/>
              <a:t>In response to the ever increasing number of potential exposures, the Safe Injections Practice Coalition (SIPC) was created in 2008.  This coalition is comprised of patient advocacy organizations, foundations, provider associations, industry partners and the Centers for Disease Control and Prevention (CDC); and focuses its efforts on advancing and promoting safe injection practices by informing and educating healthcare professionals and the public. Issues of particular concern include the reuse of syringes and misuse of single-use and multi-dose vials.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a:p>
            <a:r>
              <a:rPr lang="en-US" dirty="0"/>
              <a:t>This is the One and Only Campaign website.</a:t>
            </a:r>
          </a:p>
          <a:p>
            <a:endParaRPr lang="en-US" dirty="0"/>
          </a:p>
          <a:p>
            <a:r>
              <a:rPr lang="en-US" dirty="0"/>
              <a:t>One major accomplishment of the SIPC is the creation of an awareness campaign.  The campaign, One &amp; Only Campaign, uses various media to advance and promote safe injection practices among healthcare providers to prevent healthcare-associated infections.  New Jersey joins the Nevada Department of Health and Human Services and the New York State Department of Health in disseminating key messages for the One &amp; Only Campaign. This is the second year of state health department involvement in the Campaign. Milestones from the first year include the launch of a healthcare provider training video on safe injection practices, revamp of the Campaign's website, pubic and provider materials, and the creation of a smart phone application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2011, among adult and adolescent males diagnosed with HIV infection in the United States and 6 dependent areas, an estimated 78% of infections were attributed to male-to-male sexual contact, 12% to heterosexual contact, 6% to injection drug use, 4% to male-to-male sexual contact </a:t>
            </a:r>
            <a:r>
              <a:rPr lang="en-US" i="1" smtClean="0"/>
              <a:t>and</a:t>
            </a:r>
            <a:r>
              <a:rPr lang="en-US" smtClean="0"/>
              <a:t> injection drug use, and less than 1% to other transmission categories.</a:t>
            </a:r>
          </a:p>
          <a:p>
            <a:pPr eaLnBrk="1" hangingPunct="1">
              <a:spcBef>
                <a:spcPct val="0"/>
              </a:spcBef>
            </a:pPr>
            <a:r>
              <a:rPr lang="en-US" smtClean="0"/>
              <a:t>  </a:t>
            </a:r>
          </a:p>
          <a:p>
            <a:pPr eaLnBrk="1" hangingPunct="1">
              <a:spcBef>
                <a:spcPct val="0"/>
              </a:spcBef>
            </a:pPr>
            <a:r>
              <a:rPr lang="en-US" smtClean="0"/>
              <a:t>Among adult and adolescent females, 86% of diagnosed HIV infections were attributed to heterosexual contact, 14% were attributed to injection drug use, and less than 1% to other transmission categories. </a:t>
            </a:r>
          </a:p>
          <a:p>
            <a:pPr eaLnBrk="1" hangingPunct="1">
              <a:spcBef>
                <a:spcPct val="0"/>
              </a:spcBef>
            </a:pPr>
            <a:r>
              <a:rPr lang="en-US" smtClean="0"/>
              <a:t> </a:t>
            </a:r>
          </a:p>
          <a:p>
            <a:pPr eaLnBrk="1" hangingPunct="1">
              <a:spcBef>
                <a:spcPct val="0"/>
              </a:spcBef>
            </a:pPr>
            <a:r>
              <a:rPr lang="en-US" smtClean="0"/>
              <a:t>Data include persons with a diagnosis of HIV infection regardless of stage of disease at diagnosis. All displayed data are estimates. Estimated numbers resulted from statistical adjustment that accounted for reporting delays and missing transmission category, but not for incomplete reporting.</a:t>
            </a:r>
          </a:p>
          <a:p>
            <a:pPr eaLnBrk="1" hangingPunct="1">
              <a:spcBef>
                <a:spcPct val="0"/>
              </a:spcBef>
            </a:pPr>
            <a:r>
              <a:rPr lang="en-US" smtClean="0"/>
              <a:t> </a:t>
            </a:r>
          </a:p>
          <a:p>
            <a:pPr eaLnBrk="1" hangingPunct="1">
              <a:spcBef>
                <a:spcPct val="0"/>
              </a:spcBef>
            </a:pPr>
            <a:r>
              <a:rPr lang="en-US" smtClean="0"/>
              <a:t>Heterosexual contact is with a person known to have, or to be at high risk for, HIV infection.</a:t>
            </a:r>
          </a:p>
          <a:p>
            <a:pPr eaLnBrk="1" hangingPunct="1">
              <a:spcBef>
                <a:spcPct val="0"/>
              </a:spcBef>
            </a:pPr>
            <a:endParaRPr lang="en-US" smtClean="0"/>
          </a:p>
          <a:p>
            <a:pPr eaLnBrk="1" hangingPunct="1">
              <a:spcBef>
                <a:spcPct val="0"/>
              </a:spcBef>
            </a:pPr>
            <a:r>
              <a:rPr lang="en-US" smtClean="0"/>
              <a:t>Other transmission categories include hemophilia, blood transfusion, perinatal exposure, and risk factor not reported or not identified.</a:t>
            </a:r>
          </a:p>
          <a:p>
            <a:pPr eaLnBrk="1" hangingPunct="1">
              <a:spcBef>
                <a:spcPct val="0"/>
              </a:spcBef>
            </a:pPr>
            <a:endParaRPr lang="en-US"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itchFamily="34" charset="0"/>
              </a:defRPr>
            </a:lvl1pPr>
            <a:lvl2pPr marL="729057" indent="-280406">
              <a:defRPr>
                <a:solidFill>
                  <a:schemeClr val="tx1"/>
                </a:solidFill>
                <a:latin typeface="Myriad Web Pro" pitchFamily="34" charset="0"/>
              </a:defRPr>
            </a:lvl2pPr>
            <a:lvl3pPr marL="1121626" indent="-224325">
              <a:defRPr>
                <a:solidFill>
                  <a:schemeClr val="tx1"/>
                </a:solidFill>
                <a:latin typeface="Myriad Web Pro" pitchFamily="34" charset="0"/>
              </a:defRPr>
            </a:lvl3pPr>
            <a:lvl4pPr marL="1570276" indent="-224325">
              <a:defRPr>
                <a:solidFill>
                  <a:schemeClr val="tx1"/>
                </a:solidFill>
                <a:latin typeface="Myriad Web Pro" pitchFamily="34" charset="0"/>
              </a:defRPr>
            </a:lvl4pPr>
            <a:lvl5pPr marL="2018927" indent="-224325">
              <a:defRPr>
                <a:solidFill>
                  <a:schemeClr val="tx1"/>
                </a:solidFill>
                <a:latin typeface="Myriad Web Pro" pitchFamily="34" charset="0"/>
              </a:defRPr>
            </a:lvl5pPr>
            <a:lvl6pPr marL="2467577" indent="-224325" fontAlgn="base">
              <a:spcBef>
                <a:spcPct val="0"/>
              </a:spcBef>
              <a:spcAft>
                <a:spcPct val="0"/>
              </a:spcAft>
              <a:defRPr>
                <a:solidFill>
                  <a:schemeClr val="tx1"/>
                </a:solidFill>
                <a:latin typeface="Myriad Web Pro" pitchFamily="34" charset="0"/>
              </a:defRPr>
            </a:lvl6pPr>
            <a:lvl7pPr marL="2916227" indent="-224325" fontAlgn="base">
              <a:spcBef>
                <a:spcPct val="0"/>
              </a:spcBef>
              <a:spcAft>
                <a:spcPct val="0"/>
              </a:spcAft>
              <a:defRPr>
                <a:solidFill>
                  <a:schemeClr val="tx1"/>
                </a:solidFill>
                <a:latin typeface="Myriad Web Pro" pitchFamily="34" charset="0"/>
              </a:defRPr>
            </a:lvl7pPr>
            <a:lvl8pPr marL="3364878" indent="-224325" fontAlgn="base">
              <a:spcBef>
                <a:spcPct val="0"/>
              </a:spcBef>
              <a:spcAft>
                <a:spcPct val="0"/>
              </a:spcAft>
              <a:defRPr>
                <a:solidFill>
                  <a:schemeClr val="tx1"/>
                </a:solidFill>
                <a:latin typeface="Myriad Web Pro" pitchFamily="34" charset="0"/>
              </a:defRPr>
            </a:lvl8pPr>
            <a:lvl9pPr marL="3813528" indent="-224325" fontAlgn="base">
              <a:spcBef>
                <a:spcPct val="0"/>
              </a:spcBef>
              <a:spcAft>
                <a:spcPct val="0"/>
              </a:spcAft>
              <a:defRPr>
                <a:solidFill>
                  <a:schemeClr val="tx1"/>
                </a:solidFill>
                <a:latin typeface="Myriad Web Pro" pitchFamily="34" charset="0"/>
              </a:defRPr>
            </a:lvl9pPr>
          </a:lstStyle>
          <a:p>
            <a:pPr>
              <a:defRPr/>
            </a:pPr>
            <a:fld id="{16D2795B-01BE-4B8D-8BDC-8402265ACD49}" type="slidenum">
              <a:rPr lang="en-US" smtClean="0">
                <a:solidFill>
                  <a:prstClr val="black"/>
                </a:solidFill>
                <a:latin typeface="Calibri" pitchFamily="34" charset="0"/>
              </a:rPr>
              <a:pPr>
                <a:defRPr/>
              </a:pPr>
              <a:t>9</a:t>
            </a:fld>
            <a:endParaRPr lang="en-US"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E7F4AF-834D-4157-A4CC-25F74FD208BC}" type="slidenum">
              <a:rPr lang="en-US">
                <a:solidFill>
                  <a:prstClr val="black"/>
                </a:solidFill>
              </a:rPr>
              <a:pPr/>
              <a:t>14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55700" y="692150"/>
            <a:ext cx="4552950" cy="3416300"/>
          </a:xfrm>
          <a:prstGeom prst="rect">
            <a:avLst/>
          </a:prstGeom>
          <a:noFill/>
          <a:ln w="12700" cap="flat">
            <a:solidFill>
              <a:schemeClr val="tx1"/>
            </a:solidFill>
            <a:miter lim="800000"/>
            <a:headEnd/>
            <a:tailEnd/>
          </a:ln>
        </p:spPr>
      </p:sp>
      <p:sp>
        <p:nvSpPr>
          <p:cNvPr id="52227" name="Rectangle 3"/>
          <p:cNvSpPr>
            <a:spLocks noGrp="1" noChangeArrowheads="1"/>
          </p:cNvSpPr>
          <p:nvPr>
            <p:ph type="body" idx="1"/>
          </p:nvPr>
        </p:nvSpPr>
        <p:spPr bwMode="auto">
          <a:xfrm>
            <a:off x="914400" y="4344412"/>
            <a:ext cx="5029200" cy="4114395"/>
          </a:xfrm>
          <a:prstGeom prst="rect">
            <a:avLst/>
          </a:prstGeom>
          <a:noFill/>
          <a:ln w="12700">
            <a:miter lim="800000"/>
            <a:headEnd/>
            <a:tailEnd/>
          </a:ln>
        </p:spPr>
        <p:txBody>
          <a:bodyPr lIns="89636" tIns="44031" rIns="89636" bIns="44031"/>
          <a:lstStyle/>
          <a:p>
            <a:r>
              <a:rPr lang="en-US" dirty="0" smtClean="0"/>
              <a:t>Occupational Safety and </a:t>
            </a:r>
            <a:r>
              <a:rPr lang="en-US" smtClean="0"/>
              <a:t>Health Administration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5700" y="692150"/>
            <a:ext cx="4552950" cy="3416300"/>
          </a:xfrm>
          <a:ln cap="flat"/>
        </p:spPr>
      </p:sp>
      <p:sp>
        <p:nvSpPr>
          <p:cNvPr id="101379" name="Rectangle 3"/>
          <p:cNvSpPr>
            <a:spLocks noGrp="1" noChangeArrowheads="1"/>
          </p:cNvSpPr>
          <p:nvPr>
            <p:ph type="body" idx="1"/>
          </p:nvPr>
        </p:nvSpPr>
        <p:spPr>
          <a:xfrm>
            <a:off x="914400" y="4344412"/>
            <a:ext cx="5029200" cy="4114395"/>
          </a:xfrm>
          <a:ln/>
        </p:spPr>
        <p:txBody>
          <a:bodyPr lIns="89636" tIns="44031" rIns="89636" bIns="44031"/>
          <a:lstStyle/>
          <a:p>
            <a:r>
              <a:rPr lang="en-US" dirty="0" smtClean="0">
                <a:solidFill>
                  <a:srgbClr val="000099"/>
                </a:solidFill>
                <a:effectLst/>
                <a:latin typeface="arial"/>
              </a:rPr>
              <a:t>The Act applies to all employers who have employees with reasonably anticipated occupational exposure to blood or other potentially infectious materials (OPIM), including: · Hospitals · Surgery Centers · Medical Clinics · Physician offices · Nursing homes · Home Care/ Home Infusion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5700" y="692150"/>
            <a:ext cx="4552950" cy="3416300"/>
          </a:xfrm>
          <a:ln cap="flat"/>
        </p:spPr>
      </p:sp>
      <p:sp>
        <p:nvSpPr>
          <p:cNvPr id="103427" name="Rectangle 3"/>
          <p:cNvSpPr>
            <a:spLocks noGrp="1" noChangeArrowheads="1"/>
          </p:cNvSpPr>
          <p:nvPr>
            <p:ph type="body" idx="1"/>
          </p:nvPr>
        </p:nvSpPr>
        <p:spPr>
          <a:xfrm>
            <a:off x="914400" y="4344412"/>
            <a:ext cx="5029200" cy="4114395"/>
          </a:xfrm>
          <a:ln/>
        </p:spPr>
        <p:txBody>
          <a:bodyPr lIns="89636" tIns="44031" rIns="89636" bIns="44031"/>
          <a:lstStyle/>
          <a:p>
            <a:r>
              <a:rPr lang="en-US" b="1" dirty="0" smtClean="0">
                <a:effectLst/>
              </a:rPr>
              <a:t>engineering and work practice controls shall be used to eliminate or minimize employee exposure.</a:t>
            </a:r>
            <a:r>
              <a:rPr lang="en-US" dirty="0" smtClean="0">
                <a:effectLst/>
              </a:rPr>
              <a:t>" The revision defines Engineering Controls as </a:t>
            </a:r>
            <a:r>
              <a:rPr lang="en-US" b="1" dirty="0" smtClean="0">
                <a:effectLst/>
              </a:rPr>
              <a:t>"controls (e.g., sharps disposal containers, self-sheathing needles, safer medical devices, such as sharps with engineered sharps injury protections and needleless systems) that isolate or remove the </a:t>
            </a:r>
            <a:r>
              <a:rPr lang="en-US" b="1" dirty="0" err="1" smtClean="0">
                <a:effectLst/>
              </a:rPr>
              <a:t>bloodborne</a:t>
            </a:r>
            <a:r>
              <a:rPr lang="en-US" b="1" dirty="0" smtClean="0">
                <a:effectLst/>
              </a:rPr>
              <a:t> pathogens hazard from the workplace."</a:t>
            </a:r>
            <a:r>
              <a:rPr lang="en-US" dirty="0" smtClean="0">
                <a:effectLst/>
              </a:rPr>
              <a:t> </a:t>
            </a:r>
          </a:p>
          <a:p>
            <a:endParaRPr lang="en-US" dirty="0" smtClean="0">
              <a:effectLst/>
            </a:endParaRPr>
          </a:p>
          <a:p>
            <a:r>
              <a:rPr lang="en-US" b="1" dirty="0" smtClean="0">
                <a:solidFill>
                  <a:srgbClr val="000099"/>
                </a:solidFill>
                <a:effectLst/>
                <a:latin typeface="arial"/>
              </a:rPr>
              <a:t>Exposure Control Plan? How often to I need to update it?</a:t>
            </a:r>
            <a:r>
              <a:rPr lang="en-US" dirty="0" smtClean="0">
                <a:solidFill>
                  <a:srgbClr val="000099"/>
                </a:solidFill>
                <a:effectLst/>
                <a:latin typeface="arial"/>
              </a:rPr>
              <a:t> A: In addition to what is already required by the 1991 standard, the revised standard requires the documentation of annual consideration and implementation of appropriate engineering controls, and solicitation of non-managerial workers in evaluating devices. The plan must be reviewed and updated every year.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5700" y="692150"/>
            <a:ext cx="4552950" cy="3416300"/>
          </a:xfrm>
          <a:ln cap="flat"/>
        </p:spPr>
      </p:sp>
      <p:sp>
        <p:nvSpPr>
          <p:cNvPr id="107523" name="Rectangle 3"/>
          <p:cNvSpPr>
            <a:spLocks noGrp="1" noChangeArrowheads="1"/>
          </p:cNvSpPr>
          <p:nvPr>
            <p:ph type="body" idx="1"/>
          </p:nvPr>
        </p:nvSpPr>
        <p:spPr>
          <a:xfrm>
            <a:off x="914400" y="4344412"/>
            <a:ext cx="5029200" cy="4114395"/>
          </a:xfrm>
          <a:ln/>
        </p:spPr>
        <p:txBody>
          <a:bodyPr lIns="89636" tIns="44031" rIns="89636" bIns="44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55700" y="692150"/>
            <a:ext cx="4552950" cy="3416300"/>
          </a:xfrm>
          <a:ln cap="flat"/>
        </p:spPr>
      </p:sp>
      <p:sp>
        <p:nvSpPr>
          <p:cNvPr id="109571" name="Rectangle 3"/>
          <p:cNvSpPr>
            <a:spLocks noGrp="1" noChangeArrowheads="1"/>
          </p:cNvSpPr>
          <p:nvPr>
            <p:ph type="body" idx="1"/>
          </p:nvPr>
        </p:nvSpPr>
        <p:spPr>
          <a:xfrm>
            <a:off x="914400" y="4344412"/>
            <a:ext cx="5029200" cy="4114395"/>
          </a:xfrm>
          <a:ln/>
        </p:spPr>
        <p:txBody>
          <a:bodyPr lIns="89636" tIns="44031" rIns="89636" bIns="4403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2.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6729420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7032935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9480796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546100"/>
            <a:chOff x="0" y="0"/>
            <a:chExt cx="5760" cy="344"/>
          </a:xfrm>
        </p:grpSpPr>
        <p:sp>
          <p:nvSpPr>
            <p:cNvPr id="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solidFill>
                  <a:srgbClr val="000000"/>
                </a:solidFill>
                <a:latin typeface="Times New Roman" pitchFamily="18" charset="0"/>
              </a:endParaRPr>
            </a:p>
          </p:txBody>
        </p:sp>
        <p:sp>
          <p:nvSpPr>
            <p:cNvPr id="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rgbClr val="666699"/>
                </a:solidFill>
                <a:latin typeface="Arial" pitchFamily="34" charset="0"/>
              </a:endParaRPr>
            </a:p>
          </p:txBody>
        </p:sp>
        <p:sp>
          <p:nvSpPr>
            <p:cNvPr id="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rgbClr val="666699"/>
                </a:solidFill>
                <a:latin typeface="Arial" pitchFamily="34" charset="0"/>
              </a:endParaRPr>
            </a:p>
          </p:txBody>
        </p:sp>
        <p:sp>
          <p:nvSpPr>
            <p:cNvPr id="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rgbClr val="9999CC"/>
                </a:solidFill>
                <a:latin typeface="Arial" pitchFamily="34" charset="0"/>
              </a:endParaRPr>
            </a:p>
          </p:txBody>
        </p:sp>
        <p:sp>
          <p:nvSpPr>
            <p:cNvPr id="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rgbClr val="666699"/>
                </a:solidFill>
                <a:latin typeface="Arial" pitchFamily="34" charset="0"/>
              </a:endParaRPr>
            </a:p>
          </p:txBody>
        </p:sp>
        <p:sp>
          <p:nvSpPr>
            <p:cNvPr id="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rgbClr val="9999CC"/>
                </a:solidFill>
                <a:latin typeface="Arial" pitchFamily="34" charset="0"/>
              </a:endParaRPr>
            </a:p>
          </p:txBody>
        </p:sp>
        <p:sp>
          <p:nvSpPr>
            <p:cNvPr id="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rgbClr val="9999CC"/>
                </a:solidFill>
                <a:latin typeface="Arial" pitchFamily="34" charset="0"/>
              </a:endParaRPr>
            </a:p>
          </p:txBody>
        </p:sp>
      </p:grpSp>
      <p:graphicFrame>
        <p:nvGraphicFramePr>
          <p:cNvPr id="14" name="Object 246"/>
          <p:cNvGraphicFramePr>
            <a:graphicFrameLocks noChangeAspect="1"/>
          </p:cNvGraphicFramePr>
          <p:nvPr/>
        </p:nvGraphicFramePr>
        <p:xfrm>
          <a:off x="152400" y="5943600"/>
          <a:ext cx="719138" cy="762000"/>
        </p:xfrm>
        <a:graphic>
          <a:graphicData uri="http://schemas.openxmlformats.org/presentationml/2006/ole">
            <mc:AlternateContent xmlns:mc="http://schemas.openxmlformats.org/markup-compatibility/2006">
              <mc:Choice xmlns:v="urn:schemas-microsoft-com:vml" Requires="v">
                <p:oleObj spid="_x0000_s5189" name="CorelDRAW" r:id="rId3" imgW="1092960" imgH="1162440" progId="">
                  <p:embed/>
                </p:oleObj>
              </mc:Choice>
              <mc:Fallback>
                <p:oleObj name="CorelDRAW" r:id="rId3" imgW="1092960" imgH="1162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43600"/>
                        <a:ext cx="719138" cy="76200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oleObj>
              </mc:Fallback>
            </mc:AlternateContent>
          </a:graphicData>
        </a:graphic>
      </p:graphicFrame>
      <p:sp>
        <p:nvSpPr>
          <p:cNvPr id="2" name="Title 1"/>
          <p:cNvSpPr>
            <a:spLocks noGrp="1"/>
          </p:cNvSpPr>
          <p:nvPr>
            <p:ph type="title"/>
          </p:nvPr>
        </p:nvSpPr>
        <p:spPr>
          <a:xfrm>
            <a:off x="457200" y="4572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2"/>
          <p:cNvSpPr>
            <a:spLocks noGrp="1" noChangeArrowheads="1"/>
          </p:cNvSpPr>
          <p:nvPr>
            <p:ph type="ftr" sz="quarter" idx="10"/>
          </p:nvPr>
        </p:nvSpPr>
        <p:spPr>
          <a:xfrm>
            <a:off x="3124200" y="6248400"/>
            <a:ext cx="2895600" cy="457200"/>
          </a:xfrm>
          <a:prstGeom prst="rect">
            <a:avLst/>
          </a:prstGeom>
        </p:spPr>
        <p:txBody>
          <a:bodyPr/>
          <a:lstStyle>
            <a:lvl1pPr algn="l" fontAlgn="auto">
              <a:spcBef>
                <a:spcPts val="0"/>
              </a:spcBef>
              <a:spcAft>
                <a:spcPts val="0"/>
              </a:spcAft>
              <a:defRPr/>
            </a:lvl1pPr>
          </a:lstStyle>
          <a:p>
            <a:pPr>
              <a:defRPr/>
            </a:pPr>
            <a:endParaRPr lang="en-US">
              <a:solidFill>
                <a:srgbClr val="0039A6"/>
              </a:solidFill>
            </a:endParaRPr>
          </a:p>
        </p:txBody>
      </p:sp>
      <p:sp>
        <p:nvSpPr>
          <p:cNvPr id="16"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lvl1pPr>
          </a:lstStyle>
          <a:p>
            <a:pPr>
              <a:defRPr/>
            </a:pPr>
            <a:fld id="{53D17C68-9F2D-4FED-8BE9-083FFFCC2FDC}" type="slidenum">
              <a:rPr lang="en-US">
                <a:solidFill>
                  <a:srgbClr val="0039A6"/>
                </a:solidFill>
              </a:rPr>
              <a:pPr>
                <a:defRPr/>
              </a:pPr>
              <a:t>‹#›</a:t>
            </a:fld>
            <a:endParaRPr lang="en-US" dirty="0">
              <a:solidFill>
                <a:srgbClr val="0039A6"/>
              </a:solidFill>
            </a:endParaRPr>
          </a:p>
        </p:txBody>
      </p:sp>
      <p:sp>
        <p:nvSpPr>
          <p:cNvPr id="17" name="Date Placeholder 16"/>
          <p:cNvSpPr>
            <a:spLocks noGrp="1" noChangeArrowheads="1"/>
          </p:cNvSpPr>
          <p:nvPr>
            <p:ph type="dt" sz="half" idx="12"/>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solidFill>
                <a:srgbClr val="0039A6"/>
              </a:solidFill>
            </a:endParaRPr>
          </a:p>
        </p:txBody>
      </p:sp>
    </p:spTree>
    <p:extLst>
      <p:ext uri="{BB962C8B-B14F-4D97-AF65-F5344CB8AC3E}">
        <p14:creationId xmlns:p14="http://schemas.microsoft.com/office/powerpoint/2010/main" val="3808607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fontAlgn="base">
              <a:spcBef>
                <a:spcPct val="0"/>
              </a:spcBef>
              <a:spcAft>
                <a:spcPct val="0"/>
              </a:spcAft>
              <a:defRPr/>
            </a:pPr>
            <a:fld id="{E6E992A7-25EB-4C66-8D56-CFB380660E3C}" type="datetimeFigureOut">
              <a:rPr lang="en-US">
                <a:solidFill>
                  <a:srgbClr val="0039A6"/>
                </a:solidFill>
                <a:latin typeface="Arial" pitchFamily="-72" charset="0"/>
              </a:rPr>
              <a:pPr defTabSz="457200" fontAlgn="base">
                <a:spcBef>
                  <a:spcPct val="0"/>
                </a:spcBef>
                <a:spcAft>
                  <a:spcPct val="0"/>
                </a:spcAft>
                <a:defRPr/>
              </a:pPr>
              <a:t>7/10/2014</a:t>
            </a:fld>
            <a:endParaRPr lang="en-US">
              <a:solidFill>
                <a:srgbClr val="0039A6"/>
              </a:solidFill>
              <a:latin typeface="Arial" pitchFamily="-72"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fontAlgn="base">
              <a:spcBef>
                <a:spcPct val="0"/>
              </a:spcBef>
              <a:spcAft>
                <a:spcPct val="0"/>
              </a:spcAft>
              <a:defRPr/>
            </a:pPr>
            <a:endParaRPr lang="en-US">
              <a:solidFill>
                <a:srgbClr val="0039A6"/>
              </a:solidFill>
              <a:latin typeface="Arial" pitchFamily="-72"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457200" fontAlgn="base">
              <a:spcBef>
                <a:spcPct val="0"/>
              </a:spcBef>
              <a:spcAft>
                <a:spcPct val="0"/>
              </a:spcAft>
              <a:defRPr/>
            </a:pPr>
            <a:fld id="{DFC8BE90-8BAF-4185-B901-03AFAB998D37}" type="slidenum">
              <a:rPr lang="en-US">
                <a:solidFill>
                  <a:srgbClr val="0039A6"/>
                </a:solidFill>
                <a:latin typeface="Arial" pitchFamily="-72" charset="0"/>
              </a:rPr>
              <a:pPr defTabSz="457200" fontAlgn="base">
                <a:spcBef>
                  <a:spcPct val="0"/>
                </a:spcBef>
                <a:spcAft>
                  <a:spcPct val="0"/>
                </a:spcAft>
                <a:defRPr/>
              </a:pPr>
              <a:t>‹#›</a:t>
            </a:fld>
            <a:endParaRPr lang="en-US">
              <a:solidFill>
                <a:srgbClr val="0039A6"/>
              </a:solidFill>
              <a:latin typeface="Arial" pitchFamily="-72" charset="0"/>
            </a:endParaRPr>
          </a:p>
        </p:txBody>
      </p:sp>
    </p:spTree>
    <p:extLst>
      <p:ext uri="{BB962C8B-B14F-4D97-AF65-F5344CB8AC3E}">
        <p14:creationId xmlns:p14="http://schemas.microsoft.com/office/powerpoint/2010/main" val="3300509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895957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598487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5837244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smtClean="0"/>
              <a:t>Click to edit Master title style</a:t>
            </a:r>
            <a:endParaRPr lang="en-US"/>
          </a:p>
        </p:txBody>
      </p:sp>
      <p:sp>
        <p:nvSpPr>
          <p:cNvPr id="14" name="Rectangle 2"/>
          <p:cNvSpPr>
            <a:spLocks noGrp="1" noChangeArrowheads="1"/>
          </p:cNvSpPr>
          <p:nvPr>
            <p:ph type="ftr" sz="quarter" idx="10"/>
          </p:nvPr>
        </p:nvSpPr>
        <p:spPr>
          <a:xfrm>
            <a:off x="3124200" y="6248400"/>
            <a:ext cx="2895600" cy="457200"/>
          </a:xfrm>
          <a:prstGeom prst="rect">
            <a:avLst/>
          </a:prstGeom>
        </p:spPr>
        <p:txBody>
          <a:bodyPr/>
          <a:lstStyle>
            <a:lvl1pPr algn="l" fontAlgn="auto">
              <a:spcBef>
                <a:spcPts val="0"/>
              </a:spcBef>
              <a:spcAft>
                <a:spcPts val="0"/>
              </a:spcAft>
              <a:defRPr/>
            </a:lvl1pPr>
          </a:lstStyle>
          <a:p>
            <a:pPr>
              <a:defRPr/>
            </a:pPr>
            <a:endParaRPr lang="en-US">
              <a:solidFill>
                <a:srgbClr val="0039A6"/>
              </a:solidFill>
            </a:endParaRPr>
          </a:p>
        </p:txBody>
      </p:sp>
      <p:sp>
        <p:nvSpPr>
          <p:cNvPr id="15"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lvl1pPr>
          </a:lstStyle>
          <a:p>
            <a:pPr>
              <a:defRPr/>
            </a:pPr>
            <a:fld id="{7DB15AFA-ACF6-47C3-96FE-D21EC1447E0D}" type="slidenum">
              <a:rPr lang="en-US">
                <a:solidFill>
                  <a:srgbClr val="0039A6"/>
                </a:solidFill>
              </a:rPr>
              <a:pPr>
                <a:defRPr/>
              </a:pPr>
              <a:t>‹#›</a:t>
            </a:fld>
            <a:endParaRPr lang="en-US" dirty="0">
              <a:solidFill>
                <a:srgbClr val="0039A6"/>
              </a:solidFill>
            </a:endParaRPr>
          </a:p>
        </p:txBody>
      </p:sp>
      <p:sp>
        <p:nvSpPr>
          <p:cNvPr id="16" name="Rectangle 16"/>
          <p:cNvSpPr>
            <a:spLocks noGrp="1" noChangeArrowheads="1"/>
          </p:cNvSpPr>
          <p:nvPr>
            <p:ph type="dt" sz="half" idx="12"/>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solidFill>
                <a:srgbClr val="0039A6"/>
              </a:solidFill>
            </a:endParaRPr>
          </a:p>
        </p:txBody>
      </p:sp>
    </p:spTree>
    <p:extLst>
      <p:ext uri="{BB962C8B-B14F-4D97-AF65-F5344CB8AC3E}">
        <p14:creationId xmlns:p14="http://schemas.microsoft.com/office/powerpoint/2010/main" val="661534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5381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smtClean="0"/>
              <a:t>Click to edit Master subtitle style</a:t>
            </a:r>
            <a:endParaRPr lang="en-US"/>
          </a:p>
        </p:txBody>
      </p:sp>
      <p:pic>
        <p:nvPicPr>
          <p:cNvPr id="11" name="Picture 10" descr="RU_CLIN_FXBC_SN_REVWHITE-0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27763" y="269372"/>
            <a:ext cx="3505317" cy="1819717"/>
          </a:xfrm>
          <a:prstGeom prst="rect">
            <a:avLst/>
          </a:prstGeom>
        </p:spPr>
      </p:pic>
    </p:spTree>
    <p:extLst>
      <p:ext uri="{BB962C8B-B14F-4D97-AF65-F5344CB8AC3E}">
        <p14:creationId xmlns:p14="http://schemas.microsoft.com/office/powerpoint/2010/main" val="35079517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88201532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0FFA7E4-9816-7B4E-BB7F-A9EDDA66F6A4}"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1675387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5A23A12-01E2-5A40-9F30-8B101AD9440C}"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342341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7AAE296B-7C41-7347-86BC-6F199D71E630}" type="slidenum">
              <a:rPr lang="en-US"/>
              <a:pPr/>
              <a:t>‹#›</a:t>
            </a:fld>
            <a:endParaRPr lang="en-US"/>
          </a:p>
        </p:txBody>
      </p:sp>
      <p:sp>
        <p:nvSpPr>
          <p:cNvPr id="6"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538312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00159463-B6A4-F746-9A13-D4CF6BEEF200}" type="slidenum">
              <a:rPr lang="en-US"/>
              <a:pPr/>
              <a:t>‹#›</a:t>
            </a:fld>
            <a:endParaRPr lang="en-US"/>
          </a:p>
        </p:txBody>
      </p:sp>
      <p:sp>
        <p:nvSpPr>
          <p:cNvPr id="8" name="Footer Placeholder 3"/>
          <p:cNvSpPr>
            <a:spLocks noGrp="1"/>
          </p:cNvSpPr>
          <p:nvPr>
            <p:ph type="ftr" sz="quarter" idx="11"/>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1123133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6B5F16A-BD1F-544D-8E7A-12D6BFB84FBB}" type="slidenum">
              <a:rPr lang="en-US"/>
              <a:pPr/>
              <a:t>‹#›</a:t>
            </a:fld>
            <a:endParaRPr lang="en-US"/>
          </a:p>
        </p:txBody>
      </p:sp>
      <p:sp>
        <p:nvSpPr>
          <p:cNvPr id="4"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4243991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860C67A-BD4A-3F4E-AEA4-914DB5801632}" type="slidenum">
              <a:rPr lang="en-US"/>
              <a:pPr/>
              <a:t>‹#›</a:t>
            </a:fld>
            <a:endParaRPr lang="en-US"/>
          </a:p>
        </p:txBody>
      </p:sp>
      <p:sp>
        <p:nvSpPr>
          <p:cNvPr id="3"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2964089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118"/>
            <a:ext cx="3008313" cy="10577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31119"/>
            <a:ext cx="5111750" cy="53278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93169"/>
            <a:ext cx="3008313" cy="41658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F210569-7509-6A47-9936-035987E449A3}" type="slidenum">
              <a:rPr lang="en-US"/>
              <a:pPr/>
              <a:t>‹#›</a:t>
            </a:fld>
            <a:endParaRPr lang="en-US"/>
          </a:p>
        </p:txBody>
      </p:sp>
      <p:sp>
        <p:nvSpPr>
          <p:cNvPr id="6"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395492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A943C76-D012-F640-9D6B-9887FB89446F}" type="slidenum">
              <a:rPr lang="en-US"/>
              <a:pPr/>
              <a:t>‹#›</a:t>
            </a:fld>
            <a:endParaRPr lang="en-US"/>
          </a:p>
        </p:txBody>
      </p:sp>
      <p:sp>
        <p:nvSpPr>
          <p:cNvPr id="6"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406789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DE674CF-FE1C-1347-8B66-64CC2488C04D}"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3822814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97D5372-FEF0-5D48-9D8E-4601A00535F2}"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310600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86977067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sz="240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9B8D25A-03B7-44CC-977B-EB1E81BC21CA}" type="slidenum">
              <a:rPr lang="en-US"/>
              <a:pPr/>
              <a:t>‹#›</a:t>
            </a:fld>
            <a:endParaRPr lang="en-US"/>
          </a:p>
        </p:txBody>
      </p:sp>
    </p:spTree>
    <p:extLst>
      <p:ext uri="{BB962C8B-B14F-4D97-AF65-F5344CB8AC3E}">
        <p14:creationId xmlns:p14="http://schemas.microsoft.com/office/powerpoint/2010/main" val="1782924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fontAlgn="base">
              <a:spcBef>
                <a:spcPct val="0"/>
              </a:spcBef>
              <a:spcAft>
                <a:spcPct val="0"/>
              </a:spcAft>
            </a:pPr>
            <a:fld id="{E356DFD1-DC5C-BE48-96B7-5AD7FF2103B0}" type="slidenum">
              <a:rPr lang="en-US" smtClean="0"/>
              <a:pPr fontAlgn="base">
                <a:spcBef>
                  <a:spcPct val="0"/>
                </a:spcBef>
                <a:spcAft>
                  <a:spcPct val="0"/>
                </a:spcAft>
              </a:pPr>
              <a:t>‹#›</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dirty="0"/>
          </a:p>
        </p:txBody>
      </p:sp>
    </p:spTree>
    <p:extLst>
      <p:ext uri="{BB962C8B-B14F-4D97-AF65-F5344CB8AC3E}">
        <p14:creationId xmlns:p14="http://schemas.microsoft.com/office/powerpoint/2010/main" val="3806981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smtClean="0"/>
              <a:t>Click to edit Master subtitle style</a:t>
            </a:r>
            <a:endParaRPr lang="en-US"/>
          </a:p>
        </p:txBody>
      </p:sp>
      <p:pic>
        <p:nvPicPr>
          <p:cNvPr id="11" name="Picture 10" descr="RU_CLIN_FXBC_SN_REVWHITE-0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27763" y="269372"/>
            <a:ext cx="3505317" cy="1819717"/>
          </a:xfrm>
          <a:prstGeom prst="rect">
            <a:avLst/>
          </a:prstGeom>
        </p:spPr>
      </p:pic>
    </p:spTree>
    <p:extLst>
      <p:ext uri="{BB962C8B-B14F-4D97-AF65-F5344CB8AC3E}">
        <p14:creationId xmlns:p14="http://schemas.microsoft.com/office/powerpoint/2010/main" val="295991427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0FFA7E4-9816-7B4E-BB7F-A9EDDA66F6A4}"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2705063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5A23A12-01E2-5A40-9F30-8B101AD9440C}"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1954676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7AAE296B-7C41-7347-86BC-6F199D71E630}" type="slidenum">
              <a:rPr lang="en-US"/>
              <a:pPr/>
              <a:t>‹#›</a:t>
            </a:fld>
            <a:endParaRPr lang="en-US"/>
          </a:p>
        </p:txBody>
      </p:sp>
      <p:sp>
        <p:nvSpPr>
          <p:cNvPr id="6"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1152527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00159463-B6A4-F746-9A13-D4CF6BEEF200}" type="slidenum">
              <a:rPr lang="en-US"/>
              <a:pPr/>
              <a:t>‹#›</a:t>
            </a:fld>
            <a:endParaRPr lang="en-US"/>
          </a:p>
        </p:txBody>
      </p:sp>
      <p:sp>
        <p:nvSpPr>
          <p:cNvPr id="8" name="Footer Placeholder 3"/>
          <p:cNvSpPr>
            <a:spLocks noGrp="1"/>
          </p:cNvSpPr>
          <p:nvPr>
            <p:ph type="ftr" sz="quarter" idx="11"/>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1682240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6B5F16A-BD1F-544D-8E7A-12D6BFB84FBB}" type="slidenum">
              <a:rPr lang="en-US"/>
              <a:pPr/>
              <a:t>‹#›</a:t>
            </a:fld>
            <a:endParaRPr lang="en-US"/>
          </a:p>
        </p:txBody>
      </p:sp>
      <p:sp>
        <p:nvSpPr>
          <p:cNvPr id="4"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941848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860C67A-BD4A-3F4E-AEA4-914DB5801632}" type="slidenum">
              <a:rPr lang="en-US"/>
              <a:pPr/>
              <a:t>‹#›</a:t>
            </a:fld>
            <a:endParaRPr lang="en-US"/>
          </a:p>
        </p:txBody>
      </p:sp>
      <p:sp>
        <p:nvSpPr>
          <p:cNvPr id="3"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514253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118"/>
            <a:ext cx="3008313" cy="10577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31119"/>
            <a:ext cx="5111750" cy="53278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93169"/>
            <a:ext cx="3008313" cy="41658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F210569-7509-6A47-9936-035987E449A3}" type="slidenum">
              <a:rPr lang="en-US"/>
              <a:pPr/>
              <a:t>‹#›</a:t>
            </a:fld>
            <a:endParaRPr lang="en-US"/>
          </a:p>
        </p:txBody>
      </p:sp>
      <p:sp>
        <p:nvSpPr>
          <p:cNvPr id="6"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151713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24330872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A943C76-D012-F640-9D6B-9887FB89446F}" type="slidenum">
              <a:rPr lang="en-US"/>
              <a:pPr/>
              <a:t>‹#›</a:t>
            </a:fld>
            <a:endParaRPr lang="en-US"/>
          </a:p>
        </p:txBody>
      </p:sp>
      <p:sp>
        <p:nvSpPr>
          <p:cNvPr id="6"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2225530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DE674CF-FE1C-1347-8B66-64CC2488C04D}"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2818397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97D5372-FEF0-5D48-9D8E-4601A00535F2}" type="slidenum">
              <a:rPr lang="en-US"/>
              <a:pPr/>
              <a:t>‹#›</a:t>
            </a:fld>
            <a:endParaRPr lang="en-US"/>
          </a:p>
        </p:txBody>
      </p:sp>
      <p:sp>
        <p:nvSpPr>
          <p:cNvPr id="5"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endParaRPr lang="en-US" dirty="0"/>
          </a:p>
        </p:txBody>
      </p:sp>
    </p:spTree>
    <p:extLst>
      <p:ext uri="{BB962C8B-B14F-4D97-AF65-F5344CB8AC3E}">
        <p14:creationId xmlns:p14="http://schemas.microsoft.com/office/powerpoint/2010/main" val="842848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sz="240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9B8D25A-03B7-44CC-977B-EB1E81BC21CA}" type="slidenum">
              <a:rPr lang="en-US"/>
              <a:pPr/>
              <a:t>‹#›</a:t>
            </a:fld>
            <a:endParaRPr lang="en-US"/>
          </a:p>
        </p:txBody>
      </p:sp>
    </p:spTree>
    <p:extLst>
      <p:ext uri="{BB962C8B-B14F-4D97-AF65-F5344CB8AC3E}">
        <p14:creationId xmlns:p14="http://schemas.microsoft.com/office/powerpoint/2010/main" val="3038038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mage Slide">
    <p:spTree>
      <p:nvGrpSpPr>
        <p:cNvPr id="1" name=""/>
        <p:cNvGrpSpPr/>
        <p:nvPr/>
      </p:nvGrpSpPr>
      <p:grpSpPr>
        <a:xfrm>
          <a:off x="0" y="0"/>
          <a:ext cx="0" cy="0"/>
          <a:chOff x="0" y="0"/>
          <a:chExt cx="0" cy="0"/>
        </a:xfrm>
      </p:grpSpPr>
      <p:pic>
        <p:nvPicPr>
          <p:cNvPr id="5" name="Picture 3" descr="C:\Users\uslc03610\Desktop\Projects\AETC\Final Files\Slide-7.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9913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8">
    <p:spTree>
      <p:nvGrpSpPr>
        <p:cNvPr id="1" name=""/>
        <p:cNvGrpSpPr/>
        <p:nvPr/>
      </p:nvGrpSpPr>
      <p:grpSpPr>
        <a:xfrm>
          <a:off x="0" y="0"/>
          <a:ext cx="0" cy="0"/>
          <a:chOff x="0" y="0"/>
          <a:chExt cx="0" cy="0"/>
        </a:xfrm>
      </p:grpSpPr>
      <p:pic>
        <p:nvPicPr>
          <p:cNvPr id="2050" name="Picture 2" descr="C:\Users\uslc03610\Desktop\Projects\AETC\Final Files\Slide-10(2).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457200" y="274638"/>
            <a:ext cx="8229600" cy="1143000"/>
          </a:xfrm>
        </p:spPr>
        <p:txBody>
          <a:bodyPr>
            <a:normAutofit/>
          </a:bodyPr>
          <a:lstStyle>
            <a:lvl1pPr>
              <a:defRPr sz="4400">
                <a:solidFill>
                  <a:schemeClr val="tx2"/>
                </a:solidFill>
              </a:defRPr>
            </a:lvl1pPr>
          </a:lstStyle>
          <a:p>
            <a:r>
              <a:rPr lang="en-US" dirty="0" smtClean="0"/>
              <a:t>Click to edit Master title style</a:t>
            </a:r>
            <a:endParaRPr lang="en-US" dirty="0"/>
          </a:p>
        </p:txBody>
      </p:sp>
      <p:sp>
        <p:nvSpPr>
          <p:cNvPr id="15" name="Content Placeholder 2"/>
          <p:cNvSpPr>
            <a:spLocks noGrp="1"/>
          </p:cNvSpPr>
          <p:nvPr>
            <p:ph idx="1"/>
          </p:nvPr>
        </p:nvSpPr>
        <p:spPr>
          <a:xfrm>
            <a:off x="457200" y="1600200"/>
            <a:ext cx="8229600" cy="4525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7953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7">
    <p:spTree>
      <p:nvGrpSpPr>
        <p:cNvPr id="1" name=""/>
        <p:cNvGrpSpPr/>
        <p:nvPr/>
      </p:nvGrpSpPr>
      <p:grpSpPr>
        <a:xfrm>
          <a:off x="0" y="0"/>
          <a:ext cx="0" cy="0"/>
          <a:chOff x="0" y="0"/>
          <a:chExt cx="0" cy="0"/>
        </a:xfrm>
      </p:grpSpPr>
      <p:pic>
        <p:nvPicPr>
          <p:cNvPr id="10243" name="Picture 3" descr="C:\Users\uslc03610\Desktop\Projects\AETC\Final Files\Slide-7.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274638"/>
            <a:ext cx="8229600" cy="1143000"/>
          </a:xfrm>
        </p:spPr>
        <p:txBody>
          <a:bodyPr>
            <a:normAutofit/>
          </a:bodyPr>
          <a:lstStyle>
            <a:lvl1pPr>
              <a:defRPr sz="4400">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919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fontAlgn="base">
              <a:spcBef>
                <a:spcPct val="0"/>
              </a:spcBef>
              <a:spcAft>
                <a:spcPct val="0"/>
              </a:spcAft>
            </a:pPr>
            <a:fld id="{E356DFD1-DC5C-BE48-96B7-5AD7FF2103B0}" type="slidenum">
              <a:rPr lang="en-US" smtClean="0"/>
              <a:pPr fontAlgn="base">
                <a:spcBef>
                  <a:spcPct val="0"/>
                </a:spcBef>
                <a:spcAft>
                  <a:spcPct val="0"/>
                </a:spcAft>
              </a:pPr>
              <a:t>‹#›</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dirty="0"/>
          </a:p>
        </p:txBody>
      </p:sp>
    </p:spTree>
    <p:extLst>
      <p:ext uri="{BB962C8B-B14F-4D97-AF65-F5344CB8AC3E}">
        <p14:creationId xmlns:p14="http://schemas.microsoft.com/office/powerpoint/2010/main" val="94396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454682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363190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6498713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45720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8831821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5.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4.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5.emf"/><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41151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itchFamily="34" charset="0"/>
        </a:defRPr>
      </a:lvl2pPr>
      <a:lvl3pPr algn="ctr" rtl="0" eaLnBrk="0" fontAlgn="base" hangingPunct="0">
        <a:spcBef>
          <a:spcPct val="0"/>
        </a:spcBef>
        <a:spcAft>
          <a:spcPct val="0"/>
        </a:spcAft>
        <a:defRPr sz="4400">
          <a:solidFill>
            <a:schemeClr val="tx1"/>
          </a:solidFill>
          <a:latin typeface="Myriad Web Pro" pitchFamily="34" charset="0"/>
        </a:defRPr>
      </a:lvl3pPr>
      <a:lvl4pPr algn="ctr" rtl="0" eaLnBrk="0" fontAlgn="base" hangingPunct="0">
        <a:spcBef>
          <a:spcPct val="0"/>
        </a:spcBef>
        <a:spcAft>
          <a:spcPct val="0"/>
        </a:spcAft>
        <a:defRPr sz="4400">
          <a:solidFill>
            <a:schemeClr val="tx1"/>
          </a:solidFill>
          <a:latin typeface="Myriad Web Pro" pitchFamily="34" charset="0"/>
        </a:defRPr>
      </a:lvl4pPr>
      <a:lvl5pPr algn="ctr" rtl="0" eaLnBrk="0" fontAlgn="base" hangingPunct="0">
        <a:spcBef>
          <a:spcPct val="0"/>
        </a:spcBef>
        <a:spcAft>
          <a:spcPct val="0"/>
        </a:spcAft>
        <a:defRPr sz="4400">
          <a:solidFill>
            <a:schemeClr val="tx1"/>
          </a:solidFill>
          <a:latin typeface="Myriad Web Pro" pitchFamily="34" charset="0"/>
        </a:defRPr>
      </a:lvl5pPr>
      <a:lvl6pPr marL="457200" algn="ctr" rtl="0" fontAlgn="base">
        <a:spcBef>
          <a:spcPct val="0"/>
        </a:spcBef>
        <a:spcAft>
          <a:spcPct val="0"/>
        </a:spcAft>
        <a:defRPr sz="4400">
          <a:solidFill>
            <a:schemeClr val="tx1"/>
          </a:solidFill>
          <a:latin typeface="Myriad Web Pro" pitchFamily="34" charset="0"/>
        </a:defRPr>
      </a:lvl6pPr>
      <a:lvl7pPr marL="914400" algn="ctr" rtl="0" fontAlgn="base">
        <a:spcBef>
          <a:spcPct val="0"/>
        </a:spcBef>
        <a:spcAft>
          <a:spcPct val="0"/>
        </a:spcAft>
        <a:defRPr sz="4400">
          <a:solidFill>
            <a:schemeClr val="tx1"/>
          </a:solidFill>
          <a:latin typeface="Myriad Web Pro" pitchFamily="34" charset="0"/>
        </a:defRPr>
      </a:lvl7pPr>
      <a:lvl8pPr marL="1371600" algn="ctr" rtl="0" fontAlgn="base">
        <a:spcBef>
          <a:spcPct val="0"/>
        </a:spcBef>
        <a:spcAft>
          <a:spcPct val="0"/>
        </a:spcAft>
        <a:defRPr sz="4400">
          <a:solidFill>
            <a:schemeClr val="tx1"/>
          </a:solidFill>
          <a:latin typeface="Myriad Web Pro" pitchFamily="34" charset="0"/>
        </a:defRPr>
      </a:lvl8pPr>
      <a:lvl9pPr marL="1828800" algn="ctr" rtl="0" fontAlgn="base">
        <a:spcBef>
          <a:spcPct val="0"/>
        </a:spcBef>
        <a:spcAft>
          <a:spcPct val="0"/>
        </a:spcAft>
        <a:defRPr sz="4400">
          <a:solidFill>
            <a:schemeClr val="tx1"/>
          </a:solidFill>
          <a:latin typeface="Myriad Web Pro"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87226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810"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24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7719010" y="6245225"/>
            <a:ext cx="96779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defRPr>
            </a:lvl1pPr>
          </a:lstStyle>
          <a:p>
            <a:pPr fontAlgn="base">
              <a:spcBef>
                <a:spcPct val="0"/>
              </a:spcBef>
              <a:spcAft>
                <a:spcPct val="0"/>
              </a:spcAft>
            </a:pPr>
            <a:fld id="{E356DFD1-DC5C-BE48-96B7-5AD7FF2103B0}" type="slidenum">
              <a:rPr lang="en-US"/>
              <a:pPr fontAlgn="base">
                <a:spcBef>
                  <a:spcPct val="0"/>
                </a:spcBef>
                <a:spcAft>
                  <a:spcPct val="0"/>
                </a:spcAft>
              </a:pPr>
              <a:t>‹#›</a:t>
            </a:fld>
            <a:endParaRPr lang="en-US"/>
          </a:p>
        </p:txBody>
      </p:sp>
      <p:sp>
        <p:nvSpPr>
          <p:cNvPr id="2" name="Text Box 9"/>
          <p:cNvSpPr txBox="1">
            <a:spLocks noChangeArrowheads="1"/>
          </p:cNvSpPr>
          <p:nvPr/>
        </p:nvSpPr>
        <p:spPr bwMode="auto">
          <a:xfrm>
            <a:off x="457200" y="6248400"/>
            <a:ext cx="3630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fontAlgn="base" hangingPunct="1">
              <a:spcBef>
                <a:spcPct val="50000"/>
              </a:spcBef>
              <a:spcAft>
                <a:spcPct val="0"/>
              </a:spcAft>
              <a:defRPr/>
            </a:pPr>
            <a:r>
              <a:rPr lang="en-US" sz="1400" dirty="0" smtClean="0">
                <a:solidFill>
                  <a:srgbClr val="5F5F5F"/>
                </a:solidFill>
              </a:rPr>
              <a:t>NY/NJ AETC LPS</a:t>
            </a:r>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fontAlgn="base" hangingPunct="1">
              <a:spcBef>
                <a:spcPct val="50000"/>
              </a:spcBef>
              <a:spcAft>
                <a:spcPct val="0"/>
              </a:spcAft>
              <a:defRPr/>
            </a:pPr>
            <a:endParaRPr lang="en-US" sz="2000" smtClean="0">
              <a:solidFill>
                <a:srgbClr val="FFFFFF"/>
              </a:solidFill>
            </a:endParaRPr>
          </a:p>
        </p:txBody>
      </p:sp>
      <p:sp>
        <p:nvSpPr>
          <p:cNvPr id="1032" name="Rectangle 7"/>
          <p:cNvSpPr>
            <a:spLocks noChangeArrowheads="1"/>
          </p:cNvSpPr>
          <p:nvPr/>
        </p:nvSpPr>
        <p:spPr bwMode="auto">
          <a:xfrm>
            <a:off x="4817676" y="125413"/>
            <a:ext cx="3905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pPr>
            <a:r>
              <a:rPr lang="en-US" sz="2000" dirty="0" smtClean="0">
                <a:solidFill>
                  <a:srgbClr val="FFFFFF"/>
                </a:solidFill>
              </a:rPr>
              <a:t>François-Xavier Bagnoud Center</a:t>
            </a:r>
            <a:endParaRPr lang="en-US" sz="2000" dirty="0">
              <a:solidFill>
                <a:srgbClr val="FFFFFF"/>
              </a:solidFill>
            </a:endParaRPr>
          </a:p>
        </p:txBody>
      </p:sp>
      <p:pic>
        <p:nvPicPr>
          <p:cNvPr id="1033" name="Picture 2"/>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76238" y="144463"/>
            <a:ext cx="14414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205574394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809" r:id="rId13"/>
  </p:sldLayoutIdLst>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ＭＳ Ｐゴシック" charset="0"/>
          <a:cs typeface="Geneva" charset="0"/>
        </a:defRPr>
      </a:lvl1pPr>
      <a:lvl2pPr algn="l" rtl="0" eaLnBrk="1" fontAlgn="base" hangingPunct="1">
        <a:spcBef>
          <a:spcPct val="0"/>
        </a:spcBef>
        <a:spcAft>
          <a:spcPct val="0"/>
        </a:spcAft>
        <a:defRPr sz="3000">
          <a:solidFill>
            <a:schemeClr val="tx2"/>
          </a:solidFill>
          <a:latin typeface="Arial" charset="0"/>
          <a:ea typeface="ＭＳ Ｐゴシック" charset="0"/>
          <a:cs typeface="Geneva" charset="0"/>
        </a:defRPr>
      </a:lvl2pPr>
      <a:lvl3pPr algn="l" rtl="0" eaLnBrk="1" fontAlgn="base" hangingPunct="1">
        <a:spcBef>
          <a:spcPct val="0"/>
        </a:spcBef>
        <a:spcAft>
          <a:spcPct val="0"/>
        </a:spcAft>
        <a:defRPr sz="3000">
          <a:solidFill>
            <a:schemeClr val="tx2"/>
          </a:solidFill>
          <a:latin typeface="Arial" charset="0"/>
          <a:ea typeface="ＭＳ Ｐゴシック" charset="0"/>
          <a:cs typeface="Geneva" charset="0"/>
        </a:defRPr>
      </a:lvl3pPr>
      <a:lvl4pPr algn="l" rtl="0" eaLnBrk="1" fontAlgn="base" hangingPunct="1">
        <a:spcBef>
          <a:spcPct val="0"/>
        </a:spcBef>
        <a:spcAft>
          <a:spcPct val="0"/>
        </a:spcAft>
        <a:defRPr sz="3000">
          <a:solidFill>
            <a:schemeClr val="tx2"/>
          </a:solidFill>
          <a:latin typeface="Arial" charset="0"/>
          <a:ea typeface="ＭＳ Ｐゴシック" charset="0"/>
          <a:cs typeface="Geneva" charset="0"/>
        </a:defRPr>
      </a:lvl4pPr>
      <a:lvl5pPr algn="l" rtl="0" eaLnBrk="1" fontAlgn="base" hangingPunct="1">
        <a:spcBef>
          <a:spcPct val="0"/>
        </a:spcBef>
        <a:spcAft>
          <a:spcPct val="0"/>
        </a:spcAft>
        <a:defRPr sz="3000">
          <a:solidFill>
            <a:schemeClr val="tx2"/>
          </a:solidFill>
          <a:latin typeface="Arial" charset="0"/>
          <a:ea typeface="ＭＳ Ｐゴシック"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ＭＳ Ｐゴシック"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24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7719010" y="6245225"/>
            <a:ext cx="96779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defRPr>
            </a:lvl1pPr>
          </a:lstStyle>
          <a:p>
            <a:pPr fontAlgn="base">
              <a:spcBef>
                <a:spcPct val="0"/>
              </a:spcBef>
              <a:spcAft>
                <a:spcPct val="0"/>
              </a:spcAft>
            </a:pPr>
            <a:fld id="{E356DFD1-DC5C-BE48-96B7-5AD7FF2103B0}" type="slidenum">
              <a:rPr lang="en-US"/>
              <a:pPr fontAlgn="base">
                <a:spcBef>
                  <a:spcPct val="0"/>
                </a:spcBef>
                <a:spcAft>
                  <a:spcPct val="0"/>
                </a:spcAft>
              </a:pPr>
              <a:t>‹#›</a:t>
            </a:fld>
            <a:endParaRPr lang="en-US"/>
          </a:p>
        </p:txBody>
      </p:sp>
      <p:sp>
        <p:nvSpPr>
          <p:cNvPr id="2" name="Text Box 9"/>
          <p:cNvSpPr txBox="1">
            <a:spLocks noChangeArrowheads="1"/>
          </p:cNvSpPr>
          <p:nvPr/>
        </p:nvSpPr>
        <p:spPr bwMode="auto">
          <a:xfrm>
            <a:off x="457200" y="6248400"/>
            <a:ext cx="3630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fontAlgn="base" hangingPunct="1">
              <a:spcBef>
                <a:spcPct val="50000"/>
              </a:spcBef>
              <a:spcAft>
                <a:spcPct val="0"/>
              </a:spcAft>
              <a:defRPr/>
            </a:pPr>
            <a:r>
              <a:rPr lang="en-US" sz="1400" dirty="0" smtClean="0">
                <a:solidFill>
                  <a:srgbClr val="5F5F5F"/>
                </a:solidFill>
              </a:rPr>
              <a:t>NY/NJ AETC LPS</a:t>
            </a:r>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fontAlgn="base" hangingPunct="1">
              <a:spcBef>
                <a:spcPct val="50000"/>
              </a:spcBef>
              <a:spcAft>
                <a:spcPct val="0"/>
              </a:spcAft>
              <a:defRPr/>
            </a:pPr>
            <a:endParaRPr lang="en-US" sz="2000" smtClean="0">
              <a:solidFill>
                <a:srgbClr val="FFFFFF"/>
              </a:solidFill>
            </a:endParaRPr>
          </a:p>
        </p:txBody>
      </p:sp>
      <p:sp>
        <p:nvSpPr>
          <p:cNvPr id="1032" name="Rectangle 7"/>
          <p:cNvSpPr>
            <a:spLocks noChangeArrowheads="1"/>
          </p:cNvSpPr>
          <p:nvPr/>
        </p:nvSpPr>
        <p:spPr bwMode="auto">
          <a:xfrm>
            <a:off x="4817676" y="125413"/>
            <a:ext cx="3905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pPr>
            <a:r>
              <a:rPr lang="en-US" sz="2000" dirty="0" smtClean="0">
                <a:solidFill>
                  <a:srgbClr val="FFFFFF"/>
                </a:solidFill>
              </a:rPr>
              <a:t>François-Xavier Bagnoud Center</a:t>
            </a:r>
            <a:endParaRPr lang="en-US" sz="2000" dirty="0">
              <a:solidFill>
                <a:srgbClr val="FFFFFF"/>
              </a:solidFill>
            </a:endParaRPr>
          </a:p>
        </p:txBody>
      </p:sp>
      <p:pic>
        <p:nvPicPr>
          <p:cNvPr id="1033" name="Picture 2"/>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76238" y="144463"/>
            <a:ext cx="14414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a:xfrm>
            <a:off x="3550829" y="6217453"/>
            <a:ext cx="3820923" cy="365125"/>
          </a:xfrm>
          <a:prstGeom prst="rect">
            <a:avLst/>
          </a:prstGeom>
        </p:spPr>
        <p:txBody>
          <a:bodyPr vert="horz" lIns="91440" tIns="45720" rIns="91440" bIns="45720" rtlCol="0" anchor="ctr"/>
          <a:lstStyle>
            <a:lvl1pPr algn="ctr">
              <a:defRPr sz="1400">
                <a:solidFill>
                  <a:srgbClr val="5F5F5F"/>
                </a:solidFill>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202743155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811" r:id="rId16"/>
  </p:sldLayoutIdLst>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ＭＳ Ｐゴシック" charset="0"/>
          <a:cs typeface="Geneva" charset="0"/>
        </a:defRPr>
      </a:lvl1pPr>
      <a:lvl2pPr algn="l" rtl="0" eaLnBrk="1" fontAlgn="base" hangingPunct="1">
        <a:spcBef>
          <a:spcPct val="0"/>
        </a:spcBef>
        <a:spcAft>
          <a:spcPct val="0"/>
        </a:spcAft>
        <a:defRPr sz="3000">
          <a:solidFill>
            <a:schemeClr val="tx2"/>
          </a:solidFill>
          <a:latin typeface="Arial" charset="0"/>
          <a:ea typeface="ＭＳ Ｐゴシック" charset="0"/>
          <a:cs typeface="Geneva" charset="0"/>
        </a:defRPr>
      </a:lvl2pPr>
      <a:lvl3pPr algn="l" rtl="0" eaLnBrk="1" fontAlgn="base" hangingPunct="1">
        <a:spcBef>
          <a:spcPct val="0"/>
        </a:spcBef>
        <a:spcAft>
          <a:spcPct val="0"/>
        </a:spcAft>
        <a:defRPr sz="3000">
          <a:solidFill>
            <a:schemeClr val="tx2"/>
          </a:solidFill>
          <a:latin typeface="Arial" charset="0"/>
          <a:ea typeface="ＭＳ Ｐゴシック" charset="0"/>
          <a:cs typeface="Geneva" charset="0"/>
        </a:defRPr>
      </a:lvl3pPr>
      <a:lvl4pPr algn="l" rtl="0" eaLnBrk="1" fontAlgn="base" hangingPunct="1">
        <a:spcBef>
          <a:spcPct val="0"/>
        </a:spcBef>
        <a:spcAft>
          <a:spcPct val="0"/>
        </a:spcAft>
        <a:defRPr sz="3000">
          <a:solidFill>
            <a:schemeClr val="tx2"/>
          </a:solidFill>
          <a:latin typeface="Arial" charset="0"/>
          <a:ea typeface="ＭＳ Ｐゴシック" charset="0"/>
          <a:cs typeface="Geneva" charset="0"/>
        </a:defRPr>
      </a:lvl4pPr>
      <a:lvl5pPr algn="l" rtl="0" eaLnBrk="1" fontAlgn="base" hangingPunct="1">
        <a:spcBef>
          <a:spcPct val="0"/>
        </a:spcBef>
        <a:spcAft>
          <a:spcPct val="0"/>
        </a:spcAft>
        <a:defRPr sz="3000">
          <a:solidFill>
            <a:schemeClr val="tx2"/>
          </a:solidFill>
          <a:latin typeface="Arial" charset="0"/>
          <a:ea typeface="ＭＳ Ｐゴシック"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ＭＳ Ｐゴシック"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www.aidsinfo.nih.gov/"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2.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lstStyle/>
          <a:p>
            <a:pPr eaLnBrk="1" hangingPunct="1"/>
            <a:r>
              <a:rPr lang="en-US" dirty="0" smtClean="0">
                <a:latin typeface="Arial" charset="0"/>
              </a:rPr>
              <a:t>Occupational Exposure to HIV, HCV, HBV</a:t>
            </a:r>
            <a:endParaRPr lang="en-US" dirty="0">
              <a:latin typeface="Arial" charset="0"/>
            </a:endParaRPr>
          </a:p>
        </p:txBody>
      </p:sp>
      <p:sp>
        <p:nvSpPr>
          <p:cNvPr id="13314" name="Rectangle 3"/>
          <p:cNvSpPr>
            <a:spLocks noGrp="1" noChangeArrowheads="1"/>
          </p:cNvSpPr>
          <p:nvPr>
            <p:ph type="subTitle" idx="1"/>
          </p:nvPr>
        </p:nvSpPr>
        <p:spPr>
          <a:xfrm>
            <a:off x="888023" y="3886200"/>
            <a:ext cx="7227277" cy="1752600"/>
          </a:xfrm>
        </p:spPr>
        <p:txBody>
          <a:bodyPr/>
          <a:lstStyle/>
          <a:p>
            <a:r>
              <a:rPr lang="en-US" dirty="0" smtClean="0">
                <a:latin typeface="Arial" charset="0"/>
              </a:rPr>
              <a:t>Joanne Phillips, MSN, RN</a:t>
            </a:r>
            <a:br>
              <a:rPr lang="en-US" dirty="0" smtClean="0">
                <a:latin typeface="Arial" charset="0"/>
              </a:rPr>
            </a:br>
            <a:r>
              <a:rPr lang="en-US" sz="2000" dirty="0"/>
              <a:t>François-Xavier Bagnoud Center</a:t>
            </a:r>
          </a:p>
          <a:p>
            <a:r>
              <a:rPr lang="en-US" sz="2000" dirty="0"/>
              <a:t>School of Nursing</a:t>
            </a:r>
          </a:p>
          <a:p>
            <a:r>
              <a:rPr lang="en-US" sz="2000" dirty="0"/>
              <a:t>Rutgers, The State University of New Jersey</a:t>
            </a:r>
            <a:r>
              <a:rPr lang="en-US" sz="2000" dirty="0" smtClean="0">
                <a:latin typeface="Arial" charset="0"/>
              </a:rPr>
              <a:t/>
            </a:r>
            <a:br>
              <a:rPr lang="en-US" sz="2000" dirty="0" smtClean="0">
                <a:latin typeface="Arial" charset="0"/>
              </a:rPr>
            </a:br>
            <a:r>
              <a:rPr lang="en-US" sz="2000" dirty="0" smtClean="0">
                <a:latin typeface="Arial" charset="0"/>
              </a:rPr>
              <a:t>January 15, 2014</a:t>
            </a:r>
          </a:p>
          <a:p>
            <a:pPr eaLnBrk="1" hangingPunct="1"/>
            <a:endParaRPr lang="en-US" dirty="0" smtClean="0">
              <a:latin typeface="Arial" charset="0"/>
            </a:endParaRPr>
          </a:p>
          <a:p>
            <a:pPr eaLnBrk="1" hangingPunct="1"/>
            <a:r>
              <a:rPr lang="en-US" i="1" dirty="0" smtClean="0">
                <a:latin typeface="Arial" charset="0"/>
              </a:rPr>
              <a:t>Adapted from content by </a:t>
            </a:r>
            <a:r>
              <a:rPr lang="en-US" i="1" dirty="0" err="1" smtClean="0">
                <a:latin typeface="Arial" charset="0"/>
              </a:rPr>
              <a:t>Sindy</a:t>
            </a:r>
            <a:r>
              <a:rPr lang="en-US" i="1" dirty="0" smtClean="0">
                <a:latin typeface="Arial" charset="0"/>
              </a:rPr>
              <a:t> Paul, MD, MPH, FACPM</a:t>
            </a:r>
            <a:endParaRPr lang="en-US" i="1" dirty="0">
              <a:latin typeface="Arial" charset="0"/>
            </a:endParaRPr>
          </a:p>
        </p:txBody>
      </p:sp>
      <p:pic>
        <p:nvPicPr>
          <p:cNvPr id="2" name="Picture 1" descr="AETC_Logo_white_bkgr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457200"/>
            <a:ext cx="1547340" cy="1383755"/>
          </a:xfrm>
          <a:prstGeom prst="rect">
            <a:avLst/>
          </a:prstGeom>
        </p:spPr>
      </p:pic>
    </p:spTree>
    <p:extLst>
      <p:ext uri="{BB962C8B-B14F-4D97-AF65-F5344CB8AC3E}">
        <p14:creationId xmlns:p14="http://schemas.microsoft.com/office/powerpoint/2010/main" val="735842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Transmission</a:t>
            </a:r>
          </a:p>
        </p:txBody>
      </p:sp>
      <p:sp>
        <p:nvSpPr>
          <p:cNvPr id="3" name="Content Placeholder 2"/>
          <p:cNvSpPr>
            <a:spLocks noGrp="1"/>
          </p:cNvSpPr>
          <p:nvPr>
            <p:ph idx="1"/>
          </p:nvPr>
        </p:nvSpPr>
        <p:spPr/>
        <p:txBody>
          <a:bodyPr/>
          <a:lstStyle/>
          <a:p>
            <a:pPr lvl="0">
              <a:buClr>
                <a:srgbClr val="007EB9"/>
              </a:buClr>
            </a:pPr>
            <a:r>
              <a:rPr lang="en-US" dirty="0">
                <a:solidFill>
                  <a:schemeClr val="tx1"/>
                </a:solidFill>
              </a:rPr>
              <a:t>Perinatal transmission during pregnancy, labor and deliver, or breastfeeding</a:t>
            </a:r>
          </a:p>
          <a:p>
            <a:r>
              <a:rPr lang="en-US" dirty="0">
                <a:solidFill>
                  <a:schemeClr val="tx1"/>
                </a:solidFill>
              </a:rPr>
              <a:t>Occupational exposure via needle stick or exposure to eyes, nose, or open wound</a:t>
            </a:r>
          </a:p>
          <a:p>
            <a:pPr lvl="1"/>
            <a:r>
              <a:rPr lang="en-US" dirty="0">
                <a:solidFill>
                  <a:schemeClr val="tx1"/>
                </a:solidFill>
              </a:rPr>
              <a:t>Since 1981 there have been 57 documented cases of occupational transmission in the US</a:t>
            </a:r>
          </a:p>
          <a:p>
            <a:r>
              <a:rPr lang="en-US" dirty="0">
                <a:solidFill>
                  <a:schemeClr val="tx1"/>
                </a:solidFill>
              </a:rPr>
              <a:t>Blood transfusion or organ donation from an HIV infected donor (rare in US)</a:t>
            </a:r>
          </a:p>
          <a:p>
            <a:endParaRPr lang="en-US" dirty="0"/>
          </a:p>
        </p:txBody>
      </p:sp>
    </p:spTree>
    <p:extLst>
      <p:ext uri="{BB962C8B-B14F-4D97-AF65-F5344CB8AC3E}">
        <p14:creationId xmlns:p14="http://schemas.microsoft.com/office/powerpoint/2010/main" val="2580908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Transmission</a:t>
            </a:r>
          </a:p>
        </p:txBody>
      </p:sp>
      <p:sp>
        <p:nvSpPr>
          <p:cNvPr id="3" name="Content Placeholder 2"/>
          <p:cNvSpPr>
            <a:spLocks noGrp="1"/>
          </p:cNvSpPr>
          <p:nvPr>
            <p:ph idx="1"/>
          </p:nvPr>
        </p:nvSpPr>
        <p:spPr/>
        <p:txBody>
          <a:bodyPr/>
          <a:lstStyle/>
          <a:p>
            <a:r>
              <a:rPr lang="en-US" dirty="0">
                <a:solidFill>
                  <a:schemeClr val="tx1"/>
                </a:solidFill>
              </a:rPr>
              <a:t>HIV is NOT transmitted by casual contact</a:t>
            </a:r>
          </a:p>
          <a:p>
            <a:pPr lvl="1"/>
            <a:r>
              <a:rPr lang="en-US" dirty="0">
                <a:solidFill>
                  <a:schemeClr val="tx1"/>
                </a:solidFill>
              </a:rPr>
              <a:t>Working or playing with an HIV positive person</a:t>
            </a:r>
          </a:p>
          <a:p>
            <a:pPr lvl="1"/>
            <a:r>
              <a:rPr lang="en-US" dirty="0">
                <a:solidFill>
                  <a:schemeClr val="tx1"/>
                </a:solidFill>
              </a:rPr>
              <a:t>Closed mouth kissing</a:t>
            </a:r>
          </a:p>
          <a:p>
            <a:pPr lvl="1"/>
            <a:r>
              <a:rPr lang="en-US" dirty="0">
                <a:solidFill>
                  <a:schemeClr val="tx1"/>
                </a:solidFill>
              </a:rPr>
              <a:t>Shaking hands</a:t>
            </a:r>
          </a:p>
          <a:p>
            <a:pPr lvl="1"/>
            <a:r>
              <a:rPr lang="en-US" dirty="0">
                <a:solidFill>
                  <a:schemeClr val="tx1"/>
                </a:solidFill>
              </a:rPr>
              <a:t>Public pools</a:t>
            </a:r>
          </a:p>
          <a:p>
            <a:pPr lvl="1"/>
            <a:r>
              <a:rPr lang="en-US" dirty="0">
                <a:solidFill>
                  <a:schemeClr val="tx1"/>
                </a:solidFill>
              </a:rPr>
              <a:t>Hugging</a:t>
            </a:r>
          </a:p>
          <a:p>
            <a:pPr lvl="1"/>
            <a:r>
              <a:rPr lang="en-US" dirty="0">
                <a:solidFill>
                  <a:schemeClr val="tx1"/>
                </a:solidFill>
              </a:rPr>
              <a:t>Public toilet</a:t>
            </a:r>
          </a:p>
          <a:p>
            <a:r>
              <a:rPr lang="en-US" dirty="0">
                <a:solidFill>
                  <a:schemeClr val="tx1"/>
                </a:solidFill>
              </a:rPr>
              <a:t>HIV is not transmitted by air, food, or mosquito and does not survive long outside the body.</a:t>
            </a:r>
          </a:p>
          <a:p>
            <a:endParaRPr lang="en-US" dirty="0"/>
          </a:p>
        </p:txBody>
      </p:sp>
      <p:pic>
        <p:nvPicPr>
          <p:cNvPr id="4" name="Picture 2" descr="C:\Documents and Settings\phillijm\Local Settings\Temporary Internet Files\Content.IE5\COWC4T02\MM90028367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43000"/>
            <a:ext cx="2633663" cy="248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14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Testing</a:t>
            </a:r>
          </a:p>
        </p:txBody>
      </p:sp>
      <p:sp>
        <p:nvSpPr>
          <p:cNvPr id="3" name="Content Placeholder 2"/>
          <p:cNvSpPr>
            <a:spLocks noGrp="1"/>
          </p:cNvSpPr>
          <p:nvPr>
            <p:ph idx="1"/>
          </p:nvPr>
        </p:nvSpPr>
        <p:spPr>
          <a:xfrm>
            <a:off x="228600" y="1524000"/>
            <a:ext cx="8458200" cy="4533900"/>
          </a:xfrm>
        </p:spPr>
        <p:txBody>
          <a:bodyPr/>
          <a:lstStyle/>
          <a:p>
            <a:pPr marL="274320" lvl="0" indent="-274320">
              <a:buClr>
                <a:srgbClr val="AD0101"/>
              </a:buClr>
              <a:buFont typeface="Arial" pitchFamily="34" charset="0"/>
              <a:buChar char="•"/>
            </a:pPr>
            <a:r>
              <a:rPr lang="en-US" sz="2400" dirty="0">
                <a:solidFill>
                  <a:srgbClr val="303030"/>
                </a:solidFill>
                <a:latin typeface="Times New Roman"/>
              </a:rPr>
              <a:t>CDC recommends </a:t>
            </a:r>
            <a:r>
              <a:rPr lang="en-US" sz="2400" b="1" dirty="0">
                <a:solidFill>
                  <a:srgbClr val="303030"/>
                </a:solidFill>
                <a:latin typeface="Times New Roman"/>
              </a:rPr>
              <a:t>routine </a:t>
            </a:r>
            <a:r>
              <a:rPr lang="en-US" sz="2400" dirty="0">
                <a:solidFill>
                  <a:srgbClr val="303030"/>
                </a:solidFill>
                <a:latin typeface="Times New Roman"/>
              </a:rPr>
              <a:t>HIV testing for ALL patients:</a:t>
            </a:r>
          </a:p>
          <a:p>
            <a:pPr marL="594360" lvl="1">
              <a:buClr>
                <a:srgbClr val="AD0101"/>
              </a:buClr>
              <a:buFont typeface="Arial" pitchFamily="34" charset="0"/>
              <a:buChar char="•"/>
            </a:pPr>
            <a:r>
              <a:rPr lang="en-US" sz="2200" dirty="0">
                <a:solidFill>
                  <a:srgbClr val="303030"/>
                </a:solidFill>
                <a:latin typeface="Times New Roman"/>
              </a:rPr>
              <a:t>Aged 13-64</a:t>
            </a:r>
          </a:p>
          <a:p>
            <a:pPr marL="594360" lvl="1">
              <a:buClr>
                <a:srgbClr val="AD0101"/>
              </a:buClr>
              <a:buFont typeface="Arial" pitchFamily="34" charset="0"/>
              <a:buChar char="•"/>
            </a:pPr>
            <a:r>
              <a:rPr lang="en-US" sz="2200" dirty="0">
                <a:solidFill>
                  <a:srgbClr val="303030"/>
                </a:solidFill>
                <a:latin typeface="Times New Roman"/>
              </a:rPr>
              <a:t>Initiating TB treatment</a:t>
            </a:r>
          </a:p>
          <a:p>
            <a:pPr marL="594360" lvl="1">
              <a:buClr>
                <a:srgbClr val="AD0101"/>
              </a:buClr>
              <a:buFont typeface="Arial" pitchFamily="34" charset="0"/>
              <a:buChar char="•"/>
            </a:pPr>
            <a:r>
              <a:rPr lang="en-US" sz="2200" dirty="0">
                <a:solidFill>
                  <a:srgbClr val="303030"/>
                </a:solidFill>
                <a:latin typeface="Times New Roman"/>
              </a:rPr>
              <a:t>Seeking treatment for STI’s</a:t>
            </a:r>
          </a:p>
          <a:p>
            <a:pPr marL="594360" lvl="1">
              <a:buClr>
                <a:srgbClr val="AD0101"/>
              </a:buClr>
              <a:buFont typeface="Arial" pitchFamily="34" charset="0"/>
              <a:buChar char="•"/>
            </a:pPr>
            <a:r>
              <a:rPr lang="en-US" sz="2200" dirty="0">
                <a:solidFill>
                  <a:srgbClr val="303030"/>
                </a:solidFill>
                <a:latin typeface="Times New Roman"/>
              </a:rPr>
              <a:t>Who are pregnant</a:t>
            </a:r>
          </a:p>
          <a:p>
            <a:pPr marL="274320" lvl="0" indent="-274320">
              <a:buClr>
                <a:srgbClr val="AD0101"/>
              </a:buClr>
              <a:buFont typeface="Arial" pitchFamily="34" charset="0"/>
              <a:buChar char="•"/>
            </a:pPr>
            <a:r>
              <a:rPr lang="en-US" sz="2400" dirty="0">
                <a:solidFill>
                  <a:srgbClr val="303030"/>
                </a:solidFill>
                <a:latin typeface="Times New Roman"/>
              </a:rPr>
              <a:t>Repeat Screening Recommended</a:t>
            </a:r>
          </a:p>
          <a:p>
            <a:pPr marL="594360" lvl="1">
              <a:buClr>
                <a:srgbClr val="AD0101"/>
              </a:buClr>
              <a:buFont typeface="Arial" pitchFamily="34" charset="0"/>
              <a:buChar char="•"/>
            </a:pPr>
            <a:r>
              <a:rPr lang="en-US" sz="2200" dirty="0">
                <a:solidFill>
                  <a:srgbClr val="303030"/>
                </a:solidFill>
                <a:latin typeface="Times New Roman"/>
              </a:rPr>
              <a:t>Annually people at high risk</a:t>
            </a:r>
          </a:p>
          <a:p>
            <a:pPr marL="594360" lvl="1">
              <a:buClr>
                <a:srgbClr val="AD0101"/>
              </a:buClr>
              <a:buFont typeface="Arial" pitchFamily="34" charset="0"/>
              <a:buChar char="•"/>
            </a:pPr>
            <a:r>
              <a:rPr lang="en-US" sz="2200" dirty="0">
                <a:solidFill>
                  <a:srgbClr val="303030"/>
                </a:solidFill>
                <a:latin typeface="Times New Roman"/>
              </a:rPr>
              <a:t>Before beginning a new sexual relationship</a:t>
            </a:r>
          </a:p>
          <a:p>
            <a:pPr marL="594360" lvl="1">
              <a:buClr>
                <a:srgbClr val="AD0101"/>
              </a:buClr>
              <a:buFont typeface="Arial" pitchFamily="34" charset="0"/>
              <a:buChar char="•"/>
            </a:pPr>
            <a:r>
              <a:rPr lang="en-US" sz="2200" dirty="0">
                <a:solidFill>
                  <a:srgbClr val="303030"/>
                </a:solidFill>
                <a:latin typeface="Times New Roman"/>
              </a:rPr>
              <a:t>When clinically indicated</a:t>
            </a:r>
          </a:p>
          <a:p>
            <a:pPr marL="594360" lvl="1">
              <a:buClr>
                <a:srgbClr val="AD0101"/>
              </a:buClr>
              <a:buFont typeface="Arial" pitchFamily="34" charset="0"/>
              <a:buChar char="•"/>
            </a:pPr>
            <a:r>
              <a:rPr lang="en-US" sz="2200" dirty="0">
                <a:solidFill>
                  <a:srgbClr val="303030"/>
                </a:solidFill>
                <a:latin typeface="Times New Roman"/>
              </a:rPr>
              <a:t>After an occupational exposure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33600"/>
            <a:ext cx="2895600" cy="340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081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HIV Testing</a:t>
            </a:r>
          </a:p>
        </p:txBody>
      </p:sp>
      <p:sp>
        <p:nvSpPr>
          <p:cNvPr id="6" name="Content Placeholder 5"/>
          <p:cNvSpPr>
            <a:spLocks noGrp="1"/>
          </p:cNvSpPr>
          <p:nvPr>
            <p:ph idx="1"/>
          </p:nvPr>
        </p:nvSpPr>
        <p:spPr/>
        <p:txBody>
          <a:bodyPr/>
          <a:lstStyle/>
          <a:p>
            <a:r>
              <a:rPr lang="en-US" dirty="0">
                <a:solidFill>
                  <a:schemeClr val="tx1"/>
                </a:solidFill>
              </a:rPr>
              <a:t>Benefits of routine </a:t>
            </a:r>
            <a:r>
              <a:rPr lang="en-US" b="1" dirty="0">
                <a:solidFill>
                  <a:schemeClr val="tx1"/>
                </a:solidFill>
              </a:rPr>
              <a:t>opt-out</a:t>
            </a:r>
            <a:r>
              <a:rPr lang="en-US" dirty="0">
                <a:solidFill>
                  <a:schemeClr val="tx1"/>
                </a:solidFill>
              </a:rPr>
              <a:t> HIV testing</a:t>
            </a:r>
          </a:p>
          <a:p>
            <a:pPr lvl="1"/>
            <a:r>
              <a:rPr lang="en-US" dirty="0">
                <a:solidFill>
                  <a:schemeClr val="tx1"/>
                </a:solidFill>
              </a:rPr>
              <a:t>Reduces the stigma of testing</a:t>
            </a:r>
          </a:p>
          <a:p>
            <a:pPr lvl="1"/>
            <a:r>
              <a:rPr lang="en-US" dirty="0">
                <a:solidFill>
                  <a:schemeClr val="tx1"/>
                </a:solidFill>
              </a:rPr>
              <a:t>Reduces transmission</a:t>
            </a:r>
          </a:p>
          <a:p>
            <a:pPr lvl="1"/>
            <a:r>
              <a:rPr lang="en-US" dirty="0">
                <a:solidFill>
                  <a:schemeClr val="tx1"/>
                </a:solidFill>
              </a:rPr>
              <a:t>Majority of people aware of their HIV status reduce behaviors that transmit infection</a:t>
            </a:r>
          </a:p>
          <a:p>
            <a:pPr lvl="1"/>
            <a:r>
              <a:rPr lang="en-US" dirty="0">
                <a:solidFill>
                  <a:schemeClr val="tx1"/>
                </a:solidFill>
              </a:rPr>
              <a:t>Perinatal transmission can be prevented if mother’s HIV status is known</a:t>
            </a:r>
          </a:p>
          <a:p>
            <a:pPr lvl="1"/>
            <a:r>
              <a:rPr lang="en-US" dirty="0">
                <a:solidFill>
                  <a:schemeClr val="tx1"/>
                </a:solidFill>
              </a:rPr>
              <a:t>Improves patient outcomes (with early diagnosis of HIV)</a:t>
            </a:r>
          </a:p>
          <a:p>
            <a:endParaRPr lang="en-US" dirty="0"/>
          </a:p>
        </p:txBody>
      </p:sp>
    </p:spTree>
    <p:extLst>
      <p:ext uri="{BB962C8B-B14F-4D97-AF65-F5344CB8AC3E}">
        <p14:creationId xmlns:p14="http://schemas.microsoft.com/office/powerpoint/2010/main" val="2583906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title"/>
          </p:nvPr>
        </p:nvSpPr>
        <p:spPr>
          <a:xfrm>
            <a:off x="-164044" y="395470"/>
            <a:ext cx="10134600" cy="1143000"/>
          </a:xfrm>
        </p:spPr>
        <p:txBody>
          <a:bodyPr>
            <a:normAutofit/>
          </a:bodyPr>
          <a:lstStyle/>
          <a:p>
            <a:pPr algn="ctr"/>
            <a:r>
              <a:rPr lang="en-US" sz="2800" b="1" dirty="0" smtClean="0">
                <a:solidFill>
                  <a:srgbClr val="002060"/>
                </a:solidFill>
              </a:rPr>
              <a:t>Sequence of HIV Assay Reactivity During </a:t>
            </a:r>
            <a:br>
              <a:rPr lang="en-US" sz="2800" b="1" dirty="0" smtClean="0">
                <a:solidFill>
                  <a:srgbClr val="002060"/>
                </a:solidFill>
              </a:rPr>
            </a:br>
            <a:r>
              <a:rPr lang="en-US" sz="2800" b="1" dirty="0" smtClean="0">
                <a:solidFill>
                  <a:srgbClr val="002060"/>
                </a:solidFill>
              </a:rPr>
              <a:t>Early HIV Infection relative to Western Blot*</a:t>
            </a:r>
            <a:endParaRPr lang="en-US" sz="2800" b="1" dirty="0">
              <a:solidFill>
                <a:srgbClr val="002060"/>
              </a:solidFill>
            </a:endParaRPr>
          </a:p>
        </p:txBody>
      </p:sp>
      <p:cxnSp>
        <p:nvCxnSpPr>
          <p:cNvPr id="6" name="Straight Arrow Connector 5"/>
          <p:cNvCxnSpPr/>
          <p:nvPr/>
        </p:nvCxnSpPr>
        <p:spPr bwMode="auto">
          <a:xfrm>
            <a:off x="381000" y="4397706"/>
            <a:ext cx="84582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5400000">
            <a:off x="1029494" y="4132594"/>
            <a:ext cx="533400" cy="1588"/>
          </a:xfrm>
          <a:prstGeom prst="straightConnector1">
            <a:avLst/>
          </a:prstGeom>
          <a:solidFill>
            <a:schemeClr val="accent1"/>
          </a:solidFill>
          <a:ln w="25400" cap="flat" cmpd="sng" algn="ctr">
            <a:solidFill>
              <a:schemeClr val="accent6">
                <a:lumMod val="50000"/>
              </a:schemeClr>
            </a:solidFill>
            <a:prstDash val="solid"/>
            <a:round/>
            <a:headEnd type="none" w="med" len="med"/>
            <a:tailEnd type="arrow"/>
          </a:ln>
          <a:effectLst/>
        </p:spPr>
      </p:cxnSp>
      <p:cxnSp>
        <p:nvCxnSpPr>
          <p:cNvPr id="10" name="Straight Arrow Connector 9"/>
          <p:cNvCxnSpPr/>
          <p:nvPr/>
        </p:nvCxnSpPr>
        <p:spPr bwMode="auto">
          <a:xfrm rot="5400000">
            <a:off x="4229894" y="4132594"/>
            <a:ext cx="533400" cy="1588"/>
          </a:xfrm>
          <a:prstGeom prst="straightConnector1">
            <a:avLst/>
          </a:prstGeom>
          <a:solidFill>
            <a:schemeClr val="accent1"/>
          </a:solidFill>
          <a:ln w="25400" cap="flat" cmpd="sng" algn="ctr">
            <a:solidFill>
              <a:schemeClr val="accent2">
                <a:lumMod val="50000"/>
              </a:schemeClr>
            </a:solidFill>
            <a:prstDash val="solid"/>
            <a:round/>
            <a:headEnd type="none" w="med" len="med"/>
            <a:tailEnd type="arrow"/>
          </a:ln>
          <a:effectLst/>
        </p:spPr>
      </p:cxnSp>
      <p:cxnSp>
        <p:nvCxnSpPr>
          <p:cNvPr id="11" name="Straight Arrow Connector 10"/>
          <p:cNvCxnSpPr/>
          <p:nvPr/>
        </p:nvCxnSpPr>
        <p:spPr bwMode="auto">
          <a:xfrm rot="5400000">
            <a:off x="4687094" y="4147310"/>
            <a:ext cx="533400" cy="1588"/>
          </a:xfrm>
          <a:prstGeom prst="straightConnector1">
            <a:avLst/>
          </a:prstGeom>
          <a:solidFill>
            <a:schemeClr val="accent1"/>
          </a:solidFill>
          <a:ln w="25400" cap="flat" cmpd="sng" algn="ctr">
            <a:solidFill>
              <a:schemeClr val="accent2">
                <a:lumMod val="50000"/>
              </a:schemeClr>
            </a:solidFill>
            <a:prstDash val="solid"/>
            <a:round/>
            <a:headEnd type="none" w="med" len="med"/>
            <a:tailEnd type="arrow"/>
          </a:ln>
          <a:effectLst/>
        </p:spPr>
      </p:cxnSp>
      <p:cxnSp>
        <p:nvCxnSpPr>
          <p:cNvPr id="15" name="Straight Arrow Connector 14"/>
          <p:cNvCxnSpPr/>
          <p:nvPr/>
        </p:nvCxnSpPr>
        <p:spPr bwMode="auto">
          <a:xfrm rot="5400000">
            <a:off x="7318622" y="4132594"/>
            <a:ext cx="533400" cy="1588"/>
          </a:xfrm>
          <a:prstGeom prst="straightConnector1">
            <a:avLst/>
          </a:prstGeom>
          <a:solidFill>
            <a:schemeClr val="accent1"/>
          </a:solidFill>
          <a:ln w="25400" cap="flat" cmpd="sng" algn="ctr">
            <a:solidFill>
              <a:schemeClr val="bg2">
                <a:lumMod val="50000"/>
              </a:schemeClr>
            </a:solidFill>
            <a:prstDash val="solid"/>
            <a:round/>
            <a:headEnd type="none" w="med" len="med"/>
            <a:tailEnd type="arrow"/>
          </a:ln>
          <a:effectLst/>
        </p:spPr>
      </p:cxnSp>
      <p:cxnSp>
        <p:nvCxnSpPr>
          <p:cNvPr id="22" name="Straight Connector 21"/>
          <p:cNvCxnSpPr/>
          <p:nvPr/>
        </p:nvCxnSpPr>
        <p:spPr bwMode="auto">
          <a:xfrm rot="5400000">
            <a:off x="79248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5400000">
            <a:off x="66294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53340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a:off x="40386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27432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1371600" y="4400882"/>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p:cNvSpPr txBox="1"/>
          <p:nvPr/>
        </p:nvSpPr>
        <p:spPr>
          <a:xfrm>
            <a:off x="7853318" y="4553282"/>
            <a:ext cx="284052"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0</a:t>
            </a:r>
          </a:p>
        </p:txBody>
      </p:sp>
      <p:sp>
        <p:nvSpPr>
          <p:cNvPr id="29" name="TextBox 28"/>
          <p:cNvSpPr txBox="1"/>
          <p:nvPr/>
        </p:nvSpPr>
        <p:spPr>
          <a:xfrm>
            <a:off x="2514600" y="4553282"/>
            <a:ext cx="442750"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-20</a:t>
            </a:r>
          </a:p>
        </p:txBody>
      </p:sp>
      <p:sp>
        <p:nvSpPr>
          <p:cNvPr id="30" name="TextBox 29"/>
          <p:cNvSpPr txBox="1"/>
          <p:nvPr/>
        </p:nvSpPr>
        <p:spPr>
          <a:xfrm>
            <a:off x="3890556" y="4553282"/>
            <a:ext cx="492443"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- 15</a:t>
            </a:r>
          </a:p>
        </p:txBody>
      </p:sp>
      <p:sp>
        <p:nvSpPr>
          <p:cNvPr id="31" name="TextBox 30"/>
          <p:cNvSpPr txBox="1"/>
          <p:nvPr/>
        </p:nvSpPr>
        <p:spPr>
          <a:xfrm>
            <a:off x="5105400" y="4560966"/>
            <a:ext cx="442750"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-10</a:t>
            </a:r>
          </a:p>
        </p:txBody>
      </p:sp>
      <p:sp>
        <p:nvSpPr>
          <p:cNvPr id="32" name="TextBox 31"/>
          <p:cNvSpPr txBox="1"/>
          <p:nvPr/>
        </p:nvSpPr>
        <p:spPr>
          <a:xfrm>
            <a:off x="6569364" y="4560966"/>
            <a:ext cx="393056"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- 5</a:t>
            </a:r>
          </a:p>
        </p:txBody>
      </p:sp>
      <p:sp>
        <p:nvSpPr>
          <p:cNvPr id="33" name="TextBox 32"/>
          <p:cNvSpPr txBox="1"/>
          <p:nvPr/>
        </p:nvSpPr>
        <p:spPr>
          <a:xfrm>
            <a:off x="1143000" y="4553282"/>
            <a:ext cx="442750"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cs typeface="Times New Roman" pitchFamily="18" charset="0"/>
              </a:rPr>
              <a:t>-25</a:t>
            </a:r>
          </a:p>
        </p:txBody>
      </p:sp>
      <p:sp>
        <p:nvSpPr>
          <p:cNvPr id="34" name="TextBox 33"/>
          <p:cNvSpPr txBox="1"/>
          <p:nvPr/>
        </p:nvSpPr>
        <p:spPr>
          <a:xfrm>
            <a:off x="143467" y="5346492"/>
            <a:ext cx="8153848" cy="307777"/>
          </a:xfrm>
          <a:prstGeom prst="rect">
            <a:avLst/>
          </a:prstGeom>
          <a:noFill/>
        </p:spPr>
        <p:txBody>
          <a:bodyPr wrap="square" rtlCol="0">
            <a:spAutoFit/>
          </a:bodyPr>
          <a:lstStyle/>
          <a:p>
            <a:pPr algn="ctr" defTabSz="457200" fontAlgn="base">
              <a:spcBef>
                <a:spcPct val="0"/>
              </a:spcBef>
              <a:spcAft>
                <a:spcPct val="0"/>
              </a:spcAft>
            </a:pPr>
            <a:r>
              <a:rPr lang="en-US" sz="1400" b="1" smtClean="0">
                <a:solidFill>
                  <a:srgbClr val="000000"/>
                </a:solidFill>
                <a:latin typeface="Arial" pitchFamily="-72" charset="0"/>
                <a:cs typeface="Times New Roman" pitchFamily="18" charset="0"/>
              </a:rPr>
              <a:t>Estimated # </a:t>
            </a:r>
            <a:r>
              <a:rPr lang="en-US" sz="1400" b="1" dirty="0" smtClean="0">
                <a:solidFill>
                  <a:srgbClr val="000000"/>
                </a:solidFill>
                <a:latin typeface="Arial" pitchFamily="-72" charset="0"/>
                <a:cs typeface="Times New Roman" pitchFamily="18" charset="0"/>
              </a:rPr>
              <a:t>of days HIV assay is reactive before a positive Western </a:t>
            </a:r>
            <a:r>
              <a:rPr lang="en-US" sz="1400" b="1" dirty="0">
                <a:solidFill>
                  <a:srgbClr val="000000"/>
                </a:solidFill>
                <a:latin typeface="Arial" pitchFamily="-72" charset="0"/>
                <a:cs typeface="Times New Roman" pitchFamily="18" charset="0"/>
              </a:rPr>
              <a:t>blot </a:t>
            </a:r>
            <a:r>
              <a:rPr lang="en-US" sz="1400" b="1" dirty="0" smtClean="0">
                <a:solidFill>
                  <a:srgbClr val="000000"/>
                </a:solidFill>
                <a:latin typeface="Arial" pitchFamily="-72" charset="0"/>
                <a:cs typeface="Times New Roman" pitchFamily="18" charset="0"/>
              </a:rPr>
              <a:t>result is obtained</a:t>
            </a:r>
            <a:endParaRPr lang="en-US" sz="1400" b="1" dirty="0">
              <a:solidFill>
                <a:srgbClr val="FFFFFF"/>
              </a:solidFill>
              <a:latin typeface="Arial" pitchFamily="-72" charset="0"/>
              <a:cs typeface="Times New Roman" pitchFamily="18" charset="0"/>
            </a:endParaRPr>
          </a:p>
        </p:txBody>
      </p:sp>
      <p:cxnSp>
        <p:nvCxnSpPr>
          <p:cNvPr id="35" name="Straight Arrow Connector 34"/>
          <p:cNvCxnSpPr/>
          <p:nvPr/>
        </p:nvCxnSpPr>
        <p:spPr bwMode="auto">
          <a:xfrm rot="5400000">
            <a:off x="2553494" y="4132594"/>
            <a:ext cx="533400" cy="15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50" name="Straight Arrow Connector 49"/>
          <p:cNvCxnSpPr/>
          <p:nvPr/>
        </p:nvCxnSpPr>
        <p:spPr bwMode="auto">
          <a:xfrm rot="5400000">
            <a:off x="4458494" y="4133388"/>
            <a:ext cx="533400" cy="1588"/>
          </a:xfrm>
          <a:prstGeom prst="straightConnector1">
            <a:avLst/>
          </a:prstGeom>
          <a:solidFill>
            <a:schemeClr val="accent1"/>
          </a:solidFill>
          <a:ln w="25400" cap="flat" cmpd="sng" algn="ctr">
            <a:solidFill>
              <a:schemeClr val="accent2">
                <a:lumMod val="50000"/>
              </a:schemeClr>
            </a:solidFill>
            <a:prstDash val="solid"/>
            <a:round/>
            <a:headEnd type="none" w="med" len="med"/>
            <a:tailEnd type="arrow"/>
          </a:ln>
          <a:effectLst/>
        </p:spPr>
      </p:cxnSp>
      <p:sp>
        <p:nvSpPr>
          <p:cNvPr id="36" name="TextBox 35"/>
          <p:cNvSpPr txBox="1"/>
          <p:nvPr/>
        </p:nvSpPr>
        <p:spPr>
          <a:xfrm rot="4045922">
            <a:off x="-153410" y="2833666"/>
            <a:ext cx="2308389"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Gen-Probe </a:t>
            </a:r>
            <a:r>
              <a:rPr lang="en-US" sz="1400" b="1" dirty="0" err="1" smtClean="0">
                <a:solidFill>
                  <a:srgbClr val="002060"/>
                </a:solidFill>
                <a:latin typeface="Arial" pitchFamily="-72" charset="0"/>
                <a:cs typeface="Times New Roman" pitchFamily="18" charset="0"/>
              </a:rPr>
              <a:t>Aptima</a:t>
            </a:r>
            <a:r>
              <a:rPr lang="en-US" sz="1400" b="1" dirty="0" smtClean="0">
                <a:solidFill>
                  <a:srgbClr val="002060"/>
                </a:solidFill>
                <a:latin typeface="Arial" pitchFamily="-72" charset="0"/>
                <a:cs typeface="Times New Roman" pitchFamily="18" charset="0"/>
              </a:rPr>
              <a:t>  </a:t>
            </a:r>
            <a:r>
              <a:rPr lang="en-US" sz="1400" b="1" dirty="0">
                <a:solidFill>
                  <a:srgbClr val="002060"/>
                </a:solidFill>
                <a:latin typeface="Arial" pitchFamily="-72" charset="0"/>
                <a:cs typeface="Times New Roman" pitchFamily="18" charset="0"/>
              </a:rPr>
              <a:t>(26</a:t>
            </a:r>
            <a:r>
              <a:rPr lang="en-US" sz="1400" b="1" dirty="0" smtClean="0">
                <a:solidFill>
                  <a:srgbClr val="002060"/>
                </a:solidFill>
                <a:latin typeface="Arial" pitchFamily="-72" charset="0"/>
                <a:cs typeface="Times New Roman" pitchFamily="18" charset="0"/>
              </a:rPr>
              <a:t>)**</a:t>
            </a:r>
            <a:endParaRPr lang="en-US" sz="1400" b="1" dirty="0">
              <a:solidFill>
                <a:srgbClr val="002060"/>
              </a:solidFill>
              <a:latin typeface="Arial" pitchFamily="-72" charset="0"/>
              <a:cs typeface="Times New Roman" pitchFamily="18" charset="0"/>
            </a:endParaRPr>
          </a:p>
        </p:txBody>
      </p:sp>
      <p:sp>
        <p:nvSpPr>
          <p:cNvPr id="37" name="TextBox 36"/>
          <p:cNvSpPr txBox="1"/>
          <p:nvPr/>
        </p:nvSpPr>
        <p:spPr>
          <a:xfrm rot="3879985">
            <a:off x="1264311" y="2651939"/>
            <a:ext cx="2077657" cy="523220"/>
          </a:xfrm>
          <a:prstGeom prst="rect">
            <a:avLst/>
          </a:prstGeom>
          <a:noFill/>
        </p:spPr>
        <p:txBody>
          <a:bodyPr wrap="squar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Abbott Architect </a:t>
            </a:r>
          </a:p>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Ag/</a:t>
            </a:r>
            <a:r>
              <a:rPr lang="en-US" sz="1400" b="1" dirty="0" err="1" smtClean="0">
                <a:solidFill>
                  <a:srgbClr val="002060"/>
                </a:solidFill>
                <a:latin typeface="Arial" pitchFamily="-72" charset="0"/>
                <a:cs typeface="Times New Roman" pitchFamily="18" charset="0"/>
              </a:rPr>
              <a:t>Ab</a:t>
            </a:r>
            <a:r>
              <a:rPr lang="en-US" sz="1400" b="1" dirty="0" smtClean="0">
                <a:solidFill>
                  <a:srgbClr val="002060"/>
                </a:solidFill>
                <a:latin typeface="Arial" pitchFamily="-72" charset="0"/>
                <a:cs typeface="Times New Roman" pitchFamily="18" charset="0"/>
              </a:rPr>
              <a:t> Combo </a:t>
            </a:r>
            <a:r>
              <a:rPr lang="en-US" sz="1400" b="1" dirty="0">
                <a:solidFill>
                  <a:srgbClr val="002060"/>
                </a:solidFill>
                <a:latin typeface="Arial" pitchFamily="-72" charset="0"/>
                <a:cs typeface="Times New Roman" pitchFamily="18" charset="0"/>
              </a:rPr>
              <a:t>(20)</a:t>
            </a:r>
          </a:p>
        </p:txBody>
      </p:sp>
      <p:sp>
        <p:nvSpPr>
          <p:cNvPr id="41" name="TextBox 40"/>
          <p:cNvSpPr txBox="1"/>
          <p:nvPr/>
        </p:nvSpPr>
        <p:spPr>
          <a:xfrm rot="3677180">
            <a:off x="4880015" y="2488276"/>
            <a:ext cx="2900153" cy="307777"/>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002060"/>
                </a:solidFill>
                <a:latin typeface="Arial" pitchFamily="-72" charset="0"/>
                <a:cs typeface="Times New Roman" pitchFamily="18" charset="0"/>
              </a:rPr>
              <a:t>Clearview</a:t>
            </a:r>
            <a:r>
              <a:rPr lang="en-US" sz="1400" b="1" dirty="0" smtClean="0">
                <a:solidFill>
                  <a:srgbClr val="002060"/>
                </a:solidFill>
                <a:latin typeface="Arial" pitchFamily="-72" charset="0"/>
                <a:cs typeface="Times New Roman" pitchFamily="18" charset="0"/>
              </a:rPr>
              <a:t> </a:t>
            </a:r>
            <a:r>
              <a:rPr lang="en-US" sz="1400" b="1" dirty="0" err="1" smtClean="0">
                <a:solidFill>
                  <a:srgbClr val="002060"/>
                </a:solidFill>
                <a:latin typeface="Arial" pitchFamily="-72" charset="0"/>
                <a:cs typeface="Times New Roman" pitchFamily="18" charset="0"/>
              </a:rPr>
              <a:t>Statpak</a:t>
            </a:r>
            <a:r>
              <a:rPr lang="en-US" sz="1400" b="1" dirty="0" smtClean="0">
                <a:solidFill>
                  <a:srgbClr val="002060"/>
                </a:solidFill>
                <a:latin typeface="Arial" pitchFamily="-72" charset="0"/>
                <a:cs typeface="Times New Roman" pitchFamily="18" charset="0"/>
              </a:rPr>
              <a:t>/Complete </a:t>
            </a:r>
            <a:r>
              <a:rPr lang="en-US" sz="1400" b="1" dirty="0">
                <a:solidFill>
                  <a:srgbClr val="002060"/>
                </a:solidFill>
                <a:latin typeface="Arial" pitchFamily="-72" charset="0"/>
                <a:cs typeface="Times New Roman" pitchFamily="18" charset="0"/>
              </a:rPr>
              <a:t>(5)</a:t>
            </a:r>
          </a:p>
        </p:txBody>
      </p:sp>
      <p:sp>
        <p:nvSpPr>
          <p:cNvPr id="42" name="TextBox 41"/>
          <p:cNvSpPr txBox="1"/>
          <p:nvPr/>
        </p:nvSpPr>
        <p:spPr>
          <a:xfrm rot="3818966">
            <a:off x="5403867" y="2427590"/>
            <a:ext cx="2986459"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Trinity </a:t>
            </a:r>
            <a:r>
              <a:rPr lang="en-US" sz="1400" b="1" dirty="0" err="1" smtClean="0">
                <a:solidFill>
                  <a:srgbClr val="002060"/>
                </a:solidFill>
                <a:latin typeface="Arial" pitchFamily="-72" charset="0"/>
                <a:cs typeface="Times New Roman" pitchFamily="18" charset="0"/>
              </a:rPr>
              <a:t>Uni</a:t>
            </a:r>
            <a:r>
              <a:rPr lang="en-US" sz="1400" b="1" dirty="0" smtClean="0">
                <a:solidFill>
                  <a:srgbClr val="002060"/>
                </a:solidFill>
                <a:latin typeface="Arial" pitchFamily="-72" charset="0"/>
                <a:cs typeface="Times New Roman" pitchFamily="18" charset="0"/>
              </a:rPr>
              <a:t>-gold  </a:t>
            </a:r>
            <a:r>
              <a:rPr lang="en-US" sz="1400" b="1" dirty="0" err="1" smtClean="0">
                <a:solidFill>
                  <a:srgbClr val="002060"/>
                </a:solidFill>
                <a:latin typeface="Arial" pitchFamily="-72" charset="0"/>
                <a:cs typeface="Times New Roman" pitchFamily="18" charset="0"/>
              </a:rPr>
              <a:t>Recombigen</a:t>
            </a:r>
            <a:r>
              <a:rPr lang="en-US" sz="1400" b="1" dirty="0" smtClean="0">
                <a:solidFill>
                  <a:srgbClr val="002060"/>
                </a:solidFill>
                <a:latin typeface="Arial" pitchFamily="-72" charset="0"/>
                <a:cs typeface="Times New Roman" pitchFamily="18" charset="0"/>
              </a:rPr>
              <a:t>  </a:t>
            </a:r>
            <a:r>
              <a:rPr lang="en-US" sz="1400" b="1" dirty="0">
                <a:solidFill>
                  <a:srgbClr val="002060"/>
                </a:solidFill>
                <a:latin typeface="Arial" pitchFamily="-72" charset="0"/>
                <a:cs typeface="Times New Roman" pitchFamily="18" charset="0"/>
              </a:rPr>
              <a:t>(2)</a:t>
            </a:r>
          </a:p>
        </p:txBody>
      </p:sp>
      <p:sp>
        <p:nvSpPr>
          <p:cNvPr id="43" name="TextBox 42"/>
          <p:cNvSpPr txBox="1"/>
          <p:nvPr/>
        </p:nvSpPr>
        <p:spPr>
          <a:xfrm rot="5400000">
            <a:off x="7333463" y="2122713"/>
            <a:ext cx="1362874"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2060"/>
                </a:solidFill>
                <a:latin typeface="Arial" pitchFamily="-72" charset="0"/>
                <a:cs typeface="Times New Roman" pitchFamily="18" charset="0"/>
              </a:rPr>
              <a:t>WB POSITIVE</a:t>
            </a:r>
          </a:p>
        </p:txBody>
      </p:sp>
      <p:sp>
        <p:nvSpPr>
          <p:cNvPr id="44" name="TextBox 43"/>
          <p:cNvSpPr txBox="1"/>
          <p:nvPr/>
        </p:nvSpPr>
        <p:spPr>
          <a:xfrm rot="3677180">
            <a:off x="3601894" y="2859393"/>
            <a:ext cx="1880643" cy="307777"/>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002060"/>
                </a:solidFill>
                <a:latin typeface="Arial" pitchFamily="-72" charset="0"/>
                <a:cs typeface="Times New Roman" pitchFamily="18" charset="0"/>
              </a:rPr>
              <a:t>BioRad</a:t>
            </a:r>
            <a:r>
              <a:rPr lang="en-US" sz="1400" b="1" dirty="0" smtClean="0">
                <a:solidFill>
                  <a:srgbClr val="002060"/>
                </a:solidFill>
                <a:latin typeface="Arial" pitchFamily="-72" charset="0"/>
                <a:cs typeface="Times New Roman" pitchFamily="18" charset="0"/>
              </a:rPr>
              <a:t> GS + </a:t>
            </a:r>
            <a:r>
              <a:rPr lang="en-US" sz="1400" b="1" dirty="0">
                <a:solidFill>
                  <a:srgbClr val="002060"/>
                </a:solidFill>
                <a:latin typeface="Arial" pitchFamily="-72" charset="0"/>
                <a:cs typeface="Times New Roman" pitchFamily="18" charset="0"/>
              </a:rPr>
              <a:t>O </a:t>
            </a:r>
            <a:r>
              <a:rPr lang="en-US" sz="1400" b="1" dirty="0" smtClean="0">
                <a:solidFill>
                  <a:srgbClr val="002060"/>
                </a:solidFill>
                <a:latin typeface="Arial" pitchFamily="-72" charset="0"/>
                <a:cs typeface="Times New Roman" pitchFamily="18" charset="0"/>
              </a:rPr>
              <a:t>(12</a:t>
            </a:r>
            <a:r>
              <a:rPr lang="en-US" sz="1400" b="1" dirty="0">
                <a:solidFill>
                  <a:srgbClr val="002060"/>
                </a:solidFill>
                <a:latin typeface="Arial" pitchFamily="-72" charset="0"/>
                <a:cs typeface="Times New Roman" pitchFamily="18" charset="0"/>
              </a:rPr>
              <a:t>)</a:t>
            </a:r>
          </a:p>
        </p:txBody>
      </p:sp>
      <p:sp>
        <p:nvSpPr>
          <p:cNvPr id="46" name="TextBox 45"/>
          <p:cNvSpPr txBox="1"/>
          <p:nvPr/>
        </p:nvSpPr>
        <p:spPr>
          <a:xfrm rot="3677180">
            <a:off x="4675260" y="2791529"/>
            <a:ext cx="2105063" cy="307777"/>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002060"/>
                </a:solidFill>
                <a:latin typeface="Arial" pitchFamily="-72" charset="0"/>
                <a:cs typeface="Times New Roman" pitchFamily="18" charset="0"/>
              </a:rPr>
              <a:t>Medmira</a:t>
            </a:r>
            <a:r>
              <a:rPr lang="en-US" sz="1400" b="1" dirty="0" smtClean="0">
                <a:solidFill>
                  <a:srgbClr val="002060"/>
                </a:solidFill>
                <a:latin typeface="Arial" pitchFamily="-72" charset="0"/>
                <a:cs typeface="Times New Roman" pitchFamily="18" charset="0"/>
              </a:rPr>
              <a:t> Reveal G3 </a:t>
            </a:r>
            <a:r>
              <a:rPr lang="en-US" sz="1400" b="1" dirty="0">
                <a:solidFill>
                  <a:srgbClr val="002060"/>
                </a:solidFill>
                <a:latin typeface="Arial" pitchFamily="-72" charset="0"/>
                <a:cs typeface="Times New Roman" pitchFamily="18" charset="0"/>
              </a:rPr>
              <a:t>(6)</a:t>
            </a:r>
          </a:p>
        </p:txBody>
      </p:sp>
      <p:sp>
        <p:nvSpPr>
          <p:cNvPr id="51" name="TextBox 50"/>
          <p:cNvSpPr txBox="1"/>
          <p:nvPr/>
        </p:nvSpPr>
        <p:spPr>
          <a:xfrm rot="3677180">
            <a:off x="2899130" y="2651140"/>
            <a:ext cx="2475293"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Ortho </a:t>
            </a:r>
            <a:r>
              <a:rPr lang="en-US" sz="1400" b="1" dirty="0" err="1" smtClean="0">
                <a:solidFill>
                  <a:srgbClr val="002060"/>
                </a:solidFill>
                <a:latin typeface="Arial" pitchFamily="-72" charset="0"/>
                <a:cs typeface="Times New Roman" pitchFamily="18" charset="0"/>
              </a:rPr>
              <a:t>Vitros</a:t>
            </a:r>
            <a:r>
              <a:rPr lang="en-US" sz="1400" b="1" dirty="0" smtClean="0">
                <a:solidFill>
                  <a:srgbClr val="002060"/>
                </a:solidFill>
                <a:latin typeface="Arial" pitchFamily="-72" charset="0"/>
                <a:cs typeface="Times New Roman" pitchFamily="18" charset="0"/>
              </a:rPr>
              <a:t> </a:t>
            </a:r>
            <a:r>
              <a:rPr lang="en-US" sz="1400" b="1" dirty="0" err="1" smtClean="0">
                <a:solidFill>
                  <a:srgbClr val="002060"/>
                </a:solidFill>
                <a:latin typeface="Arial" pitchFamily="-72" charset="0"/>
                <a:cs typeface="Times New Roman" pitchFamily="18" charset="0"/>
              </a:rPr>
              <a:t>Eci</a:t>
            </a:r>
            <a:r>
              <a:rPr lang="en-US" sz="1400" b="1" dirty="0" smtClean="0">
                <a:solidFill>
                  <a:srgbClr val="002060"/>
                </a:solidFill>
                <a:latin typeface="Arial" pitchFamily="-72" charset="0"/>
                <a:cs typeface="Times New Roman" pitchFamily="18" charset="0"/>
              </a:rPr>
              <a:t>/</a:t>
            </a:r>
            <a:r>
              <a:rPr lang="en-US" sz="1400" b="1" dirty="0" err="1" smtClean="0">
                <a:solidFill>
                  <a:srgbClr val="002060"/>
                </a:solidFill>
                <a:latin typeface="Arial" pitchFamily="-72" charset="0"/>
                <a:cs typeface="Times New Roman" pitchFamily="18" charset="0"/>
              </a:rPr>
              <a:t>ECiQ</a:t>
            </a:r>
            <a:r>
              <a:rPr lang="en-US" sz="1400" b="1" dirty="0" smtClean="0">
                <a:solidFill>
                  <a:srgbClr val="002060"/>
                </a:solidFill>
                <a:latin typeface="Arial" pitchFamily="-72" charset="0"/>
                <a:cs typeface="Times New Roman" pitchFamily="18" charset="0"/>
              </a:rPr>
              <a:t> </a:t>
            </a:r>
            <a:r>
              <a:rPr lang="en-US" sz="1400" b="1" dirty="0">
                <a:solidFill>
                  <a:srgbClr val="002060"/>
                </a:solidFill>
                <a:latin typeface="Arial" pitchFamily="-72" charset="0"/>
                <a:cs typeface="Times New Roman" pitchFamily="18" charset="0"/>
              </a:rPr>
              <a:t>(13)</a:t>
            </a:r>
          </a:p>
        </p:txBody>
      </p:sp>
      <p:sp>
        <p:nvSpPr>
          <p:cNvPr id="48" name="Down Arrow 47"/>
          <p:cNvSpPr/>
          <p:nvPr/>
        </p:nvSpPr>
        <p:spPr>
          <a:xfrm>
            <a:off x="7924800" y="2953082"/>
            <a:ext cx="1524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F0000"/>
              </a:solidFill>
            </a:endParaRPr>
          </a:p>
        </p:txBody>
      </p:sp>
      <p:sp>
        <p:nvSpPr>
          <p:cNvPr id="45" name="TextBox 44"/>
          <p:cNvSpPr txBox="1"/>
          <p:nvPr/>
        </p:nvSpPr>
        <p:spPr>
          <a:xfrm rot="3818966">
            <a:off x="5762885" y="2477866"/>
            <a:ext cx="2874248" cy="307777"/>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002060"/>
                </a:solidFill>
                <a:latin typeface="Arial" pitchFamily="-72" charset="0"/>
                <a:cs typeface="Times New Roman" pitchFamily="18" charset="0"/>
              </a:rPr>
              <a:t>OraSure</a:t>
            </a:r>
            <a:r>
              <a:rPr lang="en-US" sz="1400" b="1" dirty="0" smtClean="0">
                <a:solidFill>
                  <a:srgbClr val="002060"/>
                </a:solidFill>
                <a:latin typeface="Arial" pitchFamily="-72" charset="0"/>
                <a:cs typeface="Times New Roman" pitchFamily="18" charset="0"/>
              </a:rPr>
              <a:t> </a:t>
            </a:r>
            <a:r>
              <a:rPr lang="en-US" sz="1400" b="1" dirty="0" err="1" smtClean="0">
                <a:solidFill>
                  <a:srgbClr val="002060"/>
                </a:solidFill>
                <a:latin typeface="Arial" pitchFamily="-72" charset="0"/>
                <a:cs typeface="Times New Roman" pitchFamily="18" charset="0"/>
              </a:rPr>
              <a:t>Oraquick</a:t>
            </a:r>
            <a:r>
              <a:rPr lang="en-US" sz="1400" b="1" dirty="0" smtClean="0">
                <a:solidFill>
                  <a:srgbClr val="002060"/>
                </a:solidFill>
                <a:latin typeface="Arial" pitchFamily="-72" charset="0"/>
                <a:cs typeface="Times New Roman" pitchFamily="18" charset="0"/>
              </a:rPr>
              <a:t> Advance   </a:t>
            </a:r>
            <a:r>
              <a:rPr lang="en-US" sz="1400" b="1" dirty="0">
                <a:solidFill>
                  <a:srgbClr val="002060"/>
                </a:solidFill>
                <a:latin typeface="Arial" pitchFamily="-72" charset="0"/>
                <a:cs typeface="Times New Roman" pitchFamily="18" charset="0"/>
              </a:rPr>
              <a:t>(1)</a:t>
            </a:r>
          </a:p>
        </p:txBody>
      </p:sp>
      <p:cxnSp>
        <p:nvCxnSpPr>
          <p:cNvPr id="54" name="Straight Arrow Connector 53"/>
          <p:cNvCxnSpPr/>
          <p:nvPr/>
        </p:nvCxnSpPr>
        <p:spPr bwMode="auto">
          <a:xfrm rot="5400000">
            <a:off x="5297484" y="4145164"/>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cxnSp>
        <p:nvCxnSpPr>
          <p:cNvPr id="56" name="Straight Arrow Connector 55"/>
          <p:cNvCxnSpPr/>
          <p:nvPr/>
        </p:nvCxnSpPr>
        <p:spPr bwMode="auto">
          <a:xfrm rot="5400000">
            <a:off x="2782094" y="4147310"/>
            <a:ext cx="533400" cy="15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57" name="TextBox 56"/>
          <p:cNvSpPr txBox="1"/>
          <p:nvPr/>
        </p:nvSpPr>
        <p:spPr>
          <a:xfrm rot="3677180">
            <a:off x="2554645" y="2608987"/>
            <a:ext cx="2521331"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Bayer ADVIA Centaur    </a:t>
            </a:r>
            <a:r>
              <a:rPr lang="en-US" sz="1400" b="1" dirty="0">
                <a:solidFill>
                  <a:srgbClr val="002060"/>
                </a:solidFill>
                <a:latin typeface="Arial" pitchFamily="-72" charset="0"/>
                <a:cs typeface="Times New Roman" pitchFamily="18" charset="0"/>
              </a:rPr>
              <a:t>(14)</a:t>
            </a:r>
          </a:p>
        </p:txBody>
      </p:sp>
      <p:sp>
        <p:nvSpPr>
          <p:cNvPr id="58" name="TextBox 57"/>
          <p:cNvSpPr txBox="1"/>
          <p:nvPr/>
        </p:nvSpPr>
        <p:spPr>
          <a:xfrm rot="3852138">
            <a:off x="1353177" y="2608989"/>
            <a:ext cx="2444644" cy="307777"/>
          </a:xfrm>
          <a:prstGeom prst="rect">
            <a:avLst/>
          </a:prstGeom>
          <a:noFill/>
          <a:ln>
            <a:noFill/>
          </a:ln>
        </p:spPr>
        <p:txBody>
          <a:bodyPr wrap="none" rtlCol="0">
            <a:spAutoFit/>
          </a:bodyPr>
          <a:lstStyle/>
          <a:p>
            <a:pPr defTabSz="457200" fontAlgn="base">
              <a:spcBef>
                <a:spcPct val="0"/>
              </a:spcBef>
              <a:spcAft>
                <a:spcPct val="0"/>
              </a:spcAft>
            </a:pPr>
            <a:r>
              <a:rPr lang="en-US" sz="1400" b="1" dirty="0">
                <a:solidFill>
                  <a:srgbClr val="002060"/>
                </a:solidFill>
                <a:latin typeface="Arial" pitchFamily="-72" charset="0"/>
                <a:cs typeface="Times New Roman" pitchFamily="18" charset="0"/>
              </a:rPr>
              <a:t>Bio-Rad Ag/</a:t>
            </a:r>
            <a:r>
              <a:rPr lang="en-US" sz="1400" b="1" dirty="0" err="1">
                <a:solidFill>
                  <a:srgbClr val="002060"/>
                </a:solidFill>
                <a:latin typeface="Arial" pitchFamily="-72" charset="0"/>
                <a:cs typeface="Times New Roman" pitchFamily="18" charset="0"/>
              </a:rPr>
              <a:t>Ab</a:t>
            </a:r>
            <a:r>
              <a:rPr lang="en-US" sz="1400" b="1" dirty="0">
                <a:solidFill>
                  <a:srgbClr val="002060"/>
                </a:solidFill>
                <a:latin typeface="Arial" pitchFamily="-72" charset="0"/>
                <a:cs typeface="Times New Roman" pitchFamily="18" charset="0"/>
              </a:rPr>
              <a:t> combo (19)</a:t>
            </a:r>
          </a:p>
        </p:txBody>
      </p:sp>
      <p:sp>
        <p:nvSpPr>
          <p:cNvPr id="59" name="TextBox 58"/>
          <p:cNvSpPr txBox="1"/>
          <p:nvPr/>
        </p:nvSpPr>
        <p:spPr>
          <a:xfrm rot="3677180">
            <a:off x="4316651" y="2931207"/>
            <a:ext cx="1716880" cy="307777"/>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002060"/>
                </a:solidFill>
                <a:latin typeface="Arial" pitchFamily="-72" charset="0"/>
                <a:cs typeface="Times New Roman" pitchFamily="18" charset="0"/>
              </a:rPr>
              <a:t>BioLytical</a:t>
            </a:r>
            <a:r>
              <a:rPr lang="en-US" sz="1400" b="1" dirty="0" smtClean="0">
                <a:solidFill>
                  <a:srgbClr val="002060"/>
                </a:solidFill>
                <a:latin typeface="Arial" pitchFamily="-72" charset="0"/>
                <a:cs typeface="Times New Roman" pitchFamily="18" charset="0"/>
              </a:rPr>
              <a:t> </a:t>
            </a:r>
            <a:r>
              <a:rPr lang="en-US" sz="1400" b="1" dirty="0" err="1" smtClean="0">
                <a:solidFill>
                  <a:srgbClr val="002060"/>
                </a:solidFill>
                <a:latin typeface="Arial" pitchFamily="-72" charset="0"/>
                <a:cs typeface="Times New Roman" pitchFamily="18" charset="0"/>
              </a:rPr>
              <a:t>Insti</a:t>
            </a:r>
            <a:r>
              <a:rPr lang="en-US" sz="1400" b="1" dirty="0" smtClean="0">
                <a:solidFill>
                  <a:srgbClr val="002060"/>
                </a:solidFill>
                <a:latin typeface="Arial" pitchFamily="-72" charset="0"/>
                <a:cs typeface="Times New Roman" pitchFamily="18" charset="0"/>
              </a:rPr>
              <a:t> </a:t>
            </a:r>
            <a:r>
              <a:rPr lang="en-US" sz="1400" b="1" dirty="0">
                <a:solidFill>
                  <a:srgbClr val="002060"/>
                </a:solidFill>
                <a:latin typeface="Arial" pitchFamily="-72" charset="0"/>
                <a:cs typeface="Times New Roman" pitchFamily="18" charset="0"/>
              </a:rPr>
              <a:t>(9)</a:t>
            </a:r>
          </a:p>
        </p:txBody>
      </p:sp>
      <p:cxnSp>
        <p:nvCxnSpPr>
          <p:cNvPr id="8" name="Straight Arrow Connector 7"/>
          <p:cNvCxnSpPr/>
          <p:nvPr/>
        </p:nvCxnSpPr>
        <p:spPr bwMode="auto">
          <a:xfrm rot="5400000">
            <a:off x="7582694" y="4152106"/>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cxnSp>
        <p:nvCxnSpPr>
          <p:cNvPr id="49" name="Straight Arrow Connector 48"/>
          <p:cNvCxnSpPr/>
          <p:nvPr/>
        </p:nvCxnSpPr>
        <p:spPr bwMode="auto">
          <a:xfrm rot="5400000">
            <a:off x="5581174" y="4143548"/>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sp>
        <p:nvSpPr>
          <p:cNvPr id="55" name="TextBox 54"/>
          <p:cNvSpPr txBox="1"/>
          <p:nvPr/>
        </p:nvSpPr>
        <p:spPr>
          <a:xfrm>
            <a:off x="1599058" y="6519446"/>
            <a:ext cx="5639942" cy="276999"/>
          </a:xfrm>
          <a:prstGeom prst="rect">
            <a:avLst/>
          </a:prstGeom>
          <a:noFill/>
        </p:spPr>
        <p:txBody>
          <a:bodyPr wrap="none" rtlCol="0">
            <a:spAutoFit/>
          </a:bodyPr>
          <a:lstStyle/>
          <a:p>
            <a:pPr defTabSz="457200" fontAlgn="base">
              <a:spcBef>
                <a:spcPct val="0"/>
              </a:spcBef>
              <a:spcAft>
                <a:spcPct val="0"/>
              </a:spcAft>
            </a:pPr>
            <a:r>
              <a:rPr lang="en-US" sz="1200" i="1" dirty="0">
                <a:solidFill>
                  <a:srgbClr val="000000"/>
                </a:solidFill>
                <a:latin typeface="Arial" pitchFamily="-72" charset="0"/>
              </a:rPr>
              <a:t>Adapted from Owen et al J </a:t>
            </a:r>
            <a:r>
              <a:rPr lang="en-US" sz="1200" i="1" dirty="0" err="1">
                <a:solidFill>
                  <a:srgbClr val="000000"/>
                </a:solidFill>
                <a:latin typeface="Arial" pitchFamily="-72" charset="0"/>
              </a:rPr>
              <a:t>Clin</a:t>
            </a:r>
            <a:r>
              <a:rPr lang="en-US" sz="1200" i="1" dirty="0">
                <a:solidFill>
                  <a:srgbClr val="000000"/>
                </a:solidFill>
                <a:latin typeface="Arial" pitchFamily="-72" charset="0"/>
              </a:rPr>
              <a:t> Micro 2008 and Masciotra et al J </a:t>
            </a:r>
            <a:r>
              <a:rPr lang="en-US" sz="1200" i="1" dirty="0" err="1">
                <a:solidFill>
                  <a:srgbClr val="000000"/>
                </a:solidFill>
                <a:latin typeface="Arial" pitchFamily="-72" charset="0"/>
              </a:rPr>
              <a:t>Clin</a:t>
            </a:r>
            <a:r>
              <a:rPr lang="en-US" sz="1200" i="1" dirty="0">
                <a:solidFill>
                  <a:srgbClr val="000000"/>
                </a:solidFill>
                <a:latin typeface="Arial" pitchFamily="-72" charset="0"/>
              </a:rPr>
              <a:t> </a:t>
            </a:r>
            <a:r>
              <a:rPr lang="en-US" sz="1200" i="1" dirty="0" err="1">
                <a:solidFill>
                  <a:srgbClr val="000000"/>
                </a:solidFill>
                <a:latin typeface="Arial" pitchFamily="-72" charset="0"/>
              </a:rPr>
              <a:t>Virol</a:t>
            </a:r>
            <a:r>
              <a:rPr lang="en-US" sz="1200" i="1" dirty="0">
                <a:solidFill>
                  <a:srgbClr val="000000"/>
                </a:solidFill>
                <a:latin typeface="Arial" pitchFamily="-72" charset="0"/>
              </a:rPr>
              <a:t> 2011 </a:t>
            </a:r>
          </a:p>
        </p:txBody>
      </p:sp>
      <p:sp>
        <p:nvSpPr>
          <p:cNvPr id="52" name="TextBox 51"/>
          <p:cNvSpPr txBox="1"/>
          <p:nvPr/>
        </p:nvSpPr>
        <p:spPr>
          <a:xfrm rot="3677180">
            <a:off x="4301080" y="2777716"/>
            <a:ext cx="2151551"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Bio-Rad </a:t>
            </a:r>
            <a:r>
              <a:rPr lang="en-US" sz="1400" b="1" dirty="0" err="1" smtClean="0">
                <a:solidFill>
                  <a:srgbClr val="002060"/>
                </a:solidFill>
                <a:latin typeface="Arial" pitchFamily="-72" charset="0"/>
                <a:cs typeface="Times New Roman" pitchFamily="18" charset="0"/>
              </a:rPr>
              <a:t>Mulltispot</a:t>
            </a:r>
            <a:r>
              <a:rPr lang="en-US" sz="1400" b="1" dirty="0" smtClean="0">
                <a:solidFill>
                  <a:srgbClr val="002060"/>
                </a:solidFill>
                <a:latin typeface="Arial" pitchFamily="-72" charset="0"/>
                <a:cs typeface="Times New Roman" pitchFamily="18" charset="0"/>
              </a:rPr>
              <a:t>  (</a:t>
            </a:r>
            <a:r>
              <a:rPr lang="en-US" sz="1400" b="1" dirty="0">
                <a:solidFill>
                  <a:srgbClr val="002060"/>
                </a:solidFill>
                <a:latin typeface="Arial" pitchFamily="-72" charset="0"/>
                <a:cs typeface="Times New Roman" pitchFamily="18" charset="0"/>
              </a:rPr>
              <a:t>7)</a:t>
            </a:r>
          </a:p>
        </p:txBody>
      </p:sp>
      <p:cxnSp>
        <p:nvCxnSpPr>
          <p:cNvPr id="60" name="Straight Arrow Connector 59"/>
          <p:cNvCxnSpPr/>
          <p:nvPr/>
        </p:nvCxnSpPr>
        <p:spPr bwMode="auto">
          <a:xfrm rot="5400000">
            <a:off x="6631190" y="4129910"/>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cxnSp>
        <p:nvCxnSpPr>
          <p:cNvPr id="65" name="Straight Arrow Connector 64"/>
          <p:cNvCxnSpPr/>
          <p:nvPr/>
        </p:nvCxnSpPr>
        <p:spPr bwMode="auto">
          <a:xfrm rot="5400000">
            <a:off x="5863423" y="4098021"/>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sp>
        <p:nvSpPr>
          <p:cNvPr id="67" name="TextBox 66"/>
          <p:cNvSpPr txBox="1"/>
          <p:nvPr/>
        </p:nvSpPr>
        <p:spPr>
          <a:xfrm rot="3677180">
            <a:off x="5761937" y="3266811"/>
            <a:ext cx="892937" cy="307777"/>
          </a:xfrm>
          <a:prstGeom prst="rect">
            <a:avLst/>
          </a:prstGeom>
          <a:noFill/>
        </p:spPr>
        <p:txBody>
          <a:bodyPr wrap="none" rtlCol="0">
            <a:spAutoFit/>
          </a:bodyPr>
          <a:lstStyle/>
          <a:p>
            <a:pPr defTabSz="457200" fontAlgn="base">
              <a:spcBef>
                <a:spcPct val="0"/>
              </a:spcBef>
              <a:spcAft>
                <a:spcPct val="0"/>
              </a:spcAft>
            </a:pPr>
            <a:r>
              <a:rPr lang="en-US" sz="1400" b="1" dirty="0" err="1">
                <a:solidFill>
                  <a:srgbClr val="002060"/>
                </a:solidFill>
                <a:latin typeface="Arial" pitchFamily="-72" charset="0"/>
                <a:cs typeface="Times New Roman" pitchFamily="18" charset="0"/>
              </a:rPr>
              <a:t>Avioq</a:t>
            </a:r>
            <a:r>
              <a:rPr lang="en-US" sz="1400" b="1" dirty="0">
                <a:solidFill>
                  <a:srgbClr val="002060"/>
                </a:solidFill>
                <a:latin typeface="Arial" pitchFamily="-72" charset="0"/>
                <a:cs typeface="Times New Roman" pitchFamily="18" charset="0"/>
              </a:rPr>
              <a:t>(6)</a:t>
            </a:r>
          </a:p>
        </p:txBody>
      </p:sp>
      <p:sp>
        <p:nvSpPr>
          <p:cNvPr id="2" name="TextBox 1"/>
          <p:cNvSpPr txBox="1"/>
          <p:nvPr/>
        </p:nvSpPr>
        <p:spPr>
          <a:xfrm>
            <a:off x="380999" y="5604135"/>
            <a:ext cx="8458201" cy="954107"/>
          </a:xfrm>
          <a:prstGeom prst="rect">
            <a:avLst/>
          </a:prstGeom>
          <a:noFill/>
        </p:spPr>
        <p:txBody>
          <a:bodyPr wrap="square" rtlCol="0">
            <a:spAutoFit/>
          </a:bodyPr>
          <a:lstStyle/>
          <a:p>
            <a:pPr defTabSz="457200" fontAlgn="base">
              <a:spcBef>
                <a:spcPct val="0"/>
              </a:spcBef>
              <a:spcAft>
                <a:spcPct val="0"/>
              </a:spcAft>
            </a:pPr>
            <a:r>
              <a:rPr lang="en-US" sz="1400" b="1" dirty="0" smtClean="0">
                <a:solidFill>
                  <a:srgbClr val="000000"/>
                </a:solidFill>
                <a:latin typeface="Arial" pitchFamily="-72" charset="0"/>
              </a:rPr>
              <a:t>*Assay sensitivity above is based on frozen plasma only.  Whole-blood and oral fluid has not been </a:t>
            </a:r>
          </a:p>
          <a:p>
            <a:pPr defTabSz="457200" fontAlgn="base">
              <a:spcBef>
                <a:spcPct val="0"/>
              </a:spcBef>
              <a:spcAft>
                <a:spcPct val="0"/>
              </a:spcAft>
            </a:pPr>
            <a:r>
              <a:rPr lang="en-US" sz="1400" b="1" dirty="0" smtClean="0">
                <a:solidFill>
                  <a:srgbClr val="000000"/>
                </a:solidFill>
                <a:latin typeface="Arial" pitchFamily="-72" charset="0"/>
              </a:rPr>
              <a:t>     characterized  for early infection. </a:t>
            </a:r>
          </a:p>
          <a:p>
            <a:pPr defTabSz="457200" fontAlgn="base">
              <a:spcBef>
                <a:spcPct val="0"/>
              </a:spcBef>
              <a:spcAft>
                <a:spcPct val="0"/>
              </a:spcAft>
            </a:pPr>
            <a:r>
              <a:rPr lang="en-US" sz="1400" b="1" dirty="0" smtClean="0">
                <a:solidFill>
                  <a:srgbClr val="000000"/>
                </a:solidFill>
                <a:latin typeface="Arial" pitchFamily="-72" charset="0"/>
              </a:rPr>
              <a:t>**Current data suggests that the Gen-Probe </a:t>
            </a:r>
            <a:r>
              <a:rPr lang="en-US" sz="1400" b="1" dirty="0" err="1" smtClean="0">
                <a:solidFill>
                  <a:srgbClr val="000000"/>
                </a:solidFill>
                <a:latin typeface="Arial" pitchFamily="-72" charset="0"/>
              </a:rPr>
              <a:t>Aptima</a:t>
            </a:r>
            <a:r>
              <a:rPr lang="en-US" sz="1400" b="1" dirty="0" smtClean="0">
                <a:solidFill>
                  <a:srgbClr val="000000"/>
                </a:solidFill>
                <a:latin typeface="Arial" pitchFamily="-72" charset="0"/>
              </a:rPr>
              <a:t> can  detect  HIV-1 RNA ~9-11 days after infection.</a:t>
            </a:r>
          </a:p>
        </p:txBody>
      </p:sp>
      <p:grpSp>
        <p:nvGrpSpPr>
          <p:cNvPr id="16" name="Group 15"/>
          <p:cNvGrpSpPr/>
          <p:nvPr/>
        </p:nvGrpSpPr>
        <p:grpSpPr>
          <a:xfrm>
            <a:off x="446553" y="4916094"/>
            <a:ext cx="883126" cy="307777"/>
            <a:chOff x="696601" y="4916094"/>
            <a:chExt cx="883126" cy="307777"/>
          </a:xfrm>
        </p:grpSpPr>
        <p:cxnSp>
          <p:nvCxnSpPr>
            <p:cNvPr id="53" name="Straight Arrow Connector 52"/>
            <p:cNvCxnSpPr/>
            <p:nvPr/>
          </p:nvCxnSpPr>
          <p:spPr bwMode="auto">
            <a:xfrm>
              <a:off x="696601" y="5062453"/>
              <a:ext cx="383031" cy="6724"/>
            </a:xfrm>
            <a:prstGeom prst="straightConnector1">
              <a:avLst/>
            </a:prstGeom>
            <a:solidFill>
              <a:schemeClr val="accent1"/>
            </a:solidFill>
            <a:ln w="25400" cap="flat" cmpd="sng" algn="ctr">
              <a:solidFill>
                <a:schemeClr val="accent6">
                  <a:lumMod val="50000"/>
                </a:schemeClr>
              </a:solidFill>
              <a:prstDash val="solid"/>
              <a:round/>
              <a:headEnd type="none" w="med" len="med"/>
              <a:tailEnd type="arrow"/>
            </a:ln>
            <a:effectLst/>
          </p:spPr>
        </p:cxnSp>
        <p:sp>
          <p:nvSpPr>
            <p:cNvPr id="80" name="TextBox 79"/>
            <p:cNvSpPr txBox="1"/>
            <p:nvPr/>
          </p:nvSpPr>
          <p:spPr>
            <a:xfrm>
              <a:off x="995818" y="4916094"/>
              <a:ext cx="583909"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rPr>
                <a:t>NAT</a:t>
              </a:r>
            </a:p>
          </p:txBody>
        </p:sp>
      </p:grpSp>
      <p:grpSp>
        <p:nvGrpSpPr>
          <p:cNvPr id="4" name="Group 3"/>
          <p:cNvGrpSpPr/>
          <p:nvPr/>
        </p:nvGrpSpPr>
        <p:grpSpPr>
          <a:xfrm>
            <a:off x="1314678" y="4928018"/>
            <a:ext cx="1317615" cy="307777"/>
            <a:chOff x="2170358" y="4933829"/>
            <a:chExt cx="1317615" cy="307777"/>
          </a:xfrm>
        </p:grpSpPr>
        <p:cxnSp>
          <p:nvCxnSpPr>
            <p:cNvPr id="61" name="Straight Arrow Connector 60"/>
            <p:cNvCxnSpPr/>
            <p:nvPr/>
          </p:nvCxnSpPr>
          <p:spPr bwMode="auto">
            <a:xfrm flipV="1">
              <a:off x="2170358" y="5084565"/>
              <a:ext cx="356157" cy="315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81" name="TextBox 80"/>
            <p:cNvSpPr txBox="1"/>
            <p:nvPr/>
          </p:nvSpPr>
          <p:spPr>
            <a:xfrm>
              <a:off x="2412990" y="4933829"/>
              <a:ext cx="1074983"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0000"/>
                  </a:solidFill>
                </a:rPr>
                <a:t> 4</a:t>
              </a:r>
              <a:r>
                <a:rPr lang="en-US" sz="1400" b="1" baseline="30000" dirty="0" smtClean="0">
                  <a:solidFill>
                    <a:srgbClr val="000000"/>
                  </a:solidFill>
                </a:rPr>
                <a:t>th</a:t>
              </a:r>
              <a:r>
                <a:rPr lang="en-US" sz="1400" b="1" dirty="0" smtClean="0">
                  <a:solidFill>
                    <a:srgbClr val="000000"/>
                  </a:solidFill>
                </a:rPr>
                <a:t> </a:t>
              </a:r>
              <a:r>
                <a:rPr lang="en-US" sz="1400" b="1" dirty="0">
                  <a:solidFill>
                    <a:srgbClr val="000000"/>
                  </a:solidFill>
                </a:rPr>
                <a:t>gen IA</a:t>
              </a:r>
            </a:p>
          </p:txBody>
        </p:sp>
      </p:grpSp>
      <p:grpSp>
        <p:nvGrpSpPr>
          <p:cNvPr id="7" name="Group 6"/>
          <p:cNvGrpSpPr/>
          <p:nvPr/>
        </p:nvGrpSpPr>
        <p:grpSpPr>
          <a:xfrm>
            <a:off x="2697049" y="4938074"/>
            <a:ext cx="1798751" cy="307777"/>
            <a:chOff x="3551021" y="4959108"/>
            <a:chExt cx="1798751" cy="307777"/>
          </a:xfrm>
        </p:grpSpPr>
        <p:cxnSp>
          <p:nvCxnSpPr>
            <p:cNvPr id="62" name="Straight Arrow Connector 61"/>
            <p:cNvCxnSpPr/>
            <p:nvPr/>
          </p:nvCxnSpPr>
          <p:spPr bwMode="auto">
            <a:xfrm flipV="1">
              <a:off x="3551021" y="5112997"/>
              <a:ext cx="345524" cy="794"/>
            </a:xfrm>
            <a:prstGeom prst="straightConnector1">
              <a:avLst/>
            </a:prstGeom>
            <a:solidFill>
              <a:schemeClr val="accent1"/>
            </a:solidFill>
            <a:ln w="25400" cap="flat" cmpd="sng" algn="ctr">
              <a:solidFill>
                <a:schemeClr val="accent2">
                  <a:lumMod val="50000"/>
                </a:schemeClr>
              </a:solidFill>
              <a:prstDash val="solid"/>
              <a:round/>
              <a:headEnd type="none" w="med" len="med"/>
              <a:tailEnd type="arrow"/>
            </a:ln>
            <a:effectLst/>
          </p:spPr>
        </p:cxnSp>
        <p:sp>
          <p:nvSpPr>
            <p:cNvPr id="82" name="TextBox 81"/>
            <p:cNvSpPr txBox="1"/>
            <p:nvPr/>
          </p:nvSpPr>
          <p:spPr>
            <a:xfrm>
              <a:off x="3932396" y="4959108"/>
              <a:ext cx="1417376"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rPr>
                <a:t>3</a:t>
              </a:r>
              <a:r>
                <a:rPr lang="en-US" sz="1400" b="1" baseline="30000" dirty="0">
                  <a:solidFill>
                    <a:srgbClr val="000000"/>
                  </a:solidFill>
                  <a:latin typeface="Arial" pitchFamily="-72" charset="0"/>
                </a:rPr>
                <a:t>rd</a:t>
              </a:r>
              <a:r>
                <a:rPr lang="en-US" sz="1400" b="1" dirty="0">
                  <a:solidFill>
                    <a:srgbClr val="000000"/>
                  </a:solidFill>
                  <a:latin typeface="Arial" pitchFamily="-72" charset="0"/>
                </a:rPr>
                <a:t> </a:t>
              </a:r>
              <a:r>
                <a:rPr lang="en-US" sz="1400" b="1" dirty="0" smtClean="0">
                  <a:solidFill>
                    <a:srgbClr val="000000"/>
                  </a:solidFill>
                  <a:latin typeface="Arial" pitchFamily="-72" charset="0"/>
                </a:rPr>
                <a:t>gen Lab IA</a:t>
              </a:r>
              <a:endParaRPr lang="en-US" sz="1400" b="1" dirty="0">
                <a:solidFill>
                  <a:srgbClr val="000000"/>
                </a:solidFill>
                <a:latin typeface="Arial" pitchFamily="-72" charset="0"/>
              </a:endParaRPr>
            </a:p>
          </p:txBody>
        </p:sp>
      </p:grpSp>
      <p:grpSp>
        <p:nvGrpSpPr>
          <p:cNvPr id="5" name="Group 4"/>
          <p:cNvGrpSpPr/>
          <p:nvPr/>
        </p:nvGrpSpPr>
        <p:grpSpPr>
          <a:xfrm>
            <a:off x="7671425" y="4936605"/>
            <a:ext cx="1599597" cy="307777"/>
            <a:chOff x="6706203" y="4988581"/>
            <a:chExt cx="1599597" cy="307777"/>
          </a:xfrm>
        </p:grpSpPr>
        <p:cxnSp>
          <p:nvCxnSpPr>
            <p:cNvPr id="68" name="Straight Arrow Connector 67"/>
            <p:cNvCxnSpPr/>
            <p:nvPr/>
          </p:nvCxnSpPr>
          <p:spPr bwMode="auto">
            <a:xfrm>
              <a:off x="6706203" y="5133883"/>
              <a:ext cx="362019" cy="0"/>
            </a:xfrm>
            <a:prstGeom prst="straightConnector1">
              <a:avLst/>
            </a:prstGeom>
            <a:solidFill>
              <a:schemeClr val="accent1"/>
            </a:solidFill>
            <a:ln w="25400" cap="flat" cmpd="sng" algn="ctr">
              <a:solidFill>
                <a:schemeClr val="tx1">
                  <a:lumMod val="60000"/>
                  <a:lumOff val="40000"/>
                </a:schemeClr>
              </a:solidFill>
              <a:prstDash val="solid"/>
              <a:round/>
              <a:headEnd type="none" w="med" len="med"/>
              <a:tailEnd type="arrow"/>
            </a:ln>
            <a:effectLst/>
          </p:spPr>
        </p:cxnSp>
        <p:sp>
          <p:nvSpPr>
            <p:cNvPr id="69" name="TextBox 68"/>
            <p:cNvSpPr txBox="1"/>
            <p:nvPr/>
          </p:nvSpPr>
          <p:spPr>
            <a:xfrm>
              <a:off x="7054023" y="4988581"/>
              <a:ext cx="1251777"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rPr>
                <a:t> </a:t>
              </a:r>
              <a:r>
                <a:rPr lang="en-US" sz="1400" b="1" dirty="0" smtClean="0">
                  <a:solidFill>
                    <a:srgbClr val="000000"/>
                  </a:solidFill>
                </a:rPr>
                <a:t>1</a:t>
              </a:r>
              <a:r>
                <a:rPr lang="en-US" sz="1400" b="1" baseline="30000" dirty="0" smtClean="0">
                  <a:solidFill>
                    <a:srgbClr val="000000"/>
                  </a:solidFill>
                </a:rPr>
                <a:t>st</a:t>
              </a:r>
              <a:r>
                <a:rPr lang="en-US" sz="1400" b="1" dirty="0" smtClean="0">
                  <a:solidFill>
                    <a:srgbClr val="000000"/>
                  </a:solidFill>
                </a:rPr>
                <a:t> gen WB</a:t>
              </a:r>
              <a:endParaRPr lang="en-US" sz="1400" b="1" dirty="0">
                <a:solidFill>
                  <a:srgbClr val="000000"/>
                </a:solidFill>
              </a:endParaRPr>
            </a:p>
          </p:txBody>
        </p:sp>
      </p:grpSp>
      <p:grpSp>
        <p:nvGrpSpPr>
          <p:cNvPr id="12" name="Group 11"/>
          <p:cNvGrpSpPr/>
          <p:nvPr/>
        </p:nvGrpSpPr>
        <p:grpSpPr>
          <a:xfrm>
            <a:off x="4474263" y="4938868"/>
            <a:ext cx="1500106" cy="307777"/>
            <a:chOff x="5264781" y="4979995"/>
            <a:chExt cx="1500106" cy="307777"/>
          </a:xfrm>
        </p:grpSpPr>
        <p:cxnSp>
          <p:nvCxnSpPr>
            <p:cNvPr id="63" name="Straight Arrow Connector 62"/>
            <p:cNvCxnSpPr/>
            <p:nvPr/>
          </p:nvCxnSpPr>
          <p:spPr bwMode="auto">
            <a:xfrm>
              <a:off x="5264781" y="5133883"/>
              <a:ext cx="378467" cy="0"/>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sp>
          <p:nvSpPr>
            <p:cNvPr id="64" name="TextBox 63"/>
            <p:cNvSpPr txBox="1"/>
            <p:nvPr/>
          </p:nvSpPr>
          <p:spPr>
            <a:xfrm>
              <a:off x="5617754" y="4979995"/>
              <a:ext cx="1147133" cy="307777"/>
            </a:xfrm>
            <a:prstGeom prst="rect">
              <a:avLst/>
            </a:prstGeom>
            <a:noFill/>
          </p:spPr>
          <p:txBody>
            <a:bodyPr wrap="square" rtlCol="0">
              <a:spAutoFit/>
            </a:bodyPr>
            <a:lstStyle/>
            <a:p>
              <a:pPr defTabSz="457200" fontAlgn="base">
                <a:spcBef>
                  <a:spcPct val="0"/>
                </a:spcBef>
                <a:spcAft>
                  <a:spcPct val="0"/>
                </a:spcAft>
              </a:pPr>
              <a:r>
                <a:rPr lang="en-US" sz="1400" b="1" dirty="0" smtClean="0">
                  <a:solidFill>
                    <a:srgbClr val="000000"/>
                  </a:solidFill>
                </a:rPr>
                <a:t>2</a:t>
              </a:r>
              <a:r>
                <a:rPr lang="en-US" sz="1400" b="1" baseline="30000" dirty="0" smtClean="0">
                  <a:solidFill>
                    <a:srgbClr val="000000"/>
                  </a:solidFill>
                </a:rPr>
                <a:t>nd</a:t>
              </a:r>
              <a:r>
                <a:rPr lang="en-US" sz="1400" b="1" dirty="0" smtClean="0">
                  <a:solidFill>
                    <a:srgbClr val="000000"/>
                  </a:solidFill>
                </a:rPr>
                <a:t> </a:t>
              </a:r>
              <a:r>
                <a:rPr lang="en-US" sz="1400" b="1" dirty="0">
                  <a:solidFill>
                    <a:srgbClr val="000000"/>
                  </a:solidFill>
                </a:rPr>
                <a:t>gen IA</a:t>
              </a:r>
            </a:p>
          </p:txBody>
        </p:sp>
      </p:grpSp>
      <p:cxnSp>
        <p:nvCxnSpPr>
          <p:cNvPr id="70" name="Straight Arrow Connector 69"/>
          <p:cNvCxnSpPr/>
          <p:nvPr/>
        </p:nvCxnSpPr>
        <p:spPr bwMode="auto">
          <a:xfrm rot="5400000">
            <a:off x="6103087" y="4111632"/>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cxnSp>
        <p:nvCxnSpPr>
          <p:cNvPr id="71" name="Straight Arrow Connector 70"/>
          <p:cNvCxnSpPr/>
          <p:nvPr/>
        </p:nvCxnSpPr>
        <p:spPr bwMode="auto">
          <a:xfrm flipV="1">
            <a:off x="5850414" y="5092758"/>
            <a:ext cx="356489" cy="796"/>
          </a:xfrm>
          <a:prstGeom prst="straightConnector1">
            <a:avLst/>
          </a:prstGeom>
          <a:solidFill>
            <a:schemeClr val="accent1"/>
          </a:solidFill>
          <a:ln w="25400" cap="flat" cmpd="sng" algn="ctr">
            <a:solidFill>
              <a:schemeClr val="bg2">
                <a:lumMod val="50000"/>
              </a:schemeClr>
            </a:solidFill>
            <a:prstDash val="solid"/>
            <a:round/>
            <a:headEnd type="none" w="med" len="med"/>
            <a:tailEnd type="arrow"/>
          </a:ln>
          <a:effectLst/>
        </p:spPr>
      </p:cxnSp>
      <p:sp>
        <p:nvSpPr>
          <p:cNvPr id="72" name="TextBox 71"/>
          <p:cNvSpPr txBox="1"/>
          <p:nvPr/>
        </p:nvSpPr>
        <p:spPr>
          <a:xfrm>
            <a:off x="6242511" y="4939665"/>
            <a:ext cx="1439818" cy="307777"/>
          </a:xfrm>
          <a:prstGeom prst="rect">
            <a:avLst/>
          </a:prstGeom>
          <a:noFill/>
        </p:spPr>
        <p:txBody>
          <a:bodyPr wrap="none" rtlCol="0">
            <a:spAutoFit/>
          </a:bodyPr>
          <a:lstStyle/>
          <a:p>
            <a:pPr defTabSz="457200" fontAlgn="base">
              <a:spcBef>
                <a:spcPct val="0"/>
              </a:spcBef>
              <a:spcAft>
                <a:spcPct val="0"/>
              </a:spcAft>
            </a:pPr>
            <a:r>
              <a:rPr lang="en-US" sz="1400" b="1" dirty="0">
                <a:solidFill>
                  <a:srgbClr val="000000"/>
                </a:solidFill>
                <a:latin typeface="Arial" pitchFamily="-72" charset="0"/>
              </a:rPr>
              <a:t>3</a:t>
            </a:r>
            <a:r>
              <a:rPr lang="en-US" sz="1400" b="1" baseline="30000" dirty="0">
                <a:solidFill>
                  <a:srgbClr val="000000"/>
                </a:solidFill>
                <a:latin typeface="Arial" pitchFamily="-72" charset="0"/>
              </a:rPr>
              <a:t>rd</a:t>
            </a:r>
            <a:r>
              <a:rPr lang="en-US" sz="1400" b="1" dirty="0">
                <a:solidFill>
                  <a:srgbClr val="000000"/>
                </a:solidFill>
                <a:latin typeface="Arial" pitchFamily="-72" charset="0"/>
              </a:rPr>
              <a:t> </a:t>
            </a:r>
            <a:r>
              <a:rPr lang="en-US" sz="1400" b="1" dirty="0" smtClean="0">
                <a:solidFill>
                  <a:srgbClr val="000000"/>
                </a:solidFill>
                <a:latin typeface="Arial" pitchFamily="-72" charset="0"/>
              </a:rPr>
              <a:t>gen POC IA</a:t>
            </a:r>
            <a:endParaRPr lang="en-US" sz="1400" b="1" dirty="0">
              <a:solidFill>
                <a:srgbClr val="000000"/>
              </a:solidFill>
              <a:latin typeface="Arial" pitchFamily="-72" charset="0"/>
            </a:endParaRPr>
          </a:p>
        </p:txBody>
      </p:sp>
      <p:sp>
        <p:nvSpPr>
          <p:cNvPr id="66" name="TextBox 65"/>
          <p:cNvSpPr txBox="1"/>
          <p:nvPr/>
        </p:nvSpPr>
        <p:spPr>
          <a:xfrm rot="3677180">
            <a:off x="5384102" y="2859392"/>
            <a:ext cx="1716817" cy="307777"/>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002060"/>
                </a:solidFill>
                <a:latin typeface="Arial" pitchFamily="-72" charset="0"/>
                <a:cs typeface="Times New Roman" pitchFamily="18" charset="0"/>
              </a:rPr>
              <a:t>DPP HIV1/HIV-2(6</a:t>
            </a:r>
            <a:r>
              <a:rPr lang="en-US" sz="1400" b="1" dirty="0">
                <a:solidFill>
                  <a:srgbClr val="002060"/>
                </a:solidFill>
                <a:latin typeface="Arial" pitchFamily="-72" charset="0"/>
                <a:cs typeface="Times New Roman" pitchFamily="18" charset="0"/>
              </a:rPr>
              <a:t>)</a:t>
            </a:r>
          </a:p>
        </p:txBody>
      </p:sp>
      <p:cxnSp>
        <p:nvCxnSpPr>
          <p:cNvPr id="73" name="Straight Arrow Connector 72"/>
          <p:cNvCxnSpPr/>
          <p:nvPr/>
        </p:nvCxnSpPr>
        <p:spPr bwMode="auto">
          <a:xfrm rot="5400000">
            <a:off x="6301870" y="4086935"/>
            <a:ext cx="533400" cy="1588"/>
          </a:xfrm>
          <a:prstGeom prst="straightConnector1">
            <a:avLst/>
          </a:prstGeom>
          <a:solidFill>
            <a:schemeClr val="accent1"/>
          </a:solidFill>
          <a:ln w="25400" cap="flat" cmpd="sng" algn="ctr">
            <a:solidFill>
              <a:srgbClr val="007A37"/>
            </a:solidFill>
            <a:prstDash val="solid"/>
            <a:round/>
            <a:headEnd type="none" w="med" len="med"/>
            <a:tailEnd type="arrow"/>
          </a:ln>
          <a:effectLst/>
        </p:spPr>
      </p:cxnSp>
    </p:spTree>
    <p:custDataLst>
      <p:tags r:id="rId1"/>
    </p:custDataLst>
    <p:extLst>
      <p:ext uri="{BB962C8B-B14F-4D97-AF65-F5344CB8AC3E}">
        <p14:creationId xmlns:p14="http://schemas.microsoft.com/office/powerpoint/2010/main" val="3905221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HIV Laboratory Tests – CD4 Count</a:t>
            </a:r>
          </a:p>
        </p:txBody>
      </p:sp>
      <p:sp>
        <p:nvSpPr>
          <p:cNvPr id="5" name="Content Placeholder 4"/>
          <p:cNvSpPr>
            <a:spLocks noGrp="1"/>
          </p:cNvSpPr>
          <p:nvPr>
            <p:ph sz="half" idx="1"/>
          </p:nvPr>
        </p:nvSpPr>
        <p:spPr>
          <a:xfrm>
            <a:off x="76200" y="1524000"/>
            <a:ext cx="4724400" cy="4533900"/>
          </a:xfrm>
        </p:spPr>
        <p:txBody>
          <a:bodyPr/>
          <a:lstStyle/>
          <a:p>
            <a:r>
              <a:rPr lang="en-US" dirty="0">
                <a:solidFill>
                  <a:schemeClr val="tx1"/>
                </a:solidFill>
              </a:rPr>
              <a:t>CD4 count –measures state of a person’s immune function</a:t>
            </a:r>
          </a:p>
          <a:p>
            <a:pPr lvl="1"/>
            <a:r>
              <a:rPr lang="en-US" dirty="0">
                <a:solidFill>
                  <a:schemeClr val="tx1"/>
                </a:solidFill>
              </a:rPr>
              <a:t>Adult values are approximately 500-1300</a:t>
            </a:r>
          </a:p>
          <a:p>
            <a:pPr lvl="1"/>
            <a:r>
              <a:rPr lang="en-US" dirty="0">
                <a:solidFill>
                  <a:schemeClr val="tx1"/>
                </a:solidFill>
              </a:rPr>
              <a:t>Used to determine stage of HIV progression</a:t>
            </a:r>
          </a:p>
          <a:p>
            <a:pPr lvl="1"/>
            <a:r>
              <a:rPr lang="en-US" dirty="0">
                <a:solidFill>
                  <a:schemeClr val="tx1"/>
                </a:solidFill>
              </a:rPr>
              <a:t>Determines risk of opportunistic infection</a:t>
            </a:r>
          </a:p>
          <a:p>
            <a:pPr lvl="1"/>
            <a:r>
              <a:rPr lang="en-US" dirty="0">
                <a:solidFill>
                  <a:schemeClr val="tx1"/>
                </a:solidFill>
              </a:rPr>
              <a:t>Guides decisions about antiretroviral therapy (ART)</a:t>
            </a:r>
          </a:p>
          <a:p>
            <a:endParaRPr lang="en-US"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63520" y="2202804"/>
            <a:ext cx="3407959" cy="31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58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HIV Laboratory Tests – Viral Load</a:t>
            </a:r>
          </a:p>
        </p:txBody>
      </p:sp>
      <p:sp>
        <p:nvSpPr>
          <p:cNvPr id="5" name="Content Placeholder 4"/>
          <p:cNvSpPr>
            <a:spLocks noGrp="1"/>
          </p:cNvSpPr>
          <p:nvPr>
            <p:ph idx="1"/>
          </p:nvPr>
        </p:nvSpPr>
        <p:spPr/>
        <p:txBody>
          <a:bodyPr/>
          <a:lstStyle/>
          <a:p>
            <a:pPr>
              <a:buFont typeface="Arial" pitchFamily="34" charset="0"/>
              <a:buChar char="•"/>
            </a:pPr>
            <a:r>
              <a:rPr lang="en-US" dirty="0">
                <a:solidFill>
                  <a:schemeClr val="tx1"/>
                </a:solidFill>
              </a:rPr>
              <a:t>Detects the amount of virus present</a:t>
            </a:r>
          </a:p>
          <a:p>
            <a:pPr lvl="1">
              <a:buFont typeface="Arial" pitchFamily="34" charset="0"/>
              <a:buChar char="•"/>
            </a:pPr>
            <a:r>
              <a:rPr lang="en-US" dirty="0">
                <a:solidFill>
                  <a:schemeClr val="tx1"/>
                </a:solidFill>
              </a:rPr>
              <a:t>High viral loads increase risk for disease progression and HIV transmission </a:t>
            </a:r>
          </a:p>
          <a:p>
            <a:pPr>
              <a:buFont typeface="Arial" pitchFamily="34" charset="0"/>
              <a:buChar char="•"/>
            </a:pPr>
            <a:r>
              <a:rPr lang="en-US" dirty="0">
                <a:solidFill>
                  <a:schemeClr val="tx1"/>
                </a:solidFill>
              </a:rPr>
              <a:t>Guides initiation of therapy</a:t>
            </a:r>
          </a:p>
          <a:p>
            <a:pPr>
              <a:buFont typeface="Arial" pitchFamily="34" charset="0"/>
              <a:buChar char="•"/>
            </a:pPr>
            <a:r>
              <a:rPr lang="en-US" dirty="0">
                <a:solidFill>
                  <a:schemeClr val="tx1"/>
                </a:solidFill>
              </a:rPr>
              <a:t>Monitors effectiveness of ART</a:t>
            </a:r>
          </a:p>
          <a:p>
            <a:pPr lvl="1">
              <a:buFont typeface="Arial" pitchFamily="34" charset="0"/>
              <a:buChar char="•"/>
            </a:pPr>
            <a:r>
              <a:rPr lang="en-US" dirty="0">
                <a:solidFill>
                  <a:schemeClr val="tx1"/>
                </a:solidFill>
              </a:rPr>
              <a:t>Goal of therapy is an undetectable viral load</a:t>
            </a:r>
          </a:p>
          <a:p>
            <a:pPr>
              <a:buFont typeface="Arial" pitchFamily="34" charset="0"/>
              <a:buChar char="•"/>
            </a:pPr>
            <a:r>
              <a:rPr lang="en-US" dirty="0">
                <a:solidFill>
                  <a:schemeClr val="tx1"/>
                </a:solidFill>
              </a:rPr>
              <a:t>Sometimes used during acute infection to detect virus</a:t>
            </a:r>
          </a:p>
          <a:p>
            <a:pPr lvl="0">
              <a:buFont typeface="Arial" pitchFamily="34" charset="0"/>
              <a:buChar char="•"/>
            </a:pPr>
            <a:r>
              <a:rPr lang="en-US" dirty="0">
                <a:solidFill>
                  <a:schemeClr val="tx1"/>
                </a:solidFill>
              </a:rPr>
              <a:t>Measured by HIV-1 RNA PCR </a:t>
            </a:r>
          </a:p>
          <a:p>
            <a:endParaRPr lang="en-US" dirty="0"/>
          </a:p>
        </p:txBody>
      </p:sp>
    </p:spTree>
    <p:extLst>
      <p:ext uri="{BB962C8B-B14F-4D97-AF65-F5344CB8AC3E}">
        <p14:creationId xmlns:p14="http://schemas.microsoft.com/office/powerpoint/2010/main" val="854701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Antiretroviral Therapy</a:t>
            </a:r>
          </a:p>
        </p:txBody>
      </p:sp>
      <p:sp>
        <p:nvSpPr>
          <p:cNvPr id="5" name="Content Placeholder 4"/>
          <p:cNvSpPr>
            <a:spLocks noGrp="1"/>
          </p:cNvSpPr>
          <p:nvPr>
            <p:ph idx="1"/>
          </p:nvPr>
        </p:nvSpPr>
        <p:spPr/>
        <p:txBody>
          <a:bodyPr/>
          <a:lstStyle/>
          <a:p>
            <a:r>
              <a:rPr lang="en-US" dirty="0"/>
              <a:t>Recommended for all HIV-positive people</a:t>
            </a:r>
          </a:p>
          <a:p>
            <a:pPr lvl="1"/>
            <a:r>
              <a:rPr lang="en-US" dirty="0"/>
              <a:t>To prevent disease progression</a:t>
            </a:r>
          </a:p>
          <a:p>
            <a:pPr lvl="1"/>
            <a:r>
              <a:rPr lang="en-US" dirty="0"/>
              <a:t>To prevent transmission of infections</a:t>
            </a:r>
          </a:p>
          <a:p>
            <a:r>
              <a:rPr lang="en-US" dirty="0"/>
              <a:t>Strength of recommendation based on </a:t>
            </a:r>
          </a:p>
          <a:p>
            <a:pPr lvl="1"/>
            <a:r>
              <a:rPr lang="en-US" dirty="0"/>
              <a:t>CD4 count</a:t>
            </a:r>
          </a:p>
          <a:p>
            <a:pPr lvl="1"/>
            <a:r>
              <a:rPr lang="en-US" dirty="0"/>
              <a:t>Transmission risk</a:t>
            </a:r>
          </a:p>
          <a:p>
            <a:pPr marL="274320" lvl="0" indent="-274320">
              <a:buClr>
                <a:srgbClr val="AD0101"/>
              </a:buClr>
              <a:buFont typeface="Arial" pitchFamily="34" charset="0"/>
              <a:buChar char="•"/>
            </a:pPr>
            <a:r>
              <a:rPr lang="en-US" sz="2600" dirty="0"/>
              <a:t>See </a:t>
            </a:r>
            <a:r>
              <a:rPr lang="en-US" sz="2600" i="1" dirty="0"/>
              <a:t>Guidelines for the Use of Antiretroviral Agents in HIV-1 Infected Adults and Adolescents</a:t>
            </a:r>
            <a:r>
              <a:rPr lang="en-US" sz="2600" dirty="0"/>
              <a:t> available at </a:t>
            </a:r>
            <a:r>
              <a:rPr lang="en-US" sz="2600" dirty="0">
                <a:hlinkClick r:id="rId2"/>
              </a:rPr>
              <a:t>http://www.aidsinfo.nih.gov/</a:t>
            </a:r>
            <a:r>
              <a:rPr lang="en-US" sz="2600" dirty="0"/>
              <a:t> for more info</a:t>
            </a:r>
          </a:p>
          <a:p>
            <a:endParaRPr lang="en-US" dirty="0"/>
          </a:p>
        </p:txBody>
      </p:sp>
    </p:spTree>
    <p:extLst>
      <p:ext uri="{BB962C8B-B14F-4D97-AF65-F5344CB8AC3E}">
        <p14:creationId xmlns:p14="http://schemas.microsoft.com/office/powerpoint/2010/main" val="1924195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Confusing</a:t>
            </a:r>
            <a:r>
              <a:rPr lang="en-US" sz="3200" dirty="0">
                <a:solidFill>
                  <a:schemeClr val="hlink"/>
                </a:solidFill>
                <a:latin typeface="Comic Sans MS" pitchFamily="66" charset="0"/>
              </a:rPr>
              <a:t> </a:t>
            </a:r>
            <a:r>
              <a:rPr lang="en-US" dirty="0"/>
              <a:t>terminology?</a:t>
            </a:r>
          </a:p>
        </p:txBody>
      </p:sp>
      <p:sp>
        <p:nvSpPr>
          <p:cNvPr id="5" name="Content Placeholder 4"/>
          <p:cNvSpPr>
            <a:spLocks noGrp="1"/>
          </p:cNvSpPr>
          <p:nvPr>
            <p:ph idx="1"/>
          </p:nvPr>
        </p:nvSpPr>
        <p:spPr/>
        <p:txBody>
          <a:bodyPr/>
          <a:lstStyle/>
          <a:p>
            <a:pPr lvl="0" fontAlgn="auto">
              <a:spcAft>
                <a:spcPts val="0"/>
              </a:spcAft>
              <a:buClr>
                <a:srgbClr val="000000"/>
              </a:buClr>
              <a:buFont typeface="Wingdings" pitchFamily="2" charset="2"/>
              <a:buChar char="§"/>
            </a:pPr>
            <a:r>
              <a:rPr lang="en-US" sz="2800" kern="1200" dirty="0">
                <a:solidFill>
                  <a:srgbClr val="000000"/>
                </a:solidFill>
                <a:latin typeface="Calibri"/>
                <a:ea typeface="+mn-ea"/>
                <a:cs typeface="+mn-cs"/>
              </a:rPr>
              <a:t>ART = </a:t>
            </a:r>
            <a:r>
              <a:rPr lang="en-US" sz="2800" u="sng" kern="1200" dirty="0">
                <a:solidFill>
                  <a:srgbClr val="B20533"/>
                </a:solidFill>
                <a:latin typeface="Calibri"/>
                <a:ea typeface="+mn-ea"/>
                <a:cs typeface="+mn-cs"/>
              </a:rPr>
              <a:t>A</a:t>
            </a:r>
            <a:r>
              <a:rPr lang="en-US" sz="2800" kern="1200" dirty="0">
                <a:solidFill>
                  <a:srgbClr val="000000"/>
                </a:solidFill>
                <a:latin typeface="Calibri"/>
                <a:ea typeface="+mn-ea"/>
                <a:cs typeface="+mn-cs"/>
              </a:rPr>
              <a:t>nti </a:t>
            </a:r>
            <a:r>
              <a:rPr lang="en-US" sz="2800" u="sng" kern="1200" dirty="0">
                <a:solidFill>
                  <a:srgbClr val="B20533"/>
                </a:solidFill>
                <a:latin typeface="Calibri"/>
                <a:ea typeface="+mn-ea"/>
                <a:cs typeface="+mn-cs"/>
              </a:rPr>
              <a:t>R</a:t>
            </a:r>
            <a:r>
              <a:rPr lang="en-US" sz="2800" kern="1200" dirty="0">
                <a:solidFill>
                  <a:srgbClr val="000000"/>
                </a:solidFill>
                <a:latin typeface="Calibri"/>
                <a:ea typeface="+mn-ea"/>
                <a:cs typeface="+mn-cs"/>
              </a:rPr>
              <a:t>etroviral  </a:t>
            </a:r>
            <a:r>
              <a:rPr lang="en-US" sz="2800" u="sng" kern="1200" dirty="0">
                <a:solidFill>
                  <a:srgbClr val="B20533"/>
                </a:solidFill>
                <a:latin typeface="Calibri"/>
                <a:ea typeface="+mn-ea"/>
                <a:cs typeface="+mn-cs"/>
              </a:rPr>
              <a:t>T</a:t>
            </a:r>
            <a:r>
              <a:rPr lang="en-US" sz="2800" kern="1200" dirty="0">
                <a:solidFill>
                  <a:srgbClr val="000000"/>
                </a:solidFill>
                <a:latin typeface="Calibri"/>
                <a:ea typeface="+mn-ea"/>
                <a:cs typeface="+mn-cs"/>
              </a:rPr>
              <a:t>herapy</a:t>
            </a:r>
          </a:p>
          <a:p>
            <a:pPr lvl="0" fontAlgn="auto">
              <a:spcAft>
                <a:spcPts val="0"/>
              </a:spcAft>
              <a:buClr>
                <a:srgbClr val="000000"/>
              </a:buClr>
              <a:buFont typeface="Wingdings" pitchFamily="2" charset="2"/>
              <a:buChar char="§"/>
            </a:pPr>
            <a:r>
              <a:rPr lang="en-US" sz="2800" kern="1200" dirty="0">
                <a:solidFill>
                  <a:srgbClr val="000000"/>
                </a:solidFill>
                <a:latin typeface="Calibri"/>
                <a:ea typeface="+mn-ea"/>
                <a:cs typeface="+mn-cs"/>
              </a:rPr>
              <a:t>ARV = </a:t>
            </a:r>
            <a:r>
              <a:rPr lang="en-US" sz="2800" u="sng" kern="1200" dirty="0">
                <a:solidFill>
                  <a:srgbClr val="B20533"/>
                </a:solidFill>
                <a:latin typeface="Calibri"/>
                <a:ea typeface="+mn-ea"/>
                <a:cs typeface="+mn-cs"/>
              </a:rPr>
              <a:t>A</a:t>
            </a:r>
            <a:r>
              <a:rPr lang="en-US" sz="2800" kern="1200" dirty="0">
                <a:solidFill>
                  <a:srgbClr val="000000"/>
                </a:solidFill>
                <a:latin typeface="Calibri"/>
                <a:ea typeface="+mn-ea"/>
                <a:cs typeface="+mn-cs"/>
              </a:rPr>
              <a:t>nti </a:t>
            </a:r>
            <a:r>
              <a:rPr lang="en-US" sz="2800" u="sng" kern="1200" dirty="0">
                <a:solidFill>
                  <a:srgbClr val="B20533"/>
                </a:solidFill>
                <a:latin typeface="Calibri"/>
                <a:ea typeface="+mn-ea"/>
                <a:cs typeface="+mn-cs"/>
              </a:rPr>
              <a:t>R</a:t>
            </a:r>
            <a:r>
              <a:rPr lang="en-US" sz="2800" kern="1200" dirty="0">
                <a:solidFill>
                  <a:srgbClr val="000000"/>
                </a:solidFill>
                <a:latin typeface="Calibri"/>
                <a:ea typeface="+mn-ea"/>
                <a:cs typeface="+mn-cs"/>
              </a:rPr>
              <a:t>etro </a:t>
            </a:r>
            <a:r>
              <a:rPr lang="en-US" sz="2800" u="sng" kern="1200" dirty="0" err="1">
                <a:solidFill>
                  <a:srgbClr val="B20533"/>
                </a:solidFill>
                <a:latin typeface="Calibri"/>
                <a:ea typeface="+mn-ea"/>
                <a:cs typeface="+mn-cs"/>
              </a:rPr>
              <a:t>V</a:t>
            </a:r>
            <a:r>
              <a:rPr lang="en-US" sz="2800" kern="1200" dirty="0" err="1">
                <a:solidFill>
                  <a:srgbClr val="000000"/>
                </a:solidFill>
                <a:latin typeface="Calibri"/>
                <a:ea typeface="+mn-ea"/>
                <a:cs typeface="+mn-cs"/>
              </a:rPr>
              <a:t>irals</a:t>
            </a:r>
            <a:endParaRPr lang="en-US" sz="2800" kern="1200" dirty="0">
              <a:solidFill>
                <a:srgbClr val="000000"/>
              </a:solidFill>
              <a:latin typeface="Calibri"/>
              <a:ea typeface="+mn-ea"/>
              <a:cs typeface="+mn-cs"/>
            </a:endParaRPr>
          </a:p>
          <a:p>
            <a:pPr lvl="0" fontAlgn="auto">
              <a:spcAft>
                <a:spcPts val="0"/>
              </a:spcAft>
              <a:buClr>
                <a:srgbClr val="000000"/>
              </a:buClr>
              <a:buFont typeface="Wingdings" pitchFamily="2" charset="2"/>
              <a:buChar char="§"/>
            </a:pPr>
            <a:r>
              <a:rPr lang="en-US" sz="2800" kern="1200" dirty="0">
                <a:solidFill>
                  <a:srgbClr val="000000"/>
                </a:solidFill>
                <a:latin typeface="Calibri"/>
                <a:ea typeface="+mn-ea"/>
                <a:cs typeface="+mn-cs"/>
              </a:rPr>
              <a:t>HAART = </a:t>
            </a:r>
            <a:r>
              <a:rPr lang="en-US" sz="2800" u="sng" kern="1200" dirty="0">
                <a:solidFill>
                  <a:srgbClr val="B20533"/>
                </a:solidFill>
                <a:latin typeface="Calibri"/>
                <a:ea typeface="+mn-ea"/>
                <a:cs typeface="+mn-cs"/>
              </a:rPr>
              <a:t>H</a:t>
            </a:r>
            <a:r>
              <a:rPr lang="en-US" sz="2800" kern="1200" dirty="0">
                <a:solidFill>
                  <a:srgbClr val="B20533"/>
                </a:solidFill>
                <a:latin typeface="Calibri"/>
                <a:ea typeface="+mn-ea"/>
                <a:cs typeface="+mn-cs"/>
              </a:rPr>
              <a:t>i</a:t>
            </a:r>
            <a:r>
              <a:rPr lang="en-US" sz="2800" kern="1200" dirty="0">
                <a:solidFill>
                  <a:srgbClr val="000000"/>
                </a:solidFill>
                <a:latin typeface="Calibri"/>
                <a:ea typeface="+mn-ea"/>
                <a:cs typeface="+mn-cs"/>
              </a:rPr>
              <a:t>ghly </a:t>
            </a:r>
            <a:r>
              <a:rPr lang="en-US" sz="2800" u="sng" kern="1200" dirty="0">
                <a:solidFill>
                  <a:srgbClr val="B20533"/>
                </a:solidFill>
                <a:latin typeface="Calibri"/>
                <a:ea typeface="+mn-ea"/>
                <a:cs typeface="+mn-cs"/>
              </a:rPr>
              <a:t>A</a:t>
            </a:r>
            <a:r>
              <a:rPr lang="en-US" sz="2800" kern="1200" dirty="0">
                <a:solidFill>
                  <a:srgbClr val="000000"/>
                </a:solidFill>
                <a:latin typeface="Calibri"/>
                <a:ea typeface="+mn-ea"/>
                <a:cs typeface="+mn-cs"/>
              </a:rPr>
              <a:t>ctive </a:t>
            </a:r>
            <a:r>
              <a:rPr lang="en-US" sz="2800" u="sng" kern="1200" dirty="0">
                <a:solidFill>
                  <a:srgbClr val="B20533"/>
                </a:solidFill>
                <a:latin typeface="Calibri"/>
                <a:ea typeface="+mn-ea"/>
                <a:cs typeface="+mn-cs"/>
              </a:rPr>
              <a:t>A</a:t>
            </a:r>
            <a:r>
              <a:rPr lang="en-US" sz="2800" kern="1200" dirty="0">
                <a:solidFill>
                  <a:srgbClr val="000000"/>
                </a:solidFill>
                <a:latin typeface="Calibri"/>
                <a:ea typeface="+mn-ea"/>
                <a:cs typeface="+mn-cs"/>
              </a:rPr>
              <a:t>nti </a:t>
            </a:r>
            <a:r>
              <a:rPr lang="en-US" sz="2800" u="sng" kern="1200" dirty="0">
                <a:solidFill>
                  <a:srgbClr val="B20533"/>
                </a:solidFill>
                <a:latin typeface="Calibri"/>
                <a:ea typeface="+mn-ea"/>
                <a:cs typeface="+mn-cs"/>
              </a:rPr>
              <a:t>R</a:t>
            </a:r>
            <a:r>
              <a:rPr lang="en-US" sz="2800" kern="1200" dirty="0">
                <a:solidFill>
                  <a:srgbClr val="000000"/>
                </a:solidFill>
                <a:latin typeface="Calibri"/>
                <a:ea typeface="+mn-ea"/>
                <a:cs typeface="+mn-cs"/>
              </a:rPr>
              <a:t>etroviral 			</a:t>
            </a:r>
            <a:r>
              <a:rPr lang="en-US" sz="2800" u="sng" kern="1200" dirty="0">
                <a:solidFill>
                  <a:srgbClr val="B20533"/>
                </a:solidFill>
                <a:latin typeface="Calibri"/>
                <a:ea typeface="+mn-ea"/>
                <a:cs typeface="+mn-cs"/>
              </a:rPr>
              <a:t>T</a:t>
            </a:r>
            <a:r>
              <a:rPr lang="en-US" sz="2800" kern="1200" dirty="0">
                <a:solidFill>
                  <a:srgbClr val="000000"/>
                </a:solidFill>
                <a:latin typeface="Calibri"/>
                <a:ea typeface="+mn-ea"/>
                <a:cs typeface="+mn-cs"/>
              </a:rPr>
              <a:t>herapy</a:t>
            </a:r>
          </a:p>
          <a:p>
            <a:pPr lvl="0" fontAlgn="auto">
              <a:spcAft>
                <a:spcPts val="0"/>
              </a:spcAft>
              <a:buClr>
                <a:srgbClr val="000000"/>
              </a:buClr>
              <a:buFont typeface="Wingdings" pitchFamily="2" charset="2"/>
              <a:buChar char="§"/>
            </a:pPr>
            <a:r>
              <a:rPr lang="en-US" sz="2800" kern="1200" dirty="0">
                <a:solidFill>
                  <a:srgbClr val="000000"/>
                </a:solidFill>
                <a:latin typeface="Calibri"/>
                <a:ea typeface="+mn-ea"/>
                <a:cs typeface="+mn-cs"/>
              </a:rPr>
              <a:t>Triple Therapy = Three </a:t>
            </a:r>
            <a:r>
              <a:rPr lang="en-US" sz="2800" kern="1200" dirty="0" err="1">
                <a:solidFill>
                  <a:srgbClr val="000000"/>
                </a:solidFill>
                <a:latin typeface="Calibri"/>
                <a:ea typeface="+mn-ea"/>
                <a:cs typeface="+mn-cs"/>
              </a:rPr>
              <a:t>Antiretrovirals</a:t>
            </a:r>
            <a:endParaRPr lang="en-US" sz="2800" kern="1200" dirty="0">
              <a:solidFill>
                <a:srgbClr val="000000"/>
              </a:solidFill>
              <a:latin typeface="Calibri"/>
              <a:ea typeface="+mn-ea"/>
              <a:cs typeface="+mn-cs"/>
            </a:endParaRPr>
          </a:p>
          <a:p>
            <a:pPr lvl="0" fontAlgn="auto">
              <a:spcAft>
                <a:spcPts val="0"/>
              </a:spcAft>
              <a:buClr>
                <a:srgbClr val="000000"/>
              </a:buClr>
              <a:buFont typeface="Wingdings" pitchFamily="2" charset="2"/>
              <a:buChar char="§"/>
            </a:pPr>
            <a:r>
              <a:rPr lang="en-US" sz="2800" kern="1200" dirty="0">
                <a:solidFill>
                  <a:srgbClr val="000000"/>
                </a:solidFill>
                <a:latin typeface="Calibri"/>
                <a:ea typeface="+mn-ea"/>
                <a:cs typeface="+mn-cs"/>
              </a:rPr>
              <a:t>“The Cocktail”</a:t>
            </a:r>
          </a:p>
          <a:p>
            <a:endParaRPr lang="en-US" dirty="0"/>
          </a:p>
        </p:txBody>
      </p:sp>
    </p:spTree>
    <p:extLst>
      <p:ext uri="{BB962C8B-B14F-4D97-AF65-F5344CB8AC3E}">
        <p14:creationId xmlns:p14="http://schemas.microsoft.com/office/powerpoint/2010/main" val="905547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Basic Facts about ARVs</a:t>
            </a:r>
            <a:endParaRPr lang="en-US" dirty="0"/>
          </a:p>
        </p:txBody>
      </p:sp>
      <p:sp>
        <p:nvSpPr>
          <p:cNvPr id="5" name="Content Placeholder 4"/>
          <p:cNvSpPr>
            <a:spLocks noGrp="1"/>
          </p:cNvSpPr>
          <p:nvPr>
            <p:ph sz="half" idx="1"/>
          </p:nvPr>
        </p:nvSpPr>
        <p:spPr/>
        <p:txBody>
          <a:bodyPr/>
          <a:lstStyle/>
          <a:p>
            <a:pPr>
              <a:lnSpc>
                <a:spcPct val="90000"/>
              </a:lnSpc>
              <a:buFont typeface="Arial" pitchFamily="34" charset="0"/>
              <a:buChar char="•"/>
            </a:pPr>
            <a:r>
              <a:rPr lang="en-GB" sz="2600" dirty="0">
                <a:solidFill>
                  <a:schemeClr val="tx1"/>
                </a:solidFill>
              </a:rPr>
              <a:t>ARVs are divided into classes, e</a:t>
            </a:r>
            <a:r>
              <a:rPr lang="en-US" sz="2600" dirty="0">
                <a:solidFill>
                  <a:schemeClr val="tx1"/>
                </a:solidFill>
              </a:rPr>
              <a:t>ach of which attacks HIV in a different way.</a:t>
            </a:r>
          </a:p>
          <a:p>
            <a:pPr>
              <a:lnSpc>
                <a:spcPct val="90000"/>
              </a:lnSpc>
              <a:buFont typeface="Arial" pitchFamily="34" charset="0"/>
              <a:buChar char="•"/>
            </a:pPr>
            <a:r>
              <a:rPr lang="en-US" sz="2600" dirty="0">
                <a:solidFill>
                  <a:schemeClr val="tx1"/>
                </a:solidFill>
              </a:rPr>
              <a:t>New classes becoming available through clinical trials.</a:t>
            </a:r>
          </a:p>
          <a:p>
            <a:endParaRPr lang="en-US" dirty="0"/>
          </a:p>
        </p:txBody>
      </p:sp>
      <p:sp>
        <p:nvSpPr>
          <p:cNvPr id="6" name="Content Placeholder 5"/>
          <p:cNvSpPr>
            <a:spLocks noGrp="1"/>
          </p:cNvSpPr>
          <p:nvPr>
            <p:ph sz="half" idx="2"/>
          </p:nvPr>
        </p:nvSpPr>
        <p:spPr>
          <a:xfrm>
            <a:off x="4648200" y="1371600"/>
            <a:ext cx="4343400" cy="4533900"/>
          </a:xfrm>
        </p:spPr>
        <p:txBody>
          <a:bodyPr/>
          <a:lstStyle/>
          <a:p>
            <a:pPr>
              <a:lnSpc>
                <a:spcPct val="90000"/>
              </a:lnSpc>
            </a:pPr>
            <a:r>
              <a:rPr lang="en-GB" sz="2600" dirty="0">
                <a:solidFill>
                  <a:schemeClr val="tx1"/>
                </a:solidFill>
              </a:rPr>
              <a:t>Always use 3 or more different ARV medications for therapy.</a:t>
            </a:r>
          </a:p>
          <a:p>
            <a:pPr>
              <a:lnSpc>
                <a:spcPct val="90000"/>
              </a:lnSpc>
            </a:pPr>
            <a:r>
              <a:rPr lang="en-GB" sz="2600" dirty="0">
                <a:solidFill>
                  <a:schemeClr val="tx1"/>
                </a:solidFill>
              </a:rPr>
              <a:t>Regimen should be selected by an experienced HCW. </a:t>
            </a:r>
          </a:p>
          <a:p>
            <a:pPr>
              <a:lnSpc>
                <a:spcPct val="90000"/>
              </a:lnSpc>
            </a:pPr>
            <a:r>
              <a:rPr lang="en-GB" sz="2600" dirty="0">
                <a:solidFill>
                  <a:schemeClr val="tx1"/>
                </a:solidFill>
              </a:rPr>
              <a:t>Other medications interact with ARVs.</a:t>
            </a:r>
            <a:endParaRPr lang="en-US" sz="2600" dirty="0">
              <a:solidFill>
                <a:schemeClr val="tx1"/>
              </a:solidFill>
            </a:endParaRPr>
          </a:p>
          <a:p>
            <a:endParaRPr lang="en-US" dirty="0"/>
          </a:p>
        </p:txBody>
      </p:sp>
      <p:pic>
        <p:nvPicPr>
          <p:cNvPr id="7" name="Picture 4" descr="20021017_dr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745376"/>
            <a:ext cx="3124200" cy="178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154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HIV 101: The Basics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76231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as a Chronic Disease</a:t>
            </a:r>
          </a:p>
        </p:txBody>
      </p:sp>
      <p:sp>
        <p:nvSpPr>
          <p:cNvPr id="3" name="Content Placeholder 2"/>
          <p:cNvSpPr>
            <a:spLocks noGrp="1"/>
          </p:cNvSpPr>
          <p:nvPr>
            <p:ph sz="half" idx="1"/>
          </p:nvPr>
        </p:nvSpPr>
        <p:spPr>
          <a:xfrm>
            <a:off x="457200" y="1524000"/>
            <a:ext cx="7543800" cy="4533900"/>
          </a:xfrm>
        </p:spPr>
        <p:txBody>
          <a:bodyPr/>
          <a:lstStyle/>
          <a:p>
            <a:pPr>
              <a:lnSpc>
                <a:spcPct val="90000"/>
              </a:lnSpc>
              <a:buNone/>
            </a:pPr>
            <a:endParaRPr lang="en-US" dirty="0">
              <a:solidFill>
                <a:schemeClr val="accent2"/>
              </a:solidFill>
              <a:latin typeface="Comic Sans MS" pitchFamily="66" charset="0"/>
            </a:endParaRPr>
          </a:p>
          <a:p>
            <a:pPr algn="ctr">
              <a:lnSpc>
                <a:spcPct val="90000"/>
              </a:lnSpc>
              <a:buNone/>
            </a:pPr>
            <a:r>
              <a:rPr lang="en-US" dirty="0">
                <a:solidFill>
                  <a:schemeClr val="tx1"/>
                </a:solidFill>
              </a:rPr>
              <a:t>ARVs change HIV from a terminal (fatal) disease to a “chronic disease”</a:t>
            </a:r>
          </a:p>
          <a:p>
            <a:pPr>
              <a:lnSpc>
                <a:spcPct val="90000"/>
              </a:lnSpc>
              <a:buNone/>
            </a:pPr>
            <a:endParaRPr lang="en-US" dirty="0">
              <a:solidFill>
                <a:schemeClr val="tx1"/>
              </a:solidFill>
            </a:endParaRPr>
          </a:p>
          <a:p>
            <a:pPr>
              <a:lnSpc>
                <a:spcPct val="90000"/>
              </a:lnSpc>
              <a:buNone/>
            </a:pPr>
            <a:r>
              <a:rPr lang="en-US" dirty="0">
                <a:solidFill>
                  <a:schemeClr val="tx1"/>
                </a:solidFill>
              </a:rPr>
              <a:t>Examples of chronic diseases:</a:t>
            </a:r>
          </a:p>
          <a:p>
            <a:pPr lvl="1">
              <a:lnSpc>
                <a:spcPct val="90000"/>
              </a:lnSpc>
              <a:buClr>
                <a:schemeClr val="tx1"/>
              </a:buClr>
            </a:pPr>
            <a:r>
              <a:rPr lang="en-US" sz="2500" dirty="0">
                <a:solidFill>
                  <a:schemeClr val="tx1"/>
                </a:solidFill>
              </a:rPr>
              <a:t>Diabetes</a:t>
            </a:r>
          </a:p>
          <a:p>
            <a:pPr lvl="1">
              <a:lnSpc>
                <a:spcPct val="90000"/>
              </a:lnSpc>
              <a:buClr>
                <a:schemeClr val="tx1"/>
              </a:buClr>
            </a:pPr>
            <a:r>
              <a:rPr lang="en-US" sz="2500" dirty="0">
                <a:solidFill>
                  <a:schemeClr val="tx1"/>
                </a:solidFill>
              </a:rPr>
              <a:t>High blood pressure</a:t>
            </a:r>
          </a:p>
          <a:p>
            <a:pPr lvl="1">
              <a:lnSpc>
                <a:spcPct val="90000"/>
              </a:lnSpc>
              <a:buClr>
                <a:schemeClr val="tx1"/>
              </a:buClr>
            </a:pPr>
            <a:r>
              <a:rPr lang="en-US" sz="2500" dirty="0">
                <a:solidFill>
                  <a:schemeClr val="tx1"/>
                </a:solidFill>
              </a:rPr>
              <a:t>Asthma</a:t>
            </a:r>
          </a:p>
          <a:p>
            <a:pPr lvl="1">
              <a:lnSpc>
                <a:spcPct val="90000"/>
              </a:lnSpc>
              <a:buClr>
                <a:schemeClr val="tx1"/>
              </a:buClr>
            </a:pPr>
            <a:r>
              <a:rPr lang="en-US" sz="2500" dirty="0">
                <a:solidFill>
                  <a:schemeClr val="tx1"/>
                </a:solidFill>
              </a:rPr>
              <a:t>Schizophrenia</a:t>
            </a:r>
            <a:endParaRPr lang="en-GB" sz="2500" dirty="0">
              <a:solidFill>
                <a:schemeClr val="tx1"/>
              </a:solidFill>
            </a:endParaRPr>
          </a:p>
          <a:p>
            <a:endParaRPr lang="en-US" dirty="0"/>
          </a:p>
        </p:txBody>
      </p:sp>
      <p:pic>
        <p:nvPicPr>
          <p:cNvPr id="5" name="Picture 4" descr="bd2009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657600"/>
            <a:ext cx="23622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219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of ARV Therapy</a:t>
            </a:r>
            <a:endParaRPr lang="en-US" dirty="0"/>
          </a:p>
        </p:txBody>
      </p:sp>
      <p:sp>
        <p:nvSpPr>
          <p:cNvPr id="4" name="Content Placeholder 3"/>
          <p:cNvSpPr>
            <a:spLocks noGrp="1"/>
          </p:cNvSpPr>
          <p:nvPr>
            <p:ph sz="half" idx="1"/>
          </p:nvPr>
        </p:nvSpPr>
        <p:spPr>
          <a:xfrm>
            <a:off x="152400" y="1524000"/>
            <a:ext cx="7772400" cy="2133600"/>
          </a:xfrm>
        </p:spPr>
        <p:txBody>
          <a:bodyPr/>
          <a:lstStyle/>
          <a:p>
            <a:pPr>
              <a:spcBef>
                <a:spcPct val="40000"/>
              </a:spcBef>
            </a:pPr>
            <a:r>
              <a:rPr lang="en-GB" sz="2400" dirty="0">
                <a:solidFill>
                  <a:schemeClr val="tx1"/>
                </a:solidFill>
              </a:rPr>
              <a:t>Improved patient health</a:t>
            </a:r>
          </a:p>
          <a:p>
            <a:pPr>
              <a:spcBef>
                <a:spcPct val="10000"/>
              </a:spcBef>
            </a:pPr>
            <a:r>
              <a:rPr lang="en-GB" sz="2400" dirty="0">
                <a:solidFill>
                  <a:schemeClr val="tx1"/>
                </a:solidFill>
              </a:rPr>
              <a:t>Reduced illness </a:t>
            </a:r>
          </a:p>
          <a:p>
            <a:pPr>
              <a:spcBef>
                <a:spcPct val="10000"/>
              </a:spcBef>
            </a:pPr>
            <a:r>
              <a:rPr lang="en-GB" sz="2400" dirty="0">
                <a:solidFill>
                  <a:schemeClr val="tx1"/>
                </a:solidFill>
              </a:rPr>
              <a:t>Reduced hospitalisations</a:t>
            </a:r>
          </a:p>
          <a:p>
            <a:pPr>
              <a:spcBef>
                <a:spcPct val="10000"/>
              </a:spcBef>
            </a:pPr>
            <a:r>
              <a:rPr lang="en-GB" sz="2400" dirty="0">
                <a:solidFill>
                  <a:schemeClr val="tx1"/>
                </a:solidFill>
              </a:rPr>
              <a:t>Fewer deaths from AIDS</a:t>
            </a:r>
          </a:p>
          <a:p>
            <a:endParaRPr lang="en-US" dirty="0"/>
          </a:p>
        </p:txBody>
      </p:sp>
      <p:graphicFrame>
        <p:nvGraphicFramePr>
          <p:cNvPr id="6" name="Content Placeholder 5"/>
          <p:cNvGraphicFramePr>
            <a:graphicFrameLocks noGrp="1" noChangeAspect="1"/>
          </p:cNvGraphicFramePr>
          <p:nvPr>
            <p:ph sz="half" idx="2"/>
            <p:extLst>
              <p:ext uri="{D42A27DB-BD31-4B8C-83A1-F6EECF244321}">
                <p14:modId xmlns:p14="http://schemas.microsoft.com/office/powerpoint/2010/main" val="3020525913"/>
              </p:ext>
            </p:extLst>
          </p:nvPr>
        </p:nvGraphicFramePr>
        <p:xfrm>
          <a:off x="2667000" y="3352800"/>
          <a:ext cx="4660017" cy="2819400"/>
        </p:xfrm>
        <a:graphic>
          <a:graphicData uri="http://schemas.openxmlformats.org/presentationml/2006/ole">
            <mc:AlternateContent xmlns:mc="http://schemas.openxmlformats.org/markup-compatibility/2006">
              <mc:Choice xmlns:v="urn:schemas-microsoft-com:vml" Requires="v">
                <p:oleObj spid="_x0000_s23585" name="VISIO" r:id="rId3" imgW="6051251" imgH="3264991" progId="Visio.Drawing.6">
                  <p:embed/>
                </p:oleObj>
              </mc:Choice>
              <mc:Fallback>
                <p:oleObj name="VISIO" r:id="rId3" imgW="6051251" imgH="3264991" progId="Visio.Drawing.6">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352800"/>
                        <a:ext cx="4660017" cy="2819400"/>
                      </a:xfrm>
                      <a:prstGeom prst="rect">
                        <a:avLst/>
                      </a:prstGeom>
                      <a:solidFill>
                        <a:srgbClr val="D7E4D6"/>
                      </a:solidFill>
                      <a:ln w="9525">
                        <a:solidFill>
                          <a:schemeClr val="hlink"/>
                        </a:solidFill>
                        <a:miter lim="800000"/>
                        <a:headEnd/>
                        <a:tailEnd/>
                      </a:ln>
                      <a:effectLst/>
                    </p:spPr>
                  </p:pic>
                </p:oleObj>
              </mc:Fallback>
            </mc:AlternateContent>
          </a:graphicData>
        </a:graphic>
      </p:graphicFrame>
    </p:spTree>
    <p:extLst>
      <p:ext uri="{BB962C8B-B14F-4D97-AF65-F5344CB8AC3E}">
        <p14:creationId xmlns:p14="http://schemas.microsoft.com/office/powerpoint/2010/main" val="2362707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Goals of Treatment</a:t>
            </a:r>
            <a:endParaRPr lang="en-US" dirty="0"/>
          </a:p>
        </p:txBody>
      </p:sp>
      <p:sp>
        <p:nvSpPr>
          <p:cNvPr id="3" name="Content Placeholder 2"/>
          <p:cNvSpPr>
            <a:spLocks noGrp="1"/>
          </p:cNvSpPr>
          <p:nvPr>
            <p:ph idx="1"/>
          </p:nvPr>
        </p:nvSpPr>
        <p:spPr/>
        <p:txBody>
          <a:bodyPr/>
          <a:lstStyle/>
          <a:p>
            <a:r>
              <a:rPr lang="en-US" sz="2400" dirty="0">
                <a:solidFill>
                  <a:schemeClr val="tx1"/>
                </a:solidFill>
              </a:rPr>
              <a:t>Improve quality of life</a:t>
            </a:r>
          </a:p>
          <a:p>
            <a:r>
              <a:rPr lang="en-US" sz="2400" dirty="0">
                <a:solidFill>
                  <a:schemeClr val="tx1"/>
                </a:solidFill>
              </a:rPr>
              <a:t>Reduce HIV-related morbidity and mortality </a:t>
            </a:r>
          </a:p>
          <a:p>
            <a:r>
              <a:rPr lang="en-US" sz="2400" dirty="0">
                <a:solidFill>
                  <a:schemeClr val="tx1"/>
                </a:solidFill>
              </a:rPr>
              <a:t>Restore and/or preserve immunologic function</a:t>
            </a:r>
          </a:p>
          <a:p>
            <a:r>
              <a:rPr lang="en-US" sz="2400" dirty="0">
                <a:solidFill>
                  <a:schemeClr val="tx1"/>
                </a:solidFill>
              </a:rPr>
              <a:t>Maximally and durably suppress HIV viral load</a:t>
            </a:r>
          </a:p>
          <a:p>
            <a:r>
              <a:rPr lang="en-US" sz="2400" dirty="0">
                <a:solidFill>
                  <a:schemeClr val="tx1"/>
                </a:solidFill>
              </a:rPr>
              <a:t>Prevent HIV transmission</a:t>
            </a:r>
          </a:p>
          <a:p>
            <a:pPr marL="0" indent="0">
              <a:buNone/>
            </a:pPr>
            <a:endParaRPr lang="en-US" dirty="0"/>
          </a:p>
        </p:txBody>
      </p:sp>
    </p:spTree>
    <p:extLst>
      <p:ext uri="{BB962C8B-B14F-4D97-AF65-F5344CB8AC3E}">
        <p14:creationId xmlns:p14="http://schemas.microsoft.com/office/powerpoint/2010/main" val="3630003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lstStyle/>
          <a:p>
            <a:pPr eaLnBrk="1" hangingPunct="1"/>
            <a:r>
              <a:rPr lang="en-US" dirty="0" smtClean="0">
                <a:latin typeface="Arial" charset="0"/>
              </a:rPr>
              <a:t>Occupational Exposure to HIV, HCV, HBV</a:t>
            </a:r>
            <a:endParaRPr lang="en-US" dirty="0">
              <a:latin typeface="Arial" charset="0"/>
            </a:endParaRPr>
          </a:p>
        </p:txBody>
      </p:sp>
      <p:sp>
        <p:nvSpPr>
          <p:cNvPr id="13314" name="Rectangle 3"/>
          <p:cNvSpPr>
            <a:spLocks noGrp="1" noChangeArrowheads="1"/>
          </p:cNvSpPr>
          <p:nvPr>
            <p:ph type="subTitle" idx="1"/>
          </p:nvPr>
        </p:nvSpPr>
        <p:spPr/>
        <p:txBody>
          <a:bodyPr/>
          <a:lstStyle/>
          <a:p>
            <a:pPr eaLnBrk="1" hangingPunct="1"/>
            <a:r>
              <a:rPr lang="en-US" dirty="0" smtClean="0">
                <a:latin typeface="Arial" charset="0"/>
              </a:rPr>
              <a:t>Joanne Phillips, RN, MS</a:t>
            </a:r>
          </a:p>
          <a:p>
            <a:pPr eaLnBrk="1" hangingPunct="1"/>
            <a:endParaRPr lang="en-US" dirty="0">
              <a:latin typeface="Arial" charset="0"/>
            </a:endParaRPr>
          </a:p>
          <a:p>
            <a:pPr eaLnBrk="1" hangingPunct="1"/>
            <a:endParaRPr lang="en-US" dirty="0" smtClean="0">
              <a:latin typeface="Arial" charset="0"/>
            </a:endParaRPr>
          </a:p>
          <a:p>
            <a:pPr eaLnBrk="1" hangingPunct="1"/>
            <a:r>
              <a:rPr lang="en-US" dirty="0" smtClean="0">
                <a:latin typeface="Arial" charset="0"/>
              </a:rPr>
              <a:t>Adapted from content by </a:t>
            </a:r>
            <a:r>
              <a:rPr lang="en-US" dirty="0" err="1" smtClean="0">
                <a:latin typeface="Arial" charset="0"/>
              </a:rPr>
              <a:t>Sindy</a:t>
            </a:r>
            <a:r>
              <a:rPr lang="en-US" dirty="0" smtClean="0">
                <a:latin typeface="Arial" charset="0"/>
              </a:rPr>
              <a:t> Paul, MD, MPH, FACPM</a:t>
            </a:r>
            <a:endParaRPr lang="en-US" dirty="0">
              <a:latin typeface="Arial" charset="0"/>
            </a:endParaRPr>
          </a:p>
        </p:txBody>
      </p:sp>
    </p:spTree>
    <p:extLst>
      <p:ext uri="{BB962C8B-B14F-4D97-AF65-F5344CB8AC3E}">
        <p14:creationId xmlns:p14="http://schemas.microsoft.com/office/powerpoint/2010/main" val="394973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Identify the modes of occupational HIV transmission that occur in health care workers.</a:t>
            </a:r>
          </a:p>
          <a:p>
            <a:r>
              <a:rPr lang="en-US" dirty="0" smtClean="0"/>
              <a:t>Review federal and state governmental agency requirements for  management of occupational exposure to HIV and recommendations for </a:t>
            </a:r>
            <a:r>
              <a:rPr lang="en-US" dirty="0" err="1" smtClean="0"/>
              <a:t>postexposure</a:t>
            </a:r>
            <a:r>
              <a:rPr lang="en-US" dirty="0" smtClean="0"/>
              <a:t> prophylaxis.</a:t>
            </a:r>
            <a:endParaRPr lang="en-US" dirty="0"/>
          </a:p>
        </p:txBody>
      </p:sp>
      <p:pic>
        <p:nvPicPr>
          <p:cNvPr id="1026" name="Picture 2" descr="C:\Documents and Settings\phillijm\Local Settings\Temporary Internet Files\Content.IE5\UQ9JQR5P\MC9003676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3177" y="3608174"/>
            <a:ext cx="2152998" cy="243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54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lIns="90488" tIns="44450" rIns="90488" bIns="44450" anchorCtr="0"/>
          <a:lstStyle/>
          <a:p>
            <a:pPr>
              <a:lnSpc>
                <a:spcPct val="90000"/>
              </a:lnSpc>
            </a:pPr>
            <a:r>
              <a:rPr lang="en-US" sz="3200" dirty="0"/>
              <a:t>Important Blood-Borne Pathogens</a:t>
            </a:r>
          </a:p>
        </p:txBody>
      </p:sp>
      <p:sp>
        <p:nvSpPr>
          <p:cNvPr id="90115" name="Rectangle 3"/>
          <p:cNvSpPr>
            <a:spLocks noGrp="1" noChangeArrowheads="1"/>
          </p:cNvSpPr>
          <p:nvPr>
            <p:ph type="body" idx="1"/>
          </p:nvPr>
        </p:nvSpPr>
        <p:spPr>
          <a:xfrm>
            <a:off x="457200" y="1901825"/>
            <a:ext cx="8229600" cy="2790825"/>
          </a:xfrm>
          <a:noFill/>
          <a:ln/>
        </p:spPr>
        <p:txBody>
          <a:bodyPr lIns="90488" tIns="44450" rIns="90488" bIns="44450"/>
          <a:lstStyle/>
          <a:p>
            <a:pPr lvl="1">
              <a:lnSpc>
                <a:spcPct val="110000"/>
              </a:lnSpc>
            </a:pPr>
            <a:r>
              <a:rPr lang="en-US" sz="4000"/>
              <a:t>Human immunodeficiency virus (HIV)</a:t>
            </a:r>
          </a:p>
          <a:p>
            <a:pPr lvl="1">
              <a:lnSpc>
                <a:spcPct val="110000"/>
              </a:lnSpc>
              <a:spcBef>
                <a:spcPct val="0"/>
              </a:spcBef>
              <a:spcAft>
                <a:spcPct val="20000"/>
              </a:spcAft>
            </a:pPr>
            <a:r>
              <a:rPr lang="en-US" sz="4000"/>
              <a:t>Hepatitis B virus (HBV)</a:t>
            </a:r>
          </a:p>
          <a:p>
            <a:pPr lvl="1">
              <a:lnSpc>
                <a:spcPct val="110000"/>
              </a:lnSpc>
              <a:spcBef>
                <a:spcPct val="0"/>
              </a:spcBef>
              <a:spcAft>
                <a:spcPct val="20000"/>
              </a:spcAft>
            </a:pPr>
            <a:r>
              <a:rPr lang="en-US" sz="4000"/>
              <a:t>Hepatitis C virus (HCV)	</a:t>
            </a:r>
          </a:p>
        </p:txBody>
      </p:sp>
      <p:sp>
        <p:nvSpPr>
          <p:cNvPr id="90116" name="Rectangle 4"/>
          <p:cNvSpPr>
            <a:spLocks noChangeArrowheads="1"/>
          </p:cNvSpPr>
          <p:nvPr/>
        </p:nvSpPr>
        <p:spPr bwMode="auto">
          <a:xfrm>
            <a:off x="6299200" y="5943600"/>
            <a:ext cx="2573338" cy="381000"/>
          </a:xfrm>
          <a:prstGeom prst="rect">
            <a:avLst/>
          </a:prstGeom>
          <a:noFill/>
          <a:ln w="12700">
            <a:noFill/>
            <a:miter lim="800000"/>
            <a:headEnd/>
            <a:tailEnd/>
          </a:ln>
          <a:effectLst/>
        </p:spPr>
        <p:txBody>
          <a:bodyPr/>
          <a:lstStyle/>
          <a:p>
            <a:pPr algn="r" eaLnBrk="0" fontAlgn="base" hangingPunct="0">
              <a:spcBef>
                <a:spcPct val="0"/>
              </a:spcBef>
              <a:spcAft>
                <a:spcPct val="0"/>
              </a:spcAft>
            </a:pPr>
            <a:r>
              <a:rPr lang="en-US" sz="1200">
                <a:solidFill>
                  <a:srgbClr val="009999"/>
                </a:solidFill>
                <a:latin typeface="Times New Roman" pitchFamily="18" charset="0"/>
              </a:rPr>
              <a:t>T</a:t>
            </a:r>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9938159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Worker Definition</a:t>
            </a:r>
            <a:endParaRPr lang="en-US" dirty="0"/>
          </a:p>
        </p:txBody>
      </p:sp>
      <p:sp>
        <p:nvSpPr>
          <p:cNvPr id="3" name="Content Placeholder 2"/>
          <p:cNvSpPr>
            <a:spLocks noGrp="1"/>
          </p:cNvSpPr>
          <p:nvPr>
            <p:ph idx="1"/>
          </p:nvPr>
        </p:nvSpPr>
        <p:spPr/>
        <p:txBody>
          <a:bodyPr/>
          <a:lstStyle/>
          <a:p>
            <a:r>
              <a:rPr lang="en-US" dirty="0" smtClean="0"/>
              <a:t>“All paid and unpaid persons working in healthcare settings who have the potential for exposure to infectious materials including body substances, contaminated medical supplies and equipment, and contaminated environmental surfaces”</a:t>
            </a:r>
          </a:p>
          <a:p>
            <a:endParaRPr lang="en-US" dirty="0"/>
          </a:p>
        </p:txBody>
      </p:sp>
      <p:pic>
        <p:nvPicPr>
          <p:cNvPr id="1026" name="Picture 2" descr="C:\Documents and Settings\phillijm\Local Settings\Temporary Internet Files\Content.IE5\TV0VQJY5\MP900422773[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81654" y="29718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74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09650" y="1800225"/>
            <a:ext cx="7772400" cy="1905000"/>
          </a:xfrm>
          <a:noFill/>
          <a:ln/>
        </p:spPr>
        <p:txBody>
          <a:bodyPr lIns="90488" tIns="44450" rIns="90488" bIns="44450" anchor="ctr" anchorCtr="0"/>
          <a:lstStyle/>
          <a:p>
            <a:r>
              <a:rPr lang="en-US" sz="4400" dirty="0"/>
              <a:t>Governmental </a:t>
            </a:r>
            <a:r>
              <a:rPr lang="en-US" sz="4400" dirty="0" smtClean="0"/>
              <a:t>Requirements </a:t>
            </a:r>
            <a:endParaRPr lang="en-US" sz="4400" dirty="0"/>
          </a:p>
        </p:txBody>
      </p:sp>
      <p:sp>
        <p:nvSpPr>
          <p:cNvPr id="51203" name="Rectangle 3"/>
          <p:cNvSpPr>
            <a:spLocks noGrp="1" noChangeArrowheads="1"/>
          </p:cNvSpPr>
          <p:nvPr>
            <p:ph type="subTitle" idx="1"/>
          </p:nvPr>
        </p:nvSpPr>
        <p:spPr>
          <a:xfrm>
            <a:off x="762000" y="3390900"/>
            <a:ext cx="7543800" cy="3028950"/>
          </a:xfrm>
          <a:noFill/>
          <a:ln/>
        </p:spPr>
        <p:txBody>
          <a:bodyPr lIns="90488" tIns="44450" rIns="90488" bIns="44450"/>
          <a:lstStyle/>
          <a:p>
            <a:r>
              <a:rPr lang="en-US" b="1" dirty="0"/>
              <a:t>OSHA 1990</a:t>
            </a:r>
          </a:p>
          <a:p>
            <a:r>
              <a:rPr lang="en-US" b="1" dirty="0"/>
              <a:t>OSHA Revisions Nov. 1999</a:t>
            </a:r>
          </a:p>
          <a:p>
            <a:r>
              <a:rPr lang="en-US" b="1" dirty="0"/>
              <a:t>NEW JERSEY – “Safety Needle Law”   	– Jan. 2000</a:t>
            </a:r>
          </a:p>
          <a:p>
            <a:r>
              <a:rPr lang="en-US" b="1" dirty="0"/>
              <a:t>H.R. 5178 – “The </a:t>
            </a:r>
            <a:r>
              <a:rPr lang="en-US" b="1" dirty="0" err="1"/>
              <a:t>Needlestick</a:t>
            </a:r>
            <a:r>
              <a:rPr lang="en-US" b="1" dirty="0"/>
              <a:t> Safety and Prevention Act”- Nov. 2000</a:t>
            </a:r>
          </a:p>
        </p:txBody>
      </p:sp>
    </p:spTree>
    <p:extLst>
      <p:ext uri="{BB962C8B-B14F-4D97-AF65-F5344CB8AC3E}">
        <p14:creationId xmlns:p14="http://schemas.microsoft.com/office/powerpoint/2010/main" val="337743890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noFill/>
          <a:ln/>
        </p:spPr>
        <p:txBody>
          <a:bodyPr lIns="90488" tIns="44450" rIns="90488" bIns="44450" anchorCtr="0"/>
          <a:lstStyle/>
          <a:p>
            <a:r>
              <a:rPr lang="en-US"/>
              <a:t>OSHA’S 1999 &amp; H.R. 5178 - Who has to comply?</a:t>
            </a:r>
          </a:p>
        </p:txBody>
      </p:sp>
      <p:sp>
        <p:nvSpPr>
          <p:cNvPr id="100355" name="Rectangle 3"/>
          <p:cNvSpPr>
            <a:spLocks noGrp="1" noChangeArrowheads="1"/>
          </p:cNvSpPr>
          <p:nvPr>
            <p:ph type="body" idx="1"/>
          </p:nvPr>
        </p:nvSpPr>
        <p:spPr>
          <a:noFill/>
          <a:ln/>
        </p:spPr>
        <p:txBody>
          <a:bodyPr lIns="90488" tIns="44450" rIns="90488" bIns="44450"/>
          <a:lstStyle/>
          <a:p>
            <a:r>
              <a:rPr lang="en-US"/>
              <a:t>Hospitals</a:t>
            </a:r>
          </a:p>
          <a:p>
            <a:r>
              <a:rPr lang="en-US"/>
              <a:t>Alternate site facilities</a:t>
            </a:r>
          </a:p>
          <a:p>
            <a:r>
              <a:rPr lang="en-US"/>
              <a:t>Clinical laboratories</a:t>
            </a:r>
          </a:p>
          <a:p>
            <a:r>
              <a:rPr lang="en-US"/>
              <a:t>Any facility covered by BBP Standard</a:t>
            </a:r>
          </a:p>
        </p:txBody>
      </p:sp>
      <p:sp>
        <p:nvSpPr>
          <p:cNvPr id="100356" name="Rectangle 4"/>
          <p:cNvSpPr>
            <a:spLocks noChangeArrowheads="1"/>
          </p:cNvSpPr>
          <p:nvPr/>
        </p:nvSpPr>
        <p:spPr bwMode="auto">
          <a:xfrm>
            <a:off x="6367463" y="6248400"/>
            <a:ext cx="2573337" cy="381000"/>
          </a:xfrm>
          <a:prstGeom prst="rect">
            <a:avLst/>
          </a:prstGeom>
          <a:noFill/>
          <a:ln w="12700">
            <a:noFill/>
            <a:miter lim="800000"/>
            <a:headEnd/>
            <a:tailEnd/>
          </a:ln>
          <a:effectLst/>
        </p:spPr>
        <p:txBody>
          <a:bodyPr/>
          <a:lstStyle/>
          <a:p>
            <a:pPr algn="r" eaLnBrk="0" fontAlgn="base" hangingPunct="0">
              <a:spcBef>
                <a:spcPct val="0"/>
              </a:spcBef>
              <a:spcAft>
                <a:spcPct val="0"/>
              </a:spcAft>
            </a:pPr>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1464992082"/>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noFill/>
          <a:ln/>
        </p:spPr>
        <p:txBody>
          <a:bodyPr lIns="90488" tIns="44450" rIns="90488" bIns="44450" anchorCtr="0"/>
          <a:lstStyle/>
          <a:p>
            <a:r>
              <a:rPr lang="en-US"/>
              <a:t>Basic Requirements – OSHA &amp;H.R. 5178</a:t>
            </a:r>
          </a:p>
        </p:txBody>
      </p:sp>
      <p:sp>
        <p:nvSpPr>
          <p:cNvPr id="102403" name="Rectangle 3"/>
          <p:cNvSpPr>
            <a:spLocks noGrp="1" noChangeArrowheads="1"/>
          </p:cNvSpPr>
          <p:nvPr>
            <p:ph type="body" idx="1"/>
          </p:nvPr>
        </p:nvSpPr>
        <p:spPr>
          <a:xfrm>
            <a:off x="381000" y="1771650"/>
            <a:ext cx="8382000" cy="5086350"/>
          </a:xfrm>
          <a:noFill/>
          <a:ln/>
        </p:spPr>
        <p:txBody>
          <a:bodyPr lIns="90488" tIns="44450" rIns="90488" bIns="44450"/>
          <a:lstStyle/>
          <a:p>
            <a:r>
              <a:rPr lang="en-US" dirty="0"/>
              <a:t>Update BBP Exposure Control Plan – include evaluation and implementation of safer medical designed to eliminate or minimize occupational exposure.  Review and update plan </a:t>
            </a:r>
            <a:r>
              <a:rPr lang="en-US" b="1" dirty="0"/>
              <a:t>annually</a:t>
            </a:r>
            <a:r>
              <a:rPr lang="en-US" dirty="0"/>
              <a:t>.</a:t>
            </a:r>
          </a:p>
          <a:p>
            <a:r>
              <a:rPr lang="en-US" dirty="0"/>
              <a:t>Continuously monitor effectiveness of engineering controls</a:t>
            </a:r>
          </a:p>
          <a:p>
            <a:r>
              <a:rPr lang="en-US" dirty="0"/>
              <a:t>Update employee training to include HCV and use of safer medical devices</a:t>
            </a:r>
          </a:p>
        </p:txBody>
      </p:sp>
      <p:sp>
        <p:nvSpPr>
          <p:cNvPr id="102404" name="Rectangle 4"/>
          <p:cNvSpPr>
            <a:spLocks noChangeArrowheads="1"/>
          </p:cNvSpPr>
          <p:nvPr/>
        </p:nvSpPr>
        <p:spPr bwMode="auto">
          <a:xfrm>
            <a:off x="6367463" y="6248400"/>
            <a:ext cx="2573337" cy="381000"/>
          </a:xfrm>
          <a:prstGeom prst="rect">
            <a:avLst/>
          </a:prstGeom>
          <a:noFill/>
          <a:ln w="12700">
            <a:noFill/>
            <a:miter lim="800000"/>
            <a:headEnd/>
            <a:tailEnd/>
          </a:ln>
          <a:effectLst/>
        </p:spPr>
        <p:txBody>
          <a:bodyPr/>
          <a:lstStyle/>
          <a:p>
            <a:pPr algn="r" eaLnBrk="0" fontAlgn="base" hangingPunct="0">
              <a:spcBef>
                <a:spcPct val="0"/>
              </a:spcBef>
              <a:spcAft>
                <a:spcPct val="0"/>
              </a:spcAft>
            </a:pPr>
            <a:endParaRPr lang="en-US" sz="1200">
              <a:solidFill>
                <a:srgbClr val="000000"/>
              </a:solidFill>
              <a:latin typeface="Times New Roman" pitchFamily="18" charset="0"/>
            </a:endParaRPr>
          </a:p>
        </p:txBody>
      </p:sp>
      <p:pic>
        <p:nvPicPr>
          <p:cNvPr id="12290" name="Picture 2" descr="C:\Documents and Settings\phillijm\Local Settings\Temporary Internet Files\Content.IE5\Y7GSB5EV\MP90041006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94155" y="3935627"/>
            <a:ext cx="1866781" cy="279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18611"/>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solidFill>
                  <a:schemeClr val="tx1"/>
                </a:solidFill>
              </a:rPr>
              <a:t>Describe two ways HIV can be transmitted</a:t>
            </a:r>
          </a:p>
          <a:p>
            <a:r>
              <a:rPr lang="en-US" dirty="0">
                <a:solidFill>
                  <a:schemeClr val="tx1"/>
                </a:solidFill>
              </a:rPr>
              <a:t>Identify two laboratory tests used to assess HIV disease</a:t>
            </a:r>
          </a:p>
          <a:p>
            <a:r>
              <a:rPr lang="en-US" dirty="0">
                <a:solidFill>
                  <a:schemeClr val="tx1"/>
                </a:solidFill>
              </a:rPr>
              <a:t>Describe the clinical progression of HIV</a:t>
            </a:r>
          </a:p>
          <a:p>
            <a:r>
              <a:rPr lang="en-US" dirty="0">
                <a:solidFill>
                  <a:schemeClr val="tx1"/>
                </a:solidFill>
              </a:rPr>
              <a:t>Discuss the purpose of antiretroviral treatment.</a:t>
            </a:r>
          </a:p>
          <a:p>
            <a:endParaRPr lang="en-US" dirty="0"/>
          </a:p>
        </p:txBody>
      </p:sp>
    </p:spTree>
    <p:extLst>
      <p:ext uri="{BB962C8B-B14F-4D97-AF65-F5344CB8AC3E}">
        <p14:creationId xmlns:p14="http://schemas.microsoft.com/office/powerpoint/2010/main" val="890323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457200"/>
            <a:ext cx="9144000" cy="1524000"/>
          </a:xfrm>
          <a:noFill/>
          <a:ln/>
        </p:spPr>
        <p:txBody>
          <a:bodyPr lIns="90488" tIns="44450" rIns="90488" bIns="44450" anchorCtr="0"/>
          <a:lstStyle/>
          <a:p>
            <a:r>
              <a:rPr lang="en-US" dirty="0"/>
              <a:t>Cont. OSHA &amp; H.R. 5178 </a:t>
            </a:r>
            <a:br>
              <a:rPr lang="en-US" dirty="0"/>
            </a:br>
            <a:r>
              <a:rPr lang="en-US" dirty="0"/>
              <a:t>Exceptions to Sharps Safety Devices</a:t>
            </a:r>
          </a:p>
        </p:txBody>
      </p:sp>
      <p:sp>
        <p:nvSpPr>
          <p:cNvPr id="106499" name="Rectangle 3"/>
          <p:cNvSpPr>
            <a:spLocks noGrp="1" noChangeArrowheads="1"/>
          </p:cNvSpPr>
          <p:nvPr>
            <p:ph type="body" idx="1"/>
          </p:nvPr>
        </p:nvSpPr>
        <p:spPr>
          <a:xfrm>
            <a:off x="457200" y="2417763"/>
            <a:ext cx="8229600" cy="3708400"/>
          </a:xfrm>
          <a:noFill/>
          <a:ln/>
        </p:spPr>
        <p:txBody>
          <a:bodyPr lIns="90488" tIns="44450" rIns="90488" bIns="44450"/>
          <a:lstStyle/>
          <a:p>
            <a:r>
              <a:rPr lang="en-US"/>
              <a:t>Market Availability</a:t>
            </a:r>
          </a:p>
          <a:p>
            <a:r>
              <a:rPr lang="en-US"/>
              <a:t>Patient Safety</a:t>
            </a:r>
          </a:p>
          <a:p>
            <a:r>
              <a:rPr lang="en-US"/>
              <a:t>Safety Performance</a:t>
            </a:r>
          </a:p>
          <a:p>
            <a:r>
              <a:rPr lang="en-US"/>
              <a:t>Availability of Safety Performance Information</a:t>
            </a:r>
          </a:p>
        </p:txBody>
      </p:sp>
      <p:sp>
        <p:nvSpPr>
          <p:cNvPr id="106500" name="Rectangle 4"/>
          <p:cNvSpPr>
            <a:spLocks noChangeArrowheads="1"/>
          </p:cNvSpPr>
          <p:nvPr/>
        </p:nvSpPr>
        <p:spPr bwMode="auto">
          <a:xfrm>
            <a:off x="6367463" y="6248400"/>
            <a:ext cx="2573337" cy="381000"/>
          </a:xfrm>
          <a:prstGeom prst="rect">
            <a:avLst/>
          </a:prstGeom>
          <a:noFill/>
          <a:ln w="12700">
            <a:noFill/>
            <a:miter lim="800000"/>
            <a:headEnd/>
            <a:tailEnd/>
          </a:ln>
          <a:effectLst/>
        </p:spPr>
        <p:txBody>
          <a:bodyPr/>
          <a:lstStyle/>
          <a:p>
            <a:pPr algn="r" eaLnBrk="0" fontAlgn="base" hangingPunct="0">
              <a:spcBef>
                <a:spcPct val="0"/>
              </a:spcBef>
              <a:spcAft>
                <a:spcPct val="0"/>
              </a:spcAft>
            </a:pPr>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656778047"/>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19100" y="552450"/>
            <a:ext cx="8229600" cy="808038"/>
          </a:xfrm>
          <a:noFill/>
          <a:ln/>
        </p:spPr>
        <p:txBody>
          <a:bodyPr lIns="90488" tIns="44450" rIns="90488" bIns="44450" anchorCtr="0"/>
          <a:lstStyle/>
          <a:p>
            <a:r>
              <a:rPr lang="en-US" dirty="0"/>
              <a:t>Cont. OSHA &amp; H.R. 5178 –Sharps Injury Log</a:t>
            </a:r>
          </a:p>
        </p:txBody>
      </p:sp>
      <p:sp>
        <p:nvSpPr>
          <p:cNvPr id="108547" name="Rectangle 3"/>
          <p:cNvSpPr>
            <a:spLocks noGrp="1" noChangeArrowheads="1"/>
          </p:cNvSpPr>
          <p:nvPr>
            <p:ph type="body" idx="1"/>
          </p:nvPr>
        </p:nvSpPr>
        <p:spPr>
          <a:noFill/>
          <a:ln/>
        </p:spPr>
        <p:txBody>
          <a:bodyPr lIns="90488" tIns="44450" rIns="90488" bIns="44450"/>
          <a:lstStyle/>
          <a:p>
            <a:r>
              <a:rPr lang="en-US" dirty="0"/>
              <a:t>Requires each health care facility to maintain a sharps injury log with detailed information on percutaneous </a:t>
            </a:r>
            <a:r>
              <a:rPr lang="en-US" dirty="0" smtClean="0"/>
              <a:t>injuries.</a:t>
            </a:r>
          </a:p>
          <a:p>
            <a:r>
              <a:rPr lang="en-US" dirty="0" smtClean="0"/>
              <a:t>Including:</a:t>
            </a:r>
          </a:p>
          <a:p>
            <a:pPr lvl="1"/>
            <a:r>
              <a:rPr lang="en-US" dirty="0" smtClean="0"/>
              <a:t>Date </a:t>
            </a:r>
            <a:r>
              <a:rPr lang="en-US" dirty="0"/>
              <a:t>and time of </a:t>
            </a:r>
            <a:r>
              <a:rPr lang="en-US" dirty="0" smtClean="0"/>
              <a:t>exposure</a:t>
            </a:r>
          </a:p>
          <a:p>
            <a:pPr lvl="1"/>
            <a:r>
              <a:rPr lang="en-US" dirty="0" smtClean="0"/>
              <a:t>Type </a:t>
            </a:r>
            <a:r>
              <a:rPr lang="en-US" dirty="0"/>
              <a:t>and brand of device involved in the exposure </a:t>
            </a:r>
            <a:r>
              <a:rPr lang="en-US" dirty="0" smtClean="0"/>
              <a:t>incident</a:t>
            </a:r>
          </a:p>
          <a:p>
            <a:pPr lvl="1"/>
            <a:r>
              <a:rPr lang="en-US" dirty="0" smtClean="0"/>
              <a:t>Department </a:t>
            </a:r>
            <a:r>
              <a:rPr lang="en-US" dirty="0"/>
              <a:t>where exposure occurred and </a:t>
            </a:r>
            <a:endParaRPr lang="en-US" dirty="0" smtClean="0"/>
          </a:p>
          <a:p>
            <a:pPr lvl="1"/>
            <a:r>
              <a:rPr lang="en-US" dirty="0" smtClean="0"/>
              <a:t>An </a:t>
            </a:r>
            <a:r>
              <a:rPr lang="en-US" dirty="0"/>
              <a:t>explanation of how it </a:t>
            </a:r>
            <a:r>
              <a:rPr lang="en-US" dirty="0" smtClean="0"/>
              <a:t>occurred</a:t>
            </a:r>
            <a:endParaRPr lang="en-US" dirty="0"/>
          </a:p>
        </p:txBody>
      </p:sp>
      <p:sp>
        <p:nvSpPr>
          <p:cNvPr id="108548" name="Rectangle 4"/>
          <p:cNvSpPr>
            <a:spLocks noChangeArrowheads="1"/>
          </p:cNvSpPr>
          <p:nvPr/>
        </p:nvSpPr>
        <p:spPr bwMode="auto">
          <a:xfrm>
            <a:off x="6367463" y="6248400"/>
            <a:ext cx="2573337" cy="381000"/>
          </a:xfrm>
          <a:prstGeom prst="rect">
            <a:avLst/>
          </a:prstGeom>
          <a:noFill/>
          <a:ln w="12700">
            <a:noFill/>
            <a:miter lim="800000"/>
            <a:headEnd/>
            <a:tailEnd/>
          </a:ln>
          <a:effectLst/>
        </p:spPr>
        <p:txBody>
          <a:bodyPr/>
          <a:lstStyle/>
          <a:p>
            <a:pPr algn="r" eaLnBrk="0" fontAlgn="base" hangingPunct="0">
              <a:spcBef>
                <a:spcPct val="0"/>
              </a:spcBef>
              <a:spcAft>
                <a:spcPct val="0"/>
              </a:spcAft>
            </a:pPr>
            <a:endParaRPr lang="en-US" sz="1200">
              <a:solidFill>
                <a:srgbClr val="000000"/>
              </a:solidFill>
              <a:latin typeface="Times New Roman" pitchFamily="18" charset="0"/>
            </a:endParaRPr>
          </a:p>
        </p:txBody>
      </p:sp>
      <p:pic>
        <p:nvPicPr>
          <p:cNvPr id="2050" name="Picture 2" descr="C:\Documents and Settings\phillijm\Local Settings\Temporary Internet Files\Content.IE5\JP6FRL10\MC9004134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659" y="3339444"/>
            <a:ext cx="2219608" cy="235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830975"/>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What to do if an Occupational Exposure Occurs</a:t>
            </a:r>
          </a:p>
        </p:txBody>
      </p:sp>
      <p:sp>
        <p:nvSpPr>
          <p:cNvPr id="96259" name="Rectangle 3"/>
          <p:cNvSpPr>
            <a:spLocks noGrp="1" noChangeArrowheads="1"/>
          </p:cNvSpPr>
          <p:nvPr>
            <p:ph type="body" idx="1"/>
          </p:nvPr>
        </p:nvSpPr>
        <p:spPr/>
        <p:txBody>
          <a:bodyPr/>
          <a:lstStyle/>
          <a:p>
            <a:pPr>
              <a:lnSpc>
                <a:spcPct val="80000"/>
              </a:lnSpc>
              <a:buSzTx/>
              <a:buFontTx/>
              <a:buChar char="•"/>
            </a:pPr>
            <a:r>
              <a:rPr lang="en-US"/>
              <a:t>Know the protocol for your site/facility</a:t>
            </a:r>
          </a:p>
          <a:p>
            <a:pPr>
              <a:lnSpc>
                <a:spcPct val="80000"/>
              </a:lnSpc>
              <a:buSzTx/>
              <a:buFontTx/>
              <a:buChar char="•"/>
            </a:pPr>
            <a:r>
              <a:rPr lang="en-US"/>
              <a:t>Counseling and prompt medical evaluation</a:t>
            </a:r>
          </a:p>
          <a:p>
            <a:pPr>
              <a:lnSpc>
                <a:spcPct val="80000"/>
              </a:lnSpc>
              <a:buSzTx/>
              <a:buFontTx/>
              <a:buChar char="•"/>
            </a:pPr>
            <a:r>
              <a:rPr lang="en-US"/>
              <a:t>First aid</a:t>
            </a:r>
          </a:p>
          <a:p>
            <a:pPr>
              <a:lnSpc>
                <a:spcPct val="80000"/>
              </a:lnSpc>
              <a:buSzTx/>
              <a:buFontTx/>
              <a:buChar char="•"/>
            </a:pPr>
            <a:r>
              <a:rPr lang="en-US"/>
              <a:t>Treatment should start immediately within 2 hours</a:t>
            </a:r>
          </a:p>
          <a:p>
            <a:pPr>
              <a:lnSpc>
                <a:spcPct val="80000"/>
              </a:lnSpc>
              <a:buSzTx/>
              <a:buFontTx/>
              <a:buChar char="•"/>
            </a:pPr>
            <a:r>
              <a:rPr lang="en-US"/>
              <a:t>Immediate postexposure baseline serologies</a:t>
            </a:r>
          </a:p>
          <a:p>
            <a:pPr>
              <a:lnSpc>
                <a:spcPct val="80000"/>
              </a:lnSpc>
              <a:buSzTx/>
              <a:buFontTx/>
              <a:buChar char="•"/>
            </a:pPr>
            <a:r>
              <a:rPr lang="en-US"/>
              <a:t>Employee can refuse testing and/or PEP</a:t>
            </a:r>
          </a:p>
          <a:p>
            <a:pPr>
              <a:lnSpc>
                <a:spcPct val="80000"/>
              </a:lnSpc>
              <a:buSzTx/>
              <a:buFontTx/>
              <a:buChar char="•"/>
            </a:pPr>
            <a:r>
              <a:rPr lang="en-US"/>
              <a:t>Documentation </a:t>
            </a:r>
          </a:p>
          <a:p>
            <a:pPr lvl="1">
              <a:lnSpc>
                <a:spcPct val="80000"/>
              </a:lnSpc>
              <a:buFont typeface="Wingdings" pitchFamily="2" charset="2"/>
              <a:buNone/>
            </a:pPr>
            <a:endParaRPr lang="en-US" sz="3200"/>
          </a:p>
        </p:txBody>
      </p:sp>
      <p:sp>
        <p:nvSpPr>
          <p:cNvPr id="96260" name="Rectangle 4"/>
          <p:cNvSpPr>
            <a:spLocks noChangeArrowheads="1"/>
          </p:cNvSpPr>
          <p:nvPr/>
        </p:nvSpPr>
        <p:spPr bwMode="auto">
          <a:xfrm>
            <a:off x="6367463" y="6248400"/>
            <a:ext cx="2573337" cy="381000"/>
          </a:xfrm>
          <a:prstGeom prst="rect">
            <a:avLst/>
          </a:prstGeom>
          <a:noFill/>
          <a:ln w="12700">
            <a:noFill/>
            <a:miter lim="800000"/>
            <a:headEnd/>
            <a:tailEnd/>
          </a:ln>
          <a:effectLst/>
        </p:spPr>
        <p:txBody>
          <a:bodyPr/>
          <a:lstStyle/>
          <a:p>
            <a:pPr algn="r" eaLnBrk="0" fontAlgn="base" hangingPunct="0">
              <a:spcBef>
                <a:spcPct val="0"/>
              </a:spcBef>
              <a:spcAft>
                <a:spcPct val="0"/>
              </a:spcAft>
            </a:pPr>
            <a:endParaRPr lang="en-US" sz="1200">
              <a:solidFill>
                <a:srgbClr val="000000"/>
              </a:solidFill>
              <a:latin typeface="Times New Roman" pitchFamily="18" charset="0"/>
            </a:endParaRPr>
          </a:p>
        </p:txBody>
      </p:sp>
      <p:pic>
        <p:nvPicPr>
          <p:cNvPr id="14342" name="Picture 6" descr="C:\Documents and Settings\phillijm\Local Settings\Temporary Internet Files\Content.IE5\JP6FRL10\MC9002517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572" y="3744097"/>
            <a:ext cx="2517009" cy="195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03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838200"/>
            <a:ext cx="7772400" cy="1143000"/>
          </a:xfrm>
        </p:spPr>
        <p:txBody>
          <a:bodyPr/>
          <a:lstStyle/>
          <a:p>
            <a:r>
              <a:rPr lang="en-US"/>
              <a:t>Post-exposure Management: Wound Care	</a:t>
            </a:r>
          </a:p>
        </p:txBody>
      </p:sp>
      <p:sp>
        <p:nvSpPr>
          <p:cNvPr id="35843" name="Rectangle 3"/>
          <p:cNvSpPr>
            <a:spLocks noGrp="1" noChangeArrowheads="1"/>
          </p:cNvSpPr>
          <p:nvPr>
            <p:ph type="body" idx="1"/>
          </p:nvPr>
        </p:nvSpPr>
        <p:spPr>
          <a:xfrm>
            <a:off x="685800" y="1890584"/>
            <a:ext cx="7772400" cy="4114800"/>
          </a:xfrm>
        </p:spPr>
        <p:txBody>
          <a:bodyPr/>
          <a:lstStyle/>
          <a:p>
            <a:r>
              <a:rPr lang="en-US" sz="2400" dirty="0"/>
              <a:t>Clean wounds with soap &amp; water</a:t>
            </a:r>
          </a:p>
          <a:p>
            <a:r>
              <a:rPr lang="en-US" sz="2400" dirty="0"/>
              <a:t>Flush mucous membranes with water</a:t>
            </a:r>
          </a:p>
          <a:p>
            <a:r>
              <a:rPr lang="en-US" sz="2400" dirty="0"/>
              <a:t>No evidence of benefit for:</a:t>
            </a:r>
          </a:p>
          <a:p>
            <a:pPr lvl="1"/>
            <a:r>
              <a:rPr lang="en-US" sz="2400" dirty="0"/>
              <a:t>application of antiseptics or disinfectants</a:t>
            </a:r>
          </a:p>
          <a:p>
            <a:pPr lvl="1"/>
            <a:r>
              <a:rPr lang="en-US" sz="2400" dirty="0"/>
              <a:t>squeezing puncture site</a:t>
            </a:r>
          </a:p>
          <a:p>
            <a:r>
              <a:rPr lang="en-US" sz="2400" dirty="0"/>
              <a:t>Avoid use of bleach &amp; other caustic agents</a:t>
            </a:r>
          </a:p>
        </p:txBody>
      </p:sp>
      <p:pic>
        <p:nvPicPr>
          <p:cNvPr id="4104" name="Picture 8" descr="C:\Documents and Settings\phillijm\Local Settings\Temporary Internet Files\Content.IE5\JP6FRL10\MP90042764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24367" y="4553465"/>
            <a:ext cx="2193324" cy="219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12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Exposure Report</a:t>
            </a:r>
          </a:p>
        </p:txBody>
      </p:sp>
      <p:sp>
        <p:nvSpPr>
          <p:cNvPr id="39939" name="Rectangle 3"/>
          <p:cNvSpPr>
            <a:spLocks noGrp="1" noChangeArrowheads="1"/>
          </p:cNvSpPr>
          <p:nvPr>
            <p:ph type="body" idx="1"/>
          </p:nvPr>
        </p:nvSpPr>
        <p:spPr/>
        <p:txBody>
          <a:bodyPr/>
          <a:lstStyle/>
          <a:p>
            <a:r>
              <a:rPr lang="en-US" sz="2800" dirty="0"/>
              <a:t>Date &amp; time of exposure</a:t>
            </a:r>
          </a:p>
          <a:p>
            <a:r>
              <a:rPr lang="en-US" sz="2800" dirty="0"/>
              <a:t>Details of procedure being performed</a:t>
            </a:r>
          </a:p>
          <a:p>
            <a:r>
              <a:rPr lang="en-US" sz="2800" dirty="0"/>
              <a:t>Details of exposure, needle in use</a:t>
            </a:r>
          </a:p>
          <a:p>
            <a:r>
              <a:rPr lang="en-US" sz="2800" dirty="0"/>
              <a:t>Details about exposure source</a:t>
            </a:r>
          </a:p>
          <a:p>
            <a:r>
              <a:rPr lang="en-US" sz="2800" dirty="0"/>
              <a:t>Details about exposed person</a:t>
            </a:r>
          </a:p>
          <a:p>
            <a:r>
              <a:rPr lang="en-US" sz="2800" dirty="0"/>
              <a:t>Details about counseling, PEP and follow-up</a:t>
            </a:r>
          </a:p>
        </p:txBody>
      </p:sp>
      <p:pic>
        <p:nvPicPr>
          <p:cNvPr id="3074" name="Picture 2" descr="C:\Documents and Settings\phillijm\Local Settings\Temporary Internet Files\Content.IE5\YS3X94RT\MC900439818[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13604" y="4318686"/>
            <a:ext cx="2329249" cy="232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70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Baseline Clinical History</a:t>
            </a:r>
          </a:p>
        </p:txBody>
      </p:sp>
      <p:sp>
        <p:nvSpPr>
          <p:cNvPr id="99331" name="Rectangle 3"/>
          <p:cNvSpPr>
            <a:spLocks noGrp="1" noChangeArrowheads="1"/>
          </p:cNvSpPr>
          <p:nvPr>
            <p:ph type="body" idx="1"/>
          </p:nvPr>
        </p:nvSpPr>
        <p:spPr/>
        <p:txBody>
          <a:bodyPr/>
          <a:lstStyle/>
          <a:p>
            <a:pPr>
              <a:buFontTx/>
              <a:buChar char="•"/>
            </a:pPr>
            <a:r>
              <a:rPr lang="en-US" sz="4000"/>
              <a:t>Current medications</a:t>
            </a:r>
          </a:p>
          <a:p>
            <a:pPr>
              <a:buFontTx/>
              <a:buChar char="•"/>
            </a:pPr>
            <a:r>
              <a:rPr lang="en-US" sz="4000"/>
              <a:t>Underlying medical conditions (i.e renal or hepatic disease)</a:t>
            </a:r>
          </a:p>
          <a:p>
            <a:pPr>
              <a:buFontTx/>
              <a:buChar char="•"/>
            </a:pPr>
            <a:r>
              <a:rPr lang="en-US" sz="4000"/>
              <a:t>Pregnancy</a:t>
            </a:r>
          </a:p>
          <a:p>
            <a:pPr>
              <a:buFontTx/>
              <a:buChar char="•"/>
            </a:pPr>
            <a:r>
              <a:rPr lang="en-US" sz="4000"/>
              <a:t>Breast feeding</a:t>
            </a:r>
          </a:p>
          <a:p>
            <a:pPr>
              <a:buFont typeface="Wingdings" pitchFamily="2" charset="2"/>
              <a:buNone/>
            </a:pPr>
            <a:endParaRPr lang="en-US" sz="4000"/>
          </a:p>
        </p:txBody>
      </p:sp>
      <p:sp>
        <p:nvSpPr>
          <p:cNvPr id="99332" name="Rectangle 4"/>
          <p:cNvSpPr>
            <a:spLocks noChangeArrowheads="1"/>
          </p:cNvSpPr>
          <p:nvPr/>
        </p:nvSpPr>
        <p:spPr bwMode="auto">
          <a:xfrm>
            <a:off x="6367463" y="6248400"/>
            <a:ext cx="2573337" cy="381000"/>
          </a:xfrm>
          <a:prstGeom prst="rect">
            <a:avLst/>
          </a:prstGeom>
          <a:noFill/>
          <a:ln w="12700">
            <a:noFill/>
            <a:miter lim="800000"/>
            <a:headEnd/>
            <a:tailEnd/>
          </a:ln>
          <a:effectLst/>
        </p:spPr>
        <p:txBody>
          <a:bodyPr/>
          <a:lstStyle/>
          <a:p>
            <a:pPr algn="r" eaLnBrk="0" fontAlgn="base" hangingPunct="0">
              <a:spcBef>
                <a:spcPct val="0"/>
              </a:spcBef>
              <a:spcAft>
                <a:spcPct val="0"/>
              </a:spcAft>
            </a:pPr>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1085445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u="sng"/>
              <a:t>Baseline Serologies</a:t>
            </a:r>
          </a:p>
        </p:txBody>
      </p:sp>
      <p:sp>
        <p:nvSpPr>
          <p:cNvPr id="63491" name="Rectangle 3"/>
          <p:cNvSpPr>
            <a:spLocks noGrp="1" noChangeArrowheads="1"/>
          </p:cNvSpPr>
          <p:nvPr>
            <p:ph type="body" sz="half" idx="1"/>
          </p:nvPr>
        </p:nvSpPr>
        <p:spPr>
          <a:xfrm>
            <a:off x="609600" y="1905000"/>
            <a:ext cx="2971800" cy="4495800"/>
          </a:xfrm>
        </p:spPr>
        <p:txBody>
          <a:bodyPr/>
          <a:lstStyle/>
          <a:p>
            <a:pPr>
              <a:lnSpc>
                <a:spcPct val="90000"/>
              </a:lnSpc>
              <a:buFont typeface="Wingdings" pitchFamily="2" charset="2"/>
              <a:buNone/>
            </a:pPr>
            <a:r>
              <a:rPr lang="en-US" b="1" i="1" dirty="0"/>
              <a:t>Source patient</a:t>
            </a:r>
          </a:p>
          <a:p>
            <a:pPr>
              <a:lnSpc>
                <a:spcPct val="90000"/>
              </a:lnSpc>
            </a:pPr>
            <a:r>
              <a:rPr lang="en-US" sz="2400" dirty="0" err="1"/>
              <a:t>HBsAg</a:t>
            </a:r>
            <a:r>
              <a:rPr lang="en-US" sz="2400" dirty="0"/>
              <a:t> </a:t>
            </a:r>
          </a:p>
          <a:p>
            <a:pPr>
              <a:lnSpc>
                <a:spcPct val="90000"/>
              </a:lnSpc>
            </a:pPr>
            <a:r>
              <a:rPr lang="en-US" sz="2400" dirty="0"/>
              <a:t>Anti-HCV</a:t>
            </a:r>
          </a:p>
          <a:p>
            <a:pPr>
              <a:lnSpc>
                <a:spcPct val="90000"/>
              </a:lnSpc>
            </a:pPr>
            <a:r>
              <a:rPr lang="en-US" sz="2400" dirty="0"/>
              <a:t>Rapid anti-HIV</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buFont typeface="Wingdings" pitchFamily="2" charset="2"/>
              <a:buNone/>
            </a:pPr>
            <a:endParaRPr lang="en-US" sz="1800" dirty="0"/>
          </a:p>
          <a:p>
            <a:pPr>
              <a:lnSpc>
                <a:spcPct val="90000"/>
              </a:lnSpc>
              <a:buFont typeface="Wingdings" pitchFamily="2" charset="2"/>
              <a:buNone/>
            </a:pPr>
            <a:r>
              <a:rPr lang="en-US" sz="1800" dirty="0"/>
              <a:t>*Confirm (+) antibody test.</a:t>
            </a:r>
          </a:p>
          <a:p>
            <a:pPr>
              <a:lnSpc>
                <a:spcPct val="90000"/>
              </a:lnSpc>
              <a:buFont typeface="Wingdings" pitchFamily="2" charset="2"/>
              <a:buNone/>
            </a:pPr>
            <a:r>
              <a:rPr lang="en-US" sz="1800" dirty="0"/>
              <a:t>*Consider testing for HCV RNA at 4-6 weeks.</a:t>
            </a:r>
          </a:p>
          <a:p>
            <a:pPr>
              <a:lnSpc>
                <a:spcPct val="90000"/>
              </a:lnSpc>
              <a:buFont typeface="Wingdings" pitchFamily="2" charset="2"/>
              <a:buNone/>
            </a:pPr>
            <a:r>
              <a:rPr lang="en-US" sz="1800" dirty="0"/>
              <a:t>** Repeat at 12 months if source is HCV (+)</a:t>
            </a:r>
            <a:r>
              <a:rPr lang="en-US" sz="2400" dirty="0">
                <a:solidFill>
                  <a:srgbClr val="063DE8"/>
                </a:solidFill>
              </a:rPr>
              <a:t>	</a:t>
            </a:r>
          </a:p>
          <a:p>
            <a:pPr>
              <a:lnSpc>
                <a:spcPct val="90000"/>
              </a:lnSpc>
            </a:pPr>
            <a:endParaRPr lang="en-US" sz="2000" dirty="0">
              <a:solidFill>
                <a:srgbClr val="063DE8"/>
              </a:solidFill>
            </a:endParaRPr>
          </a:p>
          <a:p>
            <a:pPr>
              <a:lnSpc>
                <a:spcPct val="90000"/>
              </a:lnSpc>
            </a:pPr>
            <a:endParaRPr lang="en-US" sz="2000" dirty="0">
              <a:solidFill>
                <a:srgbClr val="063DE8"/>
              </a:solidFill>
            </a:endParaRPr>
          </a:p>
        </p:txBody>
      </p:sp>
      <p:sp>
        <p:nvSpPr>
          <p:cNvPr id="63492" name="Rectangle 4"/>
          <p:cNvSpPr>
            <a:spLocks noGrp="1" noChangeArrowheads="1"/>
          </p:cNvSpPr>
          <p:nvPr>
            <p:ph type="body" sz="half" idx="2"/>
          </p:nvPr>
        </p:nvSpPr>
        <p:spPr>
          <a:xfrm>
            <a:off x="3810000" y="1828800"/>
            <a:ext cx="4419600" cy="4114800"/>
          </a:xfrm>
          <a:ln/>
        </p:spPr>
        <p:txBody>
          <a:bodyPr/>
          <a:lstStyle/>
          <a:p>
            <a:pPr>
              <a:buFont typeface="Wingdings" pitchFamily="2" charset="2"/>
              <a:buNone/>
            </a:pPr>
            <a:r>
              <a:rPr lang="en-US" b="1" i="1" dirty="0"/>
              <a:t>Exposed HCW</a:t>
            </a:r>
          </a:p>
          <a:p>
            <a:r>
              <a:rPr lang="en-US" sz="2400" dirty="0" err="1"/>
              <a:t>HBsAb</a:t>
            </a:r>
            <a:endParaRPr lang="en-US" sz="2400" dirty="0"/>
          </a:p>
          <a:p>
            <a:r>
              <a:rPr lang="en-US" sz="2400" dirty="0"/>
              <a:t>Anti-HCV, repeat in 4-6 </a:t>
            </a:r>
            <a:r>
              <a:rPr lang="en-US" sz="2400" dirty="0" err="1"/>
              <a:t>mo</a:t>
            </a:r>
            <a:r>
              <a:rPr lang="en-US" sz="2400" dirty="0"/>
              <a:t> if source is positive*</a:t>
            </a:r>
          </a:p>
          <a:p>
            <a:r>
              <a:rPr lang="en-US" sz="2400" dirty="0"/>
              <a:t>ALT, repeat in 4-6 mo. if source (+)</a:t>
            </a:r>
          </a:p>
          <a:p>
            <a:r>
              <a:rPr lang="en-US" sz="2400" dirty="0" smtClean="0"/>
              <a:t>Anti-HIV, repeat at 6 &amp; 12 weeks, 6 months if source (+)** or if 4</a:t>
            </a:r>
            <a:r>
              <a:rPr lang="en-US" sz="2400" baseline="30000" dirty="0" smtClean="0"/>
              <a:t>th</a:t>
            </a:r>
            <a:r>
              <a:rPr lang="en-US" sz="2400" dirty="0" smtClean="0"/>
              <a:t> generation 6 weeks, and 4 months</a:t>
            </a:r>
          </a:p>
          <a:p>
            <a:pPr lvl="1">
              <a:buFont typeface="Wingdings" pitchFamily="2" charset="2"/>
              <a:buNone/>
            </a:pPr>
            <a:endParaRPr lang="en-US" dirty="0"/>
          </a:p>
        </p:txBody>
      </p:sp>
    </p:spTree>
    <p:extLst>
      <p:ext uri="{BB962C8B-B14F-4D97-AF65-F5344CB8AC3E}">
        <p14:creationId xmlns:p14="http://schemas.microsoft.com/office/powerpoint/2010/main" val="2514139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Exposure</a:t>
            </a:r>
            <a:endParaRPr lang="en-US" dirty="0"/>
          </a:p>
        </p:txBody>
      </p:sp>
      <p:sp>
        <p:nvSpPr>
          <p:cNvPr id="3" name="Text Placeholder 2"/>
          <p:cNvSpPr>
            <a:spLocks noGrp="1"/>
          </p:cNvSpPr>
          <p:nvPr>
            <p:ph type="body" idx="1"/>
          </p:nvPr>
        </p:nvSpPr>
        <p:spPr/>
        <p:txBody>
          <a:bodyPr/>
          <a:lstStyle/>
          <a:p>
            <a:endParaRPr lang="en-US" dirty="0"/>
          </a:p>
        </p:txBody>
      </p:sp>
      <p:pic>
        <p:nvPicPr>
          <p:cNvPr id="5122" name="Picture 2" descr="C:\Documents and Settings\phillijm\Local Settings\Temporary Internet Files\Content.IE5\DKNN6SPG\MC90043472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21" y="4399149"/>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13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Guidelines</a:t>
            </a:r>
            <a:endParaRPr lang="en-US" dirty="0"/>
          </a:p>
        </p:txBody>
      </p:sp>
      <p:sp>
        <p:nvSpPr>
          <p:cNvPr id="3" name="Content Placeholder 2"/>
          <p:cNvSpPr>
            <a:spLocks noGrp="1"/>
          </p:cNvSpPr>
          <p:nvPr>
            <p:ph idx="1"/>
          </p:nvPr>
        </p:nvSpPr>
        <p:spPr/>
        <p:txBody>
          <a:bodyPr/>
          <a:lstStyle/>
          <a:p>
            <a:r>
              <a:rPr lang="en-US" sz="2800" dirty="0"/>
              <a:t>Updated USPHS Guidelines for the Management of Occupational Exposures to HIV and Recommendations for </a:t>
            </a:r>
            <a:r>
              <a:rPr lang="en-US" sz="2800" dirty="0" err="1"/>
              <a:t>Postexposure</a:t>
            </a:r>
            <a:r>
              <a:rPr lang="en-US" sz="2800" dirty="0"/>
              <a:t> Prophylaxis</a:t>
            </a:r>
          </a:p>
          <a:p>
            <a:pPr lvl="1"/>
            <a:r>
              <a:rPr lang="en-US" sz="2400" dirty="0"/>
              <a:t>Sept. 2013 </a:t>
            </a:r>
            <a:r>
              <a:rPr lang="en-US" sz="2400" i="1" dirty="0"/>
              <a:t>Infection Control and Hospital Epidemiology</a:t>
            </a:r>
            <a:r>
              <a:rPr lang="en-US" sz="2400" dirty="0"/>
              <a:t>,</a:t>
            </a:r>
            <a:r>
              <a:rPr lang="en-US" sz="2400" i="1" dirty="0"/>
              <a:t> </a:t>
            </a:r>
            <a:r>
              <a:rPr lang="en-US" sz="2400" dirty="0"/>
              <a:t>Vol. 34, No. 9</a:t>
            </a:r>
          </a:p>
          <a:p>
            <a:endParaRPr lang="en-US" dirty="0"/>
          </a:p>
        </p:txBody>
      </p:sp>
    </p:spTree>
    <p:extLst>
      <p:ext uri="{BB962C8B-B14F-4D97-AF65-F5344CB8AC3E}">
        <p14:creationId xmlns:p14="http://schemas.microsoft.com/office/powerpoint/2010/main" val="3906511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Potential Exposure to HIV</a:t>
            </a:r>
            <a:endParaRPr lang="en-US" dirty="0"/>
          </a:p>
        </p:txBody>
      </p:sp>
      <p:sp>
        <p:nvSpPr>
          <p:cNvPr id="3" name="Content Placeholder 2"/>
          <p:cNvSpPr>
            <a:spLocks noGrp="1"/>
          </p:cNvSpPr>
          <p:nvPr>
            <p:ph sz="half" idx="1"/>
          </p:nvPr>
        </p:nvSpPr>
        <p:spPr/>
        <p:txBody>
          <a:bodyPr/>
          <a:lstStyle/>
          <a:p>
            <a:pPr lvl="0"/>
            <a:r>
              <a:rPr lang="en-US" sz="2200" dirty="0"/>
              <a:t>Percutaneous injury</a:t>
            </a:r>
          </a:p>
          <a:p>
            <a:pPr lvl="1"/>
            <a:r>
              <a:rPr lang="en-US" sz="1800" dirty="0" err="1"/>
              <a:t>Needlestick</a:t>
            </a:r>
            <a:r>
              <a:rPr lang="en-US" sz="1800" dirty="0"/>
              <a:t> or cut with a sharp object</a:t>
            </a:r>
          </a:p>
          <a:p>
            <a:pPr lvl="0"/>
            <a:r>
              <a:rPr lang="en-US" sz="2200" dirty="0" smtClean="0"/>
              <a:t>Mucous </a:t>
            </a:r>
            <a:r>
              <a:rPr lang="en-US" sz="2200" dirty="0"/>
              <a:t>membrane or non-intact skin</a:t>
            </a:r>
          </a:p>
          <a:p>
            <a:pPr lvl="1"/>
            <a:r>
              <a:rPr lang="en-US" sz="1800" dirty="0"/>
              <a:t>Chapped, abraded, dermatitis</a:t>
            </a:r>
          </a:p>
          <a:p>
            <a:endParaRPr lang="en-US" dirty="0"/>
          </a:p>
        </p:txBody>
      </p:sp>
      <p:sp>
        <p:nvSpPr>
          <p:cNvPr id="4" name="Content Placeholder 3"/>
          <p:cNvSpPr>
            <a:spLocks noGrp="1"/>
          </p:cNvSpPr>
          <p:nvPr>
            <p:ph sz="half" idx="2"/>
          </p:nvPr>
        </p:nvSpPr>
        <p:spPr/>
        <p:txBody>
          <a:bodyPr/>
          <a:lstStyle/>
          <a:p>
            <a:r>
              <a:rPr lang="en-US" sz="2200" dirty="0" smtClean="0"/>
              <a:t>Comes into contact with:</a:t>
            </a:r>
          </a:p>
          <a:p>
            <a:pPr lvl="1"/>
            <a:r>
              <a:rPr lang="en-US" sz="1800" dirty="0" smtClean="0"/>
              <a:t>Blood</a:t>
            </a:r>
          </a:p>
          <a:p>
            <a:pPr lvl="1"/>
            <a:r>
              <a:rPr lang="en-US" sz="1800" dirty="0" smtClean="0"/>
              <a:t>Tissue</a:t>
            </a:r>
          </a:p>
          <a:p>
            <a:pPr lvl="1"/>
            <a:r>
              <a:rPr lang="en-US" sz="1800" dirty="0" smtClean="0"/>
              <a:t>Bodily fluids:</a:t>
            </a:r>
          </a:p>
          <a:p>
            <a:pPr lvl="2"/>
            <a:r>
              <a:rPr lang="en-US" sz="1400" dirty="0" smtClean="0"/>
              <a:t>Semen</a:t>
            </a:r>
          </a:p>
          <a:p>
            <a:pPr lvl="2"/>
            <a:r>
              <a:rPr lang="en-US" sz="1400" dirty="0" smtClean="0"/>
              <a:t>Vaginal secretions</a:t>
            </a:r>
          </a:p>
          <a:p>
            <a:pPr lvl="2"/>
            <a:r>
              <a:rPr lang="en-US" sz="1400" dirty="0" smtClean="0"/>
              <a:t>Cerebrospinal fluid</a:t>
            </a:r>
          </a:p>
          <a:p>
            <a:pPr lvl="2"/>
            <a:r>
              <a:rPr lang="en-US" sz="1400" dirty="0" smtClean="0"/>
              <a:t>Synovial fluid</a:t>
            </a:r>
          </a:p>
          <a:p>
            <a:pPr lvl="2"/>
            <a:r>
              <a:rPr lang="en-US" sz="1400" dirty="0" smtClean="0"/>
              <a:t>Pleural fluid</a:t>
            </a:r>
          </a:p>
          <a:p>
            <a:pPr lvl="2"/>
            <a:r>
              <a:rPr lang="en-US" sz="1400" dirty="0" smtClean="0"/>
              <a:t>Peritoneal fluid</a:t>
            </a:r>
          </a:p>
          <a:p>
            <a:pPr lvl="2"/>
            <a:r>
              <a:rPr lang="en-US" sz="1400" dirty="0" smtClean="0"/>
              <a:t>Pericardial fluid</a:t>
            </a:r>
          </a:p>
          <a:p>
            <a:pPr lvl="2"/>
            <a:r>
              <a:rPr lang="en-US" sz="1400" dirty="0" smtClean="0"/>
              <a:t>Amniotic fluid</a:t>
            </a:r>
          </a:p>
          <a:p>
            <a:pPr lvl="1"/>
            <a:endParaRPr lang="en-US" sz="1800" dirty="0"/>
          </a:p>
        </p:txBody>
      </p:sp>
      <p:sp>
        <p:nvSpPr>
          <p:cNvPr id="7" name="Striped Right Arrow 6"/>
          <p:cNvSpPr/>
          <p:nvPr/>
        </p:nvSpPr>
        <p:spPr>
          <a:xfrm>
            <a:off x="3815862" y="2936630"/>
            <a:ext cx="1494692" cy="30773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8" name="TextBox 7"/>
          <p:cNvSpPr txBox="1"/>
          <p:nvPr/>
        </p:nvSpPr>
        <p:spPr>
          <a:xfrm>
            <a:off x="703385" y="5064369"/>
            <a:ext cx="7420707" cy="1200329"/>
          </a:xfrm>
          <a:prstGeom prst="rect">
            <a:avLst/>
          </a:prstGeom>
          <a:noFill/>
        </p:spPr>
        <p:txBody>
          <a:bodyPr wrap="square" rtlCol="0">
            <a:spAutoFit/>
          </a:bodyPr>
          <a:lstStyle/>
          <a:p>
            <a:pPr fontAlgn="base">
              <a:spcBef>
                <a:spcPct val="0"/>
              </a:spcBef>
              <a:spcAft>
                <a:spcPct val="0"/>
              </a:spcAft>
            </a:pPr>
            <a:r>
              <a:rPr lang="en-US" sz="2400" dirty="0" smtClean="0">
                <a:solidFill>
                  <a:srgbClr val="000000"/>
                </a:solidFill>
              </a:rPr>
              <a:t>Note: Feces, nasal secretions, saliva, sputum, sweat, tears, urine, and vomitus are not infectious unless </a:t>
            </a:r>
            <a:r>
              <a:rPr lang="en-US" sz="2400" b="1" dirty="0" smtClean="0">
                <a:solidFill>
                  <a:srgbClr val="000000"/>
                </a:solidFill>
              </a:rPr>
              <a:t>visibly bloody</a:t>
            </a:r>
            <a:endParaRPr lang="en-US" sz="2400" b="1" dirty="0">
              <a:solidFill>
                <a:srgbClr val="000000"/>
              </a:solidFill>
            </a:endParaRPr>
          </a:p>
        </p:txBody>
      </p:sp>
    </p:spTree>
    <p:extLst>
      <p:ext uri="{BB962C8B-B14F-4D97-AF65-F5344CB8AC3E}">
        <p14:creationId xmlns:p14="http://schemas.microsoft.com/office/powerpoint/2010/main" val="408910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HIV</a:t>
            </a:r>
          </a:p>
        </p:txBody>
      </p:sp>
      <p:sp>
        <p:nvSpPr>
          <p:cNvPr id="3" name="Content Placeholder 2"/>
          <p:cNvSpPr>
            <a:spLocks noGrp="1"/>
          </p:cNvSpPr>
          <p:nvPr>
            <p:ph idx="1"/>
          </p:nvPr>
        </p:nvSpPr>
        <p:spPr/>
        <p:txBody>
          <a:bodyPr/>
          <a:lstStyle/>
          <a:p>
            <a:r>
              <a:rPr lang="en-US" sz="3600" b="1" dirty="0">
                <a:solidFill>
                  <a:schemeClr val="tx1"/>
                </a:solidFill>
                <a:effectLst>
                  <a:outerShdw blurRad="38100" dist="38100" dir="2700000" algn="tl">
                    <a:srgbClr val="000000">
                      <a:alpha val="43137"/>
                    </a:srgbClr>
                  </a:outerShdw>
                </a:effectLst>
              </a:rPr>
              <a:t>H</a:t>
            </a:r>
            <a:r>
              <a:rPr lang="en-US" dirty="0">
                <a:solidFill>
                  <a:schemeClr val="tx1"/>
                </a:solidFill>
              </a:rPr>
              <a:t>uman</a:t>
            </a:r>
          </a:p>
          <a:p>
            <a:r>
              <a:rPr lang="en-US" sz="3600" b="1" dirty="0">
                <a:solidFill>
                  <a:schemeClr val="tx1"/>
                </a:solidFill>
                <a:effectLst>
                  <a:outerShdw blurRad="38100" dist="38100" dir="2700000" algn="tl">
                    <a:srgbClr val="000000">
                      <a:alpha val="43137"/>
                    </a:srgbClr>
                  </a:outerShdw>
                </a:effectLst>
              </a:rPr>
              <a:t>I</a:t>
            </a:r>
            <a:r>
              <a:rPr lang="en-US" dirty="0">
                <a:solidFill>
                  <a:schemeClr val="tx1"/>
                </a:solidFill>
              </a:rPr>
              <a:t>mmunodeficiency</a:t>
            </a:r>
          </a:p>
          <a:p>
            <a:r>
              <a:rPr lang="en-US" sz="3600" b="1" dirty="0">
                <a:solidFill>
                  <a:schemeClr val="tx1"/>
                </a:solidFill>
                <a:effectLst>
                  <a:outerShdw blurRad="38100" dist="38100" dir="2700000" algn="tl">
                    <a:srgbClr val="000000">
                      <a:alpha val="43137"/>
                    </a:srgbClr>
                  </a:outerShdw>
                </a:effectLst>
              </a:rPr>
              <a:t>V</a:t>
            </a:r>
            <a:r>
              <a:rPr lang="en-US" dirty="0">
                <a:solidFill>
                  <a:schemeClr val="tx1"/>
                </a:solidFill>
              </a:rPr>
              <a:t>irus</a:t>
            </a:r>
          </a:p>
          <a:p>
            <a:endParaRPr lang="en-US" dirty="0">
              <a:solidFill>
                <a:schemeClr val="tx1"/>
              </a:solidFill>
            </a:endParaRPr>
          </a:p>
          <a:p>
            <a:r>
              <a:rPr lang="en-US" dirty="0">
                <a:solidFill>
                  <a:schemeClr val="tx1"/>
                </a:solidFill>
              </a:rPr>
              <a:t>HIV is a retrovirus that attacks the immune system.</a:t>
            </a:r>
          </a:p>
          <a:p>
            <a:r>
              <a:rPr lang="en-US" dirty="0">
                <a:solidFill>
                  <a:schemeClr val="tx1"/>
                </a:solidFill>
              </a:rPr>
              <a:t>Its genetic material, RNA, must be converted in to DNA during replication.</a:t>
            </a:r>
          </a:p>
          <a:p>
            <a:r>
              <a:rPr lang="en-US" dirty="0">
                <a:solidFill>
                  <a:schemeClr val="tx1"/>
                </a:solidFill>
              </a:rPr>
              <a:t>Over time, the immune system and the body loses its ability to fight the virus.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2743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228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for HIV Transmission</a:t>
            </a:r>
            <a:endParaRPr lang="en-US" dirty="0"/>
          </a:p>
        </p:txBody>
      </p:sp>
      <p:sp>
        <p:nvSpPr>
          <p:cNvPr id="3" name="Content Placeholder 2"/>
          <p:cNvSpPr>
            <a:spLocks noGrp="1"/>
          </p:cNvSpPr>
          <p:nvPr>
            <p:ph idx="1"/>
          </p:nvPr>
        </p:nvSpPr>
        <p:spPr/>
        <p:txBody>
          <a:bodyPr/>
          <a:lstStyle/>
          <a:p>
            <a:r>
              <a:rPr lang="en-US" dirty="0" smtClean="0"/>
              <a:t>After percutaneous exposure to HIV-infected blood = 0.3%</a:t>
            </a:r>
          </a:p>
          <a:p>
            <a:pPr marL="457200" lvl="1" indent="0">
              <a:buNone/>
            </a:pPr>
            <a:endParaRPr lang="en-US" dirty="0" smtClean="0"/>
          </a:p>
          <a:p>
            <a:pPr marL="400050"/>
            <a:r>
              <a:rPr lang="en-US" dirty="0" smtClean="0"/>
              <a:t>After exposure to mucous membrane = 0.09%</a:t>
            </a:r>
          </a:p>
          <a:p>
            <a:pPr marL="800100" lvl="1"/>
            <a:r>
              <a:rPr lang="en-US" dirty="0" smtClean="0"/>
              <a:t>Lower for exposure to non-intact skin and fluids other than blood</a:t>
            </a:r>
          </a:p>
          <a:p>
            <a:pPr marL="800100" lvl="1"/>
            <a:endParaRPr lang="en-US" dirty="0"/>
          </a:p>
          <a:p>
            <a:pPr marL="400050"/>
            <a:r>
              <a:rPr lang="en-US" dirty="0" smtClean="0"/>
              <a:t>Risk for transmission increases when:</a:t>
            </a:r>
          </a:p>
          <a:p>
            <a:pPr marL="800100" lvl="1"/>
            <a:r>
              <a:rPr lang="en-US" dirty="0" smtClean="0"/>
              <a:t>Device is visibly contaminated with blood</a:t>
            </a:r>
          </a:p>
          <a:p>
            <a:pPr marL="800100" lvl="1"/>
            <a:r>
              <a:rPr lang="en-US" dirty="0" smtClean="0"/>
              <a:t>Needle was in patients vein or artery</a:t>
            </a:r>
          </a:p>
          <a:p>
            <a:pPr marL="800100" lvl="1"/>
            <a:r>
              <a:rPr lang="en-US" dirty="0" smtClean="0"/>
              <a:t>The injury is deep</a:t>
            </a:r>
          </a:p>
          <a:p>
            <a:pPr marL="800100" lvl="1"/>
            <a:r>
              <a:rPr lang="en-US" dirty="0" smtClean="0"/>
              <a:t>The person is terminally ill with AIDS</a:t>
            </a:r>
          </a:p>
          <a:p>
            <a:pPr marL="457200" lvl="1" indent="0">
              <a:buNone/>
            </a:pPr>
            <a:endParaRPr lang="en-US" dirty="0" smtClean="0"/>
          </a:p>
        </p:txBody>
      </p:sp>
    </p:spTree>
    <p:extLst>
      <p:ext uri="{BB962C8B-B14F-4D97-AF65-F5344CB8AC3E}">
        <p14:creationId xmlns:p14="http://schemas.microsoft.com/office/powerpoint/2010/main" val="357788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Initiating PEP</a:t>
            </a:r>
            <a:endParaRPr lang="en-US" dirty="0"/>
          </a:p>
        </p:txBody>
      </p:sp>
      <p:sp>
        <p:nvSpPr>
          <p:cNvPr id="3" name="Content Placeholder 2"/>
          <p:cNvSpPr>
            <a:spLocks noGrp="1"/>
          </p:cNvSpPr>
          <p:nvPr>
            <p:ph idx="1"/>
          </p:nvPr>
        </p:nvSpPr>
        <p:spPr/>
        <p:txBody>
          <a:bodyPr/>
          <a:lstStyle/>
          <a:p>
            <a:r>
              <a:rPr lang="en-US" dirty="0" smtClean="0"/>
              <a:t>PEP is recommended in situations where a HCP has been exposed to a source person who has HIV infection or for whom there is reasonable suspicion of HIV infection.</a:t>
            </a:r>
          </a:p>
          <a:p>
            <a:pPr lvl="1"/>
            <a:r>
              <a:rPr lang="en-US" dirty="0" smtClean="0"/>
              <a:t>PEP should be discontinued if the source patient is HIV negative.</a:t>
            </a:r>
          </a:p>
          <a:p>
            <a:pPr lvl="2"/>
            <a:endParaRPr lang="en-US" dirty="0" smtClean="0"/>
          </a:p>
          <a:p>
            <a:pPr lvl="2"/>
            <a:endParaRPr lang="en-US" dirty="0" smtClean="0"/>
          </a:p>
        </p:txBody>
      </p:sp>
      <p:pic>
        <p:nvPicPr>
          <p:cNvPr id="6146" name="Picture 2" descr="C:\Documents and Settings\phillijm\Local Settings\Temporary Internet Files\Content.IE5\UQ9JQR5P\MC9002909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8909" y="4473146"/>
            <a:ext cx="1662964" cy="1940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92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ct val="20000"/>
              </a:spcBef>
            </a:pPr>
            <a:r>
              <a:rPr lang="en-US" sz="2200" dirty="0">
                <a:solidFill>
                  <a:srgbClr val="5F5F5F"/>
                </a:solidFill>
              </a:rPr>
              <a:t/>
            </a:r>
            <a:br>
              <a:rPr lang="en-US" sz="2200" dirty="0">
                <a:solidFill>
                  <a:srgbClr val="5F5F5F"/>
                </a:solidFill>
              </a:rPr>
            </a:br>
            <a:r>
              <a:rPr lang="en-US" dirty="0" smtClean="0">
                <a:solidFill>
                  <a:srgbClr val="5F5F5F"/>
                </a:solidFill>
              </a:rPr>
              <a:t>Consult an HIV Expert if</a:t>
            </a:r>
            <a:endParaRPr lang="en-US" dirty="0"/>
          </a:p>
        </p:txBody>
      </p:sp>
      <p:sp>
        <p:nvSpPr>
          <p:cNvPr id="3" name="Content Placeholder 2"/>
          <p:cNvSpPr>
            <a:spLocks noGrp="1"/>
          </p:cNvSpPr>
          <p:nvPr>
            <p:ph idx="1"/>
          </p:nvPr>
        </p:nvSpPr>
        <p:spPr>
          <a:xfrm>
            <a:off x="457200" y="1438275"/>
            <a:ext cx="8229600" cy="4810125"/>
          </a:xfrm>
        </p:spPr>
        <p:txBody>
          <a:bodyPr/>
          <a:lstStyle/>
          <a:p>
            <a:r>
              <a:rPr lang="en-US" dirty="0" smtClean="0"/>
              <a:t>It </a:t>
            </a:r>
            <a:r>
              <a:rPr lang="en-US" dirty="0"/>
              <a:t>is </a:t>
            </a:r>
            <a:r>
              <a:rPr lang="en-US" dirty="0" smtClean="0"/>
              <a:t>more </a:t>
            </a:r>
            <a:r>
              <a:rPr lang="en-US" dirty="0"/>
              <a:t>than 72 hours after exposure</a:t>
            </a:r>
          </a:p>
          <a:p>
            <a:r>
              <a:rPr lang="en-US" dirty="0"/>
              <a:t>Unknown source</a:t>
            </a:r>
          </a:p>
          <a:p>
            <a:pPr lvl="1"/>
            <a:r>
              <a:rPr lang="en-US" dirty="0"/>
              <a:t>Use of PEP decided on a case by case basis</a:t>
            </a:r>
          </a:p>
          <a:p>
            <a:pPr lvl="1"/>
            <a:r>
              <a:rPr lang="en-US" dirty="0"/>
              <a:t>Consider the severity of the exposure and epidemiologic likelihood of HIV exposure</a:t>
            </a:r>
          </a:p>
          <a:p>
            <a:pPr lvl="1"/>
            <a:r>
              <a:rPr lang="en-US" dirty="0"/>
              <a:t>Do not test instruments for </a:t>
            </a:r>
            <a:r>
              <a:rPr lang="en-US" dirty="0" smtClean="0"/>
              <a:t>HIV</a:t>
            </a:r>
          </a:p>
          <a:p>
            <a:r>
              <a:rPr lang="en-US" dirty="0" smtClean="0"/>
              <a:t>HCP is pregnant or breastfeeding</a:t>
            </a:r>
          </a:p>
          <a:p>
            <a:pPr lvl="1"/>
            <a:r>
              <a:rPr lang="en-US" dirty="0" smtClean="0"/>
              <a:t>Do not delay initiating PEP while awaiting expert consultation</a:t>
            </a:r>
          </a:p>
          <a:p>
            <a:r>
              <a:rPr lang="en-US" dirty="0" smtClean="0"/>
              <a:t>Known or suspected resistance of source virus</a:t>
            </a:r>
          </a:p>
          <a:p>
            <a:r>
              <a:rPr lang="en-US" dirty="0" smtClean="0"/>
              <a:t>Toxicity of initial PEP regimen</a:t>
            </a:r>
          </a:p>
          <a:p>
            <a:r>
              <a:rPr lang="en-US" dirty="0" smtClean="0"/>
              <a:t>Serious medical illness in the exposed person</a:t>
            </a:r>
          </a:p>
          <a:p>
            <a:pPr lvl="1"/>
            <a:r>
              <a:rPr lang="en-US" dirty="0" err="1" smtClean="0"/>
              <a:t>Ie</a:t>
            </a:r>
            <a:r>
              <a:rPr lang="en-US" dirty="0" smtClean="0"/>
              <a:t> renal disease, multiple drug interactions</a:t>
            </a:r>
          </a:p>
          <a:p>
            <a:r>
              <a:rPr lang="en-US" dirty="0" err="1" smtClean="0"/>
              <a:t>PEPLine</a:t>
            </a:r>
            <a:r>
              <a:rPr lang="en-US" dirty="0" smtClean="0"/>
              <a:t> available 888-448-4911</a:t>
            </a:r>
          </a:p>
          <a:p>
            <a:pPr lvl="2"/>
            <a:endParaRPr lang="en-US" dirty="0"/>
          </a:p>
          <a:p>
            <a:endParaRPr lang="en-US" dirty="0"/>
          </a:p>
        </p:txBody>
      </p:sp>
    </p:spTree>
    <p:extLst>
      <p:ext uri="{BB962C8B-B14F-4D97-AF65-F5344CB8AC3E}">
        <p14:creationId xmlns:p14="http://schemas.microsoft.com/office/powerpoint/2010/main" val="1193404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 Regimens</a:t>
            </a:r>
            <a:endParaRPr lang="en-US" dirty="0"/>
          </a:p>
        </p:txBody>
      </p:sp>
      <p:sp>
        <p:nvSpPr>
          <p:cNvPr id="3" name="Content Placeholder 2"/>
          <p:cNvSpPr>
            <a:spLocks noGrp="1"/>
          </p:cNvSpPr>
          <p:nvPr>
            <p:ph idx="1"/>
          </p:nvPr>
        </p:nvSpPr>
        <p:spPr/>
        <p:txBody>
          <a:bodyPr/>
          <a:lstStyle/>
          <a:p>
            <a:r>
              <a:rPr lang="en-US" dirty="0" smtClean="0"/>
              <a:t>ALL occupational exposures to HIV should be treated with a 3 drug antiretroviral (ART) regimen</a:t>
            </a:r>
          </a:p>
          <a:p>
            <a:pPr lvl="1"/>
            <a:r>
              <a:rPr lang="en-US" dirty="0" smtClean="0"/>
              <a:t>Severity of exposure is no longer used to determine the number of drugs to be offered</a:t>
            </a:r>
          </a:p>
          <a:p>
            <a:pPr lvl="1"/>
            <a:r>
              <a:rPr lang="en-US" dirty="0" smtClean="0"/>
              <a:t>PEP should be given ASAP after exposure and taken for 4 weeks</a:t>
            </a:r>
          </a:p>
          <a:p>
            <a:r>
              <a:rPr lang="en-US" dirty="0" smtClean="0"/>
              <a:t>Preferred Regimen:</a:t>
            </a:r>
          </a:p>
          <a:p>
            <a:pPr lvl="1"/>
            <a:r>
              <a:rPr lang="en-US" dirty="0" err="1" smtClean="0"/>
              <a:t>Raltegravir</a:t>
            </a:r>
            <a:r>
              <a:rPr lang="en-US" dirty="0" smtClean="0"/>
              <a:t> 400 mg PO twice daily plus </a:t>
            </a:r>
            <a:r>
              <a:rPr lang="en-US" dirty="0" err="1" smtClean="0"/>
              <a:t>Emtricitabine</a:t>
            </a:r>
            <a:r>
              <a:rPr lang="en-US" dirty="0" smtClean="0"/>
              <a:t>/</a:t>
            </a:r>
            <a:r>
              <a:rPr lang="en-US" dirty="0" err="1" smtClean="0"/>
              <a:t>Tenofovir</a:t>
            </a:r>
            <a:r>
              <a:rPr lang="en-US" dirty="0" smtClean="0"/>
              <a:t>  </a:t>
            </a:r>
            <a:br>
              <a:rPr lang="en-US" dirty="0" smtClean="0"/>
            </a:br>
            <a:r>
              <a:rPr lang="en-US" dirty="0" smtClean="0"/>
              <a:t>1 tab PO daily</a:t>
            </a:r>
          </a:p>
          <a:p>
            <a:pPr lvl="1"/>
            <a:r>
              <a:rPr lang="en-US" dirty="0" smtClean="0"/>
              <a:t>Several alternative regimens are described in the guidelines</a:t>
            </a:r>
          </a:p>
          <a:p>
            <a:r>
              <a:rPr lang="en-US" dirty="0" smtClean="0"/>
              <a:t>Drugs not recommended or contraindicated:</a:t>
            </a:r>
          </a:p>
          <a:p>
            <a:pPr lvl="1"/>
            <a:r>
              <a:rPr lang="en-US" dirty="0" err="1" smtClean="0"/>
              <a:t>Didanosine</a:t>
            </a:r>
            <a:endParaRPr lang="en-US" dirty="0" smtClean="0"/>
          </a:p>
          <a:p>
            <a:pPr lvl="1"/>
            <a:r>
              <a:rPr lang="en-US" dirty="0" err="1" smtClean="0"/>
              <a:t>Nelfinavir</a:t>
            </a:r>
            <a:endParaRPr lang="en-US" dirty="0" smtClean="0"/>
          </a:p>
          <a:p>
            <a:pPr lvl="1"/>
            <a:r>
              <a:rPr lang="en-US" dirty="0" err="1" smtClean="0"/>
              <a:t>Tipranavir</a:t>
            </a:r>
            <a:endParaRPr lang="en-US" dirty="0" smtClean="0"/>
          </a:p>
          <a:p>
            <a:pPr lvl="1"/>
            <a:r>
              <a:rPr lang="en-US" dirty="0" err="1" smtClean="0"/>
              <a:t>nevirapine</a:t>
            </a:r>
            <a:endParaRPr lang="en-US" dirty="0"/>
          </a:p>
        </p:txBody>
      </p:sp>
      <p:pic>
        <p:nvPicPr>
          <p:cNvPr id="7170" name="Picture 2" descr="C:\Documents and Settings\phillijm\Local Settings\Temporary Internet Files\Content.IE5\NAK8G74I\MC9003682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0195" y="4626654"/>
            <a:ext cx="1857146" cy="175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76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of HIV exposed Healthcare Personnel</a:t>
            </a:r>
            <a:endParaRPr lang="en-US" dirty="0"/>
          </a:p>
        </p:txBody>
      </p:sp>
      <p:sp>
        <p:nvSpPr>
          <p:cNvPr id="3" name="Content Placeholder 2"/>
          <p:cNvSpPr>
            <a:spLocks noGrp="1"/>
          </p:cNvSpPr>
          <p:nvPr>
            <p:ph idx="1"/>
          </p:nvPr>
        </p:nvSpPr>
        <p:spPr/>
        <p:txBody>
          <a:bodyPr/>
          <a:lstStyle/>
          <a:p>
            <a:r>
              <a:rPr lang="en-US" dirty="0" smtClean="0"/>
              <a:t>Counseling</a:t>
            </a:r>
          </a:p>
          <a:p>
            <a:pPr lvl="1"/>
            <a:r>
              <a:rPr lang="en-US" dirty="0" smtClean="0"/>
              <a:t>Use of barrier contraception esp. the first 6-12 weeks after exposure</a:t>
            </a:r>
          </a:p>
          <a:p>
            <a:pPr lvl="1"/>
            <a:r>
              <a:rPr lang="en-US" dirty="0" smtClean="0"/>
              <a:t>Possible drug toxicities with PEP</a:t>
            </a:r>
          </a:p>
          <a:p>
            <a:pPr lvl="1"/>
            <a:r>
              <a:rPr lang="en-US" dirty="0" smtClean="0"/>
              <a:t>Possible drug interactions with PEP</a:t>
            </a:r>
          </a:p>
          <a:p>
            <a:pPr lvl="1"/>
            <a:r>
              <a:rPr lang="en-US" dirty="0" smtClean="0"/>
              <a:t>The need for adherence to PEP</a:t>
            </a:r>
          </a:p>
          <a:p>
            <a:r>
              <a:rPr lang="en-US" dirty="0" smtClean="0"/>
              <a:t>Re-evaluate 72 hours after exposure</a:t>
            </a:r>
          </a:p>
          <a:p>
            <a:r>
              <a:rPr lang="en-US" dirty="0" smtClean="0"/>
              <a:t>Testing:</a:t>
            </a:r>
          </a:p>
          <a:p>
            <a:pPr lvl="1"/>
            <a:r>
              <a:rPr lang="en-US" dirty="0" smtClean="0"/>
              <a:t>HIV testing at baseline, 6 weeks, 12 weeks, and 6 months</a:t>
            </a:r>
          </a:p>
          <a:p>
            <a:pPr lvl="1"/>
            <a:r>
              <a:rPr lang="en-US" dirty="0" smtClean="0"/>
              <a:t>If 4th generation p24 antigen/AB testing used: HIV testing at baseline, 6 weeks, and 4 months</a:t>
            </a:r>
          </a:p>
          <a:p>
            <a:pPr lvl="1"/>
            <a:r>
              <a:rPr lang="en-US" dirty="0" smtClean="0"/>
              <a:t>CBC, renal and hepatic function tests at baseline and 2 weeks</a:t>
            </a:r>
          </a:p>
          <a:p>
            <a:pPr lvl="2"/>
            <a:r>
              <a:rPr lang="en-US" dirty="0" smtClean="0"/>
              <a:t>More frequently if abnormalities detected</a:t>
            </a:r>
          </a:p>
          <a:p>
            <a:endParaRPr lang="en-US" dirty="0"/>
          </a:p>
        </p:txBody>
      </p:sp>
    </p:spTree>
    <p:extLst>
      <p:ext uri="{BB962C8B-B14F-4D97-AF65-F5344CB8AC3E}">
        <p14:creationId xmlns:p14="http://schemas.microsoft.com/office/powerpoint/2010/main" val="787110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95325" y="2200275"/>
            <a:ext cx="7772400" cy="1143000"/>
          </a:xfrm>
        </p:spPr>
        <p:txBody>
          <a:bodyPr/>
          <a:lstStyle/>
          <a:p>
            <a:r>
              <a:rPr lang="en-US" dirty="0"/>
              <a:t>Hepatitis B </a:t>
            </a:r>
            <a:br>
              <a:rPr lang="en-US" dirty="0"/>
            </a:br>
            <a:r>
              <a:rPr lang="en-US" dirty="0"/>
              <a:t>Post-exposure Prophylaxis</a:t>
            </a:r>
          </a:p>
        </p:txBody>
      </p:sp>
      <p:sp>
        <p:nvSpPr>
          <p:cNvPr id="79875" name="Rectangle 3"/>
          <p:cNvSpPr>
            <a:spLocks noGrp="1" noChangeArrowheads="1"/>
          </p:cNvSpPr>
          <p:nvPr>
            <p:ph type="subTitle" idx="1"/>
          </p:nvPr>
        </p:nvSpPr>
        <p:spPr/>
        <p:txBody>
          <a:bodyPr/>
          <a:lstStyle/>
          <a:p>
            <a:r>
              <a:rPr lang="en-US" sz="2800" dirty="0"/>
              <a:t>Up to </a:t>
            </a:r>
            <a:r>
              <a:rPr lang="en-US" sz="2800" dirty="0" smtClean="0"/>
              <a:t>31% </a:t>
            </a:r>
            <a:r>
              <a:rPr lang="en-US" sz="2800" dirty="0"/>
              <a:t>risk </a:t>
            </a:r>
          </a:p>
          <a:p>
            <a:r>
              <a:rPr lang="en-US" sz="2800" dirty="0"/>
              <a:t>to unvaccinated HCW</a:t>
            </a:r>
            <a:r>
              <a:rPr lang="en-US" sz="2800" dirty="0" smtClean="0"/>
              <a:t>.</a:t>
            </a:r>
          </a:p>
          <a:p>
            <a:endParaRPr lang="en-US" dirty="0"/>
          </a:p>
          <a:p>
            <a:r>
              <a:rPr lang="en-US" sz="1400" dirty="0"/>
              <a:t>Updated USPHS Guidelines for the Management of Occupational Exposures to HBV, HCV and HIV and Recommendations for </a:t>
            </a:r>
            <a:r>
              <a:rPr lang="en-US" sz="1400" dirty="0" err="1"/>
              <a:t>Postexposure</a:t>
            </a:r>
            <a:r>
              <a:rPr lang="en-US" sz="1400" dirty="0"/>
              <a:t> </a:t>
            </a:r>
            <a:r>
              <a:rPr lang="en-US" sz="1400" dirty="0" err="1" smtClean="0"/>
              <a:t>Prophylaxis</a:t>
            </a:r>
            <a:r>
              <a:rPr lang="en-US" sz="1400" dirty="0" err="1" smtClean="0">
                <a:solidFill>
                  <a:schemeClr val="bg1"/>
                </a:solidFill>
              </a:rPr>
              <a:t>June</a:t>
            </a:r>
            <a:r>
              <a:rPr lang="en-US" sz="1400" dirty="0" smtClean="0">
                <a:solidFill>
                  <a:schemeClr val="bg1"/>
                </a:solidFill>
              </a:rPr>
              <a:t> </a:t>
            </a:r>
            <a:r>
              <a:rPr lang="en-US" sz="1400" dirty="0">
                <a:solidFill>
                  <a:schemeClr val="bg1"/>
                </a:solidFill>
              </a:rPr>
              <a:t>29, 2001 MMWR Vol. 50, No. RR-11</a:t>
            </a:r>
          </a:p>
          <a:p>
            <a:endParaRPr lang="en-US" dirty="0"/>
          </a:p>
        </p:txBody>
      </p:sp>
    </p:spTree>
    <p:extLst>
      <p:ext uri="{BB962C8B-B14F-4D97-AF65-F5344CB8AC3E}">
        <p14:creationId xmlns:p14="http://schemas.microsoft.com/office/powerpoint/2010/main" val="662162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a:t>
            </a:r>
            <a:r>
              <a:rPr lang="en-US" dirty="0"/>
              <a:t>H</a:t>
            </a:r>
            <a:r>
              <a:rPr lang="en-US" dirty="0" smtClean="0"/>
              <a:t>BV Infection</a:t>
            </a:r>
            <a:endParaRPr lang="en-US" dirty="0"/>
          </a:p>
        </p:txBody>
      </p:sp>
      <p:sp>
        <p:nvSpPr>
          <p:cNvPr id="3" name="Content Placeholder 2"/>
          <p:cNvSpPr>
            <a:spLocks noGrp="1"/>
          </p:cNvSpPr>
          <p:nvPr>
            <p:ph idx="1"/>
          </p:nvPr>
        </p:nvSpPr>
        <p:spPr/>
        <p:txBody>
          <a:bodyPr/>
          <a:lstStyle/>
          <a:p>
            <a:r>
              <a:rPr lang="en-US" sz="9600" dirty="0" smtClean="0"/>
              <a:t>Vaccinate</a:t>
            </a:r>
          </a:p>
          <a:p>
            <a:pPr lvl="1"/>
            <a:r>
              <a:rPr lang="en-US" dirty="0"/>
              <a:t>Prevalence of HBV 10 times higher in HCP than general populations prior to vaccination and adoption of standard precautions</a:t>
            </a:r>
            <a:r>
              <a:rPr lang="en-US" dirty="0" smtClean="0"/>
              <a:t>.</a:t>
            </a:r>
          </a:p>
          <a:p>
            <a:pPr lvl="1"/>
            <a:endParaRPr lang="en-US" dirty="0"/>
          </a:p>
          <a:p>
            <a:pPr lvl="1"/>
            <a:endParaRPr lang="en-US" dirty="0"/>
          </a:p>
          <a:p>
            <a:endParaRPr lang="en-US" dirty="0"/>
          </a:p>
        </p:txBody>
      </p:sp>
      <p:pic>
        <p:nvPicPr>
          <p:cNvPr id="1029" name="Picture 5" descr="C:\Documents and Settings\phillijm\Local Settings\Temporary Internet Files\Content.IE5\JP6FRL10\MP900313987[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5059" y="4053016"/>
            <a:ext cx="2409568" cy="240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405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HBV </a:t>
            </a:r>
            <a:r>
              <a:rPr lang="en-US" dirty="0" err="1"/>
              <a:t>Prophlylaxis</a:t>
            </a:r>
            <a:r>
              <a:rPr lang="en-US" dirty="0"/>
              <a:t> of HCW</a:t>
            </a:r>
          </a:p>
        </p:txBody>
      </p:sp>
      <p:sp>
        <p:nvSpPr>
          <p:cNvPr id="69635" name="Rectangle 3"/>
          <p:cNvSpPr>
            <a:spLocks noGrp="1" noChangeArrowheads="1"/>
          </p:cNvSpPr>
          <p:nvPr>
            <p:ph type="body" idx="1"/>
          </p:nvPr>
        </p:nvSpPr>
        <p:spPr>
          <a:xfrm>
            <a:off x="1219200" y="2057400"/>
            <a:ext cx="6629400" cy="4191000"/>
          </a:xfrm>
        </p:spPr>
        <p:txBody>
          <a:bodyPr/>
          <a:lstStyle/>
          <a:p>
            <a:pPr>
              <a:buFont typeface="Wingdings" pitchFamily="2" charset="2"/>
              <a:buNone/>
            </a:pPr>
            <a:r>
              <a:rPr lang="en-US" sz="2800" b="1" i="1" dirty="0">
                <a:solidFill>
                  <a:srgbClr val="CE0026"/>
                </a:solidFill>
              </a:rPr>
              <a:t>Mark HCW medical chart either:</a:t>
            </a:r>
          </a:p>
          <a:p>
            <a:r>
              <a:rPr lang="en-US" sz="2800" dirty="0"/>
              <a:t>Vaccinated – known responder</a:t>
            </a:r>
          </a:p>
          <a:p>
            <a:r>
              <a:rPr lang="en-US" sz="2800" dirty="0"/>
              <a:t>Vaccinated – known non-responder</a:t>
            </a:r>
          </a:p>
          <a:p>
            <a:r>
              <a:rPr lang="en-US" sz="2800" dirty="0"/>
              <a:t>Vaccinated – response unknown</a:t>
            </a:r>
          </a:p>
          <a:p>
            <a:r>
              <a:rPr lang="en-US" sz="2800" dirty="0"/>
              <a:t>Unvaccinated</a:t>
            </a:r>
          </a:p>
          <a:p>
            <a:pPr marL="0" indent="0">
              <a:buNone/>
            </a:pPr>
            <a:endParaRPr lang="en-US" sz="2800" dirty="0"/>
          </a:p>
        </p:txBody>
      </p:sp>
    </p:spTree>
    <p:extLst>
      <p:ext uri="{BB962C8B-B14F-4D97-AF65-F5344CB8AC3E}">
        <p14:creationId xmlns:p14="http://schemas.microsoft.com/office/powerpoint/2010/main" val="3944453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69" name="Oval 81"/>
          <p:cNvSpPr>
            <a:spLocks noChangeArrowheads="1"/>
          </p:cNvSpPr>
          <p:nvPr/>
        </p:nvSpPr>
        <p:spPr bwMode="auto">
          <a:xfrm>
            <a:off x="914400" y="4114800"/>
            <a:ext cx="1752600" cy="457200"/>
          </a:xfrm>
          <a:prstGeom prst="ellipse">
            <a:avLst/>
          </a:prstGeom>
          <a:solidFill>
            <a:schemeClr val="accent1"/>
          </a:solidFill>
          <a:ln w="12700">
            <a:solidFill>
              <a:schemeClr val="tx1"/>
            </a:solidFill>
            <a:round/>
            <a:headEnd/>
            <a:tailEnd/>
          </a:ln>
          <a:effectLst/>
        </p:spPr>
        <p:txBody>
          <a:bodyPr wrap="none" anchor="ctr"/>
          <a:lstStyle/>
          <a:p>
            <a:pPr fontAlgn="base">
              <a:spcBef>
                <a:spcPct val="0"/>
              </a:spcBef>
              <a:spcAft>
                <a:spcPct val="0"/>
              </a:spcAft>
            </a:pPr>
            <a:endParaRPr lang="en-US" sz="2400">
              <a:solidFill>
                <a:srgbClr val="000000"/>
              </a:solidFill>
            </a:endParaRPr>
          </a:p>
        </p:txBody>
      </p:sp>
      <p:sp>
        <p:nvSpPr>
          <p:cNvPr id="89170" name="Oval 82"/>
          <p:cNvSpPr>
            <a:spLocks noChangeArrowheads="1"/>
          </p:cNvSpPr>
          <p:nvPr/>
        </p:nvSpPr>
        <p:spPr bwMode="auto">
          <a:xfrm>
            <a:off x="2743200" y="3657600"/>
            <a:ext cx="1828800" cy="914400"/>
          </a:xfrm>
          <a:prstGeom prst="ellipse">
            <a:avLst/>
          </a:prstGeom>
          <a:solidFill>
            <a:schemeClr val="accent1"/>
          </a:solidFill>
          <a:ln w="12700">
            <a:solidFill>
              <a:schemeClr val="tx1"/>
            </a:solidFill>
            <a:round/>
            <a:headEnd/>
            <a:tailEnd/>
          </a:ln>
          <a:effectLst/>
        </p:spPr>
        <p:txBody>
          <a:bodyPr wrap="none" anchor="ctr"/>
          <a:lstStyle/>
          <a:p>
            <a:pPr fontAlgn="base">
              <a:spcBef>
                <a:spcPct val="0"/>
              </a:spcBef>
              <a:spcAft>
                <a:spcPct val="0"/>
              </a:spcAft>
            </a:pPr>
            <a:endParaRPr lang="en-US" sz="2400">
              <a:solidFill>
                <a:srgbClr val="000000"/>
              </a:solidFill>
            </a:endParaRPr>
          </a:p>
        </p:txBody>
      </p:sp>
      <p:sp>
        <p:nvSpPr>
          <p:cNvPr id="89090" name="Rectangle 2"/>
          <p:cNvSpPr>
            <a:spLocks noGrp="1" noChangeArrowheads="1"/>
          </p:cNvSpPr>
          <p:nvPr>
            <p:ph type="title"/>
          </p:nvPr>
        </p:nvSpPr>
        <p:spPr>
          <a:xfrm>
            <a:off x="685800" y="304800"/>
            <a:ext cx="7772400" cy="1143000"/>
          </a:xfrm>
        </p:spPr>
        <p:txBody>
          <a:bodyPr/>
          <a:lstStyle/>
          <a:p>
            <a:r>
              <a:rPr lang="en-US" sz="3200"/>
              <a:t>Hepatitis B Postexposure Management</a:t>
            </a:r>
          </a:p>
        </p:txBody>
      </p:sp>
      <p:graphicFrame>
        <p:nvGraphicFramePr>
          <p:cNvPr id="89168" name="Group 80"/>
          <p:cNvGraphicFramePr>
            <a:graphicFrameLocks noGrp="1"/>
          </p:cNvGraphicFramePr>
          <p:nvPr>
            <p:ph type="tbl" idx="1"/>
            <p:extLst>
              <p:ext uri="{D42A27DB-BD31-4B8C-83A1-F6EECF244321}">
                <p14:modId xmlns:p14="http://schemas.microsoft.com/office/powerpoint/2010/main" val="4182897953"/>
              </p:ext>
            </p:extLst>
          </p:nvPr>
        </p:nvGraphicFramePr>
        <p:xfrm>
          <a:off x="685800" y="1213757"/>
          <a:ext cx="7772400" cy="5529071"/>
        </p:xfrm>
        <a:graphic>
          <a:graphicData uri="http://schemas.openxmlformats.org/drawingml/2006/table">
            <a:tbl>
              <a:tblPr/>
              <a:tblGrid>
                <a:gridCol w="1981200"/>
                <a:gridCol w="1905000"/>
                <a:gridCol w="1943100"/>
                <a:gridCol w="1943100"/>
              </a:tblGrid>
              <a:tr h="525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Exposed person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Arial" pitchFamily="34" charset="0"/>
                          <a:cs typeface="Arial" pitchFamily="34" charset="0"/>
                        </a:rPr>
                        <a:t>HBsAg</a:t>
                      </a: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-positive</a:t>
                      </a: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Arial" pitchFamily="34" charset="0"/>
                          <a:cs typeface="Arial" pitchFamily="34" charset="0"/>
                        </a:rPr>
                        <a:t>HBsAg</a:t>
                      </a: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-negative</a:t>
                      </a: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Source not tested or unknown</a:t>
                      </a:r>
                    </a:p>
                  </a:txBody>
                  <a:tcPr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728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Unvaccinated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HBIG* x 1 &amp; initiate HBV vaccine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Initiate HBV vaccine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Initiate HBV vaccine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Previously vaccinated, known responder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No treatment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No treatment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No treatment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1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Known nonresponder</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
                      </a:r>
                      <a:r>
                        <a:rPr kumimoji="0" lang="en-US" sz="1600" b="1" i="0" u="none" strike="noStrike" cap="none" normalizeH="0" baseline="0" smtClean="0">
                          <a:ln>
                            <a:noFill/>
                          </a:ln>
                          <a:solidFill>
                            <a:srgbClr val="FF0066"/>
                          </a:solidFill>
                          <a:effectLst>
                            <a:outerShdw blurRad="38100" dist="38100" dir="2700000" algn="tl">
                              <a:srgbClr val="000000"/>
                            </a:outerShdw>
                          </a:effectLst>
                          <a:latin typeface="Arial" pitchFamily="34" charset="0"/>
                          <a:cs typeface="Arial" pitchFamily="34" charset="0"/>
                        </a:rPr>
                        <a:t>after 2 full series</a:t>
                      </a: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rgbClr val="FF0066"/>
                          </a:solidFill>
                          <a:effectLst>
                            <a:outerShdw blurRad="38100" dist="38100" dir="2700000" algn="tl">
                              <a:srgbClr val="000000"/>
                            </a:outerShdw>
                          </a:effectLst>
                          <a:latin typeface="Arial" pitchFamily="34" charset="0"/>
                          <a:cs typeface="Arial" pitchFamily="34" charset="0"/>
                        </a:rPr>
                        <a:t>HBIG x 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No treatment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If known high-risk source, may treat as if source were </a:t>
                      </a: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Arial" pitchFamily="34" charset="0"/>
                          <a:cs typeface="Arial" pitchFamily="34" charset="0"/>
                        </a:rPr>
                        <a:t>HBsAg</a:t>
                      </a: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 positive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6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Response unknown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Test exposed for anti-HBs. 1) If inadequate^, HBIG x1 plus HBV vaccine ‘booster’ dose. 2) If adequate no Rx.</a:t>
                      </a:r>
                    </a:p>
                  </a:txBody>
                  <a:tcP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No treatment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Test exposed for anti-HBs:</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If inadequate initiate re-vaccination.</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If adequate no Rx.</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Monotype Sorts" pitchFamily="2" charset="2"/>
                        <a:buAutoNum type="arabicParenR"/>
                        <a:tabLst/>
                      </a:pP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36" name="Line 48"/>
          <p:cNvSpPr>
            <a:spLocks noChangeShapeType="1"/>
          </p:cNvSpPr>
          <p:nvPr/>
        </p:nvSpPr>
        <p:spPr bwMode="auto">
          <a:xfrm>
            <a:off x="2667000" y="1524000"/>
            <a:ext cx="5715000" cy="0"/>
          </a:xfrm>
          <a:prstGeom prst="line">
            <a:avLst/>
          </a:prstGeom>
          <a:noFill/>
          <a:ln w="12700">
            <a:solidFill>
              <a:schemeClr val="tx1"/>
            </a:solidFill>
            <a:round/>
            <a:headEnd/>
            <a:tailEnd/>
          </a:ln>
          <a:effectLst/>
        </p:spPr>
        <p:txBody>
          <a:bodyPr/>
          <a:lstStyle/>
          <a:p>
            <a:pPr fontAlgn="base">
              <a:spcBef>
                <a:spcPct val="0"/>
              </a:spcBef>
              <a:spcAft>
                <a:spcPct val="0"/>
              </a:spcAft>
            </a:pPr>
            <a:endParaRPr lang="en-US" sz="2400">
              <a:solidFill>
                <a:srgbClr val="000000"/>
              </a:solidFill>
            </a:endParaRPr>
          </a:p>
        </p:txBody>
      </p:sp>
      <p:sp>
        <p:nvSpPr>
          <p:cNvPr id="89137" name="Text Box 49"/>
          <p:cNvSpPr txBox="1">
            <a:spLocks noChangeArrowheads="1"/>
          </p:cNvSpPr>
          <p:nvPr/>
        </p:nvSpPr>
        <p:spPr bwMode="auto">
          <a:xfrm>
            <a:off x="2867025" y="1219201"/>
            <a:ext cx="3305175" cy="430887"/>
          </a:xfrm>
          <a:prstGeom prst="rect">
            <a:avLst/>
          </a:prstGeom>
          <a:noFill/>
          <a:ln w="12700">
            <a:noFill/>
            <a:miter lim="800000"/>
            <a:headEnd/>
            <a:tailEnd/>
          </a:ln>
          <a:effectLst/>
        </p:spPr>
        <p:txBody>
          <a:bodyPr wrap="square">
            <a:spAutoFit/>
          </a:bodyPr>
          <a:lstStyle/>
          <a:p>
            <a:pPr eaLnBrk="0" fontAlgn="base" hangingPunct="0">
              <a:spcBef>
                <a:spcPct val="0"/>
              </a:spcBef>
              <a:spcAft>
                <a:spcPct val="0"/>
              </a:spcAft>
            </a:pPr>
            <a:r>
              <a:rPr lang="en-US" sz="2200" b="1" dirty="0">
                <a:solidFill>
                  <a:srgbClr val="000000"/>
                </a:solidFill>
              </a:rPr>
              <a:t>Treatment if source</a:t>
            </a:r>
            <a:r>
              <a:rPr lang="en-US" sz="2000" dirty="0">
                <a:solidFill>
                  <a:srgbClr val="000000"/>
                </a:solidFill>
              </a:rPr>
              <a:t>:</a:t>
            </a:r>
          </a:p>
        </p:txBody>
      </p:sp>
      <p:sp>
        <p:nvSpPr>
          <p:cNvPr id="89165" name="Text Box 77"/>
          <p:cNvSpPr txBox="1">
            <a:spLocks noChangeArrowheads="1"/>
          </p:cNvSpPr>
          <p:nvPr/>
        </p:nvSpPr>
        <p:spPr bwMode="auto">
          <a:xfrm>
            <a:off x="746125" y="6488113"/>
            <a:ext cx="4535488" cy="30480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400">
                <a:solidFill>
                  <a:srgbClr val="000000"/>
                </a:solidFill>
              </a:rPr>
              <a:t>HBIG dose 0.6ml/kg IM,  adequate anti-HBs &gt;10mlU/ml</a:t>
            </a:r>
          </a:p>
        </p:txBody>
      </p:sp>
    </p:spTree>
    <p:extLst>
      <p:ext uri="{BB962C8B-B14F-4D97-AF65-F5344CB8AC3E}">
        <p14:creationId xmlns:p14="http://schemas.microsoft.com/office/powerpoint/2010/main" val="26583128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Hepatitis C Post-exposure Follow-up</a:t>
            </a:r>
          </a:p>
        </p:txBody>
      </p:sp>
      <p:sp>
        <p:nvSpPr>
          <p:cNvPr id="82947" name="Rectangle 3"/>
          <p:cNvSpPr>
            <a:spLocks noGrp="1" noChangeArrowheads="1"/>
          </p:cNvSpPr>
          <p:nvPr>
            <p:ph type="body" idx="1"/>
          </p:nvPr>
        </p:nvSpPr>
        <p:spPr/>
        <p:txBody>
          <a:bodyPr/>
          <a:lstStyle/>
          <a:p>
            <a:r>
              <a:rPr lang="en-US" dirty="0"/>
              <a:t>~ 1.8 percent risk of disease transmission following a </a:t>
            </a:r>
            <a:r>
              <a:rPr lang="en-US" dirty="0" smtClean="0"/>
              <a:t>needle stick exposure to HCV</a:t>
            </a:r>
            <a:endParaRPr lang="en-US" dirty="0"/>
          </a:p>
        </p:txBody>
      </p:sp>
    </p:spTree>
    <p:extLst>
      <p:ext uri="{BB962C8B-B14F-4D97-AF65-F5344CB8AC3E}">
        <p14:creationId xmlns:p14="http://schemas.microsoft.com/office/powerpoint/2010/main" val="3584212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and the Immune System</a:t>
            </a:r>
          </a:p>
        </p:txBody>
      </p:sp>
      <p:sp>
        <p:nvSpPr>
          <p:cNvPr id="3" name="Content Placeholder 2"/>
          <p:cNvSpPr>
            <a:spLocks noGrp="1"/>
          </p:cNvSpPr>
          <p:nvPr>
            <p:ph idx="1"/>
          </p:nvPr>
        </p:nvSpPr>
        <p:spPr>
          <a:xfrm>
            <a:off x="457200" y="1447800"/>
            <a:ext cx="3886200" cy="4533900"/>
          </a:xfrm>
        </p:spPr>
        <p:txBody>
          <a:bodyPr/>
          <a:lstStyle/>
          <a:p>
            <a:r>
              <a:rPr lang="en-US" sz="1600" dirty="0">
                <a:solidFill>
                  <a:schemeClr val="tx1"/>
                </a:solidFill>
              </a:rPr>
              <a:t>The CD4 cells coordinate a body’s immune response to an invader (bacteria, virus, etc.)</a:t>
            </a:r>
          </a:p>
          <a:p>
            <a:endParaRPr lang="en-US" sz="1600" dirty="0">
              <a:solidFill>
                <a:schemeClr val="tx1"/>
              </a:solidFill>
            </a:endParaRPr>
          </a:p>
          <a:p>
            <a:r>
              <a:rPr lang="en-US" sz="1600" dirty="0">
                <a:solidFill>
                  <a:schemeClr val="tx1"/>
                </a:solidFill>
              </a:rPr>
              <a:t>BUT, when HIV enters CD4 cells for reproduction, it damages the CD4 cell, eventually killing it.  </a:t>
            </a:r>
          </a:p>
          <a:p>
            <a:endParaRPr lang="en-US" sz="1600" dirty="0">
              <a:solidFill>
                <a:schemeClr val="tx1"/>
              </a:solidFill>
            </a:endParaRPr>
          </a:p>
          <a:p>
            <a:r>
              <a:rPr lang="en-US" sz="1600" dirty="0">
                <a:solidFill>
                  <a:schemeClr val="tx1"/>
                </a:solidFill>
              </a:rPr>
              <a:t>The body’s immune system works hard making more CD4 cells</a:t>
            </a:r>
          </a:p>
          <a:p>
            <a:endParaRPr lang="en-US" sz="1600" dirty="0">
              <a:solidFill>
                <a:schemeClr val="tx1"/>
              </a:solidFill>
            </a:endParaRPr>
          </a:p>
          <a:p>
            <a:r>
              <a:rPr lang="en-US" sz="1600" dirty="0">
                <a:solidFill>
                  <a:schemeClr val="tx1"/>
                </a:solidFill>
              </a:rPr>
              <a:t>Overtime, HIV destroys the CD4 cells faster than the immune system can make new ones</a:t>
            </a:r>
          </a:p>
          <a:p>
            <a:endParaRPr lang="en-US" sz="1600" dirty="0">
              <a:solidFill>
                <a:schemeClr val="tx1"/>
              </a:solidFill>
            </a:endParaRPr>
          </a:p>
          <a:p>
            <a:r>
              <a:rPr lang="en-US" sz="1600" dirty="0">
                <a:solidFill>
                  <a:schemeClr val="tx1"/>
                </a:solidFill>
              </a:rPr>
              <a:t>So, HIV damages the very system that usually protects the body from infection.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38400"/>
            <a:ext cx="3132251" cy="288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7509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Postexposure</a:t>
            </a:r>
            <a:r>
              <a:rPr lang="en-US" dirty="0" smtClean="0"/>
              <a:t> Management HCV</a:t>
            </a:r>
            <a:endParaRPr lang="en-US" dirty="0"/>
          </a:p>
        </p:txBody>
      </p:sp>
      <p:sp>
        <p:nvSpPr>
          <p:cNvPr id="3" name="Content Placeholder 2"/>
          <p:cNvSpPr>
            <a:spLocks noGrp="1"/>
          </p:cNvSpPr>
          <p:nvPr>
            <p:ph idx="1"/>
          </p:nvPr>
        </p:nvSpPr>
        <p:spPr/>
        <p:txBody>
          <a:bodyPr/>
          <a:lstStyle/>
          <a:p>
            <a:r>
              <a:rPr lang="en-US" sz="5400" dirty="0" smtClean="0"/>
              <a:t>There is no prophylaxis</a:t>
            </a:r>
          </a:p>
          <a:p>
            <a:pPr lvl="1"/>
            <a:r>
              <a:rPr lang="en-US" dirty="0" smtClean="0"/>
              <a:t>Take steps to avoid needle stick injuries</a:t>
            </a:r>
          </a:p>
          <a:p>
            <a:pPr lvl="1"/>
            <a:endParaRPr lang="en-US" dirty="0"/>
          </a:p>
        </p:txBody>
      </p:sp>
      <p:pic>
        <p:nvPicPr>
          <p:cNvPr id="2052" name="Picture 4" descr="C:\Documents and Settings\phillijm\Local Settings\Temporary Internet Files\Content.IE5\AL0HAOTV\MC9002516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496" y="3161724"/>
            <a:ext cx="1854811" cy="316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8135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Postexposure</a:t>
            </a:r>
            <a:r>
              <a:rPr lang="en-US" dirty="0" smtClean="0"/>
              <a:t> Management HCV</a:t>
            </a:r>
            <a:endParaRPr lang="en-US" dirty="0"/>
          </a:p>
        </p:txBody>
      </p:sp>
      <p:sp>
        <p:nvSpPr>
          <p:cNvPr id="3" name="Content Placeholder 2"/>
          <p:cNvSpPr>
            <a:spLocks noGrp="1"/>
          </p:cNvSpPr>
          <p:nvPr>
            <p:ph idx="1"/>
          </p:nvPr>
        </p:nvSpPr>
        <p:spPr/>
        <p:txBody>
          <a:bodyPr/>
          <a:lstStyle/>
          <a:p>
            <a:pPr>
              <a:buFont typeface="Arial"/>
              <a:buChar char="•"/>
            </a:pPr>
            <a:r>
              <a:rPr lang="en-US" dirty="0"/>
              <a:t>For the source, perform testing for anti-HCV. </a:t>
            </a:r>
          </a:p>
          <a:p>
            <a:pPr>
              <a:buFont typeface="Arial"/>
              <a:buChar char="•"/>
            </a:pPr>
            <a:r>
              <a:rPr lang="en-US" dirty="0"/>
              <a:t>For the person exposed to an HCV-positive source </a:t>
            </a:r>
          </a:p>
          <a:p>
            <a:pPr>
              <a:buFont typeface="Arial"/>
              <a:buChar char="•"/>
            </a:pPr>
            <a:r>
              <a:rPr lang="en-US" dirty="0"/>
              <a:t>--- perform baseline testing for anti-HCV and ALT activity; and </a:t>
            </a:r>
          </a:p>
          <a:p>
            <a:pPr>
              <a:buFont typeface="Arial"/>
              <a:buChar char="•"/>
            </a:pPr>
            <a:r>
              <a:rPr lang="en-US" dirty="0"/>
              <a:t>--- perform follow-up testing (e.g., at 4--6 months) for anti-HCV and ALT activity (if earlier diagnosis of HCV infection is desired, testing for HCV RNA may be performed at 4--6 weeks). </a:t>
            </a:r>
          </a:p>
          <a:p>
            <a:pPr>
              <a:buFont typeface="Arial"/>
              <a:buChar char="•"/>
            </a:pPr>
            <a:r>
              <a:rPr lang="en-US" dirty="0"/>
              <a:t>Confirm all anti-HCV results reported positive by enzyme immunoassay using supplemental anti-HCV testing </a:t>
            </a:r>
            <a:endParaRPr lang="en-US" dirty="0" smtClean="0"/>
          </a:p>
          <a:p>
            <a:r>
              <a:rPr lang="en-US" dirty="0" smtClean="0"/>
              <a:t>Refer HCV infected HCP to a specialist for timely medical management</a:t>
            </a:r>
            <a:endParaRPr lang="en-US" dirty="0"/>
          </a:p>
        </p:txBody>
      </p:sp>
    </p:spTree>
    <p:extLst>
      <p:ext uri="{BB962C8B-B14F-4D97-AF65-F5344CB8AC3E}">
        <p14:creationId xmlns:p14="http://schemas.microsoft.com/office/powerpoint/2010/main" val="8896202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noFill/>
          <a:ln/>
        </p:spPr>
        <p:txBody>
          <a:bodyPr lIns="90488" tIns="44450" rIns="90488" bIns="44450" anchorCtr="0"/>
          <a:lstStyle/>
          <a:p>
            <a:r>
              <a:rPr lang="en-US" sz="5400"/>
              <a:t>Preventing Transmission</a:t>
            </a:r>
          </a:p>
        </p:txBody>
      </p:sp>
      <p:sp>
        <p:nvSpPr>
          <p:cNvPr id="111619" name="Rectangle 3"/>
          <p:cNvSpPr>
            <a:spLocks noGrp="1" noChangeArrowheads="1"/>
          </p:cNvSpPr>
          <p:nvPr>
            <p:ph type="body" idx="1"/>
          </p:nvPr>
        </p:nvSpPr>
        <p:spPr>
          <a:xfrm>
            <a:off x="541338" y="1524000"/>
            <a:ext cx="8061325" cy="5334000"/>
          </a:xfrm>
          <a:noFill/>
          <a:ln/>
        </p:spPr>
        <p:txBody>
          <a:bodyPr lIns="90488" tIns="44450" rIns="90488" bIns="44450"/>
          <a:lstStyle/>
          <a:p>
            <a:pPr>
              <a:spcAft>
                <a:spcPct val="20000"/>
              </a:spcAft>
            </a:pPr>
            <a:r>
              <a:rPr lang="en-US" sz="3600"/>
              <a:t>Needlestick Precautions</a:t>
            </a:r>
            <a:r>
              <a:rPr lang="en-US" sz="3600">
                <a:solidFill>
                  <a:schemeClr val="accent2"/>
                </a:solidFill>
              </a:rPr>
              <a:t>	</a:t>
            </a:r>
          </a:p>
          <a:p>
            <a:pPr lvl="1">
              <a:spcAft>
                <a:spcPct val="20000"/>
              </a:spcAft>
              <a:buFont typeface="Wingdings" pitchFamily="2" charset="2"/>
              <a:buNone/>
            </a:pPr>
            <a:r>
              <a:rPr lang="en-US">
                <a:solidFill>
                  <a:srgbClr val="FF0066"/>
                </a:solidFill>
              </a:rPr>
              <a:t>DO:</a:t>
            </a:r>
            <a:endParaRPr lang="en-US" sz="2400">
              <a:solidFill>
                <a:srgbClr val="FF0066"/>
              </a:solidFill>
            </a:endParaRPr>
          </a:p>
          <a:p>
            <a:pPr lvl="1">
              <a:lnSpc>
                <a:spcPct val="80000"/>
              </a:lnSpc>
              <a:spcBef>
                <a:spcPct val="0"/>
              </a:spcBef>
              <a:spcAft>
                <a:spcPct val="20000"/>
              </a:spcAft>
            </a:pPr>
            <a:r>
              <a:rPr lang="en-US" sz="3200"/>
              <a:t>Use protective/safety devices</a:t>
            </a:r>
          </a:p>
          <a:p>
            <a:pPr lvl="1">
              <a:lnSpc>
                <a:spcPct val="80000"/>
              </a:lnSpc>
              <a:spcBef>
                <a:spcPct val="0"/>
              </a:spcBef>
              <a:spcAft>
                <a:spcPct val="20000"/>
              </a:spcAft>
            </a:pPr>
            <a:r>
              <a:rPr lang="en-US" sz="3200"/>
              <a:t>Review and revise procedures</a:t>
            </a:r>
          </a:p>
          <a:p>
            <a:pPr lvl="1">
              <a:lnSpc>
                <a:spcPct val="80000"/>
              </a:lnSpc>
              <a:spcAft>
                <a:spcPct val="20000"/>
              </a:spcAft>
            </a:pPr>
            <a:r>
              <a:rPr lang="en-US" sz="3200"/>
              <a:t>Slow down and THINK</a:t>
            </a:r>
          </a:p>
          <a:p>
            <a:pPr lvl="1">
              <a:lnSpc>
                <a:spcPct val="80000"/>
              </a:lnSpc>
              <a:spcAft>
                <a:spcPct val="20000"/>
              </a:spcAft>
            </a:pPr>
            <a:r>
              <a:rPr lang="en-US" sz="3200"/>
              <a:t>Dispose of needles IMMEDIATELY</a:t>
            </a:r>
          </a:p>
          <a:p>
            <a:pPr lvl="1">
              <a:lnSpc>
                <a:spcPct val="80000"/>
              </a:lnSpc>
              <a:spcAft>
                <a:spcPct val="20000"/>
              </a:spcAft>
            </a:pPr>
            <a:r>
              <a:rPr lang="en-US" sz="3200"/>
              <a:t>Use puncture-resistant, properly identified containers</a:t>
            </a:r>
          </a:p>
          <a:p>
            <a:pPr lvl="1">
              <a:lnSpc>
                <a:spcPct val="80000"/>
              </a:lnSpc>
              <a:spcAft>
                <a:spcPct val="20000"/>
              </a:spcAft>
              <a:buFont typeface="Wingdings" pitchFamily="2" charset="2"/>
              <a:buNone/>
            </a:pPr>
            <a:endParaRPr lang="en-US" sz="2000"/>
          </a:p>
        </p:txBody>
      </p:sp>
      <p:sp>
        <p:nvSpPr>
          <p:cNvPr id="111620" name="Rectangle 4"/>
          <p:cNvSpPr>
            <a:spLocks noChangeArrowheads="1"/>
          </p:cNvSpPr>
          <p:nvPr/>
        </p:nvSpPr>
        <p:spPr bwMode="auto">
          <a:xfrm>
            <a:off x="6367463" y="6248400"/>
            <a:ext cx="2573337" cy="381000"/>
          </a:xfrm>
          <a:prstGeom prst="rect">
            <a:avLst/>
          </a:prstGeom>
          <a:noFill/>
          <a:ln w="12700">
            <a:noFill/>
            <a:miter lim="800000"/>
            <a:headEnd/>
            <a:tailEnd/>
          </a:ln>
          <a:effectLst/>
        </p:spPr>
        <p:txBody>
          <a:bodyPr/>
          <a:lstStyle/>
          <a:p>
            <a:pPr algn="r" eaLnBrk="0" fontAlgn="base" hangingPunct="0">
              <a:spcBef>
                <a:spcPct val="0"/>
              </a:spcBef>
              <a:spcAft>
                <a:spcPct val="0"/>
              </a:spcAft>
            </a:pPr>
            <a:endParaRPr lang="en-US" sz="1200">
              <a:solidFill>
                <a:srgbClr val="000000"/>
              </a:solidFill>
              <a:latin typeface="Times New Roman" pitchFamily="18" charset="0"/>
            </a:endParaRPr>
          </a:p>
        </p:txBody>
      </p:sp>
      <p:pic>
        <p:nvPicPr>
          <p:cNvPr id="8194" name="Picture 2" descr="C:\Documents and Settings\phillijm\Local Settings\Temporary Internet Files\Content.IE5\MPCF94RZ\MC9003325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734" y="1851919"/>
            <a:ext cx="1467612" cy="184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65032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noFill/>
          <a:ln/>
        </p:spPr>
        <p:txBody>
          <a:bodyPr lIns="90488" tIns="44450" rIns="90488" bIns="44450" anchorCtr="0"/>
          <a:lstStyle/>
          <a:p>
            <a:r>
              <a:rPr lang="en-US" sz="5400"/>
              <a:t>Preventing Transmission</a:t>
            </a:r>
          </a:p>
        </p:txBody>
      </p:sp>
      <p:sp>
        <p:nvSpPr>
          <p:cNvPr id="110595" name="Rectangle 3"/>
          <p:cNvSpPr>
            <a:spLocks noGrp="1" noChangeArrowheads="1"/>
          </p:cNvSpPr>
          <p:nvPr>
            <p:ph type="body" idx="1"/>
          </p:nvPr>
        </p:nvSpPr>
        <p:spPr>
          <a:xfrm>
            <a:off x="541338" y="1600200"/>
            <a:ext cx="8061325" cy="4724400"/>
          </a:xfrm>
          <a:noFill/>
          <a:ln/>
        </p:spPr>
        <p:txBody>
          <a:bodyPr lIns="90488" tIns="44450" rIns="90488" bIns="44450"/>
          <a:lstStyle/>
          <a:p>
            <a:r>
              <a:rPr lang="en-US" sz="3600"/>
              <a:t>Needlestick Precautions</a:t>
            </a:r>
            <a:endParaRPr lang="en-US"/>
          </a:p>
          <a:p>
            <a:pPr lvl="1">
              <a:buFont typeface="Wingdings" pitchFamily="2" charset="2"/>
              <a:buNone/>
            </a:pPr>
            <a:r>
              <a:rPr lang="en-US" sz="3200">
                <a:solidFill>
                  <a:schemeClr val="accent2"/>
                </a:solidFill>
              </a:rPr>
              <a:t>	</a:t>
            </a:r>
            <a:r>
              <a:rPr lang="en-US" sz="3200">
                <a:solidFill>
                  <a:srgbClr val="FF0066"/>
                </a:solidFill>
              </a:rPr>
              <a:t>AVOID:</a:t>
            </a:r>
            <a:endParaRPr lang="en-US">
              <a:solidFill>
                <a:srgbClr val="FF0066"/>
              </a:solidFill>
            </a:endParaRPr>
          </a:p>
          <a:p>
            <a:pPr lvl="1">
              <a:lnSpc>
                <a:spcPct val="80000"/>
              </a:lnSpc>
            </a:pPr>
            <a:r>
              <a:rPr lang="en-US" sz="4000"/>
              <a:t>Improper needle disposal</a:t>
            </a:r>
          </a:p>
          <a:p>
            <a:pPr lvl="1">
              <a:lnSpc>
                <a:spcPct val="80000"/>
              </a:lnSpc>
            </a:pPr>
            <a:r>
              <a:rPr lang="en-US" sz="4000"/>
              <a:t>Recapping syringes</a:t>
            </a:r>
          </a:p>
          <a:p>
            <a:pPr lvl="1">
              <a:lnSpc>
                <a:spcPct val="80000"/>
              </a:lnSpc>
            </a:pPr>
            <a:r>
              <a:rPr lang="en-US" sz="4000"/>
              <a:t>Carrying or laying down needles before discarding</a:t>
            </a:r>
          </a:p>
          <a:p>
            <a:pPr lvl="1">
              <a:lnSpc>
                <a:spcPct val="80000"/>
              </a:lnSpc>
            </a:pPr>
            <a:r>
              <a:rPr lang="en-US" sz="4000"/>
              <a:t>Bending, breaking, or manipulating needles</a:t>
            </a:r>
          </a:p>
        </p:txBody>
      </p:sp>
      <p:sp>
        <p:nvSpPr>
          <p:cNvPr id="110596" name="Rectangle 4"/>
          <p:cNvSpPr>
            <a:spLocks noChangeArrowheads="1"/>
          </p:cNvSpPr>
          <p:nvPr/>
        </p:nvSpPr>
        <p:spPr bwMode="auto">
          <a:xfrm>
            <a:off x="6367463" y="6248400"/>
            <a:ext cx="2573337" cy="381000"/>
          </a:xfrm>
          <a:prstGeom prst="rect">
            <a:avLst/>
          </a:prstGeom>
          <a:noFill/>
          <a:ln w="12700">
            <a:noFill/>
            <a:miter lim="800000"/>
            <a:headEnd/>
            <a:tailEnd/>
          </a:ln>
          <a:effectLst/>
        </p:spPr>
        <p:txBody>
          <a:bodyPr/>
          <a:lstStyle/>
          <a:p>
            <a:pPr algn="r" eaLnBrk="0" fontAlgn="base" hangingPunct="0">
              <a:spcBef>
                <a:spcPct val="0"/>
              </a:spcBef>
              <a:spcAft>
                <a:spcPct val="0"/>
              </a:spcAft>
            </a:pPr>
            <a:endParaRPr lang="en-US" sz="1200">
              <a:solidFill>
                <a:srgbClr val="000000"/>
              </a:solidFill>
              <a:latin typeface="Times New Roman" pitchFamily="18" charset="0"/>
            </a:endParaRPr>
          </a:p>
        </p:txBody>
      </p:sp>
      <p:pic>
        <p:nvPicPr>
          <p:cNvPr id="9218" name="Picture 2" descr="C:\Documents and Settings\phillijm\Local Settings\Temporary Internet Files\Content.IE5\Y7GSB5EV\MC9003191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8396" y="2073178"/>
            <a:ext cx="1069636" cy="178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32233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noFill/>
          <a:ln/>
        </p:spPr>
        <p:txBody>
          <a:bodyPr lIns="90488" tIns="44450" rIns="90488" bIns="44450" anchorCtr="0"/>
          <a:lstStyle/>
          <a:p>
            <a:r>
              <a:rPr lang="en-US" sz="5400"/>
              <a:t>Preventing Transmission</a:t>
            </a:r>
          </a:p>
        </p:txBody>
      </p:sp>
      <p:sp>
        <p:nvSpPr>
          <p:cNvPr id="124931" name="Rectangle 3"/>
          <p:cNvSpPr>
            <a:spLocks noGrp="1" noChangeArrowheads="1"/>
          </p:cNvSpPr>
          <p:nvPr>
            <p:ph type="body" idx="1"/>
          </p:nvPr>
        </p:nvSpPr>
        <p:spPr>
          <a:xfrm>
            <a:off x="365125" y="1679575"/>
            <a:ext cx="8372475" cy="4568825"/>
          </a:xfrm>
          <a:noFill/>
          <a:ln/>
        </p:spPr>
        <p:txBody>
          <a:bodyPr lIns="90488" tIns="44450" rIns="90488" bIns="44450"/>
          <a:lstStyle/>
          <a:p>
            <a:pPr>
              <a:lnSpc>
                <a:spcPct val="90000"/>
              </a:lnSpc>
            </a:pPr>
            <a:r>
              <a:rPr lang="en-US"/>
              <a:t>Use Standard Precautions Consistently</a:t>
            </a:r>
          </a:p>
          <a:p>
            <a:pPr lvl="1">
              <a:lnSpc>
                <a:spcPct val="75000"/>
              </a:lnSpc>
            </a:pPr>
            <a:r>
              <a:rPr lang="en-US">
                <a:solidFill>
                  <a:schemeClr val="tx2"/>
                </a:solidFill>
              </a:rPr>
              <a:t>Wash hands</a:t>
            </a:r>
          </a:p>
          <a:p>
            <a:pPr lvl="1">
              <a:lnSpc>
                <a:spcPct val="75000"/>
              </a:lnSpc>
            </a:pPr>
            <a:r>
              <a:rPr lang="en-US">
                <a:solidFill>
                  <a:schemeClr val="tx2"/>
                </a:solidFill>
              </a:rPr>
              <a:t>Wear personal protective equipment (PPE)</a:t>
            </a:r>
          </a:p>
          <a:p>
            <a:pPr lvl="2">
              <a:lnSpc>
                <a:spcPct val="75000"/>
              </a:lnSpc>
            </a:pPr>
            <a:r>
              <a:rPr lang="en-US" sz="2800"/>
              <a:t>Gloves</a:t>
            </a:r>
          </a:p>
          <a:p>
            <a:pPr lvl="2">
              <a:lnSpc>
                <a:spcPct val="75000"/>
              </a:lnSpc>
            </a:pPr>
            <a:r>
              <a:rPr lang="en-US" sz="2800"/>
              <a:t>Gowns</a:t>
            </a:r>
          </a:p>
          <a:p>
            <a:pPr lvl="2">
              <a:lnSpc>
                <a:spcPct val="75000"/>
              </a:lnSpc>
            </a:pPr>
            <a:r>
              <a:rPr lang="en-US" sz="2800"/>
              <a:t>Masks</a:t>
            </a:r>
          </a:p>
          <a:p>
            <a:pPr lvl="2">
              <a:lnSpc>
                <a:spcPct val="75000"/>
              </a:lnSpc>
            </a:pPr>
            <a:r>
              <a:rPr lang="en-US" sz="2800"/>
              <a:t>Eye protection</a:t>
            </a:r>
          </a:p>
          <a:p>
            <a:pPr lvl="1">
              <a:lnSpc>
                <a:spcPct val="75000"/>
              </a:lnSpc>
            </a:pPr>
            <a:r>
              <a:rPr lang="en-US">
                <a:solidFill>
                  <a:schemeClr val="tx2"/>
                </a:solidFill>
              </a:rPr>
              <a:t>Use warning labels and signs to identify hazards</a:t>
            </a:r>
          </a:p>
          <a:p>
            <a:pPr lvl="1">
              <a:lnSpc>
                <a:spcPct val="75000"/>
              </a:lnSpc>
            </a:pPr>
            <a:r>
              <a:rPr lang="en-US">
                <a:solidFill>
                  <a:schemeClr val="tx2"/>
                </a:solidFill>
              </a:rPr>
              <a:t>Clean and decontaminate environment, equipment and work surfaces</a:t>
            </a:r>
          </a:p>
        </p:txBody>
      </p:sp>
      <p:sp>
        <p:nvSpPr>
          <p:cNvPr id="124932" name="Rectangle 4"/>
          <p:cNvSpPr>
            <a:spLocks noChangeArrowheads="1"/>
          </p:cNvSpPr>
          <p:nvPr/>
        </p:nvSpPr>
        <p:spPr bwMode="auto">
          <a:xfrm>
            <a:off x="6367463" y="6248400"/>
            <a:ext cx="2573337" cy="381000"/>
          </a:xfrm>
          <a:prstGeom prst="rect">
            <a:avLst/>
          </a:prstGeom>
          <a:noFill/>
          <a:ln w="12700">
            <a:noFill/>
            <a:miter lim="800000"/>
            <a:headEnd/>
            <a:tailEnd/>
          </a:ln>
          <a:effectLst/>
        </p:spPr>
        <p:txBody>
          <a:bodyPr/>
          <a:lstStyle/>
          <a:p>
            <a:pPr algn="r" eaLnBrk="0" fontAlgn="base" hangingPunct="0">
              <a:spcBef>
                <a:spcPct val="0"/>
              </a:spcBef>
              <a:spcAft>
                <a:spcPct val="0"/>
              </a:spcAft>
            </a:pPr>
            <a:endParaRPr lang="en-US" sz="1200">
              <a:solidFill>
                <a:srgbClr val="000000"/>
              </a:solidFill>
              <a:latin typeface="Times New Roman" pitchFamily="18" charset="0"/>
            </a:endParaRPr>
          </a:p>
        </p:txBody>
      </p:sp>
      <p:pic>
        <p:nvPicPr>
          <p:cNvPr id="10244" name="Picture 4" descr="C:\Documents and Settings\phillijm\Local Settings\Temporary Internet Files\Content.IE5\JP6FRL10\MC9003325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682" y="2001795"/>
            <a:ext cx="1880377" cy="202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549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noFill/>
          <a:ln/>
        </p:spPr>
        <p:txBody>
          <a:bodyPr lIns="90488" tIns="44450" rIns="90488" bIns="44450" anchorCtr="0"/>
          <a:lstStyle/>
          <a:p>
            <a:r>
              <a:rPr lang="en-US" sz="5400"/>
              <a:t>Preventing Transmission</a:t>
            </a:r>
          </a:p>
        </p:txBody>
      </p:sp>
      <p:sp>
        <p:nvSpPr>
          <p:cNvPr id="125955" name="Rectangle 3"/>
          <p:cNvSpPr>
            <a:spLocks noGrp="1" noChangeArrowheads="1"/>
          </p:cNvSpPr>
          <p:nvPr>
            <p:ph type="body" idx="1"/>
          </p:nvPr>
        </p:nvSpPr>
        <p:spPr>
          <a:xfrm>
            <a:off x="203200" y="1676400"/>
            <a:ext cx="8805863" cy="4495800"/>
          </a:xfrm>
          <a:noFill/>
          <a:ln/>
        </p:spPr>
        <p:txBody>
          <a:bodyPr lIns="90488" tIns="44450" rIns="90488" bIns="44450"/>
          <a:lstStyle/>
          <a:p>
            <a:r>
              <a:rPr lang="en-US" sz="3600"/>
              <a:t>When Biohazard is Present in Environment</a:t>
            </a:r>
            <a:endParaRPr lang="en-US"/>
          </a:p>
          <a:p>
            <a:pPr lvl="1"/>
            <a:r>
              <a:rPr lang="en-US" sz="3200">
                <a:solidFill>
                  <a:schemeClr val="tx2"/>
                </a:solidFill>
              </a:rPr>
              <a:t>NO Eating</a:t>
            </a:r>
          </a:p>
          <a:p>
            <a:pPr lvl="1"/>
            <a:r>
              <a:rPr lang="en-US" sz="3200">
                <a:solidFill>
                  <a:schemeClr val="tx2"/>
                </a:solidFill>
              </a:rPr>
              <a:t>NO Drinking</a:t>
            </a:r>
          </a:p>
          <a:p>
            <a:pPr lvl="1"/>
            <a:r>
              <a:rPr lang="en-US" sz="3200">
                <a:solidFill>
                  <a:schemeClr val="tx2"/>
                </a:solidFill>
              </a:rPr>
              <a:t>NO Applying cosmetics or lip balm</a:t>
            </a:r>
          </a:p>
          <a:p>
            <a:pPr lvl="1"/>
            <a:r>
              <a:rPr lang="en-US" sz="3200">
                <a:solidFill>
                  <a:schemeClr val="tx2"/>
                </a:solidFill>
              </a:rPr>
              <a:t>NO Manipulating contact lenses</a:t>
            </a:r>
          </a:p>
          <a:p>
            <a:pPr lvl="1"/>
            <a:r>
              <a:rPr lang="en-US" sz="3200">
                <a:solidFill>
                  <a:schemeClr val="tx2"/>
                </a:solidFill>
              </a:rPr>
              <a:t>NO Smoking</a:t>
            </a:r>
          </a:p>
          <a:p>
            <a:pPr lvl="1"/>
            <a:r>
              <a:rPr lang="en-US" sz="3200">
                <a:solidFill>
                  <a:schemeClr val="tx2"/>
                </a:solidFill>
              </a:rPr>
              <a:t>NO Mouth pipetting</a:t>
            </a:r>
            <a:endParaRPr lang="en-US">
              <a:solidFill>
                <a:schemeClr val="tx2"/>
              </a:solidFill>
            </a:endParaRPr>
          </a:p>
        </p:txBody>
      </p:sp>
      <p:sp>
        <p:nvSpPr>
          <p:cNvPr id="125956" name="Rectangle 4"/>
          <p:cNvSpPr>
            <a:spLocks noChangeArrowheads="1"/>
          </p:cNvSpPr>
          <p:nvPr/>
        </p:nvSpPr>
        <p:spPr bwMode="auto">
          <a:xfrm>
            <a:off x="6367463" y="6248400"/>
            <a:ext cx="2573337" cy="381000"/>
          </a:xfrm>
          <a:prstGeom prst="rect">
            <a:avLst/>
          </a:prstGeom>
          <a:noFill/>
          <a:ln w="12700">
            <a:noFill/>
            <a:miter lim="800000"/>
            <a:headEnd/>
            <a:tailEnd/>
          </a:ln>
          <a:effectLst/>
        </p:spPr>
        <p:txBody>
          <a:bodyPr/>
          <a:lstStyle/>
          <a:p>
            <a:pPr algn="r" eaLnBrk="0" fontAlgn="base" hangingPunct="0">
              <a:spcBef>
                <a:spcPct val="0"/>
              </a:spcBef>
              <a:spcAft>
                <a:spcPct val="0"/>
              </a:spcAft>
            </a:pPr>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47605649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Safe Injection Practices</a:t>
            </a:r>
          </a:p>
        </p:txBody>
      </p:sp>
      <p:sp>
        <p:nvSpPr>
          <p:cNvPr id="129027" name="Rectangle 3"/>
          <p:cNvSpPr>
            <a:spLocks noGrp="1" noChangeArrowheads="1"/>
          </p:cNvSpPr>
          <p:nvPr>
            <p:ph type="body" idx="1"/>
          </p:nvPr>
        </p:nvSpPr>
        <p:spPr/>
        <p:txBody>
          <a:bodyPr/>
          <a:lstStyle/>
          <a:p>
            <a:r>
              <a:rPr lang="en-US"/>
              <a:t>A safe injection…</a:t>
            </a:r>
          </a:p>
          <a:p>
            <a:pPr lvl="1"/>
            <a:r>
              <a:rPr lang="en-US"/>
              <a:t>Does not expose the provider to any avoidable risk</a:t>
            </a:r>
          </a:p>
          <a:p>
            <a:pPr lvl="1"/>
            <a:r>
              <a:rPr lang="en-US"/>
              <a:t>Does not harm the recipient</a:t>
            </a:r>
          </a:p>
          <a:p>
            <a:pPr lvl="1"/>
            <a:r>
              <a:rPr lang="en-US"/>
              <a:t>Does not result in waste that is dangerous to other people</a:t>
            </a:r>
          </a:p>
          <a:p>
            <a:pPr lvl="4"/>
            <a:r>
              <a:rPr lang="en-US"/>
              <a:t>World Health Organization</a:t>
            </a:r>
          </a:p>
        </p:txBody>
      </p:sp>
    </p:spTree>
    <p:extLst>
      <p:ext uri="{BB962C8B-B14F-4D97-AF65-F5344CB8AC3E}">
        <p14:creationId xmlns:p14="http://schemas.microsoft.com/office/powerpoint/2010/main" val="14852493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HCW and Patients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2636976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3"/>
          <p:cNvSpPr txBox="1">
            <a:spLocks noGrp="1"/>
          </p:cNvSpPr>
          <p:nvPr/>
        </p:nvSpPr>
        <p:spPr bwMode="auto">
          <a:xfrm>
            <a:off x="7543800" y="6400800"/>
            <a:ext cx="1600200" cy="457200"/>
          </a:xfrm>
          <a:prstGeom prst="rect">
            <a:avLst/>
          </a:prstGeom>
          <a:noFill/>
          <a:ln w="9525">
            <a:noFill/>
            <a:miter lim="800000"/>
            <a:headEnd/>
            <a:tailEnd/>
          </a:ln>
        </p:spPr>
        <p:txBody>
          <a:bodyPr/>
          <a:lstStyle/>
          <a:p>
            <a:pPr algn="r" fontAlgn="base">
              <a:spcBef>
                <a:spcPct val="0"/>
              </a:spcBef>
              <a:spcAft>
                <a:spcPct val="0"/>
              </a:spcAft>
            </a:pPr>
            <a:fld id="{AA2D98D3-8FA2-4322-AF06-420161453F14}" type="slidenum">
              <a:rPr lang="en-US" sz="2000">
                <a:solidFill>
                  <a:srgbClr val="000000"/>
                </a:solidFill>
              </a:rPr>
              <a:pPr algn="r" fontAlgn="base">
                <a:spcBef>
                  <a:spcPct val="0"/>
                </a:spcBef>
                <a:spcAft>
                  <a:spcPct val="0"/>
                </a:spcAft>
              </a:pPr>
              <a:t>58</a:t>
            </a:fld>
            <a:endParaRPr lang="en-US" sz="2000">
              <a:solidFill>
                <a:srgbClr val="000000"/>
              </a:solidFill>
            </a:endParaRPr>
          </a:p>
        </p:txBody>
      </p:sp>
      <p:sp>
        <p:nvSpPr>
          <p:cNvPr id="169987" name="Title 1"/>
          <p:cNvSpPr>
            <a:spLocks noGrp="1"/>
          </p:cNvSpPr>
          <p:nvPr>
            <p:ph type="title" idx="4294967295"/>
          </p:nvPr>
        </p:nvSpPr>
        <p:spPr>
          <a:xfrm>
            <a:off x="409575" y="678031"/>
            <a:ext cx="8229600" cy="1015663"/>
          </a:xfrm>
        </p:spPr>
        <p:txBody>
          <a:bodyPr anchorCtr="0">
            <a:spAutoFit/>
          </a:bodyPr>
          <a:lstStyle/>
          <a:p>
            <a:r>
              <a:rPr lang="en-US" dirty="0">
                <a:solidFill>
                  <a:schemeClr val="tx1"/>
                </a:solidFill>
              </a:rPr>
              <a:t>What happens when Safe Injection Practices (SIP) are not followed?</a:t>
            </a:r>
          </a:p>
        </p:txBody>
      </p:sp>
      <p:sp>
        <p:nvSpPr>
          <p:cNvPr id="169988" name="Content Placeholder 2"/>
          <p:cNvSpPr>
            <a:spLocks noGrp="1"/>
          </p:cNvSpPr>
          <p:nvPr>
            <p:ph idx="4294967295"/>
          </p:nvPr>
        </p:nvSpPr>
        <p:spPr>
          <a:xfrm>
            <a:off x="228600" y="1600200"/>
            <a:ext cx="8458200" cy="4525963"/>
          </a:xfrm>
        </p:spPr>
        <p:txBody>
          <a:bodyPr/>
          <a:lstStyle/>
          <a:p>
            <a:r>
              <a:rPr lang="en-US" sz="2400" dirty="0"/>
              <a:t>Improper use of syringes, needles, and medication vials has resulted in:</a:t>
            </a:r>
          </a:p>
          <a:p>
            <a:pPr lvl="1"/>
            <a:r>
              <a:rPr lang="en-US" sz="2400" dirty="0"/>
              <a:t>Infection of patients with </a:t>
            </a:r>
            <a:r>
              <a:rPr lang="en-US" sz="2400" dirty="0" err="1"/>
              <a:t>bloodborne</a:t>
            </a:r>
            <a:r>
              <a:rPr lang="en-US" sz="2400" dirty="0"/>
              <a:t> viruses, including hepatitis C virus, and other infections</a:t>
            </a:r>
          </a:p>
          <a:p>
            <a:pPr lvl="1"/>
            <a:r>
              <a:rPr lang="en-US" sz="2400" dirty="0"/>
              <a:t>Notification of thousands of patients of possible exposure to </a:t>
            </a:r>
            <a:r>
              <a:rPr lang="en-US" sz="2400" dirty="0" err="1"/>
              <a:t>bloodborne</a:t>
            </a:r>
            <a:r>
              <a:rPr lang="en-US" sz="2400" dirty="0"/>
              <a:t> pathogens and recommendation for HCV, HBV, and HIV testing</a:t>
            </a:r>
          </a:p>
          <a:p>
            <a:pPr lvl="1"/>
            <a:r>
              <a:rPr lang="en-US" sz="2400" dirty="0"/>
              <a:t>Referral of providers to licensing boards for disciplinary action </a:t>
            </a:r>
          </a:p>
          <a:p>
            <a:pPr lvl="1"/>
            <a:r>
              <a:rPr lang="en-US" sz="2400" dirty="0"/>
              <a:t>Legal actions such as malpractice suits filed by patients </a:t>
            </a:r>
          </a:p>
          <a:p>
            <a:endParaRPr lang="en-US" sz="2400" dirty="0"/>
          </a:p>
        </p:txBody>
      </p:sp>
    </p:spTree>
    <p:extLst>
      <p:ext uri="{BB962C8B-B14F-4D97-AF65-F5344CB8AC3E}">
        <p14:creationId xmlns:p14="http://schemas.microsoft.com/office/powerpoint/2010/main" val="16474942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46036" y="885824"/>
            <a:ext cx="8975725" cy="830997"/>
          </a:xfrm>
          <a:prstGeom prst="rect">
            <a:avLst/>
          </a:prstGeom>
          <a:noFill/>
          <a:ln w="9525">
            <a:noFill/>
            <a:miter lim="800000"/>
            <a:headEnd/>
            <a:tailEnd/>
          </a:ln>
        </p:spPr>
        <p:txBody>
          <a:bodyPr>
            <a:spAutoFit/>
          </a:bodyPr>
          <a:lstStyle/>
          <a:p>
            <a:pPr algn="ctr" fontAlgn="base">
              <a:spcBef>
                <a:spcPct val="0"/>
              </a:spcBef>
              <a:spcAft>
                <a:spcPct val="0"/>
              </a:spcAft>
            </a:pPr>
            <a:r>
              <a:rPr lang="en-US" sz="2400" b="1" dirty="0">
                <a:solidFill>
                  <a:srgbClr val="000000"/>
                </a:solidFill>
              </a:rPr>
              <a:t>TRANSMISSION OF BLOODBORNE PATHOGENS VIA </a:t>
            </a:r>
          </a:p>
          <a:p>
            <a:pPr algn="ctr" fontAlgn="base">
              <a:spcBef>
                <a:spcPct val="0"/>
              </a:spcBef>
              <a:spcAft>
                <a:spcPct val="0"/>
              </a:spcAft>
            </a:pPr>
            <a:r>
              <a:rPr lang="en-US" sz="2400" b="1" dirty="0">
                <a:solidFill>
                  <a:srgbClr val="000000"/>
                </a:solidFill>
              </a:rPr>
              <a:t>CONTAMINATED EQUIPMENT OR MEDICATIONS</a:t>
            </a:r>
          </a:p>
        </p:txBody>
      </p:sp>
      <p:grpSp>
        <p:nvGrpSpPr>
          <p:cNvPr id="137219" name="Group 3"/>
          <p:cNvGrpSpPr>
            <a:grpSpLocks/>
          </p:cNvGrpSpPr>
          <p:nvPr/>
        </p:nvGrpSpPr>
        <p:grpSpPr bwMode="auto">
          <a:xfrm>
            <a:off x="762000" y="1828800"/>
            <a:ext cx="2286000" cy="3352800"/>
            <a:chOff x="480" y="1152"/>
            <a:chExt cx="1440" cy="2112"/>
          </a:xfrm>
        </p:grpSpPr>
        <p:grpSp>
          <p:nvGrpSpPr>
            <p:cNvPr id="137220" name="Group 4"/>
            <p:cNvGrpSpPr>
              <a:grpSpLocks/>
            </p:cNvGrpSpPr>
            <p:nvPr/>
          </p:nvGrpSpPr>
          <p:grpSpPr bwMode="auto">
            <a:xfrm>
              <a:off x="480" y="1728"/>
              <a:ext cx="1440" cy="1536"/>
              <a:chOff x="2400" y="336"/>
              <a:chExt cx="1440" cy="1536"/>
            </a:xfrm>
          </p:grpSpPr>
          <p:sp>
            <p:nvSpPr>
              <p:cNvPr id="137221" name="Oval 5"/>
              <p:cNvSpPr>
                <a:spLocks noChangeArrowheads="1"/>
              </p:cNvSpPr>
              <p:nvPr/>
            </p:nvSpPr>
            <p:spPr bwMode="auto">
              <a:xfrm>
                <a:off x="2952" y="336"/>
                <a:ext cx="336" cy="336"/>
              </a:xfrm>
              <a:prstGeom prst="ellipse">
                <a:avLst/>
              </a:prstGeom>
              <a:solidFill>
                <a:srgbClr val="FFFF00"/>
              </a:solidFill>
              <a:ln w="9525">
                <a:solidFill>
                  <a:schemeClr val="bg1"/>
                </a:solidFill>
                <a:round/>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sp>
            <p:nvSpPr>
              <p:cNvPr id="137222" name="Rectangle 6"/>
              <p:cNvSpPr>
                <a:spLocks noChangeArrowheads="1"/>
              </p:cNvSpPr>
              <p:nvPr/>
            </p:nvSpPr>
            <p:spPr bwMode="auto">
              <a:xfrm>
                <a:off x="2880" y="672"/>
                <a:ext cx="480" cy="624"/>
              </a:xfrm>
              <a:prstGeom prst="rect">
                <a:avLst/>
              </a:prstGeom>
              <a:solidFill>
                <a:srgbClr val="FFFF00"/>
              </a:solidFill>
              <a:ln w="9525">
                <a:solidFill>
                  <a:schemeClr val="bg1"/>
                </a:solidFill>
                <a:miter lim="800000"/>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sp>
            <p:nvSpPr>
              <p:cNvPr id="137223" name="Rectangle 7"/>
              <p:cNvSpPr>
                <a:spLocks noChangeArrowheads="1"/>
              </p:cNvSpPr>
              <p:nvPr/>
            </p:nvSpPr>
            <p:spPr bwMode="auto">
              <a:xfrm>
                <a:off x="3360" y="672"/>
                <a:ext cx="480" cy="96"/>
              </a:xfrm>
              <a:prstGeom prst="rect">
                <a:avLst/>
              </a:prstGeom>
              <a:solidFill>
                <a:srgbClr val="FFFF00"/>
              </a:solidFill>
              <a:ln w="9525">
                <a:solidFill>
                  <a:schemeClr val="bg1"/>
                </a:solidFill>
                <a:miter lim="800000"/>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sp>
            <p:nvSpPr>
              <p:cNvPr id="137224" name="Rectangle 8"/>
              <p:cNvSpPr>
                <a:spLocks noChangeArrowheads="1"/>
              </p:cNvSpPr>
              <p:nvPr/>
            </p:nvSpPr>
            <p:spPr bwMode="auto">
              <a:xfrm>
                <a:off x="2400" y="672"/>
                <a:ext cx="480" cy="96"/>
              </a:xfrm>
              <a:prstGeom prst="rect">
                <a:avLst/>
              </a:prstGeom>
              <a:solidFill>
                <a:srgbClr val="FFFF00"/>
              </a:solidFill>
              <a:ln w="9525">
                <a:solidFill>
                  <a:schemeClr val="bg1"/>
                </a:solidFill>
                <a:miter lim="800000"/>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sp>
            <p:nvSpPr>
              <p:cNvPr id="137225" name="Rectangle 9"/>
              <p:cNvSpPr>
                <a:spLocks noChangeArrowheads="1"/>
              </p:cNvSpPr>
              <p:nvPr/>
            </p:nvSpPr>
            <p:spPr bwMode="auto">
              <a:xfrm>
                <a:off x="2928" y="1296"/>
                <a:ext cx="192" cy="576"/>
              </a:xfrm>
              <a:prstGeom prst="rect">
                <a:avLst/>
              </a:prstGeom>
              <a:solidFill>
                <a:srgbClr val="FFFF00"/>
              </a:solidFill>
              <a:ln w="9525">
                <a:solidFill>
                  <a:schemeClr val="bg1"/>
                </a:solidFill>
                <a:miter lim="800000"/>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sp>
            <p:nvSpPr>
              <p:cNvPr id="137226" name="Rectangle 10"/>
              <p:cNvSpPr>
                <a:spLocks noChangeArrowheads="1"/>
              </p:cNvSpPr>
              <p:nvPr/>
            </p:nvSpPr>
            <p:spPr bwMode="auto">
              <a:xfrm>
                <a:off x="3120" y="1296"/>
                <a:ext cx="192" cy="576"/>
              </a:xfrm>
              <a:prstGeom prst="rect">
                <a:avLst/>
              </a:prstGeom>
              <a:solidFill>
                <a:srgbClr val="FFFF00"/>
              </a:solidFill>
              <a:ln w="9525">
                <a:solidFill>
                  <a:schemeClr val="bg1"/>
                </a:solidFill>
                <a:miter lim="800000"/>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grpSp>
        <p:sp>
          <p:nvSpPr>
            <p:cNvPr id="137227" name="Text Box 11"/>
            <p:cNvSpPr txBox="1">
              <a:spLocks noChangeArrowheads="1"/>
            </p:cNvSpPr>
            <p:nvPr/>
          </p:nvSpPr>
          <p:spPr bwMode="auto">
            <a:xfrm>
              <a:off x="662" y="1152"/>
              <a:ext cx="1095" cy="499"/>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b="1">
                  <a:solidFill>
                    <a:srgbClr val="000000"/>
                  </a:solidFill>
                </a:rPr>
                <a:t>SOURCE</a:t>
              </a:r>
            </a:p>
            <a:p>
              <a:pPr algn="ctr" fontAlgn="base">
                <a:spcBef>
                  <a:spcPct val="0"/>
                </a:spcBef>
                <a:spcAft>
                  <a:spcPct val="0"/>
                </a:spcAft>
              </a:pPr>
              <a:r>
                <a:rPr lang="en-US" sz="1400" b="1">
                  <a:solidFill>
                    <a:srgbClr val="000000"/>
                  </a:solidFill>
                </a:rPr>
                <a:t>Infectious person,</a:t>
              </a:r>
            </a:p>
            <a:p>
              <a:pPr algn="ctr" fontAlgn="base">
                <a:spcBef>
                  <a:spcPct val="0"/>
                </a:spcBef>
                <a:spcAft>
                  <a:spcPct val="0"/>
                </a:spcAft>
              </a:pPr>
              <a:r>
                <a:rPr lang="en-US" sz="1400" b="1">
                  <a:solidFill>
                    <a:srgbClr val="000000"/>
                  </a:solidFill>
                </a:rPr>
                <a:t>e.g. chronic, acute</a:t>
              </a:r>
            </a:p>
          </p:txBody>
        </p:sp>
      </p:grpSp>
      <p:grpSp>
        <p:nvGrpSpPr>
          <p:cNvPr id="137228" name="Group 12"/>
          <p:cNvGrpSpPr>
            <a:grpSpLocks/>
          </p:cNvGrpSpPr>
          <p:nvPr/>
        </p:nvGrpSpPr>
        <p:grpSpPr bwMode="auto">
          <a:xfrm>
            <a:off x="6019800" y="1828800"/>
            <a:ext cx="2286000" cy="3235325"/>
            <a:chOff x="3792" y="1226"/>
            <a:chExt cx="1440" cy="2038"/>
          </a:xfrm>
        </p:grpSpPr>
        <p:grpSp>
          <p:nvGrpSpPr>
            <p:cNvPr id="137229" name="Group 13"/>
            <p:cNvGrpSpPr>
              <a:grpSpLocks/>
            </p:cNvGrpSpPr>
            <p:nvPr/>
          </p:nvGrpSpPr>
          <p:grpSpPr bwMode="auto">
            <a:xfrm>
              <a:off x="3792" y="1728"/>
              <a:ext cx="1440" cy="1536"/>
              <a:chOff x="2400" y="336"/>
              <a:chExt cx="1440" cy="1536"/>
            </a:xfrm>
          </p:grpSpPr>
          <p:sp>
            <p:nvSpPr>
              <p:cNvPr id="137230" name="Oval 14"/>
              <p:cNvSpPr>
                <a:spLocks noChangeArrowheads="1"/>
              </p:cNvSpPr>
              <p:nvPr/>
            </p:nvSpPr>
            <p:spPr bwMode="auto">
              <a:xfrm>
                <a:off x="2952" y="336"/>
                <a:ext cx="336" cy="336"/>
              </a:xfrm>
              <a:prstGeom prst="ellipse">
                <a:avLst/>
              </a:prstGeom>
              <a:solidFill>
                <a:srgbClr val="99CCFF"/>
              </a:solidFill>
              <a:ln w="9525">
                <a:solidFill>
                  <a:schemeClr val="bg1"/>
                </a:solidFill>
                <a:round/>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sp>
            <p:nvSpPr>
              <p:cNvPr id="137231" name="Rectangle 15"/>
              <p:cNvSpPr>
                <a:spLocks noChangeArrowheads="1"/>
              </p:cNvSpPr>
              <p:nvPr/>
            </p:nvSpPr>
            <p:spPr bwMode="auto">
              <a:xfrm>
                <a:off x="2880" y="672"/>
                <a:ext cx="480" cy="624"/>
              </a:xfrm>
              <a:prstGeom prst="rect">
                <a:avLst/>
              </a:prstGeom>
              <a:solidFill>
                <a:srgbClr val="99CCFF"/>
              </a:solidFill>
              <a:ln w="9525">
                <a:solidFill>
                  <a:schemeClr val="bg1"/>
                </a:solidFill>
                <a:miter lim="800000"/>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sp>
            <p:nvSpPr>
              <p:cNvPr id="137232" name="Rectangle 16"/>
              <p:cNvSpPr>
                <a:spLocks noChangeArrowheads="1"/>
              </p:cNvSpPr>
              <p:nvPr/>
            </p:nvSpPr>
            <p:spPr bwMode="auto">
              <a:xfrm>
                <a:off x="3360" y="672"/>
                <a:ext cx="480" cy="96"/>
              </a:xfrm>
              <a:prstGeom prst="rect">
                <a:avLst/>
              </a:prstGeom>
              <a:solidFill>
                <a:srgbClr val="99CCFF"/>
              </a:solidFill>
              <a:ln w="9525">
                <a:solidFill>
                  <a:schemeClr val="bg1"/>
                </a:solidFill>
                <a:miter lim="800000"/>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sp>
            <p:nvSpPr>
              <p:cNvPr id="137233" name="Rectangle 17"/>
              <p:cNvSpPr>
                <a:spLocks noChangeArrowheads="1"/>
              </p:cNvSpPr>
              <p:nvPr/>
            </p:nvSpPr>
            <p:spPr bwMode="auto">
              <a:xfrm>
                <a:off x="2400" y="672"/>
                <a:ext cx="480" cy="96"/>
              </a:xfrm>
              <a:prstGeom prst="rect">
                <a:avLst/>
              </a:prstGeom>
              <a:solidFill>
                <a:srgbClr val="99CCFF"/>
              </a:solidFill>
              <a:ln w="9525">
                <a:solidFill>
                  <a:schemeClr val="bg1"/>
                </a:solidFill>
                <a:miter lim="800000"/>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sp>
            <p:nvSpPr>
              <p:cNvPr id="137234" name="Rectangle 18"/>
              <p:cNvSpPr>
                <a:spLocks noChangeArrowheads="1"/>
              </p:cNvSpPr>
              <p:nvPr/>
            </p:nvSpPr>
            <p:spPr bwMode="auto">
              <a:xfrm>
                <a:off x="2928" y="1296"/>
                <a:ext cx="192" cy="576"/>
              </a:xfrm>
              <a:prstGeom prst="rect">
                <a:avLst/>
              </a:prstGeom>
              <a:solidFill>
                <a:srgbClr val="99CCFF"/>
              </a:solidFill>
              <a:ln w="9525">
                <a:solidFill>
                  <a:schemeClr val="bg1"/>
                </a:solidFill>
                <a:miter lim="800000"/>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sp>
            <p:nvSpPr>
              <p:cNvPr id="137235" name="Rectangle 19"/>
              <p:cNvSpPr>
                <a:spLocks noChangeArrowheads="1"/>
              </p:cNvSpPr>
              <p:nvPr/>
            </p:nvSpPr>
            <p:spPr bwMode="auto">
              <a:xfrm>
                <a:off x="3120" y="1296"/>
                <a:ext cx="192" cy="576"/>
              </a:xfrm>
              <a:prstGeom prst="rect">
                <a:avLst/>
              </a:prstGeom>
              <a:solidFill>
                <a:srgbClr val="99CCFF"/>
              </a:solidFill>
              <a:ln w="9525">
                <a:solidFill>
                  <a:schemeClr val="bg1"/>
                </a:solidFill>
                <a:miter lim="800000"/>
                <a:headEnd/>
                <a:tailEnd/>
              </a:ln>
            </p:spPr>
            <p:txBody>
              <a:bodyPr wrap="none" anchor="ctr"/>
              <a:lstStyle/>
              <a:p>
                <a:pPr fontAlgn="base">
                  <a:spcBef>
                    <a:spcPct val="0"/>
                  </a:spcBef>
                  <a:spcAft>
                    <a:spcPct val="0"/>
                  </a:spcAft>
                </a:pPr>
                <a:endParaRPr lang="en-US" sz="2400" b="1">
                  <a:solidFill>
                    <a:srgbClr val="000000"/>
                  </a:solidFill>
                  <a:latin typeface="Times New Roman" pitchFamily="18" charset="0"/>
                </a:endParaRPr>
              </a:p>
            </p:txBody>
          </p:sp>
        </p:grpSp>
        <p:sp>
          <p:nvSpPr>
            <p:cNvPr id="137236" name="Text Box 20"/>
            <p:cNvSpPr txBox="1">
              <a:spLocks noChangeArrowheads="1"/>
            </p:cNvSpPr>
            <p:nvPr/>
          </p:nvSpPr>
          <p:spPr bwMode="auto">
            <a:xfrm>
              <a:off x="3912" y="1226"/>
              <a:ext cx="1189" cy="499"/>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b="1">
                  <a:solidFill>
                    <a:srgbClr val="000000"/>
                  </a:solidFill>
                </a:rPr>
                <a:t>CASE</a:t>
              </a:r>
              <a:r>
                <a:rPr lang="en-US" sz="1400" b="1">
                  <a:solidFill>
                    <a:srgbClr val="000000"/>
                  </a:solidFill>
                </a:rPr>
                <a:t/>
              </a:r>
              <a:br>
                <a:rPr lang="en-US" sz="1400" b="1">
                  <a:solidFill>
                    <a:srgbClr val="000000"/>
                  </a:solidFill>
                </a:rPr>
              </a:br>
              <a:r>
                <a:rPr lang="en-US" sz="1400" b="1">
                  <a:solidFill>
                    <a:srgbClr val="000000"/>
                  </a:solidFill>
                </a:rPr>
                <a:t>Susceptible, </a:t>
              </a:r>
            </a:p>
            <a:p>
              <a:pPr algn="ctr" fontAlgn="base">
                <a:spcBef>
                  <a:spcPct val="0"/>
                </a:spcBef>
                <a:spcAft>
                  <a:spcPct val="0"/>
                </a:spcAft>
              </a:pPr>
              <a:r>
                <a:rPr lang="en-US" sz="1400" b="1">
                  <a:solidFill>
                    <a:srgbClr val="000000"/>
                  </a:solidFill>
                </a:rPr>
                <a:t>non-immune person</a:t>
              </a:r>
            </a:p>
          </p:txBody>
        </p:sp>
      </p:grpSp>
      <p:pic>
        <p:nvPicPr>
          <p:cNvPr id="137237" name="Picture 22" descr="j0286867"/>
          <p:cNvPicPr>
            <a:picLocks noChangeAspect="1" noChangeArrowheads="1"/>
          </p:cNvPicPr>
          <p:nvPr/>
        </p:nvPicPr>
        <p:blipFill>
          <a:blip r:embed="rId3" cstate="print"/>
          <a:srcRect/>
          <a:stretch>
            <a:fillRect/>
          </a:stretch>
        </p:blipFill>
        <p:spPr bwMode="auto">
          <a:xfrm>
            <a:off x="3505200" y="2971800"/>
            <a:ext cx="1981200" cy="1879600"/>
          </a:xfrm>
          <a:prstGeom prst="rect">
            <a:avLst/>
          </a:prstGeom>
          <a:noFill/>
          <a:ln w="9525">
            <a:noFill/>
            <a:miter lim="800000"/>
            <a:headEnd/>
            <a:tailEnd/>
          </a:ln>
        </p:spPr>
      </p:pic>
      <p:sp>
        <p:nvSpPr>
          <p:cNvPr id="137238" name="Text Box 23"/>
          <p:cNvSpPr txBox="1">
            <a:spLocks noChangeArrowheads="1"/>
          </p:cNvSpPr>
          <p:nvPr/>
        </p:nvSpPr>
        <p:spPr bwMode="auto">
          <a:xfrm>
            <a:off x="3429000" y="1905000"/>
            <a:ext cx="2209800" cy="1069975"/>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srgbClr val="000000"/>
                </a:solidFill>
              </a:rPr>
              <a:t>CONTAMINATED EQUIPMENT OR MEDICATION OR HANDS</a:t>
            </a:r>
          </a:p>
        </p:txBody>
      </p:sp>
      <p:sp>
        <p:nvSpPr>
          <p:cNvPr id="25" name="AutoShape 21"/>
          <p:cNvSpPr>
            <a:spLocks noChangeArrowheads="1"/>
          </p:cNvSpPr>
          <p:nvPr/>
        </p:nvSpPr>
        <p:spPr bwMode="auto">
          <a:xfrm>
            <a:off x="2819400" y="3810000"/>
            <a:ext cx="609600" cy="588963"/>
          </a:xfrm>
          <a:prstGeom prst="rightArrow">
            <a:avLst>
              <a:gd name="adj1" fmla="val 50000"/>
              <a:gd name="adj2" fmla="val 40000"/>
            </a:avLst>
          </a:prstGeom>
          <a:solidFill>
            <a:schemeClr val="bg2">
              <a:lumMod val="40000"/>
              <a:lumOff val="60000"/>
            </a:schemeClr>
          </a:solidFill>
          <a:ln w="9525">
            <a:solidFill>
              <a:schemeClr val="accent2"/>
            </a:solidFill>
            <a:miter lim="800000"/>
            <a:headEnd/>
            <a:tailEnd/>
          </a:ln>
          <a:effectLst/>
        </p:spPr>
        <p:txBody>
          <a:bodyPr wrap="none" anchor="ctr"/>
          <a:lstStyle/>
          <a:p>
            <a:pPr fontAlgn="base">
              <a:spcBef>
                <a:spcPct val="0"/>
              </a:spcBef>
              <a:spcAft>
                <a:spcPct val="0"/>
              </a:spcAft>
              <a:defRPr/>
            </a:pPr>
            <a:endParaRPr lang="en-US" sz="2400" b="1">
              <a:solidFill>
                <a:srgbClr val="FFFFFF"/>
              </a:solidFill>
              <a:latin typeface="Times New Roman" pitchFamily="18" charset="0"/>
            </a:endParaRPr>
          </a:p>
        </p:txBody>
      </p:sp>
      <p:sp>
        <p:nvSpPr>
          <p:cNvPr id="26" name="AutoShape 21"/>
          <p:cNvSpPr>
            <a:spLocks noChangeArrowheads="1"/>
          </p:cNvSpPr>
          <p:nvPr/>
        </p:nvSpPr>
        <p:spPr bwMode="auto">
          <a:xfrm>
            <a:off x="5638800" y="3810000"/>
            <a:ext cx="609600" cy="588963"/>
          </a:xfrm>
          <a:prstGeom prst="rightArrow">
            <a:avLst>
              <a:gd name="adj1" fmla="val 50000"/>
              <a:gd name="adj2" fmla="val 40000"/>
            </a:avLst>
          </a:prstGeom>
          <a:solidFill>
            <a:schemeClr val="bg2">
              <a:lumMod val="40000"/>
              <a:lumOff val="60000"/>
            </a:schemeClr>
          </a:solidFill>
          <a:ln w="9525">
            <a:solidFill>
              <a:schemeClr val="accent2"/>
            </a:solidFill>
            <a:miter lim="800000"/>
            <a:headEnd/>
            <a:tailEnd/>
          </a:ln>
          <a:effectLst/>
        </p:spPr>
        <p:txBody>
          <a:bodyPr wrap="none" anchor="ctr"/>
          <a:lstStyle/>
          <a:p>
            <a:pPr fontAlgn="base">
              <a:spcBef>
                <a:spcPct val="0"/>
              </a:spcBef>
              <a:spcAft>
                <a:spcPct val="0"/>
              </a:spcAft>
              <a:defRPr/>
            </a:pPr>
            <a:endParaRPr lang="en-US" sz="2400" b="1">
              <a:solidFill>
                <a:srgbClr val="FFFFFF"/>
              </a:solidFill>
              <a:latin typeface="Times New Roman" pitchFamily="18" charset="0"/>
            </a:endParaRPr>
          </a:p>
        </p:txBody>
      </p:sp>
    </p:spTree>
    <p:extLst>
      <p:ext uri="{BB962C8B-B14F-4D97-AF65-F5344CB8AC3E}">
        <p14:creationId xmlns:p14="http://schemas.microsoft.com/office/powerpoint/2010/main" val="3591019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5" descr="C:\Users\fan9\Desktop\slides_epi_2011\Slide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3250041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3"/>
          <p:cNvSpPr txBox="1">
            <a:spLocks noGrp="1"/>
          </p:cNvSpPr>
          <p:nvPr/>
        </p:nvSpPr>
        <p:spPr bwMode="auto">
          <a:xfrm>
            <a:off x="7543800" y="6400800"/>
            <a:ext cx="1600200" cy="457200"/>
          </a:xfrm>
          <a:prstGeom prst="rect">
            <a:avLst/>
          </a:prstGeom>
          <a:noFill/>
          <a:ln w="9525">
            <a:noFill/>
            <a:miter lim="800000"/>
            <a:headEnd/>
            <a:tailEnd/>
          </a:ln>
        </p:spPr>
        <p:txBody>
          <a:bodyPr/>
          <a:lstStyle/>
          <a:p>
            <a:pPr algn="r" fontAlgn="base">
              <a:spcBef>
                <a:spcPct val="0"/>
              </a:spcBef>
              <a:spcAft>
                <a:spcPct val="0"/>
              </a:spcAft>
            </a:pPr>
            <a:fld id="{D26F0B77-650B-472A-B628-C49D5AB7B19A}" type="slidenum">
              <a:rPr lang="en-US" sz="2000">
                <a:solidFill>
                  <a:srgbClr val="000000"/>
                </a:solidFill>
              </a:rPr>
              <a:pPr algn="r" fontAlgn="base">
                <a:spcBef>
                  <a:spcPct val="0"/>
                </a:spcBef>
                <a:spcAft>
                  <a:spcPct val="0"/>
                </a:spcAft>
              </a:pPr>
              <a:t>60</a:t>
            </a:fld>
            <a:endParaRPr lang="en-US" sz="2000">
              <a:solidFill>
                <a:srgbClr val="000000"/>
              </a:solidFill>
            </a:endParaRPr>
          </a:p>
        </p:txBody>
      </p:sp>
      <p:sp>
        <p:nvSpPr>
          <p:cNvPr id="174083" name="Rectangle 2"/>
          <p:cNvSpPr>
            <a:spLocks noGrp="1" noChangeArrowheads="1"/>
          </p:cNvSpPr>
          <p:nvPr>
            <p:ph type="title" idx="4294967295"/>
          </p:nvPr>
        </p:nvSpPr>
        <p:spPr>
          <a:xfrm>
            <a:off x="598488" y="666318"/>
            <a:ext cx="7962900" cy="877163"/>
          </a:xfrm>
        </p:spPr>
        <p:txBody>
          <a:bodyPr anchorCtr="0">
            <a:spAutoFit/>
          </a:bodyPr>
          <a:lstStyle/>
          <a:p>
            <a:pPr>
              <a:lnSpc>
                <a:spcPct val="85000"/>
              </a:lnSpc>
            </a:pPr>
            <a:r>
              <a:rPr lang="en-US" dirty="0">
                <a:solidFill>
                  <a:schemeClr val="tx1"/>
                </a:solidFill>
              </a:rPr>
              <a:t>What are some of the incorrect practices that have resulted in transmission of pathogens?</a:t>
            </a:r>
          </a:p>
        </p:txBody>
      </p:sp>
      <p:sp>
        <p:nvSpPr>
          <p:cNvPr id="174084" name="Rectangle 3"/>
          <p:cNvSpPr>
            <a:spLocks noGrp="1" noChangeArrowheads="1"/>
          </p:cNvSpPr>
          <p:nvPr>
            <p:ph type="body" idx="4294967295"/>
          </p:nvPr>
        </p:nvSpPr>
        <p:spPr>
          <a:xfrm>
            <a:off x="685800" y="1981200"/>
            <a:ext cx="8001000" cy="4114800"/>
          </a:xfrm>
        </p:spPr>
        <p:txBody>
          <a:bodyPr/>
          <a:lstStyle/>
          <a:p>
            <a:pPr>
              <a:lnSpc>
                <a:spcPct val="90000"/>
              </a:lnSpc>
            </a:pPr>
            <a:r>
              <a:rPr lang="en-US" sz="2800"/>
              <a:t>Direct syringe reuse</a:t>
            </a:r>
          </a:p>
          <a:p>
            <a:pPr lvl="1">
              <a:lnSpc>
                <a:spcPct val="90000"/>
              </a:lnSpc>
            </a:pPr>
            <a:r>
              <a:rPr lang="en-US"/>
              <a:t>Using the same syringe from patient to patient</a:t>
            </a:r>
          </a:p>
          <a:p>
            <a:pPr>
              <a:lnSpc>
                <a:spcPct val="90000"/>
              </a:lnSpc>
            </a:pPr>
            <a:r>
              <a:rPr lang="en-US" sz="2800"/>
              <a:t>Indirect syringe reuse</a:t>
            </a:r>
          </a:p>
          <a:p>
            <a:pPr lvl="1">
              <a:lnSpc>
                <a:spcPct val="90000"/>
              </a:lnSpc>
            </a:pPr>
            <a:r>
              <a:rPr lang="en-US"/>
              <a:t>Accessing shared medication vials or IV bags with a used syringe</a:t>
            </a:r>
          </a:p>
          <a:p>
            <a:pPr>
              <a:lnSpc>
                <a:spcPct val="90000"/>
              </a:lnSpc>
            </a:pPr>
            <a:r>
              <a:rPr lang="en-US" sz="2800"/>
              <a:t>Reuse of single dose vials</a:t>
            </a:r>
          </a:p>
          <a:p>
            <a:pPr>
              <a:lnSpc>
                <a:spcPct val="90000"/>
              </a:lnSpc>
            </a:pPr>
            <a:r>
              <a:rPr lang="en-US" sz="2800"/>
              <a:t>Sharing of blood contaminated glucose monitoring equipment</a:t>
            </a:r>
          </a:p>
        </p:txBody>
      </p:sp>
    </p:spTree>
    <p:extLst>
      <p:ext uri="{BB962C8B-B14F-4D97-AF65-F5344CB8AC3E}">
        <p14:creationId xmlns:p14="http://schemas.microsoft.com/office/powerpoint/2010/main" val="15019594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5"/>
          <p:cNvSpPr txBox="1">
            <a:spLocks noGrp="1"/>
          </p:cNvSpPr>
          <p:nvPr/>
        </p:nvSpPr>
        <p:spPr bwMode="auto">
          <a:xfrm>
            <a:off x="7543800" y="6400800"/>
            <a:ext cx="1600200" cy="457200"/>
          </a:xfrm>
          <a:prstGeom prst="rect">
            <a:avLst/>
          </a:prstGeom>
          <a:noFill/>
          <a:ln w="9525">
            <a:noFill/>
            <a:miter lim="800000"/>
            <a:headEnd/>
            <a:tailEnd/>
          </a:ln>
        </p:spPr>
        <p:txBody>
          <a:bodyPr/>
          <a:lstStyle/>
          <a:p>
            <a:pPr algn="r" fontAlgn="base">
              <a:spcBef>
                <a:spcPct val="0"/>
              </a:spcBef>
              <a:spcAft>
                <a:spcPct val="0"/>
              </a:spcAft>
            </a:pPr>
            <a:fld id="{B5A21591-DFE0-42F5-A780-90DF39BA5E97}" type="slidenum">
              <a:rPr lang="en-US" sz="2000">
                <a:solidFill>
                  <a:srgbClr val="000000"/>
                </a:solidFill>
              </a:rPr>
              <a:pPr algn="r" fontAlgn="base">
                <a:spcBef>
                  <a:spcPct val="0"/>
                </a:spcBef>
                <a:spcAft>
                  <a:spcPct val="0"/>
                </a:spcAft>
              </a:pPr>
              <a:t>61</a:t>
            </a:fld>
            <a:endParaRPr lang="en-US" sz="2000">
              <a:solidFill>
                <a:srgbClr val="000000"/>
              </a:solidFill>
            </a:endParaRPr>
          </a:p>
        </p:txBody>
      </p:sp>
      <p:sp>
        <p:nvSpPr>
          <p:cNvPr id="175107" name="Rectangle 2"/>
          <p:cNvSpPr>
            <a:spLocks noGrp="1" noChangeArrowheads="1"/>
          </p:cNvSpPr>
          <p:nvPr>
            <p:ph type="title" idx="4294967295"/>
          </p:nvPr>
        </p:nvSpPr>
        <p:spPr/>
        <p:txBody>
          <a:bodyPr anchorCtr="0"/>
          <a:lstStyle/>
          <a:p>
            <a:r>
              <a:rPr lang="en-US" dirty="0"/>
              <a:t>Misperceptions</a:t>
            </a:r>
          </a:p>
        </p:txBody>
      </p:sp>
      <p:sp>
        <p:nvSpPr>
          <p:cNvPr id="175108" name="Rectangle 3"/>
          <p:cNvSpPr>
            <a:spLocks noGrp="1" noChangeArrowheads="1"/>
          </p:cNvSpPr>
          <p:nvPr>
            <p:ph type="body" idx="4294967295"/>
          </p:nvPr>
        </p:nvSpPr>
        <p:spPr/>
        <p:txBody>
          <a:bodyPr/>
          <a:lstStyle/>
          <a:p>
            <a:r>
              <a:rPr lang="en-US"/>
              <a:t>I changed the needle so I can reuse the syringe</a:t>
            </a:r>
          </a:p>
          <a:p>
            <a:r>
              <a:rPr lang="en-US"/>
              <a:t>The vial says single does but it has enough medication for more than one patient, so I can use it</a:t>
            </a:r>
          </a:p>
        </p:txBody>
      </p:sp>
      <p:pic>
        <p:nvPicPr>
          <p:cNvPr id="11266" name="Picture 2" descr="C:\Documents and Settings\phillijm\Local Settings\Temporary Internet Files\Content.IE5\Y7GSB5EV\MC900286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8969" y="3429000"/>
            <a:ext cx="2104931" cy="1699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9626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b="1"/>
              <a:t>Safe Injection Practices Coalition (SIPC)</a:t>
            </a:r>
          </a:p>
        </p:txBody>
      </p:sp>
      <p:pic>
        <p:nvPicPr>
          <p:cNvPr id="132099" name="Picture 4"/>
          <p:cNvPicPr>
            <a:picLocks noChangeAspect="1" noChangeArrowheads="1"/>
          </p:cNvPicPr>
          <p:nvPr/>
        </p:nvPicPr>
        <p:blipFill>
          <a:blip r:embed="rId3" cstate="print"/>
          <a:srcRect/>
          <a:stretch>
            <a:fillRect/>
          </a:stretch>
        </p:blipFill>
        <p:spPr bwMode="auto">
          <a:xfrm>
            <a:off x="2895600" y="1066800"/>
            <a:ext cx="6096000" cy="3352800"/>
          </a:xfrm>
          <a:prstGeom prst="rect">
            <a:avLst/>
          </a:prstGeom>
          <a:noFill/>
          <a:ln w="9525">
            <a:noFill/>
            <a:miter lim="800000"/>
            <a:headEnd/>
            <a:tailEnd/>
          </a:ln>
        </p:spPr>
      </p:pic>
    </p:spTree>
    <p:extLst>
      <p:ext uri="{BB962C8B-B14F-4D97-AF65-F5344CB8AC3E}">
        <p14:creationId xmlns:p14="http://schemas.microsoft.com/office/powerpoint/2010/main" val="1210702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5"/>
          <p:cNvSpPr txBox="1">
            <a:spLocks noGrp="1"/>
          </p:cNvSpPr>
          <p:nvPr/>
        </p:nvSpPr>
        <p:spPr bwMode="auto">
          <a:xfrm>
            <a:off x="7543800" y="6400800"/>
            <a:ext cx="1600200" cy="457200"/>
          </a:xfrm>
          <a:prstGeom prst="rect">
            <a:avLst/>
          </a:prstGeom>
          <a:noFill/>
          <a:ln w="9525">
            <a:noFill/>
            <a:miter lim="800000"/>
            <a:headEnd/>
            <a:tailEnd/>
          </a:ln>
        </p:spPr>
        <p:txBody>
          <a:bodyPr/>
          <a:lstStyle/>
          <a:p>
            <a:pPr algn="r" fontAlgn="base">
              <a:spcBef>
                <a:spcPct val="0"/>
              </a:spcBef>
              <a:spcAft>
                <a:spcPct val="0"/>
              </a:spcAft>
            </a:pPr>
            <a:fld id="{D019F19C-0559-441F-98C0-4A4891280022}" type="slidenum">
              <a:rPr lang="en-US" sz="2000">
                <a:solidFill>
                  <a:srgbClr val="000000"/>
                </a:solidFill>
              </a:rPr>
              <a:pPr algn="r" fontAlgn="base">
                <a:spcBef>
                  <a:spcPct val="0"/>
                </a:spcBef>
                <a:spcAft>
                  <a:spcPct val="0"/>
                </a:spcAft>
              </a:pPr>
              <a:t>63</a:t>
            </a:fld>
            <a:endParaRPr lang="en-US" sz="2000">
              <a:solidFill>
                <a:srgbClr val="000000"/>
              </a:solidFill>
            </a:endParaRPr>
          </a:p>
        </p:txBody>
      </p:sp>
      <p:sp>
        <p:nvSpPr>
          <p:cNvPr id="176131" name="Rectangle 2"/>
          <p:cNvSpPr>
            <a:spLocks noGrp="1" noChangeArrowheads="1"/>
          </p:cNvSpPr>
          <p:nvPr>
            <p:ph type="title" idx="4294967295"/>
          </p:nvPr>
        </p:nvSpPr>
        <p:spPr>
          <a:xfrm>
            <a:off x="85725" y="457200"/>
            <a:ext cx="7772400" cy="1143000"/>
          </a:xfrm>
        </p:spPr>
        <p:txBody>
          <a:bodyPr anchorCtr="0"/>
          <a:lstStyle/>
          <a:p>
            <a:r>
              <a:rPr lang="en-US" sz="3600" dirty="0"/>
              <a:t>CDC Materials</a:t>
            </a:r>
            <a:br>
              <a:rPr lang="en-US" sz="3600" dirty="0"/>
            </a:br>
            <a:r>
              <a:rPr lang="en-US" sz="2400" dirty="0"/>
              <a:t>www.cdc.gov/injectionsafety.html</a:t>
            </a:r>
          </a:p>
        </p:txBody>
      </p:sp>
      <p:pic>
        <p:nvPicPr>
          <p:cNvPr id="176132" name="Picture 4"/>
          <p:cNvPicPr>
            <a:picLocks noChangeAspect="1" noChangeArrowheads="1"/>
          </p:cNvPicPr>
          <p:nvPr/>
        </p:nvPicPr>
        <p:blipFill>
          <a:blip r:embed="rId3" cstate="print"/>
          <a:srcRect t="15625" r="3125" b="12500"/>
          <a:stretch>
            <a:fillRect/>
          </a:stretch>
        </p:blipFill>
        <p:spPr bwMode="auto">
          <a:xfrm>
            <a:off x="0" y="1600200"/>
            <a:ext cx="9144000" cy="5257800"/>
          </a:xfrm>
          <a:prstGeom prst="rect">
            <a:avLst/>
          </a:prstGeom>
          <a:noFill/>
          <a:ln w="9525">
            <a:noFill/>
            <a:miter lim="800000"/>
            <a:headEnd/>
            <a:tailEnd/>
          </a:ln>
        </p:spPr>
      </p:pic>
    </p:spTree>
    <p:extLst>
      <p:ext uri="{BB962C8B-B14F-4D97-AF65-F5344CB8AC3E}">
        <p14:creationId xmlns:p14="http://schemas.microsoft.com/office/powerpoint/2010/main" val="1003091170"/>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5"/>
          <p:cNvSpPr txBox="1">
            <a:spLocks noGrp="1"/>
          </p:cNvSpPr>
          <p:nvPr/>
        </p:nvSpPr>
        <p:spPr bwMode="auto">
          <a:xfrm>
            <a:off x="7543800" y="6400800"/>
            <a:ext cx="1600200" cy="457200"/>
          </a:xfrm>
          <a:prstGeom prst="rect">
            <a:avLst/>
          </a:prstGeom>
          <a:noFill/>
          <a:ln w="9525">
            <a:noFill/>
            <a:miter lim="800000"/>
            <a:headEnd/>
            <a:tailEnd/>
          </a:ln>
        </p:spPr>
        <p:txBody>
          <a:bodyPr/>
          <a:lstStyle/>
          <a:p>
            <a:pPr algn="r" fontAlgn="base">
              <a:spcBef>
                <a:spcPct val="0"/>
              </a:spcBef>
              <a:spcAft>
                <a:spcPct val="0"/>
              </a:spcAft>
            </a:pPr>
            <a:fld id="{DA1A554E-7359-4702-998B-2FEB6142CAE7}" type="slidenum">
              <a:rPr lang="en-US" sz="2000">
                <a:solidFill>
                  <a:srgbClr val="000000"/>
                </a:solidFill>
              </a:rPr>
              <a:pPr algn="r" fontAlgn="base">
                <a:spcBef>
                  <a:spcPct val="0"/>
                </a:spcBef>
                <a:spcAft>
                  <a:spcPct val="0"/>
                </a:spcAft>
              </a:pPr>
              <a:t>64</a:t>
            </a:fld>
            <a:endParaRPr lang="en-US" sz="2000">
              <a:solidFill>
                <a:srgbClr val="000000"/>
              </a:solidFill>
            </a:endParaRPr>
          </a:p>
        </p:txBody>
      </p:sp>
      <p:sp>
        <p:nvSpPr>
          <p:cNvPr id="177155" name="Rectangle 2"/>
          <p:cNvSpPr>
            <a:spLocks noGrp="1" noChangeArrowheads="1"/>
          </p:cNvSpPr>
          <p:nvPr>
            <p:ph type="title" idx="4294967295"/>
          </p:nvPr>
        </p:nvSpPr>
        <p:spPr>
          <a:xfrm>
            <a:off x="0" y="333375"/>
            <a:ext cx="9144000" cy="1143000"/>
          </a:xfrm>
        </p:spPr>
        <p:txBody>
          <a:bodyPr anchorCtr="0"/>
          <a:lstStyle/>
          <a:p>
            <a:pPr>
              <a:lnSpc>
                <a:spcPct val="90000"/>
              </a:lnSpc>
            </a:pPr>
            <a:r>
              <a:rPr lang="en-US" dirty="0"/>
              <a:t>Injection Safety – Standard Precautions</a:t>
            </a:r>
          </a:p>
        </p:txBody>
      </p:sp>
      <p:sp>
        <p:nvSpPr>
          <p:cNvPr id="177156" name="Rectangle 3"/>
          <p:cNvSpPr>
            <a:spLocks noGrp="1" noChangeArrowheads="1"/>
          </p:cNvSpPr>
          <p:nvPr>
            <p:ph type="body" idx="4294967295"/>
          </p:nvPr>
        </p:nvSpPr>
        <p:spPr>
          <a:xfrm>
            <a:off x="304800" y="1295400"/>
            <a:ext cx="8610600" cy="4114800"/>
          </a:xfrm>
        </p:spPr>
        <p:txBody>
          <a:bodyPr/>
          <a:lstStyle/>
          <a:p>
            <a:r>
              <a:rPr lang="en-US" sz="2400" dirty="0"/>
              <a:t>Use aseptic technique during the preparation and administration of injected medications </a:t>
            </a:r>
          </a:p>
          <a:p>
            <a:r>
              <a:rPr lang="en-US" sz="2400" dirty="0"/>
              <a:t>Do not use medication drawn into a single syringe for multiple patients, even if the needle is changed</a:t>
            </a:r>
          </a:p>
          <a:p>
            <a:r>
              <a:rPr lang="en-US" sz="2400" dirty="0"/>
              <a:t>Consider a syringe or needle contaminated after it has been used to enter or connect to a patients’ intravenous infusion bag or administration set</a:t>
            </a:r>
          </a:p>
          <a:p>
            <a:r>
              <a:rPr lang="en-US" sz="2400" dirty="0"/>
              <a:t>Do not enter a vial with a used syringe or needle</a:t>
            </a:r>
          </a:p>
          <a:p>
            <a:pPr>
              <a:buFont typeface="Wingdings" pitchFamily="2" charset="2"/>
              <a:buNone/>
            </a:pPr>
            <a:endParaRPr lang="en-US" sz="1400" dirty="0"/>
          </a:p>
          <a:p>
            <a:pPr>
              <a:buFont typeface="Wingdings" pitchFamily="2" charset="2"/>
              <a:buNone/>
            </a:pPr>
            <a:r>
              <a:rPr lang="en-US" sz="1800" dirty="0"/>
              <a:t>	</a:t>
            </a:r>
            <a:r>
              <a:rPr lang="en-US" sz="2000" i="1" dirty="0"/>
              <a:t>Adapted from: CDC. Guideline for isolation precautions: preventing transmission of infectious agents in healthcare settings 2007. http://www.cdc.gov/ncidod/dhqp/gl_isolation.html</a:t>
            </a:r>
          </a:p>
          <a:p>
            <a:pPr>
              <a:buFont typeface="Wingdings" pitchFamily="2" charset="2"/>
              <a:buNone/>
            </a:pPr>
            <a:endParaRPr lang="en-US" sz="2000" i="1" dirty="0"/>
          </a:p>
        </p:txBody>
      </p:sp>
    </p:spTree>
    <p:extLst>
      <p:ext uri="{BB962C8B-B14F-4D97-AF65-F5344CB8AC3E}">
        <p14:creationId xmlns:p14="http://schemas.microsoft.com/office/powerpoint/2010/main" val="178401898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3"/>
          <p:cNvSpPr txBox="1">
            <a:spLocks noGrp="1"/>
          </p:cNvSpPr>
          <p:nvPr/>
        </p:nvSpPr>
        <p:spPr bwMode="auto">
          <a:xfrm>
            <a:off x="7543800" y="6400800"/>
            <a:ext cx="1600200" cy="457200"/>
          </a:xfrm>
          <a:prstGeom prst="rect">
            <a:avLst/>
          </a:prstGeom>
          <a:noFill/>
          <a:ln w="9525">
            <a:noFill/>
            <a:miter lim="800000"/>
            <a:headEnd/>
            <a:tailEnd/>
          </a:ln>
        </p:spPr>
        <p:txBody>
          <a:bodyPr/>
          <a:lstStyle/>
          <a:p>
            <a:pPr algn="r" fontAlgn="base">
              <a:spcBef>
                <a:spcPct val="0"/>
              </a:spcBef>
              <a:spcAft>
                <a:spcPct val="0"/>
              </a:spcAft>
            </a:pPr>
            <a:fld id="{C4550B83-305A-4E22-A08E-B3D006613EB8}" type="slidenum">
              <a:rPr lang="en-US" sz="2000">
                <a:solidFill>
                  <a:srgbClr val="000000"/>
                </a:solidFill>
              </a:rPr>
              <a:pPr algn="r" fontAlgn="base">
                <a:spcBef>
                  <a:spcPct val="0"/>
                </a:spcBef>
                <a:spcAft>
                  <a:spcPct val="0"/>
                </a:spcAft>
              </a:pPr>
              <a:t>65</a:t>
            </a:fld>
            <a:endParaRPr lang="en-US" sz="2000">
              <a:solidFill>
                <a:srgbClr val="000000"/>
              </a:solidFill>
            </a:endParaRPr>
          </a:p>
        </p:txBody>
      </p:sp>
      <p:pic>
        <p:nvPicPr>
          <p:cNvPr id="178179" name="Picture 2"/>
          <p:cNvPicPr>
            <a:picLocks noChangeAspect="1" noChangeArrowheads="1"/>
          </p:cNvPicPr>
          <p:nvPr/>
        </p:nvPicPr>
        <p:blipFill>
          <a:blip r:embed="rId2" cstate="print"/>
          <a:srcRect/>
          <a:stretch>
            <a:fillRect/>
          </a:stretch>
        </p:blipFill>
        <p:spPr bwMode="auto">
          <a:xfrm>
            <a:off x="2147924" y="622448"/>
            <a:ext cx="2631930" cy="5910908"/>
          </a:xfrm>
          <a:prstGeom prst="rect">
            <a:avLst/>
          </a:prstGeom>
          <a:noFill/>
          <a:ln w="9525">
            <a:noFill/>
            <a:miter lim="800000"/>
            <a:headEnd/>
            <a:tailEnd/>
          </a:ln>
        </p:spPr>
      </p:pic>
      <p:pic>
        <p:nvPicPr>
          <p:cNvPr id="178180" name="Picture 3"/>
          <p:cNvPicPr>
            <a:picLocks noChangeAspect="1" noChangeArrowheads="1"/>
          </p:cNvPicPr>
          <p:nvPr/>
        </p:nvPicPr>
        <p:blipFill>
          <a:blip r:embed="rId3" cstate="print"/>
          <a:srcRect/>
          <a:stretch>
            <a:fillRect/>
          </a:stretch>
        </p:blipFill>
        <p:spPr bwMode="auto">
          <a:xfrm>
            <a:off x="5113795" y="622448"/>
            <a:ext cx="2654939" cy="5875337"/>
          </a:xfrm>
          <a:prstGeom prst="rect">
            <a:avLst/>
          </a:prstGeom>
          <a:noFill/>
          <a:ln w="9525">
            <a:noFill/>
            <a:miter lim="800000"/>
            <a:headEnd/>
            <a:tailEnd/>
          </a:ln>
        </p:spPr>
      </p:pic>
    </p:spTree>
    <p:extLst>
      <p:ext uri="{BB962C8B-B14F-4D97-AF65-F5344CB8AC3E}">
        <p14:creationId xmlns:p14="http://schemas.microsoft.com/office/powerpoint/2010/main" val="37822425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r>
              <a:rPr lang="en-US"/>
              <a:t>PEP Management Resources</a:t>
            </a:r>
          </a:p>
        </p:txBody>
      </p:sp>
      <p:sp>
        <p:nvSpPr>
          <p:cNvPr id="43011" name="Rectangle 1027"/>
          <p:cNvSpPr>
            <a:spLocks noGrp="1" noChangeArrowheads="1"/>
          </p:cNvSpPr>
          <p:nvPr>
            <p:ph type="body" idx="1"/>
          </p:nvPr>
        </p:nvSpPr>
        <p:spPr>
          <a:xfrm>
            <a:off x="698500" y="1600200"/>
            <a:ext cx="7747000" cy="4525963"/>
          </a:xfrm>
        </p:spPr>
        <p:txBody>
          <a:bodyPr/>
          <a:lstStyle/>
          <a:p>
            <a:r>
              <a:rPr lang="en-US" sz="2400"/>
              <a:t>National Clinicians’ Post-exposure Hotline: 888-448-4911</a:t>
            </a:r>
          </a:p>
          <a:p>
            <a:r>
              <a:rPr lang="en-US" sz="2400"/>
              <a:t>Needlestick! : www.needlestick.mednet.ucla.edu</a:t>
            </a:r>
          </a:p>
          <a:p>
            <a:r>
              <a:rPr lang="en-US" sz="2400"/>
              <a:t>Hepatitis Hotline: 888-443-7232</a:t>
            </a:r>
          </a:p>
          <a:p>
            <a:r>
              <a:rPr lang="en-US" sz="2400"/>
              <a:t>CDC reporting: 800-893-0485</a:t>
            </a:r>
          </a:p>
          <a:p>
            <a:r>
              <a:rPr lang="en-US" sz="2400"/>
              <a:t>Pregnancy Registry: 800-258-4263</a:t>
            </a:r>
          </a:p>
          <a:p>
            <a:r>
              <a:rPr lang="en-US" sz="2400"/>
              <a:t>FDA (unusual/severe toxicities): 800-332-1088</a:t>
            </a:r>
          </a:p>
          <a:p>
            <a:r>
              <a:rPr lang="en-US" sz="2400"/>
              <a:t>HIV/AIDS Treatment Information Service: www.hivatis.org</a:t>
            </a:r>
          </a:p>
        </p:txBody>
      </p:sp>
    </p:spTree>
    <p:extLst>
      <p:ext uri="{BB962C8B-B14F-4D97-AF65-F5344CB8AC3E}">
        <p14:creationId xmlns:p14="http://schemas.microsoft.com/office/powerpoint/2010/main" val="7430007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991600" cy="2514600"/>
          </a:xfrm>
        </p:spPr>
        <p:txBody>
          <a:bodyPr/>
          <a:lstStyle/>
          <a:p>
            <a:pPr algn="ctr"/>
            <a:r>
              <a:rPr lang="en-US" sz="3200" b="1" dirty="0">
                <a:latin typeface="Gill Sans MT"/>
                <a:ea typeface="Calibri"/>
                <a:cs typeface="Times New Roman"/>
              </a:rPr>
              <a:t>Prevention and Prophylaxis for Occupational Exposure to HIV and Other Blood Borne Pathogens (PEP</a:t>
            </a:r>
            <a:r>
              <a:rPr lang="en-US" sz="3200" b="1" dirty="0" smtClean="0">
                <a:latin typeface="Gill Sans MT"/>
                <a:ea typeface="Calibri"/>
                <a:cs typeface="Times New Roman"/>
              </a:rPr>
              <a:t>):</a:t>
            </a:r>
            <a:br>
              <a:rPr lang="en-US" sz="3200" b="1" dirty="0" smtClean="0">
                <a:latin typeface="Gill Sans MT"/>
                <a:ea typeface="Calibri"/>
                <a:cs typeface="Times New Roman"/>
              </a:rPr>
            </a:br>
            <a:r>
              <a:rPr lang="en-US" sz="3200" b="1" dirty="0" smtClean="0">
                <a:solidFill>
                  <a:srgbClr val="C00000"/>
                </a:solidFill>
                <a:latin typeface="Gill Sans MT"/>
                <a:ea typeface="Calibri"/>
                <a:cs typeface="Times New Roman"/>
              </a:rPr>
              <a:t>Case </a:t>
            </a:r>
            <a:r>
              <a:rPr lang="en-US" sz="3200" b="1" dirty="0">
                <a:solidFill>
                  <a:srgbClr val="C00000"/>
                </a:solidFill>
                <a:latin typeface="Gill Sans MT"/>
                <a:ea typeface="Calibri"/>
                <a:cs typeface="Times New Roman"/>
              </a:rPr>
              <a:t>Studies</a:t>
            </a:r>
            <a:endParaRPr lang="en-US" dirty="0"/>
          </a:p>
        </p:txBody>
      </p:sp>
      <p:sp>
        <p:nvSpPr>
          <p:cNvPr id="4" name="Rectangle 3"/>
          <p:cNvSpPr/>
          <p:nvPr/>
        </p:nvSpPr>
        <p:spPr>
          <a:xfrm>
            <a:off x="228600" y="3429000"/>
            <a:ext cx="8534400" cy="1384995"/>
          </a:xfrm>
          <a:prstGeom prst="rect">
            <a:avLst/>
          </a:prstGeom>
        </p:spPr>
        <p:txBody>
          <a:bodyPr wrap="square">
            <a:spAutoFit/>
          </a:bodyPr>
          <a:lstStyle/>
          <a:p>
            <a:pPr algn="ctr"/>
            <a:r>
              <a:rPr lang="en-US" dirty="0"/>
              <a:t> </a:t>
            </a:r>
            <a:endParaRPr lang="en-US" sz="2200" dirty="0" smtClean="0"/>
          </a:p>
          <a:p>
            <a:pPr algn="ctr"/>
            <a:r>
              <a:rPr lang="en-US" sz="2200" b="1" dirty="0" smtClean="0"/>
              <a:t>Instructions: </a:t>
            </a:r>
            <a:r>
              <a:rPr lang="en-US" sz="2200" dirty="0" smtClean="0"/>
              <a:t> Break into groups of 4-5 people and discuss the following scenarios. We will reconvene in a large group to hear from all participants.  </a:t>
            </a:r>
            <a:endParaRPr lang="en-US" sz="2200" dirty="0"/>
          </a:p>
        </p:txBody>
      </p:sp>
    </p:spTree>
    <p:extLst>
      <p:ext uri="{BB962C8B-B14F-4D97-AF65-F5344CB8AC3E}">
        <p14:creationId xmlns:p14="http://schemas.microsoft.com/office/powerpoint/2010/main" val="977330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4686300"/>
          </a:xfrm>
        </p:spPr>
        <p:txBody>
          <a:bodyPr/>
          <a:lstStyle/>
          <a:p>
            <a:pPr marL="0" indent="0">
              <a:buNone/>
            </a:pPr>
            <a:r>
              <a:rPr lang="en-US" dirty="0" smtClean="0">
                <a:solidFill>
                  <a:schemeClr val="tx1"/>
                </a:solidFill>
              </a:rPr>
              <a:t>1</a:t>
            </a:r>
            <a:r>
              <a:rPr lang="en-US" dirty="0">
                <a:solidFill>
                  <a:schemeClr val="tx1"/>
                </a:solidFill>
              </a:rPr>
              <a:t>. A patient has just been transferred from the trauma bay to surgery. Carla works for environmental services at a hospital. While cleaning the area she is stuck by a needle left in a sheet. What are the issues around infection control? What are your considerations for post-exposure prophylaxis?</a:t>
            </a:r>
          </a:p>
          <a:p>
            <a:pPr marL="0" indent="0">
              <a:buNone/>
            </a:pPr>
            <a:r>
              <a:rPr lang="en-US" dirty="0">
                <a:solidFill>
                  <a:schemeClr val="tx1"/>
                </a:solidFill>
              </a:rPr>
              <a:t> </a:t>
            </a:r>
          </a:p>
          <a:p>
            <a:pPr marL="0" indent="0">
              <a:buNone/>
            </a:pPr>
            <a:r>
              <a:rPr lang="en-US" dirty="0">
                <a:solidFill>
                  <a:schemeClr val="tx1"/>
                </a:solidFill>
              </a:rPr>
              <a:t>2. Sam is an intern at the hospital preparing to give his first vaccination. He will be drawing from a multi-dose vial. What education do you want to provide to him? Sam goes on to stick himself with the needle after giving his vaccination. What are your next steps?</a:t>
            </a:r>
          </a:p>
          <a:p>
            <a:endParaRPr lang="en-US" dirty="0"/>
          </a:p>
        </p:txBody>
      </p:sp>
      <p:sp>
        <p:nvSpPr>
          <p:cNvPr id="6" name="Rectangle 5"/>
          <p:cNvSpPr/>
          <p:nvPr/>
        </p:nvSpPr>
        <p:spPr>
          <a:xfrm>
            <a:off x="3048000" y="762000"/>
            <a:ext cx="2637260" cy="584775"/>
          </a:xfrm>
          <a:prstGeom prst="rect">
            <a:avLst/>
          </a:prstGeom>
        </p:spPr>
        <p:txBody>
          <a:bodyPr wrap="none">
            <a:spAutoFit/>
          </a:bodyPr>
          <a:lstStyle/>
          <a:p>
            <a:r>
              <a:rPr lang="en-US" sz="3200" b="1" kern="0" dirty="0">
                <a:solidFill>
                  <a:srgbClr val="C00000"/>
                </a:solidFill>
                <a:latin typeface="Gill Sans MT"/>
                <a:ea typeface="Calibri"/>
                <a:cs typeface="Times New Roman"/>
              </a:rPr>
              <a:t>Case Studies</a:t>
            </a:r>
            <a:endParaRPr lang="en-US" dirty="0"/>
          </a:p>
        </p:txBody>
      </p:sp>
    </p:spTree>
    <p:extLst>
      <p:ext uri="{BB962C8B-B14F-4D97-AF65-F5344CB8AC3E}">
        <p14:creationId xmlns:p14="http://schemas.microsoft.com/office/powerpoint/2010/main" val="36123618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009900"/>
            <a:ext cx="8229600" cy="808038"/>
          </a:xfrm>
        </p:spPr>
        <p:txBody>
          <a:bodyPr/>
          <a:lstStyle/>
          <a:p>
            <a:r>
              <a:rPr lang="en-US" sz="9600" dirty="0" smtClean="0"/>
              <a:t>THANK YOU!</a:t>
            </a:r>
            <a:endParaRPr lang="en-US" sz="9600" dirty="0"/>
          </a:p>
        </p:txBody>
      </p:sp>
    </p:spTree>
    <p:extLst>
      <p:ext uri="{BB962C8B-B14F-4D97-AF65-F5344CB8AC3E}">
        <p14:creationId xmlns:p14="http://schemas.microsoft.com/office/powerpoint/2010/main" val="908437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in New Jersey</a:t>
            </a:r>
          </a:p>
        </p:txBody>
      </p:sp>
      <p:sp>
        <p:nvSpPr>
          <p:cNvPr id="3" name="Content Placeholder 2"/>
          <p:cNvSpPr>
            <a:spLocks noGrp="1"/>
          </p:cNvSpPr>
          <p:nvPr>
            <p:ph idx="1"/>
          </p:nvPr>
        </p:nvSpPr>
        <p:spPr/>
        <p:txBody>
          <a:bodyPr/>
          <a:lstStyle/>
          <a:p>
            <a:r>
              <a:rPr lang="en-US" dirty="0"/>
              <a:t>36,648 people are living with HIV</a:t>
            </a:r>
          </a:p>
          <a:p>
            <a:endParaRPr lang="en-US" dirty="0"/>
          </a:p>
        </p:txBody>
      </p:sp>
      <p:sp>
        <p:nvSpPr>
          <p:cNvPr id="5" name="Oval 4"/>
          <p:cNvSpPr/>
          <p:nvPr/>
        </p:nvSpPr>
        <p:spPr>
          <a:xfrm>
            <a:off x="228600" y="2209800"/>
            <a:ext cx="1828800" cy="2084962"/>
          </a:xfrm>
          <a:prstGeom prst="ellipse">
            <a:avLst/>
          </a:prstGeom>
          <a:solidFill>
            <a:srgbClr val="3D276E"/>
          </a:solidFill>
          <a:ln w="10000" cap="flat" cmpd="sng" algn="ctr">
            <a:solidFill>
              <a:srgbClr val="3D276E"/>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w="12700">
                  <a:noFill/>
                  <a:prstDash val="solid"/>
                </a:ln>
                <a:solidFill>
                  <a:srgbClr val="FFFFFF"/>
                </a:solidFill>
                <a:effectLst>
                  <a:outerShdw blurRad="41275" dist="20320" dir="1800000" algn="tl" rotWithShape="0">
                    <a:srgbClr val="000000">
                      <a:alpha val="40000"/>
                    </a:srgbClr>
                  </a:outerShdw>
                </a:effectLst>
                <a:uLnTx/>
                <a:uFillTx/>
                <a:latin typeface="Calibri"/>
                <a:ea typeface="+mn-ea"/>
                <a:cs typeface="+mn-cs"/>
              </a:rPr>
              <a:t>78%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w="12700">
                  <a:noFill/>
                  <a:prstDash val="solid"/>
                </a:ln>
                <a:solidFill>
                  <a:srgbClr val="FFFFFF"/>
                </a:solidFill>
                <a:effectLst>
                  <a:outerShdw blurRad="41275" dist="20320" dir="1800000" algn="tl" rotWithShape="0">
                    <a:srgbClr val="000000">
                      <a:alpha val="40000"/>
                    </a:srgbClr>
                  </a:outerShdw>
                </a:effectLst>
                <a:uLnTx/>
                <a:uFillTx/>
                <a:latin typeface="Calibri"/>
                <a:ea typeface="+mn-ea"/>
                <a:cs typeface="+mn-cs"/>
              </a:rPr>
              <a:t>Minorities</a:t>
            </a:r>
          </a:p>
        </p:txBody>
      </p:sp>
      <p:sp>
        <p:nvSpPr>
          <p:cNvPr id="6" name="Oval 5"/>
          <p:cNvSpPr/>
          <p:nvPr/>
        </p:nvSpPr>
        <p:spPr>
          <a:xfrm>
            <a:off x="2060643" y="3962400"/>
            <a:ext cx="1752600" cy="2057400"/>
          </a:xfrm>
          <a:prstGeom prst="ellipse">
            <a:avLst/>
          </a:prstGeom>
          <a:solidFill>
            <a:srgbClr val="3D276E"/>
          </a:solidFill>
          <a:ln w="10000" cap="flat" cmpd="sng" algn="ctr">
            <a:solidFill>
              <a:srgbClr val="3D276E"/>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w="12700">
                  <a:noFill/>
                  <a:prstDash val="solid"/>
                </a:ln>
                <a:solidFill>
                  <a:srgbClr val="FFFFFF"/>
                </a:solidFill>
                <a:effectLst>
                  <a:outerShdw blurRad="41275" dist="20320" dir="1800000" algn="tl" rotWithShape="0">
                    <a:srgbClr val="000000">
                      <a:alpha val="40000"/>
                    </a:srgbClr>
                  </a:outerShdw>
                </a:effectLst>
                <a:uLnTx/>
                <a:uFillTx/>
                <a:latin typeface="Calibri"/>
                <a:ea typeface="+mn-ea"/>
                <a:cs typeface="+mn-cs"/>
              </a:rPr>
              <a:t>79%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w="12700">
                  <a:noFill/>
                  <a:prstDash val="solid"/>
                </a:ln>
                <a:solidFill>
                  <a:srgbClr val="FFFFFF"/>
                </a:solidFill>
                <a:effectLst>
                  <a:outerShdw blurRad="41275" dist="20320" dir="1800000" algn="tl" rotWithShape="0">
                    <a:srgbClr val="000000">
                      <a:alpha val="40000"/>
                    </a:srgbClr>
                  </a:outerShdw>
                </a:effectLst>
                <a:uLnTx/>
                <a:uFillTx/>
                <a:latin typeface="Calibri"/>
                <a:ea typeface="+mn-ea"/>
                <a:cs typeface="+mn-cs"/>
              </a:rPr>
              <a:t>40 years or older</a:t>
            </a:r>
          </a:p>
        </p:txBody>
      </p:sp>
      <p:sp>
        <p:nvSpPr>
          <p:cNvPr id="7" name="Oval 6"/>
          <p:cNvSpPr/>
          <p:nvPr/>
        </p:nvSpPr>
        <p:spPr>
          <a:xfrm>
            <a:off x="4182894" y="2209800"/>
            <a:ext cx="1828800" cy="1943100"/>
          </a:xfrm>
          <a:prstGeom prst="ellipse">
            <a:avLst/>
          </a:prstGeom>
          <a:solidFill>
            <a:srgbClr val="B20533"/>
          </a:solidFill>
          <a:ln w="10000" cap="flat" cmpd="sng" algn="ctr">
            <a:solidFill>
              <a:srgbClr val="3D276E"/>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34%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Women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(53% between 20-49)</a:t>
            </a:r>
          </a:p>
        </p:txBody>
      </p:sp>
      <p:sp>
        <p:nvSpPr>
          <p:cNvPr id="8" name="Oval 7"/>
          <p:cNvSpPr/>
          <p:nvPr/>
        </p:nvSpPr>
        <p:spPr>
          <a:xfrm>
            <a:off x="6324600" y="3565187"/>
            <a:ext cx="1981200" cy="2057400"/>
          </a:xfrm>
          <a:prstGeom prst="ellipse">
            <a:avLst/>
          </a:prstGeom>
          <a:solidFill>
            <a:srgbClr val="B20533"/>
          </a:solidFill>
          <a:ln w="10000" cap="flat" cmpd="sng" algn="ctr">
            <a:solidFill>
              <a:srgbClr val="3D276E"/>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159 perinatal exposures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3% infected</a:t>
            </a:r>
          </a:p>
        </p:txBody>
      </p:sp>
    </p:spTree>
    <p:extLst>
      <p:ext uri="{BB962C8B-B14F-4D97-AF65-F5344CB8AC3E}">
        <p14:creationId xmlns:p14="http://schemas.microsoft.com/office/powerpoint/2010/main" val="3317040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Transmission</a:t>
            </a:r>
          </a:p>
        </p:txBody>
      </p:sp>
      <p:sp>
        <p:nvSpPr>
          <p:cNvPr id="4" name="Content Placeholder 3"/>
          <p:cNvSpPr>
            <a:spLocks noGrp="1"/>
          </p:cNvSpPr>
          <p:nvPr>
            <p:ph sz="half" idx="1"/>
          </p:nvPr>
        </p:nvSpPr>
        <p:spPr/>
        <p:txBody>
          <a:bodyPr/>
          <a:lstStyle/>
          <a:p>
            <a:r>
              <a:rPr lang="en-US" dirty="0">
                <a:solidFill>
                  <a:schemeClr val="tx1"/>
                </a:solidFill>
              </a:rPr>
              <a:t>Blood</a:t>
            </a:r>
          </a:p>
          <a:p>
            <a:r>
              <a:rPr lang="en-US" dirty="0">
                <a:solidFill>
                  <a:schemeClr val="tx1"/>
                </a:solidFill>
              </a:rPr>
              <a:t>Semen </a:t>
            </a:r>
          </a:p>
          <a:p>
            <a:r>
              <a:rPr lang="en-US" dirty="0">
                <a:solidFill>
                  <a:schemeClr val="tx1"/>
                </a:solidFill>
              </a:rPr>
              <a:t>Vaginal Secretions</a:t>
            </a:r>
          </a:p>
          <a:p>
            <a:r>
              <a:rPr lang="en-US" dirty="0">
                <a:solidFill>
                  <a:schemeClr val="tx1"/>
                </a:solidFill>
              </a:rPr>
              <a:t>Breast milk</a:t>
            </a:r>
          </a:p>
          <a:p>
            <a:endParaRPr lang="en-US" dirty="0"/>
          </a:p>
        </p:txBody>
      </p:sp>
      <p:sp>
        <p:nvSpPr>
          <p:cNvPr id="5" name="Content Placeholder 4"/>
          <p:cNvSpPr>
            <a:spLocks noGrp="1"/>
          </p:cNvSpPr>
          <p:nvPr>
            <p:ph sz="half" idx="2"/>
          </p:nvPr>
        </p:nvSpPr>
        <p:spPr>
          <a:xfrm>
            <a:off x="4648200" y="1524000"/>
            <a:ext cx="4267200" cy="4533900"/>
          </a:xfrm>
        </p:spPr>
        <p:txBody>
          <a:bodyPr/>
          <a:lstStyle/>
          <a:p>
            <a:r>
              <a:rPr lang="en-US" dirty="0">
                <a:solidFill>
                  <a:schemeClr val="tx1"/>
                </a:solidFill>
              </a:rPr>
              <a:t>Comes into contact with:</a:t>
            </a:r>
          </a:p>
          <a:p>
            <a:pPr lvl="1"/>
            <a:r>
              <a:rPr lang="en-US" dirty="0">
                <a:solidFill>
                  <a:schemeClr val="tx1"/>
                </a:solidFill>
              </a:rPr>
              <a:t> mucous membranes, damaged tissue, or is injected into the body</a:t>
            </a:r>
          </a:p>
          <a:p>
            <a:r>
              <a:rPr lang="en-US" dirty="0">
                <a:solidFill>
                  <a:schemeClr val="tx1"/>
                </a:solidFill>
              </a:rPr>
              <a:t>Through:</a:t>
            </a:r>
          </a:p>
          <a:p>
            <a:pPr lvl="1"/>
            <a:r>
              <a:rPr lang="en-US" dirty="0">
                <a:solidFill>
                  <a:schemeClr val="tx1"/>
                </a:solidFill>
              </a:rPr>
              <a:t>Vaginal, anal, or oral sex</a:t>
            </a:r>
          </a:p>
          <a:p>
            <a:pPr lvl="1"/>
            <a:r>
              <a:rPr lang="en-US" dirty="0">
                <a:solidFill>
                  <a:schemeClr val="tx1"/>
                </a:solidFill>
              </a:rPr>
              <a:t>Contaminated needles</a:t>
            </a:r>
          </a:p>
          <a:p>
            <a:pPr lvl="1"/>
            <a:r>
              <a:rPr lang="en-US" dirty="0">
                <a:solidFill>
                  <a:schemeClr val="tx1"/>
                </a:solidFill>
              </a:rPr>
              <a:t>IV drug use</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27" y="4038600"/>
            <a:ext cx="481227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ent Arrow 7"/>
          <p:cNvSpPr/>
          <p:nvPr/>
        </p:nvSpPr>
        <p:spPr>
          <a:xfrm>
            <a:off x="3657600" y="2590800"/>
            <a:ext cx="1359206" cy="1447800"/>
          </a:xfrm>
          <a:prstGeom prst="bentArrow">
            <a:avLst/>
          </a:prstGeom>
          <a:solidFill>
            <a:srgbClr val="3D276E"/>
          </a:solidFill>
          <a:ln w="10000" cap="flat" cmpd="sng" algn="ctr">
            <a:solidFill>
              <a:srgbClr val="3D276E"/>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43889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5" descr="C:\Users\fan9\Desktop\slides_epi_2011\Slid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1483374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1"/>
  <p:tag name="INCLUDEPPT" val="True"/>
  <p:tag name="REALTIMEBACKUP" val="False"/>
  <p:tag name="CHARTSCALE" val="True"/>
  <p:tag name="FIBINCLUDEOTHER" val="True"/>
  <p:tag name="PRRESPONSE3" val="8"/>
  <p:tag name="PRRESPONSE7" val="4"/>
  <p:tag name="SHOWFLASHWARNING" val="True"/>
  <p:tag name="SAVECSVWITHSESSION" val="False"/>
  <p:tag name="COUNTDOWNSTYLE" val="-1"/>
  <p:tag name="INPUTSOURCE" val="1"/>
  <p:tag name="AUTOADVANCE" val="False"/>
  <p:tag name="RACEENDPOINTS" val="100"/>
  <p:tag name="TEAMSINLEADERBOARD" val="5"/>
  <p:tag name="DEFAULTNUMTEAMS" val="5"/>
  <p:tag name="CUSTOMCELLBACKCOLOR3" val="-268652"/>
  <p:tag name="DISPLAYDEVICEID" val="True"/>
  <p:tag name="GRIDFONTSIZE" val="12"/>
  <p:tag name="INCLUDENONRESPONDERS" val="False"/>
  <p:tag name="INCORRECTPOINTVALUE" val="0"/>
  <p:tag name="ADVANCEDSETTINGSVIEW" val="Tru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2830136"/>
  <p:tag name="DISPLAYNAME" val="True"/>
  <p:tag name="GRIDSIZE" val="{Width=800, Height=600}"/>
  <p:tag name="MULTIRESPDIVISOR" val="1"/>
  <p:tag name="ZEROBASED" val="False"/>
  <p:tag name="FIBDISPLAYKEYWORDS" val="True"/>
  <p:tag name="PRRESPONSE8" val="3"/>
  <p:tag name="BULLETTYPE" val="3"/>
  <p:tag name="BACKUPSESSIONS" val="True"/>
  <p:tag name="RACERSMAXDISPLAYED" val="5"/>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SKIPREMAININGRACESLIDES" val="True"/>
  <p:tag name="AUTOSIZEGRID" val="True"/>
  <p:tag name="FIBNUMRESULTS" val="5"/>
  <p:tag name="RESPTABLESTYLE" val="-1"/>
  <p:tag name="CUSTOMCELLFORECOLOR" val="-16777216"/>
  <p:tag name="AUTOADJUSTPARTRANGE" val="True"/>
  <p:tag name="COUNTDOWNSECONDS" val="10"/>
  <p:tag name="POLLINGCYCLE" val="2"/>
  <p:tag name="POWERPOINTVERSION" val="14.0"/>
  <p:tag name="CORRECTPOINTVALUE" val="1"/>
  <p:tag name="BUBBLESIZEVISIBLE" val="True"/>
  <p:tag name="REVIEWONLY" val="False"/>
  <p:tag name="GRIDROTATIONINTERVAL" val="2"/>
  <p:tag name="MMPROD_NEXTUNIQUEID" val="10009"/>
  <p:tag name="PRRESPONSE5" val="6"/>
  <p:tag name="DELIMITERS" val="3.1"/>
  <p:tag name="TPFULLVERSION" val="4.3.1.1109"/>
  <p:tag name="EXPANDSHOWBAR" val="True"/>
  <p:tag name="MMPROD_UIDATA" val="&lt;database version=&quot;8.1&quot;&gt;&lt;object type=&quot;1&quot; unique_id=&quot;10001&quot;&gt;&lt;object type=&quot;2&quot; unique_id=&quot;15374&quot;&gt;&lt;object type=&quot;3&quot; unique_id=&quot;16415&quot;&gt;&lt;property id=&quot;20148&quot; value=&quot;5&quot;/&gt;&lt;property id=&quot;20300&quot; value=&quot;Slide 6&quot;/&gt;&lt;property id=&quot;20307&quot; value=&quot;351&quot;/&gt;&lt;/object&gt;&lt;object type=&quot;3&quot; unique_id=&quot;16418&quot;&gt;&lt;property id=&quot;20148&quot; value=&quot;5&quot;/&gt;&lt;property id=&quot;20300&quot; value=&quot;Slide 9&quot;/&gt;&lt;property id=&quot;20307&quot; value=&quot;358&quot;/&gt;&lt;/object&gt;&lt;object type=&quot;3&quot; unique_id=&quot;16423&quot;&gt;&lt;property id=&quot;20148&quot; value=&quot;5&quot;/&gt;&lt;property id=&quot;20300&quot; value=&quot;Slide 14 - &amp;quot;Sequence of HIV Assay Reactivity During  Early HIV Infection relative to Western Blot*&amp;quot;&quot;/&gt;&lt;property id=&quot;20307&quot; value=&quot;359&quot;/&gt;&lt;/object&gt;&lt;object type=&quot;3&quot; unique_id=&quot;27456&quot;&gt;&lt;property id=&quot;20148&quot; value=&quot;5&quot;/&gt;&lt;property id=&quot;20300&quot; value=&quot;Slide 23 - &amp;quot;Occupational Exposure to HIV, HCV, HBV&amp;quot;&quot;/&gt;&lt;property id=&quot;20307&quot; value=&quot;428&quot;/&gt;&lt;/object&gt;&lt;object type=&quot;3&quot; unique_id=&quot;27457&quot;&gt;&lt;property id=&quot;20148&quot; value=&quot;5&quot;/&gt;&lt;property id=&quot;20300&quot; value=&quot;Slide 24 - &amp;quot;Objectives&amp;quot;&quot;/&gt;&lt;property id=&quot;20307&quot; value=&quot;429&quot;/&gt;&lt;/object&gt;&lt;object type=&quot;3&quot; unique_id=&quot;27458&quot;&gt;&lt;property id=&quot;20148&quot; value=&quot;5&quot;/&gt;&lt;property id=&quot;20300&quot; value=&quot;Slide 25 - &amp;quot;Important Blood-Borne Pathogens&amp;quot;&quot;/&gt;&lt;property id=&quot;20307&quot; value=&quot;430&quot;/&gt;&lt;/object&gt;&lt;object type=&quot;3&quot; unique_id=&quot;27459&quot;&gt;&lt;property id=&quot;20148&quot; value=&quot;5&quot;/&gt;&lt;property id=&quot;20300&quot; value=&quot;Slide 26 - &amp;quot;Healthcare Worker Definition&amp;quot;&quot;/&gt;&lt;property id=&quot;20307&quot; value=&quot;431&quot;/&gt;&lt;/object&gt;&lt;object type=&quot;3&quot; unique_id=&quot;27461&quot;&gt;&lt;property id=&quot;20148&quot; value=&quot;5&quot;/&gt;&lt;property id=&quot;20300&quot; value=&quot;Slide 27 - &amp;quot;Governmental Requirements &amp;quot;&quot;/&gt;&lt;property id=&quot;20307&quot; value=&quot;433&quot;/&gt;&lt;/object&gt;&lt;object type=&quot;3&quot; unique_id=&quot;27462&quot;&gt;&lt;property id=&quot;20148&quot; value=&quot;5&quot;/&gt;&lt;property id=&quot;20300&quot; value=&quot;Slide 28 - &amp;quot;OSHA’S 1999 &amp;amp; H.R. 5178 - Who has to comply?&amp;quot;&quot;/&gt;&lt;property id=&quot;20307&quot; value=&quot;434&quot;/&gt;&lt;/object&gt;&lt;object type=&quot;3&quot; unique_id=&quot;27463&quot;&gt;&lt;property id=&quot;20148&quot; value=&quot;5&quot;/&gt;&lt;property id=&quot;20300&quot; value=&quot;Slide 29 - &amp;quot;Basic Requirements – OSHA &amp;amp;H.R. 5178&amp;quot;&quot;/&gt;&lt;property id=&quot;20307&quot; value=&quot;435&quot;/&gt;&lt;/object&gt;&lt;object type=&quot;3&quot; unique_id=&quot;27464&quot;&gt;&lt;property id=&quot;20148&quot; value=&quot;5&quot;/&gt;&lt;property id=&quot;20300&quot; value=&quot;Slide 30 - &amp;quot;Cont. OSHA &amp;amp; H.R. 5178  Exceptions to Sharps Safety Devices&amp;quot;&quot;/&gt;&lt;property id=&quot;20307&quot; value=&quot;436&quot;/&gt;&lt;/object&gt;&lt;object type=&quot;3&quot; unique_id=&quot;27465&quot;&gt;&lt;property id=&quot;20148&quot; value=&quot;5&quot;/&gt;&lt;property id=&quot;20300&quot; value=&quot;Slide 31 - &amp;quot;Cont. OSHA &amp;amp; H.R. 5178 –Sharps Injury Log&amp;quot;&quot;/&gt;&lt;property id=&quot;20307&quot; value=&quot;437&quot;/&gt;&lt;/object&gt;&lt;object type=&quot;3&quot; unique_id=&quot;27466&quot;&gt;&lt;property id=&quot;20148&quot; value=&quot;5&quot;/&gt;&lt;property id=&quot;20300&quot; value=&quot;Slide 32 - &amp;quot;What to do if an Occupational Exposure Occurs&amp;quot;&quot;/&gt;&lt;property id=&quot;20307&quot; value=&quot;438&quot;/&gt;&lt;/object&gt;&lt;object type=&quot;3&quot; unique_id=&quot;27467&quot;&gt;&lt;property id=&quot;20148&quot; value=&quot;5&quot;/&gt;&lt;property id=&quot;20300&quot; value=&quot;Slide 33 - &amp;quot;Post-exposure Management: Wound Care&amp;amp;#x09;&amp;quot;&quot;/&gt;&lt;property id=&quot;20307&quot; value=&quot;439&quot;/&gt;&lt;/object&gt;&lt;object type=&quot;3&quot; unique_id=&quot;27468&quot;&gt;&lt;property id=&quot;20148&quot; value=&quot;5&quot;/&gt;&lt;property id=&quot;20300&quot; value=&quot;Slide 34 - &amp;quot;Exposure Report&amp;quot;&quot;/&gt;&lt;property id=&quot;20307&quot; value=&quot;440&quot;/&gt;&lt;/object&gt;&lt;object type=&quot;3&quot; unique_id=&quot;27469&quot;&gt;&lt;property id=&quot;20148&quot; value=&quot;5&quot;/&gt;&lt;property id=&quot;20300&quot; value=&quot;Slide 35 - &amp;quot;Baseline Clinical History&amp;quot;&quot;/&gt;&lt;property id=&quot;20307&quot; value=&quot;441&quot;/&gt;&lt;/object&gt;&lt;object type=&quot;3&quot; unique_id=&quot;27470&quot;&gt;&lt;property id=&quot;20148&quot; value=&quot;5&quot;/&gt;&lt;property id=&quot;20300&quot; value=&quot;Slide 36 - &amp;quot;Baseline Serologies&amp;quot;&quot;/&gt;&lt;property id=&quot;20307&quot; value=&quot;442&quot;/&gt;&lt;/object&gt;&lt;object type=&quot;3&quot; unique_id=&quot;27471&quot;&gt;&lt;property id=&quot;20148&quot; value=&quot;5&quot;/&gt;&lt;property id=&quot;20300&quot; value=&quot;Slide 37 - &amp;quot;HIV Exposure&amp;quot;&quot;/&gt;&lt;property id=&quot;20307&quot; value=&quot;443&quot;/&gt;&lt;/object&gt;&lt;object type=&quot;3&quot; unique_id=&quot;27472&quot;&gt;&lt;property id=&quot;20148&quot; value=&quot;5&quot;/&gt;&lt;property id=&quot;20300&quot; value=&quot;Slide 38 - &amp;quot;Updated Guidelines&amp;quot;&quot;/&gt;&lt;property id=&quot;20307&quot; value=&quot;444&quot;/&gt;&lt;/object&gt;&lt;object type=&quot;3&quot; unique_id=&quot;27474&quot;&gt;&lt;property id=&quot;20148&quot; value=&quot;5&quot;/&gt;&lt;property id=&quot;20300&quot; value=&quot;Slide 39 - &amp;quot;Potential Exposure to HIV&amp;quot;&quot;/&gt;&lt;property id=&quot;20307&quot; value=&quot;446&quot;/&gt;&lt;/object&gt;&lt;object type=&quot;3&quot; unique_id=&quot;27476&quot;&gt;&lt;property id=&quot;20148&quot; value=&quot;5&quot;/&gt;&lt;property id=&quot;20300&quot; value=&quot;Slide 40 - &amp;quot;Risk for HIV Transmission&amp;quot;&quot;/&gt;&lt;property id=&quot;20307&quot; value=&quot;448&quot;/&gt;&lt;/object&gt;&lt;object type=&quot;3&quot; unique_id=&quot;27478&quot;&gt;&lt;property id=&quot;20148&quot; value=&quot;5&quot;/&gt;&lt;property id=&quot;20300&quot; value=&quot;Slide 41 - &amp;quot;Initiating PEP&amp;quot;&quot;/&gt;&lt;property id=&quot;20307&quot; value=&quot;450&quot;/&gt;&lt;/object&gt;&lt;object type=&quot;3&quot; unique_id=&quot;27479&quot;&gt;&lt;property id=&quot;20148&quot; value=&quot;5&quot;/&gt;&lt;property id=&quot;20300&quot; value=&quot;Slide 42 - &amp;quot; Consult an HIV Expert if&amp;quot;&quot;/&gt;&lt;property id=&quot;20307&quot; value=&quot;451&quot;/&gt;&lt;/object&gt;&lt;object type=&quot;3&quot; unique_id=&quot;27480&quot;&gt;&lt;property id=&quot;20148&quot; value=&quot;5&quot;/&gt;&lt;property id=&quot;20300&quot; value=&quot;Slide 43 - &amp;quot;PEP Regimens&amp;quot;&quot;/&gt;&lt;property id=&quot;20307&quot; value=&quot;452&quot;/&gt;&lt;/object&gt;&lt;object type=&quot;3&quot; unique_id=&quot;27481&quot;&gt;&lt;property id=&quot;20148&quot; value=&quot;5&quot;/&gt;&lt;property id=&quot;20300&quot; value=&quot;Slide 44 - &amp;quot;Follow-up of HIV exposed Healthcare Personnel&amp;quot;&quot;/&gt;&lt;property id=&quot;20307&quot; value=&quot;453&quot;/&gt;&lt;/object&gt;&lt;object type=&quot;3&quot; unique_id=&quot;27482&quot;&gt;&lt;property id=&quot;20148&quot; value=&quot;5&quot;/&gt;&lt;property id=&quot;20300&quot; value=&quot;Slide 45 - &amp;quot;Hepatitis B  Post-exposure Prophylaxis&amp;quot;&quot;/&gt;&lt;property id=&quot;20307&quot; value=&quot;454&quot;/&gt;&lt;/object&gt;&lt;object type=&quot;3&quot; unique_id=&quot;27483&quot;&gt;&lt;property id=&quot;20148&quot; value=&quot;5&quot;/&gt;&lt;property id=&quot;20300&quot; value=&quot;Slide 46 - &amp;quot;Preventing HBV Infection&amp;quot;&quot;/&gt;&lt;property id=&quot;20307&quot; value=&quot;455&quot;/&gt;&lt;/object&gt;&lt;object type=&quot;3&quot; unique_id=&quot;27484&quot;&gt;&lt;property id=&quot;20148&quot; value=&quot;5&quot;/&gt;&lt;property id=&quot;20300&quot; value=&quot;Slide 47 - &amp;quot;HBV Prophlylaxis of HCW&amp;quot;&quot;/&gt;&lt;property id=&quot;20307&quot; value=&quot;456&quot;/&gt;&lt;/object&gt;&lt;object type=&quot;3&quot; unique_id=&quot;27485&quot;&gt;&lt;property id=&quot;20148&quot; value=&quot;5&quot;/&gt;&lt;property id=&quot;20300&quot; value=&quot;Slide 48 - &amp;quot;Hepatitis B Postexposure Management&amp;quot;&quot;/&gt;&lt;property id=&quot;20307&quot; value=&quot;457&quot;/&gt;&lt;/object&gt;&lt;object type=&quot;3&quot; unique_id=&quot;27486&quot;&gt;&lt;property id=&quot;20148&quot; value=&quot;5&quot;/&gt;&lt;property id=&quot;20300&quot; value=&quot;Slide 49 - &amp;quot;Hepatitis C Post-exposure Follow-up&amp;quot;&quot;/&gt;&lt;property id=&quot;20307&quot; value=&quot;458&quot;/&gt;&lt;/object&gt;&lt;object type=&quot;3&quot; unique_id=&quot;27487&quot;&gt;&lt;property id=&quot;20148&quot; value=&quot;5&quot;/&gt;&lt;property id=&quot;20300&quot; value=&quot;Slide 50 - &amp;quot;Postexposure Management HCV&amp;quot;&quot;/&gt;&lt;property id=&quot;20307&quot; value=&quot;459&quot;/&gt;&lt;/object&gt;&lt;object type=&quot;3&quot; unique_id=&quot;27488&quot;&gt;&lt;property id=&quot;20148&quot; value=&quot;5&quot;/&gt;&lt;property id=&quot;20300&quot; value=&quot;Slide 51 - &amp;quot;Postexposure Management HCV&amp;quot;&quot;/&gt;&lt;property id=&quot;20307&quot; value=&quot;460&quot;/&gt;&lt;/object&gt;&lt;object type=&quot;3&quot; unique_id=&quot;27489&quot;&gt;&lt;property id=&quot;20148&quot; value=&quot;5&quot;/&gt;&lt;property id=&quot;20300&quot; value=&quot;Slide 52 - &amp;quot;Preventing Transmission&amp;quot;&quot;/&gt;&lt;property id=&quot;20307&quot; value=&quot;461&quot;/&gt;&lt;/object&gt;&lt;object type=&quot;3&quot; unique_id=&quot;27490&quot;&gt;&lt;property id=&quot;20148&quot; value=&quot;5&quot;/&gt;&lt;property id=&quot;20300&quot; value=&quot;Slide 53 - &amp;quot;Preventing Transmission&amp;quot;&quot;/&gt;&lt;property id=&quot;20307&quot; value=&quot;462&quot;/&gt;&lt;/object&gt;&lt;object type=&quot;3&quot; unique_id=&quot;27491&quot;&gt;&lt;property id=&quot;20148&quot; value=&quot;5&quot;/&gt;&lt;property id=&quot;20300&quot; value=&quot;Slide 54 - &amp;quot;Preventing Transmission&amp;quot;&quot;/&gt;&lt;property id=&quot;20307&quot; value=&quot;463&quot;/&gt;&lt;/object&gt;&lt;object type=&quot;3&quot; unique_id=&quot;27492&quot;&gt;&lt;property id=&quot;20148&quot; value=&quot;5&quot;/&gt;&lt;property id=&quot;20300&quot; value=&quot;Slide 55 - &amp;quot;Preventing Transmission&amp;quot;&quot;/&gt;&lt;property id=&quot;20307&quot; value=&quot;464&quot;/&gt;&lt;/object&gt;&lt;object type=&quot;3&quot; unique_id=&quot;27493&quot;&gt;&lt;property id=&quot;20148&quot; value=&quot;5&quot;/&gt;&lt;property id=&quot;20300&quot; value=&quot;Slide 56 - &amp;quot;Safe Injection Practices&amp;quot;&quot;/&gt;&lt;property id=&quot;20307&quot; value=&quot;465&quot;/&gt;&lt;/object&gt;&lt;object type=&quot;3&quot; unique_id=&quot;27494&quot;&gt;&lt;property id=&quot;20148&quot; value=&quot;5&quot;/&gt;&lt;property id=&quot;20300&quot; value=&quot;Slide 57 - &amp;quot;Protecting HCW and Patients&amp;quot;&quot;/&gt;&lt;property id=&quot;20307&quot; value=&quot;466&quot;/&gt;&lt;/object&gt;&lt;object type=&quot;3&quot; unique_id=&quot;27495&quot;&gt;&lt;property id=&quot;20148&quot; value=&quot;5&quot;/&gt;&lt;property id=&quot;20300&quot; value=&quot;Slide 58 - &amp;quot;What happens when Safe Injection Practices (SIP) are not followed?&amp;quot;&quot;/&gt;&lt;property id=&quot;20307&quot; value=&quot;467&quot;/&gt;&lt;/object&gt;&lt;object type=&quot;3&quot; unique_id=&quot;27496&quot;&gt;&lt;property id=&quot;20148&quot; value=&quot;5&quot;/&gt;&lt;property id=&quot;20300&quot; value=&quot;Slide 59&quot;/&gt;&lt;property id=&quot;20307&quot; value=&quot;468&quot;/&gt;&lt;/object&gt;&lt;object type=&quot;3&quot; unique_id=&quot;27497&quot;&gt;&lt;property id=&quot;20148&quot; value=&quot;5&quot;/&gt;&lt;property id=&quot;20300&quot; value=&quot;Slide 60 - &amp;quot;What are some of the incorrect practices that have resulted in transmission of pathogens?&amp;quot;&quot;/&gt;&lt;property id=&quot;20307&quot; value=&quot;469&quot;/&gt;&lt;/object&gt;&lt;object type=&quot;3&quot; unique_id=&quot;27498&quot;&gt;&lt;property id=&quot;20148&quot; value=&quot;5&quot;/&gt;&lt;property id=&quot;20300&quot; value=&quot;Slide 61 - &amp;quot;Misperceptions&amp;quot;&quot;/&gt;&lt;property id=&quot;20307&quot; value=&quot;470&quot;/&gt;&lt;/object&gt;&lt;object type=&quot;3&quot; unique_id=&quot;27500&quot;&gt;&lt;property id=&quot;20148&quot; value=&quot;5&quot;/&gt;&lt;property id=&quot;20300&quot; value=&quot;Slide 62 - &amp;quot;Safe Injection Practices Coalition (SIPC)&amp;quot;&quot;/&gt;&lt;property id=&quot;20307&quot; value=&quot;472&quot;/&gt;&lt;/object&gt;&lt;object type=&quot;3&quot; unique_id=&quot;27501&quot;&gt;&lt;property id=&quot;20148&quot; value=&quot;5&quot;/&gt;&lt;property id=&quot;20300&quot; value=&quot;Slide 63 - &amp;quot;CDC Materials www.cdc.gov/injectionsafety.html&amp;quot;&quot;/&gt;&lt;property id=&quot;20307&quot; value=&quot;473&quot;/&gt;&lt;/object&gt;&lt;object type=&quot;3&quot; unique_id=&quot;27502&quot;&gt;&lt;property id=&quot;20148&quot; value=&quot;5&quot;/&gt;&lt;property id=&quot;20300&quot; value=&quot;Slide 64 - &amp;quot;Injection Safety – Standard Precautions&amp;quot;&quot;/&gt;&lt;property id=&quot;20307&quot; value=&quot;474&quot;/&gt;&lt;/object&gt;&lt;object type=&quot;3&quot; unique_id=&quot;27503&quot;&gt;&lt;property id=&quot;20148&quot; value=&quot;5&quot;/&gt;&lt;property id=&quot;20300&quot; value=&quot;Slide 65&quot;/&gt;&lt;property id=&quot;20307&quot; value=&quot;475&quot;/&gt;&lt;/object&gt;&lt;object type=&quot;3&quot; unique_id=&quot;27504&quot;&gt;&lt;property id=&quot;20148&quot; value=&quot;5&quot;/&gt;&lt;property id=&quot;20300&quot; value=&quot;Slide 66 - &amp;quot;PEP Management Resources&amp;quot;&quot;/&gt;&lt;property id=&quot;20307&quot; value=&quot;476&quot;/&gt;&lt;/object&gt;&lt;object type=&quot;3&quot; unique_id=&quot;27506&quot;&gt;&lt;property id=&quot;20148&quot; value=&quot;5&quot;/&gt;&lt;property id=&quot;20300&quot; value=&quot;Slide 69 - &amp;quot;THANK YOU!&amp;quot;&quot;/&gt;&lt;property id=&quot;20307&quot; value=&quot;478&quot;/&gt;&lt;/object&gt;&lt;object type=&quot;3&quot; unique_id=&quot;27508&quot;&gt;&lt;property id=&quot;20148&quot; value=&quot;5&quot;/&gt;&lt;property id=&quot;20300&quot; value=&quot;Slide 1 - &amp;quot;Occupational Exposure to HIV, HCV, HBV&amp;quot;&quot;/&gt;&lt;property id=&quot;20307&quot; value=&quot;499&quot;/&gt;&lt;/object&gt;&lt;object type=&quot;3&quot; unique_id=&quot;27509&quot;&gt;&lt;property id=&quot;20148&quot; value=&quot;5&quot;/&gt;&lt;property id=&quot;20300&quot; value=&quot;Slide 2 - &amp;quot;HIV 101: The Basics&amp;quot;&quot;/&gt;&lt;property id=&quot;20307&quot; value=&quot;498&quot;/&gt;&lt;/object&gt;&lt;object type=&quot;3&quot; unique_id=&quot;27510&quot;&gt;&lt;property id=&quot;20148&quot; value=&quot;5&quot;/&gt;&lt;property id=&quot;20300&quot; value=&quot;Slide 3 - &amp;quot;Objectives&amp;quot;&quot;/&gt;&lt;property id=&quot;20307&quot; value=&quot;497&quot;/&gt;&lt;/object&gt;&lt;object type=&quot;3&quot; unique_id=&quot;27511&quot;&gt;&lt;property id=&quot;20148&quot; value=&quot;5&quot;/&gt;&lt;property id=&quot;20300&quot; value=&quot;Slide 4 - &amp;quot;What is HIV&amp;quot;&quot;/&gt;&lt;property id=&quot;20307&quot; value=&quot;495&quot;/&gt;&lt;/object&gt;&lt;object type=&quot;3&quot; unique_id=&quot;27512&quot;&gt;&lt;property id=&quot;20148&quot; value=&quot;5&quot;/&gt;&lt;property id=&quot;20300&quot; value=&quot;Slide 5 - &amp;quot;HIV and the Immune System&amp;quot;&quot;/&gt;&lt;property id=&quot;20307&quot; value=&quot;496&quot;/&gt;&lt;/object&gt;&lt;object type=&quot;3&quot; unique_id=&quot;27513&quot;&gt;&lt;property id=&quot;20148&quot; value=&quot;5&quot;/&gt;&lt;property id=&quot;20300&quot; value=&quot;Slide 7 - &amp;quot;HIV in New Jersey&amp;quot;&quot;/&gt;&lt;property id=&quot;20307&quot; value=&quot;494&quot;/&gt;&lt;/object&gt;&lt;object type=&quot;3&quot; unique_id=&quot;27514&quot;&gt;&lt;property id=&quot;20148&quot; value=&quot;5&quot;/&gt;&lt;property id=&quot;20300&quot; value=&quot;Slide 8 - &amp;quot;HIV Transmission&amp;quot;&quot;/&gt;&lt;property id=&quot;20307&quot; value=&quot;493&quot;/&gt;&lt;/object&gt;&lt;object type=&quot;3&quot; unique_id=&quot;27515&quot;&gt;&lt;property id=&quot;20148&quot; value=&quot;5&quot;/&gt;&lt;property id=&quot;20300&quot; value=&quot;Slide 10 - &amp;quot;HIV Transmission&amp;quot;&quot;/&gt;&lt;property id=&quot;20307&quot; value=&quot;492&quot;/&gt;&lt;/object&gt;&lt;object type=&quot;3&quot; unique_id=&quot;27516&quot;&gt;&lt;property id=&quot;20148&quot; value=&quot;5&quot;/&gt;&lt;property id=&quot;20300&quot; value=&quot;Slide 11 - &amp;quot;HIV Transmission&amp;quot;&quot;/&gt;&lt;property id=&quot;20307&quot; value=&quot;490&quot;/&gt;&lt;/object&gt;&lt;object type=&quot;3&quot; unique_id=&quot;27517&quot;&gt;&lt;property id=&quot;20148&quot; value=&quot;5&quot;/&gt;&lt;property id=&quot;20300&quot; value=&quot;Slide 12 - &amp;quot;HIV Testing&amp;quot;&quot;/&gt;&lt;property id=&quot;20307&quot; value=&quot;491&quot;/&gt;&lt;/object&gt;&lt;object type=&quot;3&quot; unique_id=&quot;27518&quot;&gt;&lt;property id=&quot;20148&quot; value=&quot;5&quot;/&gt;&lt;property id=&quot;20300&quot; value=&quot;Slide 13 - &amp;quot;HIV Testing&amp;quot;&quot;/&gt;&lt;property id=&quot;20307&quot; value=&quot;488&quot;/&gt;&lt;/object&gt;&lt;object type=&quot;3&quot; unique_id=&quot;27519&quot;&gt;&lt;property id=&quot;20148&quot; value=&quot;5&quot;/&gt;&lt;property id=&quot;20300&quot; value=&quot;Slide 15 - &amp;quot;HIV Laboratory Tests – CD4 Count&amp;quot;&quot;/&gt;&lt;property id=&quot;20307&quot; value=&quot;486&quot;/&gt;&lt;/object&gt;&lt;object type=&quot;3&quot; unique_id=&quot;27520&quot;&gt;&lt;property id=&quot;20148&quot; value=&quot;5&quot;/&gt;&lt;property id=&quot;20300&quot; value=&quot;Slide 16 - &amp;quot;HIV Laboratory Tests – Viral Load&amp;quot;&quot;/&gt;&lt;property id=&quot;20307&quot; value=&quot;483&quot;/&gt;&lt;/object&gt;&lt;object type=&quot;3&quot; unique_id=&quot;27521&quot;&gt;&lt;property id=&quot;20148&quot; value=&quot;5&quot;/&gt;&lt;property id=&quot;20300&quot; value=&quot;Slide 17 - &amp;quot;Antiretroviral Therapy&amp;quot;&quot;/&gt;&lt;property id=&quot;20307&quot; value=&quot;487&quot;/&gt;&lt;/object&gt;&lt;object type=&quot;3&quot; unique_id=&quot;27522&quot;&gt;&lt;property id=&quot;20148&quot; value=&quot;5&quot;/&gt;&lt;property id=&quot;20300&quot; value=&quot;Slide 18 - &amp;quot;Confusing terminology?&amp;quot;&quot;/&gt;&lt;property id=&quot;20307&quot; value=&quot;485&quot;/&gt;&lt;/object&gt;&lt;object type=&quot;3&quot; unique_id=&quot;27523&quot;&gt;&lt;property id=&quot;20148&quot; value=&quot;5&quot;/&gt;&lt;property id=&quot;20300&quot; value=&quot;Slide 19 - &amp;quot;Basic Facts about ARVs&amp;quot;&quot;/&gt;&lt;property id=&quot;20307&quot; value=&quot;484&quot;/&gt;&lt;/object&gt;&lt;object type=&quot;3&quot; unique_id=&quot;27524&quot;&gt;&lt;property id=&quot;20148&quot; value=&quot;5&quot;/&gt;&lt;property id=&quot;20300&quot; value=&quot;Slide 20 - &amp;quot;HIV as a Chronic Disease&amp;quot;&quot;/&gt;&lt;property id=&quot;20307&quot; value=&quot;481&quot;/&gt;&lt;/object&gt;&lt;object type=&quot;3&quot; unique_id=&quot;27525&quot;&gt;&lt;property id=&quot;20148&quot; value=&quot;5&quot;/&gt;&lt;property id=&quot;20300&quot; value=&quot;Slide 21 - &amp;quot;Advantages of ARV Therapy&amp;quot;&quot;/&gt;&lt;property id=&quot;20307&quot; value=&quot;480&quot;/&gt;&lt;/object&gt;&lt;object type=&quot;3&quot; unique_id=&quot;27526&quot;&gt;&lt;property id=&quot;20148&quot; value=&quot;5&quot;/&gt;&lt;property id=&quot;20300&quot; value=&quot;Slide 22 - &amp;quot;Goals of Treatment&amp;quot;&quot;/&gt;&lt;property id=&quot;20307&quot; value=&quot;479&quot;/&gt;&lt;/object&gt;&lt;object type=&quot;3&quot; unique_id=&quot;27527&quot;&gt;&lt;property id=&quot;20148&quot; value=&quot;5&quot;/&gt;&lt;property id=&quot;20300&quot; value=&quot;Slide 67 - &amp;quot;Prevention and Prophylaxis for Occupational Exposure to HIV and Other Blood Borne Pathogens (PEP): Case Studies&amp;quot;&quot;/&gt;&lt;property id=&quot;20307&quot; value=&quot;507&quot;/&gt;&lt;/object&gt;&lt;object type=&quot;3&quot; unique_id=&quot;27528&quot;&gt;&lt;property id=&quot;20148&quot; value=&quot;5&quot;/&gt;&lt;property id=&quot;20300&quot; value=&quot;Slide 68&quot;/&gt;&lt;property id=&quot;20307&quot; value=&quot;506&quot;/&gt;&lt;/object&gt;&lt;/object&gt;&lt;object type=&quot;8&quot; unique_id=&quot;1553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U_FXB_Template">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U_FXB_Template">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2463</TotalTime>
  <Words>3354</Words>
  <Application>Microsoft Office PowerPoint</Application>
  <PresentationFormat>On-screen Show (4:3)</PresentationFormat>
  <Paragraphs>521</Paragraphs>
  <Slides>69</Slides>
  <Notes>18</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69</vt:i4>
      </vt:variant>
    </vt:vector>
  </HeadingPairs>
  <TitlesOfParts>
    <vt:vector size="75" baseType="lpstr">
      <vt:lpstr>NCHHSTP_PPT_dark(</vt:lpstr>
      <vt:lpstr>NCHHSTP_PPT_light(</vt:lpstr>
      <vt:lpstr>1_RU_FXB_Template</vt:lpstr>
      <vt:lpstr>2_RU_FXB_Template</vt:lpstr>
      <vt:lpstr>CorelDRAW</vt:lpstr>
      <vt:lpstr>VISIO</vt:lpstr>
      <vt:lpstr>Occupational Exposure to HIV, HCV, HBV</vt:lpstr>
      <vt:lpstr>HIV 101: The Basics</vt:lpstr>
      <vt:lpstr>Objectives</vt:lpstr>
      <vt:lpstr>What is HIV</vt:lpstr>
      <vt:lpstr>HIV and the Immune System</vt:lpstr>
      <vt:lpstr>PowerPoint Presentation</vt:lpstr>
      <vt:lpstr>HIV in New Jersey</vt:lpstr>
      <vt:lpstr>HIV Transmission</vt:lpstr>
      <vt:lpstr>PowerPoint Presentation</vt:lpstr>
      <vt:lpstr>HIV Transmission</vt:lpstr>
      <vt:lpstr>HIV Transmission</vt:lpstr>
      <vt:lpstr>HIV Testing</vt:lpstr>
      <vt:lpstr>HIV Testing</vt:lpstr>
      <vt:lpstr>Sequence of HIV Assay Reactivity During  Early HIV Infection relative to Western Blot*</vt:lpstr>
      <vt:lpstr>HIV Laboratory Tests – CD4 Count</vt:lpstr>
      <vt:lpstr>HIV Laboratory Tests – Viral Load</vt:lpstr>
      <vt:lpstr>Antiretroviral Therapy</vt:lpstr>
      <vt:lpstr>Confusing terminology?</vt:lpstr>
      <vt:lpstr>Basic Facts about ARVs</vt:lpstr>
      <vt:lpstr>HIV as a Chronic Disease</vt:lpstr>
      <vt:lpstr>Advantages of ARV Therapy</vt:lpstr>
      <vt:lpstr>Goals of Treatment</vt:lpstr>
      <vt:lpstr>Occupational Exposure to HIV, HCV, HBV</vt:lpstr>
      <vt:lpstr>Objectives</vt:lpstr>
      <vt:lpstr>Important Blood-Borne Pathogens</vt:lpstr>
      <vt:lpstr>Healthcare Worker Definition</vt:lpstr>
      <vt:lpstr>Governmental Requirements </vt:lpstr>
      <vt:lpstr>OSHA’S 1999 &amp; H.R. 5178 - Who has to comply?</vt:lpstr>
      <vt:lpstr>Basic Requirements – OSHA &amp;H.R. 5178</vt:lpstr>
      <vt:lpstr>Cont. OSHA &amp; H.R. 5178  Exceptions to Sharps Safety Devices</vt:lpstr>
      <vt:lpstr>Cont. OSHA &amp; H.R. 5178 –Sharps Injury Log</vt:lpstr>
      <vt:lpstr>What to do if an Occupational Exposure Occurs</vt:lpstr>
      <vt:lpstr>Post-exposure Management: Wound Care </vt:lpstr>
      <vt:lpstr>Exposure Report</vt:lpstr>
      <vt:lpstr>Baseline Clinical History</vt:lpstr>
      <vt:lpstr>Baseline Serologies</vt:lpstr>
      <vt:lpstr>HIV Exposure</vt:lpstr>
      <vt:lpstr>Updated Guidelines</vt:lpstr>
      <vt:lpstr>Potential Exposure to HIV</vt:lpstr>
      <vt:lpstr>Risk for HIV Transmission</vt:lpstr>
      <vt:lpstr>Initiating PEP</vt:lpstr>
      <vt:lpstr> Consult an HIV Expert if</vt:lpstr>
      <vt:lpstr>PEP Regimens</vt:lpstr>
      <vt:lpstr>Follow-up of HIV exposed Healthcare Personnel</vt:lpstr>
      <vt:lpstr>Hepatitis B  Post-exposure Prophylaxis</vt:lpstr>
      <vt:lpstr>Preventing HBV Infection</vt:lpstr>
      <vt:lpstr>HBV Prophlylaxis of HCW</vt:lpstr>
      <vt:lpstr>Hepatitis B Postexposure Management</vt:lpstr>
      <vt:lpstr>Hepatitis C Post-exposure Follow-up</vt:lpstr>
      <vt:lpstr>Postexposure Management HCV</vt:lpstr>
      <vt:lpstr>Postexposure Management HCV</vt:lpstr>
      <vt:lpstr>Preventing Transmission</vt:lpstr>
      <vt:lpstr>Preventing Transmission</vt:lpstr>
      <vt:lpstr>Preventing Transmission</vt:lpstr>
      <vt:lpstr>Preventing Transmission</vt:lpstr>
      <vt:lpstr>Safe Injection Practices</vt:lpstr>
      <vt:lpstr>Protecting HCW and Patients</vt:lpstr>
      <vt:lpstr>What happens when Safe Injection Practices (SIP) are not followed?</vt:lpstr>
      <vt:lpstr>PowerPoint Presentation</vt:lpstr>
      <vt:lpstr>What are some of the incorrect practices that have resulted in transmission of pathogens?</vt:lpstr>
      <vt:lpstr>Misperceptions</vt:lpstr>
      <vt:lpstr>Safe Injection Practices Coalition (SIPC)</vt:lpstr>
      <vt:lpstr>CDC Materials www.cdc.gov/injectionsafety.html</vt:lpstr>
      <vt:lpstr>Injection Safety – Standard Precautions</vt:lpstr>
      <vt:lpstr>PowerPoint Presentation</vt:lpstr>
      <vt:lpstr>PEP Management Resources</vt:lpstr>
      <vt:lpstr>Prevention and Prophylaxis for Occupational Exposure to HIV and Other Blood Borne Pathogens (PEP): Case Studies</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Bardwell, Jenna</cp:lastModifiedBy>
  <cp:revision>149</cp:revision>
  <dcterms:created xsi:type="dcterms:W3CDTF">2006-08-16T00:00:00Z</dcterms:created>
  <dcterms:modified xsi:type="dcterms:W3CDTF">2014-07-10T20:24:34Z</dcterms:modified>
</cp:coreProperties>
</file>